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application/x-fontdata" Extension="fntdata"/>
  <Default ContentType="image/vnd.ms-photo" Extension="wdp"/>
  <Default ContentType="image/tiff" Extension="tif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'1.0' encoding='UTF-8' standalone='yes'?>
<Relationships xmlns="http://schemas.openxmlformats.org/package/2006/relationships">
 <Relationship Target="docProps/core.xml" Type="http://schemas.openxmlformats.org/package/2006/relationships/metadata/core-properties" Id="rId3"/>
 <Relationship Target="docProps/thumbnail.jpeg" Type="http://schemas.openxmlformats.org/package/2006/relationships/metadata/thumbnail" Id="rId2"/>
 <Relationship Target="ppt/presentation.xml" Type="http://schemas.openxmlformats.org/officeDocument/2006/relationships/officeDocument" Id="rId1"/>
 <Relationship Target="docProps/app.xml" Type="http://schemas.openxmlformats.org/officeDocument/2006/relationships/extended-properties" Id="rId4"/>
 <Relationship Target="docProps/custom.xml" Type="http://schemas.openxmlformats.org/officeDocument/2006/relationships/custom-properties" Id="rId5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342" r:id="rId2"/>
    <p:sldId id="359" r:id="rId3"/>
    <p:sldId id="343" r:id="rId4"/>
    <p:sldId id="349" r:id="rId5"/>
    <p:sldId id="356" r:id="rId6"/>
    <p:sldId id="357" r:id="rId7"/>
    <p:sldId id="269" r:id="rId8"/>
    <p:sldId id="350" r:id="rId9"/>
    <p:sldId id="355" r:id="rId10"/>
    <p:sldId id="351" r:id="rId11"/>
    <p:sldId id="348" r:id="rId12"/>
    <p:sldId id="352" r:id="rId13"/>
    <p:sldId id="353" r:id="rId14"/>
    <p:sldId id="354" r:id="rId15"/>
    <p:sldId id="358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Franklin Gothic Book" panose="020B0503020102020204" pitchFamily="34" charset="0"/>
      <p:regular r:id="rId24"/>
      <p:italic r:id="rId25"/>
    </p:embeddedFont>
    <p:embeddedFont>
      <p:font typeface="HYShangWeiShouShuW" panose="00020600040101010101" pitchFamily="18" charset="-122"/>
      <p:regular r:id="rId26"/>
    </p:embeddedFont>
    <p:embeddedFont>
      <p:font typeface="Source Sans Pro" panose="020B0503030403020204" pitchFamily="34" charset="0"/>
      <p:regular r:id="rId27"/>
    </p:embeddedFont>
    <p:embeddedFont>
      <p:font typeface="等线" panose="02010600030101010101" pitchFamily="2" charset="-122"/>
      <p:regular r:id="rId28"/>
      <p:bold r:id="rId29"/>
    </p:embeddedFont>
    <p:embeddedFont>
      <p:font typeface="等线 Light" panose="02010600030101010101" pitchFamily="2" charset="-122"/>
      <p:regular r:id="rId30"/>
    </p:embeddedFont>
    <p:embeddedFont>
      <p:font typeface="汉仪尚巍手书W" panose="00020600040101010101" pitchFamily="18" charset="-122"/>
      <p:regular r:id="rId31"/>
    </p:embeddedFont>
    <p:embeddedFont>
      <p:font typeface="微软雅黑" panose="020B0503020204020204" pitchFamily="34" charset="-122"/>
      <p:regular r:id="rId32"/>
      <p:bold r:id="rId33"/>
    </p:embeddedFont>
    <p:embeddedFont>
      <p:font typeface="微软雅黑 Light" panose="020B0502040204020203" pitchFamily="34" charset="-122"/>
      <p:regular r:id="rId34"/>
    </p:embeddedFont>
    <p:embeddedFont>
      <p:font typeface="张海山锐线体2.0" panose="02000000000000000000" pitchFamily="2" charset="-122"/>
      <p:regular r:id="rId3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2B3E"/>
    <a:srgbClr val="F29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11D57-0CB1-43D5-8B94-F7100EF62685}" type="datetimeFigureOut">
              <a:rPr lang="zh-CN" altLang="en-US" smtClean="0"/>
              <a:t>2019/8/5/Mon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F2DF1-984D-44A8-BBF3-880A8700B4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50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2DF1-984D-44A8-BBF3-880A8700B40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944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2DF1-984D-44A8-BBF3-880A8700B40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032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2DF1-984D-44A8-BBF3-880A8700B40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86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2DF1-984D-44A8-BBF3-880A8700B40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833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2DF1-984D-44A8-BBF3-880A8700B40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418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2DF1-984D-44A8-BBF3-880A8700B40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433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2DF1-984D-44A8-BBF3-880A8700B40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705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2DF1-984D-44A8-BBF3-880A8700B40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802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E0AF5A-64E3-F444-8F25-84E321FC7A7D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649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2DF1-984D-44A8-BBF3-880A8700B40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510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2DF1-984D-44A8-BBF3-880A8700B40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393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2DF1-984D-44A8-BBF3-880A8700B40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013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2DF1-984D-44A8-BBF3-880A8700B40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355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2DF1-984D-44A8-BBF3-880A8700B40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145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F2DF1-984D-44A8-BBF3-880A8700B40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621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D5EA-F5E7-468D-AED1-3EE728FEA855}" type="datetimeFigureOut">
              <a:rPr lang="zh-CN" altLang="en-US" smtClean="0"/>
              <a:t>2019/8/5/Mon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1A0E-9F2B-4666-AE2D-8A33FBE27B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78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07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5D5EA-F5E7-468D-AED1-3EE728FEA855}" type="datetimeFigureOut">
              <a:rPr lang="zh-CN" altLang="en-US" smtClean="0"/>
              <a:t>2019/8/5/Mon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D1A0E-9F2B-4666-AE2D-8A33FBE27BD1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3B2670A-DF65-466D-AAB8-74B3B63B6FA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166687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A9D3CA0-90EA-444C-B5D2-7A6EA1E8ED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200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0" y="166687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41A8BFA-A8B9-41E0-8A2D-65B0EA62C131}"/>
                </a:ext>
              </a:extLst>
            </p:cNvPr>
            <p:cNvSpPr/>
            <p:nvPr/>
          </p:nvSpPr>
          <p:spPr>
            <a:xfrm>
              <a:off x="0" y="166687"/>
              <a:ext cx="12192000" cy="6858000"/>
            </a:xfrm>
            <a:prstGeom prst="rect">
              <a:avLst/>
            </a:prstGeom>
            <a:gradFill>
              <a:gsLst>
                <a:gs pos="0">
                  <a:schemeClr val="tx1">
                    <a:alpha val="82000"/>
                  </a:schemeClr>
                </a:gs>
                <a:gs pos="100000">
                  <a:srgbClr val="121B3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74222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524" kern="0">
                <a:solidFill>
                  <a:prstClr val="white"/>
                </a:solidFill>
                <a:latin typeface="Calibri" panose="020F0502020204030204"/>
                <a:ea typeface="微软雅黑 Light" panose="020B0502040204020203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406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</p:sldLayoutIdLst>
  <p:txStyles>
    <p:titleStyle>
      <a:lvl1pPr algn="l" defTabSz="812779" rtl="0" eaLnBrk="1" latinLnBrk="0" hangingPunct="1">
        <a:lnSpc>
          <a:spcPct val="90000"/>
        </a:lnSpc>
        <a:spcBef>
          <a:spcPct val="0"/>
        </a:spcBef>
        <a:buNone/>
        <a:defRPr sz="39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194" indent="-203194" algn="l" defTabSz="81277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8" kern="1200">
          <a:solidFill>
            <a:schemeClr val="tx1"/>
          </a:solidFill>
          <a:latin typeface="+mn-lt"/>
          <a:ea typeface="+mn-ea"/>
          <a:cs typeface="+mn-cs"/>
        </a:defRPr>
      </a:lvl1pPr>
      <a:lvl2pPr marL="609584" indent="-203194" algn="l" defTabSz="812779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4" kern="1200">
          <a:solidFill>
            <a:schemeClr val="tx1"/>
          </a:solidFill>
          <a:latin typeface="+mn-lt"/>
          <a:ea typeface="+mn-ea"/>
          <a:cs typeface="+mn-cs"/>
        </a:defRPr>
      </a:lvl2pPr>
      <a:lvl3pPr marL="1015973" indent="-203194" algn="l" defTabSz="812779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363" indent="-203194" algn="l" defTabSz="812779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3" indent="-203194" algn="l" defTabSz="812779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142" indent="-203194" algn="l" defTabSz="812779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1531" indent="-203194" algn="l" defTabSz="812779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7920" indent="-203194" algn="l" defTabSz="812779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310" indent="-203194" algn="l" defTabSz="812779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7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390" algn="l" defTabSz="8127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779" algn="l" defTabSz="8127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168" algn="l" defTabSz="8127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557" algn="l" defTabSz="8127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1947" algn="l" defTabSz="8127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336" algn="l" defTabSz="8127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726" algn="l" defTabSz="8127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115" algn="l" defTabSz="8127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C976A1A-44D1-4190-A7D5-68E73B115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FB97D79-932E-3647-B38C-B4EA84590B39}"/>
              </a:ext>
            </a:extLst>
          </p:cNvPr>
          <p:cNvSpPr/>
          <p:nvPr/>
        </p:nvSpPr>
        <p:spPr>
          <a:xfrm>
            <a:off x="1" y="381336"/>
            <a:ext cx="12192000" cy="609532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43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71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2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B9738D9-EBA5-4EFB-A7D0-AF268049347C}"/>
              </a:ext>
            </a:extLst>
          </p:cNvPr>
          <p:cNvSpPr/>
          <p:nvPr/>
        </p:nvSpPr>
        <p:spPr>
          <a:xfrm>
            <a:off x="906303" y="4740043"/>
            <a:ext cx="106528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80000">
                      <a:prstClr val="white">
                        <a:lumMod val="95000"/>
                      </a:prstClr>
                    </a:gs>
                    <a:gs pos="47000">
                      <a:prstClr val="white">
                        <a:lumMod val="95000"/>
                      </a:prstClr>
                    </a:gs>
                    <a:gs pos="62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ShangWeiShouShuW" charset="0"/>
                <a:ea typeface="HYShangWeiShouShuW" charset="0"/>
                <a:cs typeface="+mn-cs"/>
              </a:rPr>
              <a:t>OPPORTUNITIES AND CHALLENGES FOR THE FUTURE DEVELOPMENT OF ENTERPRISES IN THE NEW ERA CHANGE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white">
                      <a:lumMod val="65000"/>
                    </a:prstClr>
                  </a:gs>
                  <a:gs pos="80000">
                    <a:prstClr val="white">
                      <a:lumMod val="95000"/>
                    </a:prstClr>
                  </a:gs>
                  <a:gs pos="47000">
                    <a:prstClr val="white">
                      <a:lumMod val="95000"/>
                    </a:prstClr>
                  </a:gs>
                  <a:gs pos="6200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ShangWeiShouShuW" charset="0"/>
              <a:ea typeface="HYShangWeiShouShuW" charset="0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E0C6DD1-ADA6-43AA-A124-2F106E947A3B}"/>
              </a:ext>
            </a:extLst>
          </p:cNvPr>
          <p:cNvSpPr txBox="1"/>
          <p:nvPr/>
        </p:nvSpPr>
        <p:spPr>
          <a:xfrm>
            <a:off x="5061102" y="5203280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kern="0" dirty="0"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ShangWeiShouShuW" charset="0"/>
                <a:ea typeface="HYShangWeiShouShuW" charset="0"/>
              </a:rPr>
              <a:t>By </a:t>
            </a:r>
            <a:r>
              <a:rPr lang="en-US" altLang="zh-CN" sz="3600" kern="0" dirty="0" err="1"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ShangWeiShouShuW" charset="0"/>
                <a:ea typeface="HYShangWeiShouShuW" charset="0"/>
              </a:rPr>
              <a:t>Yushen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white">
                      <a:lumMod val="65000"/>
                    </a:prstClr>
                  </a:gs>
                  <a:gs pos="73000">
                    <a:prstClr val="white">
                      <a:lumMod val="95000"/>
                    </a:prstClr>
                  </a:gs>
                  <a:gs pos="22491">
                    <a:prstClr val="white">
                      <a:lumMod val="95000"/>
                    </a:prstClr>
                  </a:gs>
                  <a:gs pos="5100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ShangWeiShouShuW" charset="0"/>
              <a:ea typeface="HYShangWeiShouShuW" charset="0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68C38A4-8505-4D02-8000-022D52583B20}"/>
              </a:ext>
            </a:extLst>
          </p:cNvPr>
          <p:cNvSpPr/>
          <p:nvPr/>
        </p:nvSpPr>
        <p:spPr>
          <a:xfrm>
            <a:off x="2578945" y="374774"/>
            <a:ext cx="2313454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6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ShangWeiShouShuW" charset="0"/>
                <a:ea typeface="HYShangWeiShouShuW" charset="0"/>
                <a:cs typeface="HYShangWeiShouShuW" charset="0"/>
              </a:rPr>
              <a:t>新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6E7C2A7-5D14-4937-B43B-C5722F4F6E69}"/>
              </a:ext>
            </a:extLst>
          </p:cNvPr>
          <p:cNvSpPr/>
          <p:nvPr/>
        </p:nvSpPr>
        <p:spPr>
          <a:xfrm>
            <a:off x="4161748" y="1159604"/>
            <a:ext cx="165942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ans" altLang="en-US" sz="11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ShangWeiShouShuW" charset="0"/>
                <a:ea typeface="HYShangWeiShouShuW" charset="0"/>
                <a:cs typeface="HYShangWeiShouShuW" charset="0"/>
              </a:rPr>
              <a:t>时</a:t>
            </a:r>
            <a:endParaRPr kumimoji="0" lang="en-US" altLang="zh-CN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2700" dist="254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ShangWeiShouShuW" charset="0"/>
              <a:ea typeface="HYShangWeiShouShuW" charset="0"/>
              <a:cs typeface="HYShangWeiShouShuW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9290F64-6A10-4E0D-829E-9639E359AF37}"/>
              </a:ext>
            </a:extLst>
          </p:cNvPr>
          <p:cNvSpPr/>
          <p:nvPr/>
        </p:nvSpPr>
        <p:spPr>
          <a:xfrm>
            <a:off x="5165458" y="1178943"/>
            <a:ext cx="165942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ans" altLang="en-US" sz="11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ShangWeiShouShuW" charset="0"/>
                <a:ea typeface="HYShangWeiShouShuW" charset="0"/>
                <a:cs typeface="HYShangWeiShouShuW" charset="0"/>
              </a:rPr>
              <a:t>代</a:t>
            </a:r>
            <a:endParaRPr kumimoji="0" lang="en-US" altLang="zh-CN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2700" dist="254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ShangWeiShouShuW" charset="0"/>
              <a:ea typeface="HYShangWeiShouShuW" charset="0"/>
              <a:cs typeface="HYShangWeiShouShuW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749F732-382E-4D6C-B6B5-D1E4A16797A1}"/>
              </a:ext>
            </a:extLst>
          </p:cNvPr>
          <p:cNvSpPr/>
          <p:nvPr/>
        </p:nvSpPr>
        <p:spPr>
          <a:xfrm>
            <a:off x="6110574" y="874910"/>
            <a:ext cx="195438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ans" altLang="en-US" sz="138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ShangWeiShouShuW" charset="0"/>
                <a:ea typeface="HYShangWeiShouShuW" charset="0"/>
                <a:cs typeface="HYShangWeiShouShuW" charset="0"/>
              </a:rPr>
              <a:t>变</a:t>
            </a:r>
            <a:endParaRPr kumimoji="0" lang="en-US" altLang="zh-CN" sz="1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2700" dist="254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ShangWeiShouShuW" charset="0"/>
              <a:ea typeface="HYShangWeiShouShuW" charset="0"/>
              <a:cs typeface="HYShangWeiShouShuW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998BF88-FED2-4F8A-9B73-AD30088B0362}"/>
              </a:ext>
            </a:extLst>
          </p:cNvPr>
          <p:cNvSpPr/>
          <p:nvPr/>
        </p:nvSpPr>
        <p:spPr>
          <a:xfrm>
            <a:off x="7230429" y="590217"/>
            <a:ext cx="195438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ans" altLang="en-US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12700" dist="254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ShangWeiShouShuW" charset="0"/>
                <a:ea typeface="HYShangWeiShouShuW" charset="0"/>
                <a:cs typeface="HYShangWeiShouShuW" charset="0"/>
              </a:rPr>
              <a:t>革</a:t>
            </a:r>
            <a:endParaRPr kumimoji="0" lang="en-US" altLang="zh-CN" sz="1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2700" dist="254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ShangWeiShouShuW" charset="0"/>
              <a:ea typeface="HYShangWeiShouShuW" charset="0"/>
              <a:cs typeface="HYShangWeiShouShuW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5F0604A-0738-47D0-AA9D-FFA4D6B04FC7}"/>
              </a:ext>
            </a:extLst>
          </p:cNvPr>
          <p:cNvSpPr/>
          <p:nvPr/>
        </p:nvSpPr>
        <p:spPr>
          <a:xfrm>
            <a:off x="8369465" y="767130"/>
            <a:ext cx="195438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ans" altLang="en-US" sz="138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ShangWeiShouShuW" charset="0"/>
                <a:ea typeface="HYShangWeiShouShuW" charset="0"/>
                <a:cs typeface="HYShangWeiShouShuW" charset="0"/>
              </a:rPr>
              <a:t>下</a:t>
            </a:r>
            <a:endParaRPr kumimoji="0" lang="zh-CN" altLang="en-US" sz="1380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white">
                      <a:lumMod val="65000"/>
                    </a:prstClr>
                  </a:gs>
                  <a:gs pos="73000">
                    <a:prstClr val="white">
                      <a:lumMod val="95000"/>
                    </a:prstClr>
                  </a:gs>
                  <a:gs pos="22491">
                    <a:prstClr val="white">
                      <a:lumMod val="95000"/>
                    </a:prstClr>
                  </a:gs>
                  <a:gs pos="5100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ShangWeiShouShuW" charset="0"/>
              <a:ea typeface="HYShangWeiShouShuW" charset="0"/>
              <a:cs typeface="HYShangWeiShouShuW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592E479-8AB3-4497-A116-744ECE11CDD0}"/>
              </a:ext>
            </a:extLst>
          </p:cNvPr>
          <p:cNvSpPr/>
          <p:nvPr/>
        </p:nvSpPr>
        <p:spPr>
          <a:xfrm>
            <a:off x="613752" y="2435635"/>
            <a:ext cx="195438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8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ShangWeiShouShuW" charset="0"/>
                <a:ea typeface="HYShangWeiShouShuW" charset="0"/>
                <a:cs typeface="HYShangWeiShouShuW" charset="0"/>
              </a:rPr>
              <a:t>企</a:t>
            </a:r>
            <a:endParaRPr kumimoji="0" lang="en-US" altLang="zh-CN" sz="1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2700" dist="254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ShangWeiShouShuW" charset="0"/>
              <a:ea typeface="HYShangWeiShouShuW" charset="0"/>
              <a:cs typeface="HYShangWeiShouShuW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3FDE0D8-BDE0-4A3A-8EAD-36B978154E16}"/>
              </a:ext>
            </a:extLst>
          </p:cNvPr>
          <p:cNvSpPr/>
          <p:nvPr/>
        </p:nvSpPr>
        <p:spPr>
          <a:xfrm>
            <a:off x="2475227" y="2828218"/>
            <a:ext cx="165942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ans" altLang="en-US" sz="11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ShangWeiShouShuW" charset="0"/>
                <a:ea typeface="HYShangWeiShouShuW" charset="0"/>
                <a:cs typeface="HYShangWeiShouShuW" charset="0"/>
              </a:rPr>
              <a:t>未</a:t>
            </a:r>
            <a:endParaRPr kumimoji="0" lang="en-US" altLang="zh-CN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2700" dist="254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ShangWeiShouShuW" charset="0"/>
              <a:ea typeface="HYShangWeiShouShuW" charset="0"/>
              <a:cs typeface="HYShangWeiShouShuW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DB65882-6FF7-4EFD-A03E-8D2112D14322}"/>
              </a:ext>
            </a:extLst>
          </p:cNvPr>
          <p:cNvSpPr/>
          <p:nvPr/>
        </p:nvSpPr>
        <p:spPr>
          <a:xfrm>
            <a:off x="3233697" y="2648455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ans" altLang="en-US" sz="96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ShangWeiShouShuW" charset="0"/>
                <a:ea typeface="HYShangWeiShouShuW" charset="0"/>
                <a:cs typeface="HYShangWeiShouShuW" charset="0"/>
              </a:rPr>
              <a:t>来</a:t>
            </a:r>
            <a:endParaRPr kumimoji="0" lang="en-US" altLang="zh-CN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2700" dist="254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ShangWeiShouShuW" charset="0"/>
              <a:ea typeface="HYShangWeiShouShuW" charset="0"/>
              <a:cs typeface="HYShangWeiShouShuW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D48E3078-965A-4D7E-AA0E-D630DE60C71E}"/>
              </a:ext>
            </a:extLst>
          </p:cNvPr>
          <p:cNvSpPr/>
          <p:nvPr/>
        </p:nvSpPr>
        <p:spPr>
          <a:xfrm>
            <a:off x="8293265" y="3423276"/>
            <a:ext cx="1210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ans" altLang="en-US" sz="80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ShangWeiShouShuW" charset="0"/>
                <a:ea typeface="HYShangWeiShouShuW" charset="0"/>
                <a:cs typeface="HYShangWeiShouShuW" charset="0"/>
              </a:rPr>
              <a:t>与</a:t>
            </a:r>
            <a:endParaRPr kumimoji="0" lang="en-US" altLang="zh-CN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2700" dist="254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ShangWeiShouShuW" charset="0"/>
              <a:ea typeface="HYShangWeiShouShuW" charset="0"/>
              <a:cs typeface="HYShangWeiShouShuW" charset="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DD98BA8F-56E3-47BC-B42D-DD8A732C61BE}"/>
              </a:ext>
            </a:extLst>
          </p:cNvPr>
          <p:cNvSpPr/>
          <p:nvPr/>
        </p:nvSpPr>
        <p:spPr>
          <a:xfrm>
            <a:off x="8931645" y="2530724"/>
            <a:ext cx="195438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ans" altLang="en-US" sz="138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ShangWeiShouShuW" charset="0"/>
                <a:ea typeface="HYShangWeiShouShuW" charset="0"/>
                <a:cs typeface="HYShangWeiShouShuW" charset="0"/>
              </a:rPr>
              <a:t>挑</a:t>
            </a:r>
            <a:endParaRPr kumimoji="0" lang="en-US" altLang="zh-CN" sz="1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2700" dist="254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ShangWeiShouShuW" charset="0"/>
              <a:ea typeface="HYShangWeiShouShuW" charset="0"/>
              <a:cs typeface="HYShangWeiShouShuW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A756940E-5B57-48DD-932E-5C2CC5783C7A}"/>
              </a:ext>
            </a:extLst>
          </p:cNvPr>
          <p:cNvSpPr/>
          <p:nvPr/>
        </p:nvSpPr>
        <p:spPr>
          <a:xfrm>
            <a:off x="10315269" y="3300165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ShangWeiShouShuW" charset="0"/>
                <a:ea typeface="HYShangWeiShouShuW" charset="0"/>
                <a:cs typeface="HYShangWeiShouShuW" charset="0"/>
              </a:rPr>
              <a:t>战</a:t>
            </a:r>
            <a:endParaRPr kumimoji="0" lang="en-US" altLang="zh-CN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2700" dist="254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ShangWeiShouShuW" charset="0"/>
              <a:ea typeface="HYShangWeiShouShuW" charset="0"/>
              <a:cs typeface="HYShangWeiShouShuW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3631BC4-52C3-4DCA-B668-AEF5B2AFBC64}"/>
              </a:ext>
            </a:extLst>
          </p:cNvPr>
          <p:cNvSpPr/>
          <p:nvPr/>
        </p:nvSpPr>
        <p:spPr>
          <a:xfrm>
            <a:off x="1806778" y="2940780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ans" altLang="en-US" sz="96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ShangWeiShouShuW" charset="0"/>
                <a:ea typeface="HYShangWeiShouShuW" charset="0"/>
                <a:cs typeface="HYShangWeiShouShuW" charset="0"/>
              </a:rPr>
              <a:t>业</a:t>
            </a:r>
            <a:endParaRPr kumimoji="0" lang="en-US" altLang="zh-CN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2700" dist="254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ShangWeiShouShuW" charset="0"/>
              <a:ea typeface="HYShangWeiShouShuW" charset="0"/>
              <a:cs typeface="HYShangWeiShouShuW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DDC9624-C9BA-455B-9333-3A2BCB6E09A2}"/>
              </a:ext>
            </a:extLst>
          </p:cNvPr>
          <p:cNvSpPr/>
          <p:nvPr/>
        </p:nvSpPr>
        <p:spPr>
          <a:xfrm>
            <a:off x="6031435" y="3192214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ans" altLang="en-US" sz="60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ShangWeiShouShuW" charset="0"/>
                <a:ea typeface="HYShangWeiShouShuW" charset="0"/>
                <a:cs typeface="HYShangWeiShouShuW" charset="0"/>
              </a:rPr>
              <a:t>的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2700" dist="254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ShangWeiShouShuW" charset="0"/>
              <a:ea typeface="HYShangWeiShouShuW" charset="0"/>
              <a:cs typeface="HYShangWeiShouShuW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BE704D87-C432-4CE6-9D1E-AB411FFDB80A}"/>
              </a:ext>
            </a:extLst>
          </p:cNvPr>
          <p:cNvSpPr/>
          <p:nvPr/>
        </p:nvSpPr>
        <p:spPr>
          <a:xfrm>
            <a:off x="6487769" y="2959556"/>
            <a:ext cx="195438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ans" altLang="en-US" sz="138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ShangWeiShouShuW" charset="0"/>
                <a:ea typeface="HYShangWeiShouShuW" charset="0"/>
                <a:cs typeface="HYShangWeiShouShuW" charset="0"/>
              </a:rPr>
              <a:t>机</a:t>
            </a:r>
            <a:endParaRPr kumimoji="0" lang="en-US" altLang="zh-CN" sz="1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2700" dist="254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ShangWeiShouShuW" charset="0"/>
              <a:ea typeface="HYShangWeiShouShuW" charset="0"/>
              <a:cs typeface="HYShangWeiShouShuW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F418C69A-6549-4F23-82B7-560D5211605E}"/>
              </a:ext>
            </a:extLst>
          </p:cNvPr>
          <p:cNvSpPr/>
          <p:nvPr/>
        </p:nvSpPr>
        <p:spPr>
          <a:xfrm>
            <a:off x="3876898" y="2807631"/>
            <a:ext cx="195438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ans" altLang="en-US" sz="138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ShangWeiShouShuW" charset="0"/>
                <a:ea typeface="HYShangWeiShouShuW" charset="0"/>
                <a:cs typeface="HYShangWeiShouShuW" charset="0"/>
              </a:rPr>
              <a:t>发</a:t>
            </a:r>
            <a:endParaRPr kumimoji="0" lang="en-US" altLang="zh-CN" sz="1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2700" dist="254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ShangWeiShouShuW" charset="0"/>
              <a:ea typeface="HYShangWeiShouShuW" charset="0"/>
              <a:cs typeface="HYShangWeiShouShuW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A3AAFD6-840E-4E50-93E5-91D120B7CFDE}"/>
              </a:ext>
            </a:extLst>
          </p:cNvPr>
          <p:cNvSpPr/>
          <p:nvPr/>
        </p:nvSpPr>
        <p:spPr>
          <a:xfrm>
            <a:off x="5062350" y="2729120"/>
            <a:ext cx="165942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ans" altLang="en-US" sz="11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ShangWeiShouShuW" charset="0"/>
                <a:ea typeface="HYShangWeiShouShuW" charset="0"/>
                <a:cs typeface="HYShangWeiShouShuW" charset="0"/>
              </a:rPr>
              <a:t>展</a:t>
            </a:r>
            <a:endParaRPr kumimoji="0" lang="en-US" altLang="zh-CN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2700" dist="254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ShangWeiShouShuW" charset="0"/>
              <a:ea typeface="HYShangWeiShouShuW" charset="0"/>
              <a:cs typeface="HYShangWeiShouShuW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A9DE5AA-A33E-4314-A850-4AD218FEE41A}"/>
              </a:ext>
            </a:extLst>
          </p:cNvPr>
          <p:cNvSpPr/>
          <p:nvPr/>
        </p:nvSpPr>
        <p:spPr>
          <a:xfrm>
            <a:off x="7632233" y="2885991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ans" altLang="en-US" sz="88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ShangWeiShouShuW" charset="0"/>
                <a:ea typeface="HYShangWeiShouShuW" charset="0"/>
                <a:cs typeface="HYShangWeiShouShuW" charset="0"/>
              </a:rPr>
              <a:t>遇</a:t>
            </a:r>
            <a:endParaRPr kumimoji="0" lang="en-US" altLang="zh-CN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2700" dist="254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ShangWeiShouShuW" charset="0"/>
              <a:ea typeface="HYShangWeiShouShuW" charset="0"/>
              <a:cs typeface="HYShangWeiShouShuW" charset="0"/>
            </a:endParaRPr>
          </a:p>
        </p:txBody>
      </p:sp>
      <p:sp>
        <p:nvSpPr>
          <p:cNvPr id="39" name="箭头: 右 18">
            <a:extLst>
              <a:ext uri="{FF2B5EF4-FFF2-40B4-BE49-F238E27FC236}">
                <a16:creationId xmlns:a16="http://schemas.microsoft.com/office/drawing/2014/main" id="{29C27855-DB83-44D2-8165-DE2B6DE846B3}"/>
              </a:ext>
            </a:extLst>
          </p:cNvPr>
          <p:cNvSpPr/>
          <p:nvPr/>
        </p:nvSpPr>
        <p:spPr>
          <a:xfrm rot="5400000">
            <a:off x="6011624" y="5750662"/>
            <a:ext cx="197898" cy="395796"/>
          </a:xfrm>
          <a:custGeom>
            <a:avLst/>
            <a:gdLst>
              <a:gd name="connsiteX0" fmla="*/ 0 w 493485"/>
              <a:gd name="connsiteY0" fmla="*/ 119743 h 478972"/>
              <a:gd name="connsiteX1" fmla="*/ 253999 w 493485"/>
              <a:gd name="connsiteY1" fmla="*/ 119743 h 478972"/>
              <a:gd name="connsiteX2" fmla="*/ 253999 w 493485"/>
              <a:gd name="connsiteY2" fmla="*/ 0 h 478972"/>
              <a:gd name="connsiteX3" fmla="*/ 493485 w 493485"/>
              <a:gd name="connsiteY3" fmla="*/ 239486 h 478972"/>
              <a:gd name="connsiteX4" fmla="*/ 253999 w 493485"/>
              <a:gd name="connsiteY4" fmla="*/ 478972 h 478972"/>
              <a:gd name="connsiteX5" fmla="*/ 253999 w 493485"/>
              <a:gd name="connsiteY5" fmla="*/ 359229 h 478972"/>
              <a:gd name="connsiteX6" fmla="*/ 0 w 493485"/>
              <a:gd name="connsiteY6" fmla="*/ 359229 h 478972"/>
              <a:gd name="connsiteX7" fmla="*/ 0 w 493485"/>
              <a:gd name="connsiteY7" fmla="*/ 119743 h 478972"/>
              <a:gd name="connsiteX0" fmla="*/ 0 w 493485"/>
              <a:gd name="connsiteY0" fmla="*/ 359229 h 478972"/>
              <a:gd name="connsiteX1" fmla="*/ 253999 w 493485"/>
              <a:gd name="connsiteY1" fmla="*/ 119743 h 478972"/>
              <a:gd name="connsiteX2" fmla="*/ 253999 w 493485"/>
              <a:gd name="connsiteY2" fmla="*/ 0 h 478972"/>
              <a:gd name="connsiteX3" fmla="*/ 493485 w 493485"/>
              <a:gd name="connsiteY3" fmla="*/ 239486 h 478972"/>
              <a:gd name="connsiteX4" fmla="*/ 253999 w 493485"/>
              <a:gd name="connsiteY4" fmla="*/ 478972 h 478972"/>
              <a:gd name="connsiteX5" fmla="*/ 253999 w 493485"/>
              <a:gd name="connsiteY5" fmla="*/ 359229 h 478972"/>
              <a:gd name="connsiteX6" fmla="*/ 0 w 493485"/>
              <a:gd name="connsiteY6" fmla="*/ 359229 h 478972"/>
              <a:gd name="connsiteX0" fmla="*/ 0 w 239486"/>
              <a:gd name="connsiteY0" fmla="*/ 359229 h 478972"/>
              <a:gd name="connsiteX1" fmla="*/ 0 w 239486"/>
              <a:gd name="connsiteY1" fmla="*/ 119743 h 478972"/>
              <a:gd name="connsiteX2" fmla="*/ 0 w 239486"/>
              <a:gd name="connsiteY2" fmla="*/ 0 h 478972"/>
              <a:gd name="connsiteX3" fmla="*/ 239486 w 239486"/>
              <a:gd name="connsiteY3" fmla="*/ 239486 h 478972"/>
              <a:gd name="connsiteX4" fmla="*/ 0 w 239486"/>
              <a:gd name="connsiteY4" fmla="*/ 478972 h 478972"/>
              <a:gd name="connsiteX5" fmla="*/ 0 w 239486"/>
              <a:gd name="connsiteY5" fmla="*/ 359229 h 478972"/>
              <a:gd name="connsiteX0" fmla="*/ 102394 w 239486"/>
              <a:gd name="connsiteY0" fmla="*/ 240167 h 478972"/>
              <a:gd name="connsiteX1" fmla="*/ 0 w 239486"/>
              <a:gd name="connsiteY1" fmla="*/ 119743 h 478972"/>
              <a:gd name="connsiteX2" fmla="*/ 0 w 239486"/>
              <a:gd name="connsiteY2" fmla="*/ 0 h 478972"/>
              <a:gd name="connsiteX3" fmla="*/ 239486 w 239486"/>
              <a:gd name="connsiteY3" fmla="*/ 239486 h 478972"/>
              <a:gd name="connsiteX4" fmla="*/ 0 w 239486"/>
              <a:gd name="connsiteY4" fmla="*/ 478972 h 478972"/>
              <a:gd name="connsiteX5" fmla="*/ 102394 w 239486"/>
              <a:gd name="connsiteY5" fmla="*/ 240167 h 478972"/>
              <a:gd name="connsiteX0" fmla="*/ 102394 w 239486"/>
              <a:gd name="connsiteY0" fmla="*/ 240167 h 478972"/>
              <a:gd name="connsiteX1" fmla="*/ 0 w 239486"/>
              <a:gd name="connsiteY1" fmla="*/ 0 h 478972"/>
              <a:gd name="connsiteX2" fmla="*/ 239486 w 239486"/>
              <a:gd name="connsiteY2" fmla="*/ 239486 h 478972"/>
              <a:gd name="connsiteX3" fmla="*/ 0 w 239486"/>
              <a:gd name="connsiteY3" fmla="*/ 478972 h 478972"/>
              <a:gd name="connsiteX4" fmla="*/ 102394 w 239486"/>
              <a:gd name="connsiteY4" fmla="*/ 240167 h 478972"/>
              <a:gd name="connsiteX0" fmla="*/ 102394 w 239486"/>
              <a:gd name="connsiteY0" fmla="*/ 230642 h 478972"/>
              <a:gd name="connsiteX1" fmla="*/ 0 w 239486"/>
              <a:gd name="connsiteY1" fmla="*/ 0 h 478972"/>
              <a:gd name="connsiteX2" fmla="*/ 239486 w 239486"/>
              <a:gd name="connsiteY2" fmla="*/ 239486 h 478972"/>
              <a:gd name="connsiteX3" fmla="*/ 0 w 239486"/>
              <a:gd name="connsiteY3" fmla="*/ 478972 h 478972"/>
              <a:gd name="connsiteX4" fmla="*/ 102394 w 239486"/>
              <a:gd name="connsiteY4" fmla="*/ 230642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486" h="478972">
                <a:moveTo>
                  <a:pt x="102394" y="230642"/>
                </a:moveTo>
                <a:lnTo>
                  <a:pt x="0" y="0"/>
                </a:lnTo>
                <a:lnTo>
                  <a:pt x="239486" y="239486"/>
                </a:lnTo>
                <a:lnTo>
                  <a:pt x="0" y="478972"/>
                </a:lnTo>
                <a:lnTo>
                  <a:pt x="102394" y="2306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53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395F07B4-BC2B-4437-BD1E-CBDA26E33143}"/>
              </a:ext>
            </a:extLst>
          </p:cNvPr>
          <p:cNvCxnSpPr>
            <a:cxnSpLocks/>
          </p:cNvCxnSpPr>
          <p:nvPr/>
        </p:nvCxnSpPr>
        <p:spPr>
          <a:xfrm>
            <a:off x="1292734" y="1708151"/>
            <a:ext cx="87381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80874094-6D6C-424B-9428-02A7B0FF1414}"/>
              </a:ext>
            </a:extLst>
          </p:cNvPr>
          <p:cNvCxnSpPr/>
          <p:nvPr/>
        </p:nvCxnSpPr>
        <p:spPr>
          <a:xfrm>
            <a:off x="2128535" y="3394076"/>
            <a:ext cx="79023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BC34AE7D-862C-4EC6-B18D-0787A1DD97FA}"/>
              </a:ext>
            </a:extLst>
          </p:cNvPr>
          <p:cNvCxnSpPr>
            <a:cxnSpLocks/>
          </p:cNvCxnSpPr>
          <p:nvPr/>
        </p:nvCxnSpPr>
        <p:spPr>
          <a:xfrm>
            <a:off x="2128535" y="5080001"/>
            <a:ext cx="84233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弧形 4">
            <a:extLst>
              <a:ext uri="{FF2B5EF4-FFF2-40B4-BE49-F238E27FC236}">
                <a16:creationId xmlns:a16="http://schemas.microsoft.com/office/drawing/2014/main" id="{F5888991-68CF-4EE2-A11C-0C82B61E5E88}"/>
              </a:ext>
            </a:extLst>
          </p:cNvPr>
          <p:cNvSpPr/>
          <p:nvPr/>
        </p:nvSpPr>
        <p:spPr>
          <a:xfrm rot="5400000" flipH="1">
            <a:off x="9187945" y="1708151"/>
            <a:ext cx="1685922" cy="1685922"/>
          </a:xfrm>
          <a:prstGeom prst="arc">
            <a:avLst>
              <a:gd name="adj1" fmla="val 10697770"/>
              <a:gd name="adj2" fmla="val 0"/>
            </a:avLst>
          </a:prstGeom>
          <a:ln>
            <a:solidFill>
              <a:schemeClr val="bg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弧形 5">
            <a:extLst>
              <a:ext uri="{FF2B5EF4-FFF2-40B4-BE49-F238E27FC236}">
                <a16:creationId xmlns:a16="http://schemas.microsoft.com/office/drawing/2014/main" id="{8F31910C-AD51-4A16-8632-8DB8AB2FA535}"/>
              </a:ext>
            </a:extLst>
          </p:cNvPr>
          <p:cNvSpPr/>
          <p:nvPr/>
        </p:nvSpPr>
        <p:spPr>
          <a:xfrm rot="16200000" flipH="1">
            <a:off x="1297679" y="3396748"/>
            <a:ext cx="1676032" cy="1685922"/>
          </a:xfrm>
          <a:prstGeom prst="arc">
            <a:avLst>
              <a:gd name="adj1" fmla="val 10697770"/>
              <a:gd name="adj2" fmla="val 0"/>
            </a:avLst>
          </a:prstGeom>
          <a:ln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6C2A659-E3B7-44BD-9439-754470AAD593}"/>
              </a:ext>
            </a:extLst>
          </p:cNvPr>
          <p:cNvSpPr/>
          <p:nvPr/>
        </p:nvSpPr>
        <p:spPr>
          <a:xfrm>
            <a:off x="2509037" y="2164083"/>
            <a:ext cx="3636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63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了解合伙入股情况</a:t>
            </a:r>
            <a:endParaRPr lang="en-US" altLang="zh-CN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63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确认投资入股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87B4BC-9C63-47D9-8EB5-34312FD12ABF}"/>
              </a:ext>
            </a:extLst>
          </p:cNvPr>
          <p:cNvSpPr/>
          <p:nvPr/>
        </p:nvSpPr>
        <p:spPr>
          <a:xfrm>
            <a:off x="6038766" y="2333360"/>
            <a:ext cx="36365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63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签署投资入股协议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A58B174-17B9-4765-AE04-E53CE55CDFBA}"/>
              </a:ext>
            </a:extLst>
          </p:cNvPr>
          <p:cNvSpPr/>
          <p:nvPr/>
        </p:nvSpPr>
        <p:spPr>
          <a:xfrm>
            <a:off x="2509037" y="3923530"/>
            <a:ext cx="3636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63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工商注册成为</a:t>
            </a:r>
            <a:endParaRPr lang="en-US" altLang="zh-CN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63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贰号合伙企业合伙人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223CFC0-A3CB-47D5-A934-4F59C9E6D91A}"/>
              </a:ext>
            </a:extLst>
          </p:cNvPr>
          <p:cNvSpPr/>
          <p:nvPr/>
        </p:nvSpPr>
        <p:spPr>
          <a:xfrm>
            <a:off x="6038766" y="4092807"/>
            <a:ext cx="36365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63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打款到指定专用账户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A3EF6B9-076B-4FBA-928B-19511230EACC}"/>
              </a:ext>
            </a:extLst>
          </p:cNvPr>
          <p:cNvSpPr/>
          <p:nvPr/>
        </p:nvSpPr>
        <p:spPr>
          <a:xfrm>
            <a:off x="2509037" y="5542261"/>
            <a:ext cx="3636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63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贰号合伙企业入股到</a:t>
            </a:r>
            <a:endParaRPr lang="en-US" altLang="zh-CN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63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创意文档教育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CB8A668-F253-462F-BFD3-F1CDA8EE9976}"/>
              </a:ext>
            </a:extLst>
          </p:cNvPr>
          <p:cNvSpPr/>
          <p:nvPr/>
        </p:nvSpPr>
        <p:spPr>
          <a:xfrm>
            <a:off x="6038766" y="5542261"/>
            <a:ext cx="36365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639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正式成为上市主体股东</a:t>
            </a:r>
          </a:p>
        </p:txBody>
      </p:sp>
      <p:grpSp>
        <p:nvGrpSpPr>
          <p:cNvPr id="13" name="组合 60">
            <a:extLst>
              <a:ext uri="{FF2B5EF4-FFF2-40B4-BE49-F238E27FC236}">
                <a16:creationId xmlns:a16="http://schemas.microsoft.com/office/drawing/2014/main" id="{85E61B1F-7310-4DB6-B8D9-8B07BF2B3A2A}"/>
              </a:ext>
            </a:extLst>
          </p:cNvPr>
          <p:cNvGrpSpPr>
            <a:grpSpLocks/>
          </p:cNvGrpSpPr>
          <p:nvPr/>
        </p:nvGrpSpPr>
        <p:grpSpPr bwMode="auto">
          <a:xfrm>
            <a:off x="4088052" y="1422427"/>
            <a:ext cx="478509" cy="478542"/>
            <a:chOff x="349748" y="1393860"/>
            <a:chExt cx="478435" cy="478435"/>
          </a:xfrm>
        </p:grpSpPr>
        <p:sp>
          <p:nvSpPr>
            <p:cNvPr id="14" name="圆角矩形 17">
              <a:extLst>
                <a:ext uri="{FF2B5EF4-FFF2-40B4-BE49-F238E27FC236}">
                  <a16:creationId xmlns:a16="http://schemas.microsoft.com/office/drawing/2014/main" id="{DBA55073-86D0-449D-9947-030491EB749B}"/>
                </a:ext>
              </a:extLst>
            </p:cNvPr>
            <p:cNvSpPr/>
            <p:nvPr/>
          </p:nvSpPr>
          <p:spPr>
            <a:xfrm rot="2700000">
              <a:off x="349764" y="1393844"/>
              <a:ext cx="477731" cy="477764"/>
            </a:xfrm>
            <a:prstGeom prst="roundRect">
              <a:avLst>
                <a:gd name="adj" fmla="val 34125"/>
              </a:avLst>
            </a:prstGeom>
            <a:solidFill>
              <a:srgbClr val="293862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2D916F32-BBEA-4A76-9B71-C2D4B0C20B81}"/>
                </a:ext>
              </a:extLst>
            </p:cNvPr>
            <p:cNvSpPr txBox="1"/>
            <p:nvPr/>
          </p:nvSpPr>
          <p:spPr>
            <a:xfrm>
              <a:off x="349748" y="1463694"/>
              <a:ext cx="477764" cy="3380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6" name="组合 60">
            <a:extLst>
              <a:ext uri="{FF2B5EF4-FFF2-40B4-BE49-F238E27FC236}">
                <a16:creationId xmlns:a16="http://schemas.microsoft.com/office/drawing/2014/main" id="{BE680064-CAAB-4278-993F-E12D0AA8D484}"/>
              </a:ext>
            </a:extLst>
          </p:cNvPr>
          <p:cNvGrpSpPr>
            <a:grpSpLocks/>
          </p:cNvGrpSpPr>
          <p:nvPr/>
        </p:nvGrpSpPr>
        <p:grpSpPr bwMode="auto">
          <a:xfrm>
            <a:off x="7617781" y="1422427"/>
            <a:ext cx="478509" cy="478542"/>
            <a:chOff x="349748" y="1393860"/>
            <a:chExt cx="478435" cy="478435"/>
          </a:xfrm>
        </p:grpSpPr>
        <p:sp>
          <p:nvSpPr>
            <p:cNvPr id="17" name="圆角矩形 17">
              <a:extLst>
                <a:ext uri="{FF2B5EF4-FFF2-40B4-BE49-F238E27FC236}">
                  <a16:creationId xmlns:a16="http://schemas.microsoft.com/office/drawing/2014/main" id="{7F85B1A5-0146-4721-8BE1-DB6898E2EAEC}"/>
                </a:ext>
              </a:extLst>
            </p:cNvPr>
            <p:cNvSpPr/>
            <p:nvPr/>
          </p:nvSpPr>
          <p:spPr>
            <a:xfrm rot="2700000">
              <a:off x="349764" y="1393844"/>
              <a:ext cx="477731" cy="477764"/>
            </a:xfrm>
            <a:prstGeom prst="roundRect">
              <a:avLst>
                <a:gd name="adj" fmla="val 34125"/>
              </a:avLst>
            </a:prstGeom>
            <a:solidFill>
              <a:srgbClr val="293862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C1969CF7-B5CE-4351-AA13-4D6A80A404E4}"/>
                </a:ext>
              </a:extLst>
            </p:cNvPr>
            <p:cNvSpPr txBox="1"/>
            <p:nvPr/>
          </p:nvSpPr>
          <p:spPr>
            <a:xfrm>
              <a:off x="349748" y="1463694"/>
              <a:ext cx="477764" cy="3380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9" name="组合 60">
            <a:extLst>
              <a:ext uri="{FF2B5EF4-FFF2-40B4-BE49-F238E27FC236}">
                <a16:creationId xmlns:a16="http://schemas.microsoft.com/office/drawing/2014/main" id="{0887C959-FAF7-486C-B911-6C75FFEA7638}"/>
              </a:ext>
            </a:extLst>
          </p:cNvPr>
          <p:cNvGrpSpPr>
            <a:grpSpLocks/>
          </p:cNvGrpSpPr>
          <p:nvPr/>
        </p:nvGrpSpPr>
        <p:grpSpPr bwMode="auto">
          <a:xfrm>
            <a:off x="4088052" y="3148059"/>
            <a:ext cx="478509" cy="478542"/>
            <a:chOff x="349748" y="1393860"/>
            <a:chExt cx="478435" cy="478435"/>
          </a:xfrm>
        </p:grpSpPr>
        <p:sp>
          <p:nvSpPr>
            <p:cNvPr id="20" name="圆角矩形 17">
              <a:extLst>
                <a:ext uri="{FF2B5EF4-FFF2-40B4-BE49-F238E27FC236}">
                  <a16:creationId xmlns:a16="http://schemas.microsoft.com/office/drawing/2014/main" id="{6542F5FE-8B2E-465D-BE66-92212B77144A}"/>
                </a:ext>
              </a:extLst>
            </p:cNvPr>
            <p:cNvSpPr/>
            <p:nvPr/>
          </p:nvSpPr>
          <p:spPr>
            <a:xfrm rot="2700000">
              <a:off x="349764" y="1393844"/>
              <a:ext cx="477731" cy="477764"/>
            </a:xfrm>
            <a:prstGeom prst="roundRect">
              <a:avLst>
                <a:gd name="adj" fmla="val 34125"/>
              </a:avLst>
            </a:prstGeom>
            <a:solidFill>
              <a:srgbClr val="293862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050D1A22-D2B4-4982-A40E-D4B6A5BE5099}"/>
                </a:ext>
              </a:extLst>
            </p:cNvPr>
            <p:cNvSpPr txBox="1"/>
            <p:nvPr/>
          </p:nvSpPr>
          <p:spPr>
            <a:xfrm>
              <a:off x="349748" y="1463694"/>
              <a:ext cx="477764" cy="3380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04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2" name="组合 60">
            <a:extLst>
              <a:ext uri="{FF2B5EF4-FFF2-40B4-BE49-F238E27FC236}">
                <a16:creationId xmlns:a16="http://schemas.microsoft.com/office/drawing/2014/main" id="{E15CC845-01FF-43D2-9B28-ED8A5E2274D6}"/>
              </a:ext>
            </a:extLst>
          </p:cNvPr>
          <p:cNvGrpSpPr>
            <a:grpSpLocks/>
          </p:cNvGrpSpPr>
          <p:nvPr/>
        </p:nvGrpSpPr>
        <p:grpSpPr bwMode="auto">
          <a:xfrm>
            <a:off x="7617781" y="3148059"/>
            <a:ext cx="478509" cy="478542"/>
            <a:chOff x="349748" y="1393860"/>
            <a:chExt cx="478435" cy="478435"/>
          </a:xfrm>
        </p:grpSpPr>
        <p:sp>
          <p:nvSpPr>
            <p:cNvPr id="23" name="圆角矩形 17">
              <a:extLst>
                <a:ext uri="{FF2B5EF4-FFF2-40B4-BE49-F238E27FC236}">
                  <a16:creationId xmlns:a16="http://schemas.microsoft.com/office/drawing/2014/main" id="{588BB194-4C88-439A-B939-CABF158B048F}"/>
                </a:ext>
              </a:extLst>
            </p:cNvPr>
            <p:cNvSpPr/>
            <p:nvPr/>
          </p:nvSpPr>
          <p:spPr>
            <a:xfrm rot="2700000">
              <a:off x="349764" y="1393844"/>
              <a:ext cx="477731" cy="477764"/>
            </a:xfrm>
            <a:prstGeom prst="roundRect">
              <a:avLst>
                <a:gd name="adj" fmla="val 34125"/>
              </a:avLst>
            </a:prstGeom>
            <a:solidFill>
              <a:srgbClr val="293862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9AF57907-9C67-4639-AAB3-367868727F6F}"/>
                </a:ext>
              </a:extLst>
            </p:cNvPr>
            <p:cNvSpPr txBox="1"/>
            <p:nvPr/>
          </p:nvSpPr>
          <p:spPr>
            <a:xfrm>
              <a:off x="349748" y="1463694"/>
              <a:ext cx="477764" cy="3380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5" name="组合 60">
            <a:extLst>
              <a:ext uri="{FF2B5EF4-FFF2-40B4-BE49-F238E27FC236}">
                <a16:creationId xmlns:a16="http://schemas.microsoft.com/office/drawing/2014/main" id="{36DAEDF4-09B5-4B78-946C-FBA8FC21DD5B}"/>
              </a:ext>
            </a:extLst>
          </p:cNvPr>
          <p:cNvGrpSpPr>
            <a:grpSpLocks/>
          </p:cNvGrpSpPr>
          <p:nvPr/>
        </p:nvGrpSpPr>
        <p:grpSpPr bwMode="auto">
          <a:xfrm>
            <a:off x="4088052" y="4845399"/>
            <a:ext cx="478509" cy="478542"/>
            <a:chOff x="349748" y="1393860"/>
            <a:chExt cx="478435" cy="478435"/>
          </a:xfrm>
        </p:grpSpPr>
        <p:sp>
          <p:nvSpPr>
            <p:cNvPr id="26" name="圆角矩形 17">
              <a:extLst>
                <a:ext uri="{FF2B5EF4-FFF2-40B4-BE49-F238E27FC236}">
                  <a16:creationId xmlns:a16="http://schemas.microsoft.com/office/drawing/2014/main" id="{A4127491-6975-4CB3-90E1-1FBE826AE6EA}"/>
                </a:ext>
              </a:extLst>
            </p:cNvPr>
            <p:cNvSpPr/>
            <p:nvPr/>
          </p:nvSpPr>
          <p:spPr>
            <a:xfrm rot="2700000">
              <a:off x="349764" y="1393844"/>
              <a:ext cx="477731" cy="477764"/>
            </a:xfrm>
            <a:prstGeom prst="roundRect">
              <a:avLst>
                <a:gd name="adj" fmla="val 34125"/>
              </a:avLst>
            </a:prstGeom>
            <a:solidFill>
              <a:srgbClr val="293862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2DCC1C2E-8F90-486C-8718-FCA4FCD4F92B}"/>
                </a:ext>
              </a:extLst>
            </p:cNvPr>
            <p:cNvSpPr txBox="1"/>
            <p:nvPr/>
          </p:nvSpPr>
          <p:spPr>
            <a:xfrm>
              <a:off x="349748" y="1463694"/>
              <a:ext cx="477764" cy="3380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05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8" name="组合 60">
            <a:extLst>
              <a:ext uri="{FF2B5EF4-FFF2-40B4-BE49-F238E27FC236}">
                <a16:creationId xmlns:a16="http://schemas.microsoft.com/office/drawing/2014/main" id="{239B51F2-CDDA-4724-B711-3BB82F0219DD}"/>
              </a:ext>
            </a:extLst>
          </p:cNvPr>
          <p:cNvGrpSpPr>
            <a:grpSpLocks/>
          </p:cNvGrpSpPr>
          <p:nvPr/>
        </p:nvGrpSpPr>
        <p:grpSpPr bwMode="auto">
          <a:xfrm>
            <a:off x="7617781" y="4845399"/>
            <a:ext cx="478509" cy="478542"/>
            <a:chOff x="349748" y="1393860"/>
            <a:chExt cx="478435" cy="478435"/>
          </a:xfrm>
        </p:grpSpPr>
        <p:sp>
          <p:nvSpPr>
            <p:cNvPr id="29" name="圆角矩形 17">
              <a:extLst>
                <a:ext uri="{FF2B5EF4-FFF2-40B4-BE49-F238E27FC236}">
                  <a16:creationId xmlns:a16="http://schemas.microsoft.com/office/drawing/2014/main" id="{A035C59A-6052-4912-98D3-28B9AEE6CFFA}"/>
                </a:ext>
              </a:extLst>
            </p:cNvPr>
            <p:cNvSpPr/>
            <p:nvPr/>
          </p:nvSpPr>
          <p:spPr>
            <a:xfrm rot="2700000">
              <a:off x="349764" y="1393844"/>
              <a:ext cx="477731" cy="477764"/>
            </a:xfrm>
            <a:prstGeom prst="roundRect">
              <a:avLst>
                <a:gd name="adj" fmla="val 34125"/>
              </a:avLst>
            </a:prstGeom>
            <a:solidFill>
              <a:srgbClr val="293862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40852AD2-CD85-4F5B-8629-CE0AB64876C7}"/>
                </a:ext>
              </a:extLst>
            </p:cNvPr>
            <p:cNvSpPr txBox="1"/>
            <p:nvPr/>
          </p:nvSpPr>
          <p:spPr>
            <a:xfrm>
              <a:off x="349748" y="1463694"/>
              <a:ext cx="477764" cy="3380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06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28F063E-4795-420B-BDB4-3DBFD282ED39}"/>
              </a:ext>
            </a:extLst>
          </p:cNvPr>
          <p:cNvGrpSpPr/>
          <p:nvPr/>
        </p:nvGrpSpPr>
        <p:grpSpPr>
          <a:xfrm>
            <a:off x="10015666" y="4534587"/>
            <a:ext cx="1386840" cy="993805"/>
            <a:chOff x="10015666" y="4427789"/>
            <a:chExt cx="1386840" cy="9938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4AEEE7B6-443A-4C7E-B447-AD0ED3A0C295}"/>
                </a:ext>
              </a:extLst>
            </p:cNvPr>
            <p:cNvSpPr/>
            <p:nvPr/>
          </p:nvSpPr>
          <p:spPr bwMode="auto">
            <a:xfrm>
              <a:off x="10015666" y="5208007"/>
              <a:ext cx="1386840" cy="2135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3151">
              <a:noFill/>
              <a:round/>
              <a:headEnd/>
              <a:tailEnd/>
            </a:ln>
            <a:extLst/>
          </p:spPr>
          <p:txBody>
            <a:bodyPr lIns="0" tIns="0" rIns="0" bIns="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businessman_126287">
              <a:extLst>
                <a:ext uri="{FF2B5EF4-FFF2-40B4-BE49-F238E27FC236}">
                  <a16:creationId xmlns:a16="http://schemas.microsoft.com/office/drawing/2014/main" id="{ADBD4E16-B63F-4C69-AC1C-94F2EE2F643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25597" y="4427789"/>
              <a:ext cx="856246" cy="944389"/>
            </a:xfrm>
            <a:custGeom>
              <a:avLst/>
              <a:gdLst>
                <a:gd name="connsiteX0" fmla="*/ 435944 w 550382"/>
                <a:gd name="connsiteY0" fmla="*/ 440821 h 607039"/>
                <a:gd name="connsiteX1" fmla="*/ 411829 w 550382"/>
                <a:gd name="connsiteY1" fmla="*/ 450698 h 607039"/>
                <a:gd name="connsiteX2" fmla="*/ 393649 w 550382"/>
                <a:gd name="connsiteY2" fmla="*/ 477504 h 607039"/>
                <a:gd name="connsiteX3" fmla="*/ 393272 w 550382"/>
                <a:gd name="connsiteY3" fmla="*/ 478821 h 607039"/>
                <a:gd name="connsiteX4" fmla="*/ 380650 w 550382"/>
                <a:gd name="connsiteY4" fmla="*/ 478821 h 607039"/>
                <a:gd name="connsiteX5" fmla="*/ 377070 w 550382"/>
                <a:gd name="connsiteY5" fmla="*/ 482396 h 607039"/>
                <a:gd name="connsiteX6" fmla="*/ 377070 w 550382"/>
                <a:gd name="connsiteY6" fmla="*/ 490485 h 607039"/>
                <a:gd name="connsiteX7" fmla="*/ 380650 w 550382"/>
                <a:gd name="connsiteY7" fmla="*/ 494059 h 607039"/>
                <a:gd name="connsiteX8" fmla="*/ 390635 w 550382"/>
                <a:gd name="connsiteY8" fmla="*/ 494059 h 607039"/>
                <a:gd name="connsiteX9" fmla="*/ 390635 w 550382"/>
                <a:gd name="connsiteY9" fmla="*/ 500643 h 607039"/>
                <a:gd name="connsiteX10" fmla="*/ 380650 w 550382"/>
                <a:gd name="connsiteY10" fmla="*/ 500643 h 607039"/>
                <a:gd name="connsiteX11" fmla="*/ 377070 w 550382"/>
                <a:gd name="connsiteY11" fmla="*/ 504217 h 607039"/>
                <a:gd name="connsiteX12" fmla="*/ 377070 w 550382"/>
                <a:gd name="connsiteY12" fmla="*/ 512306 h 607039"/>
                <a:gd name="connsiteX13" fmla="*/ 380650 w 550382"/>
                <a:gd name="connsiteY13" fmla="*/ 515881 h 607039"/>
                <a:gd name="connsiteX14" fmla="*/ 392613 w 550382"/>
                <a:gd name="connsiteY14" fmla="*/ 515881 h 607039"/>
                <a:gd name="connsiteX15" fmla="*/ 395345 w 550382"/>
                <a:gd name="connsiteY15" fmla="*/ 524534 h 607039"/>
                <a:gd name="connsiteX16" fmla="*/ 426807 w 550382"/>
                <a:gd name="connsiteY16" fmla="*/ 554445 h 607039"/>
                <a:gd name="connsiteX17" fmla="*/ 464675 w 550382"/>
                <a:gd name="connsiteY17" fmla="*/ 554915 h 607039"/>
                <a:gd name="connsiteX18" fmla="*/ 474377 w 550382"/>
                <a:gd name="connsiteY18" fmla="*/ 551435 h 607039"/>
                <a:gd name="connsiteX19" fmla="*/ 476920 w 550382"/>
                <a:gd name="connsiteY19" fmla="*/ 544851 h 607039"/>
                <a:gd name="connsiteX20" fmla="*/ 472776 w 550382"/>
                <a:gd name="connsiteY20" fmla="*/ 535257 h 607039"/>
                <a:gd name="connsiteX21" fmla="*/ 466747 w 550382"/>
                <a:gd name="connsiteY21" fmla="*/ 532247 h 607039"/>
                <a:gd name="connsiteX22" fmla="*/ 455066 w 550382"/>
                <a:gd name="connsiteY22" fmla="*/ 535069 h 607039"/>
                <a:gd name="connsiteX23" fmla="*/ 432270 w 550382"/>
                <a:gd name="connsiteY23" fmla="*/ 534504 h 607039"/>
                <a:gd name="connsiteX24" fmla="*/ 414844 w 550382"/>
                <a:gd name="connsiteY24" fmla="*/ 515881 h 607039"/>
                <a:gd name="connsiteX25" fmla="*/ 440371 w 550382"/>
                <a:gd name="connsiteY25" fmla="*/ 515881 h 607039"/>
                <a:gd name="connsiteX26" fmla="*/ 443951 w 550382"/>
                <a:gd name="connsiteY26" fmla="*/ 512306 h 607039"/>
                <a:gd name="connsiteX27" fmla="*/ 443951 w 550382"/>
                <a:gd name="connsiteY27" fmla="*/ 504217 h 607039"/>
                <a:gd name="connsiteX28" fmla="*/ 440371 w 550382"/>
                <a:gd name="connsiteY28" fmla="*/ 500643 h 607039"/>
                <a:gd name="connsiteX29" fmla="*/ 412489 w 550382"/>
                <a:gd name="connsiteY29" fmla="*/ 500643 h 607039"/>
                <a:gd name="connsiteX30" fmla="*/ 412489 w 550382"/>
                <a:gd name="connsiteY30" fmla="*/ 494059 h 607039"/>
                <a:gd name="connsiteX31" fmla="*/ 440371 w 550382"/>
                <a:gd name="connsiteY31" fmla="*/ 494059 h 607039"/>
                <a:gd name="connsiteX32" fmla="*/ 443951 w 550382"/>
                <a:gd name="connsiteY32" fmla="*/ 490485 h 607039"/>
                <a:gd name="connsiteX33" fmla="*/ 443951 w 550382"/>
                <a:gd name="connsiteY33" fmla="*/ 482396 h 607039"/>
                <a:gd name="connsiteX34" fmla="*/ 440371 w 550382"/>
                <a:gd name="connsiteY34" fmla="*/ 478821 h 607039"/>
                <a:gd name="connsiteX35" fmla="*/ 415974 w 550382"/>
                <a:gd name="connsiteY35" fmla="*/ 478821 h 607039"/>
                <a:gd name="connsiteX36" fmla="*/ 415974 w 550382"/>
                <a:gd name="connsiteY36" fmla="*/ 478539 h 607039"/>
                <a:gd name="connsiteX37" fmla="*/ 430198 w 550382"/>
                <a:gd name="connsiteY37" fmla="*/ 463772 h 607039"/>
                <a:gd name="connsiteX38" fmla="*/ 455066 w 550382"/>
                <a:gd name="connsiteY38" fmla="*/ 462361 h 607039"/>
                <a:gd name="connsiteX39" fmla="*/ 466841 w 550382"/>
                <a:gd name="connsiteY39" fmla="*/ 465277 h 607039"/>
                <a:gd name="connsiteX40" fmla="*/ 472776 w 550382"/>
                <a:gd name="connsiteY40" fmla="*/ 462361 h 607039"/>
                <a:gd name="connsiteX41" fmla="*/ 476920 w 550382"/>
                <a:gd name="connsiteY41" fmla="*/ 452861 h 607039"/>
                <a:gd name="connsiteX42" fmla="*/ 474660 w 550382"/>
                <a:gd name="connsiteY42" fmla="*/ 446089 h 607039"/>
                <a:gd name="connsiteX43" fmla="*/ 472399 w 550382"/>
                <a:gd name="connsiteY43" fmla="*/ 445054 h 607039"/>
                <a:gd name="connsiteX44" fmla="*/ 435944 w 550382"/>
                <a:gd name="connsiteY44" fmla="*/ 440821 h 607039"/>
                <a:gd name="connsiteX45" fmla="*/ 441172 w 550382"/>
                <a:gd name="connsiteY45" fmla="*/ 389089 h 607039"/>
                <a:gd name="connsiteX46" fmla="*/ 518367 w 550382"/>
                <a:gd name="connsiteY46" fmla="*/ 420975 h 607039"/>
                <a:gd name="connsiteX47" fmla="*/ 518462 w 550382"/>
                <a:gd name="connsiteY47" fmla="*/ 575138 h 607039"/>
                <a:gd name="connsiteX48" fmla="*/ 385925 w 550382"/>
                <a:gd name="connsiteY48" fmla="*/ 592069 h 607039"/>
                <a:gd name="connsiteX49" fmla="*/ 385737 w 550382"/>
                <a:gd name="connsiteY49" fmla="*/ 591880 h 607039"/>
                <a:gd name="connsiteX50" fmla="*/ 339203 w 550382"/>
                <a:gd name="connsiteY50" fmla="*/ 604578 h 607039"/>
                <a:gd name="connsiteX51" fmla="*/ 337978 w 550382"/>
                <a:gd name="connsiteY51" fmla="*/ 596583 h 607039"/>
                <a:gd name="connsiteX52" fmla="*/ 360491 w 550382"/>
                <a:gd name="connsiteY52" fmla="*/ 571187 h 607039"/>
                <a:gd name="connsiteX53" fmla="*/ 359361 w 550382"/>
                <a:gd name="connsiteY53" fmla="*/ 570341 h 607039"/>
                <a:gd name="connsiteX54" fmla="*/ 363977 w 550382"/>
                <a:gd name="connsiteY54" fmla="*/ 420975 h 607039"/>
                <a:gd name="connsiteX55" fmla="*/ 441172 w 550382"/>
                <a:gd name="connsiteY55" fmla="*/ 389089 h 607039"/>
                <a:gd name="connsiteX56" fmla="*/ 149968 w 550382"/>
                <a:gd name="connsiteY56" fmla="*/ 318620 h 607039"/>
                <a:gd name="connsiteX57" fmla="*/ 193583 w 550382"/>
                <a:gd name="connsiteY57" fmla="*/ 456051 h 607039"/>
                <a:gd name="connsiteX58" fmla="*/ 199423 w 550382"/>
                <a:gd name="connsiteY58" fmla="*/ 474771 h 607039"/>
                <a:gd name="connsiteX59" fmla="*/ 218923 w 550382"/>
                <a:gd name="connsiteY59" fmla="*/ 419554 h 607039"/>
                <a:gd name="connsiteX60" fmla="*/ 230698 w 550382"/>
                <a:gd name="connsiteY60" fmla="*/ 354083 h 607039"/>
                <a:gd name="connsiteX61" fmla="*/ 230886 w 550382"/>
                <a:gd name="connsiteY61" fmla="*/ 354083 h 607039"/>
                <a:gd name="connsiteX62" fmla="*/ 230981 w 550382"/>
                <a:gd name="connsiteY62" fmla="*/ 354083 h 607039"/>
                <a:gd name="connsiteX63" fmla="*/ 231075 w 550382"/>
                <a:gd name="connsiteY63" fmla="*/ 354083 h 607039"/>
                <a:gd name="connsiteX64" fmla="*/ 231263 w 550382"/>
                <a:gd name="connsiteY64" fmla="*/ 354083 h 607039"/>
                <a:gd name="connsiteX65" fmla="*/ 243038 w 550382"/>
                <a:gd name="connsiteY65" fmla="*/ 419554 h 607039"/>
                <a:gd name="connsiteX66" fmla="*/ 262538 w 550382"/>
                <a:gd name="connsiteY66" fmla="*/ 474771 h 607039"/>
                <a:gd name="connsiteX67" fmla="*/ 268378 w 550382"/>
                <a:gd name="connsiteY67" fmla="*/ 456051 h 607039"/>
                <a:gd name="connsiteX68" fmla="*/ 311993 w 550382"/>
                <a:gd name="connsiteY68" fmla="*/ 318620 h 607039"/>
                <a:gd name="connsiteX69" fmla="*/ 402331 w 550382"/>
                <a:gd name="connsiteY69" fmla="*/ 362267 h 607039"/>
                <a:gd name="connsiteX70" fmla="*/ 407418 w 550382"/>
                <a:gd name="connsiteY70" fmla="*/ 364242 h 607039"/>
                <a:gd name="connsiteX71" fmla="*/ 343550 w 550382"/>
                <a:gd name="connsiteY71" fmla="*/ 400552 h 607039"/>
                <a:gd name="connsiteX72" fmla="*/ 307377 w 550382"/>
                <a:gd name="connsiteY72" fmla="*/ 531869 h 607039"/>
                <a:gd name="connsiteX73" fmla="*/ 231263 w 550382"/>
                <a:gd name="connsiteY73" fmla="*/ 531869 h 607039"/>
                <a:gd name="connsiteX74" fmla="*/ 230698 w 550382"/>
                <a:gd name="connsiteY74" fmla="*/ 531869 h 607039"/>
                <a:gd name="connsiteX75" fmla="*/ 0 w 550382"/>
                <a:gd name="connsiteY75" fmla="*/ 531869 h 607039"/>
                <a:gd name="connsiteX76" fmla="*/ 59629 w 550382"/>
                <a:gd name="connsiteY76" fmla="*/ 362267 h 607039"/>
                <a:gd name="connsiteX77" fmla="*/ 149968 w 550382"/>
                <a:gd name="connsiteY77" fmla="*/ 318620 h 607039"/>
                <a:gd name="connsiteX78" fmla="*/ 223411 w 550382"/>
                <a:gd name="connsiteY78" fmla="*/ 393 h 607039"/>
                <a:gd name="connsiteX79" fmla="*/ 282097 w 550382"/>
                <a:gd name="connsiteY79" fmla="*/ 12809 h 607039"/>
                <a:gd name="connsiteX80" fmla="*/ 310545 w 550382"/>
                <a:gd name="connsiteY80" fmla="*/ 39334 h 607039"/>
                <a:gd name="connsiteX81" fmla="*/ 342008 w 550382"/>
                <a:gd name="connsiteY81" fmla="*/ 138850 h 607039"/>
                <a:gd name="connsiteX82" fmla="*/ 337863 w 550382"/>
                <a:gd name="connsiteY82" fmla="*/ 154182 h 607039"/>
                <a:gd name="connsiteX83" fmla="*/ 348037 w 550382"/>
                <a:gd name="connsiteY83" fmla="*/ 195945 h 607039"/>
                <a:gd name="connsiteX84" fmla="*/ 327784 w 550382"/>
                <a:gd name="connsiteY84" fmla="*/ 231217 h 607039"/>
                <a:gd name="connsiteX85" fmla="*/ 256663 w 550382"/>
                <a:gd name="connsiteY85" fmla="*/ 318881 h 607039"/>
                <a:gd name="connsiteX86" fmla="*/ 204665 w 550382"/>
                <a:gd name="connsiteY86" fmla="*/ 318975 h 607039"/>
                <a:gd name="connsiteX87" fmla="*/ 133733 w 550382"/>
                <a:gd name="connsiteY87" fmla="*/ 231217 h 607039"/>
                <a:gd name="connsiteX88" fmla="*/ 113385 w 550382"/>
                <a:gd name="connsiteY88" fmla="*/ 195850 h 607039"/>
                <a:gd name="connsiteX89" fmla="*/ 123559 w 550382"/>
                <a:gd name="connsiteY89" fmla="*/ 154088 h 607039"/>
                <a:gd name="connsiteX90" fmla="*/ 119414 w 550382"/>
                <a:gd name="connsiteY90" fmla="*/ 138756 h 607039"/>
                <a:gd name="connsiteX91" fmla="*/ 119132 w 550382"/>
                <a:gd name="connsiteY91" fmla="*/ 89845 h 607039"/>
                <a:gd name="connsiteX92" fmla="*/ 147768 w 550382"/>
                <a:gd name="connsiteY92" fmla="*/ 39805 h 607039"/>
                <a:gd name="connsiteX93" fmla="*/ 174333 w 550382"/>
                <a:gd name="connsiteY93" fmla="*/ 17983 h 607039"/>
                <a:gd name="connsiteX94" fmla="*/ 200049 w 550382"/>
                <a:gd name="connsiteY94" fmla="*/ 4814 h 607039"/>
                <a:gd name="connsiteX95" fmla="*/ 223411 w 550382"/>
                <a:gd name="connsiteY95" fmla="*/ 393 h 607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550382" h="607039">
                  <a:moveTo>
                    <a:pt x="435944" y="440821"/>
                  </a:moveTo>
                  <a:cubicBezTo>
                    <a:pt x="427184" y="442138"/>
                    <a:pt x="418988" y="445148"/>
                    <a:pt x="411829" y="450698"/>
                  </a:cubicBezTo>
                  <a:cubicBezTo>
                    <a:pt x="402786" y="457752"/>
                    <a:pt x="397040" y="466782"/>
                    <a:pt x="393649" y="477504"/>
                  </a:cubicBezTo>
                  <a:lnTo>
                    <a:pt x="393272" y="478821"/>
                  </a:lnTo>
                  <a:lnTo>
                    <a:pt x="380650" y="478821"/>
                  </a:lnTo>
                  <a:cubicBezTo>
                    <a:pt x="378672" y="478821"/>
                    <a:pt x="377070" y="480420"/>
                    <a:pt x="377070" y="482396"/>
                  </a:cubicBezTo>
                  <a:lnTo>
                    <a:pt x="377070" y="490485"/>
                  </a:lnTo>
                  <a:cubicBezTo>
                    <a:pt x="377070" y="492460"/>
                    <a:pt x="378672" y="494059"/>
                    <a:pt x="380650" y="494059"/>
                  </a:cubicBezTo>
                  <a:lnTo>
                    <a:pt x="390635" y="494059"/>
                  </a:lnTo>
                  <a:lnTo>
                    <a:pt x="390635" y="500643"/>
                  </a:lnTo>
                  <a:lnTo>
                    <a:pt x="380650" y="500643"/>
                  </a:lnTo>
                  <a:cubicBezTo>
                    <a:pt x="378672" y="500643"/>
                    <a:pt x="377070" y="502242"/>
                    <a:pt x="377070" y="504217"/>
                  </a:cubicBezTo>
                  <a:lnTo>
                    <a:pt x="377070" y="512306"/>
                  </a:lnTo>
                  <a:cubicBezTo>
                    <a:pt x="377070" y="514282"/>
                    <a:pt x="378672" y="515881"/>
                    <a:pt x="380650" y="515881"/>
                  </a:cubicBezTo>
                  <a:lnTo>
                    <a:pt x="392613" y="515881"/>
                  </a:lnTo>
                  <a:cubicBezTo>
                    <a:pt x="393461" y="518796"/>
                    <a:pt x="394214" y="521806"/>
                    <a:pt x="395345" y="524534"/>
                  </a:cubicBezTo>
                  <a:cubicBezTo>
                    <a:pt x="401562" y="539113"/>
                    <a:pt x="411547" y="549554"/>
                    <a:pt x="426807" y="554445"/>
                  </a:cubicBezTo>
                  <a:cubicBezTo>
                    <a:pt x="439335" y="558584"/>
                    <a:pt x="452052" y="558395"/>
                    <a:pt x="464675" y="554915"/>
                  </a:cubicBezTo>
                  <a:cubicBezTo>
                    <a:pt x="467972" y="554069"/>
                    <a:pt x="471268" y="552752"/>
                    <a:pt x="474377" y="551435"/>
                  </a:cubicBezTo>
                  <a:cubicBezTo>
                    <a:pt x="477391" y="550024"/>
                    <a:pt x="478145" y="547767"/>
                    <a:pt x="476920" y="544851"/>
                  </a:cubicBezTo>
                  <a:cubicBezTo>
                    <a:pt x="475507" y="541653"/>
                    <a:pt x="474283" y="538361"/>
                    <a:pt x="472776" y="535257"/>
                  </a:cubicBezTo>
                  <a:cubicBezTo>
                    <a:pt x="471457" y="532341"/>
                    <a:pt x="469855" y="531494"/>
                    <a:pt x="466747" y="532247"/>
                  </a:cubicBezTo>
                  <a:cubicBezTo>
                    <a:pt x="462791" y="533093"/>
                    <a:pt x="458928" y="534316"/>
                    <a:pt x="455066" y="535069"/>
                  </a:cubicBezTo>
                  <a:cubicBezTo>
                    <a:pt x="447342" y="536762"/>
                    <a:pt x="439806" y="536856"/>
                    <a:pt x="432270" y="534504"/>
                  </a:cubicBezTo>
                  <a:cubicBezTo>
                    <a:pt x="422851" y="531494"/>
                    <a:pt x="417952" y="524722"/>
                    <a:pt x="414844" y="515881"/>
                  </a:cubicBezTo>
                  <a:lnTo>
                    <a:pt x="440371" y="515881"/>
                  </a:lnTo>
                  <a:cubicBezTo>
                    <a:pt x="442350" y="515881"/>
                    <a:pt x="443951" y="514282"/>
                    <a:pt x="443951" y="512306"/>
                  </a:cubicBezTo>
                  <a:lnTo>
                    <a:pt x="443951" y="504217"/>
                  </a:lnTo>
                  <a:cubicBezTo>
                    <a:pt x="443951" y="502242"/>
                    <a:pt x="442350" y="500643"/>
                    <a:pt x="440371" y="500643"/>
                  </a:cubicBezTo>
                  <a:lnTo>
                    <a:pt x="412489" y="500643"/>
                  </a:lnTo>
                  <a:lnTo>
                    <a:pt x="412489" y="494059"/>
                  </a:lnTo>
                  <a:lnTo>
                    <a:pt x="440371" y="494059"/>
                  </a:lnTo>
                  <a:cubicBezTo>
                    <a:pt x="442350" y="494059"/>
                    <a:pt x="443951" y="492460"/>
                    <a:pt x="443951" y="490485"/>
                  </a:cubicBezTo>
                  <a:lnTo>
                    <a:pt x="443951" y="482396"/>
                  </a:lnTo>
                  <a:cubicBezTo>
                    <a:pt x="443951" y="480420"/>
                    <a:pt x="442350" y="478821"/>
                    <a:pt x="440371" y="478821"/>
                  </a:cubicBezTo>
                  <a:lnTo>
                    <a:pt x="415974" y="478821"/>
                  </a:lnTo>
                  <a:lnTo>
                    <a:pt x="415974" y="478539"/>
                  </a:lnTo>
                  <a:cubicBezTo>
                    <a:pt x="418894" y="471861"/>
                    <a:pt x="423133" y="466500"/>
                    <a:pt x="430198" y="463772"/>
                  </a:cubicBezTo>
                  <a:cubicBezTo>
                    <a:pt x="438299" y="460574"/>
                    <a:pt x="446589" y="460574"/>
                    <a:pt x="455066" y="462361"/>
                  </a:cubicBezTo>
                  <a:cubicBezTo>
                    <a:pt x="458928" y="463113"/>
                    <a:pt x="462791" y="464336"/>
                    <a:pt x="466841" y="465277"/>
                  </a:cubicBezTo>
                  <a:cubicBezTo>
                    <a:pt x="469855" y="465841"/>
                    <a:pt x="471457" y="464995"/>
                    <a:pt x="472776" y="462361"/>
                  </a:cubicBezTo>
                  <a:cubicBezTo>
                    <a:pt x="474283" y="459257"/>
                    <a:pt x="475602" y="455965"/>
                    <a:pt x="476920" y="452861"/>
                  </a:cubicBezTo>
                  <a:cubicBezTo>
                    <a:pt x="478145" y="449851"/>
                    <a:pt x="477391" y="447688"/>
                    <a:pt x="474660" y="446089"/>
                  </a:cubicBezTo>
                  <a:cubicBezTo>
                    <a:pt x="473906" y="445712"/>
                    <a:pt x="473152" y="445336"/>
                    <a:pt x="472399" y="445054"/>
                  </a:cubicBezTo>
                  <a:cubicBezTo>
                    <a:pt x="460530" y="440539"/>
                    <a:pt x="448473" y="438752"/>
                    <a:pt x="435944" y="440821"/>
                  </a:cubicBezTo>
                  <a:close/>
                  <a:moveTo>
                    <a:pt x="441172" y="389089"/>
                  </a:moveTo>
                  <a:cubicBezTo>
                    <a:pt x="469125" y="389089"/>
                    <a:pt x="497079" y="399717"/>
                    <a:pt x="518367" y="420975"/>
                  </a:cubicBezTo>
                  <a:cubicBezTo>
                    <a:pt x="561039" y="463490"/>
                    <a:pt x="561039" y="532623"/>
                    <a:pt x="518462" y="575138"/>
                  </a:cubicBezTo>
                  <a:cubicBezTo>
                    <a:pt x="482572" y="610975"/>
                    <a:pt x="427749" y="616618"/>
                    <a:pt x="385925" y="592069"/>
                  </a:cubicBezTo>
                  <a:lnTo>
                    <a:pt x="385737" y="591880"/>
                  </a:lnTo>
                  <a:cubicBezTo>
                    <a:pt x="369252" y="604296"/>
                    <a:pt x="351543" y="606460"/>
                    <a:pt x="339203" y="604578"/>
                  </a:cubicBezTo>
                  <a:cubicBezTo>
                    <a:pt x="335058" y="603920"/>
                    <a:pt x="334210" y="598465"/>
                    <a:pt x="337978" y="596583"/>
                  </a:cubicBezTo>
                  <a:cubicBezTo>
                    <a:pt x="349282" y="591034"/>
                    <a:pt x="356347" y="580123"/>
                    <a:pt x="360491" y="571187"/>
                  </a:cubicBezTo>
                  <a:lnTo>
                    <a:pt x="359361" y="570341"/>
                  </a:lnTo>
                  <a:cubicBezTo>
                    <a:pt x="321399" y="527450"/>
                    <a:pt x="322906" y="461985"/>
                    <a:pt x="363977" y="420975"/>
                  </a:cubicBezTo>
                  <a:cubicBezTo>
                    <a:pt x="385266" y="399717"/>
                    <a:pt x="413219" y="389089"/>
                    <a:pt x="441172" y="389089"/>
                  </a:cubicBezTo>
                  <a:close/>
                  <a:moveTo>
                    <a:pt x="149968" y="318620"/>
                  </a:moveTo>
                  <a:lnTo>
                    <a:pt x="193583" y="456051"/>
                  </a:lnTo>
                  <a:lnTo>
                    <a:pt x="199423" y="474771"/>
                  </a:lnTo>
                  <a:lnTo>
                    <a:pt x="218923" y="419554"/>
                  </a:lnTo>
                  <a:cubicBezTo>
                    <a:pt x="174178" y="357093"/>
                    <a:pt x="222408" y="354083"/>
                    <a:pt x="230698" y="354083"/>
                  </a:cubicBezTo>
                  <a:lnTo>
                    <a:pt x="230886" y="354083"/>
                  </a:lnTo>
                  <a:lnTo>
                    <a:pt x="230981" y="354083"/>
                  </a:lnTo>
                  <a:lnTo>
                    <a:pt x="231075" y="354083"/>
                  </a:lnTo>
                  <a:lnTo>
                    <a:pt x="231263" y="354083"/>
                  </a:lnTo>
                  <a:cubicBezTo>
                    <a:pt x="239647" y="354271"/>
                    <a:pt x="287878" y="357093"/>
                    <a:pt x="243038" y="419554"/>
                  </a:cubicBezTo>
                  <a:lnTo>
                    <a:pt x="262538" y="474771"/>
                  </a:lnTo>
                  <a:lnTo>
                    <a:pt x="268378" y="456051"/>
                  </a:lnTo>
                  <a:lnTo>
                    <a:pt x="311993" y="318620"/>
                  </a:lnTo>
                  <a:cubicBezTo>
                    <a:pt x="311993" y="318620"/>
                    <a:pt x="345811" y="340726"/>
                    <a:pt x="402331" y="362267"/>
                  </a:cubicBezTo>
                  <a:cubicBezTo>
                    <a:pt x="404027" y="362925"/>
                    <a:pt x="405817" y="363678"/>
                    <a:pt x="407418" y="364242"/>
                  </a:cubicBezTo>
                  <a:cubicBezTo>
                    <a:pt x="383491" y="370263"/>
                    <a:pt x="361448" y="382585"/>
                    <a:pt x="343550" y="400552"/>
                  </a:cubicBezTo>
                  <a:cubicBezTo>
                    <a:pt x="308131" y="436015"/>
                    <a:pt x="295885" y="486341"/>
                    <a:pt x="307377" y="531869"/>
                  </a:cubicBezTo>
                  <a:lnTo>
                    <a:pt x="231263" y="531869"/>
                  </a:lnTo>
                  <a:lnTo>
                    <a:pt x="230698" y="531869"/>
                  </a:lnTo>
                  <a:lnTo>
                    <a:pt x="0" y="531869"/>
                  </a:lnTo>
                  <a:cubicBezTo>
                    <a:pt x="1225" y="436015"/>
                    <a:pt x="-2637" y="384843"/>
                    <a:pt x="59629" y="362267"/>
                  </a:cubicBezTo>
                  <a:cubicBezTo>
                    <a:pt x="116150" y="340726"/>
                    <a:pt x="149968" y="318620"/>
                    <a:pt x="149968" y="318620"/>
                  </a:cubicBezTo>
                  <a:close/>
                  <a:moveTo>
                    <a:pt x="223411" y="393"/>
                  </a:moveTo>
                  <a:cubicBezTo>
                    <a:pt x="248939" y="-1676"/>
                    <a:pt x="268250" y="4720"/>
                    <a:pt x="282097" y="12809"/>
                  </a:cubicBezTo>
                  <a:cubicBezTo>
                    <a:pt x="302633" y="24285"/>
                    <a:pt x="310545" y="39334"/>
                    <a:pt x="310545" y="39334"/>
                  </a:cubicBezTo>
                  <a:cubicBezTo>
                    <a:pt x="310545" y="39334"/>
                    <a:pt x="358022" y="42720"/>
                    <a:pt x="342008" y="138850"/>
                  </a:cubicBezTo>
                  <a:cubicBezTo>
                    <a:pt x="340972" y="144023"/>
                    <a:pt x="339747" y="149009"/>
                    <a:pt x="337863" y="154182"/>
                  </a:cubicBezTo>
                  <a:cubicBezTo>
                    <a:pt x="347377" y="153335"/>
                    <a:pt x="358587" y="158791"/>
                    <a:pt x="348037" y="195945"/>
                  </a:cubicBezTo>
                  <a:cubicBezTo>
                    <a:pt x="340312" y="223128"/>
                    <a:pt x="333153" y="230841"/>
                    <a:pt x="327784" y="231217"/>
                  </a:cubicBezTo>
                  <a:cubicBezTo>
                    <a:pt x="322886" y="263386"/>
                    <a:pt x="296981" y="304302"/>
                    <a:pt x="256663" y="318881"/>
                  </a:cubicBezTo>
                  <a:cubicBezTo>
                    <a:pt x="239990" y="324901"/>
                    <a:pt x="221527" y="324901"/>
                    <a:pt x="204665" y="318975"/>
                  </a:cubicBezTo>
                  <a:cubicBezTo>
                    <a:pt x="163594" y="304584"/>
                    <a:pt x="138725" y="263574"/>
                    <a:pt x="133733" y="231217"/>
                  </a:cubicBezTo>
                  <a:cubicBezTo>
                    <a:pt x="128363" y="230653"/>
                    <a:pt x="121204" y="223128"/>
                    <a:pt x="113385" y="195850"/>
                  </a:cubicBezTo>
                  <a:cubicBezTo>
                    <a:pt x="102929" y="158697"/>
                    <a:pt x="114139" y="153147"/>
                    <a:pt x="123559" y="154088"/>
                  </a:cubicBezTo>
                  <a:cubicBezTo>
                    <a:pt x="121675" y="148914"/>
                    <a:pt x="120262" y="143741"/>
                    <a:pt x="119414" y="138756"/>
                  </a:cubicBezTo>
                  <a:cubicBezTo>
                    <a:pt x="116023" y="121449"/>
                    <a:pt x="115175" y="105271"/>
                    <a:pt x="119132" y="89845"/>
                  </a:cubicBezTo>
                  <a:cubicBezTo>
                    <a:pt x="124030" y="69151"/>
                    <a:pt x="135240" y="52597"/>
                    <a:pt x="147768" y="39805"/>
                  </a:cubicBezTo>
                  <a:cubicBezTo>
                    <a:pt x="155869" y="31433"/>
                    <a:pt x="164724" y="24002"/>
                    <a:pt x="174333" y="17983"/>
                  </a:cubicBezTo>
                  <a:cubicBezTo>
                    <a:pt x="182057" y="12621"/>
                    <a:pt x="190629" y="7918"/>
                    <a:pt x="200049" y="4814"/>
                  </a:cubicBezTo>
                  <a:cubicBezTo>
                    <a:pt x="207303" y="2463"/>
                    <a:pt x="215121" y="770"/>
                    <a:pt x="223411" y="393"/>
                  </a:cubicBezTo>
                  <a:close/>
                </a:path>
              </a:pathLst>
            </a:custGeom>
            <a:solidFill>
              <a:srgbClr val="CE2B3E"/>
            </a:solidFill>
            <a:ln>
              <a:noFill/>
            </a:ln>
          </p:spPr>
        </p:sp>
      </p:grpSp>
      <p:sp>
        <p:nvSpPr>
          <p:cNvPr id="34" name="形状">
            <a:extLst>
              <a:ext uri="{FF2B5EF4-FFF2-40B4-BE49-F238E27FC236}">
                <a16:creationId xmlns:a16="http://schemas.microsoft.com/office/drawing/2014/main" id="{98C7B121-CA54-4E05-BF5E-9CFA323CDC14}"/>
              </a:ext>
            </a:extLst>
          </p:cNvPr>
          <p:cNvSpPr>
            <a:spLocks noChangeAspect="1"/>
          </p:cNvSpPr>
          <p:nvPr/>
        </p:nvSpPr>
        <p:spPr bwMode="auto">
          <a:xfrm>
            <a:off x="601773" y="1311855"/>
            <a:ext cx="1022580" cy="792592"/>
          </a:xfrm>
          <a:custGeom>
            <a:avLst/>
            <a:gdLst>
              <a:gd name="connsiteX0" fmla="*/ 5737 w 609614"/>
              <a:gd name="connsiteY0" fmla="*/ 461074 h 472506"/>
              <a:gd name="connsiteX1" fmla="*/ 150918 w 609614"/>
              <a:gd name="connsiteY1" fmla="*/ 461074 h 472506"/>
              <a:gd name="connsiteX2" fmla="*/ 156655 w 609614"/>
              <a:gd name="connsiteY2" fmla="*/ 466790 h 472506"/>
              <a:gd name="connsiteX3" fmla="*/ 150918 w 609614"/>
              <a:gd name="connsiteY3" fmla="*/ 472506 h 472506"/>
              <a:gd name="connsiteX4" fmla="*/ 5737 w 609614"/>
              <a:gd name="connsiteY4" fmla="*/ 472506 h 472506"/>
              <a:gd name="connsiteX5" fmla="*/ 0 w 609614"/>
              <a:gd name="connsiteY5" fmla="*/ 466790 h 472506"/>
              <a:gd name="connsiteX6" fmla="*/ 5737 w 609614"/>
              <a:gd name="connsiteY6" fmla="*/ 461074 h 472506"/>
              <a:gd name="connsiteX7" fmla="*/ 5737 w 609614"/>
              <a:gd name="connsiteY7" fmla="*/ 405681 h 472506"/>
              <a:gd name="connsiteX8" fmla="*/ 150918 w 609614"/>
              <a:gd name="connsiteY8" fmla="*/ 405681 h 472506"/>
              <a:gd name="connsiteX9" fmla="*/ 156655 w 609614"/>
              <a:gd name="connsiteY9" fmla="*/ 411432 h 472506"/>
              <a:gd name="connsiteX10" fmla="*/ 150918 w 609614"/>
              <a:gd name="connsiteY10" fmla="*/ 417183 h 472506"/>
              <a:gd name="connsiteX11" fmla="*/ 5737 w 609614"/>
              <a:gd name="connsiteY11" fmla="*/ 417183 h 472506"/>
              <a:gd name="connsiteX12" fmla="*/ 0 w 609614"/>
              <a:gd name="connsiteY12" fmla="*/ 411432 h 472506"/>
              <a:gd name="connsiteX13" fmla="*/ 5737 w 609614"/>
              <a:gd name="connsiteY13" fmla="*/ 405681 h 472506"/>
              <a:gd name="connsiteX14" fmla="*/ 292063 w 609614"/>
              <a:gd name="connsiteY14" fmla="*/ 291647 h 472506"/>
              <a:gd name="connsiteX15" fmla="*/ 425298 w 609614"/>
              <a:gd name="connsiteY15" fmla="*/ 301988 h 472506"/>
              <a:gd name="connsiteX16" fmla="*/ 268955 w 609614"/>
              <a:gd name="connsiteY16" fmla="*/ 461710 h 472506"/>
              <a:gd name="connsiteX17" fmla="*/ 186081 w 609614"/>
              <a:gd name="connsiteY17" fmla="*/ 461710 h 472506"/>
              <a:gd name="connsiteX18" fmla="*/ 69312 w 609614"/>
              <a:gd name="connsiteY18" fmla="*/ 273653 h 472506"/>
              <a:gd name="connsiteX19" fmla="*/ 83008 w 609614"/>
              <a:gd name="connsiteY19" fmla="*/ 274608 h 472506"/>
              <a:gd name="connsiteX20" fmla="*/ 111038 w 609614"/>
              <a:gd name="connsiteY20" fmla="*/ 277315 h 472506"/>
              <a:gd name="connsiteX21" fmla="*/ 144165 w 609614"/>
              <a:gd name="connsiteY21" fmla="*/ 280021 h 472506"/>
              <a:gd name="connsiteX22" fmla="*/ 65011 w 609614"/>
              <a:gd name="connsiteY22" fmla="*/ 332716 h 472506"/>
              <a:gd name="connsiteX23" fmla="*/ 18347 w 609614"/>
              <a:gd name="connsiteY23" fmla="*/ 332716 h 472506"/>
              <a:gd name="connsiteX24" fmla="*/ 478167 w 609614"/>
              <a:gd name="connsiteY24" fmla="*/ 179307 h 472506"/>
              <a:gd name="connsiteX25" fmla="*/ 478805 w 609614"/>
              <a:gd name="connsiteY25" fmla="*/ 179307 h 472506"/>
              <a:gd name="connsiteX26" fmla="*/ 482947 w 609614"/>
              <a:gd name="connsiteY26" fmla="*/ 179307 h 472506"/>
              <a:gd name="connsiteX27" fmla="*/ 609614 w 609614"/>
              <a:gd name="connsiteY27" fmla="*/ 237065 h 472506"/>
              <a:gd name="connsiteX28" fmla="*/ 482947 w 609614"/>
              <a:gd name="connsiteY28" fmla="*/ 294823 h 472506"/>
              <a:gd name="connsiteX29" fmla="*/ 478805 w 609614"/>
              <a:gd name="connsiteY29" fmla="*/ 294664 h 472506"/>
              <a:gd name="connsiteX30" fmla="*/ 478645 w 609614"/>
              <a:gd name="connsiteY30" fmla="*/ 294664 h 472506"/>
              <a:gd name="connsiteX31" fmla="*/ 478008 w 609614"/>
              <a:gd name="connsiteY31" fmla="*/ 294664 h 472506"/>
              <a:gd name="connsiteX32" fmla="*/ 476893 w 609614"/>
              <a:gd name="connsiteY32" fmla="*/ 294664 h 472506"/>
              <a:gd name="connsiteX33" fmla="*/ 446301 w 609614"/>
              <a:gd name="connsiteY33" fmla="*/ 292118 h 472506"/>
              <a:gd name="connsiteX34" fmla="*/ 443593 w 609614"/>
              <a:gd name="connsiteY34" fmla="*/ 291959 h 472506"/>
              <a:gd name="connsiteX35" fmla="*/ 439928 w 609614"/>
              <a:gd name="connsiteY35" fmla="*/ 289890 h 472506"/>
              <a:gd name="connsiteX36" fmla="*/ 289999 w 609614"/>
              <a:gd name="connsiteY36" fmla="*/ 279230 h 472506"/>
              <a:gd name="connsiteX37" fmla="*/ 287131 w 609614"/>
              <a:gd name="connsiteY37" fmla="*/ 279707 h 472506"/>
              <a:gd name="connsiteX38" fmla="*/ 166041 w 609614"/>
              <a:gd name="connsiteY38" fmla="*/ 270160 h 472506"/>
              <a:gd name="connsiteX39" fmla="*/ 162854 w 609614"/>
              <a:gd name="connsiteY39" fmla="*/ 269047 h 472506"/>
              <a:gd name="connsiteX40" fmla="*/ 84464 w 609614"/>
              <a:gd name="connsiteY40" fmla="*/ 263319 h 472506"/>
              <a:gd name="connsiteX41" fmla="*/ 44950 w 609614"/>
              <a:gd name="connsiteY41" fmla="*/ 237065 h 472506"/>
              <a:gd name="connsiteX42" fmla="*/ 84783 w 609614"/>
              <a:gd name="connsiteY42" fmla="*/ 210652 h 472506"/>
              <a:gd name="connsiteX43" fmla="*/ 162854 w 609614"/>
              <a:gd name="connsiteY43" fmla="*/ 205083 h 472506"/>
              <a:gd name="connsiteX44" fmla="*/ 166041 w 609614"/>
              <a:gd name="connsiteY44" fmla="*/ 203810 h 472506"/>
              <a:gd name="connsiteX45" fmla="*/ 289840 w 609614"/>
              <a:gd name="connsiteY45" fmla="*/ 194104 h 472506"/>
              <a:gd name="connsiteX46" fmla="*/ 289999 w 609614"/>
              <a:gd name="connsiteY46" fmla="*/ 194104 h 472506"/>
              <a:gd name="connsiteX47" fmla="*/ 439928 w 609614"/>
              <a:gd name="connsiteY47" fmla="*/ 183285 h 472506"/>
              <a:gd name="connsiteX48" fmla="*/ 443115 w 609614"/>
              <a:gd name="connsiteY48" fmla="*/ 182012 h 472506"/>
              <a:gd name="connsiteX49" fmla="*/ 446620 w 609614"/>
              <a:gd name="connsiteY49" fmla="*/ 181853 h 472506"/>
              <a:gd name="connsiteX50" fmla="*/ 477211 w 609614"/>
              <a:gd name="connsiteY50" fmla="*/ 179466 h 472506"/>
              <a:gd name="connsiteX51" fmla="*/ 18347 w 609614"/>
              <a:gd name="connsiteY51" fmla="*/ 141272 h 472506"/>
              <a:gd name="connsiteX52" fmla="*/ 65038 w 609614"/>
              <a:gd name="connsiteY52" fmla="*/ 141272 h 472506"/>
              <a:gd name="connsiteX53" fmla="*/ 144236 w 609614"/>
              <a:gd name="connsiteY53" fmla="*/ 194126 h 472506"/>
              <a:gd name="connsiteX54" fmla="*/ 111569 w 609614"/>
              <a:gd name="connsiteY54" fmla="*/ 196673 h 472506"/>
              <a:gd name="connsiteX55" fmla="*/ 83363 w 609614"/>
              <a:gd name="connsiteY55" fmla="*/ 199380 h 472506"/>
              <a:gd name="connsiteX56" fmla="*/ 69340 w 609614"/>
              <a:gd name="connsiteY56" fmla="*/ 200335 h 472506"/>
              <a:gd name="connsiteX57" fmla="*/ 5737 w 609614"/>
              <a:gd name="connsiteY57" fmla="*/ 55394 h 472506"/>
              <a:gd name="connsiteX58" fmla="*/ 150918 w 609614"/>
              <a:gd name="connsiteY58" fmla="*/ 55394 h 472506"/>
              <a:gd name="connsiteX59" fmla="*/ 156655 w 609614"/>
              <a:gd name="connsiteY59" fmla="*/ 61110 h 472506"/>
              <a:gd name="connsiteX60" fmla="*/ 150918 w 609614"/>
              <a:gd name="connsiteY60" fmla="*/ 66826 h 472506"/>
              <a:gd name="connsiteX61" fmla="*/ 5737 w 609614"/>
              <a:gd name="connsiteY61" fmla="*/ 66826 h 472506"/>
              <a:gd name="connsiteX62" fmla="*/ 0 w 609614"/>
              <a:gd name="connsiteY62" fmla="*/ 61110 h 472506"/>
              <a:gd name="connsiteX63" fmla="*/ 5737 w 609614"/>
              <a:gd name="connsiteY63" fmla="*/ 55394 h 472506"/>
              <a:gd name="connsiteX64" fmla="*/ 186081 w 609614"/>
              <a:gd name="connsiteY64" fmla="*/ 11432 h 472506"/>
              <a:gd name="connsiteX65" fmla="*/ 268947 w 609614"/>
              <a:gd name="connsiteY65" fmla="*/ 11432 h 472506"/>
              <a:gd name="connsiteX66" fmla="*/ 426074 w 609614"/>
              <a:gd name="connsiteY66" fmla="*/ 171981 h 472506"/>
              <a:gd name="connsiteX67" fmla="*/ 292532 w 609614"/>
              <a:gd name="connsiteY67" fmla="*/ 182483 h 472506"/>
              <a:gd name="connsiteX68" fmla="*/ 5737 w 609614"/>
              <a:gd name="connsiteY68" fmla="*/ 0 h 472506"/>
              <a:gd name="connsiteX69" fmla="*/ 150918 w 609614"/>
              <a:gd name="connsiteY69" fmla="*/ 0 h 472506"/>
              <a:gd name="connsiteX70" fmla="*/ 156655 w 609614"/>
              <a:gd name="connsiteY70" fmla="*/ 5716 h 472506"/>
              <a:gd name="connsiteX71" fmla="*/ 150918 w 609614"/>
              <a:gd name="connsiteY71" fmla="*/ 11432 h 472506"/>
              <a:gd name="connsiteX72" fmla="*/ 5737 w 609614"/>
              <a:gd name="connsiteY72" fmla="*/ 11432 h 472506"/>
              <a:gd name="connsiteX73" fmla="*/ 0 w 609614"/>
              <a:gd name="connsiteY73" fmla="*/ 5716 h 472506"/>
              <a:gd name="connsiteX74" fmla="*/ 5737 w 609614"/>
              <a:gd name="connsiteY74" fmla="*/ 0 h 47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609614" h="472506">
                <a:moveTo>
                  <a:pt x="5737" y="461074"/>
                </a:moveTo>
                <a:lnTo>
                  <a:pt x="150918" y="461074"/>
                </a:lnTo>
                <a:cubicBezTo>
                  <a:pt x="153946" y="461074"/>
                  <a:pt x="156655" y="463615"/>
                  <a:pt x="156655" y="466790"/>
                </a:cubicBezTo>
                <a:cubicBezTo>
                  <a:pt x="156655" y="469966"/>
                  <a:pt x="153946" y="472506"/>
                  <a:pt x="150918" y="472506"/>
                </a:cubicBezTo>
                <a:lnTo>
                  <a:pt x="5737" y="472506"/>
                </a:lnTo>
                <a:cubicBezTo>
                  <a:pt x="2550" y="472506"/>
                  <a:pt x="0" y="469966"/>
                  <a:pt x="0" y="466790"/>
                </a:cubicBezTo>
                <a:cubicBezTo>
                  <a:pt x="0" y="463615"/>
                  <a:pt x="2550" y="461074"/>
                  <a:pt x="5737" y="461074"/>
                </a:cubicBezTo>
                <a:close/>
                <a:moveTo>
                  <a:pt x="5737" y="405681"/>
                </a:moveTo>
                <a:lnTo>
                  <a:pt x="150918" y="405681"/>
                </a:lnTo>
                <a:cubicBezTo>
                  <a:pt x="153946" y="405681"/>
                  <a:pt x="156655" y="408237"/>
                  <a:pt x="156655" y="411432"/>
                </a:cubicBezTo>
                <a:cubicBezTo>
                  <a:pt x="156655" y="414627"/>
                  <a:pt x="153946" y="417183"/>
                  <a:pt x="150918" y="417183"/>
                </a:cubicBezTo>
                <a:lnTo>
                  <a:pt x="5737" y="417183"/>
                </a:lnTo>
                <a:cubicBezTo>
                  <a:pt x="2550" y="417183"/>
                  <a:pt x="0" y="414627"/>
                  <a:pt x="0" y="411432"/>
                </a:cubicBezTo>
                <a:cubicBezTo>
                  <a:pt x="0" y="408237"/>
                  <a:pt x="2550" y="405681"/>
                  <a:pt x="5737" y="405681"/>
                </a:cubicBezTo>
                <a:close/>
                <a:moveTo>
                  <a:pt x="292063" y="291647"/>
                </a:moveTo>
                <a:lnTo>
                  <a:pt x="425298" y="301988"/>
                </a:lnTo>
                <a:lnTo>
                  <a:pt x="268955" y="461710"/>
                </a:lnTo>
                <a:lnTo>
                  <a:pt x="186081" y="461710"/>
                </a:lnTo>
                <a:close/>
                <a:moveTo>
                  <a:pt x="69312" y="273653"/>
                </a:moveTo>
                <a:lnTo>
                  <a:pt x="83008" y="274608"/>
                </a:lnTo>
                <a:cubicBezTo>
                  <a:pt x="91768" y="276359"/>
                  <a:pt x="101005" y="277315"/>
                  <a:pt x="111038" y="277315"/>
                </a:cubicBezTo>
                <a:lnTo>
                  <a:pt x="144165" y="280021"/>
                </a:lnTo>
                <a:lnTo>
                  <a:pt x="65011" y="332716"/>
                </a:lnTo>
                <a:lnTo>
                  <a:pt x="18347" y="332716"/>
                </a:lnTo>
                <a:close/>
                <a:moveTo>
                  <a:pt x="478167" y="179307"/>
                </a:moveTo>
                <a:cubicBezTo>
                  <a:pt x="478327" y="179307"/>
                  <a:pt x="478645" y="179307"/>
                  <a:pt x="478805" y="179307"/>
                </a:cubicBezTo>
                <a:lnTo>
                  <a:pt x="482947" y="179307"/>
                </a:lnTo>
                <a:cubicBezTo>
                  <a:pt x="551618" y="179307"/>
                  <a:pt x="609614" y="205720"/>
                  <a:pt x="609614" y="237065"/>
                </a:cubicBezTo>
                <a:cubicBezTo>
                  <a:pt x="609614" y="268251"/>
                  <a:pt x="551618" y="294823"/>
                  <a:pt x="482947" y="294823"/>
                </a:cubicBezTo>
                <a:lnTo>
                  <a:pt x="478805" y="294664"/>
                </a:lnTo>
                <a:lnTo>
                  <a:pt x="478645" y="294664"/>
                </a:lnTo>
                <a:cubicBezTo>
                  <a:pt x="478486" y="294664"/>
                  <a:pt x="478327" y="294664"/>
                  <a:pt x="478008" y="294664"/>
                </a:cubicBezTo>
                <a:lnTo>
                  <a:pt x="476893" y="294664"/>
                </a:lnTo>
                <a:cubicBezTo>
                  <a:pt x="466377" y="294346"/>
                  <a:pt x="456180" y="293550"/>
                  <a:pt x="446301" y="292118"/>
                </a:cubicBezTo>
                <a:lnTo>
                  <a:pt x="443593" y="291959"/>
                </a:lnTo>
                <a:cubicBezTo>
                  <a:pt x="442637" y="290845"/>
                  <a:pt x="441522" y="290050"/>
                  <a:pt x="439928" y="289890"/>
                </a:cubicBezTo>
                <a:lnTo>
                  <a:pt x="289999" y="279230"/>
                </a:lnTo>
                <a:cubicBezTo>
                  <a:pt x="288884" y="279071"/>
                  <a:pt x="287928" y="279230"/>
                  <a:pt x="287131" y="279707"/>
                </a:cubicBezTo>
                <a:lnTo>
                  <a:pt x="166041" y="270160"/>
                </a:lnTo>
                <a:cubicBezTo>
                  <a:pt x="165085" y="269524"/>
                  <a:pt x="164129" y="269047"/>
                  <a:pt x="162854" y="269047"/>
                </a:cubicBezTo>
                <a:lnTo>
                  <a:pt x="84464" y="263319"/>
                </a:lnTo>
                <a:cubicBezTo>
                  <a:pt x="60405" y="258386"/>
                  <a:pt x="44950" y="247248"/>
                  <a:pt x="44950" y="237065"/>
                </a:cubicBezTo>
                <a:cubicBezTo>
                  <a:pt x="44950" y="226723"/>
                  <a:pt x="60405" y="215585"/>
                  <a:pt x="84783" y="210652"/>
                </a:cubicBezTo>
                <a:lnTo>
                  <a:pt x="162854" y="205083"/>
                </a:lnTo>
                <a:cubicBezTo>
                  <a:pt x="164129" y="205083"/>
                  <a:pt x="165085" y="204447"/>
                  <a:pt x="166041" y="203810"/>
                </a:cubicBezTo>
                <a:lnTo>
                  <a:pt x="289840" y="194104"/>
                </a:lnTo>
                <a:lnTo>
                  <a:pt x="289999" y="194104"/>
                </a:lnTo>
                <a:lnTo>
                  <a:pt x="439928" y="183285"/>
                </a:lnTo>
                <a:cubicBezTo>
                  <a:pt x="441044" y="183285"/>
                  <a:pt x="442159" y="182807"/>
                  <a:pt x="443115" y="182012"/>
                </a:cubicBezTo>
                <a:lnTo>
                  <a:pt x="446620" y="181853"/>
                </a:lnTo>
                <a:cubicBezTo>
                  <a:pt x="456180" y="180421"/>
                  <a:pt x="466377" y="179625"/>
                  <a:pt x="477211" y="179466"/>
                </a:cubicBezTo>
                <a:close/>
                <a:moveTo>
                  <a:pt x="18347" y="141272"/>
                </a:moveTo>
                <a:lnTo>
                  <a:pt x="65038" y="141272"/>
                </a:lnTo>
                <a:lnTo>
                  <a:pt x="144236" y="194126"/>
                </a:lnTo>
                <a:lnTo>
                  <a:pt x="111569" y="196673"/>
                </a:lnTo>
                <a:cubicBezTo>
                  <a:pt x="101530" y="196673"/>
                  <a:pt x="92128" y="197629"/>
                  <a:pt x="83363" y="199380"/>
                </a:cubicBezTo>
                <a:lnTo>
                  <a:pt x="69340" y="200335"/>
                </a:lnTo>
                <a:close/>
                <a:moveTo>
                  <a:pt x="5737" y="55394"/>
                </a:moveTo>
                <a:lnTo>
                  <a:pt x="150918" y="55394"/>
                </a:lnTo>
                <a:cubicBezTo>
                  <a:pt x="153946" y="55394"/>
                  <a:pt x="156655" y="57934"/>
                  <a:pt x="156655" y="61110"/>
                </a:cubicBezTo>
                <a:cubicBezTo>
                  <a:pt x="156655" y="64285"/>
                  <a:pt x="153946" y="66826"/>
                  <a:pt x="150918" y="66826"/>
                </a:cubicBezTo>
                <a:lnTo>
                  <a:pt x="5737" y="66826"/>
                </a:lnTo>
                <a:cubicBezTo>
                  <a:pt x="2550" y="66826"/>
                  <a:pt x="0" y="64285"/>
                  <a:pt x="0" y="61110"/>
                </a:cubicBezTo>
                <a:cubicBezTo>
                  <a:pt x="0" y="57934"/>
                  <a:pt x="2550" y="55394"/>
                  <a:pt x="5737" y="55394"/>
                </a:cubicBezTo>
                <a:close/>
                <a:moveTo>
                  <a:pt x="186081" y="11432"/>
                </a:moveTo>
                <a:lnTo>
                  <a:pt x="268947" y="11432"/>
                </a:lnTo>
                <a:lnTo>
                  <a:pt x="426074" y="171981"/>
                </a:lnTo>
                <a:lnTo>
                  <a:pt x="292532" y="182483"/>
                </a:lnTo>
                <a:close/>
                <a:moveTo>
                  <a:pt x="5737" y="0"/>
                </a:moveTo>
                <a:lnTo>
                  <a:pt x="150918" y="0"/>
                </a:lnTo>
                <a:cubicBezTo>
                  <a:pt x="153946" y="0"/>
                  <a:pt x="156655" y="2540"/>
                  <a:pt x="156655" y="5716"/>
                </a:cubicBezTo>
                <a:cubicBezTo>
                  <a:pt x="156655" y="8891"/>
                  <a:pt x="153946" y="11432"/>
                  <a:pt x="150918" y="11432"/>
                </a:cubicBezTo>
                <a:lnTo>
                  <a:pt x="5737" y="11432"/>
                </a:lnTo>
                <a:cubicBezTo>
                  <a:pt x="2550" y="11432"/>
                  <a:pt x="0" y="8891"/>
                  <a:pt x="0" y="5716"/>
                </a:cubicBezTo>
                <a:cubicBezTo>
                  <a:pt x="0" y="2540"/>
                  <a:pt x="2550" y="0"/>
                  <a:pt x="5737" y="0"/>
                </a:cubicBezTo>
                <a:close/>
              </a:path>
            </a:pathLst>
          </a:custGeom>
          <a:solidFill>
            <a:srgbClr val="CE2B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35" name="箭头: 右 34">
            <a:extLst>
              <a:ext uri="{FF2B5EF4-FFF2-40B4-BE49-F238E27FC236}">
                <a16:creationId xmlns:a16="http://schemas.microsoft.com/office/drawing/2014/main" id="{C59CBA45-B8A5-47CA-B43F-B17F56C81E2C}"/>
              </a:ext>
            </a:extLst>
          </p:cNvPr>
          <p:cNvSpPr/>
          <p:nvPr/>
        </p:nvSpPr>
        <p:spPr bwMode="auto">
          <a:xfrm>
            <a:off x="5964237" y="1573353"/>
            <a:ext cx="435811" cy="289390"/>
          </a:xfrm>
          <a:prstGeom prst="rightArrow">
            <a:avLst/>
          </a:prstGeom>
          <a:solidFill>
            <a:srgbClr val="CE2B3E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 rtlCol="0" anchor="ctr"/>
          <a:lstStyle/>
          <a:p>
            <a:pPr algn="ctr"/>
            <a:endParaRPr lang="zh-CN" altLang="en-US"/>
          </a:p>
        </p:txBody>
      </p:sp>
      <p:sp>
        <p:nvSpPr>
          <p:cNvPr id="36" name="箭头: 右 35">
            <a:extLst>
              <a:ext uri="{FF2B5EF4-FFF2-40B4-BE49-F238E27FC236}">
                <a16:creationId xmlns:a16="http://schemas.microsoft.com/office/drawing/2014/main" id="{99A28E99-FF04-4441-8DA3-D34F3941DF05}"/>
              </a:ext>
            </a:extLst>
          </p:cNvPr>
          <p:cNvSpPr/>
          <p:nvPr/>
        </p:nvSpPr>
        <p:spPr bwMode="auto">
          <a:xfrm>
            <a:off x="5964237" y="4925410"/>
            <a:ext cx="435811" cy="289390"/>
          </a:xfrm>
          <a:prstGeom prst="rightArrow">
            <a:avLst/>
          </a:prstGeom>
          <a:solidFill>
            <a:srgbClr val="CE2B3E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 rtlCol="0" anchor="ctr"/>
          <a:lstStyle/>
          <a:p>
            <a:pPr algn="ctr"/>
            <a:endParaRPr lang="zh-CN" altLang="en-US"/>
          </a:p>
        </p:txBody>
      </p:sp>
      <p:sp>
        <p:nvSpPr>
          <p:cNvPr id="37" name="箭头: 右 36">
            <a:extLst>
              <a:ext uri="{FF2B5EF4-FFF2-40B4-BE49-F238E27FC236}">
                <a16:creationId xmlns:a16="http://schemas.microsoft.com/office/drawing/2014/main" id="{920D1E9F-F8FB-42A3-876B-300D5E545877}"/>
              </a:ext>
            </a:extLst>
          </p:cNvPr>
          <p:cNvSpPr/>
          <p:nvPr/>
        </p:nvSpPr>
        <p:spPr bwMode="auto">
          <a:xfrm flipH="1">
            <a:off x="5964237" y="3249378"/>
            <a:ext cx="435811" cy="289390"/>
          </a:xfrm>
          <a:prstGeom prst="rightArrow">
            <a:avLst/>
          </a:prstGeom>
          <a:solidFill>
            <a:srgbClr val="CE2B3E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2AC41C80-A7A5-41F1-B498-B5819631B667}"/>
              </a:ext>
            </a:extLst>
          </p:cNvPr>
          <p:cNvSpPr/>
          <p:nvPr/>
        </p:nvSpPr>
        <p:spPr bwMode="auto">
          <a:xfrm>
            <a:off x="796925" y="223838"/>
            <a:ext cx="76676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合伙人投资入股流程</a:t>
            </a:r>
          </a:p>
        </p:txBody>
      </p:sp>
      <p:sp>
        <p:nvSpPr>
          <p:cNvPr id="39" name="TextBox 2">
            <a:extLst>
              <a:ext uri="{FF2B5EF4-FFF2-40B4-BE49-F238E27FC236}">
                <a16:creationId xmlns:a16="http://schemas.microsoft.com/office/drawing/2014/main" id="{7FB55064-4403-4319-8A63-FF67887B817C}"/>
              </a:ext>
            </a:extLst>
          </p:cNvPr>
          <p:cNvSpPr txBox="1"/>
          <p:nvPr/>
        </p:nvSpPr>
        <p:spPr bwMode="auto">
          <a:xfrm>
            <a:off x="811213" y="569913"/>
            <a:ext cx="6673850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Partner investment process</a:t>
            </a: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636CBDA-ED3E-42DB-9475-3282558D8067}"/>
              </a:ext>
            </a:extLst>
          </p:cNvPr>
          <p:cNvGrpSpPr/>
          <p:nvPr/>
        </p:nvGrpSpPr>
        <p:grpSpPr>
          <a:xfrm>
            <a:off x="-4763" y="263525"/>
            <a:ext cx="785813" cy="536575"/>
            <a:chOff x="-4763" y="263525"/>
            <a:chExt cx="785813" cy="536575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EB9142B4-5880-4628-80CB-447A81F9C385}"/>
                </a:ext>
              </a:extLst>
            </p:cNvPr>
            <p:cNvSpPr/>
            <p:nvPr/>
          </p:nvSpPr>
          <p:spPr bwMode="auto">
            <a:xfrm>
              <a:off x="-4763" y="263525"/>
              <a:ext cx="617538" cy="536575"/>
            </a:xfrm>
            <a:prstGeom prst="rect">
              <a:avLst/>
            </a:prstGeom>
            <a:solidFill>
              <a:srgbClr val="CE2B3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D4325D9C-4EA0-4509-994A-DA5B165626C0}"/>
                </a:ext>
              </a:extLst>
            </p:cNvPr>
            <p:cNvSpPr/>
            <p:nvPr/>
          </p:nvSpPr>
          <p:spPr bwMode="auto">
            <a:xfrm>
              <a:off x="708025" y="263525"/>
              <a:ext cx="73025" cy="536575"/>
            </a:xfrm>
            <a:prstGeom prst="rect">
              <a:avLst/>
            </a:prstGeom>
            <a:solidFill>
              <a:srgbClr val="CE2B3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440E6044-0473-4694-B3BF-BDC07FACDD44}"/>
              </a:ext>
            </a:extLst>
          </p:cNvPr>
          <p:cNvSpPr txBox="1"/>
          <p:nvPr/>
        </p:nvSpPr>
        <p:spPr>
          <a:xfrm>
            <a:off x="10496702" y="260906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张海山锐线体2.0" panose="02000000000000000000" pitchFamily="2" charset="-122"/>
                <a:ea typeface="张海山锐线体2.0" panose="02000000000000000000" pitchFamily="2" charset="-122"/>
                <a:cs typeface="Arial" panose="020B0604020202020204" pitchFamily="34" charset="0"/>
              </a:rPr>
              <a:t>YOUR LOGO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white">
                      <a:lumMod val="65000"/>
                    </a:prstClr>
                  </a:gs>
                  <a:gs pos="73000">
                    <a:prstClr val="white">
                      <a:lumMod val="95000"/>
                    </a:prstClr>
                  </a:gs>
                  <a:gs pos="22491">
                    <a:prstClr val="white">
                      <a:lumMod val="95000"/>
                    </a:prstClr>
                  </a:gs>
                  <a:gs pos="5100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张海山锐线体2.0" panose="02000000000000000000" pitchFamily="2" charset="-122"/>
              <a:ea typeface="张海山锐线体2.0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342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913B9EC-CFF4-4A2C-A39A-E6FF8409BA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48230" y="-1"/>
            <a:ext cx="14400213" cy="7199313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3AAA6FC9-909C-4101-9613-A8EC83F777E1}"/>
              </a:ext>
            </a:extLst>
          </p:cNvPr>
          <p:cNvSpPr/>
          <p:nvPr/>
        </p:nvSpPr>
        <p:spPr>
          <a:xfrm>
            <a:off x="-1248229" y="-1"/>
            <a:ext cx="14400213" cy="7199311"/>
          </a:xfrm>
          <a:prstGeom prst="rect">
            <a:avLst/>
          </a:prstGeom>
          <a:solidFill>
            <a:schemeClr val="tx1">
              <a:lumMod val="95000"/>
              <a:lumOff val="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199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5197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思源宋体" panose="02020700000000000000" pitchFamily="18" charset="-122"/>
              <a:ea typeface="思源宋体" panose="02020700000000000000" pitchFamily="18" charset="-122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0F9062F-A9C9-4C14-9B7D-A85DFF74D335}"/>
              </a:ext>
            </a:extLst>
          </p:cNvPr>
          <p:cNvSpPr/>
          <p:nvPr/>
        </p:nvSpPr>
        <p:spPr>
          <a:xfrm>
            <a:off x="986970" y="3717648"/>
            <a:ext cx="6736045" cy="1191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减税和虚实经济划分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233A969-50AF-4534-969F-A7DB21A2B9B3}"/>
              </a:ext>
            </a:extLst>
          </p:cNvPr>
          <p:cNvSpPr/>
          <p:nvPr/>
        </p:nvSpPr>
        <p:spPr>
          <a:xfrm>
            <a:off x="986970" y="4918981"/>
            <a:ext cx="6516916" cy="2462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TAX REDUCTION AND ACTUAL ECONOMIC DIVISION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BFAE395-1364-4804-A0AB-08C88FC50E5B}"/>
              </a:ext>
            </a:extLst>
          </p:cNvPr>
          <p:cNvSpPr/>
          <p:nvPr/>
        </p:nvSpPr>
        <p:spPr>
          <a:xfrm>
            <a:off x="1007551" y="3660281"/>
            <a:ext cx="3641293" cy="307777"/>
          </a:xfrm>
          <a:prstGeom prst="rect">
            <a:avLst/>
          </a:prstGeom>
          <a:solidFill>
            <a:srgbClr val="7D0D15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80000">
                      <a:prstClr val="white">
                        <a:lumMod val="95000"/>
                      </a:prstClr>
                    </a:gs>
                    <a:gs pos="47000">
                      <a:prstClr val="white">
                        <a:lumMod val="95000"/>
                      </a:prstClr>
                    </a:gs>
                    <a:gs pos="62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ShangWeiShouShuW" charset="0"/>
                <a:ea typeface="HYShangWeiShouShuW" charset="0"/>
                <a:cs typeface="+mn-cs"/>
              </a:rPr>
              <a:t>FUTURE TRENDS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9194487-B5A1-4C83-B88A-85CAC83712B8}"/>
              </a:ext>
            </a:extLst>
          </p:cNvPr>
          <p:cNvSpPr/>
          <p:nvPr/>
        </p:nvSpPr>
        <p:spPr>
          <a:xfrm>
            <a:off x="428364" y="1208841"/>
            <a:ext cx="2313454" cy="264687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6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ShangWeiShouShuW" charset="0"/>
                <a:ea typeface="HYShangWeiShouShuW" charset="0"/>
                <a:cs typeface="+mn-cs"/>
              </a:rPr>
              <a:t>突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E5B4B38-4B97-425B-A1F5-C7D019EBE093}"/>
              </a:ext>
            </a:extLst>
          </p:cNvPr>
          <p:cNvSpPr/>
          <p:nvPr/>
        </p:nvSpPr>
        <p:spPr>
          <a:xfrm>
            <a:off x="2126324" y="1585656"/>
            <a:ext cx="1954381" cy="221599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8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ShangWeiShouShuW" charset="0"/>
                <a:ea typeface="HYShangWeiShouShuW" charset="0"/>
                <a:cs typeface="+mn-cs"/>
              </a:rPr>
              <a:t>破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F4445E0-E53D-44BB-90D4-D24A3E7ACF80}"/>
              </a:ext>
            </a:extLst>
          </p:cNvPr>
          <p:cNvSpPr/>
          <p:nvPr/>
        </p:nvSpPr>
        <p:spPr>
          <a:xfrm>
            <a:off x="4385867" y="1527845"/>
            <a:ext cx="2313454" cy="264687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6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ShangWeiShouShuW" charset="0"/>
                <a:ea typeface="HYShangWeiShouShuW" charset="0"/>
                <a:cs typeface="+mn-cs"/>
              </a:rPr>
              <a:t>垒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895E3D5-8453-4971-AB98-185B88297BA6}"/>
              </a:ext>
            </a:extLst>
          </p:cNvPr>
          <p:cNvSpPr/>
          <p:nvPr/>
        </p:nvSpPr>
        <p:spPr>
          <a:xfrm>
            <a:off x="3455155" y="1567233"/>
            <a:ext cx="1659429" cy="186204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ShangWeiShouShuW" charset="0"/>
                <a:ea typeface="HYShangWeiShouShuW" charset="0"/>
                <a:cs typeface="+mn-cs"/>
              </a:rPr>
              <a:t>壁</a:t>
            </a:r>
          </a:p>
        </p:txBody>
      </p:sp>
    </p:spTree>
    <p:extLst>
      <p:ext uri="{BB962C8B-B14F-4D97-AF65-F5344CB8AC3E}">
        <p14:creationId xmlns:p14="http://schemas.microsoft.com/office/powerpoint/2010/main" val="2455282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6EE5E634-8C17-4007-BBA8-24F683D887C8}"/>
              </a:ext>
            </a:extLst>
          </p:cNvPr>
          <p:cNvSpPr/>
          <p:nvPr/>
        </p:nvSpPr>
        <p:spPr bwMode="auto">
          <a:xfrm>
            <a:off x="877888" y="212725"/>
            <a:ext cx="76676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平台产业规划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58AE7F0-B025-4799-A43F-57732E77342F}"/>
              </a:ext>
            </a:extLst>
          </p:cNvPr>
          <p:cNvSpPr/>
          <p:nvPr/>
        </p:nvSpPr>
        <p:spPr bwMode="auto">
          <a:xfrm>
            <a:off x="877888" y="587375"/>
            <a:ext cx="3138487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Platform industry planning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59">
            <a:extLst>
              <a:ext uri="{FF2B5EF4-FFF2-40B4-BE49-F238E27FC236}">
                <a16:creationId xmlns:a16="http://schemas.microsoft.com/office/drawing/2014/main" id="{926A3589-58B0-46E4-9F85-17E16AD1E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618" y="1330325"/>
            <a:ext cx="633507" cy="1049338"/>
          </a:xfrm>
          <a:prstGeom prst="rect">
            <a:avLst/>
          </a:prstGeom>
          <a:noFill/>
          <a:ln>
            <a:noFill/>
          </a:ln>
          <a:extLst/>
        </p:spPr>
        <p:txBody>
          <a:bodyPr vert="eaVert">
            <a:spAutoFit/>
          </a:bodyPr>
          <a:lstStyle/>
          <a:p>
            <a:pPr algn="ctr"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 润</a:t>
            </a:r>
          </a:p>
        </p:txBody>
      </p:sp>
      <p:sp>
        <p:nvSpPr>
          <p:cNvPr id="10" name="文本框 59">
            <a:extLst>
              <a:ext uri="{FF2B5EF4-FFF2-40B4-BE49-F238E27FC236}">
                <a16:creationId xmlns:a16="http://schemas.microsoft.com/office/drawing/2014/main" id="{FCC20D2C-2E17-4834-B955-266AE0F01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6663" y="5056188"/>
            <a:ext cx="1457325" cy="4841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业务发展</a:t>
            </a: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F325CCA8-9235-462E-9AFC-D0C753FBF7AC}"/>
              </a:ext>
            </a:extLst>
          </p:cNvPr>
          <p:cNvSpPr/>
          <p:nvPr/>
        </p:nvSpPr>
        <p:spPr>
          <a:xfrm>
            <a:off x="993775" y="1090613"/>
            <a:ext cx="10575925" cy="4560887"/>
          </a:xfrm>
          <a:custGeom>
            <a:avLst/>
            <a:gdLst>
              <a:gd name="connsiteX0" fmla="*/ 0 w 9067800"/>
              <a:gd name="connsiteY0" fmla="*/ 0 h 4781550"/>
              <a:gd name="connsiteX1" fmla="*/ 0 w 9067800"/>
              <a:gd name="connsiteY1" fmla="*/ 4781550 h 4781550"/>
              <a:gd name="connsiteX2" fmla="*/ 9067800 w 9067800"/>
              <a:gd name="connsiteY2" fmla="*/ 4781550 h 478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67800" h="4781550">
                <a:moveTo>
                  <a:pt x="0" y="0"/>
                </a:moveTo>
                <a:lnTo>
                  <a:pt x="0" y="4781550"/>
                </a:lnTo>
                <a:lnTo>
                  <a:pt x="9067800" y="4781550"/>
                </a:lnTo>
              </a:path>
            </a:pathLst>
          </a:custGeom>
          <a:noFill/>
          <a:ln w="53975">
            <a:solidFill>
              <a:srgbClr val="CE2B3E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2" name="组合 31">
            <a:extLst>
              <a:ext uri="{FF2B5EF4-FFF2-40B4-BE49-F238E27FC236}">
                <a16:creationId xmlns:a16="http://schemas.microsoft.com/office/drawing/2014/main" id="{FB4915F2-C71F-4CF9-94CB-2FAF0515EF01}"/>
              </a:ext>
            </a:extLst>
          </p:cNvPr>
          <p:cNvGrpSpPr>
            <a:grpSpLocks/>
          </p:cNvGrpSpPr>
          <p:nvPr/>
        </p:nvGrpSpPr>
        <p:grpSpPr bwMode="auto">
          <a:xfrm>
            <a:off x="919163" y="2063750"/>
            <a:ext cx="3836987" cy="4478338"/>
            <a:chOff x="919163" y="2063394"/>
            <a:chExt cx="3836987" cy="4478693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2AE5B63C-ED56-4924-AAAD-BD901637792D}"/>
                </a:ext>
              </a:extLst>
            </p:cNvPr>
            <p:cNvGrpSpPr/>
            <p:nvPr/>
          </p:nvGrpSpPr>
          <p:grpSpPr>
            <a:xfrm>
              <a:off x="1581150" y="5965825"/>
              <a:ext cx="1822450" cy="576262"/>
              <a:chOff x="1581150" y="5965825"/>
              <a:chExt cx="1822450" cy="57626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C2AC4661-169E-4BCD-B04A-6DB96CCE09D1}"/>
                  </a:ext>
                </a:extLst>
              </p:cNvPr>
              <p:cNvSpPr/>
              <p:nvPr/>
            </p:nvSpPr>
            <p:spPr>
              <a:xfrm>
                <a:off x="1581150" y="5965825"/>
                <a:ext cx="1822450" cy="576262"/>
              </a:xfrm>
              <a:prstGeom prst="roundRect">
                <a:avLst/>
              </a:prstGeom>
              <a:solidFill>
                <a:srgbClr val="CE2B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5" name="文本框 59">
                <a:extLst>
                  <a:ext uri="{FF2B5EF4-FFF2-40B4-BE49-F238E27FC236}">
                    <a16:creationId xmlns:a16="http://schemas.microsoft.com/office/drawing/2014/main" id="{CF9095B4-24AF-4509-8FD8-E13C150F5D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1962" y="6067386"/>
                <a:ext cx="1520826" cy="400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zh-CN" altLang="en-US" sz="2000" b="1" spc="3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产品链</a:t>
                </a:r>
              </a:p>
            </p:txBody>
          </p:sp>
        </p:grpSp>
        <p:sp>
          <p:nvSpPr>
            <p:cNvPr id="14" name="文本框 59">
              <a:extLst>
                <a:ext uri="{FF2B5EF4-FFF2-40B4-BE49-F238E27FC236}">
                  <a16:creationId xmlns:a16="http://schemas.microsoft.com/office/drawing/2014/main" id="{984FC9D9-FF56-451B-AAB1-9F0186FD7F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2063394"/>
              <a:ext cx="1606550" cy="4905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项目收益</a:t>
              </a:r>
            </a:p>
          </p:txBody>
        </p:sp>
        <p:grpSp>
          <p:nvGrpSpPr>
            <p:cNvPr id="15" name="组合 139">
              <a:extLst>
                <a:ext uri="{FF2B5EF4-FFF2-40B4-BE49-F238E27FC236}">
                  <a16:creationId xmlns:a16="http://schemas.microsoft.com/office/drawing/2014/main" id="{9036923D-7E76-42E5-B2A6-26C9809518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9163" y="2655888"/>
              <a:ext cx="3836987" cy="3659187"/>
              <a:chOff x="1731322" y="1741498"/>
              <a:chExt cx="3836227" cy="3659826"/>
            </a:xfrm>
          </p:grpSpPr>
          <p:sp>
            <p:nvSpPr>
              <p:cNvPr id="16" name="任意多边形 25">
                <a:extLst>
                  <a:ext uri="{FF2B5EF4-FFF2-40B4-BE49-F238E27FC236}">
                    <a16:creationId xmlns:a16="http://schemas.microsoft.com/office/drawing/2014/main" id="{A21E629D-5495-4F48-9C2C-627236279AC2}"/>
                  </a:ext>
                </a:extLst>
              </p:cNvPr>
              <p:cNvSpPr/>
              <p:nvPr/>
            </p:nvSpPr>
            <p:spPr>
              <a:xfrm flipH="1" flipV="1">
                <a:off x="1731322" y="1758243"/>
                <a:ext cx="3836227" cy="3643081"/>
              </a:xfrm>
              <a:custGeom>
                <a:avLst/>
                <a:gdLst>
                  <a:gd name="connsiteX0" fmla="*/ 666749 w 2160310"/>
                  <a:gd name="connsiteY0" fmla="*/ 3500538 h 3500538"/>
                  <a:gd name="connsiteX1" fmla="*/ 0 w 2160310"/>
                  <a:gd name="connsiteY1" fmla="*/ 3195738 h 3500538"/>
                  <a:gd name="connsiteX2" fmla="*/ 0 w 2160310"/>
                  <a:gd name="connsiteY2" fmla="*/ 290613 h 3500538"/>
                  <a:gd name="connsiteX3" fmla="*/ 300903 w 2160310"/>
                  <a:gd name="connsiteY3" fmla="*/ 320212 h 3500538"/>
                  <a:gd name="connsiteX4" fmla="*/ 300903 w 2160310"/>
                  <a:gd name="connsiteY4" fmla="*/ 0 h 3500538"/>
                  <a:gd name="connsiteX5" fmla="*/ 2160310 w 2160310"/>
                  <a:gd name="connsiteY5" fmla="*/ 582775 h 3500538"/>
                  <a:gd name="connsiteX6" fmla="*/ 857957 w 2160310"/>
                  <a:gd name="connsiteY6" fmla="*/ 582775 h 3500538"/>
                  <a:gd name="connsiteX0" fmla="*/ 666749 w 2160310"/>
                  <a:gd name="connsiteY0" fmla="*/ 3500538 h 3500538"/>
                  <a:gd name="connsiteX1" fmla="*/ 0 w 2160310"/>
                  <a:gd name="connsiteY1" fmla="*/ 3195738 h 3500538"/>
                  <a:gd name="connsiteX2" fmla="*/ 0 w 2160310"/>
                  <a:gd name="connsiteY2" fmla="*/ 290613 h 3500538"/>
                  <a:gd name="connsiteX3" fmla="*/ 300903 w 2160310"/>
                  <a:gd name="connsiteY3" fmla="*/ 0 h 3500538"/>
                  <a:gd name="connsiteX4" fmla="*/ 2160310 w 2160310"/>
                  <a:gd name="connsiteY4" fmla="*/ 582775 h 3500538"/>
                  <a:gd name="connsiteX5" fmla="*/ 857957 w 2160310"/>
                  <a:gd name="connsiteY5" fmla="*/ 582775 h 3500538"/>
                  <a:gd name="connsiteX6" fmla="*/ 666749 w 2160310"/>
                  <a:gd name="connsiteY6" fmla="*/ 3500538 h 3500538"/>
                  <a:gd name="connsiteX0" fmla="*/ 666821 w 2160382"/>
                  <a:gd name="connsiteY0" fmla="*/ 3500538 h 3500538"/>
                  <a:gd name="connsiteX1" fmla="*/ 72 w 2160382"/>
                  <a:gd name="connsiteY1" fmla="*/ 3195738 h 3500538"/>
                  <a:gd name="connsiteX2" fmla="*/ 72 w 2160382"/>
                  <a:gd name="connsiteY2" fmla="*/ 290613 h 3500538"/>
                  <a:gd name="connsiteX3" fmla="*/ 300975 w 2160382"/>
                  <a:gd name="connsiteY3" fmla="*/ 0 h 3500538"/>
                  <a:gd name="connsiteX4" fmla="*/ 2160382 w 2160382"/>
                  <a:gd name="connsiteY4" fmla="*/ 582775 h 3500538"/>
                  <a:gd name="connsiteX5" fmla="*/ 858029 w 2160382"/>
                  <a:gd name="connsiteY5" fmla="*/ 582775 h 3500538"/>
                  <a:gd name="connsiteX6" fmla="*/ 666821 w 2160382"/>
                  <a:gd name="connsiteY6" fmla="*/ 3500538 h 3500538"/>
                  <a:gd name="connsiteX0" fmla="*/ 668858 w 2162419"/>
                  <a:gd name="connsiteY0" fmla="*/ 3538305 h 3538305"/>
                  <a:gd name="connsiteX1" fmla="*/ 2109 w 2162419"/>
                  <a:gd name="connsiteY1" fmla="*/ 3233505 h 3538305"/>
                  <a:gd name="connsiteX2" fmla="*/ 2109 w 2162419"/>
                  <a:gd name="connsiteY2" fmla="*/ 328380 h 3538305"/>
                  <a:gd name="connsiteX3" fmla="*/ 303012 w 2162419"/>
                  <a:gd name="connsiteY3" fmla="*/ 37767 h 3538305"/>
                  <a:gd name="connsiteX4" fmla="*/ 2162419 w 2162419"/>
                  <a:gd name="connsiteY4" fmla="*/ 620542 h 3538305"/>
                  <a:gd name="connsiteX5" fmla="*/ 860066 w 2162419"/>
                  <a:gd name="connsiteY5" fmla="*/ 620542 h 3538305"/>
                  <a:gd name="connsiteX6" fmla="*/ 668858 w 2162419"/>
                  <a:gd name="connsiteY6" fmla="*/ 3538305 h 3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2419" h="3538305">
                    <a:moveTo>
                      <a:pt x="668858" y="3538305"/>
                    </a:moveTo>
                    <a:lnTo>
                      <a:pt x="2109" y="3233505"/>
                    </a:lnTo>
                    <a:lnTo>
                      <a:pt x="2109" y="328380"/>
                    </a:lnTo>
                    <a:cubicBezTo>
                      <a:pt x="-2365" y="-6616"/>
                      <a:pt x="-25889" y="-46337"/>
                      <a:pt x="303012" y="37767"/>
                    </a:cubicBezTo>
                    <a:lnTo>
                      <a:pt x="2162419" y="620542"/>
                    </a:lnTo>
                    <a:lnTo>
                      <a:pt x="860066" y="620542"/>
                    </a:lnTo>
                    <a:lnTo>
                      <a:pt x="668858" y="3538305"/>
                    </a:lnTo>
                    <a:close/>
                  </a:path>
                </a:pathLst>
              </a:custGeom>
              <a:gradFill>
                <a:gsLst>
                  <a:gs pos="76000">
                    <a:schemeClr val="tx1">
                      <a:lumMod val="100000"/>
                      <a:alpha val="28000"/>
                    </a:schemeClr>
                  </a:gs>
                  <a:gs pos="34000">
                    <a:srgbClr val="808080">
                      <a:alpha val="27000"/>
                    </a:srgbClr>
                  </a:gs>
                  <a:gs pos="0">
                    <a:schemeClr val="bg1">
                      <a:alpha val="7000"/>
                    </a:schemeClr>
                  </a:gs>
                </a:gsLst>
                <a:lin ang="0" scaled="0"/>
              </a:gra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/>
              </a:p>
            </p:txBody>
          </p:sp>
          <p:sp>
            <p:nvSpPr>
              <p:cNvPr id="17" name="圆角矩形 6">
                <a:extLst>
                  <a:ext uri="{FF2B5EF4-FFF2-40B4-BE49-F238E27FC236}">
                    <a16:creationId xmlns:a16="http://schemas.microsoft.com/office/drawing/2014/main" id="{AAE2DFB4-87E7-416C-AE35-93C09ED0B898}"/>
                  </a:ext>
                </a:extLst>
              </p:cNvPr>
              <p:cNvSpPr/>
              <p:nvPr/>
            </p:nvSpPr>
            <p:spPr>
              <a:xfrm>
                <a:off x="2155100" y="1741189"/>
                <a:ext cx="2369669" cy="2839171"/>
              </a:xfrm>
              <a:prstGeom prst="roundRect">
                <a:avLst>
                  <a:gd name="adj" fmla="val 12319"/>
                </a:avLst>
              </a:prstGeom>
              <a:gradFill flip="none" rotWithShape="1">
                <a:gsLst>
                  <a:gs pos="54000">
                    <a:srgbClr val="4D4D4D"/>
                  </a:gs>
                  <a:gs pos="0">
                    <a:srgbClr val="7B7B7B"/>
                  </a:gs>
                  <a:gs pos="100000">
                    <a:srgbClr val="404040"/>
                  </a:gs>
                </a:gsLst>
                <a:lin ang="5400000" scaled="1"/>
                <a:tileRect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/>
              </a:p>
            </p:txBody>
          </p:sp>
          <p:grpSp>
            <p:nvGrpSpPr>
              <p:cNvPr id="18" name="组合 25">
                <a:extLst>
                  <a:ext uri="{FF2B5EF4-FFF2-40B4-BE49-F238E27FC236}">
                    <a16:creationId xmlns:a16="http://schemas.microsoft.com/office/drawing/2014/main" id="{955D730D-9E9B-4EAA-80A6-D7F877F2DAD9}"/>
                  </a:ext>
                </a:extLst>
              </p:cNvPr>
              <p:cNvGrpSpPr/>
              <p:nvPr/>
            </p:nvGrpSpPr>
            <p:grpSpPr>
              <a:xfrm>
                <a:off x="2048985" y="3783829"/>
                <a:ext cx="2582153" cy="1011267"/>
                <a:chOff x="2911451" y="3596105"/>
                <a:chExt cx="1576118" cy="982183"/>
              </a:xfrm>
              <a:effectLst>
                <a:outerShdw blurRad="228600" dist="50800" dir="2700000" algn="tl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22" name="同侧圆角矩形 8">
                  <a:extLst>
                    <a:ext uri="{FF2B5EF4-FFF2-40B4-BE49-F238E27FC236}">
                      <a16:creationId xmlns:a16="http://schemas.microsoft.com/office/drawing/2014/main" id="{C9B7D6D9-79F8-453C-A4D3-CACC2ACD3DF8}"/>
                    </a:ext>
                  </a:extLst>
                </p:cNvPr>
                <p:cNvSpPr/>
                <p:nvPr/>
              </p:nvSpPr>
              <p:spPr>
                <a:xfrm flipV="1">
                  <a:off x="2911451" y="3596106"/>
                  <a:ext cx="1576117" cy="982182"/>
                </a:xfrm>
                <a:prstGeom prst="round2SameRect">
                  <a:avLst/>
                </a:prstGeom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9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400"/>
                </a:p>
              </p:txBody>
            </p:sp>
            <p:sp>
              <p:nvSpPr>
                <p:cNvPr id="23" name="同侧圆角矩形 9">
                  <a:extLst>
                    <a:ext uri="{FF2B5EF4-FFF2-40B4-BE49-F238E27FC236}">
                      <a16:creationId xmlns:a16="http://schemas.microsoft.com/office/drawing/2014/main" id="{CD0D3DB0-3C35-4926-8C05-6F5B510E2E95}"/>
                    </a:ext>
                  </a:extLst>
                </p:cNvPr>
                <p:cNvSpPr/>
                <p:nvPr/>
              </p:nvSpPr>
              <p:spPr>
                <a:xfrm flipV="1">
                  <a:off x="2911451" y="3596105"/>
                  <a:ext cx="1576118" cy="982181"/>
                </a:xfrm>
                <a:prstGeom prst="round2SameRect">
                  <a:avLst/>
                </a:prstGeom>
                <a:gradFill>
                  <a:gsLst>
                    <a:gs pos="54000">
                      <a:schemeClr val="tx1">
                        <a:lumMod val="100000"/>
                        <a:alpha val="12000"/>
                      </a:schemeClr>
                    </a:gs>
                    <a:gs pos="46000">
                      <a:schemeClr val="bg1">
                        <a:alpha val="7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400"/>
                </a:p>
              </p:txBody>
            </p:sp>
          </p:grpSp>
          <p:sp>
            <p:nvSpPr>
              <p:cNvPr id="19" name="文本框 59">
                <a:extLst>
                  <a:ext uri="{FF2B5EF4-FFF2-40B4-BE49-F238E27FC236}">
                    <a16:creationId xmlns:a16="http://schemas.microsoft.com/office/drawing/2014/main" id="{67EF012C-7670-41DD-9E29-6F65089C30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1747" y="3969149"/>
                <a:ext cx="2266501" cy="48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ts val="35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rgbClr val="CE2B3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阶段</a:t>
                </a:r>
                <a:r>
                  <a:rPr lang="en-US" altLang="zh-CN" sz="1800" b="1">
                    <a:solidFill>
                      <a:srgbClr val="CE2B3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 </a:t>
                </a:r>
                <a:r>
                  <a:rPr lang="zh-CN" altLang="en-US" sz="1800" b="1">
                    <a:solidFill>
                      <a:srgbClr val="CE2B3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教育核心业务</a:t>
                </a:r>
              </a:p>
            </p:txBody>
          </p:sp>
          <p:sp>
            <p:nvSpPr>
              <p:cNvPr id="20" name="矩形 9">
                <a:extLst>
                  <a:ext uri="{FF2B5EF4-FFF2-40B4-BE49-F238E27FC236}">
                    <a16:creationId xmlns:a16="http://schemas.microsoft.com/office/drawing/2014/main" id="{5D891AAF-A752-4756-BF53-D59AF07957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0024" y="2051178"/>
                <a:ext cx="2459568" cy="15280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新生代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-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新设计学堂</a:t>
                </a:r>
                <a:endPara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algn="ctr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新生代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-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新运营学堂</a:t>
                </a:r>
                <a:endPara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algn="ctr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新生代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-</a:t>
                </a:r>
                <a:r>
                  <a:rPr lang="zh-CN" altLang="en-US" sz="16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新领袖学堂</a:t>
                </a:r>
                <a:endParaRPr lang="en-US" altLang="zh-CN" sz="16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algn="ctr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600" dirty="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……</a:t>
                </a:r>
              </a:p>
            </p:txBody>
          </p:sp>
          <p:sp>
            <p:nvSpPr>
              <p:cNvPr id="21" name="形状">
                <a:extLst>
                  <a:ext uri="{FF2B5EF4-FFF2-40B4-BE49-F238E27FC236}">
                    <a16:creationId xmlns:a16="http://schemas.microsoft.com/office/drawing/2014/main" id="{4277D920-BC99-4FC4-A4B4-BC14A289839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3715" y="4127278"/>
                <a:ext cx="434759" cy="306002"/>
              </a:xfrm>
              <a:custGeom>
                <a:avLst/>
                <a:gdLst>
                  <a:gd name="T0" fmla="*/ 2147483646 w 3992"/>
                  <a:gd name="T1" fmla="*/ 0 h 2814"/>
                  <a:gd name="T2" fmla="*/ 2147483646 w 3992"/>
                  <a:gd name="T3" fmla="*/ 0 h 2814"/>
                  <a:gd name="T4" fmla="*/ 0 w 3992"/>
                  <a:gd name="T5" fmla="*/ 2147483646 h 2814"/>
                  <a:gd name="T6" fmla="*/ 2147483646 w 3992"/>
                  <a:gd name="T7" fmla="*/ 2147483646 h 2814"/>
                  <a:gd name="T8" fmla="*/ 2147483646 w 3992"/>
                  <a:gd name="T9" fmla="*/ 2147483646 h 2814"/>
                  <a:gd name="T10" fmla="*/ 2147483646 w 3992"/>
                  <a:gd name="T11" fmla="*/ 0 h 2814"/>
                  <a:gd name="T12" fmla="*/ 2147483646 w 3992"/>
                  <a:gd name="T13" fmla="*/ 2147483646 h 2814"/>
                  <a:gd name="T14" fmla="*/ 2147483646 w 3992"/>
                  <a:gd name="T15" fmla="*/ 2147483646 h 2814"/>
                  <a:gd name="T16" fmla="*/ 2147483646 w 3992"/>
                  <a:gd name="T17" fmla="*/ 2147483646 h 2814"/>
                  <a:gd name="T18" fmla="*/ 2147483646 w 3992"/>
                  <a:gd name="T19" fmla="*/ 2147483646 h 2814"/>
                  <a:gd name="T20" fmla="*/ 2147483646 w 3992"/>
                  <a:gd name="T21" fmla="*/ 2147483646 h 2814"/>
                  <a:gd name="T22" fmla="*/ 2147483646 w 3992"/>
                  <a:gd name="T23" fmla="*/ 2147483646 h 2814"/>
                  <a:gd name="T24" fmla="*/ 2147483646 w 3992"/>
                  <a:gd name="T25" fmla="*/ 2147483646 h 2814"/>
                  <a:gd name="T26" fmla="*/ 2147483646 w 3992"/>
                  <a:gd name="T27" fmla="*/ 2147483646 h 2814"/>
                  <a:gd name="T28" fmla="*/ 2147483646 w 3992"/>
                  <a:gd name="T29" fmla="*/ 2147483646 h 2814"/>
                  <a:gd name="T30" fmla="*/ 2147483646 w 3992"/>
                  <a:gd name="T31" fmla="*/ 2147483646 h 2814"/>
                  <a:gd name="T32" fmla="*/ 2147483646 w 3992"/>
                  <a:gd name="T33" fmla="*/ 2147483646 h 2814"/>
                  <a:gd name="T34" fmla="*/ 2147483646 w 3992"/>
                  <a:gd name="T35" fmla="*/ 2147483646 h 2814"/>
                  <a:gd name="T36" fmla="*/ 2147483646 w 3992"/>
                  <a:gd name="T37" fmla="*/ 2147483646 h 2814"/>
                  <a:gd name="T38" fmla="*/ 2147483646 w 3992"/>
                  <a:gd name="T39" fmla="*/ 2147483646 h 2814"/>
                  <a:gd name="T40" fmla="*/ 2147483646 w 3992"/>
                  <a:gd name="T41" fmla="*/ 2147483646 h 2814"/>
                  <a:gd name="T42" fmla="*/ 2147483646 w 3992"/>
                  <a:gd name="T43" fmla="*/ 2147483646 h 2814"/>
                  <a:gd name="T44" fmla="*/ 2147483646 w 3992"/>
                  <a:gd name="T45" fmla="*/ 2147483646 h 2814"/>
                  <a:gd name="T46" fmla="*/ 2147483646 w 3992"/>
                  <a:gd name="T47" fmla="*/ 2147483646 h 2814"/>
                  <a:gd name="T48" fmla="*/ 2147483646 w 3992"/>
                  <a:gd name="T49" fmla="*/ 2147483646 h 2814"/>
                  <a:gd name="T50" fmla="*/ 2147483646 w 3992"/>
                  <a:gd name="T51" fmla="*/ 2147483646 h 2814"/>
                  <a:gd name="T52" fmla="*/ 2147483646 w 3992"/>
                  <a:gd name="T53" fmla="*/ 2147483646 h 2814"/>
                  <a:gd name="T54" fmla="*/ 2147483646 w 3992"/>
                  <a:gd name="T55" fmla="*/ 2147483646 h 2814"/>
                  <a:gd name="T56" fmla="*/ 2147483646 w 3992"/>
                  <a:gd name="T57" fmla="*/ 2147483646 h 2814"/>
                  <a:gd name="T58" fmla="*/ 2147483646 w 3992"/>
                  <a:gd name="T59" fmla="*/ 2147483646 h 2814"/>
                  <a:gd name="T60" fmla="*/ 2147483646 w 3992"/>
                  <a:gd name="T61" fmla="*/ 2147483646 h 2814"/>
                  <a:gd name="T62" fmla="*/ 2147483646 w 3992"/>
                  <a:gd name="T63" fmla="*/ 2147483646 h 2814"/>
                  <a:gd name="T64" fmla="*/ 2147483646 w 3992"/>
                  <a:gd name="T65" fmla="*/ 2147483646 h 2814"/>
                  <a:gd name="T66" fmla="*/ 2147483646 w 3992"/>
                  <a:gd name="T67" fmla="*/ 2147483646 h 2814"/>
                  <a:gd name="T68" fmla="*/ 2147483646 w 3992"/>
                  <a:gd name="T69" fmla="*/ 2147483646 h 2814"/>
                  <a:gd name="T70" fmla="*/ 2147483646 w 3992"/>
                  <a:gd name="T71" fmla="*/ 2147483646 h 2814"/>
                  <a:gd name="T72" fmla="*/ 2147483646 w 3992"/>
                  <a:gd name="T73" fmla="*/ 2147483646 h 2814"/>
                  <a:gd name="T74" fmla="*/ 2147483646 w 3992"/>
                  <a:gd name="T75" fmla="*/ 2147483646 h 281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992"/>
                  <a:gd name="T115" fmla="*/ 0 h 2814"/>
                  <a:gd name="T116" fmla="*/ 3992 w 3992"/>
                  <a:gd name="T117" fmla="*/ 2814 h 281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992" h="2814">
                    <a:moveTo>
                      <a:pt x="3269" y="0"/>
                    </a:moveTo>
                    <a:lnTo>
                      <a:pt x="723" y="0"/>
                    </a:lnTo>
                    <a:lnTo>
                      <a:pt x="0" y="965"/>
                    </a:lnTo>
                    <a:lnTo>
                      <a:pt x="1996" y="2814"/>
                    </a:lnTo>
                    <a:lnTo>
                      <a:pt x="3992" y="965"/>
                    </a:lnTo>
                    <a:lnTo>
                      <a:pt x="3269" y="0"/>
                    </a:lnTo>
                    <a:close/>
                    <a:moveTo>
                      <a:pt x="2757" y="1035"/>
                    </a:moveTo>
                    <a:lnTo>
                      <a:pt x="1997" y="2529"/>
                    </a:lnTo>
                    <a:lnTo>
                      <a:pt x="1243" y="1035"/>
                    </a:lnTo>
                    <a:lnTo>
                      <a:pt x="2757" y="1035"/>
                    </a:lnTo>
                    <a:close/>
                    <a:moveTo>
                      <a:pt x="1313" y="876"/>
                    </a:moveTo>
                    <a:lnTo>
                      <a:pt x="1996" y="192"/>
                    </a:lnTo>
                    <a:lnTo>
                      <a:pt x="2679" y="876"/>
                    </a:lnTo>
                    <a:lnTo>
                      <a:pt x="1313" y="876"/>
                    </a:lnTo>
                    <a:close/>
                    <a:moveTo>
                      <a:pt x="2188" y="160"/>
                    </a:moveTo>
                    <a:lnTo>
                      <a:pt x="3113" y="160"/>
                    </a:lnTo>
                    <a:lnTo>
                      <a:pt x="2852" y="823"/>
                    </a:lnTo>
                    <a:lnTo>
                      <a:pt x="2188" y="160"/>
                    </a:lnTo>
                    <a:close/>
                    <a:moveTo>
                      <a:pt x="1151" y="813"/>
                    </a:moveTo>
                    <a:lnTo>
                      <a:pt x="933" y="160"/>
                    </a:lnTo>
                    <a:lnTo>
                      <a:pt x="1804" y="160"/>
                    </a:lnTo>
                    <a:lnTo>
                      <a:pt x="1151" y="813"/>
                    </a:lnTo>
                    <a:close/>
                    <a:moveTo>
                      <a:pt x="1065" y="1035"/>
                    </a:moveTo>
                    <a:lnTo>
                      <a:pt x="1726" y="2347"/>
                    </a:lnTo>
                    <a:lnTo>
                      <a:pt x="310" y="1035"/>
                    </a:lnTo>
                    <a:lnTo>
                      <a:pt x="1065" y="1035"/>
                    </a:lnTo>
                    <a:close/>
                    <a:moveTo>
                      <a:pt x="2935" y="1035"/>
                    </a:moveTo>
                    <a:lnTo>
                      <a:pt x="3683" y="1035"/>
                    </a:lnTo>
                    <a:lnTo>
                      <a:pt x="2269" y="2344"/>
                    </a:lnTo>
                    <a:lnTo>
                      <a:pt x="2935" y="1035"/>
                    </a:lnTo>
                    <a:close/>
                    <a:moveTo>
                      <a:pt x="3002" y="876"/>
                    </a:moveTo>
                    <a:lnTo>
                      <a:pt x="3251" y="242"/>
                    </a:lnTo>
                    <a:lnTo>
                      <a:pt x="3727" y="876"/>
                    </a:lnTo>
                    <a:lnTo>
                      <a:pt x="3002" y="876"/>
                    </a:lnTo>
                    <a:close/>
                    <a:moveTo>
                      <a:pt x="777" y="194"/>
                    </a:moveTo>
                    <a:lnTo>
                      <a:pt x="1004" y="876"/>
                    </a:lnTo>
                    <a:lnTo>
                      <a:pt x="266" y="876"/>
                    </a:lnTo>
                    <a:lnTo>
                      <a:pt x="777" y="194"/>
                    </a:lnTo>
                    <a:close/>
                  </a:path>
                </a:pathLst>
              </a:custGeom>
              <a:solidFill>
                <a:srgbClr val="CE2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EA757F1-14D9-4F1B-AE4D-8812745F9741}"/>
              </a:ext>
            </a:extLst>
          </p:cNvPr>
          <p:cNvGrpSpPr>
            <a:grpSpLocks/>
          </p:cNvGrpSpPr>
          <p:nvPr/>
        </p:nvGrpSpPr>
        <p:grpSpPr bwMode="auto">
          <a:xfrm>
            <a:off x="4016375" y="1638300"/>
            <a:ext cx="3835400" cy="4897438"/>
            <a:chOff x="4016375" y="1638240"/>
            <a:chExt cx="3835400" cy="4897497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0F0EDA81-266A-4AAA-A113-B6F5A7160FBE}"/>
                </a:ext>
              </a:extLst>
            </p:cNvPr>
            <p:cNvGrpSpPr/>
            <p:nvPr/>
          </p:nvGrpSpPr>
          <p:grpSpPr>
            <a:xfrm>
              <a:off x="4712494" y="5959475"/>
              <a:ext cx="1822450" cy="576262"/>
              <a:chOff x="4716463" y="5959475"/>
              <a:chExt cx="1822450" cy="57626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矩形: 圆角 37">
                <a:extLst>
                  <a:ext uri="{FF2B5EF4-FFF2-40B4-BE49-F238E27FC236}">
                    <a16:creationId xmlns:a16="http://schemas.microsoft.com/office/drawing/2014/main" id="{5E8EBB6A-1B8F-492C-93D5-62E389269558}"/>
                  </a:ext>
                </a:extLst>
              </p:cNvPr>
              <p:cNvSpPr/>
              <p:nvPr/>
            </p:nvSpPr>
            <p:spPr>
              <a:xfrm>
                <a:off x="4716463" y="5959475"/>
                <a:ext cx="1822450" cy="576262"/>
              </a:xfrm>
              <a:prstGeom prst="roundRect">
                <a:avLst/>
              </a:prstGeom>
              <a:solidFill>
                <a:srgbClr val="CE2B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 spc="3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文本框 59">
                <a:extLst>
                  <a:ext uri="{FF2B5EF4-FFF2-40B4-BE49-F238E27FC236}">
                    <a16:creationId xmlns:a16="http://schemas.microsoft.com/office/drawing/2014/main" id="{24ECC9AF-FB99-424C-80D4-D67222B0CA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5376" y="6050057"/>
                <a:ext cx="1444624" cy="400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zh-CN" altLang="en-US" sz="2000" b="1" spc="3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业务链</a:t>
                </a:r>
              </a:p>
            </p:txBody>
          </p:sp>
        </p:grpSp>
        <p:sp>
          <p:nvSpPr>
            <p:cNvPr id="28" name="文本框 59">
              <a:extLst>
                <a:ext uri="{FF2B5EF4-FFF2-40B4-BE49-F238E27FC236}">
                  <a16:creationId xmlns:a16="http://schemas.microsoft.com/office/drawing/2014/main" id="{E31E5D03-1599-4B72-A543-D85383AC42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6650" y="1638240"/>
              <a:ext cx="1533525" cy="40005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平台收益</a:t>
              </a:r>
            </a:p>
          </p:txBody>
        </p:sp>
        <p:sp>
          <p:nvSpPr>
            <p:cNvPr id="29" name="任意多边形 25">
              <a:extLst>
                <a:ext uri="{FF2B5EF4-FFF2-40B4-BE49-F238E27FC236}">
                  <a16:creationId xmlns:a16="http://schemas.microsoft.com/office/drawing/2014/main" id="{C5431C13-2BEC-4BF9-8AF8-BE4AE6E31CAA}"/>
                </a:ext>
              </a:extLst>
            </p:cNvPr>
            <p:cNvSpPr/>
            <p:nvPr/>
          </p:nvSpPr>
          <p:spPr bwMode="auto">
            <a:xfrm flipH="1" flipV="1">
              <a:off x="4016375" y="2671809"/>
              <a:ext cx="3835400" cy="3643266"/>
            </a:xfrm>
            <a:custGeom>
              <a:avLst/>
              <a:gdLst>
                <a:gd name="connsiteX0" fmla="*/ 666749 w 2160310"/>
                <a:gd name="connsiteY0" fmla="*/ 3500538 h 3500538"/>
                <a:gd name="connsiteX1" fmla="*/ 0 w 2160310"/>
                <a:gd name="connsiteY1" fmla="*/ 3195738 h 3500538"/>
                <a:gd name="connsiteX2" fmla="*/ 0 w 2160310"/>
                <a:gd name="connsiteY2" fmla="*/ 290613 h 3500538"/>
                <a:gd name="connsiteX3" fmla="*/ 300903 w 2160310"/>
                <a:gd name="connsiteY3" fmla="*/ 320212 h 3500538"/>
                <a:gd name="connsiteX4" fmla="*/ 300903 w 2160310"/>
                <a:gd name="connsiteY4" fmla="*/ 0 h 3500538"/>
                <a:gd name="connsiteX5" fmla="*/ 2160310 w 2160310"/>
                <a:gd name="connsiteY5" fmla="*/ 582775 h 3500538"/>
                <a:gd name="connsiteX6" fmla="*/ 857957 w 2160310"/>
                <a:gd name="connsiteY6" fmla="*/ 582775 h 3500538"/>
                <a:gd name="connsiteX0" fmla="*/ 666749 w 2160310"/>
                <a:gd name="connsiteY0" fmla="*/ 3500538 h 3500538"/>
                <a:gd name="connsiteX1" fmla="*/ 0 w 2160310"/>
                <a:gd name="connsiteY1" fmla="*/ 3195738 h 3500538"/>
                <a:gd name="connsiteX2" fmla="*/ 0 w 2160310"/>
                <a:gd name="connsiteY2" fmla="*/ 290613 h 3500538"/>
                <a:gd name="connsiteX3" fmla="*/ 300903 w 2160310"/>
                <a:gd name="connsiteY3" fmla="*/ 0 h 3500538"/>
                <a:gd name="connsiteX4" fmla="*/ 2160310 w 2160310"/>
                <a:gd name="connsiteY4" fmla="*/ 582775 h 3500538"/>
                <a:gd name="connsiteX5" fmla="*/ 857957 w 2160310"/>
                <a:gd name="connsiteY5" fmla="*/ 582775 h 3500538"/>
                <a:gd name="connsiteX6" fmla="*/ 666749 w 2160310"/>
                <a:gd name="connsiteY6" fmla="*/ 3500538 h 3500538"/>
                <a:gd name="connsiteX0" fmla="*/ 666821 w 2160382"/>
                <a:gd name="connsiteY0" fmla="*/ 3500538 h 3500538"/>
                <a:gd name="connsiteX1" fmla="*/ 72 w 2160382"/>
                <a:gd name="connsiteY1" fmla="*/ 3195738 h 3500538"/>
                <a:gd name="connsiteX2" fmla="*/ 72 w 2160382"/>
                <a:gd name="connsiteY2" fmla="*/ 290613 h 3500538"/>
                <a:gd name="connsiteX3" fmla="*/ 300975 w 2160382"/>
                <a:gd name="connsiteY3" fmla="*/ 0 h 3500538"/>
                <a:gd name="connsiteX4" fmla="*/ 2160382 w 2160382"/>
                <a:gd name="connsiteY4" fmla="*/ 582775 h 3500538"/>
                <a:gd name="connsiteX5" fmla="*/ 858029 w 2160382"/>
                <a:gd name="connsiteY5" fmla="*/ 582775 h 3500538"/>
                <a:gd name="connsiteX6" fmla="*/ 666821 w 2160382"/>
                <a:gd name="connsiteY6" fmla="*/ 3500538 h 3500538"/>
                <a:gd name="connsiteX0" fmla="*/ 668858 w 2162419"/>
                <a:gd name="connsiteY0" fmla="*/ 3538305 h 3538305"/>
                <a:gd name="connsiteX1" fmla="*/ 2109 w 2162419"/>
                <a:gd name="connsiteY1" fmla="*/ 3233505 h 3538305"/>
                <a:gd name="connsiteX2" fmla="*/ 2109 w 2162419"/>
                <a:gd name="connsiteY2" fmla="*/ 328380 h 3538305"/>
                <a:gd name="connsiteX3" fmla="*/ 303012 w 2162419"/>
                <a:gd name="connsiteY3" fmla="*/ 37767 h 3538305"/>
                <a:gd name="connsiteX4" fmla="*/ 2162419 w 2162419"/>
                <a:gd name="connsiteY4" fmla="*/ 620542 h 3538305"/>
                <a:gd name="connsiteX5" fmla="*/ 860066 w 2162419"/>
                <a:gd name="connsiteY5" fmla="*/ 620542 h 3538305"/>
                <a:gd name="connsiteX6" fmla="*/ 668858 w 2162419"/>
                <a:gd name="connsiteY6" fmla="*/ 3538305 h 3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2419" h="3538305">
                  <a:moveTo>
                    <a:pt x="668858" y="3538305"/>
                  </a:moveTo>
                  <a:lnTo>
                    <a:pt x="2109" y="3233505"/>
                  </a:lnTo>
                  <a:lnTo>
                    <a:pt x="2109" y="328380"/>
                  </a:lnTo>
                  <a:cubicBezTo>
                    <a:pt x="-2365" y="-6616"/>
                    <a:pt x="-25889" y="-46337"/>
                    <a:pt x="303012" y="37767"/>
                  </a:cubicBezTo>
                  <a:lnTo>
                    <a:pt x="2162419" y="620542"/>
                  </a:lnTo>
                  <a:lnTo>
                    <a:pt x="860066" y="620542"/>
                  </a:lnTo>
                  <a:lnTo>
                    <a:pt x="668858" y="3538305"/>
                  </a:lnTo>
                  <a:close/>
                </a:path>
              </a:pathLst>
            </a:custGeom>
            <a:gradFill>
              <a:gsLst>
                <a:gs pos="76000">
                  <a:schemeClr val="tx1">
                    <a:lumMod val="100000"/>
                    <a:alpha val="28000"/>
                  </a:schemeClr>
                </a:gs>
                <a:gs pos="34000">
                  <a:srgbClr val="808080">
                    <a:alpha val="27000"/>
                  </a:srgbClr>
                </a:gs>
                <a:gs pos="0">
                  <a:schemeClr val="bg1">
                    <a:alpha val="7000"/>
                  </a:schemeClr>
                </a:gs>
              </a:gsLst>
              <a:lin ang="0" scaled="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30" name="圆角矩形 6">
              <a:extLst>
                <a:ext uri="{FF2B5EF4-FFF2-40B4-BE49-F238E27FC236}">
                  <a16:creationId xmlns:a16="http://schemas.microsoft.com/office/drawing/2014/main" id="{EB8E4311-3375-4DC3-83AD-33640EAD02E7}"/>
                </a:ext>
              </a:extLst>
            </p:cNvPr>
            <p:cNvSpPr/>
            <p:nvPr/>
          </p:nvSpPr>
          <p:spPr bwMode="auto">
            <a:xfrm>
              <a:off x="4500563" y="2114496"/>
              <a:ext cx="2368550" cy="3379829"/>
            </a:xfrm>
            <a:prstGeom prst="roundRect">
              <a:avLst>
                <a:gd name="adj" fmla="val 12319"/>
              </a:avLst>
            </a:prstGeom>
            <a:gradFill flip="none" rotWithShape="1">
              <a:gsLst>
                <a:gs pos="54000">
                  <a:srgbClr val="4D4D4D"/>
                </a:gs>
                <a:gs pos="0">
                  <a:srgbClr val="7B7B7B"/>
                </a:gs>
                <a:gs pos="100000">
                  <a:srgbClr val="404040"/>
                </a:gs>
              </a:gsLst>
              <a:lin ang="5400000" scaled="1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/>
            </a:p>
          </p:txBody>
        </p:sp>
        <p:grpSp>
          <p:nvGrpSpPr>
            <p:cNvPr id="31" name="组合 36">
              <a:extLst>
                <a:ext uri="{FF2B5EF4-FFF2-40B4-BE49-F238E27FC236}">
                  <a16:creationId xmlns:a16="http://schemas.microsoft.com/office/drawing/2014/main" id="{1196305D-7077-4526-B62F-DBA52193002E}"/>
                </a:ext>
              </a:extLst>
            </p:cNvPr>
            <p:cNvGrpSpPr/>
            <p:nvPr/>
          </p:nvGrpSpPr>
          <p:grpSpPr bwMode="auto">
            <a:xfrm>
              <a:off x="4393975" y="4697499"/>
              <a:ext cx="2581595" cy="1011317"/>
              <a:chOff x="2911451" y="3596106"/>
              <a:chExt cx="1576117" cy="982182"/>
            </a:xfrm>
            <a:effectLst>
              <a:outerShdw blurRad="228600" dist="508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36" name="同侧圆角矩形 8">
                <a:extLst>
                  <a:ext uri="{FF2B5EF4-FFF2-40B4-BE49-F238E27FC236}">
                    <a16:creationId xmlns:a16="http://schemas.microsoft.com/office/drawing/2014/main" id="{AF1BD7C8-BF91-41C5-B47C-3E16561B1293}"/>
                  </a:ext>
                </a:extLst>
              </p:cNvPr>
              <p:cNvSpPr/>
              <p:nvPr/>
            </p:nvSpPr>
            <p:spPr>
              <a:xfrm flipV="1">
                <a:off x="2911451" y="3596106"/>
                <a:ext cx="1576117" cy="982182"/>
              </a:xfrm>
              <a:prstGeom prst="round2Same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/>
              </a:p>
            </p:txBody>
          </p:sp>
          <p:sp>
            <p:nvSpPr>
              <p:cNvPr id="37" name="同侧圆角矩形 9">
                <a:extLst>
                  <a:ext uri="{FF2B5EF4-FFF2-40B4-BE49-F238E27FC236}">
                    <a16:creationId xmlns:a16="http://schemas.microsoft.com/office/drawing/2014/main" id="{29972BC5-3958-4698-A146-0BC18D69205C}"/>
                  </a:ext>
                </a:extLst>
              </p:cNvPr>
              <p:cNvSpPr/>
              <p:nvPr/>
            </p:nvSpPr>
            <p:spPr>
              <a:xfrm flipV="1">
                <a:off x="2911451" y="3596106"/>
                <a:ext cx="1576117" cy="982182"/>
              </a:xfrm>
              <a:prstGeom prst="round2SameRect">
                <a:avLst/>
              </a:prstGeom>
              <a:gradFill>
                <a:gsLst>
                  <a:gs pos="54000">
                    <a:schemeClr val="tx1">
                      <a:lumMod val="100000"/>
                      <a:alpha val="12000"/>
                    </a:schemeClr>
                  </a:gs>
                  <a:gs pos="46000">
                    <a:schemeClr val="bg1">
                      <a:alpha val="7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/>
              </a:p>
            </p:txBody>
          </p:sp>
        </p:grpSp>
        <p:sp>
          <p:nvSpPr>
            <p:cNvPr id="32" name="矩形 145">
              <a:extLst>
                <a:ext uri="{FF2B5EF4-FFF2-40B4-BE49-F238E27FC236}">
                  <a16:creationId xmlns:a16="http://schemas.microsoft.com/office/drawing/2014/main" id="{18B7570F-53AF-4AD7-8BC9-E5566B68C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9844" y="2422571"/>
              <a:ext cx="1609856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落地辅导</a:t>
              </a:r>
              <a:endParaRPr lang="en-US" altLang="zh-CN" sz="16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深度咨询</a:t>
              </a:r>
              <a:endParaRPr lang="en-US" altLang="zh-CN" sz="16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资产配置</a:t>
              </a:r>
              <a:endParaRPr lang="en-US" altLang="zh-CN" sz="16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金融平台</a:t>
              </a:r>
              <a:endParaRPr lang="en-US" altLang="zh-CN" sz="16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……</a:t>
              </a:r>
            </a:p>
          </p:txBody>
        </p:sp>
        <p:grpSp>
          <p:nvGrpSpPr>
            <p:cNvPr id="33" name="组合 3">
              <a:extLst>
                <a:ext uri="{FF2B5EF4-FFF2-40B4-BE49-F238E27FC236}">
                  <a16:creationId xmlns:a16="http://schemas.microsoft.com/office/drawing/2014/main" id="{02A2CBDB-0BF6-4F01-A444-4FF3DA38E7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7064" y="4981616"/>
              <a:ext cx="2473297" cy="369332"/>
              <a:chOff x="4566969" y="4981616"/>
              <a:chExt cx="2473297" cy="369332"/>
            </a:xfrm>
          </p:grpSpPr>
          <p:sp>
            <p:nvSpPr>
              <p:cNvPr id="34" name="文本框 59">
                <a:extLst>
                  <a:ext uri="{FF2B5EF4-FFF2-40B4-BE49-F238E27FC236}">
                    <a16:creationId xmlns:a16="http://schemas.microsoft.com/office/drawing/2014/main" id="{2B782433-11A4-42A5-8053-E142087A27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39966" y="4981616"/>
                <a:ext cx="24003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rgbClr val="CE2B3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阶段</a:t>
                </a:r>
                <a:r>
                  <a:rPr lang="en-US" altLang="zh-CN" sz="1800" b="1">
                    <a:solidFill>
                      <a:srgbClr val="CE2B3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r>
                  <a:rPr lang="zh-CN" altLang="en-US" sz="1800" b="1">
                    <a:solidFill>
                      <a:srgbClr val="CE2B3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平台增长业务</a:t>
                </a:r>
              </a:p>
            </p:txBody>
          </p:sp>
          <p:sp>
            <p:nvSpPr>
              <p:cNvPr id="35" name="形状">
                <a:extLst>
                  <a:ext uri="{FF2B5EF4-FFF2-40B4-BE49-F238E27FC236}">
                    <a16:creationId xmlns:a16="http://schemas.microsoft.com/office/drawing/2014/main" id="{D04D1ADF-576F-456D-9FE1-845F082FB98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66969" y="5013765"/>
                <a:ext cx="338130" cy="305035"/>
              </a:xfrm>
              <a:custGeom>
                <a:avLst/>
                <a:gdLst>
                  <a:gd name="T0" fmla="*/ 2147483646 w 8541"/>
                  <a:gd name="T1" fmla="*/ 2147483646 h 7703"/>
                  <a:gd name="T2" fmla="*/ 0 w 8541"/>
                  <a:gd name="T3" fmla="*/ 2147483646 h 7703"/>
                  <a:gd name="T4" fmla="*/ 0 w 8541"/>
                  <a:gd name="T5" fmla="*/ 0 h 7703"/>
                  <a:gd name="T6" fmla="*/ 2147483646 w 8541"/>
                  <a:gd name="T7" fmla="*/ 0 h 7703"/>
                  <a:gd name="T8" fmla="*/ 2147483646 w 8541"/>
                  <a:gd name="T9" fmla="*/ 2147483646 h 7703"/>
                  <a:gd name="T10" fmla="*/ 2147483646 w 8541"/>
                  <a:gd name="T11" fmla="*/ 2147483646 h 7703"/>
                  <a:gd name="T12" fmla="*/ 2147483646 w 8541"/>
                  <a:gd name="T13" fmla="*/ 2147483646 h 7703"/>
                  <a:gd name="T14" fmla="*/ 2147483646 w 8541"/>
                  <a:gd name="T15" fmla="*/ 2147483646 h 7703"/>
                  <a:gd name="T16" fmla="*/ 2147483646 w 8541"/>
                  <a:gd name="T17" fmla="*/ 0 h 7703"/>
                  <a:gd name="T18" fmla="*/ 2147483646 w 8541"/>
                  <a:gd name="T19" fmla="*/ 0 h 7703"/>
                  <a:gd name="T20" fmla="*/ 2147483646 w 8541"/>
                  <a:gd name="T21" fmla="*/ 2147483646 h 7703"/>
                  <a:gd name="T22" fmla="*/ 2147483646 w 8541"/>
                  <a:gd name="T23" fmla="*/ 2147483646 h 7703"/>
                  <a:gd name="T24" fmla="*/ 2147483646 w 8541"/>
                  <a:gd name="T25" fmla="*/ 2147483646 h 7703"/>
                  <a:gd name="T26" fmla="*/ 2147483646 w 8541"/>
                  <a:gd name="T27" fmla="*/ 2147483646 h 7703"/>
                  <a:gd name="T28" fmla="*/ 2147483646 w 8541"/>
                  <a:gd name="T29" fmla="*/ 2147483646 h 7703"/>
                  <a:gd name="T30" fmla="*/ 2147483646 w 8541"/>
                  <a:gd name="T31" fmla="*/ 2147483646 h 7703"/>
                  <a:gd name="T32" fmla="*/ 2147483646 w 8541"/>
                  <a:gd name="T33" fmla="*/ 2147483646 h 7703"/>
                  <a:gd name="T34" fmla="*/ 2147483646 w 8541"/>
                  <a:gd name="T35" fmla="*/ 2147483646 h 7703"/>
                  <a:gd name="T36" fmla="*/ 2147483646 w 8541"/>
                  <a:gd name="T37" fmla="*/ 2147483646 h 7703"/>
                  <a:gd name="T38" fmla="*/ 2147483646 w 8541"/>
                  <a:gd name="T39" fmla="*/ 2147483646 h 7703"/>
                  <a:gd name="T40" fmla="*/ 2147483646 w 8541"/>
                  <a:gd name="T41" fmla="*/ 2147483646 h 7703"/>
                  <a:gd name="T42" fmla="*/ 2147483646 w 8541"/>
                  <a:gd name="T43" fmla="*/ 2147483646 h 7703"/>
                  <a:gd name="T44" fmla="*/ 2147483646 w 8541"/>
                  <a:gd name="T45" fmla="*/ 2147483646 h 7703"/>
                  <a:gd name="T46" fmla="*/ 2147483646 w 8541"/>
                  <a:gd name="T47" fmla="*/ 2147483646 h 7703"/>
                  <a:gd name="T48" fmla="*/ 2147483646 w 8541"/>
                  <a:gd name="T49" fmla="*/ 2147483646 h 7703"/>
                  <a:gd name="T50" fmla="*/ 2147483646 w 8541"/>
                  <a:gd name="T51" fmla="*/ 2147483646 h 7703"/>
                  <a:gd name="T52" fmla="*/ 2147483646 w 8541"/>
                  <a:gd name="T53" fmla="*/ 2147483646 h 7703"/>
                  <a:gd name="T54" fmla="*/ 2147483646 w 8541"/>
                  <a:gd name="T55" fmla="*/ 2147483646 h 7703"/>
                  <a:gd name="T56" fmla="*/ 2147483646 w 8541"/>
                  <a:gd name="T57" fmla="*/ 2147483646 h 7703"/>
                  <a:gd name="T58" fmla="*/ 2147483646 w 8541"/>
                  <a:gd name="T59" fmla="*/ 2147483646 h 7703"/>
                  <a:gd name="T60" fmla="*/ 2147483646 w 8541"/>
                  <a:gd name="T61" fmla="*/ 2147483646 h 7703"/>
                  <a:gd name="T62" fmla="*/ 2147483646 w 8541"/>
                  <a:gd name="T63" fmla="*/ 2147483646 h 7703"/>
                  <a:gd name="T64" fmla="*/ 2147483646 w 8541"/>
                  <a:gd name="T65" fmla="*/ 2147483646 h 7703"/>
                  <a:gd name="T66" fmla="*/ 2147483646 w 8541"/>
                  <a:gd name="T67" fmla="*/ 2147483646 h 7703"/>
                  <a:gd name="T68" fmla="*/ 2147483646 w 8541"/>
                  <a:gd name="T69" fmla="*/ 2147483646 h 7703"/>
                  <a:gd name="T70" fmla="*/ 2147483646 w 8541"/>
                  <a:gd name="T71" fmla="*/ 2147483646 h 7703"/>
                  <a:gd name="T72" fmla="*/ 2147483646 w 8541"/>
                  <a:gd name="T73" fmla="*/ 2147483646 h 7703"/>
                  <a:gd name="T74" fmla="*/ 2147483646 w 8541"/>
                  <a:gd name="T75" fmla="*/ 2147483646 h 7703"/>
                  <a:gd name="T76" fmla="*/ 2147483646 w 8541"/>
                  <a:gd name="T77" fmla="*/ 2147483646 h 7703"/>
                  <a:gd name="T78" fmla="*/ 2147483646 w 8541"/>
                  <a:gd name="T79" fmla="*/ 2147483646 h 7703"/>
                  <a:gd name="T80" fmla="*/ 2147483646 w 8541"/>
                  <a:gd name="T81" fmla="*/ 2147483646 h 77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541"/>
                  <a:gd name="T124" fmla="*/ 0 h 7703"/>
                  <a:gd name="T125" fmla="*/ 8541 w 8541"/>
                  <a:gd name="T126" fmla="*/ 7703 h 77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541" h="7703">
                    <a:moveTo>
                      <a:pt x="7830" y="7703"/>
                    </a:moveTo>
                    <a:lnTo>
                      <a:pt x="0" y="7703"/>
                    </a:lnTo>
                    <a:lnTo>
                      <a:pt x="0" y="0"/>
                    </a:lnTo>
                    <a:lnTo>
                      <a:pt x="632" y="0"/>
                    </a:lnTo>
                    <a:lnTo>
                      <a:pt x="632" y="4272"/>
                    </a:lnTo>
                    <a:lnTo>
                      <a:pt x="4513" y="1449"/>
                    </a:lnTo>
                    <a:lnTo>
                      <a:pt x="5841" y="2017"/>
                    </a:lnTo>
                    <a:lnTo>
                      <a:pt x="7667" y="357"/>
                    </a:lnTo>
                    <a:lnTo>
                      <a:pt x="7305" y="0"/>
                    </a:lnTo>
                    <a:lnTo>
                      <a:pt x="8541" y="0"/>
                    </a:lnTo>
                    <a:lnTo>
                      <a:pt x="8541" y="1235"/>
                    </a:lnTo>
                    <a:lnTo>
                      <a:pt x="8116" y="806"/>
                    </a:lnTo>
                    <a:lnTo>
                      <a:pt x="5965" y="2756"/>
                    </a:lnTo>
                    <a:lnTo>
                      <a:pt x="4593" y="2172"/>
                    </a:lnTo>
                    <a:lnTo>
                      <a:pt x="632" y="5054"/>
                    </a:lnTo>
                    <a:lnTo>
                      <a:pt x="632" y="7072"/>
                    </a:lnTo>
                    <a:lnTo>
                      <a:pt x="1348" y="7072"/>
                    </a:lnTo>
                    <a:lnTo>
                      <a:pt x="1348" y="5289"/>
                    </a:lnTo>
                    <a:lnTo>
                      <a:pt x="1980" y="5289"/>
                    </a:lnTo>
                    <a:lnTo>
                      <a:pt x="1980" y="7072"/>
                    </a:lnTo>
                    <a:lnTo>
                      <a:pt x="2517" y="7072"/>
                    </a:lnTo>
                    <a:lnTo>
                      <a:pt x="2517" y="4558"/>
                    </a:lnTo>
                    <a:lnTo>
                      <a:pt x="3149" y="4558"/>
                    </a:lnTo>
                    <a:lnTo>
                      <a:pt x="3149" y="7072"/>
                    </a:lnTo>
                    <a:lnTo>
                      <a:pt x="3686" y="7072"/>
                    </a:lnTo>
                    <a:lnTo>
                      <a:pt x="3686" y="3824"/>
                    </a:lnTo>
                    <a:lnTo>
                      <a:pt x="4318" y="3824"/>
                    </a:lnTo>
                    <a:lnTo>
                      <a:pt x="4318" y="7072"/>
                    </a:lnTo>
                    <a:lnTo>
                      <a:pt x="4855" y="7072"/>
                    </a:lnTo>
                    <a:lnTo>
                      <a:pt x="4855" y="3458"/>
                    </a:lnTo>
                    <a:lnTo>
                      <a:pt x="5491" y="3458"/>
                    </a:lnTo>
                    <a:lnTo>
                      <a:pt x="5491" y="7072"/>
                    </a:lnTo>
                    <a:lnTo>
                      <a:pt x="6028" y="7072"/>
                    </a:lnTo>
                    <a:lnTo>
                      <a:pt x="6028" y="4193"/>
                    </a:lnTo>
                    <a:lnTo>
                      <a:pt x="6660" y="4193"/>
                    </a:lnTo>
                    <a:lnTo>
                      <a:pt x="6660" y="7072"/>
                    </a:lnTo>
                    <a:lnTo>
                      <a:pt x="7197" y="7072"/>
                    </a:lnTo>
                    <a:lnTo>
                      <a:pt x="7197" y="2728"/>
                    </a:lnTo>
                    <a:lnTo>
                      <a:pt x="7830" y="2728"/>
                    </a:lnTo>
                    <a:lnTo>
                      <a:pt x="7830" y="7703"/>
                    </a:lnTo>
                    <a:close/>
                  </a:path>
                </a:pathLst>
              </a:custGeom>
              <a:solidFill>
                <a:srgbClr val="CE2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0" name="组合 27">
            <a:extLst>
              <a:ext uri="{FF2B5EF4-FFF2-40B4-BE49-F238E27FC236}">
                <a16:creationId xmlns:a16="http://schemas.microsoft.com/office/drawing/2014/main" id="{81622D77-2AAB-4667-B80D-1A62FD667BC4}"/>
              </a:ext>
            </a:extLst>
          </p:cNvPr>
          <p:cNvGrpSpPr>
            <a:grpSpLocks/>
          </p:cNvGrpSpPr>
          <p:nvPr/>
        </p:nvGrpSpPr>
        <p:grpSpPr bwMode="auto">
          <a:xfrm>
            <a:off x="7112000" y="1025525"/>
            <a:ext cx="3836988" cy="5516563"/>
            <a:chOff x="7112000" y="1025465"/>
            <a:chExt cx="3836988" cy="5516622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AD28E2B5-2EBB-48B3-A2BD-F9265550F98A}"/>
                </a:ext>
              </a:extLst>
            </p:cNvPr>
            <p:cNvGrpSpPr/>
            <p:nvPr/>
          </p:nvGrpSpPr>
          <p:grpSpPr>
            <a:xfrm>
              <a:off x="7843838" y="5965825"/>
              <a:ext cx="1822450" cy="576262"/>
              <a:chOff x="7843838" y="5965825"/>
              <a:chExt cx="1822450" cy="57626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矩形: 圆角 52">
                <a:extLst>
                  <a:ext uri="{FF2B5EF4-FFF2-40B4-BE49-F238E27FC236}">
                    <a16:creationId xmlns:a16="http://schemas.microsoft.com/office/drawing/2014/main" id="{E6762578-BD4D-4B69-BE45-D95AC3929041}"/>
                  </a:ext>
                </a:extLst>
              </p:cNvPr>
              <p:cNvSpPr/>
              <p:nvPr/>
            </p:nvSpPr>
            <p:spPr>
              <a:xfrm>
                <a:off x="7843838" y="5965825"/>
                <a:ext cx="1822450" cy="576262"/>
              </a:xfrm>
              <a:prstGeom prst="roundRect">
                <a:avLst/>
              </a:prstGeom>
              <a:solidFill>
                <a:srgbClr val="CE2B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文本框 59">
                <a:extLst>
                  <a:ext uri="{FF2B5EF4-FFF2-40B4-BE49-F238E27FC236}">
                    <a16:creationId xmlns:a16="http://schemas.microsoft.com/office/drawing/2014/main" id="{D4D352A4-37AE-4607-B1E2-D56250F9FB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01026" y="6036408"/>
                <a:ext cx="1108074" cy="400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产业链</a:t>
                </a:r>
              </a:p>
            </p:txBody>
          </p:sp>
        </p:grpSp>
        <p:sp>
          <p:nvSpPr>
            <p:cNvPr id="42" name="文本框 59">
              <a:extLst>
                <a:ext uri="{FF2B5EF4-FFF2-40B4-BE49-F238E27FC236}">
                  <a16:creationId xmlns:a16="http://schemas.microsoft.com/office/drawing/2014/main" id="{192084C8-FA30-4BCB-A2A1-02883829F3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0675" y="1025465"/>
              <a:ext cx="1597025" cy="4000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资本收益</a:t>
              </a:r>
            </a:p>
          </p:txBody>
        </p:sp>
        <p:grpSp>
          <p:nvGrpSpPr>
            <p:cNvPr id="43" name="组合 164">
              <a:extLst>
                <a:ext uri="{FF2B5EF4-FFF2-40B4-BE49-F238E27FC236}">
                  <a16:creationId xmlns:a16="http://schemas.microsoft.com/office/drawing/2014/main" id="{18E928D1-56E6-471B-87F4-FEB8E911A3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2000" y="1482725"/>
              <a:ext cx="3836988" cy="4832350"/>
              <a:chOff x="7112499" y="1483360"/>
              <a:chExt cx="3836227" cy="4831741"/>
            </a:xfrm>
          </p:grpSpPr>
          <p:grpSp>
            <p:nvGrpSpPr>
              <p:cNvPr id="44" name="组合 149">
                <a:extLst>
                  <a:ext uri="{FF2B5EF4-FFF2-40B4-BE49-F238E27FC236}">
                    <a16:creationId xmlns:a16="http://schemas.microsoft.com/office/drawing/2014/main" id="{97C81EE8-BBA4-4DE0-8EF0-367B37E19B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112499" y="1483360"/>
                <a:ext cx="3836227" cy="4831741"/>
                <a:chOff x="1731322" y="569583"/>
                <a:chExt cx="3836227" cy="4831741"/>
              </a:xfrm>
            </p:grpSpPr>
            <p:sp>
              <p:nvSpPr>
                <p:cNvPr id="46" name="任意多边形 25">
                  <a:extLst>
                    <a:ext uri="{FF2B5EF4-FFF2-40B4-BE49-F238E27FC236}">
                      <a16:creationId xmlns:a16="http://schemas.microsoft.com/office/drawing/2014/main" id="{B59D6F00-5637-4DAD-ABFC-A5AA20E068D0}"/>
                    </a:ext>
                  </a:extLst>
                </p:cNvPr>
                <p:cNvSpPr/>
                <p:nvPr/>
              </p:nvSpPr>
              <p:spPr>
                <a:xfrm flipH="1" flipV="1">
                  <a:off x="1731322" y="1758243"/>
                  <a:ext cx="3836227" cy="3643081"/>
                </a:xfrm>
                <a:custGeom>
                  <a:avLst/>
                  <a:gdLst>
                    <a:gd name="connsiteX0" fmla="*/ 666749 w 2160310"/>
                    <a:gd name="connsiteY0" fmla="*/ 3500538 h 3500538"/>
                    <a:gd name="connsiteX1" fmla="*/ 0 w 2160310"/>
                    <a:gd name="connsiteY1" fmla="*/ 3195738 h 3500538"/>
                    <a:gd name="connsiteX2" fmla="*/ 0 w 2160310"/>
                    <a:gd name="connsiteY2" fmla="*/ 290613 h 3500538"/>
                    <a:gd name="connsiteX3" fmla="*/ 300903 w 2160310"/>
                    <a:gd name="connsiteY3" fmla="*/ 320212 h 3500538"/>
                    <a:gd name="connsiteX4" fmla="*/ 300903 w 2160310"/>
                    <a:gd name="connsiteY4" fmla="*/ 0 h 3500538"/>
                    <a:gd name="connsiteX5" fmla="*/ 2160310 w 2160310"/>
                    <a:gd name="connsiteY5" fmla="*/ 582775 h 3500538"/>
                    <a:gd name="connsiteX6" fmla="*/ 857957 w 2160310"/>
                    <a:gd name="connsiteY6" fmla="*/ 582775 h 3500538"/>
                    <a:gd name="connsiteX0" fmla="*/ 666749 w 2160310"/>
                    <a:gd name="connsiteY0" fmla="*/ 3500538 h 3500538"/>
                    <a:gd name="connsiteX1" fmla="*/ 0 w 2160310"/>
                    <a:gd name="connsiteY1" fmla="*/ 3195738 h 3500538"/>
                    <a:gd name="connsiteX2" fmla="*/ 0 w 2160310"/>
                    <a:gd name="connsiteY2" fmla="*/ 290613 h 3500538"/>
                    <a:gd name="connsiteX3" fmla="*/ 300903 w 2160310"/>
                    <a:gd name="connsiteY3" fmla="*/ 0 h 3500538"/>
                    <a:gd name="connsiteX4" fmla="*/ 2160310 w 2160310"/>
                    <a:gd name="connsiteY4" fmla="*/ 582775 h 3500538"/>
                    <a:gd name="connsiteX5" fmla="*/ 857957 w 2160310"/>
                    <a:gd name="connsiteY5" fmla="*/ 582775 h 3500538"/>
                    <a:gd name="connsiteX6" fmla="*/ 666749 w 2160310"/>
                    <a:gd name="connsiteY6" fmla="*/ 3500538 h 3500538"/>
                    <a:gd name="connsiteX0" fmla="*/ 666821 w 2160382"/>
                    <a:gd name="connsiteY0" fmla="*/ 3500538 h 3500538"/>
                    <a:gd name="connsiteX1" fmla="*/ 72 w 2160382"/>
                    <a:gd name="connsiteY1" fmla="*/ 3195738 h 3500538"/>
                    <a:gd name="connsiteX2" fmla="*/ 72 w 2160382"/>
                    <a:gd name="connsiteY2" fmla="*/ 290613 h 3500538"/>
                    <a:gd name="connsiteX3" fmla="*/ 300975 w 2160382"/>
                    <a:gd name="connsiteY3" fmla="*/ 0 h 3500538"/>
                    <a:gd name="connsiteX4" fmla="*/ 2160382 w 2160382"/>
                    <a:gd name="connsiteY4" fmla="*/ 582775 h 3500538"/>
                    <a:gd name="connsiteX5" fmla="*/ 858029 w 2160382"/>
                    <a:gd name="connsiteY5" fmla="*/ 582775 h 3500538"/>
                    <a:gd name="connsiteX6" fmla="*/ 666821 w 2160382"/>
                    <a:gd name="connsiteY6" fmla="*/ 3500538 h 3500538"/>
                    <a:gd name="connsiteX0" fmla="*/ 668858 w 2162419"/>
                    <a:gd name="connsiteY0" fmla="*/ 3538305 h 3538305"/>
                    <a:gd name="connsiteX1" fmla="*/ 2109 w 2162419"/>
                    <a:gd name="connsiteY1" fmla="*/ 3233505 h 3538305"/>
                    <a:gd name="connsiteX2" fmla="*/ 2109 w 2162419"/>
                    <a:gd name="connsiteY2" fmla="*/ 328380 h 3538305"/>
                    <a:gd name="connsiteX3" fmla="*/ 303012 w 2162419"/>
                    <a:gd name="connsiteY3" fmla="*/ 37767 h 3538305"/>
                    <a:gd name="connsiteX4" fmla="*/ 2162419 w 2162419"/>
                    <a:gd name="connsiteY4" fmla="*/ 620542 h 3538305"/>
                    <a:gd name="connsiteX5" fmla="*/ 860066 w 2162419"/>
                    <a:gd name="connsiteY5" fmla="*/ 620542 h 3538305"/>
                    <a:gd name="connsiteX6" fmla="*/ 668858 w 2162419"/>
                    <a:gd name="connsiteY6" fmla="*/ 3538305 h 3538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62419" h="3538305">
                      <a:moveTo>
                        <a:pt x="668858" y="3538305"/>
                      </a:moveTo>
                      <a:lnTo>
                        <a:pt x="2109" y="3233505"/>
                      </a:lnTo>
                      <a:lnTo>
                        <a:pt x="2109" y="328380"/>
                      </a:lnTo>
                      <a:cubicBezTo>
                        <a:pt x="-2365" y="-6616"/>
                        <a:pt x="-25889" y="-46337"/>
                        <a:pt x="303012" y="37767"/>
                      </a:cubicBezTo>
                      <a:lnTo>
                        <a:pt x="2162419" y="620542"/>
                      </a:lnTo>
                      <a:lnTo>
                        <a:pt x="860066" y="620542"/>
                      </a:lnTo>
                      <a:lnTo>
                        <a:pt x="668858" y="3538305"/>
                      </a:lnTo>
                      <a:close/>
                    </a:path>
                  </a:pathLst>
                </a:custGeom>
                <a:gradFill>
                  <a:gsLst>
                    <a:gs pos="76000">
                      <a:schemeClr val="tx1">
                        <a:lumMod val="100000"/>
                        <a:alpha val="28000"/>
                      </a:schemeClr>
                    </a:gs>
                    <a:gs pos="34000">
                      <a:srgbClr val="808080">
                        <a:alpha val="27000"/>
                      </a:srgbClr>
                    </a:gs>
                    <a:gs pos="0">
                      <a:schemeClr val="bg1">
                        <a:alpha val="7000"/>
                      </a:schemeClr>
                    </a:gs>
                  </a:gsLst>
                  <a:lin ang="0" scaled="0"/>
                </a:gradFill>
                <a:ln>
                  <a:noFill/>
                </a:ln>
                <a:effectLst>
                  <a:softEdge rad="381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400"/>
                </a:p>
              </p:txBody>
            </p:sp>
            <p:sp>
              <p:nvSpPr>
                <p:cNvPr id="47" name="圆角矩形 6">
                  <a:extLst>
                    <a:ext uri="{FF2B5EF4-FFF2-40B4-BE49-F238E27FC236}">
                      <a16:creationId xmlns:a16="http://schemas.microsoft.com/office/drawing/2014/main" id="{6CA96EC5-B560-4954-97D0-96C302322E69}"/>
                    </a:ext>
                  </a:extLst>
                </p:cNvPr>
                <p:cNvSpPr/>
                <p:nvPr/>
              </p:nvSpPr>
              <p:spPr>
                <a:xfrm>
                  <a:off x="2155101" y="569528"/>
                  <a:ext cx="2369667" cy="4011151"/>
                </a:xfrm>
                <a:prstGeom prst="roundRect">
                  <a:avLst>
                    <a:gd name="adj" fmla="val 12319"/>
                  </a:avLst>
                </a:prstGeom>
                <a:gradFill flip="none" rotWithShape="1">
                  <a:gsLst>
                    <a:gs pos="54000">
                      <a:srgbClr val="4D4D4D"/>
                    </a:gs>
                    <a:gs pos="0">
                      <a:srgbClr val="7B7B7B"/>
                    </a:gs>
                    <a:gs pos="100000">
                      <a:srgbClr val="404040"/>
                    </a:gs>
                  </a:gsLst>
                  <a:lin ang="5400000" scaled="1"/>
                  <a:tileRect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400" dirty="0"/>
                </a:p>
              </p:txBody>
            </p:sp>
            <p:grpSp>
              <p:nvGrpSpPr>
                <p:cNvPr id="48" name="组合 46">
                  <a:extLst>
                    <a:ext uri="{FF2B5EF4-FFF2-40B4-BE49-F238E27FC236}">
                      <a16:creationId xmlns:a16="http://schemas.microsoft.com/office/drawing/2014/main" id="{717ED340-9858-438D-86D6-2AA3E173AADB}"/>
                    </a:ext>
                  </a:extLst>
                </p:cNvPr>
                <p:cNvGrpSpPr/>
                <p:nvPr/>
              </p:nvGrpSpPr>
              <p:grpSpPr>
                <a:xfrm>
                  <a:off x="2048986" y="3783830"/>
                  <a:ext cx="2582152" cy="1011266"/>
                  <a:chOff x="2911451" y="3596106"/>
                  <a:chExt cx="1576117" cy="982182"/>
                </a:xfrm>
                <a:effectLst>
                  <a:outerShdw blurRad="228600" dist="50800" dir="2700000" algn="tl" rotWithShape="0">
                    <a:prstClr val="black">
                      <a:alpha val="25000"/>
                    </a:prstClr>
                  </a:outerShdw>
                </a:effectLst>
              </p:grpSpPr>
              <p:sp>
                <p:nvSpPr>
                  <p:cNvPr id="51" name="同侧圆角矩形 8">
                    <a:extLst>
                      <a:ext uri="{FF2B5EF4-FFF2-40B4-BE49-F238E27FC236}">
                        <a16:creationId xmlns:a16="http://schemas.microsoft.com/office/drawing/2014/main" id="{DA4B8D97-5D95-461B-B244-BCEEAF8760EE}"/>
                      </a:ext>
                    </a:extLst>
                  </p:cNvPr>
                  <p:cNvSpPr/>
                  <p:nvPr/>
                </p:nvSpPr>
                <p:spPr>
                  <a:xfrm flipV="1">
                    <a:off x="2911451" y="3596106"/>
                    <a:ext cx="1576117" cy="982182"/>
                  </a:xfrm>
                  <a:prstGeom prst="round2SameRect">
                    <a:avLst/>
                  </a:prstGeom>
                  <a:gradFill flip="none" rotWithShape="1">
                    <a:gsLst>
                      <a:gs pos="100000">
                        <a:schemeClr val="bg1"/>
                      </a:gs>
                      <a:gs pos="0">
                        <a:schemeClr val="bg1">
                          <a:lumMod val="9500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400"/>
                  </a:p>
                </p:txBody>
              </p:sp>
              <p:sp>
                <p:nvSpPr>
                  <p:cNvPr id="52" name="同侧圆角矩形 9">
                    <a:extLst>
                      <a:ext uri="{FF2B5EF4-FFF2-40B4-BE49-F238E27FC236}">
                        <a16:creationId xmlns:a16="http://schemas.microsoft.com/office/drawing/2014/main" id="{9025F274-576E-4420-92F4-443F7EE8CF1B}"/>
                      </a:ext>
                    </a:extLst>
                  </p:cNvPr>
                  <p:cNvSpPr/>
                  <p:nvPr/>
                </p:nvSpPr>
                <p:spPr>
                  <a:xfrm flipV="1">
                    <a:off x="2911451" y="3596106"/>
                    <a:ext cx="1576117" cy="982182"/>
                  </a:xfrm>
                  <a:prstGeom prst="round2SameRect">
                    <a:avLst/>
                  </a:prstGeom>
                  <a:gradFill>
                    <a:gsLst>
                      <a:gs pos="54000">
                        <a:schemeClr val="tx1">
                          <a:lumMod val="100000"/>
                          <a:alpha val="12000"/>
                        </a:schemeClr>
                      </a:gs>
                      <a:gs pos="46000">
                        <a:schemeClr val="bg1">
                          <a:alpha val="7000"/>
                        </a:schemeClr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sz="2400"/>
                  </a:p>
                </p:txBody>
              </p:sp>
            </p:grpSp>
            <p:sp>
              <p:nvSpPr>
                <p:cNvPr id="49" name="文本框 59">
                  <a:extLst>
                    <a:ext uri="{FF2B5EF4-FFF2-40B4-BE49-F238E27FC236}">
                      <a16:creationId xmlns:a16="http://schemas.microsoft.com/office/drawing/2014/main" id="{43ED374F-1731-47E2-A975-84EF7DB319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26509" y="4064560"/>
                  <a:ext cx="2277611" cy="3692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800" b="1">
                      <a:solidFill>
                        <a:srgbClr val="CE2B3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阶段</a:t>
                  </a:r>
                  <a:r>
                    <a:rPr lang="en-US" altLang="zh-CN" sz="1800" b="1">
                      <a:solidFill>
                        <a:srgbClr val="CE2B3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3 </a:t>
                  </a:r>
                  <a:r>
                    <a:rPr lang="zh-CN" altLang="en-US" sz="1800" b="1">
                      <a:solidFill>
                        <a:srgbClr val="CE2B3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资本运营业务</a:t>
                  </a:r>
                </a:p>
              </p:txBody>
            </p:sp>
            <p:sp>
              <p:nvSpPr>
                <p:cNvPr id="50" name="矩形 154">
                  <a:extLst>
                    <a:ext uri="{FF2B5EF4-FFF2-40B4-BE49-F238E27FC236}">
                      <a16:creationId xmlns:a16="http://schemas.microsoft.com/office/drawing/2014/main" id="{BDBAE255-713F-479A-95C4-C5D3274F65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7711" y="1119524"/>
                  <a:ext cx="1664702" cy="18968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5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600">
                      <a:solidFill>
                        <a:schemeClr val="bg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股权价值</a:t>
                  </a:r>
                  <a:endParaRPr lang="en-US" altLang="zh-CN" sz="160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  <a:p>
                  <a:pPr algn="ctr" eaLnBrk="1" hangingPunct="1">
                    <a:lnSpc>
                      <a:spcPct val="15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600">
                      <a:solidFill>
                        <a:schemeClr val="bg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股权投资</a:t>
                  </a:r>
                  <a:endParaRPr lang="en-US" altLang="zh-CN" sz="160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  <a:p>
                  <a:pPr algn="ctr" eaLnBrk="1" hangingPunct="1">
                    <a:lnSpc>
                      <a:spcPct val="15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600">
                      <a:solidFill>
                        <a:schemeClr val="bg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并购整合</a:t>
                  </a:r>
                  <a:endParaRPr lang="en-US" altLang="zh-CN" sz="160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  <a:p>
                  <a:pPr algn="ctr" eaLnBrk="1" hangingPunct="1">
                    <a:lnSpc>
                      <a:spcPct val="15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600">
                      <a:solidFill>
                        <a:schemeClr val="bg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资本运营</a:t>
                  </a:r>
                  <a:endParaRPr lang="en-US" altLang="zh-CN" sz="160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  <a:p>
                  <a:pPr algn="ctr" eaLnBrk="1" hangingPunct="1">
                    <a:lnSpc>
                      <a:spcPct val="15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600">
                      <a:solidFill>
                        <a:schemeClr val="bg1"/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……</a:t>
                  </a:r>
                </a:p>
              </p:txBody>
            </p:sp>
          </p:grpSp>
          <p:sp>
            <p:nvSpPr>
              <p:cNvPr id="45" name="形状">
                <a:extLst>
                  <a:ext uri="{FF2B5EF4-FFF2-40B4-BE49-F238E27FC236}">
                    <a16:creationId xmlns:a16="http://schemas.microsoft.com/office/drawing/2014/main" id="{F4CFDFC5-EA2F-46DD-B960-9FF00B458F2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532029" y="4981894"/>
                <a:ext cx="314776" cy="362173"/>
              </a:xfrm>
              <a:custGeom>
                <a:avLst/>
                <a:gdLst>
                  <a:gd name="T0" fmla="*/ 1 w 527321"/>
                  <a:gd name="T1" fmla="*/ 1 h 606722"/>
                  <a:gd name="T2" fmla="*/ 1 w 527321"/>
                  <a:gd name="T3" fmla="*/ 1 h 606722"/>
                  <a:gd name="T4" fmla="*/ 1 w 527321"/>
                  <a:gd name="T5" fmla="*/ 1 h 606722"/>
                  <a:gd name="T6" fmla="*/ 1 w 527321"/>
                  <a:gd name="T7" fmla="*/ 1 h 606722"/>
                  <a:gd name="T8" fmla="*/ 1 w 527321"/>
                  <a:gd name="T9" fmla="*/ 1 h 606722"/>
                  <a:gd name="T10" fmla="*/ 1 w 527321"/>
                  <a:gd name="T11" fmla="*/ 1 h 606722"/>
                  <a:gd name="T12" fmla="*/ 1 w 527321"/>
                  <a:gd name="T13" fmla="*/ 1 h 606722"/>
                  <a:gd name="T14" fmla="*/ 1 w 527321"/>
                  <a:gd name="T15" fmla="*/ 1 h 606722"/>
                  <a:gd name="T16" fmla="*/ 1 w 527321"/>
                  <a:gd name="T17" fmla="*/ 1 h 606722"/>
                  <a:gd name="T18" fmla="*/ 1 w 527321"/>
                  <a:gd name="T19" fmla="*/ 1 h 606722"/>
                  <a:gd name="T20" fmla="*/ 1 w 527321"/>
                  <a:gd name="T21" fmla="*/ 1 h 606722"/>
                  <a:gd name="T22" fmla="*/ 1 w 527321"/>
                  <a:gd name="T23" fmla="*/ 1 h 606722"/>
                  <a:gd name="T24" fmla="*/ 1 w 527321"/>
                  <a:gd name="T25" fmla="*/ 1 h 606722"/>
                  <a:gd name="T26" fmla="*/ 1 w 527321"/>
                  <a:gd name="T27" fmla="*/ 1 h 606722"/>
                  <a:gd name="T28" fmla="*/ 1 w 527321"/>
                  <a:gd name="T29" fmla="*/ 1 h 606722"/>
                  <a:gd name="T30" fmla="*/ 1 w 527321"/>
                  <a:gd name="T31" fmla="*/ 1 h 606722"/>
                  <a:gd name="T32" fmla="*/ 1 w 527321"/>
                  <a:gd name="T33" fmla="*/ 1 h 606722"/>
                  <a:gd name="T34" fmla="*/ 1 w 527321"/>
                  <a:gd name="T35" fmla="*/ 1 h 606722"/>
                  <a:gd name="T36" fmla="*/ 1 w 527321"/>
                  <a:gd name="T37" fmla="*/ 1 h 606722"/>
                  <a:gd name="T38" fmla="*/ 1 w 527321"/>
                  <a:gd name="T39" fmla="*/ 1 h 606722"/>
                  <a:gd name="T40" fmla="*/ 1 w 527321"/>
                  <a:gd name="T41" fmla="*/ 1 h 606722"/>
                  <a:gd name="T42" fmla="*/ 1 w 527321"/>
                  <a:gd name="T43" fmla="*/ 1 h 606722"/>
                  <a:gd name="T44" fmla="*/ 1 w 527321"/>
                  <a:gd name="T45" fmla="*/ 1 h 606722"/>
                  <a:gd name="T46" fmla="*/ 1 w 527321"/>
                  <a:gd name="T47" fmla="*/ 1 h 606722"/>
                  <a:gd name="T48" fmla="*/ 1 w 527321"/>
                  <a:gd name="T49" fmla="*/ 1 h 606722"/>
                  <a:gd name="T50" fmla="*/ 1 w 527321"/>
                  <a:gd name="T51" fmla="*/ 1 h 606722"/>
                  <a:gd name="T52" fmla="*/ 1 w 527321"/>
                  <a:gd name="T53" fmla="*/ 1 h 606722"/>
                  <a:gd name="T54" fmla="*/ 1 w 527321"/>
                  <a:gd name="T55" fmla="*/ 1 h 606722"/>
                  <a:gd name="T56" fmla="*/ 1 w 527321"/>
                  <a:gd name="T57" fmla="*/ 1 h 606722"/>
                  <a:gd name="T58" fmla="*/ 1 w 527321"/>
                  <a:gd name="T59" fmla="*/ 1 h 606722"/>
                  <a:gd name="T60" fmla="*/ 1 w 527321"/>
                  <a:gd name="T61" fmla="*/ 1 h 606722"/>
                  <a:gd name="T62" fmla="*/ 1 w 527321"/>
                  <a:gd name="T63" fmla="*/ 1 h 606722"/>
                  <a:gd name="T64" fmla="*/ 1 w 527321"/>
                  <a:gd name="T65" fmla="*/ 1 h 606722"/>
                  <a:gd name="T66" fmla="*/ 1 w 527321"/>
                  <a:gd name="T67" fmla="*/ 1 h 606722"/>
                  <a:gd name="T68" fmla="*/ 1 w 527321"/>
                  <a:gd name="T69" fmla="*/ 1 h 606722"/>
                  <a:gd name="T70" fmla="*/ 1 w 527321"/>
                  <a:gd name="T71" fmla="*/ 1 h 606722"/>
                  <a:gd name="T72" fmla="*/ 1 w 527321"/>
                  <a:gd name="T73" fmla="*/ 1 h 606722"/>
                  <a:gd name="T74" fmla="*/ 1 w 527321"/>
                  <a:gd name="T75" fmla="*/ 1 h 606722"/>
                  <a:gd name="T76" fmla="*/ 1 w 527321"/>
                  <a:gd name="T77" fmla="*/ 1 h 606722"/>
                  <a:gd name="T78" fmla="*/ 1 w 527321"/>
                  <a:gd name="T79" fmla="*/ 1 h 606722"/>
                  <a:gd name="T80" fmla="*/ 1 w 527321"/>
                  <a:gd name="T81" fmla="*/ 1 h 606722"/>
                  <a:gd name="T82" fmla="*/ 1 w 527321"/>
                  <a:gd name="T83" fmla="*/ 1 h 606722"/>
                  <a:gd name="T84" fmla="*/ 1 w 527321"/>
                  <a:gd name="T85" fmla="*/ 0 h 606722"/>
                  <a:gd name="T86" fmla="*/ 1 w 527321"/>
                  <a:gd name="T87" fmla="*/ 1 h 606722"/>
                  <a:gd name="T88" fmla="*/ 1 w 527321"/>
                  <a:gd name="T89" fmla="*/ 1 h 606722"/>
                  <a:gd name="T90" fmla="*/ 1 w 527321"/>
                  <a:gd name="T91" fmla="*/ 1 h 606722"/>
                  <a:gd name="T92" fmla="*/ 1 w 527321"/>
                  <a:gd name="T93" fmla="*/ 1 h 606722"/>
                  <a:gd name="T94" fmla="*/ 1 w 527321"/>
                  <a:gd name="T95" fmla="*/ 1 h 606722"/>
                  <a:gd name="T96" fmla="*/ 1 w 527321"/>
                  <a:gd name="T97" fmla="*/ 1 h 606722"/>
                  <a:gd name="T98" fmla="*/ 1 w 527321"/>
                  <a:gd name="T99" fmla="*/ 1 h 606722"/>
                  <a:gd name="T100" fmla="*/ 1 w 527321"/>
                  <a:gd name="T101" fmla="*/ 1 h 606722"/>
                  <a:gd name="T102" fmla="*/ 1 w 527321"/>
                  <a:gd name="T103" fmla="*/ 1 h 606722"/>
                  <a:gd name="T104" fmla="*/ 1 w 527321"/>
                  <a:gd name="T105" fmla="*/ 0 h 60672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27321"/>
                  <a:gd name="T160" fmla="*/ 0 h 606722"/>
                  <a:gd name="T161" fmla="*/ 527321 w 527321"/>
                  <a:gd name="T162" fmla="*/ 606722 h 60672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27321" h="606722">
                    <a:moveTo>
                      <a:pt x="65124" y="202249"/>
                    </a:moveTo>
                    <a:cubicBezTo>
                      <a:pt x="70199" y="203226"/>
                      <a:pt x="74294" y="209270"/>
                      <a:pt x="73225" y="214337"/>
                    </a:cubicBezTo>
                    <a:cubicBezTo>
                      <a:pt x="48922" y="314419"/>
                      <a:pt x="61118" y="404458"/>
                      <a:pt x="104651" y="466143"/>
                    </a:cubicBezTo>
                    <a:cubicBezTo>
                      <a:pt x="125928" y="495475"/>
                      <a:pt x="153259" y="517696"/>
                      <a:pt x="185664" y="531917"/>
                    </a:cubicBezTo>
                    <a:cubicBezTo>
                      <a:pt x="190738" y="533873"/>
                      <a:pt x="193765" y="540006"/>
                      <a:pt x="190738" y="545072"/>
                    </a:cubicBezTo>
                    <a:cubicBezTo>
                      <a:pt x="190738" y="548094"/>
                      <a:pt x="186732" y="551116"/>
                      <a:pt x="182637" y="551116"/>
                    </a:cubicBezTo>
                    <a:cubicBezTo>
                      <a:pt x="181658" y="551116"/>
                      <a:pt x="179610" y="551116"/>
                      <a:pt x="178631" y="550138"/>
                    </a:cubicBezTo>
                    <a:cubicBezTo>
                      <a:pt x="142131" y="534939"/>
                      <a:pt x="111773" y="510674"/>
                      <a:pt x="88449" y="478320"/>
                    </a:cubicBezTo>
                    <a:cubicBezTo>
                      <a:pt x="40820" y="411569"/>
                      <a:pt x="28713" y="316464"/>
                      <a:pt x="53017" y="210337"/>
                    </a:cubicBezTo>
                    <a:cubicBezTo>
                      <a:pt x="53996" y="205271"/>
                      <a:pt x="60050" y="201182"/>
                      <a:pt x="65124" y="202249"/>
                    </a:cubicBezTo>
                    <a:close/>
                    <a:moveTo>
                      <a:pt x="479359" y="151703"/>
                    </a:moveTo>
                    <a:cubicBezTo>
                      <a:pt x="452124" y="154191"/>
                      <a:pt x="426847" y="170366"/>
                      <a:pt x="403885" y="195516"/>
                    </a:cubicBezTo>
                    <a:cubicBezTo>
                      <a:pt x="403440" y="196405"/>
                      <a:pt x="402995" y="197294"/>
                      <a:pt x="402372" y="198182"/>
                    </a:cubicBezTo>
                    <a:cubicBezTo>
                      <a:pt x="360896" y="244662"/>
                      <a:pt x="323426" y="326601"/>
                      <a:pt x="299128" y="422670"/>
                    </a:cubicBezTo>
                    <a:cubicBezTo>
                      <a:pt x="298238" y="424981"/>
                      <a:pt x="297437" y="427380"/>
                      <a:pt x="296636" y="429780"/>
                    </a:cubicBezTo>
                    <a:cubicBezTo>
                      <a:pt x="283375" y="483725"/>
                      <a:pt x="275453" y="537314"/>
                      <a:pt x="273940" y="582194"/>
                    </a:cubicBezTo>
                    <a:cubicBezTo>
                      <a:pt x="273851" y="583616"/>
                      <a:pt x="273851" y="585037"/>
                      <a:pt x="273851" y="586459"/>
                    </a:cubicBezTo>
                    <a:cubicBezTo>
                      <a:pt x="348792" y="583438"/>
                      <a:pt x="412518" y="549045"/>
                      <a:pt x="455061" y="489412"/>
                    </a:cubicBezTo>
                    <a:cubicBezTo>
                      <a:pt x="514782" y="406496"/>
                      <a:pt x="522882" y="284120"/>
                      <a:pt x="479359" y="151703"/>
                    </a:cubicBezTo>
                    <a:close/>
                    <a:moveTo>
                      <a:pt x="47962" y="151703"/>
                    </a:moveTo>
                    <a:cubicBezTo>
                      <a:pt x="4439" y="283143"/>
                      <a:pt x="12539" y="406496"/>
                      <a:pt x="72260" y="489412"/>
                    </a:cubicBezTo>
                    <a:cubicBezTo>
                      <a:pt x="114803" y="549045"/>
                      <a:pt x="178529" y="583438"/>
                      <a:pt x="253470" y="586459"/>
                    </a:cubicBezTo>
                    <a:cubicBezTo>
                      <a:pt x="253470" y="585037"/>
                      <a:pt x="253381" y="583616"/>
                      <a:pt x="253381" y="582194"/>
                    </a:cubicBezTo>
                    <a:cubicBezTo>
                      <a:pt x="249821" y="479281"/>
                      <a:pt x="212795" y="330067"/>
                      <a:pt x="154409" y="236930"/>
                    </a:cubicBezTo>
                    <a:cubicBezTo>
                      <a:pt x="144797" y="221822"/>
                      <a:pt x="135007" y="208402"/>
                      <a:pt x="124949" y="197205"/>
                    </a:cubicBezTo>
                    <a:cubicBezTo>
                      <a:pt x="124771" y="197027"/>
                      <a:pt x="124593" y="196760"/>
                      <a:pt x="124415" y="196583"/>
                    </a:cubicBezTo>
                    <a:cubicBezTo>
                      <a:pt x="101186" y="170810"/>
                      <a:pt x="75553" y="154280"/>
                      <a:pt x="47962" y="151703"/>
                    </a:cubicBezTo>
                    <a:close/>
                    <a:moveTo>
                      <a:pt x="226113" y="58636"/>
                    </a:moveTo>
                    <a:cubicBezTo>
                      <a:pt x="230208" y="54547"/>
                      <a:pt x="236261" y="55614"/>
                      <a:pt x="240355" y="59614"/>
                    </a:cubicBezTo>
                    <a:cubicBezTo>
                      <a:pt x="244361" y="63704"/>
                      <a:pt x="243382" y="69749"/>
                      <a:pt x="239287" y="73839"/>
                    </a:cubicBezTo>
                    <a:cubicBezTo>
                      <a:pt x="220060" y="90997"/>
                      <a:pt x="202880" y="124335"/>
                      <a:pt x="190685" y="165852"/>
                    </a:cubicBezTo>
                    <a:cubicBezTo>
                      <a:pt x="189706" y="168874"/>
                      <a:pt x="185611" y="171897"/>
                      <a:pt x="181606" y="171897"/>
                    </a:cubicBezTo>
                    <a:lnTo>
                      <a:pt x="178579" y="171897"/>
                    </a:lnTo>
                    <a:cubicBezTo>
                      <a:pt x="173506" y="169852"/>
                      <a:pt x="170479" y="164874"/>
                      <a:pt x="171458" y="159806"/>
                    </a:cubicBezTo>
                    <a:cubicBezTo>
                      <a:pt x="184632" y="114289"/>
                      <a:pt x="203859" y="77839"/>
                      <a:pt x="226113" y="58636"/>
                    </a:cubicBezTo>
                    <a:close/>
                    <a:moveTo>
                      <a:pt x="263616" y="20263"/>
                    </a:moveTo>
                    <a:cubicBezTo>
                      <a:pt x="212973" y="20263"/>
                      <a:pt x="165446" y="86916"/>
                      <a:pt x="144174" y="188051"/>
                    </a:cubicBezTo>
                    <a:cubicBezTo>
                      <a:pt x="201848" y="254793"/>
                      <a:pt x="234245" y="359927"/>
                      <a:pt x="248486" y="416627"/>
                    </a:cubicBezTo>
                    <a:cubicBezTo>
                      <a:pt x="254538" y="434757"/>
                      <a:pt x="259611" y="454042"/>
                      <a:pt x="263616" y="475282"/>
                    </a:cubicBezTo>
                    <a:cubicBezTo>
                      <a:pt x="267710" y="454042"/>
                      <a:pt x="272783" y="434757"/>
                      <a:pt x="278836" y="416627"/>
                    </a:cubicBezTo>
                    <a:cubicBezTo>
                      <a:pt x="292987" y="359927"/>
                      <a:pt x="326452" y="255859"/>
                      <a:pt x="383147" y="188051"/>
                    </a:cubicBezTo>
                    <a:cubicBezTo>
                      <a:pt x="361875" y="86916"/>
                      <a:pt x="314259" y="20263"/>
                      <a:pt x="263616" y="20263"/>
                    </a:cubicBezTo>
                    <a:close/>
                    <a:moveTo>
                      <a:pt x="263616" y="0"/>
                    </a:moveTo>
                    <a:cubicBezTo>
                      <a:pt x="323159" y="0"/>
                      <a:pt x="375315" y="66209"/>
                      <a:pt x="400414" y="171165"/>
                    </a:cubicBezTo>
                    <a:cubicBezTo>
                      <a:pt x="426313" y="146282"/>
                      <a:pt x="455150" y="131440"/>
                      <a:pt x="486391" y="131440"/>
                    </a:cubicBezTo>
                    <a:cubicBezTo>
                      <a:pt x="490485" y="131440"/>
                      <a:pt x="494490" y="134462"/>
                      <a:pt x="495558" y="138550"/>
                    </a:cubicBezTo>
                    <a:cubicBezTo>
                      <a:pt x="562399" y="331666"/>
                      <a:pt x="508730" y="448976"/>
                      <a:pt x="471260" y="501499"/>
                    </a:cubicBezTo>
                    <a:cubicBezTo>
                      <a:pt x="423643" y="568241"/>
                      <a:pt x="347724" y="606722"/>
                      <a:pt x="263616" y="606722"/>
                    </a:cubicBezTo>
                    <a:cubicBezTo>
                      <a:pt x="179597" y="606722"/>
                      <a:pt x="103678" y="568241"/>
                      <a:pt x="56061" y="501499"/>
                    </a:cubicBezTo>
                    <a:cubicBezTo>
                      <a:pt x="18591" y="448976"/>
                      <a:pt x="-35078" y="331666"/>
                      <a:pt x="31763" y="138550"/>
                    </a:cubicBezTo>
                    <a:cubicBezTo>
                      <a:pt x="32742" y="134462"/>
                      <a:pt x="36836" y="131440"/>
                      <a:pt x="40842" y="131440"/>
                    </a:cubicBezTo>
                    <a:cubicBezTo>
                      <a:pt x="72082" y="131440"/>
                      <a:pt x="100830" y="146282"/>
                      <a:pt x="126640" y="170988"/>
                    </a:cubicBezTo>
                    <a:cubicBezTo>
                      <a:pt x="151739" y="66564"/>
                      <a:pt x="204073" y="0"/>
                      <a:pt x="263616" y="0"/>
                    </a:cubicBezTo>
                    <a:close/>
                  </a:path>
                </a:pathLst>
              </a:custGeom>
              <a:solidFill>
                <a:srgbClr val="CE2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2ABAB13E-5E74-4998-9503-7DC01A2C2650}"/>
              </a:ext>
            </a:extLst>
          </p:cNvPr>
          <p:cNvGrpSpPr/>
          <p:nvPr/>
        </p:nvGrpSpPr>
        <p:grpSpPr>
          <a:xfrm>
            <a:off x="-4763" y="263525"/>
            <a:ext cx="785813" cy="536575"/>
            <a:chOff x="-4763" y="263525"/>
            <a:chExt cx="785813" cy="536575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CC1BBD44-3AB7-4A73-B6DE-93AD27BE7CC7}"/>
                </a:ext>
              </a:extLst>
            </p:cNvPr>
            <p:cNvSpPr/>
            <p:nvPr/>
          </p:nvSpPr>
          <p:spPr bwMode="auto">
            <a:xfrm>
              <a:off x="-4763" y="263525"/>
              <a:ext cx="617538" cy="536575"/>
            </a:xfrm>
            <a:prstGeom prst="rect">
              <a:avLst/>
            </a:prstGeom>
            <a:solidFill>
              <a:srgbClr val="CE2B3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0B8CBB34-FA23-46F1-B5B8-7A1E2A60AF41}"/>
                </a:ext>
              </a:extLst>
            </p:cNvPr>
            <p:cNvSpPr/>
            <p:nvPr/>
          </p:nvSpPr>
          <p:spPr bwMode="auto">
            <a:xfrm>
              <a:off x="708025" y="263525"/>
              <a:ext cx="73025" cy="536575"/>
            </a:xfrm>
            <a:prstGeom prst="rect">
              <a:avLst/>
            </a:prstGeom>
            <a:solidFill>
              <a:srgbClr val="CE2B3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8" name="文本框 57">
            <a:extLst>
              <a:ext uri="{FF2B5EF4-FFF2-40B4-BE49-F238E27FC236}">
                <a16:creationId xmlns:a16="http://schemas.microsoft.com/office/drawing/2014/main" id="{1BBB2409-FAF2-4C2D-B737-A0DDD3926A26}"/>
              </a:ext>
            </a:extLst>
          </p:cNvPr>
          <p:cNvSpPr txBox="1"/>
          <p:nvPr/>
        </p:nvSpPr>
        <p:spPr>
          <a:xfrm>
            <a:off x="10496702" y="260906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张海山锐线体2.0" panose="02000000000000000000" pitchFamily="2" charset="-122"/>
                <a:ea typeface="张海山锐线体2.0" panose="02000000000000000000" pitchFamily="2" charset="-122"/>
                <a:cs typeface="Arial" panose="020B0604020202020204" pitchFamily="34" charset="0"/>
              </a:rPr>
              <a:t>YOUR LOGO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white">
                      <a:lumMod val="65000"/>
                    </a:prstClr>
                  </a:gs>
                  <a:gs pos="73000">
                    <a:prstClr val="white">
                      <a:lumMod val="95000"/>
                    </a:prstClr>
                  </a:gs>
                  <a:gs pos="22491">
                    <a:prstClr val="white">
                      <a:lumMod val="95000"/>
                    </a:prstClr>
                  </a:gs>
                  <a:gs pos="5100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张海山锐线体2.0" panose="02000000000000000000" pitchFamily="2" charset="-122"/>
              <a:ea typeface="张海山锐线体2.0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379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27DA449-B82A-4F64-BBC3-51EC04919E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013" y="1604963"/>
            <a:ext cx="9907587" cy="22907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EABE6F0-3858-42AD-AFC3-CA01B03E4C42}"/>
              </a:ext>
            </a:extLst>
          </p:cNvPr>
          <p:cNvSpPr/>
          <p:nvPr/>
        </p:nvSpPr>
        <p:spPr>
          <a:xfrm>
            <a:off x="989013" y="3895725"/>
            <a:ext cx="9907587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CE2B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962CAD4F-F1C7-4064-9FAB-03F6480AC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886325"/>
            <a:ext cx="929481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238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新生代企业家，是肩负新时期</a:t>
            </a:r>
            <a:r>
              <a:rPr lang="zh-CN" altLang="en-US" sz="2000" b="1">
                <a:solidFill>
                  <a:srgbClr val="CE2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中华民族伟大复兴承上启下的关键群体</a:t>
            </a:r>
            <a:r>
              <a:rPr lang="zh-CN" altLang="en-US" sz="16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，既要承接改革开放</a:t>
            </a:r>
            <a:r>
              <a:rPr lang="en-US" altLang="zh-CN" sz="16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40</a:t>
            </a:r>
            <a:r>
              <a:rPr lang="zh-CN" altLang="en-US" sz="16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年的成果与问题，又要继往开来，</a:t>
            </a:r>
            <a:r>
              <a:rPr lang="zh-CN" altLang="zh-CN" sz="16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肩负</a:t>
            </a:r>
            <a:r>
              <a:rPr lang="zh-CN" altLang="en-US" sz="16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祖国未来</a:t>
            </a:r>
            <a:r>
              <a:rPr lang="zh-CN" altLang="zh-CN" sz="16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经济发展</a:t>
            </a:r>
            <a:r>
              <a:rPr lang="zh-CN" altLang="en-US" sz="16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和</a:t>
            </a:r>
            <a:r>
              <a:rPr lang="zh-CN" altLang="zh-CN" sz="16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社会进步的</a:t>
            </a:r>
            <a:r>
              <a:rPr lang="zh-CN" altLang="en-US" sz="16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重任，是</a:t>
            </a:r>
            <a:r>
              <a:rPr lang="zh-CN" altLang="zh-CN" sz="2000" b="1">
                <a:solidFill>
                  <a:srgbClr val="CE2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 sz="2000" b="1">
                <a:solidFill>
                  <a:srgbClr val="CE2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商业文明承启的新兴力量</a:t>
            </a:r>
            <a:r>
              <a:rPr lang="zh-CN" altLang="zh-CN" sz="2000">
                <a:solidFill>
                  <a:srgbClr val="CE2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>
              <a:solidFill>
                <a:srgbClr val="CE2B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F8AA735-41B1-4661-97AB-FA9E9CA13921}"/>
              </a:ext>
            </a:extLst>
          </p:cNvPr>
          <p:cNvSpPr/>
          <p:nvPr/>
        </p:nvSpPr>
        <p:spPr>
          <a:xfrm>
            <a:off x="792163" y="3724275"/>
            <a:ext cx="1803400" cy="307975"/>
          </a:xfrm>
          <a:prstGeom prst="rect">
            <a:avLst/>
          </a:prstGeom>
          <a:solidFill>
            <a:srgbClr val="CE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2">
            <a:extLst>
              <a:ext uri="{FF2B5EF4-FFF2-40B4-BE49-F238E27FC236}">
                <a16:creationId xmlns:a16="http://schemas.microsoft.com/office/drawing/2014/main" id="{0F08A39B-19DD-4CE6-BDAE-F2E544730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4154488"/>
            <a:ext cx="921702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238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2018</a:t>
            </a:r>
            <a:r>
              <a:rPr lang="zh-CN" altLang="zh-CN" sz="16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年是</a:t>
            </a:r>
            <a:r>
              <a:rPr lang="zh-CN" altLang="en-US" sz="16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中国</a:t>
            </a:r>
            <a:r>
              <a:rPr lang="zh-CN" altLang="zh-CN" sz="16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改革开放</a:t>
            </a:r>
            <a:r>
              <a:rPr lang="en-US" altLang="zh-CN" sz="16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40</a:t>
            </a:r>
            <a:r>
              <a:rPr lang="zh-CN" altLang="zh-CN" sz="16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周年，在改革开放大环境中成长起来的</a:t>
            </a:r>
            <a:r>
              <a:rPr lang="en-US" altLang="zh-CN" sz="16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80</a:t>
            </a:r>
            <a:r>
              <a:rPr lang="zh-CN" altLang="zh-CN" sz="16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后、</a:t>
            </a:r>
            <a:r>
              <a:rPr lang="en-US" altLang="zh-CN" sz="16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90</a:t>
            </a:r>
            <a:r>
              <a:rPr lang="zh-CN" altLang="zh-CN" sz="16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后，甚至</a:t>
            </a:r>
            <a:r>
              <a:rPr lang="en-US" altLang="zh-CN" sz="16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00</a:t>
            </a:r>
            <a:r>
              <a:rPr lang="zh-CN" altLang="zh-CN" sz="16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后，已经或正在成为</a:t>
            </a:r>
            <a:r>
              <a:rPr lang="zh-CN" altLang="zh-CN" sz="2000" b="1">
                <a:solidFill>
                  <a:srgbClr val="CE2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zh-CN" altLang="en-US" sz="2000" b="1">
                <a:solidFill>
                  <a:srgbClr val="CE2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传承与创新</a:t>
            </a:r>
            <a:r>
              <a:rPr lang="zh-CN" altLang="zh-CN" sz="2000" b="1">
                <a:solidFill>
                  <a:srgbClr val="CE2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的中坚力量</a:t>
            </a:r>
            <a:r>
              <a:rPr lang="zh-CN" altLang="en-US" sz="2000" b="1">
                <a:solidFill>
                  <a:srgbClr val="CE2B3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b="1">
              <a:solidFill>
                <a:srgbClr val="CE2B3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38A71BA-FAD9-41B6-B50B-87645609A3CC}"/>
              </a:ext>
            </a:extLst>
          </p:cNvPr>
          <p:cNvSpPr/>
          <p:nvPr/>
        </p:nvSpPr>
        <p:spPr>
          <a:xfrm>
            <a:off x="10617200" y="1387475"/>
            <a:ext cx="501650" cy="501650"/>
          </a:xfrm>
          <a:prstGeom prst="rect">
            <a:avLst/>
          </a:prstGeom>
          <a:solidFill>
            <a:srgbClr val="CE2B3E">
              <a:alpha val="6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28D5F96-BA73-4F9C-9F7E-42A2042958AF}"/>
              </a:ext>
            </a:extLst>
          </p:cNvPr>
          <p:cNvSpPr/>
          <p:nvPr/>
        </p:nvSpPr>
        <p:spPr bwMode="auto">
          <a:xfrm>
            <a:off x="796925" y="223838"/>
            <a:ext cx="76676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减税和虚实经济划分的社会价值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5D626F32-7EB6-447C-9AF2-68DFEF38D161}"/>
              </a:ext>
            </a:extLst>
          </p:cNvPr>
          <p:cNvSpPr txBox="1"/>
          <p:nvPr/>
        </p:nvSpPr>
        <p:spPr bwMode="auto">
          <a:xfrm>
            <a:off x="811213" y="569913"/>
            <a:ext cx="66738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social value of the new generation of entrepreneurs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B1E6CA8-1D76-441A-965C-7C3ECEFC1BF0}"/>
              </a:ext>
            </a:extLst>
          </p:cNvPr>
          <p:cNvGrpSpPr/>
          <p:nvPr/>
        </p:nvGrpSpPr>
        <p:grpSpPr>
          <a:xfrm>
            <a:off x="-4763" y="263525"/>
            <a:ext cx="785813" cy="536575"/>
            <a:chOff x="-4763" y="263525"/>
            <a:chExt cx="785813" cy="536575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C84B56AE-52F3-404F-BD65-890881DD4B11}"/>
                </a:ext>
              </a:extLst>
            </p:cNvPr>
            <p:cNvSpPr/>
            <p:nvPr/>
          </p:nvSpPr>
          <p:spPr bwMode="auto">
            <a:xfrm>
              <a:off x="-4763" y="263525"/>
              <a:ext cx="617538" cy="536575"/>
            </a:xfrm>
            <a:prstGeom prst="rect">
              <a:avLst/>
            </a:prstGeom>
            <a:solidFill>
              <a:srgbClr val="CE2B3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C8C24F66-BFDF-419D-89AB-10E4E9D14685}"/>
                </a:ext>
              </a:extLst>
            </p:cNvPr>
            <p:cNvSpPr/>
            <p:nvPr/>
          </p:nvSpPr>
          <p:spPr bwMode="auto">
            <a:xfrm>
              <a:off x="708025" y="263525"/>
              <a:ext cx="73025" cy="536575"/>
            </a:xfrm>
            <a:prstGeom prst="rect">
              <a:avLst/>
            </a:prstGeom>
            <a:solidFill>
              <a:srgbClr val="CE2B3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05B6505B-4C9A-41D6-9118-D79B53CD28B5}"/>
              </a:ext>
            </a:extLst>
          </p:cNvPr>
          <p:cNvSpPr txBox="1"/>
          <p:nvPr/>
        </p:nvSpPr>
        <p:spPr>
          <a:xfrm>
            <a:off x="10496702" y="260906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张海山锐线体2.0" panose="02000000000000000000" pitchFamily="2" charset="-122"/>
                <a:ea typeface="张海山锐线体2.0" panose="02000000000000000000" pitchFamily="2" charset="-122"/>
                <a:cs typeface="Arial" panose="020B0604020202020204" pitchFamily="34" charset="0"/>
              </a:rPr>
              <a:t>YOUR LOGO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white">
                      <a:lumMod val="65000"/>
                    </a:prstClr>
                  </a:gs>
                  <a:gs pos="73000">
                    <a:prstClr val="white">
                      <a:lumMod val="95000"/>
                    </a:prstClr>
                  </a:gs>
                  <a:gs pos="22491">
                    <a:prstClr val="white">
                      <a:lumMod val="95000"/>
                    </a:prstClr>
                  </a:gs>
                  <a:gs pos="5100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张海山锐线体2.0" panose="02000000000000000000" pitchFamily="2" charset="-122"/>
              <a:ea typeface="张海山锐线体2.0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219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">
            <a:extLst>
              <a:ext uri="{FF2B5EF4-FFF2-40B4-BE49-F238E27FC236}">
                <a16:creationId xmlns:a16="http://schemas.microsoft.com/office/drawing/2014/main" id="{BC64ADCC-F0D2-4B7C-BF51-DFD990924D7A}"/>
              </a:ext>
            </a:extLst>
          </p:cNvPr>
          <p:cNvSpPr/>
          <p:nvPr/>
        </p:nvSpPr>
        <p:spPr>
          <a:xfrm>
            <a:off x="0" y="1298351"/>
            <a:ext cx="12192000" cy="1463728"/>
          </a:xfrm>
          <a:prstGeom prst="rect">
            <a:avLst/>
          </a:prstGeom>
          <a:blipFill dpi="0"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6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82550" sx="100000" sy="100000" flip="none" algn="ctr"/>
          </a:blip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/>
          </a:p>
        </p:txBody>
      </p:sp>
      <p:sp>
        <p:nvSpPr>
          <p:cNvPr id="3" name="形状">
            <a:extLst>
              <a:ext uri="{FF2B5EF4-FFF2-40B4-BE49-F238E27FC236}">
                <a16:creationId xmlns:a16="http://schemas.microsoft.com/office/drawing/2014/main" id="{4D3B68A4-804F-4E9B-ACBD-C660F5414828}"/>
              </a:ext>
            </a:extLst>
          </p:cNvPr>
          <p:cNvSpPr/>
          <p:nvPr/>
        </p:nvSpPr>
        <p:spPr>
          <a:xfrm>
            <a:off x="0" y="1298575"/>
            <a:ext cx="12192000" cy="176213"/>
          </a:xfrm>
          <a:prstGeom prst="rect">
            <a:avLst/>
          </a:prstGeom>
          <a:solidFill>
            <a:srgbClr val="CE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2000" b="1" dirty="0"/>
          </a:p>
        </p:txBody>
      </p:sp>
      <p:grpSp>
        <p:nvGrpSpPr>
          <p:cNvPr id="4" name="组合 81">
            <a:extLst>
              <a:ext uri="{FF2B5EF4-FFF2-40B4-BE49-F238E27FC236}">
                <a16:creationId xmlns:a16="http://schemas.microsoft.com/office/drawing/2014/main" id="{2089F3DB-CD02-4316-950D-3CC2F9A417AE}"/>
              </a:ext>
            </a:extLst>
          </p:cNvPr>
          <p:cNvGrpSpPr>
            <a:grpSpLocks/>
          </p:cNvGrpSpPr>
          <p:nvPr/>
        </p:nvGrpSpPr>
        <p:grpSpPr bwMode="auto">
          <a:xfrm>
            <a:off x="1114425" y="5327650"/>
            <a:ext cx="9963150" cy="1009650"/>
            <a:chOff x="1131888" y="5671344"/>
            <a:chExt cx="9963150" cy="1009650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2C539857-A5E8-4625-B887-B3760DC5FDDC}"/>
                </a:ext>
              </a:extLst>
            </p:cNvPr>
            <p:cNvSpPr/>
            <p:nvPr/>
          </p:nvSpPr>
          <p:spPr>
            <a:xfrm>
              <a:off x="1131888" y="5671344"/>
              <a:ext cx="9963150" cy="1009650"/>
            </a:xfrm>
            <a:prstGeom prst="roundRect">
              <a:avLst>
                <a:gd name="adj" fmla="val 35355"/>
              </a:avLst>
            </a:prstGeom>
            <a:solidFill>
              <a:srgbClr val="CE2B3E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45">
              <a:extLst>
                <a:ext uri="{FF2B5EF4-FFF2-40B4-BE49-F238E27FC236}">
                  <a16:creationId xmlns:a16="http://schemas.microsoft.com/office/drawing/2014/main" id="{1ECA559B-0EF5-45B2-99C3-C7688BF202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0092" y="5699308"/>
              <a:ext cx="7866742" cy="953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从国际到国内，企业级市场都呈现出市场总量大，发展趋势猛、增长后劲强的态势</a:t>
              </a:r>
              <a:endPara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新生代企业家教育培训市场作为企业级市场的重点垂直领域</a:t>
              </a:r>
              <a:endPara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同样具有市场总量大，发展趋势猛、增长后劲强的特点。</a:t>
              </a: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7990B4A-89A1-4778-80FB-50C7F7290FE4}"/>
              </a:ext>
            </a:extLst>
          </p:cNvPr>
          <p:cNvCxnSpPr/>
          <p:nvPr/>
        </p:nvCxnSpPr>
        <p:spPr>
          <a:xfrm>
            <a:off x="3041650" y="3043238"/>
            <a:ext cx="0" cy="1928812"/>
          </a:xfrm>
          <a:prstGeom prst="line">
            <a:avLst/>
          </a:prstGeom>
          <a:ln w="3175">
            <a:solidFill>
              <a:srgbClr val="CE2B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864D9F0A-C74A-4FE5-B39C-474A96D34EA1}"/>
              </a:ext>
            </a:extLst>
          </p:cNvPr>
          <p:cNvCxnSpPr/>
          <p:nvPr/>
        </p:nvCxnSpPr>
        <p:spPr>
          <a:xfrm>
            <a:off x="5078413" y="3043238"/>
            <a:ext cx="0" cy="1928812"/>
          </a:xfrm>
          <a:prstGeom prst="line">
            <a:avLst/>
          </a:prstGeom>
          <a:ln w="3175">
            <a:solidFill>
              <a:srgbClr val="CE2B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E08B394-F5B3-428B-98E1-ECE16B52714F}"/>
              </a:ext>
            </a:extLst>
          </p:cNvPr>
          <p:cNvCxnSpPr/>
          <p:nvPr/>
        </p:nvCxnSpPr>
        <p:spPr>
          <a:xfrm>
            <a:off x="7113588" y="3043238"/>
            <a:ext cx="0" cy="1928812"/>
          </a:xfrm>
          <a:prstGeom prst="line">
            <a:avLst/>
          </a:prstGeom>
          <a:ln w="3175">
            <a:solidFill>
              <a:srgbClr val="CE2B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23EE986-7B61-4C9E-8069-E1683CBE55C5}"/>
              </a:ext>
            </a:extLst>
          </p:cNvPr>
          <p:cNvCxnSpPr/>
          <p:nvPr/>
        </p:nvCxnSpPr>
        <p:spPr>
          <a:xfrm>
            <a:off x="9150350" y="3043238"/>
            <a:ext cx="0" cy="1928812"/>
          </a:xfrm>
          <a:prstGeom prst="line">
            <a:avLst/>
          </a:prstGeom>
          <a:ln w="3175">
            <a:solidFill>
              <a:srgbClr val="CE2B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形状">
            <a:extLst>
              <a:ext uri="{FF2B5EF4-FFF2-40B4-BE49-F238E27FC236}">
                <a16:creationId xmlns:a16="http://schemas.microsoft.com/office/drawing/2014/main" id="{75137A4F-0B12-4407-ABA6-0E2B32D2549E}"/>
              </a:ext>
            </a:extLst>
          </p:cNvPr>
          <p:cNvSpPr/>
          <p:nvPr/>
        </p:nvSpPr>
        <p:spPr bwMode="auto">
          <a:xfrm flipV="1">
            <a:off x="946150" y="1758950"/>
            <a:ext cx="2155825" cy="1011238"/>
          </a:xfrm>
          <a:custGeom>
            <a:avLst/>
            <a:gdLst>
              <a:gd name="connsiteX0" fmla="*/ 0 w 3390900"/>
              <a:gd name="connsiteY0" fmla="*/ 0 h 1695450"/>
              <a:gd name="connsiteX1" fmla="*/ 3390900 w 3390900"/>
              <a:gd name="connsiteY1" fmla="*/ 0 h 1695450"/>
              <a:gd name="connsiteX2" fmla="*/ 1695450 w 3390900"/>
              <a:gd name="connsiteY2" fmla="*/ 1695450 h 1695450"/>
              <a:gd name="connsiteX3" fmla="*/ 0 w 3390900"/>
              <a:gd name="connsiteY3" fmla="*/ 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1695450">
                <a:moveTo>
                  <a:pt x="0" y="0"/>
                </a:moveTo>
                <a:lnTo>
                  <a:pt x="3390900" y="0"/>
                </a:lnTo>
                <a:cubicBezTo>
                  <a:pt x="3390900" y="936371"/>
                  <a:pt x="2631821" y="1695450"/>
                  <a:pt x="1695450" y="1695450"/>
                </a:cubicBezTo>
                <a:cubicBezTo>
                  <a:pt x="759079" y="1695450"/>
                  <a:pt x="0" y="936371"/>
                  <a:pt x="0" y="0"/>
                </a:cubicBezTo>
                <a:close/>
              </a:path>
            </a:pathLst>
          </a:custGeom>
          <a:solidFill>
            <a:srgbClr val="CE2B3E">
              <a:alpha val="5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sz="2000" b="1" spc="3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40">
            <a:extLst>
              <a:ext uri="{FF2B5EF4-FFF2-40B4-BE49-F238E27FC236}">
                <a16:creationId xmlns:a16="http://schemas.microsoft.com/office/drawing/2014/main" id="{010F9F38-4FCA-449D-A22C-8CEBB3569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288" y="2325387"/>
            <a:ext cx="1733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美国高盛</a:t>
            </a:r>
          </a:p>
        </p:txBody>
      </p:sp>
      <p:sp>
        <p:nvSpPr>
          <p:cNvPr id="15" name="形状">
            <a:extLst>
              <a:ext uri="{FF2B5EF4-FFF2-40B4-BE49-F238E27FC236}">
                <a16:creationId xmlns:a16="http://schemas.microsoft.com/office/drawing/2014/main" id="{310EC8BC-9647-4EF9-AB79-A79EA3507656}"/>
              </a:ext>
            </a:extLst>
          </p:cNvPr>
          <p:cNvSpPr/>
          <p:nvPr/>
        </p:nvSpPr>
        <p:spPr bwMode="auto">
          <a:xfrm flipV="1">
            <a:off x="2981325" y="1758950"/>
            <a:ext cx="2157413" cy="1011238"/>
          </a:xfrm>
          <a:custGeom>
            <a:avLst/>
            <a:gdLst>
              <a:gd name="connsiteX0" fmla="*/ 0 w 3390900"/>
              <a:gd name="connsiteY0" fmla="*/ 0 h 1695450"/>
              <a:gd name="connsiteX1" fmla="*/ 3390900 w 3390900"/>
              <a:gd name="connsiteY1" fmla="*/ 0 h 1695450"/>
              <a:gd name="connsiteX2" fmla="*/ 1695450 w 3390900"/>
              <a:gd name="connsiteY2" fmla="*/ 1695450 h 1695450"/>
              <a:gd name="connsiteX3" fmla="*/ 0 w 3390900"/>
              <a:gd name="connsiteY3" fmla="*/ 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1695450">
                <a:moveTo>
                  <a:pt x="0" y="0"/>
                </a:moveTo>
                <a:lnTo>
                  <a:pt x="3390900" y="0"/>
                </a:lnTo>
                <a:cubicBezTo>
                  <a:pt x="3390900" y="936371"/>
                  <a:pt x="2631821" y="1695450"/>
                  <a:pt x="1695450" y="1695450"/>
                </a:cubicBezTo>
                <a:cubicBezTo>
                  <a:pt x="759079" y="1695450"/>
                  <a:pt x="0" y="936371"/>
                  <a:pt x="0" y="0"/>
                </a:cubicBezTo>
                <a:close/>
              </a:path>
            </a:pathLst>
          </a:custGeom>
          <a:solidFill>
            <a:srgbClr val="CE2B3E">
              <a:alpha val="5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sz="2000" b="1" spc="3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41">
            <a:extLst>
              <a:ext uri="{FF2B5EF4-FFF2-40B4-BE49-F238E27FC236}">
                <a16:creationId xmlns:a16="http://schemas.microsoft.com/office/drawing/2014/main" id="{EDE8DA5D-640C-4FEF-AA1A-2FD4717E7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463" y="2325387"/>
            <a:ext cx="1735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第一财经</a:t>
            </a:r>
          </a:p>
        </p:txBody>
      </p:sp>
      <p:sp>
        <p:nvSpPr>
          <p:cNvPr id="18" name="形状">
            <a:extLst>
              <a:ext uri="{FF2B5EF4-FFF2-40B4-BE49-F238E27FC236}">
                <a16:creationId xmlns:a16="http://schemas.microsoft.com/office/drawing/2014/main" id="{7BBEC889-9654-4429-B514-446C74F947D6}"/>
              </a:ext>
            </a:extLst>
          </p:cNvPr>
          <p:cNvSpPr/>
          <p:nvPr/>
        </p:nvSpPr>
        <p:spPr bwMode="auto">
          <a:xfrm flipV="1">
            <a:off x="5018088" y="1758950"/>
            <a:ext cx="2155825" cy="1011238"/>
          </a:xfrm>
          <a:custGeom>
            <a:avLst/>
            <a:gdLst>
              <a:gd name="connsiteX0" fmla="*/ 0 w 3390900"/>
              <a:gd name="connsiteY0" fmla="*/ 0 h 1695450"/>
              <a:gd name="connsiteX1" fmla="*/ 3390900 w 3390900"/>
              <a:gd name="connsiteY1" fmla="*/ 0 h 1695450"/>
              <a:gd name="connsiteX2" fmla="*/ 1695450 w 3390900"/>
              <a:gd name="connsiteY2" fmla="*/ 1695450 h 1695450"/>
              <a:gd name="connsiteX3" fmla="*/ 0 w 3390900"/>
              <a:gd name="connsiteY3" fmla="*/ 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1695450">
                <a:moveTo>
                  <a:pt x="0" y="0"/>
                </a:moveTo>
                <a:lnTo>
                  <a:pt x="3390900" y="0"/>
                </a:lnTo>
                <a:cubicBezTo>
                  <a:pt x="3390900" y="936371"/>
                  <a:pt x="2631821" y="1695450"/>
                  <a:pt x="1695450" y="1695450"/>
                </a:cubicBezTo>
                <a:cubicBezTo>
                  <a:pt x="759079" y="1695450"/>
                  <a:pt x="0" y="936371"/>
                  <a:pt x="0" y="0"/>
                </a:cubicBezTo>
                <a:close/>
              </a:path>
            </a:pathLst>
          </a:custGeom>
          <a:solidFill>
            <a:srgbClr val="CE2B3E">
              <a:alpha val="5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sz="2000" b="1" spc="3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43">
            <a:extLst>
              <a:ext uri="{FF2B5EF4-FFF2-40B4-BE49-F238E27FC236}">
                <a16:creationId xmlns:a16="http://schemas.microsoft.com/office/drawing/2014/main" id="{7445D555-996B-405A-BDD6-870838326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225" y="2325387"/>
            <a:ext cx="1733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艾瑞咨询</a:t>
            </a:r>
          </a:p>
        </p:txBody>
      </p:sp>
      <p:sp>
        <p:nvSpPr>
          <p:cNvPr id="21" name="形状">
            <a:extLst>
              <a:ext uri="{FF2B5EF4-FFF2-40B4-BE49-F238E27FC236}">
                <a16:creationId xmlns:a16="http://schemas.microsoft.com/office/drawing/2014/main" id="{BCE9606B-DC9A-4B00-B243-827E620252B1}"/>
              </a:ext>
            </a:extLst>
          </p:cNvPr>
          <p:cNvSpPr/>
          <p:nvPr/>
        </p:nvSpPr>
        <p:spPr bwMode="auto">
          <a:xfrm flipV="1">
            <a:off x="7053263" y="1758950"/>
            <a:ext cx="2157412" cy="1011238"/>
          </a:xfrm>
          <a:custGeom>
            <a:avLst/>
            <a:gdLst>
              <a:gd name="connsiteX0" fmla="*/ 0 w 3390900"/>
              <a:gd name="connsiteY0" fmla="*/ 0 h 1695450"/>
              <a:gd name="connsiteX1" fmla="*/ 3390900 w 3390900"/>
              <a:gd name="connsiteY1" fmla="*/ 0 h 1695450"/>
              <a:gd name="connsiteX2" fmla="*/ 1695450 w 3390900"/>
              <a:gd name="connsiteY2" fmla="*/ 1695450 h 1695450"/>
              <a:gd name="connsiteX3" fmla="*/ 0 w 3390900"/>
              <a:gd name="connsiteY3" fmla="*/ 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1695450">
                <a:moveTo>
                  <a:pt x="0" y="0"/>
                </a:moveTo>
                <a:lnTo>
                  <a:pt x="3390900" y="0"/>
                </a:lnTo>
                <a:cubicBezTo>
                  <a:pt x="3390900" y="936371"/>
                  <a:pt x="2631821" y="1695450"/>
                  <a:pt x="1695450" y="1695450"/>
                </a:cubicBezTo>
                <a:cubicBezTo>
                  <a:pt x="759079" y="1695450"/>
                  <a:pt x="0" y="936371"/>
                  <a:pt x="0" y="0"/>
                </a:cubicBezTo>
                <a:close/>
              </a:path>
            </a:pathLst>
          </a:custGeom>
          <a:solidFill>
            <a:srgbClr val="CE2B3E">
              <a:alpha val="5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sz="2000" b="1" spc="3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44">
            <a:extLst>
              <a:ext uri="{FF2B5EF4-FFF2-40B4-BE49-F238E27FC236}">
                <a16:creationId xmlns:a16="http://schemas.microsoft.com/office/drawing/2014/main" id="{E954A4EB-EA55-4DA0-8DF6-79C1FA2BA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4400" y="2325387"/>
            <a:ext cx="1735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梁信军</a:t>
            </a:r>
          </a:p>
        </p:txBody>
      </p:sp>
      <p:sp>
        <p:nvSpPr>
          <p:cNvPr id="24" name="形状">
            <a:extLst>
              <a:ext uri="{FF2B5EF4-FFF2-40B4-BE49-F238E27FC236}">
                <a16:creationId xmlns:a16="http://schemas.microsoft.com/office/drawing/2014/main" id="{D1F4E8F8-7DF9-457A-B038-FAF95774B018}"/>
              </a:ext>
            </a:extLst>
          </p:cNvPr>
          <p:cNvSpPr/>
          <p:nvPr/>
        </p:nvSpPr>
        <p:spPr bwMode="auto">
          <a:xfrm flipV="1">
            <a:off x="9090025" y="1758950"/>
            <a:ext cx="2155825" cy="1011238"/>
          </a:xfrm>
          <a:custGeom>
            <a:avLst/>
            <a:gdLst>
              <a:gd name="connsiteX0" fmla="*/ 0 w 3390900"/>
              <a:gd name="connsiteY0" fmla="*/ 0 h 1695450"/>
              <a:gd name="connsiteX1" fmla="*/ 3390900 w 3390900"/>
              <a:gd name="connsiteY1" fmla="*/ 0 h 1695450"/>
              <a:gd name="connsiteX2" fmla="*/ 1695450 w 3390900"/>
              <a:gd name="connsiteY2" fmla="*/ 1695450 h 1695450"/>
              <a:gd name="connsiteX3" fmla="*/ 0 w 3390900"/>
              <a:gd name="connsiteY3" fmla="*/ 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900" h="1695450">
                <a:moveTo>
                  <a:pt x="0" y="0"/>
                </a:moveTo>
                <a:lnTo>
                  <a:pt x="3390900" y="0"/>
                </a:lnTo>
                <a:cubicBezTo>
                  <a:pt x="3390900" y="936371"/>
                  <a:pt x="2631821" y="1695450"/>
                  <a:pt x="1695450" y="1695450"/>
                </a:cubicBezTo>
                <a:cubicBezTo>
                  <a:pt x="759079" y="1695450"/>
                  <a:pt x="0" y="936371"/>
                  <a:pt x="0" y="0"/>
                </a:cubicBezTo>
                <a:close/>
              </a:path>
            </a:pathLst>
          </a:custGeom>
          <a:solidFill>
            <a:srgbClr val="CE2B3E">
              <a:alpha val="5000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sz="2000" b="1" spc="3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52">
            <a:extLst>
              <a:ext uri="{FF2B5EF4-FFF2-40B4-BE49-F238E27FC236}">
                <a16:creationId xmlns:a16="http://schemas.microsoft.com/office/drawing/2014/main" id="{7165689C-1244-4F0A-BC3D-741053E87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0513" y="2325387"/>
            <a:ext cx="1974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中国产业调研网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B5A82B5-DB1D-4D3A-83C8-48A9E2656061}"/>
              </a:ext>
            </a:extLst>
          </p:cNvPr>
          <p:cNvSpPr/>
          <p:nvPr/>
        </p:nvSpPr>
        <p:spPr>
          <a:xfrm>
            <a:off x="1114425" y="2930525"/>
            <a:ext cx="1866900" cy="1404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2015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年之前投资市场做企业级市场生意投资额只在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2%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，可是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2015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年达到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20%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多，不出意外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2020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年会有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40%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到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50%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资金流入做企业级市场的机构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F915F5A-B3A0-4193-B798-2344ECF56DC8}"/>
              </a:ext>
            </a:extLst>
          </p:cNvPr>
          <p:cNvSpPr/>
          <p:nvPr/>
        </p:nvSpPr>
        <p:spPr>
          <a:xfrm>
            <a:off x="3095625" y="2930525"/>
            <a:ext cx="1868488" cy="1625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美国企业级服务领域市值百亿美金以上企业已超过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10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家，市值十亿美金以上企业已超过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100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家，以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Salesforce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、</a:t>
            </a:r>
            <a:r>
              <a:rPr lang="en-US" altLang="zh-CN" sz="1200" dirty="0" err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Linkedin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为代表的企业年增长率均在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30%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以上。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26837594-498E-4162-9872-38B3357EE21D}"/>
              </a:ext>
            </a:extLst>
          </p:cNvPr>
          <p:cNvSpPr/>
          <p:nvPr/>
        </p:nvSpPr>
        <p:spPr>
          <a:xfrm>
            <a:off x="5145088" y="2930525"/>
            <a:ext cx="1868487" cy="739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到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2020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年，企业级服务市场规模或将达到上万亿元。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AED2807-F4C7-4E43-8304-0253CFD095D2}"/>
              </a:ext>
            </a:extLst>
          </p:cNvPr>
          <p:cNvSpPr/>
          <p:nvPr/>
        </p:nvSpPr>
        <p:spPr>
          <a:xfrm>
            <a:off x="7197725" y="2930525"/>
            <a:ext cx="1868488" cy="11826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中国企业级市场将很快出现市值十亿美金以上的独角兽，未来中国企业级市场将出现市值一百亿美金以上的超级独角兽。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38E0348-4611-4D63-9657-C5CD000A4561}"/>
              </a:ext>
            </a:extLst>
          </p:cNvPr>
          <p:cNvSpPr/>
          <p:nvPr/>
        </p:nvSpPr>
        <p:spPr>
          <a:xfrm>
            <a:off x="9234488" y="2930525"/>
            <a:ext cx="1866900" cy="1404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2018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年中国教育培训产业的市场规模将达到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万亿。其中，市场化运作的培训市场规模约为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9000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亿元，行业保持着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30%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以上的高增长。</a:t>
            </a:r>
          </a:p>
        </p:txBody>
      </p:sp>
      <p:sp>
        <p:nvSpPr>
          <p:cNvPr id="32" name="箭头: 右 100">
            <a:extLst>
              <a:ext uri="{FF2B5EF4-FFF2-40B4-BE49-F238E27FC236}">
                <a16:creationId xmlns:a16="http://schemas.microsoft.com/office/drawing/2014/main" id="{8494D4C5-C50C-4A28-858A-9FE798F72BF6}"/>
              </a:ext>
            </a:extLst>
          </p:cNvPr>
          <p:cNvSpPr>
            <a:spLocks noChangeArrowheads="1"/>
          </p:cNvSpPr>
          <p:nvPr/>
        </p:nvSpPr>
        <p:spPr bwMode="auto">
          <a:xfrm rot="3600000">
            <a:off x="1800940" y="4609385"/>
            <a:ext cx="557213" cy="45704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3" name="箭头: 右 101">
            <a:extLst>
              <a:ext uri="{FF2B5EF4-FFF2-40B4-BE49-F238E27FC236}">
                <a16:creationId xmlns:a16="http://schemas.microsoft.com/office/drawing/2014/main" id="{9B7B0001-6172-49BA-8DEE-E07B7439A943}"/>
              </a:ext>
            </a:extLst>
          </p:cNvPr>
          <p:cNvSpPr>
            <a:spLocks noChangeArrowheads="1"/>
          </p:cNvSpPr>
          <p:nvPr/>
        </p:nvSpPr>
        <p:spPr bwMode="auto">
          <a:xfrm rot="3600000">
            <a:off x="3743619" y="4657002"/>
            <a:ext cx="447242" cy="45704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4" name="箭头: 右 104">
            <a:extLst>
              <a:ext uri="{FF2B5EF4-FFF2-40B4-BE49-F238E27FC236}">
                <a16:creationId xmlns:a16="http://schemas.microsoft.com/office/drawing/2014/main" id="{32E7EC2D-3472-449C-8144-83D7D17811EC}"/>
              </a:ext>
            </a:extLst>
          </p:cNvPr>
          <p:cNvSpPr>
            <a:spLocks noChangeArrowheads="1"/>
          </p:cNvSpPr>
          <p:nvPr/>
        </p:nvSpPr>
        <p:spPr bwMode="auto">
          <a:xfrm rot="18000000" flipH="1">
            <a:off x="9814718" y="4609307"/>
            <a:ext cx="557213" cy="457200"/>
          </a:xfrm>
          <a:prstGeom prst="rightArrow">
            <a:avLst>
              <a:gd name="adj1" fmla="val 50000"/>
              <a:gd name="adj2" fmla="val 5002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5" name="箭头: 右 105">
            <a:extLst>
              <a:ext uri="{FF2B5EF4-FFF2-40B4-BE49-F238E27FC236}">
                <a16:creationId xmlns:a16="http://schemas.microsoft.com/office/drawing/2014/main" id="{6BC7C4E4-FF4D-4243-89BB-131BC34E8622}"/>
              </a:ext>
            </a:extLst>
          </p:cNvPr>
          <p:cNvSpPr>
            <a:spLocks noChangeArrowheads="1"/>
          </p:cNvSpPr>
          <p:nvPr/>
        </p:nvSpPr>
        <p:spPr bwMode="auto">
          <a:xfrm rot="18000000" flipH="1">
            <a:off x="7984331" y="4656932"/>
            <a:ext cx="446087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6" name="箭头: 右 106">
            <a:extLst>
              <a:ext uri="{FF2B5EF4-FFF2-40B4-BE49-F238E27FC236}">
                <a16:creationId xmlns:a16="http://schemas.microsoft.com/office/drawing/2014/main" id="{80386BC5-5B11-49F2-B412-EB992D293C88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5819775" y="4603750"/>
            <a:ext cx="552450" cy="457200"/>
          </a:xfrm>
          <a:prstGeom prst="rightArrow">
            <a:avLst>
              <a:gd name="adj1" fmla="val 50000"/>
              <a:gd name="adj2" fmla="val 4995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3D42E4B3-4A70-41B0-822A-2CCBB4CE0CF2}"/>
              </a:ext>
            </a:extLst>
          </p:cNvPr>
          <p:cNvSpPr/>
          <p:nvPr/>
        </p:nvSpPr>
        <p:spPr bwMode="auto">
          <a:xfrm>
            <a:off x="796925" y="223838"/>
            <a:ext cx="76676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新生代企业家教育培训市场的潜力与前景</a:t>
            </a:r>
          </a:p>
        </p:txBody>
      </p:sp>
      <p:sp>
        <p:nvSpPr>
          <p:cNvPr id="42" name="TextBox 2">
            <a:extLst>
              <a:ext uri="{FF2B5EF4-FFF2-40B4-BE49-F238E27FC236}">
                <a16:creationId xmlns:a16="http://schemas.microsoft.com/office/drawing/2014/main" id="{DFA4AF97-E63A-4ECF-AD7F-9A7AB5F35AF8}"/>
              </a:ext>
            </a:extLst>
          </p:cNvPr>
          <p:cNvSpPr txBox="1"/>
          <p:nvPr/>
        </p:nvSpPr>
        <p:spPr bwMode="auto">
          <a:xfrm>
            <a:off x="811213" y="582613"/>
            <a:ext cx="72913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potential and prospects of the new generation entrepreneur education and training market</a:t>
            </a: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002A1ED7-9EFB-4647-98B3-71E048E16129}"/>
              </a:ext>
            </a:extLst>
          </p:cNvPr>
          <p:cNvGrpSpPr/>
          <p:nvPr/>
        </p:nvGrpSpPr>
        <p:grpSpPr>
          <a:xfrm>
            <a:off x="-4763" y="263525"/>
            <a:ext cx="785813" cy="536575"/>
            <a:chOff x="-4763" y="263525"/>
            <a:chExt cx="785813" cy="536575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43E8808F-88A4-4411-B737-932A4553F19C}"/>
                </a:ext>
              </a:extLst>
            </p:cNvPr>
            <p:cNvSpPr/>
            <p:nvPr/>
          </p:nvSpPr>
          <p:spPr bwMode="auto">
            <a:xfrm>
              <a:off x="-4763" y="263525"/>
              <a:ext cx="617538" cy="536575"/>
            </a:xfrm>
            <a:prstGeom prst="rect">
              <a:avLst/>
            </a:prstGeom>
            <a:solidFill>
              <a:srgbClr val="CE2B3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D15BC268-F2AA-41EE-9D22-C415EA9ADF0E}"/>
                </a:ext>
              </a:extLst>
            </p:cNvPr>
            <p:cNvSpPr/>
            <p:nvPr/>
          </p:nvSpPr>
          <p:spPr bwMode="auto">
            <a:xfrm>
              <a:off x="708025" y="263525"/>
              <a:ext cx="73025" cy="536575"/>
            </a:xfrm>
            <a:prstGeom prst="rect">
              <a:avLst/>
            </a:prstGeom>
            <a:solidFill>
              <a:srgbClr val="CE2B3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E3814166-1334-4360-8D06-2D83C54CD7B1}"/>
              </a:ext>
            </a:extLst>
          </p:cNvPr>
          <p:cNvSpPr txBox="1"/>
          <p:nvPr/>
        </p:nvSpPr>
        <p:spPr>
          <a:xfrm>
            <a:off x="10496702" y="260906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张海山锐线体2.0" panose="02000000000000000000" pitchFamily="2" charset="-122"/>
                <a:ea typeface="张海山锐线体2.0" panose="02000000000000000000" pitchFamily="2" charset="-122"/>
                <a:cs typeface="Arial" panose="020B0604020202020204" pitchFamily="34" charset="0"/>
              </a:rPr>
              <a:t>YOUR LOGO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white">
                      <a:lumMod val="65000"/>
                    </a:prstClr>
                  </a:gs>
                  <a:gs pos="73000">
                    <a:prstClr val="white">
                      <a:lumMod val="95000"/>
                    </a:prstClr>
                  </a:gs>
                  <a:gs pos="22491">
                    <a:prstClr val="white">
                      <a:lumMod val="95000"/>
                    </a:prstClr>
                  </a:gs>
                  <a:gs pos="5100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张海山锐线体2.0" panose="02000000000000000000" pitchFamily="2" charset="-122"/>
              <a:ea typeface="张海山锐线体2.0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329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5A1EEA0-500B-483C-A1AB-27EAD6BB5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FB97D79-932E-3647-B38C-B4EA84590B39}"/>
              </a:ext>
            </a:extLst>
          </p:cNvPr>
          <p:cNvSpPr/>
          <p:nvPr/>
        </p:nvSpPr>
        <p:spPr>
          <a:xfrm>
            <a:off x="1" y="381336"/>
            <a:ext cx="12192000" cy="609532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43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71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24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B9738D9-EBA5-4EFB-A7D0-AF268049347C}"/>
              </a:ext>
            </a:extLst>
          </p:cNvPr>
          <p:cNvSpPr/>
          <p:nvPr/>
        </p:nvSpPr>
        <p:spPr>
          <a:xfrm>
            <a:off x="3080203" y="4269993"/>
            <a:ext cx="6305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/>
            <a:r>
              <a:rPr lang="en-US" altLang="zh-CN" sz="1400" kern="0" dirty="0"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80000">
                      <a:prstClr val="white">
                        <a:lumMod val="95000"/>
                      </a:prstClr>
                    </a:gs>
                    <a:gs pos="47000">
                      <a:prstClr val="white">
                        <a:lumMod val="95000"/>
                      </a:prstClr>
                    </a:gs>
                    <a:gs pos="62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ShangWeiShouShuW" charset="0"/>
                <a:ea typeface="HYShangWeiShouShuW" charset="0"/>
              </a:rPr>
              <a:t>THANK YOU FOR READING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white">
                      <a:lumMod val="65000"/>
                    </a:prstClr>
                  </a:gs>
                  <a:gs pos="80000">
                    <a:prstClr val="white">
                      <a:lumMod val="95000"/>
                    </a:prstClr>
                  </a:gs>
                  <a:gs pos="47000">
                    <a:prstClr val="white">
                      <a:lumMod val="95000"/>
                    </a:prstClr>
                  </a:gs>
                  <a:gs pos="6200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ShangWeiShouShuW" charset="0"/>
              <a:ea typeface="HYShangWeiShouShuW" charset="0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E0C6DD1-ADA6-43AA-A124-2F106E947A3B}"/>
              </a:ext>
            </a:extLst>
          </p:cNvPr>
          <p:cNvSpPr txBox="1"/>
          <p:nvPr/>
        </p:nvSpPr>
        <p:spPr>
          <a:xfrm>
            <a:off x="5061102" y="5203280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ShangWeiShouShuW" charset="0"/>
                <a:ea typeface="HYShangWeiShouShuW" charset="0"/>
                <a:cs typeface="+mn-cs"/>
              </a:rPr>
              <a:t>By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ShangWeiShouShuW" charset="0"/>
                <a:ea typeface="HYShangWeiShouShuW" charset="0"/>
                <a:cs typeface="+mn-cs"/>
              </a:rPr>
              <a:t>Yushen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white">
                      <a:lumMod val="65000"/>
                    </a:prstClr>
                  </a:gs>
                  <a:gs pos="73000">
                    <a:prstClr val="white">
                      <a:lumMod val="95000"/>
                    </a:prstClr>
                  </a:gs>
                  <a:gs pos="22491">
                    <a:prstClr val="white">
                      <a:lumMod val="95000"/>
                    </a:prstClr>
                  </a:gs>
                  <a:gs pos="5100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ShangWeiShouShuW" charset="0"/>
              <a:ea typeface="HYShangWeiShouShuW" charset="0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68C38A4-8505-4D02-8000-022D52583B20}"/>
              </a:ext>
            </a:extLst>
          </p:cNvPr>
          <p:cNvSpPr/>
          <p:nvPr/>
        </p:nvSpPr>
        <p:spPr>
          <a:xfrm>
            <a:off x="2615621" y="1794483"/>
            <a:ext cx="238078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600" kern="0" dirty="0"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ShangWeiShouShuW" charset="0"/>
                <a:ea typeface="HYShangWeiShouShuW" charset="0"/>
                <a:cs typeface="HYShangWeiShouShuW" charset="0"/>
              </a:rPr>
              <a:t>谢</a:t>
            </a:r>
            <a:endParaRPr kumimoji="0" lang="zh-CN" altLang="en-US" sz="1660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white">
                      <a:lumMod val="65000"/>
                    </a:prstClr>
                  </a:gs>
                  <a:gs pos="73000">
                    <a:prstClr val="white">
                      <a:lumMod val="95000"/>
                    </a:prstClr>
                  </a:gs>
                  <a:gs pos="22491">
                    <a:prstClr val="white">
                      <a:lumMod val="95000"/>
                    </a:prstClr>
                  </a:gs>
                  <a:gs pos="5100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ShangWeiShouShuW" charset="0"/>
              <a:ea typeface="HYShangWeiShouShuW" charset="0"/>
              <a:cs typeface="HYShangWeiShouShuW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9290F64-6A10-4E0D-829E-9639E359AF37}"/>
              </a:ext>
            </a:extLst>
          </p:cNvPr>
          <p:cNvSpPr/>
          <p:nvPr/>
        </p:nvSpPr>
        <p:spPr>
          <a:xfrm>
            <a:off x="4555858" y="2306494"/>
            <a:ext cx="170431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ShangWeiShouShuW" charset="0"/>
                <a:ea typeface="HYShangWeiShouShuW" charset="0"/>
                <a:cs typeface="HYShangWeiShouShuW" charset="0"/>
              </a:rPr>
              <a:t>谢</a:t>
            </a:r>
            <a:endParaRPr kumimoji="0" lang="en-US" altLang="zh-CN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2700" dist="254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ShangWeiShouShuW" charset="0"/>
              <a:ea typeface="HYShangWeiShouShuW" charset="0"/>
              <a:cs typeface="HYShangWeiShouShuW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998BF88-FED2-4F8A-9B73-AD30088B0362}"/>
              </a:ext>
            </a:extLst>
          </p:cNvPr>
          <p:cNvSpPr/>
          <p:nvPr/>
        </p:nvSpPr>
        <p:spPr>
          <a:xfrm>
            <a:off x="6032828" y="1780794"/>
            <a:ext cx="195438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800" kern="0" dirty="0"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ShangWeiShouShuW" charset="0"/>
                <a:ea typeface="HYShangWeiShouShuW" charset="0"/>
              </a:rPr>
              <a:t>观</a:t>
            </a:r>
            <a:endParaRPr lang="en-US" altLang="zh-CN" sz="13800" kern="0" dirty="0">
              <a:gradFill flip="none" rotWithShape="1">
                <a:gsLst>
                  <a:gs pos="0">
                    <a:prstClr val="white">
                      <a:lumMod val="65000"/>
                    </a:prstClr>
                  </a:gs>
                  <a:gs pos="73000">
                    <a:prstClr val="white">
                      <a:lumMod val="95000"/>
                    </a:prstClr>
                  </a:gs>
                  <a:gs pos="22491">
                    <a:prstClr val="white">
                      <a:lumMod val="95000"/>
                    </a:prstClr>
                  </a:gs>
                  <a:gs pos="5100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YShangWeiShouShuW" charset="0"/>
              <a:ea typeface="HYShangWeiShouShuW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5F0604A-0738-47D0-AA9D-FFA4D6B04FC7}"/>
              </a:ext>
            </a:extLst>
          </p:cNvPr>
          <p:cNvSpPr/>
          <p:nvPr/>
        </p:nvSpPr>
        <p:spPr>
          <a:xfrm>
            <a:off x="7645565" y="2117957"/>
            <a:ext cx="195438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8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ShangWeiShouShuW" charset="0"/>
                <a:ea typeface="HYShangWeiShouShuW" charset="0"/>
                <a:cs typeface="HYShangWeiShouShuW" charset="0"/>
              </a:rPr>
              <a:t>阅</a:t>
            </a:r>
          </a:p>
        </p:txBody>
      </p:sp>
      <p:sp>
        <p:nvSpPr>
          <p:cNvPr id="39" name="箭头: 右 18">
            <a:extLst>
              <a:ext uri="{FF2B5EF4-FFF2-40B4-BE49-F238E27FC236}">
                <a16:creationId xmlns:a16="http://schemas.microsoft.com/office/drawing/2014/main" id="{29C27855-DB83-44D2-8165-DE2B6DE846B3}"/>
              </a:ext>
            </a:extLst>
          </p:cNvPr>
          <p:cNvSpPr/>
          <p:nvPr/>
        </p:nvSpPr>
        <p:spPr>
          <a:xfrm rot="5400000">
            <a:off x="6011624" y="5750662"/>
            <a:ext cx="197898" cy="395796"/>
          </a:xfrm>
          <a:custGeom>
            <a:avLst/>
            <a:gdLst>
              <a:gd name="connsiteX0" fmla="*/ 0 w 493485"/>
              <a:gd name="connsiteY0" fmla="*/ 119743 h 478972"/>
              <a:gd name="connsiteX1" fmla="*/ 253999 w 493485"/>
              <a:gd name="connsiteY1" fmla="*/ 119743 h 478972"/>
              <a:gd name="connsiteX2" fmla="*/ 253999 w 493485"/>
              <a:gd name="connsiteY2" fmla="*/ 0 h 478972"/>
              <a:gd name="connsiteX3" fmla="*/ 493485 w 493485"/>
              <a:gd name="connsiteY3" fmla="*/ 239486 h 478972"/>
              <a:gd name="connsiteX4" fmla="*/ 253999 w 493485"/>
              <a:gd name="connsiteY4" fmla="*/ 478972 h 478972"/>
              <a:gd name="connsiteX5" fmla="*/ 253999 w 493485"/>
              <a:gd name="connsiteY5" fmla="*/ 359229 h 478972"/>
              <a:gd name="connsiteX6" fmla="*/ 0 w 493485"/>
              <a:gd name="connsiteY6" fmla="*/ 359229 h 478972"/>
              <a:gd name="connsiteX7" fmla="*/ 0 w 493485"/>
              <a:gd name="connsiteY7" fmla="*/ 119743 h 478972"/>
              <a:gd name="connsiteX0" fmla="*/ 0 w 493485"/>
              <a:gd name="connsiteY0" fmla="*/ 359229 h 478972"/>
              <a:gd name="connsiteX1" fmla="*/ 253999 w 493485"/>
              <a:gd name="connsiteY1" fmla="*/ 119743 h 478972"/>
              <a:gd name="connsiteX2" fmla="*/ 253999 w 493485"/>
              <a:gd name="connsiteY2" fmla="*/ 0 h 478972"/>
              <a:gd name="connsiteX3" fmla="*/ 493485 w 493485"/>
              <a:gd name="connsiteY3" fmla="*/ 239486 h 478972"/>
              <a:gd name="connsiteX4" fmla="*/ 253999 w 493485"/>
              <a:gd name="connsiteY4" fmla="*/ 478972 h 478972"/>
              <a:gd name="connsiteX5" fmla="*/ 253999 w 493485"/>
              <a:gd name="connsiteY5" fmla="*/ 359229 h 478972"/>
              <a:gd name="connsiteX6" fmla="*/ 0 w 493485"/>
              <a:gd name="connsiteY6" fmla="*/ 359229 h 478972"/>
              <a:gd name="connsiteX0" fmla="*/ 0 w 239486"/>
              <a:gd name="connsiteY0" fmla="*/ 359229 h 478972"/>
              <a:gd name="connsiteX1" fmla="*/ 0 w 239486"/>
              <a:gd name="connsiteY1" fmla="*/ 119743 h 478972"/>
              <a:gd name="connsiteX2" fmla="*/ 0 w 239486"/>
              <a:gd name="connsiteY2" fmla="*/ 0 h 478972"/>
              <a:gd name="connsiteX3" fmla="*/ 239486 w 239486"/>
              <a:gd name="connsiteY3" fmla="*/ 239486 h 478972"/>
              <a:gd name="connsiteX4" fmla="*/ 0 w 239486"/>
              <a:gd name="connsiteY4" fmla="*/ 478972 h 478972"/>
              <a:gd name="connsiteX5" fmla="*/ 0 w 239486"/>
              <a:gd name="connsiteY5" fmla="*/ 359229 h 478972"/>
              <a:gd name="connsiteX0" fmla="*/ 102394 w 239486"/>
              <a:gd name="connsiteY0" fmla="*/ 240167 h 478972"/>
              <a:gd name="connsiteX1" fmla="*/ 0 w 239486"/>
              <a:gd name="connsiteY1" fmla="*/ 119743 h 478972"/>
              <a:gd name="connsiteX2" fmla="*/ 0 w 239486"/>
              <a:gd name="connsiteY2" fmla="*/ 0 h 478972"/>
              <a:gd name="connsiteX3" fmla="*/ 239486 w 239486"/>
              <a:gd name="connsiteY3" fmla="*/ 239486 h 478972"/>
              <a:gd name="connsiteX4" fmla="*/ 0 w 239486"/>
              <a:gd name="connsiteY4" fmla="*/ 478972 h 478972"/>
              <a:gd name="connsiteX5" fmla="*/ 102394 w 239486"/>
              <a:gd name="connsiteY5" fmla="*/ 240167 h 478972"/>
              <a:gd name="connsiteX0" fmla="*/ 102394 w 239486"/>
              <a:gd name="connsiteY0" fmla="*/ 240167 h 478972"/>
              <a:gd name="connsiteX1" fmla="*/ 0 w 239486"/>
              <a:gd name="connsiteY1" fmla="*/ 0 h 478972"/>
              <a:gd name="connsiteX2" fmla="*/ 239486 w 239486"/>
              <a:gd name="connsiteY2" fmla="*/ 239486 h 478972"/>
              <a:gd name="connsiteX3" fmla="*/ 0 w 239486"/>
              <a:gd name="connsiteY3" fmla="*/ 478972 h 478972"/>
              <a:gd name="connsiteX4" fmla="*/ 102394 w 239486"/>
              <a:gd name="connsiteY4" fmla="*/ 240167 h 478972"/>
              <a:gd name="connsiteX0" fmla="*/ 102394 w 239486"/>
              <a:gd name="connsiteY0" fmla="*/ 230642 h 478972"/>
              <a:gd name="connsiteX1" fmla="*/ 0 w 239486"/>
              <a:gd name="connsiteY1" fmla="*/ 0 h 478972"/>
              <a:gd name="connsiteX2" fmla="*/ 239486 w 239486"/>
              <a:gd name="connsiteY2" fmla="*/ 239486 h 478972"/>
              <a:gd name="connsiteX3" fmla="*/ 0 w 239486"/>
              <a:gd name="connsiteY3" fmla="*/ 478972 h 478972"/>
              <a:gd name="connsiteX4" fmla="*/ 102394 w 239486"/>
              <a:gd name="connsiteY4" fmla="*/ 230642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486" h="478972">
                <a:moveTo>
                  <a:pt x="102394" y="230642"/>
                </a:moveTo>
                <a:lnTo>
                  <a:pt x="0" y="0"/>
                </a:lnTo>
                <a:lnTo>
                  <a:pt x="239486" y="239486"/>
                </a:lnTo>
                <a:lnTo>
                  <a:pt x="0" y="478972"/>
                </a:lnTo>
                <a:lnTo>
                  <a:pt x="102394" y="2306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12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C02D51F-0AE1-4723-BDB1-A08026F18D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0C3F6A95-AC73-46BA-8B76-1EAFCB97C031}"/>
              </a:ext>
            </a:extLst>
          </p:cNvPr>
          <p:cNvSpPr/>
          <p:nvPr/>
        </p:nvSpPr>
        <p:spPr>
          <a:xfrm flipH="1">
            <a:off x="0" y="0"/>
            <a:ext cx="6096000" cy="684887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rgbClr val="121B3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742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2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31" name="弧形 30">
            <a:extLst>
              <a:ext uri="{FF2B5EF4-FFF2-40B4-BE49-F238E27FC236}">
                <a16:creationId xmlns:a16="http://schemas.microsoft.com/office/drawing/2014/main" id="{90347D2B-CE61-4E1B-B783-83A06AA7CD80}"/>
              </a:ext>
            </a:extLst>
          </p:cNvPr>
          <p:cNvSpPr/>
          <p:nvPr/>
        </p:nvSpPr>
        <p:spPr>
          <a:xfrm>
            <a:off x="-150000" y="3797301"/>
            <a:ext cx="12492000" cy="1714500"/>
          </a:xfrm>
          <a:prstGeom prst="arc">
            <a:avLst>
              <a:gd name="adj1" fmla="val 10800000"/>
              <a:gd name="adj2" fmla="val 0"/>
            </a:avLst>
          </a:prstGeom>
          <a:ln>
            <a:gradFill flip="none" rotWithShape="1">
              <a:gsLst>
                <a:gs pos="0">
                  <a:schemeClr val="bg1"/>
                </a:gs>
                <a:gs pos="71000">
                  <a:schemeClr val="tx1">
                    <a:alpha val="0"/>
                  </a:schemeClr>
                </a:gs>
              </a:gsLst>
              <a:lin ang="5400000" scaled="1"/>
              <a:tileRect/>
            </a:gra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5894FD-DC79-45EA-8B10-00C617A3E134}"/>
              </a:ext>
            </a:extLst>
          </p:cNvPr>
          <p:cNvSpPr/>
          <p:nvPr/>
        </p:nvSpPr>
        <p:spPr>
          <a:xfrm>
            <a:off x="6096000" y="0"/>
            <a:ext cx="6096000" cy="684887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rgbClr val="121B3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742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2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 Light" panose="020B0502040204020203" pitchFamily="34" charset="-122"/>
              <a:cs typeface="+mn-cs"/>
            </a:endParaRPr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44E0056A-69A7-4287-A3C3-2C3B2110226C}"/>
              </a:ext>
            </a:extLst>
          </p:cNvPr>
          <p:cNvGrpSpPr/>
          <p:nvPr/>
        </p:nvGrpSpPr>
        <p:grpSpPr>
          <a:xfrm>
            <a:off x="8572536" y="2848384"/>
            <a:ext cx="2836702" cy="1354610"/>
            <a:chOff x="428364" y="1208841"/>
            <a:chExt cx="4966026" cy="2371427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CA071915-2947-477E-904D-AD93609DB47F}"/>
                </a:ext>
              </a:extLst>
            </p:cNvPr>
            <p:cNvSpPr/>
            <p:nvPr/>
          </p:nvSpPr>
          <p:spPr>
            <a:xfrm>
              <a:off x="944255" y="3148537"/>
              <a:ext cx="2802368" cy="296342"/>
            </a:xfrm>
            <a:prstGeom prst="rect">
              <a:avLst/>
            </a:prstGeom>
            <a:solidFill>
              <a:srgbClr val="7D0D15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0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white">
                          <a:lumMod val="65000"/>
                        </a:prstClr>
                      </a:gs>
                      <a:gs pos="80000">
                        <a:prstClr val="white">
                          <a:lumMod val="95000"/>
                        </a:prstClr>
                      </a:gs>
                      <a:gs pos="47000">
                        <a:prstClr val="white">
                          <a:lumMod val="95000"/>
                        </a:prstClr>
                      </a:gs>
                      <a:gs pos="62000">
                        <a:prstClr val="white"/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0" scaled="1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YShangWeiShouShuW" charset="0"/>
                  <a:ea typeface="HYShangWeiShouShuW" charset="0"/>
                  <a:cs typeface="+mn-cs"/>
                </a:rPr>
                <a:t>FUTURE TRENDS</a:t>
              </a: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37BCB23C-48E1-4392-829D-3ADB8C61C512}"/>
                </a:ext>
              </a:extLst>
            </p:cNvPr>
            <p:cNvSpPr/>
            <p:nvPr/>
          </p:nvSpPr>
          <p:spPr>
            <a:xfrm>
              <a:off x="428364" y="1208841"/>
              <a:ext cx="1939695" cy="2101337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720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white">
                          <a:lumMod val="65000"/>
                        </a:prstClr>
                      </a:gs>
                      <a:gs pos="73000">
                        <a:prstClr val="white">
                          <a:lumMod val="95000"/>
                        </a:prstClr>
                      </a:gs>
                      <a:gs pos="22491">
                        <a:prstClr val="white">
                          <a:lumMod val="95000"/>
                        </a:prstClr>
                      </a:gs>
                      <a:gs pos="51000">
                        <a:prstClr val="white"/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0" scaled="1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YShangWeiShouShuW" charset="0"/>
                  <a:ea typeface="HYShangWeiShouShuW" charset="0"/>
                  <a:cs typeface="+mn-cs"/>
                </a:rPr>
                <a:t>突</a:t>
              </a: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489A9B13-414A-48FA-B0A7-80BE56CFBFAC}"/>
                </a:ext>
              </a:extLst>
            </p:cNvPr>
            <p:cNvSpPr/>
            <p:nvPr/>
          </p:nvSpPr>
          <p:spPr>
            <a:xfrm>
              <a:off x="1752492" y="1503128"/>
              <a:ext cx="1670292" cy="177805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600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white">
                          <a:lumMod val="65000"/>
                        </a:prstClr>
                      </a:gs>
                      <a:gs pos="73000">
                        <a:prstClr val="white">
                          <a:lumMod val="95000"/>
                        </a:prstClr>
                      </a:gs>
                      <a:gs pos="22491">
                        <a:prstClr val="white">
                          <a:lumMod val="95000"/>
                        </a:prstClr>
                      </a:gs>
                      <a:gs pos="51000">
                        <a:prstClr val="white"/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0" scaled="1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YShangWeiShouShuW" charset="0"/>
                  <a:ea typeface="HYShangWeiShouShuW" charset="0"/>
                  <a:cs typeface="+mn-cs"/>
                </a:rPr>
                <a:t>破</a:t>
              </a: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5ABADD97-21F1-41B7-973E-D57A9988C59C}"/>
                </a:ext>
              </a:extLst>
            </p:cNvPr>
            <p:cNvSpPr/>
            <p:nvPr/>
          </p:nvSpPr>
          <p:spPr>
            <a:xfrm>
              <a:off x="2723856" y="1434186"/>
              <a:ext cx="1535591" cy="1616413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540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white">
                          <a:lumMod val="65000"/>
                        </a:prstClr>
                      </a:gs>
                      <a:gs pos="73000">
                        <a:prstClr val="white">
                          <a:lumMod val="95000"/>
                        </a:prstClr>
                      </a:gs>
                      <a:gs pos="22491">
                        <a:prstClr val="white">
                          <a:lumMod val="95000"/>
                        </a:prstClr>
                      </a:gs>
                      <a:gs pos="51000">
                        <a:prstClr val="white"/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0" scaled="1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YShangWeiShouShuW" charset="0"/>
                  <a:ea typeface="HYShangWeiShouShuW" charset="0"/>
                  <a:cs typeface="+mn-cs"/>
                </a:rPr>
                <a:t>壁</a:t>
              </a: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42277A45-E181-4F06-AED5-DA84CCB60AE2}"/>
                </a:ext>
              </a:extLst>
            </p:cNvPr>
            <p:cNvSpPr/>
            <p:nvPr/>
          </p:nvSpPr>
          <p:spPr>
            <a:xfrm>
              <a:off x="3454695" y="1478931"/>
              <a:ext cx="1939695" cy="2101337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720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white">
                          <a:lumMod val="65000"/>
                        </a:prstClr>
                      </a:gs>
                      <a:gs pos="73000">
                        <a:prstClr val="white">
                          <a:lumMod val="95000"/>
                        </a:prstClr>
                      </a:gs>
                      <a:gs pos="22491">
                        <a:prstClr val="white">
                          <a:lumMod val="95000"/>
                        </a:prstClr>
                      </a:gs>
                      <a:gs pos="51000">
                        <a:prstClr val="white"/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0" scaled="1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YShangWeiShouShuW" charset="0"/>
                  <a:ea typeface="HYShangWeiShouShuW" charset="0"/>
                  <a:cs typeface="+mn-cs"/>
                </a:rPr>
                <a:t>垒</a:t>
              </a: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CE1191AC-F01F-4093-8AED-1739C30725BD}"/>
              </a:ext>
            </a:extLst>
          </p:cNvPr>
          <p:cNvGrpSpPr/>
          <p:nvPr/>
        </p:nvGrpSpPr>
        <p:grpSpPr>
          <a:xfrm>
            <a:off x="4574996" y="2279686"/>
            <a:ext cx="3282548" cy="1721574"/>
            <a:chOff x="123564" y="1105855"/>
            <a:chExt cx="5587829" cy="2930608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77757338-4CA8-44EB-B54F-35C142436407}"/>
                </a:ext>
              </a:extLst>
            </p:cNvPr>
            <p:cNvSpPr/>
            <p:nvPr/>
          </p:nvSpPr>
          <p:spPr>
            <a:xfrm>
              <a:off x="1065909" y="3589319"/>
              <a:ext cx="2871889" cy="288157"/>
            </a:xfrm>
            <a:prstGeom prst="rect">
              <a:avLst/>
            </a:prstGeom>
            <a:solidFill>
              <a:srgbClr val="7D0D15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0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white">
                          <a:lumMod val="65000"/>
                        </a:prstClr>
                      </a:gs>
                      <a:gs pos="80000">
                        <a:prstClr val="white">
                          <a:lumMod val="95000"/>
                        </a:prstClr>
                      </a:gs>
                      <a:gs pos="47000">
                        <a:prstClr val="white">
                          <a:lumMod val="95000"/>
                        </a:prstClr>
                      </a:gs>
                      <a:gs pos="62000">
                        <a:prstClr val="white"/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0" scaled="1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YShangWeiShouShuW" charset="0"/>
                  <a:ea typeface="HYShangWeiShouShuW" charset="0"/>
                  <a:cs typeface="+mn-cs"/>
                </a:rPr>
                <a:t>FUTURE TRENDS</a:t>
              </a: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BC8385B9-30C2-4F0C-A95B-EAAA03A3DCF0}"/>
                </a:ext>
              </a:extLst>
            </p:cNvPr>
            <p:cNvSpPr/>
            <p:nvPr/>
          </p:nvSpPr>
          <p:spPr>
            <a:xfrm>
              <a:off x="123564" y="1252383"/>
              <a:ext cx="2410046" cy="267200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60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white">
                          <a:lumMod val="65000"/>
                        </a:prstClr>
                      </a:gs>
                      <a:gs pos="73000">
                        <a:prstClr val="white">
                          <a:lumMod val="95000"/>
                        </a:prstClr>
                      </a:gs>
                      <a:gs pos="22491">
                        <a:prstClr val="white">
                          <a:lumMod val="95000"/>
                        </a:prstClr>
                      </a:gs>
                      <a:gs pos="51000">
                        <a:prstClr val="white"/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0" scaled="1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YShangWeiShouShuW" charset="0"/>
                  <a:ea typeface="HYShangWeiShouShuW" charset="0"/>
                  <a:cs typeface="+mn-cs"/>
                </a:rPr>
                <a:t>未</a:t>
              </a: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6B19DADB-E341-4B6E-8162-988E503F3A7B}"/>
                </a:ext>
              </a:extLst>
            </p:cNvPr>
            <p:cNvSpPr/>
            <p:nvPr/>
          </p:nvSpPr>
          <p:spPr>
            <a:xfrm>
              <a:off x="1142252" y="1105855"/>
              <a:ext cx="2235405" cy="2462439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80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white">
                          <a:lumMod val="65000"/>
                        </a:prstClr>
                      </a:gs>
                      <a:gs pos="73000">
                        <a:prstClr val="white">
                          <a:lumMod val="95000"/>
                        </a:prstClr>
                      </a:gs>
                      <a:gs pos="22491">
                        <a:prstClr val="white">
                          <a:lumMod val="95000"/>
                        </a:prstClr>
                      </a:gs>
                      <a:gs pos="51000">
                        <a:prstClr val="white"/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0" scaled="1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YShangWeiShouShuW" charset="0"/>
                  <a:ea typeface="HYShangWeiShouShuW" charset="0"/>
                  <a:cs typeface="+mn-cs"/>
                </a:rPr>
                <a:t>来</a:t>
              </a: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243CEF7B-9945-4C7A-B2A1-BB203CF3E672}"/>
                </a:ext>
              </a:extLst>
            </p:cNvPr>
            <p:cNvSpPr/>
            <p:nvPr/>
          </p:nvSpPr>
          <p:spPr>
            <a:xfrm>
              <a:off x="2408734" y="1711649"/>
              <a:ext cx="1886124" cy="2043301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720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white">
                          <a:lumMod val="65000"/>
                        </a:prstClr>
                      </a:gs>
                      <a:gs pos="73000">
                        <a:prstClr val="white">
                          <a:lumMod val="95000"/>
                        </a:prstClr>
                      </a:gs>
                      <a:gs pos="22491">
                        <a:prstClr val="white">
                          <a:lumMod val="95000"/>
                        </a:prstClr>
                      </a:gs>
                      <a:gs pos="51000">
                        <a:prstClr val="white"/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0" scaled="1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YShangWeiShouShuW" charset="0"/>
                  <a:ea typeface="HYShangWeiShouShuW" charset="0"/>
                  <a:cs typeface="+mn-cs"/>
                </a:rPr>
                <a:t>趋</a:t>
              </a: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964672B7-396B-41E0-AEB7-FEC99BAD4C07}"/>
                </a:ext>
              </a:extLst>
            </p:cNvPr>
            <p:cNvSpPr/>
            <p:nvPr/>
          </p:nvSpPr>
          <p:spPr>
            <a:xfrm>
              <a:off x="3301347" y="1364454"/>
              <a:ext cx="2410046" cy="2672009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60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white">
                          <a:lumMod val="65000"/>
                        </a:prstClr>
                      </a:gs>
                      <a:gs pos="73000">
                        <a:prstClr val="white">
                          <a:lumMod val="95000"/>
                        </a:prstClr>
                      </a:gs>
                      <a:gs pos="22491">
                        <a:prstClr val="white">
                          <a:lumMod val="95000"/>
                        </a:prstClr>
                      </a:gs>
                      <a:gs pos="51000">
                        <a:prstClr val="white"/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0" scaled="1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YShangWeiShouShuW" charset="0"/>
                  <a:ea typeface="HYShangWeiShouShuW" charset="0"/>
                  <a:cs typeface="+mn-cs"/>
                </a:rPr>
                <a:t>势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A1ED6E39-B96E-44D8-9999-A7229476DADE}"/>
              </a:ext>
            </a:extLst>
          </p:cNvPr>
          <p:cNvGrpSpPr/>
          <p:nvPr/>
        </p:nvGrpSpPr>
        <p:grpSpPr>
          <a:xfrm>
            <a:off x="929783" y="2494836"/>
            <a:ext cx="2700921" cy="1653179"/>
            <a:chOff x="6154183" y="842574"/>
            <a:chExt cx="5733397" cy="3509297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BB5DA8E1-23B4-4B69-A942-A01A2D9FD22A}"/>
                </a:ext>
              </a:extLst>
            </p:cNvPr>
            <p:cNvSpPr/>
            <p:nvPr/>
          </p:nvSpPr>
          <p:spPr>
            <a:xfrm>
              <a:off x="6154183" y="842574"/>
              <a:ext cx="2352005" cy="254800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720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white">
                          <a:lumMod val="65000"/>
                        </a:prstClr>
                      </a:gs>
                      <a:gs pos="73000">
                        <a:prstClr val="white">
                          <a:lumMod val="95000"/>
                        </a:prstClr>
                      </a:gs>
                      <a:gs pos="22491">
                        <a:prstClr val="white">
                          <a:lumMod val="95000"/>
                        </a:prstClr>
                      </a:gs>
                      <a:gs pos="51000">
                        <a:prstClr val="white"/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0" scaled="1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YShangWeiShouShuW" charset="0"/>
                  <a:ea typeface="HYShangWeiShouShuW" charset="0"/>
                  <a:cs typeface="+mn-cs"/>
                </a:rPr>
                <a:t>当</a:t>
              </a: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49CFB8CF-071E-4FAE-BCD5-4370FFB92D44}"/>
                </a:ext>
              </a:extLst>
            </p:cNvPr>
            <p:cNvSpPr/>
            <p:nvPr/>
          </p:nvSpPr>
          <p:spPr>
            <a:xfrm>
              <a:off x="6822866" y="1803865"/>
              <a:ext cx="2352005" cy="254800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720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white">
                          <a:lumMod val="65000"/>
                        </a:prstClr>
                      </a:gs>
                      <a:gs pos="73000">
                        <a:prstClr val="white">
                          <a:lumMod val="95000"/>
                        </a:prstClr>
                      </a:gs>
                      <a:gs pos="22491">
                        <a:prstClr val="white">
                          <a:lumMod val="95000"/>
                        </a:prstClr>
                      </a:gs>
                      <a:gs pos="51000">
                        <a:prstClr val="white"/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0" scaled="1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YShangWeiShouShuW" charset="0"/>
                  <a:ea typeface="HYShangWeiShouShuW" charset="0"/>
                  <a:cs typeface="+mn-cs"/>
                </a:rPr>
                <a:t>下</a:t>
              </a: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233ABAAB-6DCC-4F6D-972A-A5CCDB8492AA}"/>
                </a:ext>
              </a:extLst>
            </p:cNvPr>
            <p:cNvSpPr/>
            <p:nvPr/>
          </p:nvSpPr>
          <p:spPr>
            <a:xfrm>
              <a:off x="7932966" y="1459029"/>
              <a:ext cx="2352005" cy="254800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720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white">
                          <a:lumMod val="65000"/>
                        </a:prstClr>
                      </a:gs>
                      <a:gs pos="73000">
                        <a:prstClr val="white">
                          <a:lumMod val="95000"/>
                        </a:prstClr>
                      </a:gs>
                      <a:gs pos="22491">
                        <a:prstClr val="white">
                          <a:lumMod val="95000"/>
                        </a:prstClr>
                      </a:gs>
                      <a:gs pos="51000">
                        <a:prstClr val="white"/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0" scaled="1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YShangWeiShouShuW" charset="0"/>
                  <a:ea typeface="HYShangWeiShouShuW" charset="0"/>
                  <a:cs typeface="+mn-cs"/>
                </a:rPr>
                <a:t>局</a:t>
              </a: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8C960CF1-FA9E-4790-BEB0-286D768CB010}"/>
                </a:ext>
              </a:extLst>
            </p:cNvPr>
            <p:cNvSpPr/>
            <p:nvPr/>
          </p:nvSpPr>
          <p:spPr>
            <a:xfrm>
              <a:off x="7840116" y="3864512"/>
              <a:ext cx="3404003" cy="359334"/>
            </a:xfrm>
            <a:prstGeom prst="rect">
              <a:avLst/>
            </a:prstGeom>
            <a:solidFill>
              <a:srgbClr val="7D0D15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0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white">
                          <a:lumMod val="65000"/>
                        </a:prstClr>
                      </a:gs>
                      <a:gs pos="80000">
                        <a:prstClr val="white">
                          <a:lumMod val="95000"/>
                        </a:prstClr>
                      </a:gs>
                      <a:gs pos="47000">
                        <a:prstClr val="white">
                          <a:lumMod val="95000"/>
                        </a:prstClr>
                      </a:gs>
                      <a:gs pos="62000">
                        <a:prstClr val="white"/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0" scaled="1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YShangWeiShouShuW" charset="0"/>
                  <a:ea typeface="HYShangWeiShouShuW" charset="0"/>
                  <a:cs typeface="+mn-cs"/>
                </a:rPr>
                <a:t>THE CURRENT SITUATION</a:t>
              </a:r>
              <a:endParaRPr kumimoji="0" lang="zh-CN" altLang="en-US" sz="5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80000">
                      <a:prstClr val="white">
                        <a:lumMod val="95000"/>
                      </a:prstClr>
                    </a:gs>
                    <a:gs pos="47000">
                      <a:prstClr val="white">
                        <a:lumMod val="95000"/>
                      </a:prstClr>
                    </a:gs>
                    <a:gs pos="62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ShangWeiShouShuW" charset="0"/>
                <a:ea typeface="HYShangWeiShouShuW" charset="0"/>
                <a:cs typeface="+mn-cs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52B3186B-309B-4AD8-94DE-7B604B54C848}"/>
                </a:ext>
              </a:extLst>
            </p:cNvPr>
            <p:cNvSpPr/>
            <p:nvPr/>
          </p:nvSpPr>
          <p:spPr>
            <a:xfrm>
              <a:off x="9317797" y="1407661"/>
              <a:ext cx="2569783" cy="2809339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white">
                          <a:lumMod val="65000"/>
                        </a:prstClr>
                      </a:gs>
                      <a:gs pos="73000">
                        <a:prstClr val="white">
                          <a:lumMod val="95000"/>
                        </a:prstClr>
                      </a:gs>
                      <a:gs pos="22491">
                        <a:prstClr val="white">
                          <a:lumMod val="95000"/>
                        </a:prstClr>
                      </a:gs>
                      <a:gs pos="51000">
                        <a:prstClr val="white"/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0" scaled="1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YShangWeiShouShuW" charset="0"/>
                  <a:ea typeface="HYShangWeiShouShuW" charset="0"/>
                  <a:cs typeface="+mn-cs"/>
                </a:rPr>
                <a:t>势</a:t>
              </a:r>
            </a:p>
          </p:txBody>
        </p: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834EF3D9-2BBB-43C2-8990-6E6FAAB47C83}"/>
              </a:ext>
            </a:extLst>
          </p:cNvPr>
          <p:cNvSpPr/>
          <p:nvPr/>
        </p:nvSpPr>
        <p:spPr>
          <a:xfrm>
            <a:off x="4702807" y="1443544"/>
            <a:ext cx="2871889" cy="307777"/>
          </a:xfrm>
          <a:prstGeom prst="rect">
            <a:avLst/>
          </a:prstGeom>
          <a:solidFill>
            <a:srgbClr val="7D0D15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en-US" altLang="zh-CN" sz="1400" kern="0" dirty="0"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80000">
                      <a:prstClr val="white">
                        <a:lumMod val="95000"/>
                      </a:prstClr>
                    </a:gs>
                    <a:gs pos="47000">
                      <a:prstClr val="white">
                        <a:lumMod val="95000"/>
                      </a:prstClr>
                    </a:gs>
                    <a:gs pos="62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ShangWeiShouShuW" charset="0"/>
                <a:ea typeface="HYShangWeiShouShuW" charset="0"/>
              </a:rPr>
              <a:t>THEME OF THE MEETING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white">
                      <a:lumMod val="65000"/>
                    </a:prstClr>
                  </a:gs>
                  <a:gs pos="80000">
                    <a:prstClr val="white">
                      <a:lumMod val="95000"/>
                    </a:prstClr>
                  </a:gs>
                  <a:gs pos="47000">
                    <a:prstClr val="white">
                      <a:lumMod val="95000"/>
                    </a:prstClr>
                  </a:gs>
                  <a:gs pos="6200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ShangWeiShouShuW" charset="0"/>
              <a:ea typeface="HYShangWeiShouShuW" charset="0"/>
              <a:cs typeface="+mn-cs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6AD35AA6-4D65-4304-9564-375ECF7F649C}"/>
              </a:ext>
            </a:extLst>
          </p:cNvPr>
          <p:cNvSpPr/>
          <p:nvPr/>
        </p:nvSpPr>
        <p:spPr>
          <a:xfrm>
            <a:off x="4230669" y="157781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ShangWeiShouShuW" charset="0"/>
                <a:ea typeface="HYShangWeiShouShuW" charset="0"/>
                <a:cs typeface="HYShangWeiShouShuW" charset="0"/>
              </a:rPr>
              <a:t>会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25C1DDE1-2BB5-4AB9-B659-EE4B69A8FF65}"/>
              </a:ext>
            </a:extLst>
          </p:cNvPr>
          <p:cNvSpPr/>
          <p:nvPr/>
        </p:nvSpPr>
        <p:spPr>
          <a:xfrm>
            <a:off x="5147171" y="436154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ShangWeiShouShuW" charset="0"/>
                <a:ea typeface="HYShangWeiShouShuW" charset="0"/>
                <a:cs typeface="HYShangWeiShouShuW" charset="0"/>
              </a:rPr>
              <a:t>议</a:t>
            </a:r>
            <a:endParaRPr kumimoji="0" lang="en-US" altLang="zh-CN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12700" dist="254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ShangWeiShouShuW" charset="0"/>
              <a:ea typeface="HYShangWeiShouShuW" charset="0"/>
              <a:cs typeface="HYShangWeiShouShuW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79D96A77-D3A6-4157-92D9-AAF16968F5BB}"/>
              </a:ext>
            </a:extLst>
          </p:cNvPr>
          <p:cNvSpPr/>
          <p:nvPr/>
        </p:nvSpPr>
        <p:spPr>
          <a:xfrm>
            <a:off x="5851169" y="158184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kern="0" dirty="0"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ShangWeiShouShuW" charset="0"/>
                <a:ea typeface="HYShangWeiShouShuW" charset="0"/>
              </a:rPr>
              <a:t>主</a:t>
            </a:r>
            <a:endParaRPr lang="en-US" altLang="zh-CN" sz="8800" kern="0" dirty="0">
              <a:gradFill flip="none" rotWithShape="1">
                <a:gsLst>
                  <a:gs pos="0">
                    <a:prstClr val="white">
                      <a:lumMod val="65000"/>
                    </a:prstClr>
                  </a:gs>
                  <a:gs pos="73000">
                    <a:prstClr val="white">
                      <a:lumMod val="95000"/>
                    </a:prstClr>
                  </a:gs>
                  <a:gs pos="22491">
                    <a:prstClr val="white">
                      <a:lumMod val="95000"/>
                    </a:prstClr>
                  </a:gs>
                  <a:gs pos="5100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YShangWeiShouShuW" charset="0"/>
              <a:ea typeface="HYShangWeiShouShuW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04B2F8F2-9746-4A48-994F-EADC9A361F2E}"/>
              </a:ext>
            </a:extLst>
          </p:cNvPr>
          <p:cNvSpPr/>
          <p:nvPr/>
        </p:nvSpPr>
        <p:spPr>
          <a:xfrm>
            <a:off x="6691026" y="316368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ShangWeiShouShuW" charset="0"/>
                <a:ea typeface="HYShangWeiShouShuW" charset="0"/>
                <a:cs typeface="HYShangWeiShouShuW" charset="0"/>
              </a:rPr>
              <a:t>题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EF3E6DE1-D56F-411D-A32A-96981759CD3F}"/>
              </a:ext>
            </a:extLst>
          </p:cNvPr>
          <p:cNvSpPr txBox="1"/>
          <p:nvPr/>
        </p:nvSpPr>
        <p:spPr>
          <a:xfrm>
            <a:off x="1151154" y="3806766"/>
            <a:ext cx="639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01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898EF77E-B13C-4D25-8DD6-0C146979A1A7}"/>
              </a:ext>
            </a:extLst>
          </p:cNvPr>
          <p:cNvSpPr txBox="1"/>
          <p:nvPr/>
        </p:nvSpPr>
        <p:spPr>
          <a:xfrm>
            <a:off x="4605497" y="3656264"/>
            <a:ext cx="639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02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9CEE28F9-AA88-466A-AF8B-6DC667F6AD80}"/>
              </a:ext>
            </a:extLst>
          </p:cNvPr>
          <p:cNvSpPr txBox="1"/>
          <p:nvPr/>
        </p:nvSpPr>
        <p:spPr>
          <a:xfrm>
            <a:off x="8321645" y="3814955"/>
            <a:ext cx="639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03</a:t>
            </a:r>
            <a:endParaRPr lang="zh-CN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82767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B12F1B-832F-4F41-9EF1-8C26D1EBC2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69143" y="0"/>
            <a:ext cx="11065145" cy="684887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68E760B-FC5E-BA41-96E4-A518EE469579}"/>
              </a:ext>
            </a:extLst>
          </p:cNvPr>
          <p:cNvSpPr/>
          <p:nvPr/>
        </p:nvSpPr>
        <p:spPr>
          <a:xfrm>
            <a:off x="-2143265" y="0"/>
            <a:ext cx="11555818" cy="6848876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rgbClr val="121B3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742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24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A2B0F22-395A-4293-9DDA-6968F902D908}"/>
              </a:ext>
            </a:extLst>
          </p:cNvPr>
          <p:cNvSpPr/>
          <p:nvPr/>
        </p:nvSpPr>
        <p:spPr>
          <a:xfrm>
            <a:off x="7932967" y="1459029"/>
            <a:ext cx="1954381" cy="221599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8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ShangWeiShouShuW" charset="0"/>
                <a:ea typeface="HYShangWeiShouShuW" charset="0"/>
                <a:cs typeface="+mn-cs"/>
              </a:rPr>
              <a:t>局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7E7B661-5317-41F3-9F13-7E4EA80B33D1}"/>
              </a:ext>
            </a:extLst>
          </p:cNvPr>
          <p:cNvSpPr/>
          <p:nvPr/>
        </p:nvSpPr>
        <p:spPr>
          <a:xfrm>
            <a:off x="3445958" y="3802699"/>
            <a:ext cx="7802136" cy="1191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贸易战下的新的世界格局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4A1BD91-D313-4E94-A054-10EB564D8DAD}"/>
              </a:ext>
            </a:extLst>
          </p:cNvPr>
          <p:cNvSpPr/>
          <p:nvPr/>
        </p:nvSpPr>
        <p:spPr>
          <a:xfrm>
            <a:off x="3557813" y="5004032"/>
            <a:ext cx="7531101" cy="2462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NEW WORLD PATTERN UNDER TRADE WAR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901E527-2E24-425C-9262-A9ABBB4D4490}"/>
              </a:ext>
            </a:extLst>
          </p:cNvPr>
          <p:cNvSpPr/>
          <p:nvPr/>
        </p:nvSpPr>
        <p:spPr>
          <a:xfrm>
            <a:off x="6282994" y="728663"/>
            <a:ext cx="1954381" cy="221599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8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ShangWeiShouShuW" charset="0"/>
                <a:ea typeface="HYShangWeiShouShuW" charset="0"/>
                <a:cs typeface="+mn-cs"/>
              </a:rPr>
              <a:t>当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ECB181C-407F-44FD-A0AD-2FE554441CA9}"/>
              </a:ext>
            </a:extLst>
          </p:cNvPr>
          <p:cNvSpPr/>
          <p:nvPr/>
        </p:nvSpPr>
        <p:spPr>
          <a:xfrm>
            <a:off x="6822866" y="1803865"/>
            <a:ext cx="1954381" cy="221599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8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ShangWeiShouShuW" charset="0"/>
                <a:ea typeface="HYShangWeiShouShuW" charset="0"/>
                <a:cs typeface="+mn-cs"/>
              </a:rPr>
              <a:t>下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DABF65E-0FE9-433C-8EDE-68656490299C}"/>
              </a:ext>
            </a:extLst>
          </p:cNvPr>
          <p:cNvSpPr/>
          <p:nvPr/>
        </p:nvSpPr>
        <p:spPr>
          <a:xfrm>
            <a:off x="9223867" y="1355472"/>
            <a:ext cx="2313454" cy="264687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6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ShangWeiShouShuW" charset="0"/>
                <a:ea typeface="HYShangWeiShouShuW" charset="0"/>
                <a:cs typeface="+mn-cs"/>
              </a:rPr>
              <a:t>势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0BD822-3013-4106-A574-9E5EA936D409}"/>
              </a:ext>
            </a:extLst>
          </p:cNvPr>
          <p:cNvSpPr/>
          <p:nvPr/>
        </p:nvSpPr>
        <p:spPr>
          <a:xfrm>
            <a:off x="7678058" y="3702739"/>
            <a:ext cx="3306336" cy="307777"/>
          </a:xfrm>
          <a:prstGeom prst="rect">
            <a:avLst/>
          </a:prstGeom>
          <a:solidFill>
            <a:srgbClr val="7D0D15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80000">
                      <a:prstClr val="white">
                        <a:lumMod val="95000"/>
                      </a:prstClr>
                    </a:gs>
                    <a:gs pos="47000">
                      <a:prstClr val="white">
                        <a:lumMod val="95000"/>
                      </a:prstClr>
                    </a:gs>
                    <a:gs pos="62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ShangWeiShouShuW" charset="0"/>
                <a:ea typeface="HYShangWeiShouShuW" charset="0"/>
                <a:cs typeface="+mn-cs"/>
              </a:rPr>
              <a:t>THE CURRENT SITUATION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white">
                      <a:lumMod val="65000"/>
                    </a:prstClr>
                  </a:gs>
                  <a:gs pos="80000">
                    <a:prstClr val="white">
                      <a:lumMod val="95000"/>
                    </a:prstClr>
                  </a:gs>
                  <a:gs pos="47000">
                    <a:prstClr val="white">
                      <a:lumMod val="95000"/>
                    </a:prstClr>
                  </a:gs>
                  <a:gs pos="6200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ShangWeiShouShuW" charset="0"/>
              <a:ea typeface="HYShangWeiShouShuW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851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75000"/>
                <a:lumOff val="25000"/>
              </a:schemeClr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>
            <a:extLst>
              <a:ext uri="{FF2B5EF4-FFF2-40B4-BE49-F238E27FC236}">
                <a16:creationId xmlns:a16="http://schemas.microsoft.com/office/drawing/2014/main" id="{0AAF848F-AA99-410D-834C-27496E275964}"/>
              </a:ext>
            </a:extLst>
          </p:cNvPr>
          <p:cNvSpPr/>
          <p:nvPr/>
        </p:nvSpPr>
        <p:spPr bwMode="auto">
          <a:xfrm>
            <a:off x="796925" y="223838"/>
            <a:ext cx="14573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当下局势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D21AE351-34F9-405A-AA31-B58D677D2F19}"/>
              </a:ext>
            </a:extLst>
          </p:cNvPr>
          <p:cNvSpPr/>
          <p:nvPr/>
        </p:nvSpPr>
        <p:spPr bwMode="auto">
          <a:xfrm>
            <a:off x="-4763" y="263525"/>
            <a:ext cx="617538" cy="536575"/>
          </a:xfrm>
          <a:prstGeom prst="rect">
            <a:avLst/>
          </a:prstGeom>
          <a:solidFill>
            <a:srgbClr val="CE2B3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DB855DF-CC68-4E80-B419-7E2E3C176875}"/>
              </a:ext>
            </a:extLst>
          </p:cNvPr>
          <p:cNvSpPr/>
          <p:nvPr/>
        </p:nvSpPr>
        <p:spPr bwMode="auto">
          <a:xfrm>
            <a:off x="708025" y="263525"/>
            <a:ext cx="73025" cy="536575"/>
          </a:xfrm>
          <a:prstGeom prst="rect">
            <a:avLst/>
          </a:prstGeom>
          <a:solidFill>
            <a:srgbClr val="CE2B3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TextBox 2">
            <a:extLst>
              <a:ext uri="{FF2B5EF4-FFF2-40B4-BE49-F238E27FC236}">
                <a16:creationId xmlns:a16="http://schemas.microsoft.com/office/drawing/2014/main" id="{AA1C127F-FB4C-45B5-B03C-904A4BF857E5}"/>
              </a:ext>
            </a:extLst>
          </p:cNvPr>
          <p:cNvSpPr txBox="1"/>
          <p:nvPr/>
        </p:nvSpPr>
        <p:spPr bwMode="auto">
          <a:xfrm>
            <a:off x="811213" y="582613"/>
            <a:ext cx="16557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Enterprise  Profile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545A5107-19EE-4EED-8C64-4E49408615C6}"/>
              </a:ext>
            </a:extLst>
          </p:cNvPr>
          <p:cNvSpPr/>
          <p:nvPr/>
        </p:nvSpPr>
        <p:spPr>
          <a:xfrm>
            <a:off x="0" y="1541463"/>
            <a:ext cx="12192000" cy="835025"/>
          </a:xfrm>
          <a:prstGeom prst="rect">
            <a:avLst/>
          </a:prstGeom>
          <a:solidFill>
            <a:schemeClr val="bg1">
              <a:alpha val="62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572F86A9-DA43-4DC5-BC15-5D2F2B0B151F}"/>
              </a:ext>
            </a:extLst>
          </p:cNvPr>
          <p:cNvSpPr/>
          <p:nvPr/>
        </p:nvSpPr>
        <p:spPr>
          <a:xfrm>
            <a:off x="1781175" y="1299259"/>
            <a:ext cx="8534400" cy="13189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920750" sx="100000" sy="100000" flip="none" algn="b"/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94F3FA2F-953E-41B7-B951-F98A3056AB81}"/>
              </a:ext>
            </a:extLst>
          </p:cNvPr>
          <p:cNvSpPr/>
          <p:nvPr/>
        </p:nvSpPr>
        <p:spPr>
          <a:xfrm>
            <a:off x="1781175" y="1298575"/>
            <a:ext cx="8534400" cy="1319213"/>
          </a:xfrm>
          <a:prstGeom prst="rect">
            <a:avLst/>
          </a:prstGeom>
          <a:solidFill>
            <a:srgbClr val="CE2B3E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TextBox 12">
            <a:extLst>
              <a:ext uri="{FF2B5EF4-FFF2-40B4-BE49-F238E27FC236}">
                <a16:creationId xmlns:a16="http://schemas.microsoft.com/office/drawing/2014/main" id="{DC1ADB57-24C6-409F-8238-70A3A5E0D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013" y="1408113"/>
            <a:ext cx="808672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000" b="1" spc="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以教育培训为入口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打造</a:t>
            </a:r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“教育培训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金融服务”</a:t>
            </a:r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为核心的企业家综合服务平台</a:t>
            </a:r>
          </a:p>
        </p:txBody>
      </p:sp>
      <p:sp>
        <p:nvSpPr>
          <p:cNvPr id="45" name="矩形: 圆角 71684">
            <a:extLst>
              <a:ext uri="{FF2B5EF4-FFF2-40B4-BE49-F238E27FC236}">
                <a16:creationId xmlns:a16="http://schemas.microsoft.com/office/drawing/2014/main" id="{9C436FBB-1DA5-417B-9DDA-86D96556C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" y="3279775"/>
            <a:ext cx="4125913" cy="1216025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B26E0548-05A9-49FD-ADBF-F1C1B5127911}"/>
              </a:ext>
            </a:extLst>
          </p:cNvPr>
          <p:cNvSpPr/>
          <p:nvPr/>
        </p:nvSpPr>
        <p:spPr bwMode="auto">
          <a:xfrm>
            <a:off x="871538" y="3409950"/>
            <a:ext cx="3497262" cy="9556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汇聚政商学界十大领域顶级智力资源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marR="0" lvl="0" indent="0" algn="r" defTabSz="91440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企业大咖、各界上榜企业家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marR="0" lvl="0" indent="0" algn="r" defTabSz="91440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专家学者、咨询培训师云集</a:t>
            </a:r>
          </a:p>
        </p:txBody>
      </p:sp>
      <p:sp>
        <p:nvSpPr>
          <p:cNvPr id="48" name="矩形: 圆角 86">
            <a:extLst>
              <a:ext uri="{FF2B5EF4-FFF2-40B4-BE49-F238E27FC236}">
                <a16:creationId xmlns:a16="http://schemas.microsoft.com/office/drawing/2014/main" id="{BAA5D977-FF64-4E83-8701-7B033B393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" y="4837113"/>
            <a:ext cx="4125913" cy="1214437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8E537C2B-A0DA-49C7-BC16-1680A9925C13}"/>
              </a:ext>
            </a:extLst>
          </p:cNvPr>
          <p:cNvSpPr/>
          <p:nvPr/>
        </p:nvSpPr>
        <p:spPr bwMode="auto">
          <a:xfrm>
            <a:off x="871538" y="4967288"/>
            <a:ext cx="3497262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并购全球优质项目对接中国市场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marR="0" lvl="0" indent="0" algn="r" defTabSz="91440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为中国企业家构建一个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marR="0" lvl="0" indent="0" algn="r" defTabSz="91440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“共创、共享、共赢”的商业生态圈</a:t>
            </a:r>
          </a:p>
        </p:txBody>
      </p:sp>
      <p:sp>
        <p:nvSpPr>
          <p:cNvPr id="51" name="矩形: 圆角 89">
            <a:extLst>
              <a:ext uri="{FF2B5EF4-FFF2-40B4-BE49-F238E27FC236}">
                <a16:creationId xmlns:a16="http://schemas.microsoft.com/office/drawing/2014/main" id="{CD06E042-14C2-4D7B-AAE7-47BEFB48F8E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97738" y="3279775"/>
            <a:ext cx="4125912" cy="1216025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50985635-5634-43A2-BF30-94B46992EFA0}"/>
              </a:ext>
            </a:extLst>
          </p:cNvPr>
          <p:cNvSpPr/>
          <p:nvPr/>
        </p:nvSpPr>
        <p:spPr bwMode="auto">
          <a:xfrm flipH="1">
            <a:off x="7823199" y="3409950"/>
            <a:ext cx="3497263" cy="9556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拥有家族办公室，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marR="0" lvl="0" indent="0" algn="r" defTabSz="91440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提供上市培育辅导、基金湾</a:t>
            </a:r>
          </a:p>
          <a:p>
            <a:pPr marL="0" marR="0" lvl="0" indent="0" algn="r" defTabSz="91440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       等投融资服务</a:t>
            </a:r>
          </a:p>
        </p:txBody>
      </p:sp>
      <p:sp>
        <p:nvSpPr>
          <p:cNvPr id="54" name="矩形: 圆角 92">
            <a:extLst>
              <a:ext uri="{FF2B5EF4-FFF2-40B4-BE49-F238E27FC236}">
                <a16:creationId xmlns:a16="http://schemas.microsoft.com/office/drawing/2014/main" id="{C14484FE-1B63-4EF1-B3B0-6CA2A843D49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97738" y="4837113"/>
            <a:ext cx="4125912" cy="1214437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C32B8DA2-A817-4D86-A5C9-686D196E2084}"/>
              </a:ext>
            </a:extLst>
          </p:cNvPr>
          <p:cNvSpPr/>
          <p:nvPr/>
        </p:nvSpPr>
        <p:spPr bwMode="auto">
          <a:xfrm flipH="1">
            <a:off x="7823199" y="4967288"/>
            <a:ext cx="349726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整合世界顶级机构</a:t>
            </a:r>
          </a:p>
          <a:p>
            <a:pPr marL="0" marR="0" lvl="0" indent="0" algn="r" defTabSz="91440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和媒体资源专注提升企业品牌价值和资本价值</a:t>
            </a:r>
          </a:p>
        </p:txBody>
      </p:sp>
      <p:pic>
        <p:nvPicPr>
          <p:cNvPr id="56" name="图片 71681">
            <a:extLst>
              <a:ext uri="{FF2B5EF4-FFF2-40B4-BE49-F238E27FC236}">
                <a16:creationId xmlns:a16="http://schemas.microsoft.com/office/drawing/2014/main" id="{9DC0E460-E6CA-45CD-963B-BD41D51FA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3413" y="3017838"/>
            <a:ext cx="3425825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形状">
            <a:extLst>
              <a:ext uri="{FF2B5EF4-FFF2-40B4-BE49-F238E27FC236}">
                <a16:creationId xmlns:a16="http://schemas.microsoft.com/office/drawing/2014/main" id="{F645D424-4CA3-4F7A-A32F-878F992B476C}"/>
              </a:ext>
            </a:extLst>
          </p:cNvPr>
          <p:cNvSpPr/>
          <p:nvPr/>
        </p:nvSpPr>
        <p:spPr bwMode="auto">
          <a:xfrm>
            <a:off x="5911040" y="4651340"/>
            <a:ext cx="1938900" cy="1614421"/>
          </a:xfrm>
          <a:custGeom>
            <a:avLst/>
            <a:gdLst>
              <a:gd name="T0" fmla="*/ 2914 w 3407"/>
              <a:gd name="T1" fmla="*/ 65 h 2837"/>
              <a:gd name="T2" fmla="*/ 2785 w 3407"/>
              <a:gd name="T3" fmla="*/ 183 h 2837"/>
              <a:gd name="T4" fmla="*/ 2642 w 3407"/>
              <a:gd name="T5" fmla="*/ 287 h 2837"/>
              <a:gd name="T6" fmla="*/ 2491 w 3407"/>
              <a:gd name="T7" fmla="*/ 378 h 2837"/>
              <a:gd name="T8" fmla="*/ 2329 w 3407"/>
              <a:gd name="T9" fmla="*/ 453 h 2837"/>
              <a:gd name="T10" fmla="*/ 2159 w 3407"/>
              <a:gd name="T11" fmla="*/ 508 h 2837"/>
              <a:gd name="T12" fmla="*/ 1981 w 3407"/>
              <a:gd name="T13" fmla="*/ 548 h 2837"/>
              <a:gd name="T14" fmla="*/ 1798 w 3407"/>
              <a:gd name="T15" fmla="*/ 567 h 2837"/>
              <a:gd name="T16" fmla="*/ 1656 w 3407"/>
              <a:gd name="T17" fmla="*/ 569 h 2837"/>
              <a:gd name="T18" fmla="*/ 1471 w 3407"/>
              <a:gd name="T19" fmla="*/ 555 h 2837"/>
              <a:gd name="T20" fmla="*/ 1292 w 3407"/>
              <a:gd name="T21" fmla="*/ 520 h 2837"/>
              <a:gd name="T22" fmla="*/ 1119 w 3407"/>
              <a:gd name="T23" fmla="*/ 468 h 2837"/>
              <a:gd name="T24" fmla="*/ 954 w 3407"/>
              <a:gd name="T25" fmla="*/ 399 h 2837"/>
              <a:gd name="T26" fmla="*/ 801 w 3407"/>
              <a:gd name="T27" fmla="*/ 312 h 2837"/>
              <a:gd name="T28" fmla="*/ 657 w 3407"/>
              <a:gd name="T29" fmla="*/ 211 h 2837"/>
              <a:gd name="T30" fmla="*/ 524 w 3407"/>
              <a:gd name="T31" fmla="*/ 96 h 2837"/>
              <a:gd name="T32" fmla="*/ 432 w 3407"/>
              <a:gd name="T33" fmla="*/ 0 h 2837"/>
              <a:gd name="T34" fmla="*/ 336 w 3407"/>
              <a:gd name="T35" fmla="*/ 118 h 2837"/>
              <a:gd name="T36" fmla="*/ 178 w 3407"/>
              <a:gd name="T37" fmla="*/ 378 h 2837"/>
              <a:gd name="T38" fmla="*/ 66 w 3407"/>
              <a:gd name="T39" fmla="*/ 663 h 2837"/>
              <a:gd name="T40" fmla="*/ 7 w 3407"/>
              <a:gd name="T41" fmla="*/ 973 h 2837"/>
              <a:gd name="T42" fmla="*/ 2 w 3407"/>
              <a:gd name="T43" fmla="*/ 1215 h 2837"/>
              <a:gd name="T44" fmla="*/ 46 w 3407"/>
              <a:gd name="T45" fmla="*/ 1528 h 2837"/>
              <a:gd name="T46" fmla="*/ 145 w 3407"/>
              <a:gd name="T47" fmla="*/ 1822 h 2837"/>
              <a:gd name="T48" fmla="*/ 293 w 3407"/>
              <a:gd name="T49" fmla="*/ 2088 h 2837"/>
              <a:gd name="T50" fmla="*/ 432 w 3407"/>
              <a:gd name="T51" fmla="*/ 2266 h 2837"/>
              <a:gd name="T52" fmla="*/ 556 w 3407"/>
              <a:gd name="T53" fmla="*/ 2391 h 2837"/>
              <a:gd name="T54" fmla="*/ 691 w 3407"/>
              <a:gd name="T55" fmla="*/ 2502 h 2837"/>
              <a:gd name="T56" fmla="*/ 838 w 3407"/>
              <a:gd name="T57" fmla="*/ 2600 h 2837"/>
              <a:gd name="T58" fmla="*/ 994 w 3407"/>
              <a:gd name="T59" fmla="*/ 2683 h 2837"/>
              <a:gd name="T60" fmla="*/ 1161 w 3407"/>
              <a:gd name="T61" fmla="*/ 2748 h 2837"/>
              <a:gd name="T62" fmla="*/ 1335 w 3407"/>
              <a:gd name="T63" fmla="*/ 2796 h 2837"/>
              <a:gd name="T64" fmla="*/ 1516 w 3407"/>
              <a:gd name="T65" fmla="*/ 2826 h 2837"/>
              <a:gd name="T66" fmla="*/ 1703 w 3407"/>
              <a:gd name="T67" fmla="*/ 2837 h 2837"/>
              <a:gd name="T68" fmla="*/ 1835 w 3407"/>
              <a:gd name="T69" fmla="*/ 2831 h 2837"/>
              <a:gd name="T70" fmla="*/ 2005 w 3407"/>
              <a:gd name="T71" fmla="*/ 2810 h 2837"/>
              <a:gd name="T72" fmla="*/ 2169 w 3407"/>
              <a:gd name="T73" fmla="*/ 2772 h 2837"/>
              <a:gd name="T74" fmla="*/ 2442 w 3407"/>
              <a:gd name="T75" fmla="*/ 2668 h 2837"/>
              <a:gd name="T76" fmla="*/ 2723 w 3407"/>
              <a:gd name="T77" fmla="*/ 2499 h 2837"/>
              <a:gd name="T78" fmla="*/ 2964 w 3407"/>
              <a:gd name="T79" fmla="*/ 2278 h 2837"/>
              <a:gd name="T80" fmla="*/ 3159 w 3407"/>
              <a:gd name="T81" fmla="*/ 2017 h 2837"/>
              <a:gd name="T82" fmla="*/ 3304 w 3407"/>
              <a:gd name="T83" fmla="*/ 1719 h 2837"/>
              <a:gd name="T84" fmla="*/ 3363 w 3407"/>
              <a:gd name="T85" fmla="*/ 1518 h 2837"/>
              <a:gd name="T86" fmla="*/ 3393 w 3407"/>
              <a:gd name="T87" fmla="*/ 1350 h 2837"/>
              <a:gd name="T88" fmla="*/ 3407 w 3407"/>
              <a:gd name="T89" fmla="*/ 1178 h 2837"/>
              <a:gd name="T90" fmla="*/ 3400 w 3407"/>
              <a:gd name="T91" fmla="*/ 973 h 2837"/>
              <a:gd name="T92" fmla="*/ 3340 w 3407"/>
              <a:gd name="T93" fmla="*/ 663 h 2837"/>
              <a:gd name="T94" fmla="*/ 3229 w 3407"/>
              <a:gd name="T95" fmla="*/ 376 h 2837"/>
              <a:gd name="T96" fmla="*/ 3071 w 3407"/>
              <a:gd name="T97" fmla="*/ 118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07" h="2837">
                <a:moveTo>
                  <a:pt x="2975" y="0"/>
                </a:moveTo>
                <a:lnTo>
                  <a:pt x="2975" y="0"/>
                </a:lnTo>
                <a:lnTo>
                  <a:pt x="2945" y="33"/>
                </a:lnTo>
                <a:lnTo>
                  <a:pt x="2914" y="65"/>
                </a:lnTo>
                <a:lnTo>
                  <a:pt x="2883" y="96"/>
                </a:lnTo>
                <a:lnTo>
                  <a:pt x="2851" y="125"/>
                </a:lnTo>
                <a:lnTo>
                  <a:pt x="2818" y="155"/>
                </a:lnTo>
                <a:lnTo>
                  <a:pt x="2785" y="183"/>
                </a:lnTo>
                <a:lnTo>
                  <a:pt x="2750" y="211"/>
                </a:lnTo>
                <a:lnTo>
                  <a:pt x="2716" y="237"/>
                </a:lnTo>
                <a:lnTo>
                  <a:pt x="2679" y="263"/>
                </a:lnTo>
                <a:lnTo>
                  <a:pt x="2642" y="287"/>
                </a:lnTo>
                <a:lnTo>
                  <a:pt x="2606" y="312"/>
                </a:lnTo>
                <a:lnTo>
                  <a:pt x="2569" y="334"/>
                </a:lnTo>
                <a:lnTo>
                  <a:pt x="2529" y="357"/>
                </a:lnTo>
                <a:lnTo>
                  <a:pt x="2491" y="378"/>
                </a:lnTo>
                <a:lnTo>
                  <a:pt x="2451" y="399"/>
                </a:lnTo>
                <a:lnTo>
                  <a:pt x="2411" y="416"/>
                </a:lnTo>
                <a:lnTo>
                  <a:pt x="2371" y="435"/>
                </a:lnTo>
                <a:lnTo>
                  <a:pt x="2329" y="453"/>
                </a:lnTo>
                <a:lnTo>
                  <a:pt x="2287" y="468"/>
                </a:lnTo>
                <a:lnTo>
                  <a:pt x="2246" y="482"/>
                </a:lnTo>
                <a:lnTo>
                  <a:pt x="2202" y="496"/>
                </a:lnTo>
                <a:lnTo>
                  <a:pt x="2159" y="508"/>
                </a:lnTo>
                <a:lnTo>
                  <a:pt x="2115" y="520"/>
                </a:lnTo>
                <a:lnTo>
                  <a:pt x="2072" y="531"/>
                </a:lnTo>
                <a:lnTo>
                  <a:pt x="2026" y="540"/>
                </a:lnTo>
                <a:lnTo>
                  <a:pt x="1981" y="548"/>
                </a:lnTo>
                <a:lnTo>
                  <a:pt x="1936" y="555"/>
                </a:lnTo>
                <a:lnTo>
                  <a:pt x="1891" y="560"/>
                </a:lnTo>
                <a:lnTo>
                  <a:pt x="1844" y="566"/>
                </a:lnTo>
                <a:lnTo>
                  <a:pt x="1798" y="567"/>
                </a:lnTo>
                <a:lnTo>
                  <a:pt x="1751" y="569"/>
                </a:lnTo>
                <a:lnTo>
                  <a:pt x="1703" y="571"/>
                </a:lnTo>
                <a:lnTo>
                  <a:pt x="1703" y="571"/>
                </a:lnTo>
                <a:lnTo>
                  <a:pt x="1656" y="569"/>
                </a:lnTo>
                <a:lnTo>
                  <a:pt x="1609" y="567"/>
                </a:lnTo>
                <a:lnTo>
                  <a:pt x="1563" y="566"/>
                </a:lnTo>
                <a:lnTo>
                  <a:pt x="1516" y="560"/>
                </a:lnTo>
                <a:lnTo>
                  <a:pt x="1471" y="555"/>
                </a:lnTo>
                <a:lnTo>
                  <a:pt x="1426" y="548"/>
                </a:lnTo>
                <a:lnTo>
                  <a:pt x="1381" y="540"/>
                </a:lnTo>
                <a:lnTo>
                  <a:pt x="1335" y="531"/>
                </a:lnTo>
                <a:lnTo>
                  <a:pt x="1292" y="520"/>
                </a:lnTo>
                <a:lnTo>
                  <a:pt x="1247" y="508"/>
                </a:lnTo>
                <a:lnTo>
                  <a:pt x="1205" y="496"/>
                </a:lnTo>
                <a:lnTo>
                  <a:pt x="1161" y="482"/>
                </a:lnTo>
                <a:lnTo>
                  <a:pt x="1119" y="468"/>
                </a:lnTo>
                <a:lnTo>
                  <a:pt x="1078" y="453"/>
                </a:lnTo>
                <a:lnTo>
                  <a:pt x="1036" y="435"/>
                </a:lnTo>
                <a:lnTo>
                  <a:pt x="996" y="416"/>
                </a:lnTo>
                <a:lnTo>
                  <a:pt x="954" y="399"/>
                </a:lnTo>
                <a:lnTo>
                  <a:pt x="916" y="378"/>
                </a:lnTo>
                <a:lnTo>
                  <a:pt x="876" y="357"/>
                </a:lnTo>
                <a:lnTo>
                  <a:pt x="838" y="334"/>
                </a:lnTo>
                <a:lnTo>
                  <a:pt x="801" y="312"/>
                </a:lnTo>
                <a:lnTo>
                  <a:pt x="763" y="287"/>
                </a:lnTo>
                <a:lnTo>
                  <a:pt x="726" y="263"/>
                </a:lnTo>
                <a:lnTo>
                  <a:pt x="691" y="237"/>
                </a:lnTo>
                <a:lnTo>
                  <a:pt x="657" y="211"/>
                </a:lnTo>
                <a:lnTo>
                  <a:pt x="622" y="183"/>
                </a:lnTo>
                <a:lnTo>
                  <a:pt x="589" y="155"/>
                </a:lnTo>
                <a:lnTo>
                  <a:pt x="556" y="125"/>
                </a:lnTo>
                <a:lnTo>
                  <a:pt x="524" y="96"/>
                </a:lnTo>
                <a:lnTo>
                  <a:pt x="493" y="65"/>
                </a:lnTo>
                <a:lnTo>
                  <a:pt x="462" y="33"/>
                </a:lnTo>
                <a:lnTo>
                  <a:pt x="432" y="0"/>
                </a:lnTo>
                <a:lnTo>
                  <a:pt x="432" y="0"/>
                </a:lnTo>
                <a:lnTo>
                  <a:pt x="432" y="0"/>
                </a:lnTo>
                <a:lnTo>
                  <a:pt x="432" y="0"/>
                </a:lnTo>
                <a:lnTo>
                  <a:pt x="383" y="59"/>
                </a:lnTo>
                <a:lnTo>
                  <a:pt x="336" y="118"/>
                </a:lnTo>
                <a:lnTo>
                  <a:pt x="293" y="179"/>
                </a:lnTo>
                <a:lnTo>
                  <a:pt x="251" y="244"/>
                </a:lnTo>
                <a:lnTo>
                  <a:pt x="213" y="310"/>
                </a:lnTo>
                <a:lnTo>
                  <a:pt x="178" y="378"/>
                </a:lnTo>
                <a:lnTo>
                  <a:pt x="145" y="446"/>
                </a:lnTo>
                <a:lnTo>
                  <a:pt x="115" y="517"/>
                </a:lnTo>
                <a:lnTo>
                  <a:pt x="89" y="590"/>
                </a:lnTo>
                <a:lnTo>
                  <a:pt x="66" y="663"/>
                </a:lnTo>
                <a:lnTo>
                  <a:pt x="46" y="740"/>
                </a:lnTo>
                <a:lnTo>
                  <a:pt x="30" y="816"/>
                </a:lnTo>
                <a:lnTo>
                  <a:pt x="18" y="893"/>
                </a:lnTo>
                <a:lnTo>
                  <a:pt x="7" y="973"/>
                </a:lnTo>
                <a:lnTo>
                  <a:pt x="2" y="1053"/>
                </a:lnTo>
                <a:lnTo>
                  <a:pt x="0" y="1133"/>
                </a:lnTo>
                <a:lnTo>
                  <a:pt x="0" y="1133"/>
                </a:lnTo>
                <a:lnTo>
                  <a:pt x="2" y="1215"/>
                </a:lnTo>
                <a:lnTo>
                  <a:pt x="7" y="1295"/>
                </a:lnTo>
                <a:lnTo>
                  <a:pt x="18" y="1375"/>
                </a:lnTo>
                <a:lnTo>
                  <a:pt x="30" y="1451"/>
                </a:lnTo>
                <a:lnTo>
                  <a:pt x="46" y="1528"/>
                </a:lnTo>
                <a:lnTo>
                  <a:pt x="66" y="1605"/>
                </a:lnTo>
                <a:lnTo>
                  <a:pt x="89" y="1678"/>
                </a:lnTo>
                <a:lnTo>
                  <a:pt x="115" y="1751"/>
                </a:lnTo>
                <a:lnTo>
                  <a:pt x="145" y="1822"/>
                </a:lnTo>
                <a:lnTo>
                  <a:pt x="178" y="1890"/>
                </a:lnTo>
                <a:lnTo>
                  <a:pt x="213" y="1958"/>
                </a:lnTo>
                <a:lnTo>
                  <a:pt x="251" y="2024"/>
                </a:lnTo>
                <a:lnTo>
                  <a:pt x="293" y="2088"/>
                </a:lnTo>
                <a:lnTo>
                  <a:pt x="336" y="2149"/>
                </a:lnTo>
                <a:lnTo>
                  <a:pt x="383" y="2208"/>
                </a:lnTo>
                <a:lnTo>
                  <a:pt x="432" y="2266"/>
                </a:lnTo>
                <a:lnTo>
                  <a:pt x="432" y="2266"/>
                </a:lnTo>
                <a:lnTo>
                  <a:pt x="462" y="2299"/>
                </a:lnTo>
                <a:lnTo>
                  <a:pt x="493" y="2330"/>
                </a:lnTo>
                <a:lnTo>
                  <a:pt x="523" y="2361"/>
                </a:lnTo>
                <a:lnTo>
                  <a:pt x="556" y="2391"/>
                </a:lnTo>
                <a:lnTo>
                  <a:pt x="589" y="2421"/>
                </a:lnTo>
                <a:lnTo>
                  <a:pt x="622" y="2448"/>
                </a:lnTo>
                <a:lnTo>
                  <a:pt x="657" y="2476"/>
                </a:lnTo>
                <a:lnTo>
                  <a:pt x="691" y="2502"/>
                </a:lnTo>
                <a:lnTo>
                  <a:pt x="726" y="2529"/>
                </a:lnTo>
                <a:lnTo>
                  <a:pt x="763" y="2553"/>
                </a:lnTo>
                <a:lnTo>
                  <a:pt x="801" y="2577"/>
                </a:lnTo>
                <a:lnTo>
                  <a:pt x="838" y="2600"/>
                </a:lnTo>
                <a:lnTo>
                  <a:pt x="876" y="2622"/>
                </a:lnTo>
                <a:lnTo>
                  <a:pt x="916" y="2643"/>
                </a:lnTo>
                <a:lnTo>
                  <a:pt x="954" y="2664"/>
                </a:lnTo>
                <a:lnTo>
                  <a:pt x="994" y="2683"/>
                </a:lnTo>
                <a:lnTo>
                  <a:pt x="1036" y="2701"/>
                </a:lnTo>
                <a:lnTo>
                  <a:pt x="1078" y="2718"/>
                </a:lnTo>
                <a:lnTo>
                  <a:pt x="1119" y="2734"/>
                </a:lnTo>
                <a:lnTo>
                  <a:pt x="1161" y="2748"/>
                </a:lnTo>
                <a:lnTo>
                  <a:pt x="1205" y="2762"/>
                </a:lnTo>
                <a:lnTo>
                  <a:pt x="1247" y="2774"/>
                </a:lnTo>
                <a:lnTo>
                  <a:pt x="1292" y="2786"/>
                </a:lnTo>
                <a:lnTo>
                  <a:pt x="1335" y="2796"/>
                </a:lnTo>
                <a:lnTo>
                  <a:pt x="1381" y="2805"/>
                </a:lnTo>
                <a:lnTo>
                  <a:pt x="1426" y="2814"/>
                </a:lnTo>
                <a:lnTo>
                  <a:pt x="1471" y="2821"/>
                </a:lnTo>
                <a:lnTo>
                  <a:pt x="1516" y="2826"/>
                </a:lnTo>
                <a:lnTo>
                  <a:pt x="1563" y="2831"/>
                </a:lnTo>
                <a:lnTo>
                  <a:pt x="1609" y="2833"/>
                </a:lnTo>
                <a:lnTo>
                  <a:pt x="1656" y="2837"/>
                </a:lnTo>
                <a:lnTo>
                  <a:pt x="1703" y="2837"/>
                </a:lnTo>
                <a:lnTo>
                  <a:pt x="1703" y="2837"/>
                </a:lnTo>
                <a:lnTo>
                  <a:pt x="1748" y="2837"/>
                </a:lnTo>
                <a:lnTo>
                  <a:pt x="1791" y="2835"/>
                </a:lnTo>
                <a:lnTo>
                  <a:pt x="1835" y="2831"/>
                </a:lnTo>
                <a:lnTo>
                  <a:pt x="1877" y="2828"/>
                </a:lnTo>
                <a:lnTo>
                  <a:pt x="1920" y="2823"/>
                </a:lnTo>
                <a:lnTo>
                  <a:pt x="1962" y="2817"/>
                </a:lnTo>
                <a:lnTo>
                  <a:pt x="2005" y="2810"/>
                </a:lnTo>
                <a:lnTo>
                  <a:pt x="2047" y="2802"/>
                </a:lnTo>
                <a:lnTo>
                  <a:pt x="2087" y="2793"/>
                </a:lnTo>
                <a:lnTo>
                  <a:pt x="2129" y="2783"/>
                </a:lnTo>
                <a:lnTo>
                  <a:pt x="2169" y="2772"/>
                </a:lnTo>
                <a:lnTo>
                  <a:pt x="2209" y="2760"/>
                </a:lnTo>
                <a:lnTo>
                  <a:pt x="2289" y="2734"/>
                </a:lnTo>
                <a:lnTo>
                  <a:pt x="2366" y="2703"/>
                </a:lnTo>
                <a:lnTo>
                  <a:pt x="2442" y="2668"/>
                </a:lnTo>
                <a:lnTo>
                  <a:pt x="2515" y="2631"/>
                </a:lnTo>
                <a:lnTo>
                  <a:pt x="2587" y="2589"/>
                </a:lnTo>
                <a:lnTo>
                  <a:pt x="2656" y="2546"/>
                </a:lnTo>
                <a:lnTo>
                  <a:pt x="2723" y="2499"/>
                </a:lnTo>
                <a:lnTo>
                  <a:pt x="2787" y="2448"/>
                </a:lnTo>
                <a:lnTo>
                  <a:pt x="2848" y="2395"/>
                </a:lnTo>
                <a:lnTo>
                  <a:pt x="2907" y="2337"/>
                </a:lnTo>
                <a:lnTo>
                  <a:pt x="2964" y="2278"/>
                </a:lnTo>
                <a:lnTo>
                  <a:pt x="3017" y="2217"/>
                </a:lnTo>
                <a:lnTo>
                  <a:pt x="3069" y="2153"/>
                </a:lnTo>
                <a:lnTo>
                  <a:pt x="3116" y="2087"/>
                </a:lnTo>
                <a:lnTo>
                  <a:pt x="3159" y="2017"/>
                </a:lnTo>
                <a:lnTo>
                  <a:pt x="3201" y="1946"/>
                </a:lnTo>
                <a:lnTo>
                  <a:pt x="3238" y="1872"/>
                </a:lnTo>
                <a:lnTo>
                  <a:pt x="3273" y="1796"/>
                </a:lnTo>
                <a:lnTo>
                  <a:pt x="3304" y="1719"/>
                </a:lnTo>
                <a:lnTo>
                  <a:pt x="3330" y="1639"/>
                </a:lnTo>
                <a:lnTo>
                  <a:pt x="3342" y="1599"/>
                </a:lnTo>
                <a:lnTo>
                  <a:pt x="3353" y="1559"/>
                </a:lnTo>
                <a:lnTo>
                  <a:pt x="3363" y="1518"/>
                </a:lnTo>
                <a:lnTo>
                  <a:pt x="3372" y="1477"/>
                </a:lnTo>
                <a:lnTo>
                  <a:pt x="3380" y="1436"/>
                </a:lnTo>
                <a:lnTo>
                  <a:pt x="3387" y="1392"/>
                </a:lnTo>
                <a:lnTo>
                  <a:pt x="3393" y="1350"/>
                </a:lnTo>
                <a:lnTo>
                  <a:pt x="3398" y="1307"/>
                </a:lnTo>
                <a:lnTo>
                  <a:pt x="3401" y="1265"/>
                </a:lnTo>
                <a:lnTo>
                  <a:pt x="3405" y="1222"/>
                </a:lnTo>
                <a:lnTo>
                  <a:pt x="3407" y="1178"/>
                </a:lnTo>
                <a:lnTo>
                  <a:pt x="3407" y="1133"/>
                </a:lnTo>
                <a:lnTo>
                  <a:pt x="3407" y="1133"/>
                </a:lnTo>
                <a:lnTo>
                  <a:pt x="3405" y="1053"/>
                </a:lnTo>
                <a:lnTo>
                  <a:pt x="3400" y="973"/>
                </a:lnTo>
                <a:lnTo>
                  <a:pt x="3389" y="893"/>
                </a:lnTo>
                <a:lnTo>
                  <a:pt x="3377" y="816"/>
                </a:lnTo>
                <a:lnTo>
                  <a:pt x="3360" y="740"/>
                </a:lnTo>
                <a:lnTo>
                  <a:pt x="3340" y="663"/>
                </a:lnTo>
                <a:lnTo>
                  <a:pt x="3318" y="590"/>
                </a:lnTo>
                <a:lnTo>
                  <a:pt x="3292" y="517"/>
                </a:lnTo>
                <a:lnTo>
                  <a:pt x="3262" y="446"/>
                </a:lnTo>
                <a:lnTo>
                  <a:pt x="3229" y="376"/>
                </a:lnTo>
                <a:lnTo>
                  <a:pt x="3194" y="310"/>
                </a:lnTo>
                <a:lnTo>
                  <a:pt x="3156" y="244"/>
                </a:lnTo>
                <a:lnTo>
                  <a:pt x="3114" y="179"/>
                </a:lnTo>
                <a:lnTo>
                  <a:pt x="3071" y="118"/>
                </a:lnTo>
                <a:lnTo>
                  <a:pt x="3024" y="58"/>
                </a:lnTo>
                <a:lnTo>
                  <a:pt x="2975" y="0"/>
                </a:lnTo>
                <a:lnTo>
                  <a:pt x="2975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0000"/>
            </a:schemeClr>
          </a:solidFill>
          <a:ln w="57150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anchorCtr="1">
            <a:normAutofit/>
          </a:bodyPr>
          <a:lstStyle/>
          <a:p>
            <a:pPr marL="0" marR="0" lvl="0" indent="0" algn="ctr" defTabSz="91440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</a:endParaRPr>
          </a:p>
        </p:txBody>
      </p:sp>
      <p:sp>
        <p:nvSpPr>
          <p:cNvPr id="59" name="形状">
            <a:extLst>
              <a:ext uri="{FF2B5EF4-FFF2-40B4-BE49-F238E27FC236}">
                <a16:creationId xmlns:a16="http://schemas.microsoft.com/office/drawing/2014/main" id="{8E8B7D85-331E-4BFD-A232-EFE86F413815}"/>
              </a:ext>
            </a:extLst>
          </p:cNvPr>
          <p:cNvSpPr/>
          <p:nvPr/>
        </p:nvSpPr>
        <p:spPr bwMode="auto">
          <a:xfrm>
            <a:off x="4463982" y="4328001"/>
            <a:ext cx="1692979" cy="1937760"/>
          </a:xfrm>
          <a:custGeom>
            <a:avLst/>
            <a:gdLst>
              <a:gd name="T0" fmla="*/ 2975 w 2975"/>
              <a:gd name="T1" fmla="*/ 569 h 3406"/>
              <a:gd name="T2" fmla="*/ 2851 w 2975"/>
              <a:gd name="T3" fmla="*/ 446 h 3406"/>
              <a:gd name="T4" fmla="*/ 2716 w 2975"/>
              <a:gd name="T5" fmla="*/ 332 h 3406"/>
              <a:gd name="T6" fmla="*/ 2569 w 2975"/>
              <a:gd name="T7" fmla="*/ 237 h 3406"/>
              <a:gd name="T8" fmla="*/ 2411 w 2975"/>
              <a:gd name="T9" fmla="*/ 153 h 3406"/>
              <a:gd name="T10" fmla="*/ 2246 w 2975"/>
              <a:gd name="T11" fmla="*/ 89 h 3406"/>
              <a:gd name="T12" fmla="*/ 2072 w 2975"/>
              <a:gd name="T13" fmla="*/ 40 h 3406"/>
              <a:gd name="T14" fmla="*/ 1891 w 2975"/>
              <a:gd name="T15" fmla="*/ 11 h 3406"/>
              <a:gd name="T16" fmla="*/ 1703 w 2975"/>
              <a:gd name="T17" fmla="*/ 0 h 3406"/>
              <a:gd name="T18" fmla="*/ 1563 w 2975"/>
              <a:gd name="T19" fmla="*/ 5 h 3406"/>
              <a:gd name="T20" fmla="*/ 1381 w 2975"/>
              <a:gd name="T21" fmla="*/ 31 h 3406"/>
              <a:gd name="T22" fmla="*/ 1205 w 2975"/>
              <a:gd name="T23" fmla="*/ 75 h 3406"/>
              <a:gd name="T24" fmla="*/ 1036 w 2975"/>
              <a:gd name="T25" fmla="*/ 136 h 3406"/>
              <a:gd name="T26" fmla="*/ 876 w 2975"/>
              <a:gd name="T27" fmla="*/ 214 h 3406"/>
              <a:gd name="T28" fmla="*/ 728 w 2975"/>
              <a:gd name="T29" fmla="*/ 308 h 3406"/>
              <a:gd name="T30" fmla="*/ 589 w 2975"/>
              <a:gd name="T31" fmla="*/ 416 h 3406"/>
              <a:gd name="T32" fmla="*/ 462 w 2975"/>
              <a:gd name="T33" fmla="*/ 538 h 3406"/>
              <a:gd name="T34" fmla="*/ 336 w 2975"/>
              <a:gd name="T35" fmla="*/ 687 h 3406"/>
              <a:gd name="T36" fmla="*/ 178 w 2975"/>
              <a:gd name="T37" fmla="*/ 945 h 3406"/>
              <a:gd name="T38" fmla="*/ 67 w 2975"/>
              <a:gd name="T39" fmla="*/ 1232 h 3406"/>
              <a:gd name="T40" fmla="*/ 7 w 2975"/>
              <a:gd name="T41" fmla="*/ 1542 h 3406"/>
              <a:gd name="T42" fmla="*/ 0 w 2975"/>
              <a:gd name="T43" fmla="*/ 1747 h 3406"/>
              <a:gd name="T44" fmla="*/ 14 w 2975"/>
              <a:gd name="T45" fmla="*/ 1919 h 3406"/>
              <a:gd name="T46" fmla="*/ 44 w 2975"/>
              <a:gd name="T47" fmla="*/ 2087 h 3406"/>
              <a:gd name="T48" fmla="*/ 103 w 2975"/>
              <a:gd name="T49" fmla="*/ 2288 h 3406"/>
              <a:gd name="T50" fmla="*/ 248 w 2975"/>
              <a:gd name="T51" fmla="*/ 2586 h 3406"/>
              <a:gd name="T52" fmla="*/ 443 w 2975"/>
              <a:gd name="T53" fmla="*/ 2847 h 3406"/>
              <a:gd name="T54" fmla="*/ 684 w 2975"/>
              <a:gd name="T55" fmla="*/ 3068 h 3406"/>
              <a:gd name="T56" fmla="*/ 965 w 2975"/>
              <a:gd name="T57" fmla="*/ 3237 h 3406"/>
              <a:gd name="T58" fmla="*/ 1238 w 2975"/>
              <a:gd name="T59" fmla="*/ 3341 h 3406"/>
              <a:gd name="T60" fmla="*/ 1402 w 2975"/>
              <a:gd name="T61" fmla="*/ 3379 h 3406"/>
              <a:gd name="T62" fmla="*/ 1572 w 2975"/>
              <a:gd name="T63" fmla="*/ 3400 h 3406"/>
              <a:gd name="T64" fmla="*/ 1703 w 2975"/>
              <a:gd name="T65" fmla="*/ 3406 h 3406"/>
              <a:gd name="T66" fmla="*/ 1891 w 2975"/>
              <a:gd name="T67" fmla="*/ 3395 h 3406"/>
              <a:gd name="T68" fmla="*/ 2072 w 2975"/>
              <a:gd name="T69" fmla="*/ 3365 h 3406"/>
              <a:gd name="T70" fmla="*/ 2246 w 2975"/>
              <a:gd name="T71" fmla="*/ 3317 h 3406"/>
              <a:gd name="T72" fmla="*/ 2411 w 2975"/>
              <a:gd name="T73" fmla="*/ 3252 h 3406"/>
              <a:gd name="T74" fmla="*/ 2569 w 2975"/>
              <a:gd name="T75" fmla="*/ 3169 h 3406"/>
              <a:gd name="T76" fmla="*/ 2716 w 2975"/>
              <a:gd name="T77" fmla="*/ 3071 h 3406"/>
              <a:gd name="T78" fmla="*/ 2851 w 2975"/>
              <a:gd name="T79" fmla="*/ 2960 h 3406"/>
              <a:gd name="T80" fmla="*/ 2975 w 2975"/>
              <a:gd name="T81" fmla="*/ 2835 h 3406"/>
              <a:gd name="T82" fmla="*/ 2836 w 2975"/>
              <a:gd name="T83" fmla="*/ 2657 h 3406"/>
              <a:gd name="T84" fmla="*/ 2688 w 2975"/>
              <a:gd name="T85" fmla="*/ 2391 h 3406"/>
              <a:gd name="T86" fmla="*/ 2589 w 2975"/>
              <a:gd name="T87" fmla="*/ 2097 h 3406"/>
              <a:gd name="T88" fmla="*/ 2545 w 2975"/>
              <a:gd name="T89" fmla="*/ 1784 h 3406"/>
              <a:gd name="T90" fmla="*/ 2550 w 2975"/>
              <a:gd name="T91" fmla="*/ 1542 h 3406"/>
              <a:gd name="T92" fmla="*/ 2609 w 2975"/>
              <a:gd name="T93" fmla="*/ 1232 h 3406"/>
              <a:gd name="T94" fmla="*/ 2721 w 2975"/>
              <a:gd name="T95" fmla="*/ 947 h 3406"/>
              <a:gd name="T96" fmla="*/ 2879 w 2975"/>
              <a:gd name="T97" fmla="*/ 687 h 3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975" h="3406">
                <a:moveTo>
                  <a:pt x="2975" y="569"/>
                </a:moveTo>
                <a:lnTo>
                  <a:pt x="2975" y="569"/>
                </a:lnTo>
                <a:lnTo>
                  <a:pt x="2975" y="569"/>
                </a:lnTo>
                <a:lnTo>
                  <a:pt x="2975" y="569"/>
                </a:lnTo>
                <a:lnTo>
                  <a:pt x="2945" y="538"/>
                </a:lnTo>
                <a:lnTo>
                  <a:pt x="2914" y="506"/>
                </a:lnTo>
                <a:lnTo>
                  <a:pt x="2883" y="475"/>
                </a:lnTo>
                <a:lnTo>
                  <a:pt x="2851" y="446"/>
                </a:lnTo>
                <a:lnTo>
                  <a:pt x="2818" y="416"/>
                </a:lnTo>
                <a:lnTo>
                  <a:pt x="2785" y="388"/>
                </a:lnTo>
                <a:lnTo>
                  <a:pt x="2750" y="360"/>
                </a:lnTo>
                <a:lnTo>
                  <a:pt x="2716" y="332"/>
                </a:lnTo>
                <a:lnTo>
                  <a:pt x="2679" y="308"/>
                </a:lnTo>
                <a:lnTo>
                  <a:pt x="2644" y="282"/>
                </a:lnTo>
                <a:lnTo>
                  <a:pt x="2606" y="259"/>
                </a:lnTo>
                <a:lnTo>
                  <a:pt x="2569" y="237"/>
                </a:lnTo>
                <a:lnTo>
                  <a:pt x="2531" y="214"/>
                </a:lnTo>
                <a:lnTo>
                  <a:pt x="2491" y="193"/>
                </a:lnTo>
                <a:lnTo>
                  <a:pt x="2451" y="172"/>
                </a:lnTo>
                <a:lnTo>
                  <a:pt x="2411" y="153"/>
                </a:lnTo>
                <a:lnTo>
                  <a:pt x="2371" y="136"/>
                </a:lnTo>
                <a:lnTo>
                  <a:pt x="2329" y="118"/>
                </a:lnTo>
                <a:lnTo>
                  <a:pt x="2288" y="103"/>
                </a:lnTo>
                <a:lnTo>
                  <a:pt x="2246" y="89"/>
                </a:lnTo>
                <a:lnTo>
                  <a:pt x="2202" y="75"/>
                </a:lnTo>
                <a:lnTo>
                  <a:pt x="2159" y="61"/>
                </a:lnTo>
                <a:lnTo>
                  <a:pt x="2115" y="51"/>
                </a:lnTo>
                <a:lnTo>
                  <a:pt x="2072" y="40"/>
                </a:lnTo>
                <a:lnTo>
                  <a:pt x="2026" y="31"/>
                </a:lnTo>
                <a:lnTo>
                  <a:pt x="1981" y="23"/>
                </a:lnTo>
                <a:lnTo>
                  <a:pt x="1936" y="16"/>
                </a:lnTo>
                <a:lnTo>
                  <a:pt x="1891" y="11"/>
                </a:lnTo>
                <a:lnTo>
                  <a:pt x="1844" y="5"/>
                </a:lnTo>
                <a:lnTo>
                  <a:pt x="1798" y="2"/>
                </a:lnTo>
                <a:lnTo>
                  <a:pt x="1751" y="0"/>
                </a:lnTo>
                <a:lnTo>
                  <a:pt x="1703" y="0"/>
                </a:lnTo>
                <a:lnTo>
                  <a:pt x="1703" y="0"/>
                </a:lnTo>
                <a:lnTo>
                  <a:pt x="1656" y="0"/>
                </a:lnTo>
                <a:lnTo>
                  <a:pt x="1609" y="2"/>
                </a:lnTo>
                <a:lnTo>
                  <a:pt x="1563" y="5"/>
                </a:lnTo>
                <a:lnTo>
                  <a:pt x="1516" y="11"/>
                </a:lnTo>
                <a:lnTo>
                  <a:pt x="1471" y="16"/>
                </a:lnTo>
                <a:lnTo>
                  <a:pt x="1426" y="23"/>
                </a:lnTo>
                <a:lnTo>
                  <a:pt x="1381" y="31"/>
                </a:lnTo>
                <a:lnTo>
                  <a:pt x="1335" y="40"/>
                </a:lnTo>
                <a:lnTo>
                  <a:pt x="1292" y="51"/>
                </a:lnTo>
                <a:lnTo>
                  <a:pt x="1248" y="61"/>
                </a:lnTo>
                <a:lnTo>
                  <a:pt x="1205" y="75"/>
                </a:lnTo>
                <a:lnTo>
                  <a:pt x="1161" y="89"/>
                </a:lnTo>
                <a:lnTo>
                  <a:pt x="1120" y="103"/>
                </a:lnTo>
                <a:lnTo>
                  <a:pt x="1078" y="118"/>
                </a:lnTo>
                <a:lnTo>
                  <a:pt x="1036" y="136"/>
                </a:lnTo>
                <a:lnTo>
                  <a:pt x="996" y="153"/>
                </a:lnTo>
                <a:lnTo>
                  <a:pt x="956" y="172"/>
                </a:lnTo>
                <a:lnTo>
                  <a:pt x="916" y="193"/>
                </a:lnTo>
                <a:lnTo>
                  <a:pt x="876" y="214"/>
                </a:lnTo>
                <a:lnTo>
                  <a:pt x="838" y="237"/>
                </a:lnTo>
                <a:lnTo>
                  <a:pt x="801" y="259"/>
                </a:lnTo>
                <a:lnTo>
                  <a:pt x="763" y="282"/>
                </a:lnTo>
                <a:lnTo>
                  <a:pt x="728" y="308"/>
                </a:lnTo>
                <a:lnTo>
                  <a:pt x="691" y="332"/>
                </a:lnTo>
                <a:lnTo>
                  <a:pt x="657" y="360"/>
                </a:lnTo>
                <a:lnTo>
                  <a:pt x="622" y="388"/>
                </a:lnTo>
                <a:lnTo>
                  <a:pt x="589" y="416"/>
                </a:lnTo>
                <a:lnTo>
                  <a:pt x="556" y="446"/>
                </a:lnTo>
                <a:lnTo>
                  <a:pt x="524" y="475"/>
                </a:lnTo>
                <a:lnTo>
                  <a:pt x="493" y="506"/>
                </a:lnTo>
                <a:lnTo>
                  <a:pt x="462" y="538"/>
                </a:lnTo>
                <a:lnTo>
                  <a:pt x="432" y="569"/>
                </a:lnTo>
                <a:lnTo>
                  <a:pt x="432" y="569"/>
                </a:lnTo>
                <a:lnTo>
                  <a:pt x="383" y="627"/>
                </a:lnTo>
                <a:lnTo>
                  <a:pt x="336" y="687"/>
                </a:lnTo>
                <a:lnTo>
                  <a:pt x="293" y="748"/>
                </a:lnTo>
                <a:lnTo>
                  <a:pt x="251" y="813"/>
                </a:lnTo>
                <a:lnTo>
                  <a:pt x="213" y="879"/>
                </a:lnTo>
                <a:lnTo>
                  <a:pt x="178" y="945"/>
                </a:lnTo>
                <a:lnTo>
                  <a:pt x="145" y="1015"/>
                </a:lnTo>
                <a:lnTo>
                  <a:pt x="115" y="1086"/>
                </a:lnTo>
                <a:lnTo>
                  <a:pt x="89" y="1159"/>
                </a:lnTo>
                <a:lnTo>
                  <a:pt x="67" y="1232"/>
                </a:lnTo>
                <a:lnTo>
                  <a:pt x="46" y="1309"/>
                </a:lnTo>
                <a:lnTo>
                  <a:pt x="30" y="1385"/>
                </a:lnTo>
                <a:lnTo>
                  <a:pt x="18" y="1462"/>
                </a:lnTo>
                <a:lnTo>
                  <a:pt x="7" y="1542"/>
                </a:lnTo>
                <a:lnTo>
                  <a:pt x="2" y="1622"/>
                </a:lnTo>
                <a:lnTo>
                  <a:pt x="0" y="1702"/>
                </a:lnTo>
                <a:lnTo>
                  <a:pt x="0" y="1702"/>
                </a:lnTo>
                <a:lnTo>
                  <a:pt x="0" y="1747"/>
                </a:lnTo>
                <a:lnTo>
                  <a:pt x="2" y="1791"/>
                </a:lnTo>
                <a:lnTo>
                  <a:pt x="6" y="1834"/>
                </a:lnTo>
                <a:lnTo>
                  <a:pt x="9" y="1876"/>
                </a:lnTo>
                <a:lnTo>
                  <a:pt x="14" y="1919"/>
                </a:lnTo>
                <a:lnTo>
                  <a:pt x="20" y="1961"/>
                </a:lnTo>
                <a:lnTo>
                  <a:pt x="27" y="2005"/>
                </a:lnTo>
                <a:lnTo>
                  <a:pt x="35" y="2046"/>
                </a:lnTo>
                <a:lnTo>
                  <a:pt x="44" y="2087"/>
                </a:lnTo>
                <a:lnTo>
                  <a:pt x="54" y="2128"/>
                </a:lnTo>
                <a:lnTo>
                  <a:pt x="65" y="2168"/>
                </a:lnTo>
                <a:lnTo>
                  <a:pt x="77" y="2208"/>
                </a:lnTo>
                <a:lnTo>
                  <a:pt x="103" y="2288"/>
                </a:lnTo>
                <a:lnTo>
                  <a:pt x="134" y="2365"/>
                </a:lnTo>
                <a:lnTo>
                  <a:pt x="168" y="2441"/>
                </a:lnTo>
                <a:lnTo>
                  <a:pt x="206" y="2515"/>
                </a:lnTo>
                <a:lnTo>
                  <a:pt x="248" y="2586"/>
                </a:lnTo>
                <a:lnTo>
                  <a:pt x="291" y="2656"/>
                </a:lnTo>
                <a:lnTo>
                  <a:pt x="338" y="2722"/>
                </a:lnTo>
                <a:lnTo>
                  <a:pt x="389" y="2786"/>
                </a:lnTo>
                <a:lnTo>
                  <a:pt x="443" y="2847"/>
                </a:lnTo>
                <a:lnTo>
                  <a:pt x="500" y="2906"/>
                </a:lnTo>
                <a:lnTo>
                  <a:pt x="559" y="2964"/>
                </a:lnTo>
                <a:lnTo>
                  <a:pt x="620" y="3017"/>
                </a:lnTo>
                <a:lnTo>
                  <a:pt x="684" y="3068"/>
                </a:lnTo>
                <a:lnTo>
                  <a:pt x="751" y="3115"/>
                </a:lnTo>
                <a:lnTo>
                  <a:pt x="820" y="3158"/>
                </a:lnTo>
                <a:lnTo>
                  <a:pt x="892" y="3200"/>
                </a:lnTo>
                <a:lnTo>
                  <a:pt x="965" y="3237"/>
                </a:lnTo>
                <a:lnTo>
                  <a:pt x="1041" y="3272"/>
                </a:lnTo>
                <a:lnTo>
                  <a:pt x="1118" y="3303"/>
                </a:lnTo>
                <a:lnTo>
                  <a:pt x="1198" y="3329"/>
                </a:lnTo>
                <a:lnTo>
                  <a:pt x="1238" y="3341"/>
                </a:lnTo>
                <a:lnTo>
                  <a:pt x="1278" y="3352"/>
                </a:lnTo>
                <a:lnTo>
                  <a:pt x="1320" y="3362"/>
                </a:lnTo>
                <a:lnTo>
                  <a:pt x="1360" y="3371"/>
                </a:lnTo>
                <a:lnTo>
                  <a:pt x="1402" y="3379"/>
                </a:lnTo>
                <a:lnTo>
                  <a:pt x="1443" y="3386"/>
                </a:lnTo>
                <a:lnTo>
                  <a:pt x="1487" y="3392"/>
                </a:lnTo>
                <a:lnTo>
                  <a:pt x="1529" y="3397"/>
                </a:lnTo>
                <a:lnTo>
                  <a:pt x="1572" y="3400"/>
                </a:lnTo>
                <a:lnTo>
                  <a:pt x="1616" y="3404"/>
                </a:lnTo>
                <a:lnTo>
                  <a:pt x="1659" y="3406"/>
                </a:lnTo>
                <a:lnTo>
                  <a:pt x="1703" y="3406"/>
                </a:lnTo>
                <a:lnTo>
                  <a:pt x="1703" y="3406"/>
                </a:lnTo>
                <a:lnTo>
                  <a:pt x="1751" y="3406"/>
                </a:lnTo>
                <a:lnTo>
                  <a:pt x="1798" y="3402"/>
                </a:lnTo>
                <a:lnTo>
                  <a:pt x="1844" y="3400"/>
                </a:lnTo>
                <a:lnTo>
                  <a:pt x="1891" y="3395"/>
                </a:lnTo>
                <a:lnTo>
                  <a:pt x="1936" y="3390"/>
                </a:lnTo>
                <a:lnTo>
                  <a:pt x="1981" y="3383"/>
                </a:lnTo>
                <a:lnTo>
                  <a:pt x="2026" y="3374"/>
                </a:lnTo>
                <a:lnTo>
                  <a:pt x="2072" y="3365"/>
                </a:lnTo>
                <a:lnTo>
                  <a:pt x="2115" y="3355"/>
                </a:lnTo>
                <a:lnTo>
                  <a:pt x="2160" y="3343"/>
                </a:lnTo>
                <a:lnTo>
                  <a:pt x="2202" y="3331"/>
                </a:lnTo>
                <a:lnTo>
                  <a:pt x="2246" y="3317"/>
                </a:lnTo>
                <a:lnTo>
                  <a:pt x="2288" y="3303"/>
                </a:lnTo>
                <a:lnTo>
                  <a:pt x="2329" y="3287"/>
                </a:lnTo>
                <a:lnTo>
                  <a:pt x="2371" y="3270"/>
                </a:lnTo>
                <a:lnTo>
                  <a:pt x="2411" y="3252"/>
                </a:lnTo>
                <a:lnTo>
                  <a:pt x="2453" y="3233"/>
                </a:lnTo>
                <a:lnTo>
                  <a:pt x="2491" y="3212"/>
                </a:lnTo>
                <a:lnTo>
                  <a:pt x="2531" y="3191"/>
                </a:lnTo>
                <a:lnTo>
                  <a:pt x="2569" y="3169"/>
                </a:lnTo>
                <a:lnTo>
                  <a:pt x="2606" y="3146"/>
                </a:lnTo>
                <a:lnTo>
                  <a:pt x="2644" y="3122"/>
                </a:lnTo>
                <a:lnTo>
                  <a:pt x="2681" y="3098"/>
                </a:lnTo>
                <a:lnTo>
                  <a:pt x="2716" y="3071"/>
                </a:lnTo>
                <a:lnTo>
                  <a:pt x="2750" y="3045"/>
                </a:lnTo>
                <a:lnTo>
                  <a:pt x="2785" y="3017"/>
                </a:lnTo>
                <a:lnTo>
                  <a:pt x="2818" y="2990"/>
                </a:lnTo>
                <a:lnTo>
                  <a:pt x="2851" y="2960"/>
                </a:lnTo>
                <a:lnTo>
                  <a:pt x="2883" y="2930"/>
                </a:lnTo>
                <a:lnTo>
                  <a:pt x="2914" y="2899"/>
                </a:lnTo>
                <a:lnTo>
                  <a:pt x="2945" y="2868"/>
                </a:lnTo>
                <a:lnTo>
                  <a:pt x="2975" y="2835"/>
                </a:lnTo>
                <a:lnTo>
                  <a:pt x="2975" y="2835"/>
                </a:lnTo>
                <a:lnTo>
                  <a:pt x="2926" y="2777"/>
                </a:lnTo>
                <a:lnTo>
                  <a:pt x="2879" y="2718"/>
                </a:lnTo>
                <a:lnTo>
                  <a:pt x="2836" y="2657"/>
                </a:lnTo>
                <a:lnTo>
                  <a:pt x="2794" y="2593"/>
                </a:lnTo>
                <a:lnTo>
                  <a:pt x="2756" y="2527"/>
                </a:lnTo>
                <a:lnTo>
                  <a:pt x="2721" y="2459"/>
                </a:lnTo>
                <a:lnTo>
                  <a:pt x="2688" y="2391"/>
                </a:lnTo>
                <a:lnTo>
                  <a:pt x="2658" y="2320"/>
                </a:lnTo>
                <a:lnTo>
                  <a:pt x="2632" y="2247"/>
                </a:lnTo>
                <a:lnTo>
                  <a:pt x="2609" y="2174"/>
                </a:lnTo>
                <a:lnTo>
                  <a:pt x="2589" y="2097"/>
                </a:lnTo>
                <a:lnTo>
                  <a:pt x="2573" y="2020"/>
                </a:lnTo>
                <a:lnTo>
                  <a:pt x="2561" y="1944"/>
                </a:lnTo>
                <a:lnTo>
                  <a:pt x="2550" y="1864"/>
                </a:lnTo>
                <a:lnTo>
                  <a:pt x="2545" y="1784"/>
                </a:lnTo>
                <a:lnTo>
                  <a:pt x="2543" y="1702"/>
                </a:lnTo>
                <a:lnTo>
                  <a:pt x="2543" y="1702"/>
                </a:lnTo>
                <a:lnTo>
                  <a:pt x="2545" y="1622"/>
                </a:lnTo>
                <a:lnTo>
                  <a:pt x="2550" y="1542"/>
                </a:lnTo>
                <a:lnTo>
                  <a:pt x="2561" y="1462"/>
                </a:lnTo>
                <a:lnTo>
                  <a:pt x="2573" y="1385"/>
                </a:lnTo>
                <a:lnTo>
                  <a:pt x="2589" y="1309"/>
                </a:lnTo>
                <a:lnTo>
                  <a:pt x="2609" y="1232"/>
                </a:lnTo>
                <a:lnTo>
                  <a:pt x="2632" y="1159"/>
                </a:lnTo>
                <a:lnTo>
                  <a:pt x="2658" y="1086"/>
                </a:lnTo>
                <a:lnTo>
                  <a:pt x="2688" y="1015"/>
                </a:lnTo>
                <a:lnTo>
                  <a:pt x="2721" y="947"/>
                </a:lnTo>
                <a:lnTo>
                  <a:pt x="2756" y="879"/>
                </a:lnTo>
                <a:lnTo>
                  <a:pt x="2794" y="813"/>
                </a:lnTo>
                <a:lnTo>
                  <a:pt x="2836" y="748"/>
                </a:lnTo>
                <a:lnTo>
                  <a:pt x="2879" y="687"/>
                </a:lnTo>
                <a:lnTo>
                  <a:pt x="2926" y="628"/>
                </a:lnTo>
                <a:lnTo>
                  <a:pt x="2975" y="569"/>
                </a:lnTo>
                <a:lnTo>
                  <a:pt x="2975" y="569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0000"/>
            </a:schemeClr>
          </a:solidFill>
          <a:ln w="57150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anchorCtr="1">
            <a:normAutofit/>
          </a:bodyPr>
          <a:lstStyle/>
          <a:p>
            <a:pPr marL="0" marR="0" lvl="0" indent="0" algn="ctr" defTabSz="91440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</a:endParaRPr>
          </a:p>
        </p:txBody>
      </p:sp>
      <p:sp>
        <p:nvSpPr>
          <p:cNvPr id="60" name="形状">
            <a:extLst>
              <a:ext uri="{FF2B5EF4-FFF2-40B4-BE49-F238E27FC236}">
                <a16:creationId xmlns:a16="http://schemas.microsoft.com/office/drawing/2014/main" id="{67160418-360B-43E1-933D-AEA779173EF0}"/>
              </a:ext>
            </a:extLst>
          </p:cNvPr>
          <p:cNvSpPr/>
          <p:nvPr/>
        </p:nvSpPr>
        <p:spPr bwMode="auto">
          <a:xfrm>
            <a:off x="6156961" y="3038058"/>
            <a:ext cx="1692979" cy="1937760"/>
          </a:xfrm>
          <a:custGeom>
            <a:avLst/>
            <a:gdLst>
              <a:gd name="T0" fmla="*/ 1177 w 2975"/>
              <a:gd name="T1" fmla="*/ 2 h 3406"/>
              <a:gd name="T2" fmla="*/ 994 w 2975"/>
              <a:gd name="T3" fmla="*/ 23 h 3406"/>
              <a:gd name="T4" fmla="*/ 815 w 2975"/>
              <a:gd name="T5" fmla="*/ 61 h 3406"/>
              <a:gd name="T6" fmla="*/ 646 w 2975"/>
              <a:gd name="T7" fmla="*/ 119 h 3406"/>
              <a:gd name="T8" fmla="*/ 484 w 2975"/>
              <a:gd name="T9" fmla="*/ 194 h 3406"/>
              <a:gd name="T10" fmla="*/ 331 w 2975"/>
              <a:gd name="T11" fmla="*/ 282 h 3406"/>
              <a:gd name="T12" fmla="*/ 190 w 2975"/>
              <a:gd name="T13" fmla="*/ 389 h 3406"/>
              <a:gd name="T14" fmla="*/ 61 w 2975"/>
              <a:gd name="T15" fmla="*/ 507 h 3406"/>
              <a:gd name="T16" fmla="*/ 49 w 2975"/>
              <a:gd name="T17" fmla="*/ 627 h 3406"/>
              <a:gd name="T18" fmla="*/ 219 w 2975"/>
              <a:gd name="T19" fmla="*/ 879 h 3406"/>
              <a:gd name="T20" fmla="*/ 343 w 2975"/>
              <a:gd name="T21" fmla="*/ 1159 h 3406"/>
              <a:gd name="T22" fmla="*/ 414 w 2975"/>
              <a:gd name="T23" fmla="*/ 1462 h 3406"/>
              <a:gd name="T24" fmla="*/ 432 w 2975"/>
              <a:gd name="T25" fmla="*/ 1702 h 3406"/>
              <a:gd name="T26" fmla="*/ 402 w 2975"/>
              <a:gd name="T27" fmla="*/ 2021 h 3406"/>
              <a:gd name="T28" fmla="*/ 317 w 2975"/>
              <a:gd name="T29" fmla="*/ 2320 h 3406"/>
              <a:gd name="T30" fmla="*/ 181 w 2975"/>
              <a:gd name="T31" fmla="*/ 2593 h 3406"/>
              <a:gd name="T32" fmla="*/ 0 w 2975"/>
              <a:gd name="T33" fmla="*/ 2835 h 3406"/>
              <a:gd name="T34" fmla="*/ 30 w 2975"/>
              <a:gd name="T35" fmla="*/ 2868 h 3406"/>
              <a:gd name="T36" fmla="*/ 157 w 2975"/>
              <a:gd name="T37" fmla="*/ 2990 h 3406"/>
              <a:gd name="T38" fmla="*/ 294 w 2975"/>
              <a:gd name="T39" fmla="*/ 3098 h 3406"/>
              <a:gd name="T40" fmla="*/ 444 w 2975"/>
              <a:gd name="T41" fmla="*/ 3192 h 3406"/>
              <a:gd name="T42" fmla="*/ 604 w 2975"/>
              <a:gd name="T43" fmla="*/ 3270 h 3406"/>
              <a:gd name="T44" fmla="*/ 773 w 2975"/>
              <a:gd name="T45" fmla="*/ 3331 h 3406"/>
              <a:gd name="T46" fmla="*/ 949 w 2975"/>
              <a:gd name="T47" fmla="*/ 3375 h 3406"/>
              <a:gd name="T48" fmla="*/ 1131 w 2975"/>
              <a:gd name="T49" fmla="*/ 3401 h 3406"/>
              <a:gd name="T50" fmla="*/ 1271 w 2975"/>
              <a:gd name="T51" fmla="*/ 3406 h 3406"/>
              <a:gd name="T52" fmla="*/ 1459 w 2975"/>
              <a:gd name="T53" fmla="*/ 3395 h 3406"/>
              <a:gd name="T54" fmla="*/ 1640 w 2975"/>
              <a:gd name="T55" fmla="*/ 3366 h 3406"/>
              <a:gd name="T56" fmla="*/ 1814 w 2975"/>
              <a:gd name="T57" fmla="*/ 3317 h 3406"/>
              <a:gd name="T58" fmla="*/ 1979 w 2975"/>
              <a:gd name="T59" fmla="*/ 3251 h 3406"/>
              <a:gd name="T60" fmla="*/ 2137 w 2975"/>
              <a:gd name="T61" fmla="*/ 3169 h 3406"/>
              <a:gd name="T62" fmla="*/ 2284 w 2975"/>
              <a:gd name="T63" fmla="*/ 3072 h 3406"/>
              <a:gd name="T64" fmla="*/ 2419 w 2975"/>
              <a:gd name="T65" fmla="*/ 2960 h 3406"/>
              <a:gd name="T66" fmla="*/ 2543 w 2975"/>
              <a:gd name="T67" fmla="*/ 2835 h 3406"/>
              <a:gd name="T68" fmla="*/ 2682 w 2975"/>
              <a:gd name="T69" fmla="*/ 2658 h 3406"/>
              <a:gd name="T70" fmla="*/ 2830 w 2975"/>
              <a:gd name="T71" fmla="*/ 2391 h 3406"/>
              <a:gd name="T72" fmla="*/ 2928 w 2975"/>
              <a:gd name="T73" fmla="*/ 2097 h 3406"/>
              <a:gd name="T74" fmla="*/ 2973 w 2975"/>
              <a:gd name="T75" fmla="*/ 1784 h 3406"/>
              <a:gd name="T76" fmla="*/ 2973 w 2975"/>
              <a:gd name="T77" fmla="*/ 1615 h 3406"/>
              <a:gd name="T78" fmla="*/ 2955 w 2975"/>
              <a:gd name="T79" fmla="*/ 1443 h 3406"/>
              <a:gd name="T80" fmla="*/ 2921 w 2975"/>
              <a:gd name="T81" fmla="*/ 1278 h 3406"/>
              <a:gd name="T82" fmla="*/ 2841 w 2975"/>
              <a:gd name="T83" fmla="*/ 1039 h 3406"/>
              <a:gd name="T84" fmla="*/ 2684 w 2975"/>
              <a:gd name="T85" fmla="*/ 750 h 3406"/>
              <a:gd name="T86" fmla="*/ 2475 w 2975"/>
              <a:gd name="T87" fmla="*/ 498 h 3406"/>
              <a:gd name="T88" fmla="*/ 2224 w 2975"/>
              <a:gd name="T89" fmla="*/ 291 h 3406"/>
              <a:gd name="T90" fmla="*/ 1934 w 2975"/>
              <a:gd name="T91" fmla="*/ 134 h 3406"/>
              <a:gd name="T92" fmla="*/ 1697 w 2975"/>
              <a:gd name="T93" fmla="*/ 54 h 3406"/>
              <a:gd name="T94" fmla="*/ 1530 w 2975"/>
              <a:gd name="T95" fmla="*/ 20 h 3406"/>
              <a:gd name="T96" fmla="*/ 1359 w 2975"/>
              <a:gd name="T97" fmla="*/ 2 h 3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975" h="3406">
                <a:moveTo>
                  <a:pt x="1271" y="0"/>
                </a:moveTo>
                <a:lnTo>
                  <a:pt x="1271" y="0"/>
                </a:lnTo>
                <a:lnTo>
                  <a:pt x="1224" y="0"/>
                </a:lnTo>
                <a:lnTo>
                  <a:pt x="1177" y="2"/>
                </a:lnTo>
                <a:lnTo>
                  <a:pt x="1131" y="6"/>
                </a:lnTo>
                <a:lnTo>
                  <a:pt x="1084" y="11"/>
                </a:lnTo>
                <a:lnTo>
                  <a:pt x="1039" y="16"/>
                </a:lnTo>
                <a:lnTo>
                  <a:pt x="994" y="23"/>
                </a:lnTo>
                <a:lnTo>
                  <a:pt x="949" y="30"/>
                </a:lnTo>
                <a:lnTo>
                  <a:pt x="903" y="41"/>
                </a:lnTo>
                <a:lnTo>
                  <a:pt x="860" y="51"/>
                </a:lnTo>
                <a:lnTo>
                  <a:pt x="815" y="61"/>
                </a:lnTo>
                <a:lnTo>
                  <a:pt x="773" y="75"/>
                </a:lnTo>
                <a:lnTo>
                  <a:pt x="729" y="87"/>
                </a:lnTo>
                <a:lnTo>
                  <a:pt x="687" y="103"/>
                </a:lnTo>
                <a:lnTo>
                  <a:pt x="646" y="119"/>
                </a:lnTo>
                <a:lnTo>
                  <a:pt x="604" y="136"/>
                </a:lnTo>
                <a:lnTo>
                  <a:pt x="562" y="154"/>
                </a:lnTo>
                <a:lnTo>
                  <a:pt x="522" y="173"/>
                </a:lnTo>
                <a:lnTo>
                  <a:pt x="484" y="194"/>
                </a:lnTo>
                <a:lnTo>
                  <a:pt x="444" y="215"/>
                </a:lnTo>
                <a:lnTo>
                  <a:pt x="406" y="235"/>
                </a:lnTo>
                <a:lnTo>
                  <a:pt x="369" y="260"/>
                </a:lnTo>
                <a:lnTo>
                  <a:pt x="331" y="282"/>
                </a:lnTo>
                <a:lnTo>
                  <a:pt x="294" y="308"/>
                </a:lnTo>
                <a:lnTo>
                  <a:pt x="259" y="333"/>
                </a:lnTo>
                <a:lnTo>
                  <a:pt x="225" y="361"/>
                </a:lnTo>
                <a:lnTo>
                  <a:pt x="190" y="389"/>
                </a:lnTo>
                <a:lnTo>
                  <a:pt x="157" y="416"/>
                </a:lnTo>
                <a:lnTo>
                  <a:pt x="124" y="446"/>
                </a:lnTo>
                <a:lnTo>
                  <a:pt x="91" y="476"/>
                </a:lnTo>
                <a:lnTo>
                  <a:pt x="61" y="507"/>
                </a:lnTo>
                <a:lnTo>
                  <a:pt x="30" y="538"/>
                </a:lnTo>
                <a:lnTo>
                  <a:pt x="0" y="569"/>
                </a:lnTo>
                <a:lnTo>
                  <a:pt x="0" y="569"/>
                </a:lnTo>
                <a:lnTo>
                  <a:pt x="49" y="627"/>
                </a:lnTo>
                <a:lnTo>
                  <a:pt x="96" y="688"/>
                </a:lnTo>
                <a:lnTo>
                  <a:pt x="139" y="749"/>
                </a:lnTo>
                <a:lnTo>
                  <a:pt x="181" y="813"/>
                </a:lnTo>
                <a:lnTo>
                  <a:pt x="219" y="879"/>
                </a:lnTo>
                <a:lnTo>
                  <a:pt x="254" y="945"/>
                </a:lnTo>
                <a:lnTo>
                  <a:pt x="287" y="1015"/>
                </a:lnTo>
                <a:lnTo>
                  <a:pt x="317" y="1086"/>
                </a:lnTo>
                <a:lnTo>
                  <a:pt x="343" y="1159"/>
                </a:lnTo>
                <a:lnTo>
                  <a:pt x="366" y="1232"/>
                </a:lnTo>
                <a:lnTo>
                  <a:pt x="386" y="1307"/>
                </a:lnTo>
                <a:lnTo>
                  <a:pt x="402" y="1384"/>
                </a:lnTo>
                <a:lnTo>
                  <a:pt x="414" y="1462"/>
                </a:lnTo>
                <a:lnTo>
                  <a:pt x="425" y="1542"/>
                </a:lnTo>
                <a:lnTo>
                  <a:pt x="430" y="1622"/>
                </a:lnTo>
                <a:lnTo>
                  <a:pt x="432" y="1702"/>
                </a:lnTo>
                <a:lnTo>
                  <a:pt x="432" y="1702"/>
                </a:lnTo>
                <a:lnTo>
                  <a:pt x="430" y="1784"/>
                </a:lnTo>
                <a:lnTo>
                  <a:pt x="425" y="1864"/>
                </a:lnTo>
                <a:lnTo>
                  <a:pt x="414" y="1942"/>
                </a:lnTo>
                <a:lnTo>
                  <a:pt x="402" y="2021"/>
                </a:lnTo>
                <a:lnTo>
                  <a:pt x="386" y="2097"/>
                </a:lnTo>
                <a:lnTo>
                  <a:pt x="366" y="2174"/>
                </a:lnTo>
                <a:lnTo>
                  <a:pt x="343" y="2247"/>
                </a:lnTo>
                <a:lnTo>
                  <a:pt x="317" y="2320"/>
                </a:lnTo>
                <a:lnTo>
                  <a:pt x="287" y="2390"/>
                </a:lnTo>
                <a:lnTo>
                  <a:pt x="254" y="2459"/>
                </a:lnTo>
                <a:lnTo>
                  <a:pt x="219" y="2527"/>
                </a:lnTo>
                <a:lnTo>
                  <a:pt x="181" y="2593"/>
                </a:lnTo>
                <a:lnTo>
                  <a:pt x="139" y="2656"/>
                </a:lnTo>
                <a:lnTo>
                  <a:pt x="96" y="2719"/>
                </a:lnTo>
                <a:lnTo>
                  <a:pt x="49" y="2778"/>
                </a:lnTo>
                <a:lnTo>
                  <a:pt x="0" y="2835"/>
                </a:lnTo>
                <a:lnTo>
                  <a:pt x="0" y="2835"/>
                </a:lnTo>
                <a:lnTo>
                  <a:pt x="0" y="2835"/>
                </a:lnTo>
                <a:lnTo>
                  <a:pt x="0" y="2835"/>
                </a:lnTo>
                <a:lnTo>
                  <a:pt x="30" y="2868"/>
                </a:lnTo>
                <a:lnTo>
                  <a:pt x="61" y="2900"/>
                </a:lnTo>
                <a:lnTo>
                  <a:pt x="92" y="2931"/>
                </a:lnTo>
                <a:lnTo>
                  <a:pt x="124" y="2960"/>
                </a:lnTo>
                <a:lnTo>
                  <a:pt x="157" y="2990"/>
                </a:lnTo>
                <a:lnTo>
                  <a:pt x="190" y="3018"/>
                </a:lnTo>
                <a:lnTo>
                  <a:pt x="225" y="3046"/>
                </a:lnTo>
                <a:lnTo>
                  <a:pt x="259" y="3072"/>
                </a:lnTo>
                <a:lnTo>
                  <a:pt x="294" y="3098"/>
                </a:lnTo>
                <a:lnTo>
                  <a:pt x="331" y="3122"/>
                </a:lnTo>
                <a:lnTo>
                  <a:pt x="369" y="3147"/>
                </a:lnTo>
                <a:lnTo>
                  <a:pt x="406" y="3169"/>
                </a:lnTo>
                <a:lnTo>
                  <a:pt x="444" y="3192"/>
                </a:lnTo>
                <a:lnTo>
                  <a:pt x="484" y="3213"/>
                </a:lnTo>
                <a:lnTo>
                  <a:pt x="522" y="3234"/>
                </a:lnTo>
                <a:lnTo>
                  <a:pt x="564" y="3251"/>
                </a:lnTo>
                <a:lnTo>
                  <a:pt x="604" y="3270"/>
                </a:lnTo>
                <a:lnTo>
                  <a:pt x="646" y="3288"/>
                </a:lnTo>
                <a:lnTo>
                  <a:pt x="687" y="3303"/>
                </a:lnTo>
                <a:lnTo>
                  <a:pt x="729" y="3317"/>
                </a:lnTo>
                <a:lnTo>
                  <a:pt x="773" y="3331"/>
                </a:lnTo>
                <a:lnTo>
                  <a:pt x="815" y="3343"/>
                </a:lnTo>
                <a:lnTo>
                  <a:pt x="860" y="3355"/>
                </a:lnTo>
                <a:lnTo>
                  <a:pt x="903" y="3366"/>
                </a:lnTo>
                <a:lnTo>
                  <a:pt x="949" y="3375"/>
                </a:lnTo>
                <a:lnTo>
                  <a:pt x="994" y="3383"/>
                </a:lnTo>
                <a:lnTo>
                  <a:pt x="1039" y="3390"/>
                </a:lnTo>
                <a:lnTo>
                  <a:pt x="1084" y="3395"/>
                </a:lnTo>
                <a:lnTo>
                  <a:pt x="1131" y="3401"/>
                </a:lnTo>
                <a:lnTo>
                  <a:pt x="1177" y="3402"/>
                </a:lnTo>
                <a:lnTo>
                  <a:pt x="1224" y="3404"/>
                </a:lnTo>
                <a:lnTo>
                  <a:pt x="1271" y="3406"/>
                </a:lnTo>
                <a:lnTo>
                  <a:pt x="1271" y="3406"/>
                </a:lnTo>
                <a:lnTo>
                  <a:pt x="1319" y="3404"/>
                </a:lnTo>
                <a:lnTo>
                  <a:pt x="1366" y="3402"/>
                </a:lnTo>
                <a:lnTo>
                  <a:pt x="1412" y="3401"/>
                </a:lnTo>
                <a:lnTo>
                  <a:pt x="1459" y="3395"/>
                </a:lnTo>
                <a:lnTo>
                  <a:pt x="1504" y="3390"/>
                </a:lnTo>
                <a:lnTo>
                  <a:pt x="1549" y="3383"/>
                </a:lnTo>
                <a:lnTo>
                  <a:pt x="1594" y="3375"/>
                </a:lnTo>
                <a:lnTo>
                  <a:pt x="1640" y="3366"/>
                </a:lnTo>
                <a:lnTo>
                  <a:pt x="1683" y="3355"/>
                </a:lnTo>
                <a:lnTo>
                  <a:pt x="1727" y="3343"/>
                </a:lnTo>
                <a:lnTo>
                  <a:pt x="1770" y="3331"/>
                </a:lnTo>
                <a:lnTo>
                  <a:pt x="1814" y="3317"/>
                </a:lnTo>
                <a:lnTo>
                  <a:pt x="1855" y="3303"/>
                </a:lnTo>
                <a:lnTo>
                  <a:pt x="1897" y="3288"/>
                </a:lnTo>
                <a:lnTo>
                  <a:pt x="1939" y="3270"/>
                </a:lnTo>
                <a:lnTo>
                  <a:pt x="1979" y="3251"/>
                </a:lnTo>
                <a:lnTo>
                  <a:pt x="2019" y="3234"/>
                </a:lnTo>
                <a:lnTo>
                  <a:pt x="2059" y="3213"/>
                </a:lnTo>
                <a:lnTo>
                  <a:pt x="2097" y="3192"/>
                </a:lnTo>
                <a:lnTo>
                  <a:pt x="2137" y="3169"/>
                </a:lnTo>
                <a:lnTo>
                  <a:pt x="2174" y="3147"/>
                </a:lnTo>
                <a:lnTo>
                  <a:pt x="2210" y="3122"/>
                </a:lnTo>
                <a:lnTo>
                  <a:pt x="2247" y="3098"/>
                </a:lnTo>
                <a:lnTo>
                  <a:pt x="2284" y="3072"/>
                </a:lnTo>
                <a:lnTo>
                  <a:pt x="2318" y="3046"/>
                </a:lnTo>
                <a:lnTo>
                  <a:pt x="2353" y="3018"/>
                </a:lnTo>
                <a:lnTo>
                  <a:pt x="2386" y="2990"/>
                </a:lnTo>
                <a:lnTo>
                  <a:pt x="2419" y="2960"/>
                </a:lnTo>
                <a:lnTo>
                  <a:pt x="2451" y="2931"/>
                </a:lnTo>
                <a:lnTo>
                  <a:pt x="2482" y="2900"/>
                </a:lnTo>
                <a:lnTo>
                  <a:pt x="2513" y="2868"/>
                </a:lnTo>
                <a:lnTo>
                  <a:pt x="2543" y="2835"/>
                </a:lnTo>
                <a:lnTo>
                  <a:pt x="2543" y="2835"/>
                </a:lnTo>
                <a:lnTo>
                  <a:pt x="2592" y="2778"/>
                </a:lnTo>
                <a:lnTo>
                  <a:pt x="2639" y="2719"/>
                </a:lnTo>
                <a:lnTo>
                  <a:pt x="2682" y="2658"/>
                </a:lnTo>
                <a:lnTo>
                  <a:pt x="2724" y="2593"/>
                </a:lnTo>
                <a:lnTo>
                  <a:pt x="2762" y="2527"/>
                </a:lnTo>
                <a:lnTo>
                  <a:pt x="2797" y="2459"/>
                </a:lnTo>
                <a:lnTo>
                  <a:pt x="2830" y="2391"/>
                </a:lnTo>
                <a:lnTo>
                  <a:pt x="2860" y="2320"/>
                </a:lnTo>
                <a:lnTo>
                  <a:pt x="2886" y="2247"/>
                </a:lnTo>
                <a:lnTo>
                  <a:pt x="2908" y="2174"/>
                </a:lnTo>
                <a:lnTo>
                  <a:pt x="2928" y="2097"/>
                </a:lnTo>
                <a:lnTo>
                  <a:pt x="2945" y="2021"/>
                </a:lnTo>
                <a:lnTo>
                  <a:pt x="2957" y="1942"/>
                </a:lnTo>
                <a:lnTo>
                  <a:pt x="2968" y="1864"/>
                </a:lnTo>
                <a:lnTo>
                  <a:pt x="2973" y="1784"/>
                </a:lnTo>
                <a:lnTo>
                  <a:pt x="2975" y="1702"/>
                </a:lnTo>
                <a:lnTo>
                  <a:pt x="2975" y="1702"/>
                </a:lnTo>
                <a:lnTo>
                  <a:pt x="2975" y="1659"/>
                </a:lnTo>
                <a:lnTo>
                  <a:pt x="2973" y="1615"/>
                </a:lnTo>
                <a:lnTo>
                  <a:pt x="2969" y="1572"/>
                </a:lnTo>
                <a:lnTo>
                  <a:pt x="2966" y="1528"/>
                </a:lnTo>
                <a:lnTo>
                  <a:pt x="2961" y="1487"/>
                </a:lnTo>
                <a:lnTo>
                  <a:pt x="2955" y="1443"/>
                </a:lnTo>
                <a:lnTo>
                  <a:pt x="2948" y="1401"/>
                </a:lnTo>
                <a:lnTo>
                  <a:pt x="2940" y="1360"/>
                </a:lnTo>
                <a:lnTo>
                  <a:pt x="2931" y="1318"/>
                </a:lnTo>
                <a:lnTo>
                  <a:pt x="2921" y="1278"/>
                </a:lnTo>
                <a:lnTo>
                  <a:pt x="2910" y="1236"/>
                </a:lnTo>
                <a:lnTo>
                  <a:pt x="2898" y="1196"/>
                </a:lnTo>
                <a:lnTo>
                  <a:pt x="2872" y="1118"/>
                </a:lnTo>
                <a:lnTo>
                  <a:pt x="2841" y="1039"/>
                </a:lnTo>
                <a:lnTo>
                  <a:pt x="2806" y="965"/>
                </a:lnTo>
                <a:lnTo>
                  <a:pt x="2769" y="891"/>
                </a:lnTo>
                <a:lnTo>
                  <a:pt x="2727" y="820"/>
                </a:lnTo>
                <a:lnTo>
                  <a:pt x="2684" y="750"/>
                </a:lnTo>
                <a:lnTo>
                  <a:pt x="2637" y="684"/>
                </a:lnTo>
                <a:lnTo>
                  <a:pt x="2585" y="620"/>
                </a:lnTo>
                <a:lnTo>
                  <a:pt x="2532" y="557"/>
                </a:lnTo>
                <a:lnTo>
                  <a:pt x="2475" y="498"/>
                </a:lnTo>
                <a:lnTo>
                  <a:pt x="2416" y="442"/>
                </a:lnTo>
                <a:lnTo>
                  <a:pt x="2355" y="389"/>
                </a:lnTo>
                <a:lnTo>
                  <a:pt x="2291" y="338"/>
                </a:lnTo>
                <a:lnTo>
                  <a:pt x="2224" y="291"/>
                </a:lnTo>
                <a:lnTo>
                  <a:pt x="2155" y="248"/>
                </a:lnTo>
                <a:lnTo>
                  <a:pt x="2083" y="206"/>
                </a:lnTo>
                <a:lnTo>
                  <a:pt x="2010" y="168"/>
                </a:lnTo>
                <a:lnTo>
                  <a:pt x="1934" y="134"/>
                </a:lnTo>
                <a:lnTo>
                  <a:pt x="1857" y="103"/>
                </a:lnTo>
                <a:lnTo>
                  <a:pt x="1777" y="77"/>
                </a:lnTo>
                <a:lnTo>
                  <a:pt x="1737" y="65"/>
                </a:lnTo>
                <a:lnTo>
                  <a:pt x="1697" y="54"/>
                </a:lnTo>
                <a:lnTo>
                  <a:pt x="1655" y="44"/>
                </a:lnTo>
                <a:lnTo>
                  <a:pt x="1615" y="35"/>
                </a:lnTo>
                <a:lnTo>
                  <a:pt x="1573" y="27"/>
                </a:lnTo>
                <a:lnTo>
                  <a:pt x="1530" y="20"/>
                </a:lnTo>
                <a:lnTo>
                  <a:pt x="1488" y="14"/>
                </a:lnTo>
                <a:lnTo>
                  <a:pt x="1445" y="9"/>
                </a:lnTo>
                <a:lnTo>
                  <a:pt x="1403" y="6"/>
                </a:lnTo>
                <a:lnTo>
                  <a:pt x="1359" y="2"/>
                </a:lnTo>
                <a:lnTo>
                  <a:pt x="1316" y="0"/>
                </a:lnTo>
                <a:lnTo>
                  <a:pt x="1271" y="0"/>
                </a:lnTo>
                <a:lnTo>
                  <a:pt x="127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0000"/>
            </a:schemeClr>
          </a:solidFill>
          <a:ln w="57150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anchorCtr="1">
            <a:normAutofit/>
          </a:bodyPr>
          <a:lstStyle/>
          <a:p>
            <a:pPr marL="0" marR="0" lvl="0" indent="0" algn="ctr" defTabSz="91440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</a:endParaRPr>
          </a:p>
        </p:txBody>
      </p:sp>
      <p:sp>
        <p:nvSpPr>
          <p:cNvPr id="61" name="形状">
            <a:extLst>
              <a:ext uri="{FF2B5EF4-FFF2-40B4-BE49-F238E27FC236}">
                <a16:creationId xmlns:a16="http://schemas.microsoft.com/office/drawing/2014/main" id="{D61BB459-483F-4D7E-9994-F0E96486C356}"/>
              </a:ext>
            </a:extLst>
          </p:cNvPr>
          <p:cNvSpPr/>
          <p:nvPr/>
        </p:nvSpPr>
        <p:spPr bwMode="auto">
          <a:xfrm>
            <a:off x="4463982" y="3038058"/>
            <a:ext cx="1938900" cy="1613282"/>
          </a:xfrm>
          <a:custGeom>
            <a:avLst/>
            <a:gdLst>
              <a:gd name="T0" fmla="*/ 2914 w 3407"/>
              <a:gd name="T1" fmla="*/ 507 h 2835"/>
              <a:gd name="T2" fmla="*/ 2785 w 3407"/>
              <a:gd name="T3" fmla="*/ 389 h 2835"/>
              <a:gd name="T4" fmla="*/ 2644 w 3407"/>
              <a:gd name="T5" fmla="*/ 282 h 2835"/>
              <a:gd name="T6" fmla="*/ 2491 w 3407"/>
              <a:gd name="T7" fmla="*/ 194 h 2835"/>
              <a:gd name="T8" fmla="*/ 2329 w 3407"/>
              <a:gd name="T9" fmla="*/ 119 h 2835"/>
              <a:gd name="T10" fmla="*/ 2160 w 3407"/>
              <a:gd name="T11" fmla="*/ 61 h 2835"/>
              <a:gd name="T12" fmla="*/ 1981 w 3407"/>
              <a:gd name="T13" fmla="*/ 23 h 2835"/>
              <a:gd name="T14" fmla="*/ 1798 w 3407"/>
              <a:gd name="T15" fmla="*/ 2 h 2835"/>
              <a:gd name="T16" fmla="*/ 1659 w 3407"/>
              <a:gd name="T17" fmla="*/ 0 h 2835"/>
              <a:gd name="T18" fmla="*/ 1487 w 3407"/>
              <a:gd name="T19" fmla="*/ 14 h 2835"/>
              <a:gd name="T20" fmla="*/ 1320 w 3407"/>
              <a:gd name="T21" fmla="*/ 44 h 2835"/>
              <a:gd name="T22" fmla="*/ 1118 w 3407"/>
              <a:gd name="T23" fmla="*/ 103 h 2835"/>
              <a:gd name="T24" fmla="*/ 820 w 3407"/>
              <a:gd name="T25" fmla="*/ 248 h 2835"/>
              <a:gd name="T26" fmla="*/ 559 w 3407"/>
              <a:gd name="T27" fmla="*/ 442 h 2835"/>
              <a:gd name="T28" fmla="*/ 338 w 3407"/>
              <a:gd name="T29" fmla="*/ 684 h 2835"/>
              <a:gd name="T30" fmla="*/ 168 w 3407"/>
              <a:gd name="T31" fmla="*/ 965 h 2835"/>
              <a:gd name="T32" fmla="*/ 65 w 3407"/>
              <a:gd name="T33" fmla="*/ 1236 h 2835"/>
              <a:gd name="T34" fmla="*/ 27 w 3407"/>
              <a:gd name="T35" fmla="*/ 1401 h 2835"/>
              <a:gd name="T36" fmla="*/ 6 w 3407"/>
              <a:gd name="T37" fmla="*/ 1572 h 2835"/>
              <a:gd name="T38" fmla="*/ 0 w 3407"/>
              <a:gd name="T39" fmla="*/ 1702 h 2835"/>
              <a:gd name="T40" fmla="*/ 30 w 3407"/>
              <a:gd name="T41" fmla="*/ 2021 h 2835"/>
              <a:gd name="T42" fmla="*/ 115 w 3407"/>
              <a:gd name="T43" fmla="*/ 2320 h 2835"/>
              <a:gd name="T44" fmla="*/ 251 w 3407"/>
              <a:gd name="T45" fmla="*/ 2593 h 2835"/>
              <a:gd name="T46" fmla="*/ 432 w 3407"/>
              <a:gd name="T47" fmla="*/ 2835 h 2835"/>
              <a:gd name="T48" fmla="*/ 524 w 3407"/>
              <a:gd name="T49" fmla="*/ 2741 h 2835"/>
              <a:gd name="T50" fmla="*/ 657 w 3407"/>
              <a:gd name="T51" fmla="*/ 2626 h 2835"/>
              <a:gd name="T52" fmla="*/ 801 w 3407"/>
              <a:gd name="T53" fmla="*/ 2525 h 2835"/>
              <a:gd name="T54" fmla="*/ 956 w 3407"/>
              <a:gd name="T55" fmla="*/ 2438 h 2835"/>
              <a:gd name="T56" fmla="*/ 1120 w 3407"/>
              <a:gd name="T57" fmla="*/ 2369 h 2835"/>
              <a:gd name="T58" fmla="*/ 1292 w 3407"/>
              <a:gd name="T59" fmla="*/ 2317 h 2835"/>
              <a:gd name="T60" fmla="*/ 1471 w 3407"/>
              <a:gd name="T61" fmla="*/ 2282 h 2835"/>
              <a:gd name="T62" fmla="*/ 1656 w 3407"/>
              <a:gd name="T63" fmla="*/ 2266 h 2835"/>
              <a:gd name="T64" fmla="*/ 1798 w 3407"/>
              <a:gd name="T65" fmla="*/ 2268 h 2835"/>
              <a:gd name="T66" fmla="*/ 1981 w 3407"/>
              <a:gd name="T67" fmla="*/ 2289 h 2835"/>
              <a:gd name="T68" fmla="*/ 2159 w 3407"/>
              <a:gd name="T69" fmla="*/ 2327 h 2835"/>
              <a:gd name="T70" fmla="*/ 2329 w 3407"/>
              <a:gd name="T71" fmla="*/ 2384 h 2835"/>
              <a:gd name="T72" fmla="*/ 2491 w 3407"/>
              <a:gd name="T73" fmla="*/ 2459 h 2835"/>
              <a:gd name="T74" fmla="*/ 2644 w 3407"/>
              <a:gd name="T75" fmla="*/ 2548 h 2835"/>
              <a:gd name="T76" fmla="*/ 2785 w 3407"/>
              <a:gd name="T77" fmla="*/ 2654 h 2835"/>
              <a:gd name="T78" fmla="*/ 2914 w 3407"/>
              <a:gd name="T79" fmla="*/ 2772 h 2835"/>
              <a:gd name="T80" fmla="*/ 2975 w 3407"/>
              <a:gd name="T81" fmla="*/ 2835 h 2835"/>
              <a:gd name="T82" fmla="*/ 3114 w 3407"/>
              <a:gd name="T83" fmla="*/ 2656 h 2835"/>
              <a:gd name="T84" fmla="*/ 3262 w 3407"/>
              <a:gd name="T85" fmla="*/ 2390 h 2835"/>
              <a:gd name="T86" fmla="*/ 3361 w 3407"/>
              <a:gd name="T87" fmla="*/ 2097 h 2835"/>
              <a:gd name="T88" fmla="*/ 3405 w 3407"/>
              <a:gd name="T89" fmla="*/ 1784 h 2835"/>
              <a:gd name="T90" fmla="*/ 3400 w 3407"/>
              <a:gd name="T91" fmla="*/ 1542 h 2835"/>
              <a:gd name="T92" fmla="*/ 3341 w 3407"/>
              <a:gd name="T93" fmla="*/ 1232 h 2835"/>
              <a:gd name="T94" fmla="*/ 3229 w 3407"/>
              <a:gd name="T95" fmla="*/ 945 h 2835"/>
              <a:gd name="T96" fmla="*/ 3071 w 3407"/>
              <a:gd name="T97" fmla="*/ 688 h 2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07" h="2835">
                <a:moveTo>
                  <a:pt x="2975" y="569"/>
                </a:moveTo>
                <a:lnTo>
                  <a:pt x="2975" y="569"/>
                </a:lnTo>
                <a:lnTo>
                  <a:pt x="2945" y="538"/>
                </a:lnTo>
                <a:lnTo>
                  <a:pt x="2914" y="507"/>
                </a:lnTo>
                <a:lnTo>
                  <a:pt x="2883" y="476"/>
                </a:lnTo>
                <a:lnTo>
                  <a:pt x="2851" y="446"/>
                </a:lnTo>
                <a:lnTo>
                  <a:pt x="2818" y="416"/>
                </a:lnTo>
                <a:lnTo>
                  <a:pt x="2785" y="389"/>
                </a:lnTo>
                <a:lnTo>
                  <a:pt x="2750" y="361"/>
                </a:lnTo>
                <a:lnTo>
                  <a:pt x="2716" y="333"/>
                </a:lnTo>
                <a:lnTo>
                  <a:pt x="2681" y="308"/>
                </a:lnTo>
                <a:lnTo>
                  <a:pt x="2644" y="282"/>
                </a:lnTo>
                <a:lnTo>
                  <a:pt x="2606" y="260"/>
                </a:lnTo>
                <a:lnTo>
                  <a:pt x="2569" y="235"/>
                </a:lnTo>
                <a:lnTo>
                  <a:pt x="2531" y="215"/>
                </a:lnTo>
                <a:lnTo>
                  <a:pt x="2491" y="194"/>
                </a:lnTo>
                <a:lnTo>
                  <a:pt x="2453" y="173"/>
                </a:lnTo>
                <a:lnTo>
                  <a:pt x="2411" y="154"/>
                </a:lnTo>
                <a:lnTo>
                  <a:pt x="2371" y="136"/>
                </a:lnTo>
                <a:lnTo>
                  <a:pt x="2329" y="119"/>
                </a:lnTo>
                <a:lnTo>
                  <a:pt x="2288" y="103"/>
                </a:lnTo>
                <a:lnTo>
                  <a:pt x="2246" y="87"/>
                </a:lnTo>
                <a:lnTo>
                  <a:pt x="2202" y="75"/>
                </a:lnTo>
                <a:lnTo>
                  <a:pt x="2160" y="61"/>
                </a:lnTo>
                <a:lnTo>
                  <a:pt x="2115" y="51"/>
                </a:lnTo>
                <a:lnTo>
                  <a:pt x="2072" y="41"/>
                </a:lnTo>
                <a:lnTo>
                  <a:pt x="2026" y="30"/>
                </a:lnTo>
                <a:lnTo>
                  <a:pt x="1981" y="23"/>
                </a:lnTo>
                <a:lnTo>
                  <a:pt x="1936" y="16"/>
                </a:lnTo>
                <a:lnTo>
                  <a:pt x="1891" y="11"/>
                </a:lnTo>
                <a:lnTo>
                  <a:pt x="1844" y="6"/>
                </a:lnTo>
                <a:lnTo>
                  <a:pt x="1798" y="2"/>
                </a:lnTo>
                <a:lnTo>
                  <a:pt x="1751" y="0"/>
                </a:lnTo>
                <a:lnTo>
                  <a:pt x="1703" y="0"/>
                </a:lnTo>
                <a:lnTo>
                  <a:pt x="1703" y="0"/>
                </a:lnTo>
                <a:lnTo>
                  <a:pt x="1659" y="0"/>
                </a:lnTo>
                <a:lnTo>
                  <a:pt x="1616" y="2"/>
                </a:lnTo>
                <a:lnTo>
                  <a:pt x="1572" y="6"/>
                </a:lnTo>
                <a:lnTo>
                  <a:pt x="1529" y="9"/>
                </a:lnTo>
                <a:lnTo>
                  <a:pt x="1487" y="14"/>
                </a:lnTo>
                <a:lnTo>
                  <a:pt x="1443" y="20"/>
                </a:lnTo>
                <a:lnTo>
                  <a:pt x="1402" y="27"/>
                </a:lnTo>
                <a:lnTo>
                  <a:pt x="1360" y="35"/>
                </a:lnTo>
                <a:lnTo>
                  <a:pt x="1320" y="44"/>
                </a:lnTo>
                <a:lnTo>
                  <a:pt x="1278" y="54"/>
                </a:lnTo>
                <a:lnTo>
                  <a:pt x="1238" y="65"/>
                </a:lnTo>
                <a:lnTo>
                  <a:pt x="1198" y="77"/>
                </a:lnTo>
                <a:lnTo>
                  <a:pt x="1118" y="103"/>
                </a:lnTo>
                <a:lnTo>
                  <a:pt x="1041" y="134"/>
                </a:lnTo>
                <a:lnTo>
                  <a:pt x="965" y="168"/>
                </a:lnTo>
                <a:lnTo>
                  <a:pt x="892" y="206"/>
                </a:lnTo>
                <a:lnTo>
                  <a:pt x="820" y="248"/>
                </a:lnTo>
                <a:lnTo>
                  <a:pt x="751" y="291"/>
                </a:lnTo>
                <a:lnTo>
                  <a:pt x="684" y="338"/>
                </a:lnTo>
                <a:lnTo>
                  <a:pt x="620" y="389"/>
                </a:lnTo>
                <a:lnTo>
                  <a:pt x="559" y="442"/>
                </a:lnTo>
                <a:lnTo>
                  <a:pt x="500" y="498"/>
                </a:lnTo>
                <a:lnTo>
                  <a:pt x="443" y="557"/>
                </a:lnTo>
                <a:lnTo>
                  <a:pt x="389" y="620"/>
                </a:lnTo>
                <a:lnTo>
                  <a:pt x="338" y="684"/>
                </a:lnTo>
                <a:lnTo>
                  <a:pt x="291" y="750"/>
                </a:lnTo>
                <a:lnTo>
                  <a:pt x="248" y="820"/>
                </a:lnTo>
                <a:lnTo>
                  <a:pt x="206" y="891"/>
                </a:lnTo>
                <a:lnTo>
                  <a:pt x="168" y="965"/>
                </a:lnTo>
                <a:lnTo>
                  <a:pt x="134" y="1039"/>
                </a:lnTo>
                <a:lnTo>
                  <a:pt x="103" y="1118"/>
                </a:lnTo>
                <a:lnTo>
                  <a:pt x="77" y="1196"/>
                </a:lnTo>
                <a:lnTo>
                  <a:pt x="65" y="1236"/>
                </a:lnTo>
                <a:lnTo>
                  <a:pt x="54" y="1278"/>
                </a:lnTo>
                <a:lnTo>
                  <a:pt x="44" y="1318"/>
                </a:lnTo>
                <a:lnTo>
                  <a:pt x="35" y="1360"/>
                </a:lnTo>
                <a:lnTo>
                  <a:pt x="27" y="1401"/>
                </a:lnTo>
                <a:lnTo>
                  <a:pt x="20" y="1443"/>
                </a:lnTo>
                <a:lnTo>
                  <a:pt x="14" y="1487"/>
                </a:lnTo>
                <a:lnTo>
                  <a:pt x="9" y="1528"/>
                </a:lnTo>
                <a:lnTo>
                  <a:pt x="6" y="1572"/>
                </a:lnTo>
                <a:lnTo>
                  <a:pt x="2" y="1615"/>
                </a:lnTo>
                <a:lnTo>
                  <a:pt x="0" y="1659"/>
                </a:lnTo>
                <a:lnTo>
                  <a:pt x="0" y="1702"/>
                </a:lnTo>
                <a:lnTo>
                  <a:pt x="0" y="1702"/>
                </a:lnTo>
                <a:lnTo>
                  <a:pt x="2" y="1784"/>
                </a:lnTo>
                <a:lnTo>
                  <a:pt x="7" y="1864"/>
                </a:lnTo>
                <a:lnTo>
                  <a:pt x="18" y="1942"/>
                </a:lnTo>
                <a:lnTo>
                  <a:pt x="30" y="2021"/>
                </a:lnTo>
                <a:lnTo>
                  <a:pt x="46" y="2097"/>
                </a:lnTo>
                <a:lnTo>
                  <a:pt x="67" y="2174"/>
                </a:lnTo>
                <a:lnTo>
                  <a:pt x="89" y="2247"/>
                </a:lnTo>
                <a:lnTo>
                  <a:pt x="115" y="2320"/>
                </a:lnTo>
                <a:lnTo>
                  <a:pt x="145" y="2391"/>
                </a:lnTo>
                <a:lnTo>
                  <a:pt x="178" y="2459"/>
                </a:lnTo>
                <a:lnTo>
                  <a:pt x="213" y="2527"/>
                </a:lnTo>
                <a:lnTo>
                  <a:pt x="251" y="2593"/>
                </a:lnTo>
                <a:lnTo>
                  <a:pt x="293" y="2658"/>
                </a:lnTo>
                <a:lnTo>
                  <a:pt x="336" y="2719"/>
                </a:lnTo>
                <a:lnTo>
                  <a:pt x="383" y="2778"/>
                </a:lnTo>
                <a:lnTo>
                  <a:pt x="432" y="2835"/>
                </a:lnTo>
                <a:lnTo>
                  <a:pt x="432" y="2835"/>
                </a:lnTo>
                <a:lnTo>
                  <a:pt x="462" y="2804"/>
                </a:lnTo>
                <a:lnTo>
                  <a:pt x="493" y="2772"/>
                </a:lnTo>
                <a:lnTo>
                  <a:pt x="524" y="2741"/>
                </a:lnTo>
                <a:lnTo>
                  <a:pt x="556" y="2712"/>
                </a:lnTo>
                <a:lnTo>
                  <a:pt x="589" y="2682"/>
                </a:lnTo>
                <a:lnTo>
                  <a:pt x="622" y="2654"/>
                </a:lnTo>
                <a:lnTo>
                  <a:pt x="657" y="2626"/>
                </a:lnTo>
                <a:lnTo>
                  <a:pt x="691" y="2598"/>
                </a:lnTo>
                <a:lnTo>
                  <a:pt x="728" y="2574"/>
                </a:lnTo>
                <a:lnTo>
                  <a:pt x="763" y="2548"/>
                </a:lnTo>
                <a:lnTo>
                  <a:pt x="801" y="2525"/>
                </a:lnTo>
                <a:lnTo>
                  <a:pt x="838" y="2503"/>
                </a:lnTo>
                <a:lnTo>
                  <a:pt x="876" y="2480"/>
                </a:lnTo>
                <a:lnTo>
                  <a:pt x="916" y="2459"/>
                </a:lnTo>
                <a:lnTo>
                  <a:pt x="956" y="2438"/>
                </a:lnTo>
                <a:lnTo>
                  <a:pt x="996" y="2419"/>
                </a:lnTo>
                <a:lnTo>
                  <a:pt x="1036" y="2402"/>
                </a:lnTo>
                <a:lnTo>
                  <a:pt x="1078" y="2384"/>
                </a:lnTo>
                <a:lnTo>
                  <a:pt x="1120" y="2369"/>
                </a:lnTo>
                <a:lnTo>
                  <a:pt x="1161" y="2355"/>
                </a:lnTo>
                <a:lnTo>
                  <a:pt x="1205" y="2341"/>
                </a:lnTo>
                <a:lnTo>
                  <a:pt x="1248" y="2327"/>
                </a:lnTo>
                <a:lnTo>
                  <a:pt x="1292" y="2317"/>
                </a:lnTo>
                <a:lnTo>
                  <a:pt x="1335" y="2306"/>
                </a:lnTo>
                <a:lnTo>
                  <a:pt x="1381" y="2297"/>
                </a:lnTo>
                <a:lnTo>
                  <a:pt x="1426" y="2289"/>
                </a:lnTo>
                <a:lnTo>
                  <a:pt x="1471" y="2282"/>
                </a:lnTo>
                <a:lnTo>
                  <a:pt x="1516" y="2277"/>
                </a:lnTo>
                <a:lnTo>
                  <a:pt x="1563" y="2271"/>
                </a:lnTo>
                <a:lnTo>
                  <a:pt x="1609" y="2268"/>
                </a:lnTo>
                <a:lnTo>
                  <a:pt x="1656" y="2266"/>
                </a:lnTo>
                <a:lnTo>
                  <a:pt x="1703" y="2266"/>
                </a:lnTo>
                <a:lnTo>
                  <a:pt x="1703" y="2266"/>
                </a:lnTo>
                <a:lnTo>
                  <a:pt x="1751" y="2266"/>
                </a:lnTo>
                <a:lnTo>
                  <a:pt x="1798" y="2268"/>
                </a:lnTo>
                <a:lnTo>
                  <a:pt x="1844" y="2271"/>
                </a:lnTo>
                <a:lnTo>
                  <a:pt x="1891" y="2277"/>
                </a:lnTo>
                <a:lnTo>
                  <a:pt x="1936" y="2282"/>
                </a:lnTo>
                <a:lnTo>
                  <a:pt x="1981" y="2289"/>
                </a:lnTo>
                <a:lnTo>
                  <a:pt x="2026" y="2297"/>
                </a:lnTo>
                <a:lnTo>
                  <a:pt x="2072" y="2306"/>
                </a:lnTo>
                <a:lnTo>
                  <a:pt x="2115" y="2317"/>
                </a:lnTo>
                <a:lnTo>
                  <a:pt x="2159" y="2327"/>
                </a:lnTo>
                <a:lnTo>
                  <a:pt x="2202" y="2341"/>
                </a:lnTo>
                <a:lnTo>
                  <a:pt x="2246" y="2355"/>
                </a:lnTo>
                <a:lnTo>
                  <a:pt x="2288" y="2369"/>
                </a:lnTo>
                <a:lnTo>
                  <a:pt x="2329" y="2384"/>
                </a:lnTo>
                <a:lnTo>
                  <a:pt x="2371" y="2402"/>
                </a:lnTo>
                <a:lnTo>
                  <a:pt x="2411" y="2419"/>
                </a:lnTo>
                <a:lnTo>
                  <a:pt x="2451" y="2438"/>
                </a:lnTo>
                <a:lnTo>
                  <a:pt x="2491" y="2459"/>
                </a:lnTo>
                <a:lnTo>
                  <a:pt x="2531" y="2480"/>
                </a:lnTo>
                <a:lnTo>
                  <a:pt x="2569" y="2503"/>
                </a:lnTo>
                <a:lnTo>
                  <a:pt x="2606" y="2525"/>
                </a:lnTo>
                <a:lnTo>
                  <a:pt x="2644" y="2548"/>
                </a:lnTo>
                <a:lnTo>
                  <a:pt x="2679" y="2574"/>
                </a:lnTo>
                <a:lnTo>
                  <a:pt x="2716" y="2598"/>
                </a:lnTo>
                <a:lnTo>
                  <a:pt x="2750" y="2626"/>
                </a:lnTo>
                <a:lnTo>
                  <a:pt x="2785" y="2654"/>
                </a:lnTo>
                <a:lnTo>
                  <a:pt x="2818" y="2682"/>
                </a:lnTo>
                <a:lnTo>
                  <a:pt x="2851" y="2712"/>
                </a:lnTo>
                <a:lnTo>
                  <a:pt x="2883" y="2741"/>
                </a:lnTo>
                <a:lnTo>
                  <a:pt x="2914" y="2772"/>
                </a:lnTo>
                <a:lnTo>
                  <a:pt x="2945" y="2804"/>
                </a:lnTo>
                <a:lnTo>
                  <a:pt x="2975" y="2835"/>
                </a:lnTo>
                <a:lnTo>
                  <a:pt x="2975" y="2835"/>
                </a:lnTo>
                <a:lnTo>
                  <a:pt x="2975" y="2835"/>
                </a:lnTo>
                <a:lnTo>
                  <a:pt x="2975" y="2835"/>
                </a:lnTo>
                <a:lnTo>
                  <a:pt x="3024" y="2778"/>
                </a:lnTo>
                <a:lnTo>
                  <a:pt x="3071" y="2719"/>
                </a:lnTo>
                <a:lnTo>
                  <a:pt x="3114" y="2656"/>
                </a:lnTo>
                <a:lnTo>
                  <a:pt x="3156" y="2593"/>
                </a:lnTo>
                <a:lnTo>
                  <a:pt x="3194" y="2527"/>
                </a:lnTo>
                <a:lnTo>
                  <a:pt x="3229" y="2459"/>
                </a:lnTo>
                <a:lnTo>
                  <a:pt x="3262" y="2390"/>
                </a:lnTo>
                <a:lnTo>
                  <a:pt x="3292" y="2320"/>
                </a:lnTo>
                <a:lnTo>
                  <a:pt x="3318" y="2247"/>
                </a:lnTo>
                <a:lnTo>
                  <a:pt x="3341" y="2174"/>
                </a:lnTo>
                <a:lnTo>
                  <a:pt x="3361" y="2097"/>
                </a:lnTo>
                <a:lnTo>
                  <a:pt x="3377" y="2021"/>
                </a:lnTo>
                <a:lnTo>
                  <a:pt x="3389" y="1942"/>
                </a:lnTo>
                <a:lnTo>
                  <a:pt x="3400" y="1864"/>
                </a:lnTo>
                <a:lnTo>
                  <a:pt x="3405" y="1784"/>
                </a:lnTo>
                <a:lnTo>
                  <a:pt x="3407" y="1702"/>
                </a:lnTo>
                <a:lnTo>
                  <a:pt x="3407" y="1702"/>
                </a:lnTo>
                <a:lnTo>
                  <a:pt x="3405" y="1622"/>
                </a:lnTo>
                <a:lnTo>
                  <a:pt x="3400" y="1542"/>
                </a:lnTo>
                <a:lnTo>
                  <a:pt x="3389" y="1462"/>
                </a:lnTo>
                <a:lnTo>
                  <a:pt x="3377" y="1384"/>
                </a:lnTo>
                <a:lnTo>
                  <a:pt x="3361" y="1307"/>
                </a:lnTo>
                <a:lnTo>
                  <a:pt x="3341" y="1232"/>
                </a:lnTo>
                <a:lnTo>
                  <a:pt x="3318" y="1159"/>
                </a:lnTo>
                <a:lnTo>
                  <a:pt x="3292" y="1086"/>
                </a:lnTo>
                <a:lnTo>
                  <a:pt x="3262" y="1015"/>
                </a:lnTo>
                <a:lnTo>
                  <a:pt x="3229" y="945"/>
                </a:lnTo>
                <a:lnTo>
                  <a:pt x="3194" y="879"/>
                </a:lnTo>
                <a:lnTo>
                  <a:pt x="3156" y="813"/>
                </a:lnTo>
                <a:lnTo>
                  <a:pt x="3114" y="749"/>
                </a:lnTo>
                <a:lnTo>
                  <a:pt x="3071" y="688"/>
                </a:lnTo>
                <a:lnTo>
                  <a:pt x="3024" y="627"/>
                </a:lnTo>
                <a:lnTo>
                  <a:pt x="2975" y="569"/>
                </a:lnTo>
                <a:lnTo>
                  <a:pt x="2975" y="569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0000"/>
            </a:schemeClr>
          </a:solidFill>
          <a:ln w="57150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anchorCtr="1">
            <a:normAutofit/>
          </a:bodyPr>
          <a:lstStyle/>
          <a:p>
            <a:pPr marL="0" marR="0" lvl="0" indent="0" algn="ctr" defTabSz="91440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</a:endParaRPr>
          </a:p>
        </p:txBody>
      </p:sp>
      <p:sp>
        <p:nvSpPr>
          <p:cNvPr id="62" name="TextBox 14">
            <a:extLst>
              <a:ext uri="{FF2B5EF4-FFF2-40B4-BE49-F238E27FC236}">
                <a16:creationId xmlns:a16="http://schemas.microsoft.com/office/drawing/2014/main" id="{EBCDB8E2-962B-4AA3-A303-AFB1401F9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3582988"/>
            <a:ext cx="1406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sx="101000" sy="101000" algn="tl">
                    <a:srgbClr val="000000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智库运营</a:t>
            </a:r>
            <a:endParaRPr lang="en-US" altLang="zh-CN" sz="2000" b="1" dirty="0">
              <a:solidFill>
                <a:prstClr val="white"/>
              </a:solidFill>
              <a:effectLst>
                <a:outerShdw blurRad="38100" dist="38100" dir="2700000" sx="101000" sy="101000" algn="tl">
                  <a:srgbClr val="000000">
                    <a:alpha val="62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sx="101000" sy="101000" algn="tl">
                    <a:srgbClr val="000000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</a:p>
        </p:txBody>
      </p:sp>
      <p:sp>
        <p:nvSpPr>
          <p:cNvPr id="63" name="TextBox 21">
            <a:extLst>
              <a:ext uri="{FF2B5EF4-FFF2-40B4-BE49-F238E27FC236}">
                <a16:creationId xmlns:a16="http://schemas.microsoft.com/office/drawing/2014/main" id="{0685F031-A85F-43AD-A423-96A8719CC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288" y="3582988"/>
            <a:ext cx="1487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sx="101000" sy="101000" algn="tl">
                    <a:srgbClr val="000000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金融服务</a:t>
            </a:r>
            <a:endParaRPr lang="en-US" altLang="zh-CN" sz="2000" b="1" dirty="0">
              <a:solidFill>
                <a:prstClr val="white"/>
              </a:solidFill>
              <a:effectLst>
                <a:outerShdw blurRad="38100" dist="38100" dir="2700000" sx="101000" sy="101000" algn="tl">
                  <a:srgbClr val="000000">
                    <a:alpha val="62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sx="101000" sy="101000" algn="tl">
                    <a:srgbClr val="000000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</a:p>
        </p:txBody>
      </p:sp>
      <p:sp>
        <p:nvSpPr>
          <p:cNvPr id="64" name="TextBox 22">
            <a:extLst>
              <a:ext uri="{FF2B5EF4-FFF2-40B4-BE49-F238E27FC236}">
                <a16:creationId xmlns:a16="http://schemas.microsoft.com/office/drawing/2014/main" id="{13BD6047-100D-4D50-84F6-20744CF40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650" y="5021263"/>
            <a:ext cx="1279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sx="101000" sy="101000" algn="tl">
                    <a:srgbClr val="000000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项目对接</a:t>
            </a:r>
            <a:endParaRPr lang="en-US" altLang="zh-CN" sz="2000" b="1" dirty="0">
              <a:solidFill>
                <a:prstClr val="white"/>
              </a:solidFill>
              <a:effectLst>
                <a:outerShdw blurRad="38100" dist="38100" dir="2700000" sx="101000" sy="101000" algn="tl">
                  <a:srgbClr val="000000">
                    <a:alpha val="62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sx="101000" sy="101000" algn="tl">
                    <a:srgbClr val="000000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</a:p>
        </p:txBody>
      </p:sp>
      <p:sp>
        <p:nvSpPr>
          <p:cNvPr id="65" name="TextBox 23">
            <a:extLst>
              <a:ext uri="{FF2B5EF4-FFF2-40B4-BE49-F238E27FC236}">
                <a16:creationId xmlns:a16="http://schemas.microsoft.com/office/drawing/2014/main" id="{E9A63C6F-124B-4CBA-B56D-B42B13D0E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688" y="5021263"/>
            <a:ext cx="1435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sx="101000" sy="101000" algn="tl">
                    <a:srgbClr val="000000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媒体传播</a:t>
            </a:r>
            <a:endParaRPr lang="en-US" altLang="zh-CN" sz="2000" b="1" dirty="0">
              <a:solidFill>
                <a:prstClr val="white"/>
              </a:solidFill>
              <a:effectLst>
                <a:outerShdw blurRad="38100" dist="38100" dir="2700000" sx="101000" sy="101000" algn="tl">
                  <a:srgbClr val="000000">
                    <a:alpha val="62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000" b="1" dirty="0">
                <a:solidFill>
                  <a:prstClr val="white"/>
                </a:solidFill>
                <a:effectLst>
                  <a:outerShdw blurRad="38100" dist="38100" dir="2700000" sx="101000" sy="101000" algn="tl">
                    <a:srgbClr val="000000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F64265D1-BAAB-4D0F-B8B2-70DDF7101DCC}"/>
              </a:ext>
            </a:extLst>
          </p:cNvPr>
          <p:cNvSpPr txBox="1"/>
          <p:nvPr/>
        </p:nvSpPr>
        <p:spPr>
          <a:xfrm>
            <a:off x="10496702" y="260906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张海山锐线体2.0" panose="02000000000000000000" pitchFamily="2" charset="-122"/>
                <a:ea typeface="张海山锐线体2.0" panose="02000000000000000000" pitchFamily="2" charset="-122"/>
                <a:cs typeface="Arial" panose="020B0604020202020204" pitchFamily="34" charset="0"/>
              </a:rPr>
              <a:t>YOUR LOGO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white">
                      <a:lumMod val="65000"/>
                    </a:prstClr>
                  </a:gs>
                  <a:gs pos="73000">
                    <a:prstClr val="white">
                      <a:lumMod val="95000"/>
                    </a:prstClr>
                  </a:gs>
                  <a:gs pos="22491">
                    <a:prstClr val="white">
                      <a:lumMod val="95000"/>
                    </a:prstClr>
                  </a:gs>
                  <a:gs pos="5100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张海山锐线体2.0" panose="02000000000000000000" pitchFamily="2" charset="-122"/>
              <a:ea typeface="张海山锐线体2.0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69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户外&#10;&#10;已生成高可信度的说明">
            <a:extLst>
              <a:ext uri="{FF2B5EF4-FFF2-40B4-BE49-F238E27FC236}">
                <a16:creationId xmlns:a16="http://schemas.microsoft.com/office/drawing/2014/main" id="{C0E4652C-ADE0-4553-941F-C73F19A0C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1150"/>
            <a:ext cx="1219200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074628B-753F-4953-9575-3E6F7ABB63C7}"/>
              </a:ext>
            </a:extLst>
          </p:cNvPr>
          <p:cNvSpPr/>
          <p:nvPr/>
        </p:nvSpPr>
        <p:spPr>
          <a:xfrm>
            <a:off x="0" y="1241425"/>
            <a:ext cx="12192000" cy="4940300"/>
          </a:xfrm>
          <a:prstGeom prst="rect">
            <a:avLst/>
          </a:prstGeom>
          <a:solidFill>
            <a:schemeClr val="tx1">
              <a:lumMod val="75000"/>
              <a:lumOff val="2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组合 169">
            <a:extLst>
              <a:ext uri="{FF2B5EF4-FFF2-40B4-BE49-F238E27FC236}">
                <a16:creationId xmlns:a16="http://schemas.microsoft.com/office/drawing/2014/main" id="{C56192D4-90AB-44EA-9EEF-1A9EA029E732}"/>
              </a:ext>
            </a:extLst>
          </p:cNvPr>
          <p:cNvGrpSpPr>
            <a:grpSpLocks/>
          </p:cNvGrpSpPr>
          <p:nvPr/>
        </p:nvGrpSpPr>
        <p:grpSpPr bwMode="auto">
          <a:xfrm>
            <a:off x="5503863" y="3402013"/>
            <a:ext cx="163512" cy="661987"/>
            <a:chOff x="3428994" y="3508319"/>
            <a:chExt cx="164304" cy="662781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E2BED984-BA7A-4675-B129-9EA1A9156FA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30589" y="3508319"/>
              <a:ext cx="0" cy="6627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A979E842-1FF4-4DFD-B62A-A61F5467EDF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428994" y="4171100"/>
              <a:ext cx="16430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20">
            <a:extLst>
              <a:ext uri="{FF2B5EF4-FFF2-40B4-BE49-F238E27FC236}">
                <a16:creationId xmlns:a16="http://schemas.microsoft.com/office/drawing/2014/main" id="{26ED065B-AC36-47DF-8B13-986168082C99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3402013"/>
            <a:ext cx="163513" cy="661987"/>
            <a:chOff x="3428994" y="3508319"/>
            <a:chExt cx="164304" cy="662781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3ABFFE90-E511-4B91-9954-08DAB1162F7A}"/>
                </a:ext>
              </a:extLst>
            </p:cNvPr>
            <p:cNvCxnSpPr>
              <a:cxnSpLocks/>
              <a:endCxn id="80" idx="4"/>
            </p:cNvCxnSpPr>
            <p:nvPr/>
          </p:nvCxnSpPr>
          <p:spPr bwMode="auto">
            <a:xfrm flipV="1">
              <a:off x="3430590" y="3508319"/>
              <a:ext cx="0" cy="6627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D6A87341-B537-49A4-90E7-D5AB3BDAB865}"/>
                </a:ext>
              </a:extLst>
            </p:cNvPr>
            <p:cNvCxnSpPr>
              <a:cxnSpLocks/>
              <a:stCxn id="56" idx="1"/>
            </p:cNvCxnSpPr>
            <p:nvPr/>
          </p:nvCxnSpPr>
          <p:spPr bwMode="auto">
            <a:xfrm flipH="1">
              <a:off x="3428994" y="4171100"/>
              <a:ext cx="16430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166">
            <a:extLst>
              <a:ext uri="{FF2B5EF4-FFF2-40B4-BE49-F238E27FC236}">
                <a16:creationId xmlns:a16="http://schemas.microsoft.com/office/drawing/2014/main" id="{55C23072-17C8-4A00-9CA7-99565C41FFE3}"/>
              </a:ext>
            </a:extLst>
          </p:cNvPr>
          <p:cNvGrpSpPr>
            <a:grpSpLocks/>
          </p:cNvGrpSpPr>
          <p:nvPr/>
        </p:nvGrpSpPr>
        <p:grpSpPr bwMode="auto">
          <a:xfrm>
            <a:off x="1350963" y="3395663"/>
            <a:ext cx="165100" cy="661987"/>
            <a:chOff x="3428994" y="3508319"/>
            <a:chExt cx="164304" cy="662781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767681C0-E86A-42BB-A6ED-8C99AEDFF02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32154" y="3508319"/>
              <a:ext cx="0" cy="6627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C2D34C16-2CC7-401C-BE69-71AF2FEA0D4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428994" y="4171100"/>
              <a:ext cx="16430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72">
            <a:extLst>
              <a:ext uri="{FF2B5EF4-FFF2-40B4-BE49-F238E27FC236}">
                <a16:creationId xmlns:a16="http://schemas.microsoft.com/office/drawing/2014/main" id="{D775F063-4651-4091-8102-E5713B66C6B6}"/>
              </a:ext>
            </a:extLst>
          </p:cNvPr>
          <p:cNvGrpSpPr>
            <a:grpSpLocks/>
          </p:cNvGrpSpPr>
          <p:nvPr/>
        </p:nvGrpSpPr>
        <p:grpSpPr bwMode="auto">
          <a:xfrm>
            <a:off x="7581900" y="3402013"/>
            <a:ext cx="163513" cy="661987"/>
            <a:chOff x="3428994" y="3508319"/>
            <a:chExt cx="164304" cy="662781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6298A880-3564-48DE-93AA-DB95A8661EB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30590" y="3508319"/>
              <a:ext cx="0" cy="66278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677FCFDA-A9E7-4132-8DBC-F92ACF24D40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428994" y="4171100"/>
              <a:ext cx="16430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0E77AA49-784B-42B6-AB0C-089C1F6D3F94}"/>
              </a:ext>
            </a:extLst>
          </p:cNvPr>
          <p:cNvSpPr/>
          <p:nvPr/>
        </p:nvSpPr>
        <p:spPr>
          <a:xfrm>
            <a:off x="9675813" y="2279650"/>
            <a:ext cx="2841625" cy="2865438"/>
          </a:xfrm>
          <a:prstGeom prst="roundRect">
            <a:avLst>
              <a:gd name="adj" fmla="val 11131"/>
            </a:avLst>
          </a:prstGeom>
          <a:solidFill>
            <a:srgbClr val="CE2B3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2">
            <a:extLst>
              <a:ext uri="{FF2B5EF4-FFF2-40B4-BE49-F238E27FC236}">
                <a16:creationId xmlns:a16="http://schemas.microsoft.com/office/drawing/2014/main" id="{32F56884-1114-4A2F-B268-FD82EFEC3A4D}"/>
              </a:ext>
            </a:extLst>
          </p:cNvPr>
          <p:cNvGrpSpPr>
            <a:grpSpLocks/>
          </p:cNvGrpSpPr>
          <p:nvPr/>
        </p:nvGrpSpPr>
        <p:grpSpPr bwMode="auto">
          <a:xfrm>
            <a:off x="9779000" y="2600325"/>
            <a:ext cx="2155825" cy="2222500"/>
            <a:chOff x="9728992" y="2451100"/>
            <a:chExt cx="2155826" cy="2222500"/>
          </a:xfrm>
        </p:grpSpPr>
        <p:sp>
          <p:nvSpPr>
            <p:cNvPr id="18" name="TextBox 48">
              <a:extLst>
                <a:ext uri="{FF2B5EF4-FFF2-40B4-BE49-F238E27FC236}">
                  <a16:creationId xmlns:a16="http://schemas.microsoft.com/office/drawing/2014/main" id="{3BCE4F39-12D5-48C2-AB62-292A43A1B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28992" y="2451100"/>
              <a:ext cx="2155826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2200" b="1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第五代企业家</a:t>
              </a:r>
            </a:p>
          </p:txBody>
        </p:sp>
        <p:sp>
          <p:nvSpPr>
            <p:cNvPr id="19" name="TextBox 54">
              <a:extLst>
                <a:ext uri="{FF2B5EF4-FFF2-40B4-BE49-F238E27FC236}">
                  <a16:creationId xmlns:a16="http://schemas.microsoft.com/office/drawing/2014/main" id="{B165E518-6B9B-4A0B-BD31-148C2A6658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67130" y="3051175"/>
              <a:ext cx="1817688" cy="162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r">
                <a:lnSpc>
                  <a:spcPct val="12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zh-CN" altLang="en-US" sz="140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时代背景？</a:t>
              </a:r>
              <a:endParaRPr lang="en-US" altLang="zh-CN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r">
                <a:lnSpc>
                  <a:spcPct val="12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zh-CN" altLang="en-US" sz="140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成长历程？</a:t>
              </a:r>
              <a:endParaRPr lang="en-US" altLang="zh-CN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r">
                <a:lnSpc>
                  <a:spcPct val="12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zh-CN" altLang="en-US" sz="140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群体特点？</a:t>
              </a:r>
              <a:endParaRPr lang="en-US" altLang="zh-CN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r">
                <a:lnSpc>
                  <a:spcPct val="12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zh-CN" altLang="en-US" sz="140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必备素质？</a:t>
              </a:r>
              <a:endParaRPr lang="en-US" altLang="zh-CN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r">
                <a:lnSpc>
                  <a:spcPct val="12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zh-CN" altLang="en-US" sz="140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发展趋势？</a:t>
              </a:r>
              <a:endParaRPr lang="en-US" altLang="zh-CN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r">
                <a:lnSpc>
                  <a:spcPct val="1200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zh-CN" altLang="en-US" sz="140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谁能成为标杆？</a:t>
              </a:r>
              <a:endParaRPr lang="en-US" altLang="zh-CN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0" name="形状">
            <a:extLst>
              <a:ext uri="{FF2B5EF4-FFF2-40B4-BE49-F238E27FC236}">
                <a16:creationId xmlns:a16="http://schemas.microsoft.com/office/drawing/2014/main" id="{BC541FFE-356A-4FB0-8E39-BC74DC0BBB30}"/>
              </a:ext>
            </a:extLst>
          </p:cNvPr>
          <p:cNvSpPr/>
          <p:nvPr/>
        </p:nvSpPr>
        <p:spPr bwMode="auto">
          <a:xfrm rot="5400000">
            <a:off x="-688975" y="2660650"/>
            <a:ext cx="946150" cy="1755776"/>
          </a:xfrm>
          <a:custGeom>
            <a:avLst/>
            <a:gdLst>
              <a:gd name="connsiteX0" fmla="*/ 463246 w 803175"/>
              <a:gd name="connsiteY0" fmla="*/ 1345078 h 1402978"/>
              <a:gd name="connsiteX1" fmla="*/ 521145 w 803175"/>
              <a:gd name="connsiteY1" fmla="*/ 1287179 h 1402978"/>
              <a:gd name="connsiteX2" fmla="*/ 579044 w 803175"/>
              <a:gd name="connsiteY2" fmla="*/ 1345078 h 1402978"/>
              <a:gd name="connsiteX3" fmla="*/ 521145 w 803175"/>
              <a:gd name="connsiteY3" fmla="*/ 1402978 h 1402978"/>
              <a:gd name="connsiteX4" fmla="*/ 463246 w 803175"/>
              <a:gd name="connsiteY4" fmla="*/ 1345078 h 1402978"/>
              <a:gd name="connsiteX5" fmla="*/ 1 w 803175"/>
              <a:gd name="connsiteY5" fmla="*/ 1155056 h 1402978"/>
              <a:gd name="connsiteX6" fmla="*/ 1 w 803175"/>
              <a:gd name="connsiteY6" fmla="*/ 1097151 h 1402978"/>
              <a:gd name="connsiteX7" fmla="*/ 1 w 803175"/>
              <a:gd name="connsiteY7" fmla="*/ 790853 h 1402978"/>
              <a:gd name="connsiteX8" fmla="*/ 1 w 803175"/>
              <a:gd name="connsiteY8" fmla="*/ 749718 h 1402978"/>
              <a:gd name="connsiteX9" fmla="*/ 1 w 803175"/>
              <a:gd name="connsiteY9" fmla="*/ 440889 h 1402978"/>
              <a:gd name="connsiteX10" fmla="*/ 1 w 803175"/>
              <a:gd name="connsiteY10" fmla="*/ 401587 h 1402978"/>
              <a:gd name="connsiteX11" fmla="*/ 401588 w 803175"/>
              <a:gd name="connsiteY11" fmla="*/ 0 h 1402978"/>
              <a:gd name="connsiteX12" fmla="*/ 803175 w 803175"/>
              <a:gd name="connsiteY12" fmla="*/ 401587 h 1402978"/>
              <a:gd name="connsiteX13" fmla="*/ 803175 w 803175"/>
              <a:gd name="connsiteY13" fmla="*/ 790853 h 1402978"/>
              <a:gd name="connsiteX14" fmla="*/ 803174 w 803175"/>
              <a:gd name="connsiteY14" fmla="*/ 790854 h 1402978"/>
              <a:gd name="connsiteX15" fmla="*/ 803174 w 803175"/>
              <a:gd name="connsiteY15" fmla="*/ 826925 h 1402978"/>
              <a:gd name="connsiteX16" fmla="*/ 803174 w 803175"/>
              <a:gd name="connsiteY16" fmla="*/ 1097151 h 1402978"/>
              <a:gd name="connsiteX17" fmla="*/ 803174 w 803175"/>
              <a:gd name="connsiteY17" fmla="*/ 1232264 h 1402978"/>
              <a:gd name="connsiteX18" fmla="*/ 745269 w 803175"/>
              <a:gd name="connsiteY18" fmla="*/ 1290170 h 1402978"/>
              <a:gd name="connsiteX19" fmla="*/ 691914 w 803175"/>
              <a:gd name="connsiteY19" fmla="*/ 1254803 h 1402978"/>
              <a:gd name="connsiteX20" fmla="*/ 689865 w 803175"/>
              <a:gd name="connsiteY20" fmla="*/ 1248201 h 1402978"/>
              <a:gd name="connsiteX21" fmla="*/ 689865 w 803175"/>
              <a:gd name="connsiteY21" fmla="*/ 1077849 h 1402978"/>
              <a:gd name="connsiteX22" fmla="*/ 631959 w 803175"/>
              <a:gd name="connsiteY22" fmla="*/ 1019944 h 1402978"/>
              <a:gd name="connsiteX23" fmla="*/ 574054 w 803175"/>
              <a:gd name="connsiteY23" fmla="*/ 1077849 h 1402978"/>
              <a:gd name="connsiteX24" fmla="*/ 574054 w 803175"/>
              <a:gd name="connsiteY24" fmla="*/ 1203824 h 1402978"/>
              <a:gd name="connsiteX25" fmla="*/ 573847 w 803175"/>
              <a:gd name="connsiteY25" fmla="*/ 1205874 h 1402978"/>
              <a:gd name="connsiteX26" fmla="*/ 517118 w 803175"/>
              <a:gd name="connsiteY26" fmla="*/ 1252109 h 1402978"/>
              <a:gd name="connsiteX27" fmla="*/ 463763 w 803175"/>
              <a:gd name="connsiteY27" fmla="*/ 1216744 h 1402978"/>
              <a:gd name="connsiteX28" fmla="*/ 460744 w 803175"/>
              <a:gd name="connsiteY28" fmla="*/ 1207017 h 1402978"/>
              <a:gd name="connsiteX29" fmla="*/ 460744 w 803175"/>
              <a:gd name="connsiteY29" fmla="*/ 888256 h 1402978"/>
              <a:gd name="connsiteX30" fmla="*/ 402838 w 803175"/>
              <a:gd name="connsiteY30" fmla="*/ 830351 h 1402978"/>
              <a:gd name="connsiteX31" fmla="*/ 344933 w 803175"/>
              <a:gd name="connsiteY31" fmla="*/ 888256 h 1402978"/>
              <a:gd name="connsiteX32" fmla="*/ 344933 w 803175"/>
              <a:gd name="connsiteY32" fmla="*/ 1319092 h 1402978"/>
              <a:gd name="connsiteX33" fmla="*/ 344726 w 803175"/>
              <a:gd name="connsiteY33" fmla="*/ 1321141 h 1402978"/>
              <a:gd name="connsiteX34" fmla="*/ 287997 w 803175"/>
              <a:gd name="connsiteY34" fmla="*/ 1367377 h 1402978"/>
              <a:gd name="connsiteX35" fmla="*/ 234642 w 803175"/>
              <a:gd name="connsiteY35" fmla="*/ 1332011 h 1402978"/>
              <a:gd name="connsiteX36" fmla="*/ 231623 w 803175"/>
              <a:gd name="connsiteY36" fmla="*/ 1322285 h 1402978"/>
              <a:gd name="connsiteX37" fmla="*/ 231623 w 803175"/>
              <a:gd name="connsiteY37" fmla="*/ 1019944 h 1402978"/>
              <a:gd name="connsiteX38" fmla="*/ 173717 w 803175"/>
              <a:gd name="connsiteY38" fmla="*/ 962038 h 1402978"/>
              <a:gd name="connsiteX39" fmla="*/ 115812 w 803175"/>
              <a:gd name="connsiteY39" fmla="*/ 1019944 h 1402978"/>
              <a:gd name="connsiteX40" fmla="*/ 115812 w 803175"/>
              <a:gd name="connsiteY40" fmla="*/ 1097151 h 1402978"/>
              <a:gd name="connsiteX41" fmla="*/ 115812 w 803175"/>
              <a:gd name="connsiteY41" fmla="*/ 1155056 h 1402978"/>
              <a:gd name="connsiteX42" fmla="*/ 57906 w 803175"/>
              <a:gd name="connsiteY42" fmla="*/ 1212962 h 1402978"/>
              <a:gd name="connsiteX43" fmla="*/ 1 w 803175"/>
              <a:gd name="connsiteY43" fmla="*/ 1155056 h 1402978"/>
              <a:gd name="connsiteX44" fmla="*/ 0 w 803175"/>
              <a:gd name="connsiteY44" fmla="*/ 1290170 h 1402978"/>
              <a:gd name="connsiteX45" fmla="*/ 57900 w 803175"/>
              <a:gd name="connsiteY45" fmla="*/ 1232270 h 1402978"/>
              <a:gd name="connsiteX46" fmla="*/ 115799 w 803175"/>
              <a:gd name="connsiteY46" fmla="*/ 1290170 h 1402978"/>
              <a:gd name="connsiteX47" fmla="*/ 57900 w 803175"/>
              <a:gd name="connsiteY47" fmla="*/ 1348069 h 1402978"/>
              <a:gd name="connsiteX48" fmla="*/ 0 w 803175"/>
              <a:gd name="connsiteY48" fmla="*/ 1290170 h 1402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803175" h="1402978">
                <a:moveTo>
                  <a:pt x="463246" y="1345078"/>
                </a:moveTo>
                <a:cubicBezTo>
                  <a:pt x="463246" y="1313102"/>
                  <a:pt x="489168" y="1287179"/>
                  <a:pt x="521145" y="1287179"/>
                </a:cubicBezTo>
                <a:cubicBezTo>
                  <a:pt x="553122" y="1287179"/>
                  <a:pt x="579044" y="1313102"/>
                  <a:pt x="579044" y="1345078"/>
                </a:cubicBezTo>
                <a:cubicBezTo>
                  <a:pt x="579044" y="1377055"/>
                  <a:pt x="553122" y="1402978"/>
                  <a:pt x="521145" y="1402978"/>
                </a:cubicBezTo>
                <a:cubicBezTo>
                  <a:pt x="489168" y="1402978"/>
                  <a:pt x="463246" y="1377055"/>
                  <a:pt x="463246" y="1345078"/>
                </a:cubicBezTo>
                <a:close/>
                <a:moveTo>
                  <a:pt x="1" y="1155056"/>
                </a:moveTo>
                <a:lnTo>
                  <a:pt x="1" y="1097151"/>
                </a:lnTo>
                <a:lnTo>
                  <a:pt x="1" y="790853"/>
                </a:lnTo>
                <a:lnTo>
                  <a:pt x="1" y="749718"/>
                </a:lnTo>
                <a:lnTo>
                  <a:pt x="1" y="440889"/>
                </a:lnTo>
                <a:lnTo>
                  <a:pt x="1" y="401587"/>
                </a:lnTo>
                <a:cubicBezTo>
                  <a:pt x="1" y="179797"/>
                  <a:pt x="179798" y="0"/>
                  <a:pt x="401588" y="0"/>
                </a:cubicBezTo>
                <a:cubicBezTo>
                  <a:pt x="623378" y="0"/>
                  <a:pt x="803175" y="179797"/>
                  <a:pt x="803175" y="401587"/>
                </a:cubicBezTo>
                <a:lnTo>
                  <a:pt x="803175" y="790853"/>
                </a:lnTo>
                <a:lnTo>
                  <a:pt x="803174" y="790854"/>
                </a:lnTo>
                <a:lnTo>
                  <a:pt x="803174" y="826925"/>
                </a:lnTo>
                <a:lnTo>
                  <a:pt x="803174" y="1097151"/>
                </a:lnTo>
                <a:lnTo>
                  <a:pt x="803174" y="1232264"/>
                </a:lnTo>
                <a:cubicBezTo>
                  <a:pt x="803174" y="1264244"/>
                  <a:pt x="777249" y="1290170"/>
                  <a:pt x="745269" y="1290170"/>
                </a:cubicBezTo>
                <a:cubicBezTo>
                  <a:pt x="721284" y="1290170"/>
                  <a:pt x="700705" y="1275586"/>
                  <a:pt x="691914" y="1254803"/>
                </a:cubicBezTo>
                <a:lnTo>
                  <a:pt x="689865" y="1248201"/>
                </a:lnTo>
                <a:lnTo>
                  <a:pt x="689865" y="1077849"/>
                </a:lnTo>
                <a:cubicBezTo>
                  <a:pt x="689865" y="1045869"/>
                  <a:pt x="663940" y="1019944"/>
                  <a:pt x="631959" y="1019944"/>
                </a:cubicBezTo>
                <a:cubicBezTo>
                  <a:pt x="599979" y="1019944"/>
                  <a:pt x="574054" y="1045869"/>
                  <a:pt x="574054" y="1077849"/>
                </a:cubicBezTo>
                <a:lnTo>
                  <a:pt x="574054" y="1203824"/>
                </a:lnTo>
                <a:lnTo>
                  <a:pt x="573847" y="1205874"/>
                </a:lnTo>
                <a:cubicBezTo>
                  <a:pt x="568448" y="1232261"/>
                  <a:pt x="545101" y="1252109"/>
                  <a:pt x="517118" y="1252109"/>
                </a:cubicBezTo>
                <a:cubicBezTo>
                  <a:pt x="493132" y="1252109"/>
                  <a:pt x="472553" y="1237527"/>
                  <a:pt x="463763" y="1216744"/>
                </a:cubicBezTo>
                <a:lnTo>
                  <a:pt x="460744" y="1207017"/>
                </a:lnTo>
                <a:lnTo>
                  <a:pt x="460744" y="888256"/>
                </a:lnTo>
                <a:cubicBezTo>
                  <a:pt x="460744" y="856276"/>
                  <a:pt x="434819" y="830351"/>
                  <a:pt x="402838" y="830351"/>
                </a:cubicBezTo>
                <a:cubicBezTo>
                  <a:pt x="370858" y="830351"/>
                  <a:pt x="344933" y="856276"/>
                  <a:pt x="344933" y="888256"/>
                </a:cubicBezTo>
                <a:lnTo>
                  <a:pt x="344933" y="1319092"/>
                </a:lnTo>
                <a:lnTo>
                  <a:pt x="344726" y="1321141"/>
                </a:lnTo>
                <a:cubicBezTo>
                  <a:pt x="339326" y="1347528"/>
                  <a:pt x="315980" y="1367377"/>
                  <a:pt x="287997" y="1367377"/>
                </a:cubicBezTo>
                <a:cubicBezTo>
                  <a:pt x="264012" y="1367377"/>
                  <a:pt x="243433" y="1352794"/>
                  <a:pt x="234642" y="1332011"/>
                </a:cubicBezTo>
                <a:lnTo>
                  <a:pt x="231623" y="1322285"/>
                </a:lnTo>
                <a:lnTo>
                  <a:pt x="231623" y="1019944"/>
                </a:lnTo>
                <a:cubicBezTo>
                  <a:pt x="231623" y="987963"/>
                  <a:pt x="205697" y="962038"/>
                  <a:pt x="173717" y="962038"/>
                </a:cubicBezTo>
                <a:cubicBezTo>
                  <a:pt x="141737" y="962038"/>
                  <a:pt x="115812" y="987963"/>
                  <a:pt x="115812" y="1019944"/>
                </a:cubicBezTo>
                <a:lnTo>
                  <a:pt x="115812" y="1097151"/>
                </a:lnTo>
                <a:lnTo>
                  <a:pt x="115812" y="1155056"/>
                </a:lnTo>
                <a:cubicBezTo>
                  <a:pt x="115812" y="1187037"/>
                  <a:pt x="89887" y="1212962"/>
                  <a:pt x="57906" y="1212962"/>
                </a:cubicBezTo>
                <a:cubicBezTo>
                  <a:pt x="25926" y="1212962"/>
                  <a:pt x="1" y="1187037"/>
                  <a:pt x="1" y="1155056"/>
                </a:cubicBezTo>
                <a:close/>
                <a:moveTo>
                  <a:pt x="0" y="1290170"/>
                </a:moveTo>
                <a:cubicBezTo>
                  <a:pt x="0" y="1258193"/>
                  <a:pt x="25923" y="1232270"/>
                  <a:pt x="57900" y="1232270"/>
                </a:cubicBezTo>
                <a:cubicBezTo>
                  <a:pt x="89876" y="1232270"/>
                  <a:pt x="115799" y="1258193"/>
                  <a:pt x="115799" y="1290170"/>
                </a:cubicBezTo>
                <a:cubicBezTo>
                  <a:pt x="115799" y="1322146"/>
                  <a:pt x="89876" y="1348069"/>
                  <a:pt x="57900" y="1348069"/>
                </a:cubicBezTo>
                <a:cubicBezTo>
                  <a:pt x="25923" y="1348069"/>
                  <a:pt x="0" y="1322146"/>
                  <a:pt x="0" y="1290170"/>
                </a:cubicBezTo>
                <a:close/>
              </a:path>
            </a:pathLst>
          </a:custGeom>
          <a:solidFill>
            <a:srgbClr val="CE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2000" b="1" dirty="0"/>
          </a:p>
        </p:txBody>
      </p:sp>
      <p:sp>
        <p:nvSpPr>
          <p:cNvPr id="21" name="TextBox 40">
            <a:extLst>
              <a:ext uri="{FF2B5EF4-FFF2-40B4-BE49-F238E27FC236}">
                <a16:creationId xmlns:a16="http://schemas.microsoft.com/office/drawing/2014/main" id="{63D5741D-5CEA-4A92-81AF-6E6863FEA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75" y="2201863"/>
            <a:ext cx="14938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200" b="1" spc="3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改革开放以来</a:t>
            </a:r>
            <a:endParaRPr lang="en-US" altLang="zh-CN" sz="1200" b="1" spc="3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200" b="1" spc="3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1992</a:t>
            </a:r>
            <a:r>
              <a:rPr lang="zh-CN" altLang="en-US" sz="1200" b="1" spc="3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年之前</a:t>
            </a:r>
            <a:endParaRPr lang="en-US" altLang="zh-CN" sz="1200" b="1" spc="3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200" b="1" spc="3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创业的企业家</a:t>
            </a:r>
            <a:endParaRPr lang="en-US" altLang="zh-CN" sz="1200" b="1" spc="3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TextBox 42">
            <a:extLst>
              <a:ext uri="{FF2B5EF4-FFF2-40B4-BE49-F238E27FC236}">
                <a16:creationId xmlns:a16="http://schemas.microsoft.com/office/drawing/2014/main" id="{C396BF0E-7C12-4D9B-A862-929BFDEE3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75" y="2201863"/>
            <a:ext cx="21240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200" b="1" spc="3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1992</a:t>
            </a:r>
            <a:r>
              <a:rPr lang="zh-CN" altLang="en-US" sz="1200" b="1" spc="3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年之后</a:t>
            </a:r>
            <a:endParaRPr lang="en-US" altLang="zh-CN" sz="1200" b="1" spc="3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200" b="1" spc="3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发展起来的企业家</a:t>
            </a:r>
            <a:endParaRPr lang="en-US" altLang="zh-CN" sz="1200" b="1" spc="3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200" b="1" spc="3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企业产权制度清晰</a:t>
            </a:r>
            <a:endParaRPr lang="en-US" altLang="zh-CN" sz="1200" b="1" spc="3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TextBox 43">
            <a:extLst>
              <a:ext uri="{FF2B5EF4-FFF2-40B4-BE49-F238E27FC236}">
                <a16:creationId xmlns:a16="http://schemas.microsoft.com/office/drawing/2014/main" id="{057D17AA-2C15-4C35-9529-6379F3BCA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2201863"/>
            <a:ext cx="19050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200" b="1" spc="3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21</a:t>
            </a:r>
            <a:r>
              <a:rPr lang="zh-CN" altLang="en-US" sz="1200" b="1" spc="3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世纪前后</a:t>
            </a:r>
            <a:endParaRPr lang="en-US" altLang="zh-CN" sz="1200" b="1" spc="3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200" b="1" spc="3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互联网信息化时代</a:t>
            </a:r>
            <a:endParaRPr lang="en-US" altLang="zh-CN" sz="1200" b="1" spc="3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200" b="1" spc="3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发展起来的企业家</a:t>
            </a:r>
            <a:endParaRPr lang="en-US" altLang="zh-CN" sz="1200" b="1" spc="3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TextBox 43">
            <a:extLst>
              <a:ext uri="{FF2B5EF4-FFF2-40B4-BE49-F238E27FC236}">
                <a16:creationId xmlns:a16="http://schemas.microsoft.com/office/drawing/2014/main" id="{A306FB2A-EF79-4938-BF13-BE37B05EB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7913" y="2201863"/>
            <a:ext cx="23383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200" b="1" spc="3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“大众创业，万众创新” </a:t>
            </a:r>
            <a:endParaRPr lang="en-US" altLang="zh-CN" sz="1200" b="1" spc="3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200" b="1" spc="3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背景下</a:t>
            </a:r>
            <a:endParaRPr lang="en-US" altLang="zh-CN" sz="1200" b="1" spc="3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200" b="1" spc="3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智能时代成长的企业家</a:t>
            </a:r>
            <a:endParaRPr lang="en-US" altLang="zh-CN" sz="1200" b="1" spc="3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形状">
            <a:extLst>
              <a:ext uri="{FF2B5EF4-FFF2-40B4-BE49-F238E27FC236}">
                <a16:creationId xmlns:a16="http://schemas.microsoft.com/office/drawing/2014/main" id="{61B2BB12-7C33-4500-96AB-F018CC38BA51}"/>
              </a:ext>
            </a:extLst>
          </p:cNvPr>
          <p:cNvSpPr txBox="1"/>
          <p:nvPr/>
        </p:nvSpPr>
        <p:spPr bwMode="auto">
          <a:xfrm>
            <a:off x="4981575" y="3346450"/>
            <a:ext cx="1039813" cy="3302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/>
          <a:p>
            <a:pPr algn="ctr" defTabSz="914377"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年前后</a:t>
            </a:r>
          </a:p>
        </p:txBody>
      </p:sp>
      <p:sp>
        <p:nvSpPr>
          <p:cNvPr id="26" name="形状">
            <a:extLst>
              <a:ext uri="{FF2B5EF4-FFF2-40B4-BE49-F238E27FC236}">
                <a16:creationId xmlns:a16="http://schemas.microsoft.com/office/drawing/2014/main" id="{A4B949C8-2F1D-4575-97D0-1D4033E0C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475" y="3346450"/>
            <a:ext cx="1038225" cy="33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1992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sp>
        <p:nvSpPr>
          <p:cNvPr id="27" name="形状">
            <a:extLst>
              <a:ext uri="{FF2B5EF4-FFF2-40B4-BE49-F238E27FC236}">
                <a16:creationId xmlns:a16="http://schemas.microsoft.com/office/drawing/2014/main" id="{74851A6E-5E1D-4C40-BF91-790A4B2EB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75" y="3346450"/>
            <a:ext cx="1038225" cy="33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 defTabSz="912813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1978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年后</a:t>
            </a:r>
          </a:p>
        </p:txBody>
      </p:sp>
      <p:sp>
        <p:nvSpPr>
          <p:cNvPr id="28" name="形状">
            <a:extLst>
              <a:ext uri="{FF2B5EF4-FFF2-40B4-BE49-F238E27FC236}">
                <a16:creationId xmlns:a16="http://schemas.microsoft.com/office/drawing/2014/main" id="{B7AD157D-E2A0-40DD-AC7C-6A1B011B5B69}"/>
              </a:ext>
            </a:extLst>
          </p:cNvPr>
          <p:cNvSpPr txBox="1"/>
          <p:nvPr/>
        </p:nvSpPr>
        <p:spPr bwMode="auto">
          <a:xfrm>
            <a:off x="7053263" y="3346450"/>
            <a:ext cx="1038225" cy="3302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/>
          <a:p>
            <a:pPr algn="ctr" defTabSz="914377"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年前后</a:t>
            </a:r>
          </a:p>
        </p:txBody>
      </p:sp>
      <p:grpSp>
        <p:nvGrpSpPr>
          <p:cNvPr id="29" name="组合 7">
            <a:extLst>
              <a:ext uri="{FF2B5EF4-FFF2-40B4-BE49-F238E27FC236}">
                <a16:creationId xmlns:a16="http://schemas.microsoft.com/office/drawing/2014/main" id="{5F9E2811-AEFA-4ADD-9DE7-018442565EF2}"/>
              </a:ext>
            </a:extLst>
          </p:cNvPr>
          <p:cNvGrpSpPr>
            <a:grpSpLocks/>
          </p:cNvGrpSpPr>
          <p:nvPr/>
        </p:nvGrpSpPr>
        <p:grpSpPr bwMode="auto">
          <a:xfrm>
            <a:off x="1360488" y="2962275"/>
            <a:ext cx="6211887" cy="234950"/>
            <a:chOff x="1361274" y="2559730"/>
            <a:chExt cx="6211887" cy="417512"/>
          </a:xfrm>
        </p:grpSpPr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93E1FB4E-7327-4798-91A4-A15A6F01D96B}"/>
                </a:ext>
              </a:extLst>
            </p:cNvPr>
            <p:cNvCxnSpPr/>
            <p:nvPr/>
          </p:nvCxnSpPr>
          <p:spPr bwMode="auto">
            <a:xfrm flipV="1">
              <a:off x="5503061" y="2559730"/>
              <a:ext cx="0" cy="41751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7510A8C8-5D12-4C65-9AC4-73521EBB2C39}"/>
                </a:ext>
              </a:extLst>
            </p:cNvPr>
            <p:cNvCxnSpPr/>
            <p:nvPr/>
          </p:nvCxnSpPr>
          <p:spPr bwMode="auto">
            <a:xfrm flipV="1">
              <a:off x="3431374" y="2559730"/>
              <a:ext cx="0" cy="41751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D7BD1E91-6E2E-41A3-B570-CA3418D3CF9C}"/>
                </a:ext>
              </a:extLst>
            </p:cNvPr>
            <p:cNvCxnSpPr/>
            <p:nvPr/>
          </p:nvCxnSpPr>
          <p:spPr bwMode="auto">
            <a:xfrm flipV="1">
              <a:off x="1361274" y="2559730"/>
              <a:ext cx="0" cy="41751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E5876A52-3573-4198-AB22-402518F2B911}"/>
                </a:ext>
              </a:extLst>
            </p:cNvPr>
            <p:cNvCxnSpPr/>
            <p:nvPr/>
          </p:nvCxnSpPr>
          <p:spPr bwMode="auto">
            <a:xfrm flipV="1">
              <a:off x="7573161" y="2559730"/>
              <a:ext cx="0" cy="41751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箭头: 右 6">
            <a:extLst>
              <a:ext uri="{FF2B5EF4-FFF2-40B4-BE49-F238E27FC236}">
                <a16:creationId xmlns:a16="http://schemas.microsoft.com/office/drawing/2014/main" id="{52A5BA5E-8E25-4BA4-B665-A7385519B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563" y="3413125"/>
            <a:ext cx="873125" cy="196850"/>
          </a:xfrm>
          <a:prstGeom prst="rightArrow">
            <a:avLst>
              <a:gd name="adj1" fmla="val 50000"/>
              <a:gd name="adj2" fmla="val 50166"/>
            </a:avLst>
          </a:prstGeom>
          <a:solidFill>
            <a:srgbClr val="CE2B3E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35" name="组合 3">
            <a:extLst>
              <a:ext uri="{FF2B5EF4-FFF2-40B4-BE49-F238E27FC236}">
                <a16:creationId xmlns:a16="http://schemas.microsoft.com/office/drawing/2014/main" id="{3E99AA65-2344-4140-B2E7-58FB651392F7}"/>
              </a:ext>
            </a:extLst>
          </p:cNvPr>
          <p:cNvGrpSpPr>
            <a:grpSpLocks/>
          </p:cNvGrpSpPr>
          <p:nvPr/>
        </p:nvGrpSpPr>
        <p:grpSpPr bwMode="auto">
          <a:xfrm>
            <a:off x="1393825" y="3833813"/>
            <a:ext cx="1974850" cy="1387475"/>
            <a:chOff x="1787525" y="4408488"/>
            <a:chExt cx="1974850" cy="1387481"/>
          </a:xfrm>
        </p:grpSpPr>
        <p:grpSp>
          <p:nvGrpSpPr>
            <p:cNvPr id="36" name="组合 18">
              <a:extLst>
                <a:ext uri="{FF2B5EF4-FFF2-40B4-BE49-F238E27FC236}">
                  <a16:creationId xmlns:a16="http://schemas.microsoft.com/office/drawing/2014/main" id="{49AE4A20-58D3-4704-A353-6F63218619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7538" y="4408488"/>
              <a:ext cx="1774825" cy="461962"/>
              <a:chOff x="1888089" y="4408123"/>
              <a:chExt cx="1773882" cy="462573"/>
            </a:xfrm>
          </p:grpSpPr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D2DB44C6-F472-48A9-A2C6-ECA9B60DC275}"/>
                  </a:ext>
                </a:extLst>
              </p:cNvPr>
              <p:cNvSpPr/>
              <p:nvPr/>
            </p:nvSpPr>
            <p:spPr>
              <a:xfrm>
                <a:off x="1888089" y="4408123"/>
                <a:ext cx="1773882" cy="462575"/>
              </a:xfrm>
              <a:prstGeom prst="roundRect">
                <a:avLst/>
              </a:prstGeom>
              <a:solidFill>
                <a:srgbClr val="CE2B3E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4" name="TextBox 30">
                <a:extLst>
                  <a:ext uri="{FF2B5EF4-FFF2-40B4-BE49-F238E27FC236}">
                    <a16:creationId xmlns:a16="http://schemas.microsoft.com/office/drawing/2014/main" id="{91AA7B2F-58A9-409F-9B0A-733753805B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1888" y="4439915"/>
                <a:ext cx="1726282" cy="398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第一代企业家</a:t>
                </a:r>
              </a:p>
            </p:txBody>
          </p:sp>
        </p:grpSp>
        <p:grpSp>
          <p:nvGrpSpPr>
            <p:cNvPr id="37" name="组合 17">
              <a:extLst>
                <a:ext uri="{FF2B5EF4-FFF2-40B4-BE49-F238E27FC236}">
                  <a16:creationId xmlns:a16="http://schemas.microsoft.com/office/drawing/2014/main" id="{DE91CE06-F493-4072-AC60-68FDEE8A8B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7525" y="4913319"/>
              <a:ext cx="1974850" cy="293688"/>
              <a:chOff x="1839992" y="4863127"/>
              <a:chExt cx="1870076" cy="295020"/>
            </a:xfrm>
          </p:grpSpPr>
          <p:sp>
            <p:nvSpPr>
              <p:cNvPr id="41" name="矩形: 圆角 40">
                <a:extLst>
                  <a:ext uri="{FF2B5EF4-FFF2-40B4-BE49-F238E27FC236}">
                    <a16:creationId xmlns:a16="http://schemas.microsoft.com/office/drawing/2014/main" id="{86836597-A88E-458F-98E7-C19D3C02B601}"/>
                  </a:ext>
                </a:extLst>
              </p:cNvPr>
              <p:cNvSpPr/>
              <p:nvPr/>
            </p:nvSpPr>
            <p:spPr>
              <a:xfrm>
                <a:off x="1839992" y="4875881"/>
                <a:ext cx="1870076" cy="282262"/>
              </a:xfrm>
              <a:prstGeom prst="roundRect">
                <a:avLst>
                  <a:gd name="adj" fmla="val 23447"/>
                </a:avLst>
              </a:prstGeom>
              <a:solidFill>
                <a:srgbClr val="CE2B3E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2" name="TextBox 50">
                <a:extLst>
                  <a:ext uri="{FF2B5EF4-FFF2-40B4-BE49-F238E27FC236}">
                    <a16:creationId xmlns:a16="http://schemas.microsoft.com/office/drawing/2014/main" id="{D67A8170-45DE-4012-874F-95F12F9403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0451" y="4863123"/>
                <a:ext cx="1449159" cy="277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dist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市场经济拓荒者</a:t>
                </a:r>
              </a:p>
            </p:txBody>
          </p:sp>
        </p:grpSp>
        <p:grpSp>
          <p:nvGrpSpPr>
            <p:cNvPr id="38" name="组合 21">
              <a:extLst>
                <a:ext uri="{FF2B5EF4-FFF2-40B4-BE49-F238E27FC236}">
                  <a16:creationId xmlns:a16="http://schemas.microsoft.com/office/drawing/2014/main" id="{1CA6A0EE-EF0C-4C03-87E2-270AFE002F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4850" y="5259384"/>
              <a:ext cx="1600200" cy="536585"/>
              <a:chOff x="1975176" y="5270018"/>
              <a:chExt cx="1599874" cy="537038"/>
            </a:xfrm>
          </p:grpSpPr>
          <p:sp>
            <p:nvSpPr>
              <p:cNvPr id="39" name="矩形: 圆角 38">
                <a:extLst>
                  <a:ext uri="{FF2B5EF4-FFF2-40B4-BE49-F238E27FC236}">
                    <a16:creationId xmlns:a16="http://schemas.microsoft.com/office/drawing/2014/main" id="{E7E9AF06-E433-47E7-ABFF-8FD5A090EB9B}"/>
                  </a:ext>
                </a:extLst>
              </p:cNvPr>
              <p:cNvSpPr/>
              <p:nvPr/>
            </p:nvSpPr>
            <p:spPr>
              <a:xfrm>
                <a:off x="1975176" y="5285914"/>
                <a:ext cx="1599874" cy="521142"/>
              </a:xfrm>
              <a:prstGeom prst="roundRect">
                <a:avLst>
                  <a:gd name="adj" fmla="val 19807"/>
                </a:avLst>
              </a:prstGeom>
              <a:solidFill>
                <a:srgbClr val="CE2B3E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40" name="TextBox 41">
                <a:extLst>
                  <a:ext uri="{FF2B5EF4-FFF2-40B4-BE49-F238E27FC236}">
                    <a16:creationId xmlns:a16="http://schemas.microsoft.com/office/drawing/2014/main" id="{6F5CF0A3-1265-4491-A069-E7083DD2CC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5026" y="5270018"/>
                <a:ext cx="1460174" cy="518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2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标志性企业家</a:t>
                </a:r>
                <a:endParaRPr lang="en-US" altLang="zh-CN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200" b="1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柳传志、年广久等</a:t>
                </a:r>
              </a:p>
            </p:txBody>
          </p:sp>
        </p:grpSp>
      </p:grpSp>
      <p:sp>
        <p:nvSpPr>
          <p:cNvPr id="45" name="箭头: 右 6">
            <a:extLst>
              <a:ext uri="{FF2B5EF4-FFF2-40B4-BE49-F238E27FC236}">
                <a16:creationId xmlns:a16="http://schemas.microsoft.com/office/drawing/2014/main" id="{DBB28FAA-43DF-4588-95E2-EF23E2569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713" y="3413125"/>
            <a:ext cx="871537" cy="196850"/>
          </a:xfrm>
          <a:prstGeom prst="rightArrow">
            <a:avLst>
              <a:gd name="adj1" fmla="val 50000"/>
              <a:gd name="adj2" fmla="val 50075"/>
            </a:avLst>
          </a:prstGeom>
          <a:solidFill>
            <a:srgbClr val="CE2B3E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6" name="箭头: 右 6">
            <a:extLst>
              <a:ext uri="{FF2B5EF4-FFF2-40B4-BE49-F238E27FC236}">
                <a16:creationId xmlns:a16="http://schemas.microsoft.com/office/drawing/2014/main" id="{35F02593-0E93-4998-8569-F44E361E6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75" y="3413125"/>
            <a:ext cx="873125" cy="196850"/>
          </a:xfrm>
          <a:prstGeom prst="rightArrow">
            <a:avLst>
              <a:gd name="adj1" fmla="val 50000"/>
              <a:gd name="adj2" fmla="val 50166"/>
            </a:avLst>
          </a:prstGeom>
          <a:solidFill>
            <a:srgbClr val="CE2B3E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7" name="箭头: 右 6">
            <a:extLst>
              <a:ext uri="{FF2B5EF4-FFF2-40B4-BE49-F238E27FC236}">
                <a16:creationId xmlns:a16="http://schemas.microsoft.com/office/drawing/2014/main" id="{18AABA06-BD38-4009-A03B-918DCDD5B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7063" y="3413125"/>
            <a:ext cx="1274762" cy="196850"/>
          </a:xfrm>
          <a:prstGeom prst="rightArrow">
            <a:avLst>
              <a:gd name="adj1" fmla="val 50000"/>
              <a:gd name="adj2" fmla="val 50128"/>
            </a:avLst>
          </a:prstGeom>
          <a:solidFill>
            <a:srgbClr val="CE2B3E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48" name="组合 87">
            <a:extLst>
              <a:ext uri="{FF2B5EF4-FFF2-40B4-BE49-F238E27FC236}">
                <a16:creationId xmlns:a16="http://schemas.microsoft.com/office/drawing/2014/main" id="{9A23E2D2-7034-43F5-B1E3-7BFBF4D7FD8B}"/>
              </a:ext>
            </a:extLst>
          </p:cNvPr>
          <p:cNvGrpSpPr>
            <a:grpSpLocks/>
          </p:cNvGrpSpPr>
          <p:nvPr/>
        </p:nvGrpSpPr>
        <p:grpSpPr bwMode="auto">
          <a:xfrm>
            <a:off x="3492500" y="3833813"/>
            <a:ext cx="1974850" cy="1387475"/>
            <a:chOff x="1787525" y="4408488"/>
            <a:chExt cx="1974850" cy="1387481"/>
          </a:xfrm>
        </p:grpSpPr>
        <p:grpSp>
          <p:nvGrpSpPr>
            <p:cNvPr id="49" name="组合 18">
              <a:extLst>
                <a:ext uri="{FF2B5EF4-FFF2-40B4-BE49-F238E27FC236}">
                  <a16:creationId xmlns:a16="http://schemas.microsoft.com/office/drawing/2014/main" id="{614C59AE-A362-4112-B4EA-CFC6E96787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7538" y="4408488"/>
              <a:ext cx="1774825" cy="461962"/>
              <a:chOff x="1888089" y="4408123"/>
              <a:chExt cx="1773882" cy="462573"/>
            </a:xfrm>
          </p:grpSpPr>
          <p:sp>
            <p:nvSpPr>
              <p:cNvPr id="56" name="矩形: 圆角 55">
                <a:extLst>
                  <a:ext uri="{FF2B5EF4-FFF2-40B4-BE49-F238E27FC236}">
                    <a16:creationId xmlns:a16="http://schemas.microsoft.com/office/drawing/2014/main" id="{EF1E69DA-B551-4F2D-BE4F-98D5A072C1CE}"/>
                  </a:ext>
                </a:extLst>
              </p:cNvPr>
              <p:cNvSpPr/>
              <p:nvPr/>
            </p:nvSpPr>
            <p:spPr>
              <a:xfrm>
                <a:off x="1888089" y="4408123"/>
                <a:ext cx="1773882" cy="462575"/>
              </a:xfrm>
              <a:prstGeom prst="roundRect">
                <a:avLst/>
              </a:prstGeom>
              <a:solidFill>
                <a:srgbClr val="CE2B3E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7" name="TextBox 30">
                <a:extLst>
                  <a:ext uri="{FF2B5EF4-FFF2-40B4-BE49-F238E27FC236}">
                    <a16:creationId xmlns:a16="http://schemas.microsoft.com/office/drawing/2014/main" id="{A2A32592-FC57-46A5-9A29-062C2232F9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1888" y="4439915"/>
                <a:ext cx="1726282" cy="398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第二代企业家</a:t>
                </a:r>
              </a:p>
            </p:txBody>
          </p:sp>
        </p:grpSp>
        <p:grpSp>
          <p:nvGrpSpPr>
            <p:cNvPr id="50" name="组合 17">
              <a:extLst>
                <a:ext uri="{FF2B5EF4-FFF2-40B4-BE49-F238E27FC236}">
                  <a16:creationId xmlns:a16="http://schemas.microsoft.com/office/drawing/2014/main" id="{9C827154-4A53-4B58-BB6F-7F121E118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7525" y="4913319"/>
              <a:ext cx="1974850" cy="293688"/>
              <a:chOff x="1839992" y="4863127"/>
              <a:chExt cx="1870076" cy="295020"/>
            </a:xfrm>
          </p:grpSpPr>
          <p:sp>
            <p:nvSpPr>
              <p:cNvPr id="54" name="矩形: 圆角 53">
                <a:extLst>
                  <a:ext uri="{FF2B5EF4-FFF2-40B4-BE49-F238E27FC236}">
                    <a16:creationId xmlns:a16="http://schemas.microsoft.com/office/drawing/2014/main" id="{80D4762D-C2DC-4331-B026-D10656539F6D}"/>
                  </a:ext>
                </a:extLst>
              </p:cNvPr>
              <p:cNvSpPr/>
              <p:nvPr/>
            </p:nvSpPr>
            <p:spPr>
              <a:xfrm>
                <a:off x="1839992" y="4875881"/>
                <a:ext cx="1870076" cy="282262"/>
              </a:xfrm>
              <a:prstGeom prst="roundRect">
                <a:avLst>
                  <a:gd name="adj" fmla="val 23447"/>
                </a:avLst>
              </a:prstGeom>
              <a:solidFill>
                <a:srgbClr val="CE2B3E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5" name="TextBox 50">
                <a:extLst>
                  <a:ext uri="{FF2B5EF4-FFF2-40B4-BE49-F238E27FC236}">
                    <a16:creationId xmlns:a16="http://schemas.microsoft.com/office/drawing/2014/main" id="{29726E6C-7235-487E-9986-20332AD024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0451" y="4863123"/>
                <a:ext cx="1449159" cy="277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dist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体制内转型经商</a:t>
                </a:r>
              </a:p>
            </p:txBody>
          </p:sp>
        </p:grpSp>
        <p:grpSp>
          <p:nvGrpSpPr>
            <p:cNvPr id="51" name="组合 21">
              <a:extLst>
                <a:ext uri="{FF2B5EF4-FFF2-40B4-BE49-F238E27FC236}">
                  <a16:creationId xmlns:a16="http://schemas.microsoft.com/office/drawing/2014/main" id="{9C2436FE-30D6-4D52-9522-483E590BA0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4850" y="5259384"/>
              <a:ext cx="1600200" cy="536585"/>
              <a:chOff x="1975176" y="5270018"/>
              <a:chExt cx="1599874" cy="537038"/>
            </a:xfrm>
          </p:grpSpPr>
          <p:sp>
            <p:nvSpPr>
              <p:cNvPr id="52" name="矩形: 圆角 51">
                <a:extLst>
                  <a:ext uri="{FF2B5EF4-FFF2-40B4-BE49-F238E27FC236}">
                    <a16:creationId xmlns:a16="http://schemas.microsoft.com/office/drawing/2014/main" id="{09A6C653-840C-4C87-B82A-38A1D5E643EA}"/>
                  </a:ext>
                </a:extLst>
              </p:cNvPr>
              <p:cNvSpPr/>
              <p:nvPr/>
            </p:nvSpPr>
            <p:spPr>
              <a:xfrm>
                <a:off x="1975176" y="5285914"/>
                <a:ext cx="1599874" cy="521142"/>
              </a:xfrm>
              <a:prstGeom prst="roundRect">
                <a:avLst>
                  <a:gd name="adj" fmla="val 19807"/>
                </a:avLst>
              </a:prstGeom>
              <a:solidFill>
                <a:srgbClr val="CE2B3E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3" name="TextBox 41">
                <a:extLst>
                  <a:ext uri="{FF2B5EF4-FFF2-40B4-BE49-F238E27FC236}">
                    <a16:creationId xmlns:a16="http://schemas.microsoft.com/office/drawing/2014/main" id="{BBA456E3-4D02-4372-BFE5-56D3EEC909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5026" y="5270018"/>
                <a:ext cx="1460174" cy="518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2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标志性企业家</a:t>
                </a:r>
                <a:endParaRPr lang="en-US" altLang="zh-CN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200" b="1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冯仑、田源等</a:t>
                </a:r>
              </a:p>
            </p:txBody>
          </p:sp>
        </p:grpSp>
      </p:grpSp>
      <p:grpSp>
        <p:nvGrpSpPr>
          <p:cNvPr id="58" name="组合 120">
            <a:extLst>
              <a:ext uri="{FF2B5EF4-FFF2-40B4-BE49-F238E27FC236}">
                <a16:creationId xmlns:a16="http://schemas.microsoft.com/office/drawing/2014/main" id="{283C5916-6AE5-4CFF-8512-E0535E557AFF}"/>
              </a:ext>
            </a:extLst>
          </p:cNvPr>
          <p:cNvGrpSpPr>
            <a:grpSpLocks/>
          </p:cNvGrpSpPr>
          <p:nvPr/>
        </p:nvGrpSpPr>
        <p:grpSpPr bwMode="auto">
          <a:xfrm>
            <a:off x="5559425" y="3833813"/>
            <a:ext cx="1974850" cy="1387475"/>
            <a:chOff x="1787525" y="4408488"/>
            <a:chExt cx="1974850" cy="1387481"/>
          </a:xfrm>
        </p:grpSpPr>
        <p:grpSp>
          <p:nvGrpSpPr>
            <p:cNvPr id="59" name="组合 18">
              <a:extLst>
                <a:ext uri="{FF2B5EF4-FFF2-40B4-BE49-F238E27FC236}">
                  <a16:creationId xmlns:a16="http://schemas.microsoft.com/office/drawing/2014/main" id="{BD3946B1-CBB3-4113-8BC5-627C674244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7538" y="4408488"/>
              <a:ext cx="1774825" cy="461964"/>
              <a:chOff x="1888089" y="4408123"/>
              <a:chExt cx="1773882" cy="462575"/>
            </a:xfrm>
          </p:grpSpPr>
          <p:sp>
            <p:nvSpPr>
              <p:cNvPr id="66" name="矩形: 圆角 65">
                <a:extLst>
                  <a:ext uri="{FF2B5EF4-FFF2-40B4-BE49-F238E27FC236}">
                    <a16:creationId xmlns:a16="http://schemas.microsoft.com/office/drawing/2014/main" id="{025606D7-A7DC-49B1-84FE-5DE01E674ECD}"/>
                  </a:ext>
                </a:extLst>
              </p:cNvPr>
              <p:cNvSpPr/>
              <p:nvPr/>
            </p:nvSpPr>
            <p:spPr>
              <a:xfrm>
                <a:off x="1888089" y="4408123"/>
                <a:ext cx="1773882" cy="462575"/>
              </a:xfrm>
              <a:prstGeom prst="roundRect">
                <a:avLst/>
              </a:prstGeom>
              <a:solidFill>
                <a:srgbClr val="CE2B3E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7" name="TextBox 30">
                <a:extLst>
                  <a:ext uri="{FF2B5EF4-FFF2-40B4-BE49-F238E27FC236}">
                    <a16:creationId xmlns:a16="http://schemas.microsoft.com/office/drawing/2014/main" id="{5126C781-B3DB-4B94-95D8-ED3018DCB7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1888" y="4439915"/>
                <a:ext cx="1726282" cy="4005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第三代企业家</a:t>
                </a:r>
              </a:p>
            </p:txBody>
          </p:sp>
        </p:grpSp>
        <p:grpSp>
          <p:nvGrpSpPr>
            <p:cNvPr id="60" name="组合 17">
              <a:extLst>
                <a:ext uri="{FF2B5EF4-FFF2-40B4-BE49-F238E27FC236}">
                  <a16:creationId xmlns:a16="http://schemas.microsoft.com/office/drawing/2014/main" id="{0BB9A976-8FA2-4753-A41C-EE0704C8A0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7525" y="4913319"/>
              <a:ext cx="1974850" cy="293688"/>
              <a:chOff x="1839992" y="4863127"/>
              <a:chExt cx="1870076" cy="295020"/>
            </a:xfrm>
          </p:grpSpPr>
          <p:sp>
            <p:nvSpPr>
              <p:cNvPr id="64" name="矩形: 圆角 63">
                <a:extLst>
                  <a:ext uri="{FF2B5EF4-FFF2-40B4-BE49-F238E27FC236}">
                    <a16:creationId xmlns:a16="http://schemas.microsoft.com/office/drawing/2014/main" id="{E7C8DCAE-0723-4E4D-A583-8C09F66C0A6B}"/>
                  </a:ext>
                </a:extLst>
              </p:cNvPr>
              <p:cNvSpPr/>
              <p:nvPr/>
            </p:nvSpPr>
            <p:spPr>
              <a:xfrm>
                <a:off x="1839992" y="4875881"/>
                <a:ext cx="1870076" cy="282262"/>
              </a:xfrm>
              <a:prstGeom prst="roundRect">
                <a:avLst>
                  <a:gd name="adj" fmla="val 23447"/>
                </a:avLst>
              </a:prstGeom>
              <a:solidFill>
                <a:srgbClr val="CE2B3E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5" name="TextBox 50">
                <a:extLst>
                  <a:ext uri="{FF2B5EF4-FFF2-40B4-BE49-F238E27FC236}">
                    <a16:creationId xmlns:a16="http://schemas.microsoft.com/office/drawing/2014/main" id="{5FC5DDEB-413D-4066-8718-D87736BB22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0451" y="4863123"/>
                <a:ext cx="1449159" cy="277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dist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互联网弄潮儿</a:t>
                </a:r>
              </a:p>
            </p:txBody>
          </p:sp>
        </p:grpSp>
        <p:grpSp>
          <p:nvGrpSpPr>
            <p:cNvPr id="61" name="组合 21">
              <a:extLst>
                <a:ext uri="{FF2B5EF4-FFF2-40B4-BE49-F238E27FC236}">
                  <a16:creationId xmlns:a16="http://schemas.microsoft.com/office/drawing/2014/main" id="{DAE546A0-B579-4241-B118-3488003C11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4850" y="5259384"/>
              <a:ext cx="1600200" cy="536585"/>
              <a:chOff x="1975176" y="5270018"/>
              <a:chExt cx="1599874" cy="537038"/>
            </a:xfrm>
          </p:grpSpPr>
          <p:sp>
            <p:nvSpPr>
              <p:cNvPr id="62" name="矩形: 圆角 61">
                <a:extLst>
                  <a:ext uri="{FF2B5EF4-FFF2-40B4-BE49-F238E27FC236}">
                    <a16:creationId xmlns:a16="http://schemas.microsoft.com/office/drawing/2014/main" id="{807E2074-5207-4DF9-92A2-D1E060AA3F19}"/>
                  </a:ext>
                </a:extLst>
              </p:cNvPr>
              <p:cNvSpPr/>
              <p:nvPr/>
            </p:nvSpPr>
            <p:spPr>
              <a:xfrm>
                <a:off x="1975176" y="5285914"/>
                <a:ext cx="1599874" cy="521142"/>
              </a:xfrm>
              <a:prstGeom prst="roundRect">
                <a:avLst>
                  <a:gd name="adj" fmla="val 19807"/>
                </a:avLst>
              </a:prstGeom>
              <a:solidFill>
                <a:srgbClr val="CE2B3E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3" name="TextBox 41">
                <a:extLst>
                  <a:ext uri="{FF2B5EF4-FFF2-40B4-BE49-F238E27FC236}">
                    <a16:creationId xmlns:a16="http://schemas.microsoft.com/office/drawing/2014/main" id="{F10C6845-8890-4C2A-B83C-39FFAA4240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5026" y="5270018"/>
                <a:ext cx="1460174" cy="518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2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标志性企业家</a:t>
                </a:r>
                <a:endParaRPr lang="en-US" altLang="zh-CN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200" b="1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马化腾、李彦宏等</a:t>
                </a:r>
              </a:p>
            </p:txBody>
          </p:sp>
        </p:grpSp>
      </p:grpSp>
      <p:grpSp>
        <p:nvGrpSpPr>
          <p:cNvPr id="68" name="组合 145">
            <a:extLst>
              <a:ext uri="{FF2B5EF4-FFF2-40B4-BE49-F238E27FC236}">
                <a16:creationId xmlns:a16="http://schemas.microsoft.com/office/drawing/2014/main" id="{AD44B198-D59A-4867-84EB-43D2787A0FB8}"/>
              </a:ext>
            </a:extLst>
          </p:cNvPr>
          <p:cNvGrpSpPr>
            <a:grpSpLocks/>
          </p:cNvGrpSpPr>
          <p:nvPr/>
        </p:nvGrpSpPr>
        <p:grpSpPr bwMode="auto">
          <a:xfrm>
            <a:off x="7646988" y="3833813"/>
            <a:ext cx="1974850" cy="1387475"/>
            <a:chOff x="1787525" y="4408488"/>
            <a:chExt cx="1974850" cy="1387481"/>
          </a:xfrm>
        </p:grpSpPr>
        <p:grpSp>
          <p:nvGrpSpPr>
            <p:cNvPr id="69" name="组合 18">
              <a:extLst>
                <a:ext uri="{FF2B5EF4-FFF2-40B4-BE49-F238E27FC236}">
                  <a16:creationId xmlns:a16="http://schemas.microsoft.com/office/drawing/2014/main" id="{4D5F91A2-E583-44CD-B6FE-B03375271B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7538" y="4408488"/>
              <a:ext cx="1774825" cy="461962"/>
              <a:chOff x="1888089" y="4408123"/>
              <a:chExt cx="1773882" cy="462573"/>
            </a:xfrm>
          </p:grpSpPr>
          <p:sp>
            <p:nvSpPr>
              <p:cNvPr id="76" name="矩形: 圆角 75">
                <a:extLst>
                  <a:ext uri="{FF2B5EF4-FFF2-40B4-BE49-F238E27FC236}">
                    <a16:creationId xmlns:a16="http://schemas.microsoft.com/office/drawing/2014/main" id="{6FE58D26-2641-460A-B727-4180773AA6E2}"/>
                  </a:ext>
                </a:extLst>
              </p:cNvPr>
              <p:cNvSpPr/>
              <p:nvPr/>
            </p:nvSpPr>
            <p:spPr>
              <a:xfrm>
                <a:off x="1888088" y="4408123"/>
                <a:ext cx="1773882" cy="462575"/>
              </a:xfrm>
              <a:prstGeom prst="roundRect">
                <a:avLst/>
              </a:prstGeom>
              <a:solidFill>
                <a:srgbClr val="CE2B3E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7" name="TextBox 30">
                <a:extLst>
                  <a:ext uri="{FF2B5EF4-FFF2-40B4-BE49-F238E27FC236}">
                    <a16:creationId xmlns:a16="http://schemas.microsoft.com/office/drawing/2014/main" id="{B74D8485-3CF5-48F2-A8D9-1D25292C21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1888" y="4439915"/>
                <a:ext cx="1726282" cy="398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第四代企业家</a:t>
                </a:r>
              </a:p>
            </p:txBody>
          </p:sp>
        </p:grpSp>
        <p:grpSp>
          <p:nvGrpSpPr>
            <p:cNvPr id="70" name="组合 17">
              <a:extLst>
                <a:ext uri="{FF2B5EF4-FFF2-40B4-BE49-F238E27FC236}">
                  <a16:creationId xmlns:a16="http://schemas.microsoft.com/office/drawing/2014/main" id="{73E2AE49-192F-4E50-838C-50052604A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7525" y="4913319"/>
              <a:ext cx="1974850" cy="293688"/>
              <a:chOff x="1839992" y="4863127"/>
              <a:chExt cx="1870076" cy="295020"/>
            </a:xfrm>
          </p:grpSpPr>
          <p:sp>
            <p:nvSpPr>
              <p:cNvPr id="74" name="矩形: 圆角 73">
                <a:extLst>
                  <a:ext uri="{FF2B5EF4-FFF2-40B4-BE49-F238E27FC236}">
                    <a16:creationId xmlns:a16="http://schemas.microsoft.com/office/drawing/2014/main" id="{FD7725DF-30FD-4303-9FF4-D80701709DC5}"/>
                  </a:ext>
                </a:extLst>
              </p:cNvPr>
              <p:cNvSpPr/>
              <p:nvPr/>
            </p:nvSpPr>
            <p:spPr>
              <a:xfrm>
                <a:off x="1839992" y="4875881"/>
                <a:ext cx="1870076" cy="282262"/>
              </a:xfrm>
              <a:prstGeom prst="roundRect">
                <a:avLst>
                  <a:gd name="adj" fmla="val 23447"/>
                </a:avLst>
              </a:prstGeom>
              <a:solidFill>
                <a:srgbClr val="CE2B3E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5" name="TextBox 50">
                <a:extLst>
                  <a:ext uri="{FF2B5EF4-FFF2-40B4-BE49-F238E27FC236}">
                    <a16:creationId xmlns:a16="http://schemas.microsoft.com/office/drawing/2014/main" id="{400686D8-1B87-4D01-909B-9707B46CA9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0451" y="4863123"/>
                <a:ext cx="1449159" cy="277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dist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创新创业先锋</a:t>
                </a:r>
              </a:p>
            </p:txBody>
          </p:sp>
        </p:grpSp>
        <p:grpSp>
          <p:nvGrpSpPr>
            <p:cNvPr id="71" name="组合 21">
              <a:extLst>
                <a:ext uri="{FF2B5EF4-FFF2-40B4-BE49-F238E27FC236}">
                  <a16:creationId xmlns:a16="http://schemas.microsoft.com/office/drawing/2014/main" id="{70B6532E-2FB2-48E8-B35E-FB2DFBA82B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4850" y="5259384"/>
              <a:ext cx="1600200" cy="536585"/>
              <a:chOff x="1975176" y="5270018"/>
              <a:chExt cx="1599874" cy="537038"/>
            </a:xfrm>
          </p:grpSpPr>
          <p:sp>
            <p:nvSpPr>
              <p:cNvPr id="72" name="矩形: 圆角 71">
                <a:extLst>
                  <a:ext uri="{FF2B5EF4-FFF2-40B4-BE49-F238E27FC236}">
                    <a16:creationId xmlns:a16="http://schemas.microsoft.com/office/drawing/2014/main" id="{86023AF4-C3FB-4897-A8A9-2E680A04DD8E}"/>
                  </a:ext>
                </a:extLst>
              </p:cNvPr>
              <p:cNvSpPr/>
              <p:nvPr/>
            </p:nvSpPr>
            <p:spPr>
              <a:xfrm>
                <a:off x="1975176" y="5285914"/>
                <a:ext cx="1599874" cy="521142"/>
              </a:xfrm>
              <a:prstGeom prst="roundRect">
                <a:avLst>
                  <a:gd name="adj" fmla="val 19807"/>
                </a:avLst>
              </a:prstGeom>
              <a:solidFill>
                <a:srgbClr val="CE2B3E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3" name="TextBox 41">
                <a:extLst>
                  <a:ext uri="{FF2B5EF4-FFF2-40B4-BE49-F238E27FC236}">
                    <a16:creationId xmlns:a16="http://schemas.microsoft.com/office/drawing/2014/main" id="{33A7FB74-6203-473A-B724-25964B39D1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5026" y="5270018"/>
                <a:ext cx="1460174" cy="518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2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标志性企业家</a:t>
                </a:r>
                <a:endParaRPr lang="en-US" altLang="zh-CN" sz="1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200" b="1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王兴、张一鸣等</a:t>
                </a:r>
              </a:p>
            </p:txBody>
          </p:sp>
        </p:grpSp>
      </p:grpSp>
      <p:grpSp>
        <p:nvGrpSpPr>
          <p:cNvPr id="78" name="组合 10">
            <a:extLst>
              <a:ext uri="{FF2B5EF4-FFF2-40B4-BE49-F238E27FC236}">
                <a16:creationId xmlns:a16="http://schemas.microsoft.com/office/drawing/2014/main" id="{0C0C245D-38F8-4E87-8A8A-D35E9BB3108B}"/>
              </a:ext>
            </a:extLst>
          </p:cNvPr>
          <p:cNvGrpSpPr>
            <a:grpSpLocks/>
          </p:cNvGrpSpPr>
          <p:nvPr/>
        </p:nvGrpSpPr>
        <p:grpSpPr bwMode="auto">
          <a:xfrm>
            <a:off x="1284288" y="3249613"/>
            <a:ext cx="6364287" cy="152400"/>
            <a:chOff x="1285074" y="3244844"/>
            <a:chExt cx="6364287" cy="152400"/>
          </a:xfrm>
        </p:grpSpPr>
        <p:sp>
          <p:nvSpPr>
            <p:cNvPr id="79" name="点">
              <a:extLst>
                <a:ext uri="{FF2B5EF4-FFF2-40B4-BE49-F238E27FC236}">
                  <a16:creationId xmlns:a16="http://schemas.microsoft.com/office/drawing/2014/main" id="{1E330859-ADD4-4FC0-827A-65971C9C872E}"/>
                </a:ext>
              </a:extLst>
            </p:cNvPr>
            <p:cNvSpPr/>
            <p:nvPr/>
          </p:nvSpPr>
          <p:spPr bwMode="auto">
            <a:xfrm>
              <a:off x="5426861" y="3244844"/>
              <a:ext cx="150813" cy="152400"/>
            </a:xfrm>
            <a:prstGeom prst="ellipse">
              <a:avLst/>
            </a:prstGeom>
            <a:solidFill>
              <a:srgbClr val="CE2B3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0" name="点">
              <a:extLst>
                <a:ext uri="{FF2B5EF4-FFF2-40B4-BE49-F238E27FC236}">
                  <a16:creationId xmlns:a16="http://schemas.microsoft.com/office/drawing/2014/main" id="{7F18491D-2551-4D00-81CB-80ABDF212167}"/>
                </a:ext>
              </a:extLst>
            </p:cNvPr>
            <p:cNvSpPr/>
            <p:nvPr/>
          </p:nvSpPr>
          <p:spPr bwMode="auto">
            <a:xfrm>
              <a:off x="3355174" y="3244844"/>
              <a:ext cx="152400" cy="152400"/>
            </a:xfrm>
            <a:prstGeom prst="ellipse">
              <a:avLst/>
            </a:prstGeom>
            <a:solidFill>
              <a:srgbClr val="CE2B3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1" name="点">
              <a:extLst>
                <a:ext uri="{FF2B5EF4-FFF2-40B4-BE49-F238E27FC236}">
                  <a16:creationId xmlns:a16="http://schemas.microsoft.com/office/drawing/2014/main" id="{EA9C1E8F-B969-4CDE-B86B-F02FE6146113}"/>
                </a:ext>
              </a:extLst>
            </p:cNvPr>
            <p:cNvSpPr/>
            <p:nvPr/>
          </p:nvSpPr>
          <p:spPr bwMode="auto">
            <a:xfrm>
              <a:off x="1285074" y="3244844"/>
              <a:ext cx="152400" cy="152400"/>
            </a:xfrm>
            <a:prstGeom prst="ellipse">
              <a:avLst/>
            </a:prstGeom>
            <a:solidFill>
              <a:srgbClr val="CE2B3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2" name="点">
              <a:extLst>
                <a:ext uri="{FF2B5EF4-FFF2-40B4-BE49-F238E27FC236}">
                  <a16:creationId xmlns:a16="http://schemas.microsoft.com/office/drawing/2014/main" id="{131FF86C-17B5-4999-AD5B-5E27F2B4B2EB}"/>
                </a:ext>
              </a:extLst>
            </p:cNvPr>
            <p:cNvSpPr/>
            <p:nvPr/>
          </p:nvSpPr>
          <p:spPr bwMode="auto">
            <a:xfrm>
              <a:off x="7496961" y="3244844"/>
              <a:ext cx="152400" cy="152400"/>
            </a:xfrm>
            <a:prstGeom prst="ellipse">
              <a:avLst/>
            </a:prstGeom>
            <a:solidFill>
              <a:srgbClr val="CE2B3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84" name="矩形 83">
            <a:extLst>
              <a:ext uri="{FF2B5EF4-FFF2-40B4-BE49-F238E27FC236}">
                <a16:creationId xmlns:a16="http://schemas.microsoft.com/office/drawing/2014/main" id="{5BCE8595-1733-499C-9491-2571B61C6528}"/>
              </a:ext>
            </a:extLst>
          </p:cNvPr>
          <p:cNvSpPr/>
          <p:nvPr/>
        </p:nvSpPr>
        <p:spPr bwMode="auto">
          <a:xfrm>
            <a:off x="796925" y="223838"/>
            <a:ext cx="76676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中国企业家生成与发展历程</a:t>
            </a:r>
          </a:p>
        </p:txBody>
      </p:sp>
      <p:sp>
        <p:nvSpPr>
          <p:cNvPr id="88" name="TextBox 2">
            <a:extLst>
              <a:ext uri="{FF2B5EF4-FFF2-40B4-BE49-F238E27FC236}">
                <a16:creationId xmlns:a16="http://schemas.microsoft.com/office/drawing/2014/main" id="{38A8674F-7F0C-4ED9-A03D-CE801F118124}"/>
              </a:ext>
            </a:extLst>
          </p:cNvPr>
          <p:cNvSpPr txBox="1"/>
          <p:nvPr/>
        </p:nvSpPr>
        <p:spPr bwMode="auto">
          <a:xfrm>
            <a:off x="811213" y="569913"/>
            <a:ext cx="66738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emergence and development of entrepreneur in China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03653B5D-7BAF-4DF9-873D-D530B45CCACD}"/>
              </a:ext>
            </a:extLst>
          </p:cNvPr>
          <p:cNvGrpSpPr/>
          <p:nvPr/>
        </p:nvGrpSpPr>
        <p:grpSpPr>
          <a:xfrm>
            <a:off x="-4763" y="263525"/>
            <a:ext cx="785813" cy="536575"/>
            <a:chOff x="-4763" y="263525"/>
            <a:chExt cx="785813" cy="536575"/>
          </a:xfrm>
        </p:grpSpPr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672E75B0-3636-4A91-9C5A-FE225DCE8D67}"/>
                </a:ext>
              </a:extLst>
            </p:cNvPr>
            <p:cNvSpPr/>
            <p:nvPr/>
          </p:nvSpPr>
          <p:spPr bwMode="auto">
            <a:xfrm>
              <a:off x="-4763" y="263525"/>
              <a:ext cx="617538" cy="536575"/>
            </a:xfrm>
            <a:prstGeom prst="rect">
              <a:avLst/>
            </a:prstGeom>
            <a:solidFill>
              <a:srgbClr val="CE2B3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F134276E-4255-4ED2-8CA0-40CCB5BA42B0}"/>
                </a:ext>
              </a:extLst>
            </p:cNvPr>
            <p:cNvSpPr/>
            <p:nvPr/>
          </p:nvSpPr>
          <p:spPr bwMode="auto">
            <a:xfrm>
              <a:off x="708025" y="263525"/>
              <a:ext cx="73025" cy="536575"/>
            </a:xfrm>
            <a:prstGeom prst="rect">
              <a:avLst/>
            </a:prstGeom>
            <a:solidFill>
              <a:srgbClr val="CE2B3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2" name="文本框 91">
            <a:extLst>
              <a:ext uri="{FF2B5EF4-FFF2-40B4-BE49-F238E27FC236}">
                <a16:creationId xmlns:a16="http://schemas.microsoft.com/office/drawing/2014/main" id="{D1DEAB90-8EE8-497C-8120-A0C4E33E5F61}"/>
              </a:ext>
            </a:extLst>
          </p:cNvPr>
          <p:cNvSpPr txBox="1"/>
          <p:nvPr/>
        </p:nvSpPr>
        <p:spPr>
          <a:xfrm>
            <a:off x="10496702" y="260906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张海山锐线体2.0" panose="02000000000000000000" pitchFamily="2" charset="-122"/>
                <a:ea typeface="张海山锐线体2.0" panose="02000000000000000000" pitchFamily="2" charset="-122"/>
                <a:cs typeface="Arial" panose="020B0604020202020204" pitchFamily="34" charset="0"/>
              </a:rPr>
              <a:t>YOUR LOGO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white">
                      <a:lumMod val="65000"/>
                    </a:prstClr>
                  </a:gs>
                  <a:gs pos="73000">
                    <a:prstClr val="white">
                      <a:lumMod val="95000"/>
                    </a:prstClr>
                  </a:gs>
                  <a:gs pos="22491">
                    <a:prstClr val="white">
                      <a:lumMod val="95000"/>
                    </a:prstClr>
                  </a:gs>
                  <a:gs pos="5100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张海山锐线体2.0" panose="02000000000000000000" pitchFamily="2" charset="-122"/>
              <a:ea typeface="张海山锐线体2.0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0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43609BB4-84FA-469C-BBF2-A892E9717A56}"/>
              </a:ext>
            </a:extLst>
          </p:cNvPr>
          <p:cNvSpPr/>
          <p:nvPr/>
        </p:nvSpPr>
        <p:spPr bwMode="auto">
          <a:xfrm>
            <a:off x="1654175" y="2430463"/>
            <a:ext cx="2387600" cy="2384425"/>
          </a:xfrm>
          <a:custGeom>
            <a:avLst/>
            <a:gdLst>
              <a:gd name="connsiteX0" fmla="*/ 1373278 w 2746556"/>
              <a:gd name="connsiteY0" fmla="*/ 0 h 2744998"/>
              <a:gd name="connsiteX1" fmla="*/ 2746556 w 2746556"/>
              <a:gd name="connsiteY1" fmla="*/ 1372499 h 2744998"/>
              <a:gd name="connsiteX2" fmla="*/ 1373278 w 2746556"/>
              <a:gd name="connsiteY2" fmla="*/ 2744998 h 2744998"/>
              <a:gd name="connsiteX3" fmla="*/ 0 w 2746556"/>
              <a:gd name="connsiteY3" fmla="*/ 1372499 h 2744998"/>
              <a:gd name="connsiteX4" fmla="*/ 1373278 w 2746556"/>
              <a:gd name="connsiteY4" fmla="*/ 0 h 2744998"/>
              <a:gd name="connsiteX5" fmla="*/ 1373277 w 2746556"/>
              <a:gd name="connsiteY5" fmla="*/ 747838 h 2744998"/>
              <a:gd name="connsiteX6" fmla="*/ 748102 w 2746556"/>
              <a:gd name="connsiteY6" fmla="*/ 1372499 h 2744998"/>
              <a:gd name="connsiteX7" fmla="*/ 1373277 w 2746556"/>
              <a:gd name="connsiteY7" fmla="*/ 1997160 h 2744998"/>
              <a:gd name="connsiteX8" fmla="*/ 1998452 w 2746556"/>
              <a:gd name="connsiteY8" fmla="*/ 1372499 h 2744998"/>
              <a:gd name="connsiteX9" fmla="*/ 1373277 w 2746556"/>
              <a:gd name="connsiteY9" fmla="*/ 747838 h 274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46556" h="2744998">
                <a:moveTo>
                  <a:pt x="1373278" y="0"/>
                </a:moveTo>
                <a:cubicBezTo>
                  <a:pt x="2131718" y="0"/>
                  <a:pt x="2746556" y="614489"/>
                  <a:pt x="2746556" y="1372499"/>
                </a:cubicBezTo>
                <a:cubicBezTo>
                  <a:pt x="2746556" y="2130509"/>
                  <a:pt x="2131718" y="2744998"/>
                  <a:pt x="1373278" y="2744998"/>
                </a:cubicBezTo>
                <a:cubicBezTo>
                  <a:pt x="614838" y="2744998"/>
                  <a:pt x="0" y="2130509"/>
                  <a:pt x="0" y="1372499"/>
                </a:cubicBezTo>
                <a:cubicBezTo>
                  <a:pt x="0" y="614489"/>
                  <a:pt x="614838" y="0"/>
                  <a:pt x="1373278" y="0"/>
                </a:cubicBezTo>
                <a:close/>
                <a:moveTo>
                  <a:pt x="1373277" y="747838"/>
                </a:moveTo>
                <a:cubicBezTo>
                  <a:pt x="1028002" y="747838"/>
                  <a:pt x="748102" y="1027508"/>
                  <a:pt x="748102" y="1372499"/>
                </a:cubicBezTo>
                <a:cubicBezTo>
                  <a:pt x="748102" y="1717490"/>
                  <a:pt x="1028002" y="1997160"/>
                  <a:pt x="1373277" y="1997160"/>
                </a:cubicBezTo>
                <a:cubicBezTo>
                  <a:pt x="1718552" y="1997160"/>
                  <a:pt x="1998452" y="1717490"/>
                  <a:pt x="1998452" y="1372499"/>
                </a:cubicBezTo>
                <a:cubicBezTo>
                  <a:pt x="1998452" y="1027508"/>
                  <a:pt x="1718552" y="747838"/>
                  <a:pt x="1373277" y="74783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9633F6CF-E455-4B0A-A351-2E2C6F2AF635}"/>
              </a:ext>
            </a:extLst>
          </p:cNvPr>
          <p:cNvSpPr/>
          <p:nvPr/>
        </p:nvSpPr>
        <p:spPr bwMode="auto">
          <a:xfrm>
            <a:off x="1042988" y="1819275"/>
            <a:ext cx="3609975" cy="3606800"/>
          </a:xfrm>
          <a:custGeom>
            <a:avLst/>
            <a:gdLst>
              <a:gd name="connsiteX0" fmla="*/ 2077185 w 4154370"/>
              <a:gd name="connsiteY0" fmla="*/ 0 h 4152898"/>
              <a:gd name="connsiteX1" fmla="*/ 4154370 w 4154370"/>
              <a:gd name="connsiteY1" fmla="*/ 2076449 h 4152898"/>
              <a:gd name="connsiteX2" fmla="*/ 2077185 w 4154370"/>
              <a:gd name="connsiteY2" fmla="*/ 4152898 h 4152898"/>
              <a:gd name="connsiteX3" fmla="*/ 0 w 4154370"/>
              <a:gd name="connsiteY3" fmla="*/ 2076449 h 4152898"/>
              <a:gd name="connsiteX4" fmla="*/ 2077185 w 4154370"/>
              <a:gd name="connsiteY4" fmla="*/ 0 h 4152898"/>
              <a:gd name="connsiteX5" fmla="*/ 2077186 w 4154370"/>
              <a:gd name="connsiteY5" fmla="*/ 703950 h 4152898"/>
              <a:gd name="connsiteX6" fmla="*/ 703908 w 4154370"/>
              <a:gd name="connsiteY6" fmla="*/ 2076449 h 4152898"/>
              <a:gd name="connsiteX7" fmla="*/ 2077186 w 4154370"/>
              <a:gd name="connsiteY7" fmla="*/ 3448948 h 4152898"/>
              <a:gd name="connsiteX8" fmla="*/ 3450464 w 4154370"/>
              <a:gd name="connsiteY8" fmla="*/ 2076449 h 4152898"/>
              <a:gd name="connsiteX9" fmla="*/ 2077186 w 4154370"/>
              <a:gd name="connsiteY9" fmla="*/ 703950 h 415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54370" h="4152898">
                <a:moveTo>
                  <a:pt x="2077185" y="0"/>
                </a:moveTo>
                <a:cubicBezTo>
                  <a:pt x="3224383" y="0"/>
                  <a:pt x="4154370" y="929658"/>
                  <a:pt x="4154370" y="2076449"/>
                </a:cubicBezTo>
                <a:cubicBezTo>
                  <a:pt x="4154370" y="3223240"/>
                  <a:pt x="3224383" y="4152898"/>
                  <a:pt x="2077185" y="4152898"/>
                </a:cubicBezTo>
                <a:cubicBezTo>
                  <a:pt x="929987" y="4152898"/>
                  <a:pt x="0" y="3223240"/>
                  <a:pt x="0" y="2076449"/>
                </a:cubicBezTo>
                <a:cubicBezTo>
                  <a:pt x="0" y="929658"/>
                  <a:pt x="929987" y="0"/>
                  <a:pt x="2077185" y="0"/>
                </a:cubicBezTo>
                <a:close/>
                <a:moveTo>
                  <a:pt x="2077186" y="703950"/>
                </a:moveTo>
                <a:cubicBezTo>
                  <a:pt x="1318746" y="703950"/>
                  <a:pt x="703908" y="1318439"/>
                  <a:pt x="703908" y="2076449"/>
                </a:cubicBezTo>
                <a:cubicBezTo>
                  <a:pt x="703908" y="2834459"/>
                  <a:pt x="1318746" y="3448948"/>
                  <a:pt x="2077186" y="3448948"/>
                </a:cubicBezTo>
                <a:cubicBezTo>
                  <a:pt x="2835626" y="3448948"/>
                  <a:pt x="3450464" y="2834459"/>
                  <a:pt x="3450464" y="2076449"/>
                </a:cubicBezTo>
                <a:cubicBezTo>
                  <a:pt x="3450464" y="1318439"/>
                  <a:pt x="2835626" y="703950"/>
                  <a:pt x="2077186" y="7039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  <a:alpha val="2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E9C518BB-75D7-40B0-A1C8-3A0CB33CDF11}"/>
              </a:ext>
            </a:extLst>
          </p:cNvPr>
          <p:cNvSpPr/>
          <p:nvPr/>
        </p:nvSpPr>
        <p:spPr bwMode="auto">
          <a:xfrm>
            <a:off x="2305050" y="3079750"/>
            <a:ext cx="1085850" cy="1085850"/>
          </a:xfrm>
          <a:custGeom>
            <a:avLst/>
            <a:gdLst>
              <a:gd name="connsiteX0" fmla="*/ 625175 w 1250350"/>
              <a:gd name="connsiteY0" fmla="*/ 0 h 1249322"/>
              <a:gd name="connsiteX1" fmla="*/ 1250350 w 1250350"/>
              <a:gd name="connsiteY1" fmla="*/ 624661 h 1249322"/>
              <a:gd name="connsiteX2" fmla="*/ 625175 w 1250350"/>
              <a:gd name="connsiteY2" fmla="*/ 1249322 h 1249322"/>
              <a:gd name="connsiteX3" fmla="*/ 0 w 1250350"/>
              <a:gd name="connsiteY3" fmla="*/ 624661 h 1249322"/>
              <a:gd name="connsiteX4" fmla="*/ 625175 w 1250350"/>
              <a:gd name="connsiteY4" fmla="*/ 0 h 124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350" h="1249322">
                <a:moveTo>
                  <a:pt x="625175" y="0"/>
                </a:moveTo>
                <a:cubicBezTo>
                  <a:pt x="970450" y="0"/>
                  <a:pt x="1250350" y="279670"/>
                  <a:pt x="1250350" y="624661"/>
                </a:cubicBezTo>
                <a:cubicBezTo>
                  <a:pt x="1250350" y="969652"/>
                  <a:pt x="970450" y="1249322"/>
                  <a:pt x="625175" y="1249322"/>
                </a:cubicBezTo>
                <a:cubicBezTo>
                  <a:pt x="279900" y="1249322"/>
                  <a:pt x="0" y="969652"/>
                  <a:pt x="0" y="624661"/>
                </a:cubicBezTo>
                <a:cubicBezTo>
                  <a:pt x="0" y="279670"/>
                  <a:pt x="279900" y="0"/>
                  <a:pt x="62517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" name="矩形 82">
            <a:extLst>
              <a:ext uri="{FF2B5EF4-FFF2-40B4-BE49-F238E27FC236}">
                <a16:creationId xmlns:a16="http://schemas.microsoft.com/office/drawing/2014/main" id="{0B5388B2-ED8F-4871-8F5F-E682AC00E75C}"/>
              </a:ext>
            </a:extLst>
          </p:cNvPr>
          <p:cNvSpPr/>
          <p:nvPr/>
        </p:nvSpPr>
        <p:spPr bwMode="auto">
          <a:xfrm>
            <a:off x="5476875" y="1787525"/>
            <a:ext cx="5559425" cy="561975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920750" sx="100000" sy="100000" flip="none" algn="b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矩形 83">
            <a:extLst>
              <a:ext uri="{FF2B5EF4-FFF2-40B4-BE49-F238E27FC236}">
                <a16:creationId xmlns:a16="http://schemas.microsoft.com/office/drawing/2014/main" id="{3D1A801E-474A-4FE3-B16B-FA493C393308}"/>
              </a:ext>
            </a:extLst>
          </p:cNvPr>
          <p:cNvSpPr/>
          <p:nvPr/>
        </p:nvSpPr>
        <p:spPr bwMode="auto">
          <a:xfrm>
            <a:off x="5476875" y="1787525"/>
            <a:ext cx="5559425" cy="561975"/>
          </a:xfrm>
          <a:prstGeom prst="roundRect">
            <a:avLst/>
          </a:prstGeom>
          <a:solidFill>
            <a:srgbClr val="CE2B3E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30CEFF0-D69B-418F-970F-DF1203AE86CC}"/>
              </a:ext>
            </a:extLst>
          </p:cNvPr>
          <p:cNvSpPr txBox="1"/>
          <p:nvPr/>
        </p:nvSpPr>
        <p:spPr>
          <a:xfrm>
            <a:off x="5511800" y="1868488"/>
            <a:ext cx="56546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为什么家族富不过三代，不能可持续发展？</a:t>
            </a:r>
          </a:p>
        </p:txBody>
      </p:sp>
      <p:cxnSp>
        <p:nvCxnSpPr>
          <p:cNvPr id="12" name="肘形连接符 21">
            <a:extLst>
              <a:ext uri="{FF2B5EF4-FFF2-40B4-BE49-F238E27FC236}">
                <a16:creationId xmlns:a16="http://schemas.microsoft.com/office/drawing/2014/main" id="{2541FD37-9BB2-41FE-A9C6-40A46D7B02E2}"/>
              </a:ext>
            </a:extLst>
          </p:cNvPr>
          <p:cNvCxnSpPr>
            <a:cxnSpLocks/>
            <a:stCxn id="13" idx="0"/>
            <a:endCxn id="14" idx="6"/>
          </p:cNvCxnSpPr>
          <p:nvPr/>
        </p:nvCxnSpPr>
        <p:spPr bwMode="auto">
          <a:xfrm rot="5400000" flipH="1" flipV="1">
            <a:off x="3987801" y="3725862"/>
            <a:ext cx="214312" cy="2493963"/>
          </a:xfrm>
          <a:prstGeom prst="bentConnector2">
            <a:avLst/>
          </a:prstGeom>
          <a:ln>
            <a:solidFill>
              <a:srgbClr val="CE2B3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椭圆 12">
            <a:extLst>
              <a:ext uri="{FF2B5EF4-FFF2-40B4-BE49-F238E27FC236}">
                <a16:creationId xmlns:a16="http://schemas.microsoft.com/office/drawing/2014/main" id="{1E91E170-B729-4841-BF4F-A1D1BBAC77CB}"/>
              </a:ext>
            </a:extLst>
          </p:cNvPr>
          <p:cNvSpPr/>
          <p:nvPr/>
        </p:nvSpPr>
        <p:spPr bwMode="auto">
          <a:xfrm flipH="1">
            <a:off x="2809875" y="5080000"/>
            <a:ext cx="76200" cy="76200"/>
          </a:xfrm>
          <a:prstGeom prst="ellipse">
            <a:avLst/>
          </a:prstGeom>
          <a:solidFill>
            <a:srgbClr val="CE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CE2B3E"/>
              </a:solidFill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E0037C4-AD25-4BBB-A720-968307FF1428}"/>
              </a:ext>
            </a:extLst>
          </p:cNvPr>
          <p:cNvSpPr/>
          <p:nvPr/>
        </p:nvSpPr>
        <p:spPr bwMode="auto">
          <a:xfrm flipH="1">
            <a:off x="5341938" y="4827588"/>
            <a:ext cx="77787" cy="76200"/>
          </a:xfrm>
          <a:prstGeom prst="ellipse">
            <a:avLst/>
          </a:prstGeom>
          <a:solidFill>
            <a:srgbClr val="CE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CE2B3E"/>
              </a:solidFill>
            </a:endParaRPr>
          </a:p>
        </p:txBody>
      </p:sp>
      <p:cxnSp>
        <p:nvCxnSpPr>
          <p:cNvPr id="16" name="肘形连接符 18">
            <a:extLst>
              <a:ext uri="{FF2B5EF4-FFF2-40B4-BE49-F238E27FC236}">
                <a16:creationId xmlns:a16="http://schemas.microsoft.com/office/drawing/2014/main" id="{3240E700-560A-4335-9774-A2DA2DE7EA9D}"/>
              </a:ext>
            </a:extLst>
          </p:cNvPr>
          <p:cNvCxnSpPr>
            <a:cxnSpLocks/>
            <a:stCxn id="17" idx="0"/>
            <a:endCxn id="18" idx="4"/>
          </p:cNvCxnSpPr>
          <p:nvPr/>
        </p:nvCxnSpPr>
        <p:spPr bwMode="auto">
          <a:xfrm rot="5400000" flipH="1" flipV="1">
            <a:off x="3655219" y="2710656"/>
            <a:ext cx="928688" cy="2524125"/>
          </a:xfrm>
          <a:prstGeom prst="bentConnector3">
            <a:avLst>
              <a:gd name="adj1" fmla="val 50000"/>
            </a:avLst>
          </a:prstGeom>
          <a:ln>
            <a:solidFill>
              <a:srgbClr val="CE2B3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椭圆 16">
            <a:extLst>
              <a:ext uri="{FF2B5EF4-FFF2-40B4-BE49-F238E27FC236}">
                <a16:creationId xmlns:a16="http://schemas.microsoft.com/office/drawing/2014/main" id="{4464BF70-53CB-412E-A627-E6CC0BFCA1BD}"/>
              </a:ext>
            </a:extLst>
          </p:cNvPr>
          <p:cNvSpPr/>
          <p:nvPr/>
        </p:nvSpPr>
        <p:spPr bwMode="auto">
          <a:xfrm flipH="1">
            <a:off x="2819400" y="4437063"/>
            <a:ext cx="76200" cy="74612"/>
          </a:xfrm>
          <a:prstGeom prst="ellipse">
            <a:avLst/>
          </a:prstGeom>
          <a:solidFill>
            <a:srgbClr val="CE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CE2B3E"/>
              </a:solidFill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C7F25544-5BC6-4F39-B314-FA541B524ACA}"/>
              </a:ext>
            </a:extLst>
          </p:cNvPr>
          <p:cNvSpPr/>
          <p:nvPr/>
        </p:nvSpPr>
        <p:spPr bwMode="auto">
          <a:xfrm flipH="1">
            <a:off x="5343525" y="3433763"/>
            <a:ext cx="76200" cy="74612"/>
          </a:xfrm>
          <a:prstGeom prst="ellipse">
            <a:avLst/>
          </a:prstGeom>
          <a:solidFill>
            <a:srgbClr val="CE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CE2B3E"/>
              </a:solidFill>
            </a:endParaRPr>
          </a:p>
        </p:txBody>
      </p:sp>
      <p:cxnSp>
        <p:nvCxnSpPr>
          <p:cNvPr id="20" name="肘形连接符 15">
            <a:extLst>
              <a:ext uri="{FF2B5EF4-FFF2-40B4-BE49-F238E27FC236}">
                <a16:creationId xmlns:a16="http://schemas.microsoft.com/office/drawing/2014/main" id="{319C626A-EBF0-4169-B5F9-F4694D1C590F}"/>
              </a:ext>
            </a:extLst>
          </p:cNvPr>
          <p:cNvCxnSpPr>
            <a:cxnSpLocks/>
            <a:stCxn id="21" idx="0"/>
            <a:endCxn id="22" idx="6"/>
          </p:cNvCxnSpPr>
          <p:nvPr/>
        </p:nvCxnSpPr>
        <p:spPr bwMode="auto">
          <a:xfrm rot="5400000" flipH="1" flipV="1">
            <a:off x="3336926" y="1587500"/>
            <a:ext cx="1528762" cy="2484437"/>
          </a:xfrm>
          <a:prstGeom prst="bentConnector2">
            <a:avLst/>
          </a:prstGeom>
          <a:ln>
            <a:solidFill>
              <a:srgbClr val="CE2B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>
            <a:extLst>
              <a:ext uri="{FF2B5EF4-FFF2-40B4-BE49-F238E27FC236}">
                <a16:creationId xmlns:a16="http://schemas.microsoft.com/office/drawing/2014/main" id="{FE4E853D-8684-4E2E-A4DA-358D9C883C96}"/>
              </a:ext>
            </a:extLst>
          </p:cNvPr>
          <p:cNvSpPr/>
          <p:nvPr/>
        </p:nvSpPr>
        <p:spPr bwMode="auto">
          <a:xfrm flipH="1">
            <a:off x="2820988" y="3594100"/>
            <a:ext cx="76200" cy="69850"/>
          </a:xfrm>
          <a:prstGeom prst="ellipse">
            <a:avLst/>
          </a:prstGeom>
          <a:solidFill>
            <a:srgbClr val="CE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CE2B3E"/>
              </a:solidFill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DA1EDEA6-F485-4F31-866F-9128D9D252FF}"/>
              </a:ext>
            </a:extLst>
          </p:cNvPr>
          <p:cNvSpPr/>
          <p:nvPr/>
        </p:nvSpPr>
        <p:spPr bwMode="auto">
          <a:xfrm flipH="1">
            <a:off x="5343525" y="2028825"/>
            <a:ext cx="76200" cy="71438"/>
          </a:xfrm>
          <a:prstGeom prst="ellipse">
            <a:avLst/>
          </a:prstGeom>
          <a:solidFill>
            <a:srgbClr val="CE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CE2B3E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49D5C54-BF59-479F-B8F4-2D61DEA9CB31}"/>
              </a:ext>
            </a:extLst>
          </p:cNvPr>
          <p:cNvSpPr/>
          <p:nvPr/>
        </p:nvSpPr>
        <p:spPr bwMode="auto">
          <a:xfrm>
            <a:off x="-65088" y="263525"/>
            <a:ext cx="609601" cy="536575"/>
          </a:xfrm>
          <a:prstGeom prst="rect">
            <a:avLst/>
          </a:prstGeom>
          <a:solidFill>
            <a:srgbClr val="CE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5F8E5DE-CEE8-45A4-8A22-B412442BCE44}"/>
              </a:ext>
            </a:extLst>
          </p:cNvPr>
          <p:cNvSpPr/>
          <p:nvPr/>
        </p:nvSpPr>
        <p:spPr bwMode="auto">
          <a:xfrm>
            <a:off x="639763" y="263525"/>
            <a:ext cx="71437" cy="536575"/>
          </a:xfrm>
          <a:prstGeom prst="rect">
            <a:avLst/>
          </a:prstGeom>
          <a:solidFill>
            <a:srgbClr val="CE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6">
            <a:extLst>
              <a:ext uri="{FF2B5EF4-FFF2-40B4-BE49-F238E27FC236}">
                <a16:creationId xmlns:a16="http://schemas.microsoft.com/office/drawing/2014/main" id="{118EC70F-70C2-4C1B-95B8-1DDFD63CF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3309938"/>
            <a:ext cx="1016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WHY</a:t>
            </a: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31" name="文本框 7">
            <a:extLst>
              <a:ext uri="{FF2B5EF4-FFF2-40B4-BE49-F238E27FC236}">
                <a16:creationId xmlns:a16="http://schemas.microsoft.com/office/drawing/2014/main" id="{ED48716E-A02B-4096-8DD0-96E3C5527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3595688"/>
            <a:ext cx="101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为什么</a:t>
            </a: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33" name="文本框 10">
            <a:extLst>
              <a:ext uri="{FF2B5EF4-FFF2-40B4-BE49-F238E27FC236}">
                <a16:creationId xmlns:a16="http://schemas.microsoft.com/office/drawing/2014/main" id="{A35DD246-C3BE-46BA-88E1-E3B170F1A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913" y="4170363"/>
            <a:ext cx="10175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HOW</a:t>
            </a:r>
            <a:endParaRPr lang="en-US" altLang="zh-CN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11">
            <a:extLst>
              <a:ext uri="{FF2B5EF4-FFF2-40B4-BE49-F238E27FC236}">
                <a16:creationId xmlns:a16="http://schemas.microsoft.com/office/drawing/2014/main" id="{0DE2E8B9-4527-4D42-9D5B-5B4072630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913" y="4438650"/>
            <a:ext cx="1017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怎么做</a:t>
            </a: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36" name="文本框 12">
            <a:extLst>
              <a:ext uri="{FF2B5EF4-FFF2-40B4-BE49-F238E27FC236}">
                <a16:creationId xmlns:a16="http://schemas.microsoft.com/office/drawing/2014/main" id="{3489C3BD-4BE6-4D73-9805-D9AF0C590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4824413"/>
            <a:ext cx="1089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WHAT</a:t>
            </a:r>
            <a:endParaRPr lang="en-US" altLang="zh-CN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13">
            <a:extLst>
              <a:ext uri="{FF2B5EF4-FFF2-40B4-BE49-F238E27FC236}">
                <a16:creationId xmlns:a16="http://schemas.microsoft.com/office/drawing/2014/main" id="{D8EC8F65-4577-4394-8A25-918DC9104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563" y="5072063"/>
            <a:ext cx="101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做什么</a:t>
            </a:r>
            <a:r>
              <a:rPr lang="en-US" altLang="zh-C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grpSp>
        <p:nvGrpSpPr>
          <p:cNvPr id="39" name="组合 45">
            <a:extLst>
              <a:ext uri="{FF2B5EF4-FFF2-40B4-BE49-F238E27FC236}">
                <a16:creationId xmlns:a16="http://schemas.microsoft.com/office/drawing/2014/main" id="{F812CD93-BF47-4604-84ED-29F48C83F596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5497513"/>
            <a:ext cx="3455987" cy="500062"/>
            <a:chOff x="1182887" y="12971462"/>
            <a:chExt cx="3455988" cy="500063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87961EC7-F5C0-4EE6-BEE9-C3549DF8D5BB}"/>
                </a:ext>
              </a:extLst>
            </p:cNvPr>
            <p:cNvSpPr txBox="1"/>
            <p:nvPr/>
          </p:nvSpPr>
          <p:spPr>
            <a:xfrm>
              <a:off x="1182887" y="12971462"/>
              <a:ext cx="1812926" cy="5000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2000" b="1" kern="1500" spc="200" dirty="0">
                  <a:solidFill>
                    <a:srgbClr val="CE2B3E"/>
                  </a:solidFill>
                  <a:latin typeface="微软雅黑" panose="020B0503020204020204" charset="-122"/>
                  <a:ea typeface="微软雅黑" panose="020B0503020204020204" charset="-122"/>
                </a:rPr>
                <a:t>黄金圈理论</a:t>
              </a:r>
              <a:endParaRPr lang="zh-CN" altLang="en-US" b="1" dirty="0">
                <a:solidFill>
                  <a:srgbClr val="CE2B3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A6D0E3FB-573F-4A56-BB81-562EBFD59469}"/>
                </a:ext>
              </a:extLst>
            </p:cNvPr>
            <p:cNvSpPr txBox="1"/>
            <p:nvPr/>
          </p:nvSpPr>
          <p:spPr>
            <a:xfrm>
              <a:off x="2789437" y="12998449"/>
              <a:ext cx="1849438" cy="4603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pc="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+mn-ea"/>
                </a:rPr>
                <a:t>西蒙•斯涅克著</a:t>
              </a:r>
            </a:p>
          </p:txBody>
        </p:sp>
      </p:grpSp>
      <p:sp>
        <p:nvSpPr>
          <p:cNvPr id="40" name="文本框 33">
            <a:extLst>
              <a:ext uri="{FF2B5EF4-FFF2-40B4-BE49-F238E27FC236}">
                <a16:creationId xmlns:a16="http://schemas.microsoft.com/office/drawing/2014/main" id="{2110D8BB-A232-4203-BF57-FFCC79D00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3" y="5953125"/>
            <a:ext cx="3735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Simon sinek'</a:t>
            </a:r>
            <a:r>
              <a:rPr lang="en-US" altLang="zh-CN" sz="1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</a:t>
            </a:r>
            <a:r>
              <a:rPr lang="zh-CN" altLang="en-US" sz="1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Golden Circle</a:t>
            </a:r>
          </a:p>
        </p:txBody>
      </p:sp>
      <p:grpSp>
        <p:nvGrpSpPr>
          <p:cNvPr id="44" name="组合 88">
            <a:extLst>
              <a:ext uri="{FF2B5EF4-FFF2-40B4-BE49-F238E27FC236}">
                <a16:creationId xmlns:a16="http://schemas.microsoft.com/office/drawing/2014/main" id="{52ACFC54-1D16-4E90-BA64-54EAC7A6C011}"/>
              </a:ext>
            </a:extLst>
          </p:cNvPr>
          <p:cNvGrpSpPr>
            <a:grpSpLocks/>
          </p:cNvGrpSpPr>
          <p:nvPr/>
        </p:nvGrpSpPr>
        <p:grpSpPr bwMode="auto">
          <a:xfrm>
            <a:off x="5476875" y="3186113"/>
            <a:ext cx="5637213" cy="562106"/>
            <a:chOff x="1781175" y="1299259"/>
            <a:chExt cx="8534400" cy="1318946"/>
          </a:xfrm>
        </p:grpSpPr>
        <p:sp>
          <p:nvSpPr>
            <p:cNvPr id="47" name="矩形 82">
              <a:extLst>
                <a:ext uri="{FF2B5EF4-FFF2-40B4-BE49-F238E27FC236}">
                  <a16:creationId xmlns:a16="http://schemas.microsoft.com/office/drawing/2014/main" id="{B4D6B461-6503-4D74-BFE0-A04BB4AB87DA}"/>
                </a:ext>
              </a:extLst>
            </p:cNvPr>
            <p:cNvSpPr/>
            <p:nvPr/>
          </p:nvSpPr>
          <p:spPr>
            <a:xfrm>
              <a:off x="1781175" y="1299259"/>
              <a:ext cx="8534400" cy="1318946"/>
            </a:xfrm>
            <a:prstGeom prst="roundRect">
              <a:avLst/>
            </a:pr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920750" sx="100000" sy="100000" flip="none" algn="b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矩形 83">
              <a:extLst>
                <a:ext uri="{FF2B5EF4-FFF2-40B4-BE49-F238E27FC236}">
                  <a16:creationId xmlns:a16="http://schemas.microsoft.com/office/drawing/2014/main" id="{94FE6247-AAD8-4621-B95F-8CF44B61C05D}"/>
                </a:ext>
              </a:extLst>
            </p:cNvPr>
            <p:cNvSpPr/>
            <p:nvPr/>
          </p:nvSpPr>
          <p:spPr>
            <a:xfrm>
              <a:off x="1781175" y="1299259"/>
              <a:ext cx="8534400" cy="1318639"/>
            </a:xfrm>
            <a:prstGeom prst="roundRect">
              <a:avLst/>
            </a:prstGeom>
            <a:solidFill>
              <a:srgbClr val="CE2B3E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A26C5969-36DB-4261-A93C-5ABDA9068553}"/>
              </a:ext>
            </a:extLst>
          </p:cNvPr>
          <p:cNvSpPr txBox="1"/>
          <p:nvPr/>
        </p:nvSpPr>
        <p:spPr bwMode="auto">
          <a:xfrm>
            <a:off x="5527675" y="3267075"/>
            <a:ext cx="5346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首创“五新传帮带”师徒制模式</a:t>
            </a:r>
          </a:p>
        </p:txBody>
      </p:sp>
      <p:grpSp>
        <p:nvGrpSpPr>
          <p:cNvPr id="50" name="组合 94">
            <a:extLst>
              <a:ext uri="{FF2B5EF4-FFF2-40B4-BE49-F238E27FC236}">
                <a16:creationId xmlns:a16="http://schemas.microsoft.com/office/drawing/2014/main" id="{C066AD69-E975-40B5-BE47-3CCFC2F70CCB}"/>
              </a:ext>
            </a:extLst>
          </p:cNvPr>
          <p:cNvGrpSpPr>
            <a:grpSpLocks/>
          </p:cNvGrpSpPr>
          <p:nvPr/>
        </p:nvGrpSpPr>
        <p:grpSpPr bwMode="auto">
          <a:xfrm>
            <a:off x="5476875" y="4584700"/>
            <a:ext cx="5636793" cy="561706"/>
            <a:chOff x="1781175" y="1299259"/>
            <a:chExt cx="8534400" cy="1318946"/>
          </a:xfrm>
        </p:grpSpPr>
        <p:sp>
          <p:nvSpPr>
            <p:cNvPr id="53" name="矩形 82">
              <a:extLst>
                <a:ext uri="{FF2B5EF4-FFF2-40B4-BE49-F238E27FC236}">
                  <a16:creationId xmlns:a16="http://schemas.microsoft.com/office/drawing/2014/main" id="{BD621CC7-4863-4C45-A7A1-3930A9B8107C}"/>
                </a:ext>
              </a:extLst>
            </p:cNvPr>
            <p:cNvSpPr/>
            <p:nvPr/>
          </p:nvSpPr>
          <p:spPr>
            <a:xfrm>
              <a:off x="1781175" y="1299259"/>
              <a:ext cx="8534400" cy="1318946"/>
            </a:xfrm>
            <a:prstGeom prst="roundRect">
              <a:avLst/>
            </a:pr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920750" sx="100000" sy="100000" flip="none" algn="b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4" name="矩形 83">
              <a:extLst>
                <a:ext uri="{FF2B5EF4-FFF2-40B4-BE49-F238E27FC236}">
                  <a16:creationId xmlns:a16="http://schemas.microsoft.com/office/drawing/2014/main" id="{80412309-8257-4234-8FAC-42B27CC1CE06}"/>
                </a:ext>
              </a:extLst>
            </p:cNvPr>
            <p:cNvSpPr/>
            <p:nvPr/>
          </p:nvSpPr>
          <p:spPr>
            <a:xfrm>
              <a:off x="1781175" y="1299259"/>
              <a:ext cx="8535036" cy="1319578"/>
            </a:xfrm>
            <a:prstGeom prst="roundRect">
              <a:avLst/>
            </a:prstGeom>
            <a:solidFill>
              <a:srgbClr val="CE2B3E">
                <a:alpha val="80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51" name="文本框 50">
            <a:extLst>
              <a:ext uri="{FF2B5EF4-FFF2-40B4-BE49-F238E27FC236}">
                <a16:creationId xmlns:a16="http://schemas.microsoft.com/office/drawing/2014/main" id="{1437C2DE-DDAB-4767-9171-3FFFDB7FA56E}"/>
              </a:ext>
            </a:extLst>
          </p:cNvPr>
          <p:cNvSpPr txBox="1"/>
          <p:nvPr/>
        </p:nvSpPr>
        <p:spPr bwMode="auto">
          <a:xfrm>
            <a:off x="5511800" y="4665663"/>
            <a:ext cx="55245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创意文档企业家突破创新综合服务领导品牌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522EF8B1-836D-4D09-A84C-A74CADFC1B92}"/>
              </a:ext>
            </a:extLst>
          </p:cNvPr>
          <p:cNvSpPr/>
          <p:nvPr/>
        </p:nvSpPr>
        <p:spPr bwMode="auto">
          <a:xfrm>
            <a:off x="796925" y="223838"/>
            <a:ext cx="76676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中国企业家生成与发展历程</a:t>
            </a:r>
          </a:p>
        </p:txBody>
      </p:sp>
      <p:sp>
        <p:nvSpPr>
          <p:cNvPr id="56" name="TextBox 2">
            <a:extLst>
              <a:ext uri="{FF2B5EF4-FFF2-40B4-BE49-F238E27FC236}">
                <a16:creationId xmlns:a16="http://schemas.microsoft.com/office/drawing/2014/main" id="{A4A1FA10-8D91-4A0A-BDF7-017DAA01234D}"/>
              </a:ext>
            </a:extLst>
          </p:cNvPr>
          <p:cNvSpPr txBox="1"/>
          <p:nvPr/>
        </p:nvSpPr>
        <p:spPr bwMode="auto">
          <a:xfrm>
            <a:off x="811213" y="569913"/>
            <a:ext cx="66738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emergence and development of entrepreneur in China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79CBF2A1-4852-4A12-9E10-657131923991}"/>
              </a:ext>
            </a:extLst>
          </p:cNvPr>
          <p:cNvSpPr txBox="1"/>
          <p:nvPr/>
        </p:nvSpPr>
        <p:spPr>
          <a:xfrm>
            <a:off x="10496702" y="260906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张海山锐线体2.0" panose="02000000000000000000" pitchFamily="2" charset="-122"/>
                <a:ea typeface="张海山锐线体2.0" panose="02000000000000000000" pitchFamily="2" charset="-122"/>
                <a:cs typeface="Arial" panose="020B0604020202020204" pitchFamily="34" charset="0"/>
              </a:rPr>
              <a:t>YOUR LOGO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white">
                      <a:lumMod val="65000"/>
                    </a:prstClr>
                  </a:gs>
                  <a:gs pos="73000">
                    <a:prstClr val="white">
                      <a:lumMod val="95000"/>
                    </a:prstClr>
                  </a:gs>
                  <a:gs pos="22491">
                    <a:prstClr val="white">
                      <a:lumMod val="95000"/>
                    </a:prstClr>
                  </a:gs>
                  <a:gs pos="5100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张海山锐线体2.0" panose="02000000000000000000" pitchFamily="2" charset="-122"/>
              <a:ea typeface="张海山锐线体2.0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49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29900A2D-C10D-4AE8-A369-8E69B6FCC8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231251" y="0"/>
            <a:ext cx="14397684" cy="73914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197DBBE2-BF6B-49D1-8B59-C47DBFE88F61}"/>
              </a:ext>
            </a:extLst>
          </p:cNvPr>
          <p:cNvSpPr/>
          <p:nvPr/>
        </p:nvSpPr>
        <p:spPr>
          <a:xfrm>
            <a:off x="-1104106" y="-16382"/>
            <a:ext cx="14400212" cy="7407781"/>
          </a:xfrm>
          <a:prstGeom prst="rect">
            <a:avLst/>
          </a:prstGeom>
          <a:gradFill>
            <a:gsLst>
              <a:gs pos="0">
                <a:schemeClr val="tx1">
                  <a:alpha val="23000"/>
                </a:schemeClr>
              </a:gs>
              <a:gs pos="100000">
                <a:srgbClr val="121B3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8BBD486-1025-401A-8965-318347732DDF}"/>
              </a:ext>
            </a:extLst>
          </p:cNvPr>
          <p:cNvSpPr/>
          <p:nvPr/>
        </p:nvSpPr>
        <p:spPr>
          <a:xfrm>
            <a:off x="1001074" y="3761190"/>
            <a:ext cx="9187130" cy="11919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未来中国支柱产业的发展领域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2F1B3AE-321A-47E9-90C6-59A25A3CBD7C}"/>
              </a:ext>
            </a:extLst>
          </p:cNvPr>
          <p:cNvSpPr/>
          <p:nvPr/>
        </p:nvSpPr>
        <p:spPr>
          <a:xfrm>
            <a:off x="1001074" y="4962523"/>
            <a:ext cx="9085118" cy="2462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FUTURE DEVELOPMENT OF CHINA'S PILLAR INDUSTRY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BB9D4E5-6141-4FD8-94C8-A0B27EBC540E}"/>
              </a:ext>
            </a:extLst>
          </p:cNvPr>
          <p:cNvGrpSpPr/>
          <p:nvPr/>
        </p:nvGrpSpPr>
        <p:grpSpPr>
          <a:xfrm>
            <a:off x="123564" y="1206903"/>
            <a:ext cx="5505538" cy="2692358"/>
            <a:chOff x="123564" y="1206903"/>
            <a:chExt cx="5505538" cy="2692358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0523519-011E-466E-BD13-A4C6CD91C861}"/>
                </a:ext>
              </a:extLst>
            </p:cNvPr>
            <p:cNvSpPr/>
            <p:nvPr/>
          </p:nvSpPr>
          <p:spPr>
            <a:xfrm>
              <a:off x="1065910" y="3589320"/>
              <a:ext cx="2871889" cy="307777"/>
            </a:xfrm>
            <a:prstGeom prst="rect">
              <a:avLst/>
            </a:prstGeom>
            <a:solidFill>
              <a:srgbClr val="7D0D15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white">
                          <a:lumMod val="65000"/>
                        </a:prstClr>
                      </a:gs>
                      <a:gs pos="80000">
                        <a:prstClr val="white">
                          <a:lumMod val="95000"/>
                        </a:prstClr>
                      </a:gs>
                      <a:gs pos="47000">
                        <a:prstClr val="white">
                          <a:lumMod val="95000"/>
                        </a:prstClr>
                      </a:gs>
                      <a:gs pos="62000">
                        <a:prstClr val="white"/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0" scaled="1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YShangWeiShouShuW" charset="0"/>
                  <a:ea typeface="HYShangWeiShouShuW" charset="0"/>
                  <a:cs typeface="+mn-cs"/>
                </a:rPr>
                <a:t>FUTURE TRENDS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DA481C6-7FD9-47D7-8D31-3127C50109D1}"/>
                </a:ext>
              </a:extLst>
            </p:cNvPr>
            <p:cNvSpPr/>
            <p:nvPr/>
          </p:nvSpPr>
          <p:spPr>
            <a:xfrm>
              <a:off x="123564" y="1252383"/>
              <a:ext cx="2313454" cy="264687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60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white">
                          <a:lumMod val="65000"/>
                        </a:prstClr>
                      </a:gs>
                      <a:gs pos="73000">
                        <a:prstClr val="white">
                          <a:lumMod val="95000"/>
                        </a:prstClr>
                      </a:gs>
                      <a:gs pos="22491">
                        <a:prstClr val="white">
                          <a:lumMod val="95000"/>
                        </a:prstClr>
                      </a:gs>
                      <a:gs pos="51000">
                        <a:prstClr val="white"/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0" scaled="1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YShangWeiShouShuW" charset="0"/>
                  <a:ea typeface="HYShangWeiShouShuW" charset="0"/>
                  <a:cs typeface="+mn-cs"/>
                </a:rPr>
                <a:t>未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741ADFEE-5E39-4614-A015-F030B0AD0D2A}"/>
                </a:ext>
              </a:extLst>
            </p:cNvPr>
            <p:cNvSpPr/>
            <p:nvPr/>
          </p:nvSpPr>
          <p:spPr>
            <a:xfrm>
              <a:off x="1200609" y="1206903"/>
              <a:ext cx="1954381" cy="2215991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380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white">
                          <a:lumMod val="65000"/>
                        </a:prstClr>
                      </a:gs>
                      <a:gs pos="73000">
                        <a:prstClr val="white">
                          <a:lumMod val="95000"/>
                        </a:prstClr>
                      </a:gs>
                      <a:gs pos="22491">
                        <a:prstClr val="white">
                          <a:lumMod val="95000"/>
                        </a:prstClr>
                      </a:gs>
                      <a:gs pos="51000">
                        <a:prstClr val="white"/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0" scaled="1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YShangWeiShouShuW" charset="0"/>
                  <a:ea typeface="HYShangWeiShouShuW" charset="0"/>
                  <a:cs typeface="+mn-cs"/>
                </a:rPr>
                <a:t>来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8AEED72-4441-4F84-AF4E-A9C2281FFFEB}"/>
                </a:ext>
              </a:extLst>
            </p:cNvPr>
            <p:cNvSpPr/>
            <p:nvPr/>
          </p:nvSpPr>
          <p:spPr>
            <a:xfrm>
              <a:off x="3315648" y="1223014"/>
              <a:ext cx="2313454" cy="264687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60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white">
                          <a:lumMod val="65000"/>
                        </a:prstClr>
                      </a:gs>
                      <a:gs pos="73000">
                        <a:prstClr val="white">
                          <a:lumMod val="95000"/>
                        </a:prstClr>
                      </a:gs>
                      <a:gs pos="22491">
                        <a:prstClr val="white">
                          <a:lumMod val="95000"/>
                        </a:prstClr>
                      </a:gs>
                      <a:gs pos="51000">
                        <a:prstClr val="white"/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0" scaled="1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YShangWeiShouShuW" charset="0"/>
                  <a:ea typeface="HYShangWeiShouShuW" charset="0"/>
                  <a:cs typeface="+mn-cs"/>
                </a:rPr>
                <a:t>势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F4B4A2A-79A4-487F-888D-201C3549FD16}"/>
                </a:ext>
              </a:extLst>
            </p:cNvPr>
            <p:cNvSpPr/>
            <p:nvPr/>
          </p:nvSpPr>
          <p:spPr>
            <a:xfrm>
              <a:off x="2452420" y="1802810"/>
              <a:ext cx="1659429" cy="186204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150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prstClr val="white">
                          <a:lumMod val="65000"/>
                        </a:prstClr>
                      </a:gs>
                      <a:gs pos="73000">
                        <a:prstClr val="white">
                          <a:lumMod val="95000"/>
                        </a:prstClr>
                      </a:gs>
                      <a:gs pos="22491">
                        <a:prstClr val="white">
                          <a:lumMod val="95000"/>
                        </a:prstClr>
                      </a:gs>
                      <a:gs pos="51000">
                        <a:prstClr val="white"/>
                      </a:gs>
                      <a:gs pos="100000">
                        <a:prstClr val="white">
                          <a:lumMod val="75000"/>
                        </a:prstClr>
                      </a:gs>
                    </a:gsLst>
                    <a:lin ang="0" scaled="1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HYShangWeiShouShuW" charset="0"/>
                  <a:ea typeface="HYShangWeiShouShuW" charset="0"/>
                  <a:cs typeface="+mn-cs"/>
                </a:rPr>
                <a:t>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5026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矩形 97">
            <a:extLst>
              <a:ext uri="{FF2B5EF4-FFF2-40B4-BE49-F238E27FC236}">
                <a16:creationId xmlns:a16="http://schemas.microsoft.com/office/drawing/2014/main" id="{245273F9-6974-442A-B78A-9109AFAD5339}"/>
              </a:ext>
            </a:extLst>
          </p:cNvPr>
          <p:cNvSpPr/>
          <p:nvPr/>
        </p:nvSpPr>
        <p:spPr bwMode="auto">
          <a:xfrm>
            <a:off x="796925" y="223838"/>
            <a:ext cx="76676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创意文档教育合伙模式</a:t>
            </a:r>
          </a:p>
        </p:txBody>
      </p:sp>
      <p:sp>
        <p:nvSpPr>
          <p:cNvPr id="102" name="TextBox 2">
            <a:extLst>
              <a:ext uri="{FF2B5EF4-FFF2-40B4-BE49-F238E27FC236}">
                <a16:creationId xmlns:a16="http://schemas.microsoft.com/office/drawing/2014/main" id="{C4D8283B-7CED-4F38-A15A-EEBA6026EF01}"/>
              </a:ext>
            </a:extLst>
          </p:cNvPr>
          <p:cNvSpPr txBox="1"/>
          <p:nvPr/>
        </p:nvSpPr>
        <p:spPr bwMode="auto">
          <a:xfrm>
            <a:off x="811213" y="569913"/>
            <a:ext cx="6673850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Partnering</a:t>
            </a: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790D616C-F138-49B8-8EBC-41FADB8D1DB3}"/>
              </a:ext>
            </a:extLst>
          </p:cNvPr>
          <p:cNvSpPr txBox="1"/>
          <p:nvPr/>
        </p:nvSpPr>
        <p:spPr>
          <a:xfrm>
            <a:off x="5234943" y="1444464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n w="31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价值蓝图</a:t>
            </a:r>
          </a:p>
        </p:txBody>
      </p: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5C7F35C3-E4D8-4198-994F-05401B08CEE4}"/>
              </a:ext>
            </a:extLst>
          </p:cNvPr>
          <p:cNvGrpSpPr/>
          <p:nvPr/>
        </p:nvGrpSpPr>
        <p:grpSpPr>
          <a:xfrm>
            <a:off x="4150483" y="2354485"/>
            <a:ext cx="3943766" cy="3418828"/>
            <a:chOff x="4124116" y="2354485"/>
            <a:chExt cx="3943766" cy="3418828"/>
          </a:xfrm>
        </p:grpSpPr>
        <p:grpSp>
          <p:nvGrpSpPr>
            <p:cNvPr id="105" name="组合 104">
              <a:extLst>
                <a:ext uri="{FF2B5EF4-FFF2-40B4-BE49-F238E27FC236}">
                  <a16:creationId xmlns:a16="http://schemas.microsoft.com/office/drawing/2014/main" id="{C48013E0-191C-435D-9081-36E5F7B2A71C}"/>
                </a:ext>
              </a:extLst>
            </p:cNvPr>
            <p:cNvGrpSpPr/>
            <p:nvPr/>
          </p:nvGrpSpPr>
          <p:grpSpPr>
            <a:xfrm>
              <a:off x="4124116" y="2354485"/>
              <a:ext cx="3943766" cy="3418828"/>
              <a:chOff x="4301956" y="2564035"/>
              <a:chExt cx="3943766" cy="3418828"/>
            </a:xfrm>
          </p:grpSpPr>
          <p:sp>
            <p:nvSpPr>
              <p:cNvPr id="110" name="Freeform 11">
                <a:extLst>
                  <a:ext uri="{FF2B5EF4-FFF2-40B4-BE49-F238E27FC236}">
                    <a16:creationId xmlns:a16="http://schemas.microsoft.com/office/drawing/2014/main" id="{53088730-59C5-480D-812A-5B619F9AEF2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301956" y="2564035"/>
                <a:ext cx="3943766" cy="3418828"/>
              </a:xfrm>
              <a:custGeom>
                <a:avLst/>
                <a:gdLst>
                  <a:gd name="T0" fmla="*/ 0 w 2930"/>
                  <a:gd name="T1" fmla="*/ 2540 h 2540"/>
                  <a:gd name="T2" fmla="*/ 1467 w 2930"/>
                  <a:gd name="T3" fmla="*/ 0 h 2540"/>
                  <a:gd name="T4" fmla="*/ 2930 w 2930"/>
                  <a:gd name="T5" fmla="*/ 2540 h 2540"/>
                  <a:gd name="T6" fmla="*/ 0 w 2930"/>
                  <a:gd name="T7" fmla="*/ 2540 h 2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30" h="2540">
                    <a:moveTo>
                      <a:pt x="0" y="2540"/>
                    </a:moveTo>
                    <a:lnTo>
                      <a:pt x="1467" y="0"/>
                    </a:lnTo>
                    <a:lnTo>
                      <a:pt x="2930" y="2540"/>
                    </a:lnTo>
                    <a:lnTo>
                      <a:pt x="0" y="254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>
                <a:solidFill>
                  <a:sysClr val="window" lastClr="FFFFFF">
                    <a:lumMod val="85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" charset="0"/>
                </a:endParaRPr>
              </a:p>
            </p:txBody>
          </p:sp>
          <p:grpSp>
            <p:nvGrpSpPr>
              <p:cNvPr id="111" name="Group 25">
                <a:extLst>
                  <a:ext uri="{FF2B5EF4-FFF2-40B4-BE49-F238E27FC236}">
                    <a16:creationId xmlns:a16="http://schemas.microsoft.com/office/drawing/2014/main" id="{6209A784-C371-4971-90B5-3A1ECEFA1BDB}"/>
                  </a:ext>
                </a:extLst>
              </p:cNvPr>
              <p:cNvGrpSpPr/>
              <p:nvPr/>
            </p:nvGrpSpPr>
            <p:grpSpPr>
              <a:xfrm rot="10800000">
                <a:off x="5646605" y="4992210"/>
                <a:ext cx="1254468" cy="658192"/>
                <a:chOff x="5468766" y="2058397"/>
                <a:chExt cx="1254468" cy="658192"/>
              </a:xfrm>
              <a:solidFill>
                <a:srgbClr val="F6C18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4" name="Freeform 5">
                  <a:extLst>
                    <a:ext uri="{FF2B5EF4-FFF2-40B4-BE49-F238E27FC236}">
                      <a16:creationId xmlns:a16="http://schemas.microsoft.com/office/drawing/2014/main" id="{FE5809E7-7B7B-4B70-A59F-955DB094C3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8766" y="2607563"/>
                  <a:ext cx="121140" cy="109026"/>
                </a:xfrm>
                <a:custGeom>
                  <a:avLst/>
                  <a:gdLst>
                    <a:gd name="T0" fmla="*/ 47 w 90"/>
                    <a:gd name="T1" fmla="*/ 81 h 81"/>
                    <a:gd name="T2" fmla="*/ 0 w 90"/>
                    <a:gd name="T3" fmla="*/ 0 h 81"/>
                    <a:gd name="T4" fmla="*/ 90 w 90"/>
                    <a:gd name="T5" fmla="*/ 0 h 81"/>
                    <a:gd name="T6" fmla="*/ 47 w 90"/>
                    <a:gd name="T7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0" h="81">
                      <a:moveTo>
                        <a:pt x="47" y="81"/>
                      </a:moveTo>
                      <a:lnTo>
                        <a:pt x="0" y="0"/>
                      </a:lnTo>
                      <a:lnTo>
                        <a:pt x="90" y="0"/>
                      </a:lnTo>
                      <a:lnTo>
                        <a:pt x="47" y="8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ource Sans Pro" charset="0"/>
                  </a:endParaRPr>
                </a:p>
              </p:txBody>
            </p:sp>
            <p:sp>
              <p:nvSpPr>
                <p:cNvPr id="125" name="Freeform 6">
                  <a:extLst>
                    <a:ext uri="{FF2B5EF4-FFF2-40B4-BE49-F238E27FC236}">
                      <a16:creationId xmlns:a16="http://schemas.microsoft.com/office/drawing/2014/main" id="{92537FE9-D374-4EAB-86EB-DB56488A6B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02094" y="2607563"/>
                  <a:ext cx="121140" cy="109026"/>
                </a:xfrm>
                <a:custGeom>
                  <a:avLst/>
                  <a:gdLst>
                    <a:gd name="T0" fmla="*/ 47 w 90"/>
                    <a:gd name="T1" fmla="*/ 81 h 81"/>
                    <a:gd name="T2" fmla="*/ 0 w 90"/>
                    <a:gd name="T3" fmla="*/ 0 h 81"/>
                    <a:gd name="T4" fmla="*/ 90 w 90"/>
                    <a:gd name="T5" fmla="*/ 0 h 81"/>
                    <a:gd name="T6" fmla="*/ 47 w 90"/>
                    <a:gd name="T7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0" h="81">
                      <a:moveTo>
                        <a:pt x="47" y="81"/>
                      </a:moveTo>
                      <a:lnTo>
                        <a:pt x="0" y="0"/>
                      </a:lnTo>
                      <a:lnTo>
                        <a:pt x="90" y="0"/>
                      </a:lnTo>
                      <a:lnTo>
                        <a:pt x="47" y="8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ource Sans Pro" charset="0"/>
                  </a:endParaRPr>
                </a:p>
              </p:txBody>
            </p:sp>
            <p:sp>
              <p:nvSpPr>
                <p:cNvPr id="126" name="Freeform 12">
                  <a:extLst>
                    <a:ext uri="{FF2B5EF4-FFF2-40B4-BE49-F238E27FC236}">
                      <a16:creationId xmlns:a16="http://schemas.microsoft.com/office/drawing/2014/main" id="{7CB7D592-A9FA-4481-BD7E-264924A94E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8766" y="2058397"/>
                  <a:ext cx="1254468" cy="549166"/>
                </a:xfrm>
                <a:custGeom>
                  <a:avLst/>
                  <a:gdLst>
                    <a:gd name="T0" fmla="*/ 698 w 932"/>
                    <a:gd name="T1" fmla="*/ 0 h 408"/>
                    <a:gd name="T2" fmla="*/ 238 w 932"/>
                    <a:gd name="T3" fmla="*/ 0 h 408"/>
                    <a:gd name="T4" fmla="*/ 0 w 932"/>
                    <a:gd name="T5" fmla="*/ 408 h 408"/>
                    <a:gd name="T6" fmla="*/ 932 w 932"/>
                    <a:gd name="T7" fmla="*/ 408 h 408"/>
                    <a:gd name="T8" fmla="*/ 698 w 932"/>
                    <a:gd name="T9" fmla="*/ 0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2" h="408">
                      <a:moveTo>
                        <a:pt x="698" y="0"/>
                      </a:moveTo>
                      <a:lnTo>
                        <a:pt x="238" y="0"/>
                      </a:lnTo>
                      <a:lnTo>
                        <a:pt x="0" y="408"/>
                      </a:lnTo>
                      <a:lnTo>
                        <a:pt x="932" y="408"/>
                      </a:lnTo>
                      <a:lnTo>
                        <a:pt x="69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9144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inea-basic-10" panose="02000509000000000000" pitchFamily="49" charset="0"/>
                  </a:endParaRPr>
                </a:p>
              </p:txBody>
            </p:sp>
          </p:grpSp>
          <p:grpSp>
            <p:nvGrpSpPr>
              <p:cNvPr id="112" name="Group 26">
                <a:extLst>
                  <a:ext uri="{FF2B5EF4-FFF2-40B4-BE49-F238E27FC236}">
                    <a16:creationId xmlns:a16="http://schemas.microsoft.com/office/drawing/2014/main" id="{E8120EE4-2573-4CB6-A902-FF86F854E1BB}"/>
                  </a:ext>
                </a:extLst>
              </p:cNvPr>
              <p:cNvGrpSpPr/>
              <p:nvPr/>
            </p:nvGrpSpPr>
            <p:grpSpPr>
              <a:xfrm rot="10800000">
                <a:off x="5223962" y="4258643"/>
                <a:ext cx="2099753" cy="658192"/>
                <a:chOff x="5046124" y="2791964"/>
                <a:chExt cx="2099753" cy="658192"/>
              </a:xfrm>
              <a:solidFill>
                <a:srgbClr val="F4AF5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1" name="Freeform 7">
                  <a:extLst>
                    <a:ext uri="{FF2B5EF4-FFF2-40B4-BE49-F238E27FC236}">
                      <a16:creationId xmlns:a16="http://schemas.microsoft.com/office/drawing/2014/main" id="{FB546151-B7FA-44C1-B72A-08F595CF04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26083" y="3346514"/>
                  <a:ext cx="119794" cy="103642"/>
                </a:xfrm>
                <a:custGeom>
                  <a:avLst/>
                  <a:gdLst>
                    <a:gd name="T0" fmla="*/ 47 w 89"/>
                    <a:gd name="T1" fmla="*/ 77 h 77"/>
                    <a:gd name="T2" fmla="*/ 0 w 89"/>
                    <a:gd name="T3" fmla="*/ 0 h 77"/>
                    <a:gd name="T4" fmla="*/ 89 w 89"/>
                    <a:gd name="T5" fmla="*/ 0 h 77"/>
                    <a:gd name="T6" fmla="*/ 47 w 89"/>
                    <a:gd name="T7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7">
                      <a:moveTo>
                        <a:pt x="47" y="77"/>
                      </a:moveTo>
                      <a:lnTo>
                        <a:pt x="0" y="0"/>
                      </a:lnTo>
                      <a:lnTo>
                        <a:pt x="89" y="0"/>
                      </a:lnTo>
                      <a:lnTo>
                        <a:pt x="47" y="7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ource Sans Pro" charset="0"/>
                  </a:endParaRPr>
                </a:p>
              </p:txBody>
            </p:sp>
            <p:sp>
              <p:nvSpPr>
                <p:cNvPr id="122" name="Freeform 9">
                  <a:extLst>
                    <a:ext uri="{FF2B5EF4-FFF2-40B4-BE49-F238E27FC236}">
                      <a16:creationId xmlns:a16="http://schemas.microsoft.com/office/drawing/2014/main" id="{6469446D-CD66-4300-AA12-7CC5FDE06A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6124" y="3346514"/>
                  <a:ext cx="119794" cy="103642"/>
                </a:xfrm>
                <a:custGeom>
                  <a:avLst/>
                  <a:gdLst>
                    <a:gd name="T0" fmla="*/ 46 w 89"/>
                    <a:gd name="T1" fmla="*/ 77 h 77"/>
                    <a:gd name="T2" fmla="*/ 0 w 89"/>
                    <a:gd name="T3" fmla="*/ 0 h 77"/>
                    <a:gd name="T4" fmla="*/ 89 w 89"/>
                    <a:gd name="T5" fmla="*/ 0 h 77"/>
                    <a:gd name="T6" fmla="*/ 46 w 89"/>
                    <a:gd name="T7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7">
                      <a:moveTo>
                        <a:pt x="46" y="77"/>
                      </a:moveTo>
                      <a:lnTo>
                        <a:pt x="0" y="0"/>
                      </a:lnTo>
                      <a:lnTo>
                        <a:pt x="89" y="0"/>
                      </a:lnTo>
                      <a:lnTo>
                        <a:pt x="46" y="7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ource Sans Pro" charset="0"/>
                  </a:endParaRPr>
                </a:p>
              </p:txBody>
            </p:sp>
            <p:sp>
              <p:nvSpPr>
                <p:cNvPr id="123" name="Freeform 13">
                  <a:extLst>
                    <a:ext uri="{FF2B5EF4-FFF2-40B4-BE49-F238E27FC236}">
                      <a16:creationId xmlns:a16="http://schemas.microsoft.com/office/drawing/2014/main" id="{7602F166-28DC-434C-BA12-D2F5CBBE38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6124" y="2791964"/>
                  <a:ext cx="2099753" cy="554550"/>
                </a:xfrm>
                <a:custGeom>
                  <a:avLst/>
                  <a:gdLst>
                    <a:gd name="T0" fmla="*/ 1326 w 1560"/>
                    <a:gd name="T1" fmla="*/ 0 h 412"/>
                    <a:gd name="T2" fmla="*/ 238 w 1560"/>
                    <a:gd name="T3" fmla="*/ 0 h 412"/>
                    <a:gd name="T4" fmla="*/ 0 w 1560"/>
                    <a:gd name="T5" fmla="*/ 412 h 412"/>
                    <a:gd name="T6" fmla="*/ 1560 w 1560"/>
                    <a:gd name="T7" fmla="*/ 412 h 412"/>
                    <a:gd name="T8" fmla="*/ 1326 w 1560"/>
                    <a:gd name="T9" fmla="*/ 0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60" h="412">
                      <a:moveTo>
                        <a:pt x="1326" y="0"/>
                      </a:moveTo>
                      <a:lnTo>
                        <a:pt x="238" y="0"/>
                      </a:lnTo>
                      <a:lnTo>
                        <a:pt x="0" y="412"/>
                      </a:lnTo>
                      <a:lnTo>
                        <a:pt x="1560" y="412"/>
                      </a:lnTo>
                      <a:lnTo>
                        <a:pt x="132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9144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inea-basic-10" panose="02000509000000000000" pitchFamily="49" charset="0"/>
                  </a:endParaRPr>
                </a:p>
              </p:txBody>
            </p:sp>
          </p:grpSp>
          <p:grpSp>
            <p:nvGrpSpPr>
              <p:cNvPr id="113" name="Group 27">
                <a:extLst>
                  <a:ext uri="{FF2B5EF4-FFF2-40B4-BE49-F238E27FC236}">
                    <a16:creationId xmlns:a16="http://schemas.microsoft.com/office/drawing/2014/main" id="{E448DCB2-387A-414F-A9F7-A924A30C0B66}"/>
                  </a:ext>
                </a:extLst>
              </p:cNvPr>
              <p:cNvGrpSpPr/>
              <p:nvPr/>
            </p:nvGrpSpPr>
            <p:grpSpPr>
              <a:xfrm rot="10800000">
                <a:off x="4799974" y="3526421"/>
                <a:ext cx="2947730" cy="652808"/>
                <a:chOff x="4622135" y="3529570"/>
                <a:chExt cx="2947730" cy="652808"/>
              </a:xfrm>
              <a:solidFill>
                <a:srgbClr val="F29F3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8" name="Freeform 8">
                  <a:extLst>
                    <a:ext uri="{FF2B5EF4-FFF2-40B4-BE49-F238E27FC236}">
                      <a16:creationId xmlns:a16="http://schemas.microsoft.com/office/drawing/2014/main" id="{9188351C-32E2-4803-B63E-E3EAE7C955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0071" y="4080082"/>
                  <a:ext cx="119794" cy="102296"/>
                </a:xfrm>
                <a:custGeom>
                  <a:avLst/>
                  <a:gdLst>
                    <a:gd name="T0" fmla="*/ 46 w 89"/>
                    <a:gd name="T1" fmla="*/ 76 h 76"/>
                    <a:gd name="T2" fmla="*/ 0 w 89"/>
                    <a:gd name="T3" fmla="*/ 0 h 76"/>
                    <a:gd name="T4" fmla="*/ 89 w 89"/>
                    <a:gd name="T5" fmla="*/ 0 h 76"/>
                    <a:gd name="T6" fmla="*/ 46 w 89"/>
                    <a:gd name="T7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6">
                      <a:moveTo>
                        <a:pt x="46" y="76"/>
                      </a:moveTo>
                      <a:lnTo>
                        <a:pt x="0" y="0"/>
                      </a:lnTo>
                      <a:lnTo>
                        <a:pt x="89" y="0"/>
                      </a:lnTo>
                      <a:lnTo>
                        <a:pt x="46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ource Sans Pro" charset="0"/>
                  </a:endParaRPr>
                </a:p>
              </p:txBody>
            </p:sp>
            <p:sp>
              <p:nvSpPr>
                <p:cNvPr id="119" name="Freeform 10">
                  <a:extLst>
                    <a:ext uri="{FF2B5EF4-FFF2-40B4-BE49-F238E27FC236}">
                      <a16:creationId xmlns:a16="http://schemas.microsoft.com/office/drawing/2014/main" id="{A74ACD3D-2C6E-4A4D-A9AC-BCC76124D5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2135" y="4080082"/>
                  <a:ext cx="119794" cy="102296"/>
                </a:xfrm>
                <a:custGeom>
                  <a:avLst/>
                  <a:gdLst>
                    <a:gd name="T0" fmla="*/ 47 w 89"/>
                    <a:gd name="T1" fmla="*/ 76 h 76"/>
                    <a:gd name="T2" fmla="*/ 0 w 89"/>
                    <a:gd name="T3" fmla="*/ 0 h 76"/>
                    <a:gd name="T4" fmla="*/ 89 w 89"/>
                    <a:gd name="T5" fmla="*/ 0 h 76"/>
                    <a:gd name="T6" fmla="*/ 47 w 89"/>
                    <a:gd name="T7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6">
                      <a:moveTo>
                        <a:pt x="47" y="76"/>
                      </a:moveTo>
                      <a:lnTo>
                        <a:pt x="0" y="0"/>
                      </a:lnTo>
                      <a:lnTo>
                        <a:pt x="89" y="0"/>
                      </a:lnTo>
                      <a:lnTo>
                        <a:pt x="47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ource Sans Pro" charset="0"/>
                  </a:endParaRPr>
                </a:p>
              </p:txBody>
            </p:sp>
            <p:sp>
              <p:nvSpPr>
                <p:cNvPr id="120" name="Freeform 14">
                  <a:extLst>
                    <a:ext uri="{FF2B5EF4-FFF2-40B4-BE49-F238E27FC236}">
                      <a16:creationId xmlns:a16="http://schemas.microsoft.com/office/drawing/2014/main" id="{FAFC7FF2-FE1C-4B7D-900F-A3FD8809CA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2135" y="3529570"/>
                  <a:ext cx="2947730" cy="550512"/>
                </a:xfrm>
                <a:custGeom>
                  <a:avLst/>
                  <a:gdLst>
                    <a:gd name="T0" fmla="*/ 0 w 2190"/>
                    <a:gd name="T1" fmla="*/ 409 h 409"/>
                    <a:gd name="T2" fmla="*/ 2190 w 2190"/>
                    <a:gd name="T3" fmla="*/ 409 h 409"/>
                    <a:gd name="T4" fmla="*/ 1956 w 2190"/>
                    <a:gd name="T5" fmla="*/ 0 h 409"/>
                    <a:gd name="T6" fmla="*/ 238 w 2190"/>
                    <a:gd name="T7" fmla="*/ 0 h 409"/>
                    <a:gd name="T8" fmla="*/ 0 w 2190"/>
                    <a:gd name="T9" fmla="*/ 409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90" h="409">
                      <a:moveTo>
                        <a:pt x="0" y="409"/>
                      </a:moveTo>
                      <a:lnTo>
                        <a:pt x="2190" y="409"/>
                      </a:lnTo>
                      <a:lnTo>
                        <a:pt x="1956" y="0"/>
                      </a:lnTo>
                      <a:lnTo>
                        <a:pt x="238" y="0"/>
                      </a:lnTo>
                      <a:lnTo>
                        <a:pt x="0" y="409"/>
                      </a:lnTo>
                      <a:close/>
                    </a:path>
                  </a:pathLst>
                </a:custGeom>
                <a:solidFill>
                  <a:srgbClr val="F29F3F"/>
                </a:solidFill>
                <a:ln>
                  <a:noFill/>
                </a:ln>
              </p:spPr>
              <p:txBody>
                <a:bodyPr vert="horz" wrap="square" lIns="91440" tIns="45720" rIns="91440" bIns="9144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inea-basic-10" panose="02000509000000000000" pitchFamily="49" charset="0"/>
                  </a:endParaRPr>
                </a:p>
              </p:txBody>
            </p:sp>
          </p:grpSp>
          <p:grpSp>
            <p:nvGrpSpPr>
              <p:cNvPr id="114" name="组合 113">
                <a:extLst>
                  <a:ext uri="{FF2B5EF4-FFF2-40B4-BE49-F238E27FC236}">
                    <a16:creationId xmlns:a16="http://schemas.microsoft.com/office/drawing/2014/main" id="{FB62D453-F497-4D97-B427-A6C643DBE7B2}"/>
                  </a:ext>
                </a:extLst>
              </p:cNvPr>
              <p:cNvGrpSpPr/>
              <p:nvPr/>
            </p:nvGrpSpPr>
            <p:grpSpPr>
              <a:xfrm>
                <a:off x="4375985" y="2794199"/>
                <a:ext cx="3795707" cy="651463"/>
                <a:chOff x="4375985" y="2794199"/>
                <a:chExt cx="3795707" cy="65146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5" name="Freeform 15">
                  <a:extLst>
                    <a:ext uri="{FF2B5EF4-FFF2-40B4-BE49-F238E27FC236}">
                      <a16:creationId xmlns:a16="http://schemas.microsoft.com/office/drawing/2014/main" id="{AFB6B92A-1628-40E7-B1E2-A84BC4F0FB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375985" y="2896496"/>
                  <a:ext cx="3795707" cy="549166"/>
                </a:xfrm>
                <a:custGeom>
                  <a:avLst/>
                  <a:gdLst>
                    <a:gd name="T0" fmla="*/ 0 w 2820"/>
                    <a:gd name="T1" fmla="*/ 408 h 408"/>
                    <a:gd name="T2" fmla="*/ 2820 w 2820"/>
                    <a:gd name="T3" fmla="*/ 408 h 408"/>
                    <a:gd name="T4" fmla="*/ 2586 w 2820"/>
                    <a:gd name="T5" fmla="*/ 0 h 408"/>
                    <a:gd name="T6" fmla="*/ 238 w 2820"/>
                    <a:gd name="T7" fmla="*/ 0 h 408"/>
                    <a:gd name="T8" fmla="*/ 0 w 2820"/>
                    <a:gd name="T9" fmla="*/ 408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20" h="408">
                      <a:moveTo>
                        <a:pt x="0" y="408"/>
                      </a:moveTo>
                      <a:lnTo>
                        <a:pt x="2820" y="408"/>
                      </a:lnTo>
                      <a:lnTo>
                        <a:pt x="2586" y="0"/>
                      </a:lnTo>
                      <a:lnTo>
                        <a:pt x="238" y="0"/>
                      </a:lnTo>
                      <a:lnTo>
                        <a:pt x="0" y="408"/>
                      </a:lnTo>
                      <a:close/>
                    </a:path>
                  </a:pathLst>
                </a:custGeom>
                <a:solidFill>
                  <a:srgbClr val="CE2B3E"/>
                </a:solidFill>
                <a:ln>
                  <a:noFill/>
                </a:ln>
              </p:spPr>
              <p:txBody>
                <a:bodyPr vert="horz" wrap="square" lIns="91440" tIns="45720" rIns="91440" bIns="9144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inea-basic-10" panose="02000509000000000000" pitchFamily="49" charset="0"/>
                  </a:endParaRPr>
                </a:p>
              </p:txBody>
            </p:sp>
            <p:sp>
              <p:nvSpPr>
                <p:cNvPr id="116" name="Freeform 8">
                  <a:extLst>
                    <a:ext uri="{FF2B5EF4-FFF2-40B4-BE49-F238E27FC236}">
                      <a16:creationId xmlns:a16="http://schemas.microsoft.com/office/drawing/2014/main" id="{12AC0B8B-220A-4A47-89F2-F04FDD2C07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4375985" y="2794199"/>
                  <a:ext cx="119794" cy="102296"/>
                </a:xfrm>
                <a:custGeom>
                  <a:avLst/>
                  <a:gdLst>
                    <a:gd name="T0" fmla="*/ 46 w 89"/>
                    <a:gd name="T1" fmla="*/ 76 h 76"/>
                    <a:gd name="T2" fmla="*/ 0 w 89"/>
                    <a:gd name="T3" fmla="*/ 0 h 76"/>
                    <a:gd name="T4" fmla="*/ 89 w 89"/>
                    <a:gd name="T5" fmla="*/ 0 h 76"/>
                    <a:gd name="T6" fmla="*/ 46 w 89"/>
                    <a:gd name="T7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6">
                      <a:moveTo>
                        <a:pt x="46" y="76"/>
                      </a:moveTo>
                      <a:lnTo>
                        <a:pt x="0" y="0"/>
                      </a:lnTo>
                      <a:lnTo>
                        <a:pt x="89" y="0"/>
                      </a:lnTo>
                      <a:lnTo>
                        <a:pt x="46" y="76"/>
                      </a:lnTo>
                      <a:close/>
                    </a:path>
                  </a:pathLst>
                </a:custGeom>
                <a:solidFill>
                  <a:srgbClr val="CE2B3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ource Sans Pro" charset="0"/>
                  </a:endParaRPr>
                </a:p>
              </p:txBody>
            </p:sp>
            <p:sp>
              <p:nvSpPr>
                <p:cNvPr id="117" name="Freeform 8">
                  <a:extLst>
                    <a:ext uri="{FF2B5EF4-FFF2-40B4-BE49-F238E27FC236}">
                      <a16:creationId xmlns:a16="http://schemas.microsoft.com/office/drawing/2014/main" id="{D7BC268B-E1DB-4685-81B2-117F3AE373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8051898" y="2794199"/>
                  <a:ext cx="119794" cy="102296"/>
                </a:xfrm>
                <a:custGeom>
                  <a:avLst/>
                  <a:gdLst>
                    <a:gd name="T0" fmla="*/ 46 w 89"/>
                    <a:gd name="T1" fmla="*/ 76 h 76"/>
                    <a:gd name="T2" fmla="*/ 0 w 89"/>
                    <a:gd name="T3" fmla="*/ 0 h 76"/>
                    <a:gd name="T4" fmla="*/ 89 w 89"/>
                    <a:gd name="T5" fmla="*/ 0 h 76"/>
                    <a:gd name="T6" fmla="*/ 46 w 89"/>
                    <a:gd name="T7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9" h="76">
                      <a:moveTo>
                        <a:pt x="46" y="76"/>
                      </a:moveTo>
                      <a:lnTo>
                        <a:pt x="0" y="0"/>
                      </a:lnTo>
                      <a:lnTo>
                        <a:pt x="89" y="0"/>
                      </a:lnTo>
                      <a:lnTo>
                        <a:pt x="46" y="76"/>
                      </a:lnTo>
                      <a:close/>
                    </a:path>
                  </a:pathLst>
                </a:custGeom>
                <a:solidFill>
                  <a:srgbClr val="CE2B3E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ource Sans Pro" charset="0"/>
                  </a:endParaRPr>
                </a:p>
              </p:txBody>
            </p:sp>
          </p:grpSp>
        </p:grpSp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id="{ECEAD270-E9F2-4AD6-AFB9-991A11FD02A0}"/>
                </a:ext>
              </a:extLst>
            </p:cNvPr>
            <p:cNvSpPr txBox="1"/>
            <p:nvPr/>
          </p:nvSpPr>
          <p:spPr>
            <a:xfrm>
              <a:off x="5339560" y="3427685"/>
              <a:ext cx="1593469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12190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6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微软雅黑"/>
                </a:rPr>
                <a:t>产业</a:t>
              </a:r>
            </a:p>
          </p:txBody>
        </p:sp>
        <p:sp>
          <p:nvSpPr>
            <p:cNvPr id="107" name="文本框 106">
              <a:extLst>
                <a:ext uri="{FF2B5EF4-FFF2-40B4-BE49-F238E27FC236}">
                  <a16:creationId xmlns:a16="http://schemas.microsoft.com/office/drawing/2014/main" id="{B38A3E21-D756-47FA-AE7E-7B45AFABC85B}"/>
                </a:ext>
              </a:extLst>
            </p:cNvPr>
            <p:cNvSpPr txBox="1"/>
            <p:nvPr/>
          </p:nvSpPr>
          <p:spPr>
            <a:xfrm>
              <a:off x="5464508" y="4890054"/>
              <a:ext cx="1343572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12190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6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微软雅黑"/>
                </a:rPr>
                <a:t>业务</a:t>
              </a:r>
            </a:p>
          </p:txBody>
        </p:sp>
        <p:sp>
          <p:nvSpPr>
            <p:cNvPr id="108" name="文本框 107">
              <a:extLst>
                <a:ext uri="{FF2B5EF4-FFF2-40B4-BE49-F238E27FC236}">
                  <a16:creationId xmlns:a16="http://schemas.microsoft.com/office/drawing/2014/main" id="{6C4C5CF9-2036-4C3F-8D8E-6A88BC7D814F}"/>
                </a:ext>
              </a:extLst>
            </p:cNvPr>
            <p:cNvSpPr txBox="1"/>
            <p:nvPr/>
          </p:nvSpPr>
          <p:spPr>
            <a:xfrm>
              <a:off x="5366302" y="4218679"/>
              <a:ext cx="1539984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12190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6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微软雅黑"/>
                </a:rPr>
                <a:t>事业</a:t>
              </a:r>
            </a:p>
          </p:txBody>
        </p:sp>
        <p:sp>
          <p:nvSpPr>
            <p:cNvPr id="109" name="文本框 108">
              <a:extLst>
                <a:ext uri="{FF2B5EF4-FFF2-40B4-BE49-F238E27FC236}">
                  <a16:creationId xmlns:a16="http://schemas.microsoft.com/office/drawing/2014/main" id="{1E786454-BA29-4568-93A3-A13AABE30CB0}"/>
                </a:ext>
              </a:extLst>
            </p:cNvPr>
            <p:cNvSpPr txBox="1"/>
            <p:nvPr/>
          </p:nvSpPr>
          <p:spPr>
            <a:xfrm>
              <a:off x="5366302" y="2705265"/>
              <a:ext cx="1539984" cy="46166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121902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6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ranklin Gothic Book"/>
                  <a:ea typeface="微软雅黑"/>
                </a:rPr>
                <a:t>平台</a:t>
              </a:r>
              <a:endParaRPr kumimoji="0" lang="en-US" altLang="zh-CN" sz="2400" b="1" i="0" u="none" strike="noStrike" kern="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微软雅黑"/>
              </a:endParaRPr>
            </a:p>
          </p:txBody>
        </p:sp>
      </p:grpSp>
      <p:sp>
        <p:nvSpPr>
          <p:cNvPr id="127" name="文本框 126">
            <a:extLst>
              <a:ext uri="{FF2B5EF4-FFF2-40B4-BE49-F238E27FC236}">
                <a16:creationId xmlns:a16="http://schemas.microsoft.com/office/drawing/2014/main" id="{CD72AC8C-69C6-49B3-8090-E6E254C9292D}"/>
              </a:ext>
            </a:extLst>
          </p:cNvPr>
          <p:cNvSpPr txBox="1"/>
          <p:nvPr/>
        </p:nvSpPr>
        <p:spPr>
          <a:xfrm>
            <a:off x="1287552" y="1444464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n w="31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内部合伙</a:t>
            </a:r>
          </a:p>
        </p:txBody>
      </p: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1005C646-337B-42F0-A79A-6C5B0F38E65D}"/>
              </a:ext>
            </a:extLst>
          </p:cNvPr>
          <p:cNvGrpSpPr/>
          <p:nvPr/>
        </p:nvGrpSpPr>
        <p:grpSpPr>
          <a:xfrm>
            <a:off x="943083" y="2169666"/>
            <a:ext cx="2463782" cy="4001220"/>
            <a:chOff x="943083" y="2169666"/>
            <a:chExt cx="2463782" cy="4001220"/>
          </a:xfrm>
        </p:grpSpPr>
        <p:sp>
          <p:nvSpPr>
            <p:cNvPr id="129" name="矩形: 圆角 128">
              <a:extLst>
                <a:ext uri="{FF2B5EF4-FFF2-40B4-BE49-F238E27FC236}">
                  <a16:creationId xmlns:a16="http://schemas.microsoft.com/office/drawing/2014/main" id="{A2E5D978-0AEA-4330-B1AE-C96B317807E8}"/>
                </a:ext>
              </a:extLst>
            </p:cNvPr>
            <p:cNvSpPr/>
            <p:nvPr/>
          </p:nvSpPr>
          <p:spPr bwMode="auto">
            <a:xfrm>
              <a:off x="943083" y="2169666"/>
              <a:ext cx="2463782" cy="4001220"/>
            </a:xfrm>
            <a:prstGeom prst="roundRect">
              <a:avLst/>
            </a:prstGeom>
            <a:noFill/>
            <a:ln w="12700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</a:endParaRPr>
            </a:p>
          </p:txBody>
        </p:sp>
        <p:grpSp>
          <p:nvGrpSpPr>
            <p:cNvPr id="130" name="组合 129">
              <a:extLst>
                <a:ext uri="{FF2B5EF4-FFF2-40B4-BE49-F238E27FC236}">
                  <a16:creationId xmlns:a16="http://schemas.microsoft.com/office/drawing/2014/main" id="{64A67A38-C5F1-49BA-89E0-43245C1BC997}"/>
                </a:ext>
              </a:extLst>
            </p:cNvPr>
            <p:cNvGrpSpPr/>
            <p:nvPr/>
          </p:nvGrpSpPr>
          <p:grpSpPr>
            <a:xfrm flipH="1">
              <a:off x="1065305" y="2355455"/>
              <a:ext cx="2184281" cy="458387"/>
              <a:chOff x="9347395" y="2560146"/>
              <a:chExt cx="2493937" cy="523370"/>
            </a:xfrm>
          </p:grpSpPr>
          <p:sp>
            <p:nvSpPr>
              <p:cNvPr id="143" name="圆角矩形 69">
                <a:extLst>
                  <a:ext uri="{FF2B5EF4-FFF2-40B4-BE49-F238E27FC236}">
                    <a16:creationId xmlns:a16="http://schemas.microsoft.com/office/drawing/2014/main" id="{FC868928-10C5-4F4A-83EA-28AADB17552B}"/>
                  </a:ext>
                </a:extLst>
              </p:cNvPr>
              <p:cNvSpPr/>
              <p:nvPr/>
            </p:nvSpPr>
            <p:spPr bwMode="auto">
              <a:xfrm>
                <a:off x="9347395" y="2560146"/>
                <a:ext cx="2108861" cy="523370"/>
              </a:xfrm>
              <a:prstGeom prst="roundRect">
                <a:avLst>
                  <a:gd name="adj" fmla="val 13948"/>
                </a:avLst>
              </a:prstGeom>
              <a:solidFill>
                <a:sysClr val="window" lastClr="FFFFFF">
                  <a:lumMod val="95000"/>
                </a:sysClr>
              </a:solidFill>
              <a:ln w="3175">
                <a:solidFill>
                  <a:srgbClr val="000C32">
                    <a:alpha val="31000"/>
                  </a:srgb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ctr" defTabSz="1315974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C32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sp>
            <p:nvSpPr>
              <p:cNvPr id="144" name="矩形 143">
                <a:extLst>
                  <a:ext uri="{FF2B5EF4-FFF2-40B4-BE49-F238E27FC236}">
                    <a16:creationId xmlns:a16="http://schemas.microsoft.com/office/drawing/2014/main" id="{4A09081E-9B6F-4481-B572-EC97B9B93146}"/>
                  </a:ext>
                </a:extLst>
              </p:cNvPr>
              <p:cNvSpPr/>
              <p:nvPr/>
            </p:nvSpPr>
            <p:spPr>
              <a:xfrm>
                <a:off x="9395450" y="2596388"/>
                <a:ext cx="1992154" cy="461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300" normalizeH="0" baseline="0" noProof="0" dirty="0">
                    <a:ln>
                      <a:noFill/>
                    </a:ln>
                    <a:solidFill>
                      <a:srgbClr val="29386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事业合伙人</a:t>
                </a:r>
              </a:p>
            </p:txBody>
          </p:sp>
          <p:grpSp>
            <p:nvGrpSpPr>
              <p:cNvPr id="145" name="组合 60">
                <a:extLst>
                  <a:ext uri="{FF2B5EF4-FFF2-40B4-BE49-F238E27FC236}">
                    <a16:creationId xmlns:a16="http://schemas.microsoft.com/office/drawing/2014/main" id="{EEDD8596-B09C-4427-9B42-7813272CB8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282093" y="2582560"/>
                <a:ext cx="559239" cy="477838"/>
                <a:chOff x="309054" y="1393860"/>
                <a:chExt cx="559152" cy="477731"/>
              </a:xfrm>
            </p:grpSpPr>
            <p:sp>
              <p:nvSpPr>
                <p:cNvPr id="146" name="圆角矩形 17">
                  <a:extLst>
                    <a:ext uri="{FF2B5EF4-FFF2-40B4-BE49-F238E27FC236}">
                      <a16:creationId xmlns:a16="http://schemas.microsoft.com/office/drawing/2014/main" id="{86CC436B-A53F-492B-89CB-5E947529D6E0}"/>
                    </a:ext>
                  </a:extLst>
                </p:cNvPr>
                <p:cNvSpPr/>
                <p:nvPr/>
              </p:nvSpPr>
              <p:spPr>
                <a:xfrm rot="2700000">
                  <a:off x="349764" y="1393844"/>
                  <a:ext cx="477731" cy="477764"/>
                </a:xfrm>
                <a:prstGeom prst="roundRect">
                  <a:avLst>
                    <a:gd name="adj" fmla="val 34125"/>
                  </a:avLst>
                </a:prstGeom>
                <a:solidFill>
                  <a:srgbClr val="293862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47" name="文本框 146">
                  <a:extLst>
                    <a:ext uri="{FF2B5EF4-FFF2-40B4-BE49-F238E27FC236}">
                      <a16:creationId xmlns:a16="http://schemas.microsoft.com/office/drawing/2014/main" id="{276C5C38-34C2-4676-AEDE-F00BE0C49BDF}"/>
                    </a:ext>
                  </a:extLst>
                </p:cNvPr>
                <p:cNvSpPr txBox="1"/>
                <p:nvPr/>
              </p:nvSpPr>
              <p:spPr>
                <a:xfrm>
                  <a:off x="309054" y="1439494"/>
                  <a:ext cx="559152" cy="3864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01</a:t>
                  </a:r>
                  <a:endPara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31" name="组合 130">
              <a:extLst>
                <a:ext uri="{FF2B5EF4-FFF2-40B4-BE49-F238E27FC236}">
                  <a16:creationId xmlns:a16="http://schemas.microsoft.com/office/drawing/2014/main" id="{C0E64AFC-5F48-44C8-AA09-32C02E5A805B}"/>
                </a:ext>
              </a:extLst>
            </p:cNvPr>
            <p:cNvGrpSpPr/>
            <p:nvPr/>
          </p:nvGrpSpPr>
          <p:grpSpPr>
            <a:xfrm flipH="1">
              <a:off x="1065305" y="3898155"/>
              <a:ext cx="2184281" cy="458387"/>
              <a:chOff x="9347395" y="2560146"/>
              <a:chExt cx="2493937" cy="523370"/>
            </a:xfrm>
          </p:grpSpPr>
          <p:sp>
            <p:nvSpPr>
              <p:cNvPr id="138" name="圆角矩形 69">
                <a:extLst>
                  <a:ext uri="{FF2B5EF4-FFF2-40B4-BE49-F238E27FC236}">
                    <a16:creationId xmlns:a16="http://schemas.microsoft.com/office/drawing/2014/main" id="{84724FD0-9FDC-4817-B433-A0C79E101504}"/>
                  </a:ext>
                </a:extLst>
              </p:cNvPr>
              <p:cNvSpPr/>
              <p:nvPr/>
            </p:nvSpPr>
            <p:spPr bwMode="auto">
              <a:xfrm>
                <a:off x="9347395" y="2560146"/>
                <a:ext cx="2108861" cy="523370"/>
              </a:xfrm>
              <a:prstGeom prst="roundRect">
                <a:avLst>
                  <a:gd name="adj" fmla="val 13948"/>
                </a:avLst>
              </a:prstGeom>
              <a:solidFill>
                <a:sysClr val="window" lastClr="FFFFFF">
                  <a:lumMod val="95000"/>
                </a:sysClr>
              </a:solidFill>
              <a:ln w="3175">
                <a:solidFill>
                  <a:srgbClr val="000C32">
                    <a:alpha val="31000"/>
                  </a:srgb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ctr" defTabSz="1315974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C32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sp>
            <p:nvSpPr>
              <p:cNvPr id="139" name="矩形 138">
                <a:extLst>
                  <a:ext uri="{FF2B5EF4-FFF2-40B4-BE49-F238E27FC236}">
                    <a16:creationId xmlns:a16="http://schemas.microsoft.com/office/drawing/2014/main" id="{D20EC2DB-36D1-4382-9229-30AC2328BAE0}"/>
                  </a:ext>
                </a:extLst>
              </p:cNvPr>
              <p:cNvSpPr/>
              <p:nvPr/>
            </p:nvSpPr>
            <p:spPr>
              <a:xfrm>
                <a:off x="9395450" y="2596388"/>
                <a:ext cx="1992154" cy="461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300" normalizeH="0" baseline="0" noProof="0" dirty="0">
                    <a:ln>
                      <a:noFill/>
                    </a:ln>
                    <a:solidFill>
                      <a:srgbClr val="29386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技术合伙人</a:t>
                </a:r>
              </a:p>
            </p:txBody>
          </p:sp>
          <p:grpSp>
            <p:nvGrpSpPr>
              <p:cNvPr id="140" name="组合 60">
                <a:extLst>
                  <a:ext uri="{FF2B5EF4-FFF2-40B4-BE49-F238E27FC236}">
                    <a16:creationId xmlns:a16="http://schemas.microsoft.com/office/drawing/2014/main" id="{BA01AC95-11FB-4916-895C-68DA0367EA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282093" y="2582560"/>
                <a:ext cx="559239" cy="477838"/>
                <a:chOff x="309054" y="1393860"/>
                <a:chExt cx="559152" cy="477731"/>
              </a:xfrm>
            </p:grpSpPr>
            <p:sp>
              <p:nvSpPr>
                <p:cNvPr id="141" name="圆角矩形 17">
                  <a:extLst>
                    <a:ext uri="{FF2B5EF4-FFF2-40B4-BE49-F238E27FC236}">
                      <a16:creationId xmlns:a16="http://schemas.microsoft.com/office/drawing/2014/main" id="{09C88316-AB5B-4625-8EDF-E6E0597F291F}"/>
                    </a:ext>
                  </a:extLst>
                </p:cNvPr>
                <p:cNvSpPr/>
                <p:nvPr/>
              </p:nvSpPr>
              <p:spPr>
                <a:xfrm rot="2700000">
                  <a:off x="349764" y="1393844"/>
                  <a:ext cx="477731" cy="477764"/>
                </a:xfrm>
                <a:prstGeom prst="roundRect">
                  <a:avLst>
                    <a:gd name="adj" fmla="val 34125"/>
                  </a:avLst>
                </a:prstGeom>
                <a:solidFill>
                  <a:srgbClr val="293862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42" name="文本框 141">
                  <a:extLst>
                    <a:ext uri="{FF2B5EF4-FFF2-40B4-BE49-F238E27FC236}">
                      <a16:creationId xmlns:a16="http://schemas.microsoft.com/office/drawing/2014/main" id="{518B2710-4AFB-4806-931B-781D6B3223E0}"/>
                    </a:ext>
                  </a:extLst>
                </p:cNvPr>
                <p:cNvSpPr txBox="1"/>
                <p:nvPr/>
              </p:nvSpPr>
              <p:spPr>
                <a:xfrm>
                  <a:off x="309054" y="1439494"/>
                  <a:ext cx="559152" cy="3864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02</a:t>
                  </a:r>
                  <a:endPara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32" name="组合 131">
              <a:extLst>
                <a:ext uri="{FF2B5EF4-FFF2-40B4-BE49-F238E27FC236}">
                  <a16:creationId xmlns:a16="http://schemas.microsoft.com/office/drawing/2014/main" id="{DD41B5E1-DC33-451E-B0DD-C9D40D21463D}"/>
                </a:ext>
              </a:extLst>
            </p:cNvPr>
            <p:cNvGrpSpPr/>
            <p:nvPr/>
          </p:nvGrpSpPr>
          <p:grpSpPr>
            <a:xfrm flipH="1">
              <a:off x="1065305" y="5440853"/>
              <a:ext cx="2184281" cy="458387"/>
              <a:chOff x="9347395" y="2560146"/>
              <a:chExt cx="2493937" cy="523370"/>
            </a:xfrm>
          </p:grpSpPr>
          <p:sp>
            <p:nvSpPr>
              <p:cNvPr id="133" name="圆角矩形 69">
                <a:extLst>
                  <a:ext uri="{FF2B5EF4-FFF2-40B4-BE49-F238E27FC236}">
                    <a16:creationId xmlns:a16="http://schemas.microsoft.com/office/drawing/2014/main" id="{7812C563-5C57-42BD-87ED-2157773C076B}"/>
                  </a:ext>
                </a:extLst>
              </p:cNvPr>
              <p:cNvSpPr/>
              <p:nvPr/>
            </p:nvSpPr>
            <p:spPr bwMode="auto">
              <a:xfrm>
                <a:off x="9347395" y="2560146"/>
                <a:ext cx="2108861" cy="523370"/>
              </a:xfrm>
              <a:prstGeom prst="roundRect">
                <a:avLst>
                  <a:gd name="adj" fmla="val 13948"/>
                </a:avLst>
              </a:prstGeom>
              <a:solidFill>
                <a:sysClr val="window" lastClr="FFFFFF">
                  <a:lumMod val="95000"/>
                </a:sysClr>
              </a:solidFill>
              <a:ln w="3175">
                <a:solidFill>
                  <a:srgbClr val="000C32">
                    <a:alpha val="31000"/>
                  </a:srgb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ctr" defTabSz="1315974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C32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sp>
            <p:nvSpPr>
              <p:cNvPr id="134" name="矩形 133">
                <a:extLst>
                  <a:ext uri="{FF2B5EF4-FFF2-40B4-BE49-F238E27FC236}">
                    <a16:creationId xmlns:a16="http://schemas.microsoft.com/office/drawing/2014/main" id="{FA7BC160-479E-4239-BFB9-63F71CDC09F8}"/>
                  </a:ext>
                </a:extLst>
              </p:cNvPr>
              <p:cNvSpPr/>
              <p:nvPr/>
            </p:nvSpPr>
            <p:spPr>
              <a:xfrm>
                <a:off x="9395450" y="2596388"/>
                <a:ext cx="1992154" cy="461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300" normalizeH="0" baseline="0" noProof="0" dirty="0">
                    <a:ln>
                      <a:noFill/>
                    </a:ln>
                    <a:solidFill>
                      <a:srgbClr val="29386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创始合伙人</a:t>
                </a:r>
              </a:p>
            </p:txBody>
          </p:sp>
          <p:grpSp>
            <p:nvGrpSpPr>
              <p:cNvPr id="135" name="组合 60">
                <a:extLst>
                  <a:ext uri="{FF2B5EF4-FFF2-40B4-BE49-F238E27FC236}">
                    <a16:creationId xmlns:a16="http://schemas.microsoft.com/office/drawing/2014/main" id="{B16499AA-D1EF-4EFF-B596-6201593715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282093" y="2582560"/>
                <a:ext cx="559239" cy="477838"/>
                <a:chOff x="309054" y="1393860"/>
                <a:chExt cx="559152" cy="477731"/>
              </a:xfrm>
            </p:grpSpPr>
            <p:sp>
              <p:nvSpPr>
                <p:cNvPr id="136" name="圆角矩形 17">
                  <a:extLst>
                    <a:ext uri="{FF2B5EF4-FFF2-40B4-BE49-F238E27FC236}">
                      <a16:creationId xmlns:a16="http://schemas.microsoft.com/office/drawing/2014/main" id="{9204674F-9E3E-41CE-8ED0-0661A2494993}"/>
                    </a:ext>
                  </a:extLst>
                </p:cNvPr>
                <p:cNvSpPr/>
                <p:nvPr/>
              </p:nvSpPr>
              <p:spPr>
                <a:xfrm rot="2700000">
                  <a:off x="349764" y="1393844"/>
                  <a:ext cx="477731" cy="477764"/>
                </a:xfrm>
                <a:prstGeom prst="roundRect">
                  <a:avLst>
                    <a:gd name="adj" fmla="val 34125"/>
                  </a:avLst>
                </a:prstGeom>
                <a:solidFill>
                  <a:srgbClr val="293862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37" name="文本框 136">
                  <a:extLst>
                    <a:ext uri="{FF2B5EF4-FFF2-40B4-BE49-F238E27FC236}">
                      <a16:creationId xmlns:a16="http://schemas.microsoft.com/office/drawing/2014/main" id="{61FFD84F-B120-4534-9638-13A0440DC0B8}"/>
                    </a:ext>
                  </a:extLst>
                </p:cNvPr>
                <p:cNvSpPr txBox="1"/>
                <p:nvPr/>
              </p:nvSpPr>
              <p:spPr>
                <a:xfrm>
                  <a:off x="309054" y="1439494"/>
                  <a:ext cx="559152" cy="3864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03</a:t>
                  </a:r>
                  <a:endPara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148" name="文本框 147">
            <a:extLst>
              <a:ext uri="{FF2B5EF4-FFF2-40B4-BE49-F238E27FC236}">
                <a16:creationId xmlns:a16="http://schemas.microsoft.com/office/drawing/2014/main" id="{B86A8342-BE47-490A-9268-1ABC730D1866}"/>
              </a:ext>
            </a:extLst>
          </p:cNvPr>
          <p:cNvSpPr txBox="1"/>
          <p:nvPr/>
        </p:nvSpPr>
        <p:spPr>
          <a:xfrm>
            <a:off x="9182335" y="1444464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300" dirty="0">
                <a:ln w="3175">
                  <a:noFill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外部合伙</a:t>
            </a:r>
          </a:p>
        </p:txBody>
      </p:sp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4E71EC69-FADF-4D20-B432-974AB33E5BD0}"/>
              </a:ext>
            </a:extLst>
          </p:cNvPr>
          <p:cNvGrpSpPr/>
          <p:nvPr/>
        </p:nvGrpSpPr>
        <p:grpSpPr>
          <a:xfrm>
            <a:off x="8837866" y="2169666"/>
            <a:ext cx="2463782" cy="4001220"/>
            <a:chOff x="8837866" y="2169666"/>
            <a:chExt cx="2463782" cy="4001220"/>
          </a:xfrm>
        </p:grpSpPr>
        <p:grpSp>
          <p:nvGrpSpPr>
            <p:cNvPr id="150" name="组合 149">
              <a:extLst>
                <a:ext uri="{FF2B5EF4-FFF2-40B4-BE49-F238E27FC236}">
                  <a16:creationId xmlns:a16="http://schemas.microsoft.com/office/drawing/2014/main" id="{EB5832F8-1CBF-4C68-A6F7-07A5729EFCB6}"/>
                </a:ext>
              </a:extLst>
            </p:cNvPr>
            <p:cNvGrpSpPr/>
            <p:nvPr/>
          </p:nvGrpSpPr>
          <p:grpSpPr>
            <a:xfrm>
              <a:off x="9021880" y="2355455"/>
              <a:ext cx="2184281" cy="458387"/>
              <a:chOff x="9347395" y="2560146"/>
              <a:chExt cx="2493937" cy="523370"/>
            </a:xfrm>
          </p:grpSpPr>
          <p:sp>
            <p:nvSpPr>
              <p:cNvPr id="176" name="圆角矩形 69">
                <a:extLst>
                  <a:ext uri="{FF2B5EF4-FFF2-40B4-BE49-F238E27FC236}">
                    <a16:creationId xmlns:a16="http://schemas.microsoft.com/office/drawing/2014/main" id="{DD9EB79E-CFC6-4830-8E24-E42B3F5EA7AA}"/>
                  </a:ext>
                </a:extLst>
              </p:cNvPr>
              <p:cNvSpPr/>
              <p:nvPr/>
            </p:nvSpPr>
            <p:spPr bwMode="auto">
              <a:xfrm>
                <a:off x="9347395" y="2560146"/>
                <a:ext cx="2108861" cy="523370"/>
              </a:xfrm>
              <a:prstGeom prst="roundRect">
                <a:avLst>
                  <a:gd name="adj" fmla="val 13948"/>
                </a:avLst>
              </a:prstGeom>
              <a:solidFill>
                <a:sysClr val="window" lastClr="FFFFFF">
                  <a:lumMod val="95000"/>
                </a:sysClr>
              </a:solidFill>
              <a:ln w="3175">
                <a:solidFill>
                  <a:srgbClr val="000C32">
                    <a:alpha val="31000"/>
                  </a:srgb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ctr" defTabSz="1315974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C32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sp>
            <p:nvSpPr>
              <p:cNvPr id="177" name="矩形 176">
                <a:extLst>
                  <a:ext uri="{FF2B5EF4-FFF2-40B4-BE49-F238E27FC236}">
                    <a16:creationId xmlns:a16="http://schemas.microsoft.com/office/drawing/2014/main" id="{35EE3BFE-F2AB-42FF-8073-962CE11D96FE}"/>
                  </a:ext>
                </a:extLst>
              </p:cNvPr>
              <p:cNvSpPr/>
              <p:nvPr/>
            </p:nvSpPr>
            <p:spPr>
              <a:xfrm>
                <a:off x="9395450" y="2596388"/>
                <a:ext cx="1992154" cy="456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300" normalizeH="0" baseline="0" noProof="0" dirty="0">
                    <a:ln>
                      <a:noFill/>
                    </a:ln>
                    <a:solidFill>
                      <a:srgbClr val="29386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平台合伙人</a:t>
                </a:r>
              </a:p>
            </p:txBody>
          </p:sp>
          <p:grpSp>
            <p:nvGrpSpPr>
              <p:cNvPr id="178" name="组合 60">
                <a:extLst>
                  <a:ext uri="{FF2B5EF4-FFF2-40B4-BE49-F238E27FC236}">
                    <a16:creationId xmlns:a16="http://schemas.microsoft.com/office/drawing/2014/main" id="{E9943FDD-60C3-4780-B860-F04BDBBDE8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282093" y="2582560"/>
                <a:ext cx="559239" cy="477838"/>
                <a:chOff x="309054" y="1393860"/>
                <a:chExt cx="559152" cy="477731"/>
              </a:xfrm>
            </p:grpSpPr>
            <p:sp>
              <p:nvSpPr>
                <p:cNvPr id="179" name="圆角矩形 17">
                  <a:extLst>
                    <a:ext uri="{FF2B5EF4-FFF2-40B4-BE49-F238E27FC236}">
                      <a16:creationId xmlns:a16="http://schemas.microsoft.com/office/drawing/2014/main" id="{535F0127-A902-4F85-94FD-11461C5EE0A9}"/>
                    </a:ext>
                  </a:extLst>
                </p:cNvPr>
                <p:cNvSpPr/>
                <p:nvPr/>
              </p:nvSpPr>
              <p:spPr>
                <a:xfrm rot="2700000">
                  <a:off x="349764" y="1393844"/>
                  <a:ext cx="477731" cy="477764"/>
                </a:xfrm>
                <a:prstGeom prst="roundRect">
                  <a:avLst>
                    <a:gd name="adj" fmla="val 34125"/>
                  </a:avLst>
                </a:prstGeom>
                <a:solidFill>
                  <a:srgbClr val="293862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0" name="文本框 179">
                  <a:extLst>
                    <a:ext uri="{FF2B5EF4-FFF2-40B4-BE49-F238E27FC236}">
                      <a16:creationId xmlns:a16="http://schemas.microsoft.com/office/drawing/2014/main" id="{A68F9315-ADA5-4341-8FF4-E0573EE00D27}"/>
                    </a:ext>
                  </a:extLst>
                </p:cNvPr>
                <p:cNvSpPr txBox="1"/>
                <p:nvPr/>
              </p:nvSpPr>
              <p:spPr>
                <a:xfrm>
                  <a:off x="309054" y="1439494"/>
                  <a:ext cx="559152" cy="3864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01</a:t>
                  </a:r>
                  <a:endPara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51" name="组合 150">
              <a:extLst>
                <a:ext uri="{FF2B5EF4-FFF2-40B4-BE49-F238E27FC236}">
                  <a16:creationId xmlns:a16="http://schemas.microsoft.com/office/drawing/2014/main" id="{F58CFE32-DFBF-4C0B-8D7E-6EC0E4E83192}"/>
                </a:ext>
              </a:extLst>
            </p:cNvPr>
            <p:cNvGrpSpPr/>
            <p:nvPr/>
          </p:nvGrpSpPr>
          <p:grpSpPr>
            <a:xfrm>
              <a:off x="9021880" y="3126805"/>
              <a:ext cx="2184281" cy="458387"/>
              <a:chOff x="9347395" y="2560146"/>
              <a:chExt cx="2493937" cy="523370"/>
            </a:xfrm>
          </p:grpSpPr>
          <p:sp>
            <p:nvSpPr>
              <p:cNvPr id="171" name="圆角矩形 69">
                <a:extLst>
                  <a:ext uri="{FF2B5EF4-FFF2-40B4-BE49-F238E27FC236}">
                    <a16:creationId xmlns:a16="http://schemas.microsoft.com/office/drawing/2014/main" id="{92D74209-E33B-4761-9276-6D26A036160C}"/>
                  </a:ext>
                </a:extLst>
              </p:cNvPr>
              <p:cNvSpPr/>
              <p:nvPr/>
            </p:nvSpPr>
            <p:spPr bwMode="auto">
              <a:xfrm>
                <a:off x="9347395" y="2560146"/>
                <a:ext cx="2108861" cy="523370"/>
              </a:xfrm>
              <a:prstGeom prst="roundRect">
                <a:avLst>
                  <a:gd name="adj" fmla="val 13948"/>
                </a:avLst>
              </a:prstGeom>
              <a:solidFill>
                <a:sysClr val="window" lastClr="FFFFFF">
                  <a:lumMod val="95000"/>
                </a:sysClr>
              </a:solidFill>
              <a:ln w="3175">
                <a:solidFill>
                  <a:srgbClr val="000C32">
                    <a:alpha val="31000"/>
                  </a:srgb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ctr" defTabSz="1315974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C32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sp>
            <p:nvSpPr>
              <p:cNvPr id="172" name="矩形 171">
                <a:extLst>
                  <a:ext uri="{FF2B5EF4-FFF2-40B4-BE49-F238E27FC236}">
                    <a16:creationId xmlns:a16="http://schemas.microsoft.com/office/drawing/2014/main" id="{A39701D9-3E4A-49C8-8102-E9AD8AE06084}"/>
                  </a:ext>
                </a:extLst>
              </p:cNvPr>
              <p:cNvSpPr/>
              <p:nvPr/>
            </p:nvSpPr>
            <p:spPr>
              <a:xfrm>
                <a:off x="9395450" y="2596388"/>
                <a:ext cx="1992154" cy="456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300" normalizeH="0" baseline="0" noProof="0" dirty="0">
                    <a:ln>
                      <a:noFill/>
                    </a:ln>
                    <a:solidFill>
                      <a:srgbClr val="29386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资本合伙人</a:t>
                </a:r>
              </a:p>
            </p:txBody>
          </p:sp>
          <p:grpSp>
            <p:nvGrpSpPr>
              <p:cNvPr id="173" name="组合 60">
                <a:extLst>
                  <a:ext uri="{FF2B5EF4-FFF2-40B4-BE49-F238E27FC236}">
                    <a16:creationId xmlns:a16="http://schemas.microsoft.com/office/drawing/2014/main" id="{C601C886-B3AE-4A96-A565-DD03A8BF3D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282093" y="2582560"/>
                <a:ext cx="559239" cy="477838"/>
                <a:chOff x="309054" y="1393860"/>
                <a:chExt cx="559152" cy="477731"/>
              </a:xfrm>
            </p:grpSpPr>
            <p:sp>
              <p:nvSpPr>
                <p:cNvPr id="174" name="圆角矩形 17">
                  <a:extLst>
                    <a:ext uri="{FF2B5EF4-FFF2-40B4-BE49-F238E27FC236}">
                      <a16:creationId xmlns:a16="http://schemas.microsoft.com/office/drawing/2014/main" id="{61A09646-79DD-45D9-BF06-32FBB3BEF235}"/>
                    </a:ext>
                  </a:extLst>
                </p:cNvPr>
                <p:cNvSpPr/>
                <p:nvPr/>
              </p:nvSpPr>
              <p:spPr>
                <a:xfrm rot="2700000">
                  <a:off x="349764" y="1393844"/>
                  <a:ext cx="477731" cy="477764"/>
                </a:xfrm>
                <a:prstGeom prst="roundRect">
                  <a:avLst>
                    <a:gd name="adj" fmla="val 34125"/>
                  </a:avLst>
                </a:prstGeom>
                <a:solidFill>
                  <a:srgbClr val="293862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5" name="文本框 174">
                  <a:extLst>
                    <a:ext uri="{FF2B5EF4-FFF2-40B4-BE49-F238E27FC236}">
                      <a16:creationId xmlns:a16="http://schemas.microsoft.com/office/drawing/2014/main" id="{BDD06182-FC35-4EBE-BE45-D52A2C8290D5}"/>
                    </a:ext>
                  </a:extLst>
                </p:cNvPr>
                <p:cNvSpPr txBox="1"/>
                <p:nvPr/>
              </p:nvSpPr>
              <p:spPr>
                <a:xfrm>
                  <a:off x="309054" y="1439494"/>
                  <a:ext cx="559152" cy="3864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02</a:t>
                  </a:r>
                  <a:endPara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52" name="组合 151">
              <a:extLst>
                <a:ext uri="{FF2B5EF4-FFF2-40B4-BE49-F238E27FC236}">
                  <a16:creationId xmlns:a16="http://schemas.microsoft.com/office/drawing/2014/main" id="{E061F6B5-E4F3-4E8A-937D-2736ACC62A91}"/>
                </a:ext>
              </a:extLst>
            </p:cNvPr>
            <p:cNvGrpSpPr/>
            <p:nvPr/>
          </p:nvGrpSpPr>
          <p:grpSpPr>
            <a:xfrm>
              <a:off x="9021880" y="3898155"/>
              <a:ext cx="2184281" cy="458387"/>
              <a:chOff x="9347395" y="2560146"/>
              <a:chExt cx="2493937" cy="523370"/>
            </a:xfrm>
          </p:grpSpPr>
          <p:sp>
            <p:nvSpPr>
              <p:cNvPr id="166" name="圆角矩形 69">
                <a:extLst>
                  <a:ext uri="{FF2B5EF4-FFF2-40B4-BE49-F238E27FC236}">
                    <a16:creationId xmlns:a16="http://schemas.microsoft.com/office/drawing/2014/main" id="{92B77E46-221E-40E8-92D1-6E62EA24520A}"/>
                  </a:ext>
                </a:extLst>
              </p:cNvPr>
              <p:cNvSpPr/>
              <p:nvPr/>
            </p:nvSpPr>
            <p:spPr bwMode="auto">
              <a:xfrm>
                <a:off x="9347395" y="2560146"/>
                <a:ext cx="2108861" cy="523370"/>
              </a:xfrm>
              <a:prstGeom prst="roundRect">
                <a:avLst>
                  <a:gd name="adj" fmla="val 13948"/>
                </a:avLst>
              </a:prstGeom>
              <a:solidFill>
                <a:sysClr val="window" lastClr="FFFFFF">
                  <a:lumMod val="95000"/>
                </a:sysClr>
              </a:solidFill>
              <a:ln w="3175">
                <a:solidFill>
                  <a:srgbClr val="000C32">
                    <a:alpha val="31000"/>
                  </a:srgb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ctr" defTabSz="1315974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C32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sp>
            <p:nvSpPr>
              <p:cNvPr id="167" name="矩形 166">
                <a:extLst>
                  <a:ext uri="{FF2B5EF4-FFF2-40B4-BE49-F238E27FC236}">
                    <a16:creationId xmlns:a16="http://schemas.microsoft.com/office/drawing/2014/main" id="{1D10A89B-81B0-4C15-ABBE-D4A9D139AEC3}"/>
                  </a:ext>
                </a:extLst>
              </p:cNvPr>
              <p:cNvSpPr/>
              <p:nvPr/>
            </p:nvSpPr>
            <p:spPr>
              <a:xfrm>
                <a:off x="9395450" y="2596388"/>
                <a:ext cx="1992154" cy="456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300" normalizeH="0" baseline="0" noProof="0" dirty="0">
                    <a:ln>
                      <a:noFill/>
                    </a:ln>
                    <a:solidFill>
                      <a:srgbClr val="29386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资源合伙人</a:t>
                </a:r>
              </a:p>
            </p:txBody>
          </p:sp>
          <p:grpSp>
            <p:nvGrpSpPr>
              <p:cNvPr id="168" name="组合 60">
                <a:extLst>
                  <a:ext uri="{FF2B5EF4-FFF2-40B4-BE49-F238E27FC236}">
                    <a16:creationId xmlns:a16="http://schemas.microsoft.com/office/drawing/2014/main" id="{55E92CFE-B6E0-4EED-A41D-E3E1ABDEFA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282093" y="2582560"/>
                <a:ext cx="559239" cy="477838"/>
                <a:chOff x="309054" y="1393860"/>
                <a:chExt cx="559152" cy="477731"/>
              </a:xfrm>
            </p:grpSpPr>
            <p:sp>
              <p:nvSpPr>
                <p:cNvPr id="169" name="圆角矩形 17">
                  <a:extLst>
                    <a:ext uri="{FF2B5EF4-FFF2-40B4-BE49-F238E27FC236}">
                      <a16:creationId xmlns:a16="http://schemas.microsoft.com/office/drawing/2014/main" id="{812108FE-618A-4789-8991-071AFDD84026}"/>
                    </a:ext>
                  </a:extLst>
                </p:cNvPr>
                <p:cNvSpPr/>
                <p:nvPr/>
              </p:nvSpPr>
              <p:spPr>
                <a:xfrm rot="2700000">
                  <a:off x="349764" y="1393844"/>
                  <a:ext cx="477731" cy="477764"/>
                </a:xfrm>
                <a:prstGeom prst="roundRect">
                  <a:avLst>
                    <a:gd name="adj" fmla="val 34125"/>
                  </a:avLst>
                </a:prstGeom>
                <a:solidFill>
                  <a:srgbClr val="293862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0" name="文本框 169">
                  <a:extLst>
                    <a:ext uri="{FF2B5EF4-FFF2-40B4-BE49-F238E27FC236}">
                      <a16:creationId xmlns:a16="http://schemas.microsoft.com/office/drawing/2014/main" id="{7B745403-8CB3-49A5-8DC2-5D20100CD52A}"/>
                    </a:ext>
                  </a:extLst>
                </p:cNvPr>
                <p:cNvSpPr txBox="1"/>
                <p:nvPr/>
              </p:nvSpPr>
              <p:spPr>
                <a:xfrm>
                  <a:off x="309054" y="1439494"/>
                  <a:ext cx="559152" cy="3864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03</a:t>
                  </a:r>
                  <a:endPara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53" name="组合 152">
              <a:extLst>
                <a:ext uri="{FF2B5EF4-FFF2-40B4-BE49-F238E27FC236}">
                  <a16:creationId xmlns:a16="http://schemas.microsoft.com/office/drawing/2014/main" id="{D709327F-2AD8-4B71-B89D-B1DD571A6E01}"/>
                </a:ext>
              </a:extLst>
            </p:cNvPr>
            <p:cNvGrpSpPr/>
            <p:nvPr/>
          </p:nvGrpSpPr>
          <p:grpSpPr>
            <a:xfrm>
              <a:off x="9021880" y="4669505"/>
              <a:ext cx="2184281" cy="458387"/>
              <a:chOff x="9347395" y="2560146"/>
              <a:chExt cx="2493937" cy="523370"/>
            </a:xfrm>
          </p:grpSpPr>
          <p:sp>
            <p:nvSpPr>
              <p:cNvPr id="161" name="圆角矩形 69">
                <a:extLst>
                  <a:ext uri="{FF2B5EF4-FFF2-40B4-BE49-F238E27FC236}">
                    <a16:creationId xmlns:a16="http://schemas.microsoft.com/office/drawing/2014/main" id="{35EADC1A-C59C-413C-AB21-D432885F2F0D}"/>
                  </a:ext>
                </a:extLst>
              </p:cNvPr>
              <p:cNvSpPr/>
              <p:nvPr/>
            </p:nvSpPr>
            <p:spPr bwMode="auto">
              <a:xfrm>
                <a:off x="9347395" y="2560146"/>
                <a:ext cx="2108861" cy="523370"/>
              </a:xfrm>
              <a:prstGeom prst="roundRect">
                <a:avLst>
                  <a:gd name="adj" fmla="val 13948"/>
                </a:avLst>
              </a:prstGeom>
              <a:solidFill>
                <a:sysClr val="window" lastClr="FFFFFF">
                  <a:lumMod val="95000"/>
                </a:sysClr>
              </a:solidFill>
              <a:ln w="3175">
                <a:solidFill>
                  <a:srgbClr val="000C32">
                    <a:alpha val="31000"/>
                  </a:srgb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ctr" defTabSz="1315974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C32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sp>
            <p:nvSpPr>
              <p:cNvPr id="162" name="矩形 161">
                <a:extLst>
                  <a:ext uri="{FF2B5EF4-FFF2-40B4-BE49-F238E27FC236}">
                    <a16:creationId xmlns:a16="http://schemas.microsoft.com/office/drawing/2014/main" id="{DA45DEFD-02F4-4514-A927-FE26F2265897}"/>
                  </a:ext>
                </a:extLst>
              </p:cNvPr>
              <p:cNvSpPr/>
              <p:nvPr/>
            </p:nvSpPr>
            <p:spPr>
              <a:xfrm>
                <a:off x="9395450" y="2596388"/>
                <a:ext cx="1992154" cy="456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300" normalizeH="0" baseline="0" noProof="0" dirty="0">
                    <a:ln>
                      <a:noFill/>
                    </a:ln>
                    <a:solidFill>
                      <a:srgbClr val="29386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业务合伙人</a:t>
                </a:r>
              </a:p>
            </p:txBody>
          </p:sp>
          <p:grpSp>
            <p:nvGrpSpPr>
              <p:cNvPr id="163" name="组合 60">
                <a:extLst>
                  <a:ext uri="{FF2B5EF4-FFF2-40B4-BE49-F238E27FC236}">
                    <a16:creationId xmlns:a16="http://schemas.microsoft.com/office/drawing/2014/main" id="{ECE71935-9A14-4165-BAF5-D7335B4CC7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282093" y="2582560"/>
                <a:ext cx="559239" cy="477838"/>
                <a:chOff x="309054" y="1393860"/>
                <a:chExt cx="559152" cy="477731"/>
              </a:xfrm>
            </p:grpSpPr>
            <p:sp>
              <p:nvSpPr>
                <p:cNvPr id="164" name="圆角矩形 17">
                  <a:extLst>
                    <a:ext uri="{FF2B5EF4-FFF2-40B4-BE49-F238E27FC236}">
                      <a16:creationId xmlns:a16="http://schemas.microsoft.com/office/drawing/2014/main" id="{734B5338-BE4F-422A-B9BE-9208388CA5FE}"/>
                    </a:ext>
                  </a:extLst>
                </p:cNvPr>
                <p:cNvSpPr/>
                <p:nvPr/>
              </p:nvSpPr>
              <p:spPr>
                <a:xfrm rot="2700000">
                  <a:off x="349764" y="1393844"/>
                  <a:ext cx="477731" cy="477764"/>
                </a:xfrm>
                <a:prstGeom prst="roundRect">
                  <a:avLst>
                    <a:gd name="adj" fmla="val 34125"/>
                  </a:avLst>
                </a:prstGeom>
                <a:solidFill>
                  <a:srgbClr val="293862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5" name="文本框 164">
                  <a:extLst>
                    <a:ext uri="{FF2B5EF4-FFF2-40B4-BE49-F238E27FC236}">
                      <a16:creationId xmlns:a16="http://schemas.microsoft.com/office/drawing/2014/main" id="{D79A8F3F-5B7C-4505-91F5-BBD8937DD3EF}"/>
                    </a:ext>
                  </a:extLst>
                </p:cNvPr>
                <p:cNvSpPr txBox="1"/>
                <p:nvPr/>
              </p:nvSpPr>
              <p:spPr>
                <a:xfrm>
                  <a:off x="309054" y="1439494"/>
                  <a:ext cx="559152" cy="3864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04</a:t>
                  </a:r>
                  <a:endPara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54" name="组合 153">
              <a:extLst>
                <a:ext uri="{FF2B5EF4-FFF2-40B4-BE49-F238E27FC236}">
                  <a16:creationId xmlns:a16="http://schemas.microsoft.com/office/drawing/2014/main" id="{F8A5BA0E-2930-4933-9AF1-B815FB132BB2}"/>
                </a:ext>
              </a:extLst>
            </p:cNvPr>
            <p:cNvGrpSpPr/>
            <p:nvPr/>
          </p:nvGrpSpPr>
          <p:grpSpPr>
            <a:xfrm>
              <a:off x="9021880" y="5440853"/>
              <a:ext cx="2184281" cy="458387"/>
              <a:chOff x="9347395" y="2560146"/>
              <a:chExt cx="2493937" cy="523370"/>
            </a:xfrm>
          </p:grpSpPr>
          <p:sp>
            <p:nvSpPr>
              <p:cNvPr id="156" name="圆角矩形 69">
                <a:extLst>
                  <a:ext uri="{FF2B5EF4-FFF2-40B4-BE49-F238E27FC236}">
                    <a16:creationId xmlns:a16="http://schemas.microsoft.com/office/drawing/2014/main" id="{AFA29739-2A7A-45E6-A3BD-0123D9EC2D35}"/>
                  </a:ext>
                </a:extLst>
              </p:cNvPr>
              <p:cNvSpPr/>
              <p:nvPr/>
            </p:nvSpPr>
            <p:spPr bwMode="auto">
              <a:xfrm>
                <a:off x="9347395" y="2560146"/>
                <a:ext cx="2108861" cy="523370"/>
              </a:xfrm>
              <a:prstGeom prst="roundRect">
                <a:avLst>
                  <a:gd name="adj" fmla="val 13948"/>
                </a:avLst>
              </a:prstGeom>
              <a:solidFill>
                <a:sysClr val="window" lastClr="FFFFFF">
                  <a:lumMod val="95000"/>
                </a:sysClr>
              </a:solidFill>
              <a:ln w="3175">
                <a:solidFill>
                  <a:srgbClr val="000C32">
                    <a:alpha val="31000"/>
                  </a:srgb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ctr" defTabSz="1315974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C32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endParaRPr>
              </a:p>
            </p:txBody>
          </p:sp>
          <p:sp>
            <p:nvSpPr>
              <p:cNvPr id="157" name="矩形 156">
                <a:extLst>
                  <a:ext uri="{FF2B5EF4-FFF2-40B4-BE49-F238E27FC236}">
                    <a16:creationId xmlns:a16="http://schemas.microsoft.com/office/drawing/2014/main" id="{3A488909-2779-4FB9-A140-79ECB1DC45F0}"/>
                  </a:ext>
                </a:extLst>
              </p:cNvPr>
              <p:cNvSpPr/>
              <p:nvPr/>
            </p:nvSpPr>
            <p:spPr>
              <a:xfrm>
                <a:off x="9395450" y="2596388"/>
                <a:ext cx="1992154" cy="456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1" i="0" u="none" strike="noStrike" kern="0" cap="none" spc="300" normalizeH="0" baseline="0" noProof="0" dirty="0">
                    <a:ln>
                      <a:noFill/>
                    </a:ln>
                    <a:solidFill>
                      <a:srgbClr val="29386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产业合伙人</a:t>
                </a:r>
              </a:p>
            </p:txBody>
          </p:sp>
          <p:grpSp>
            <p:nvGrpSpPr>
              <p:cNvPr id="158" name="组合 60">
                <a:extLst>
                  <a:ext uri="{FF2B5EF4-FFF2-40B4-BE49-F238E27FC236}">
                    <a16:creationId xmlns:a16="http://schemas.microsoft.com/office/drawing/2014/main" id="{AA67C090-E2F7-4285-A81A-90EE4C62C0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282093" y="2582560"/>
                <a:ext cx="559239" cy="477838"/>
                <a:chOff x="309054" y="1393860"/>
                <a:chExt cx="559152" cy="477731"/>
              </a:xfrm>
            </p:grpSpPr>
            <p:sp>
              <p:nvSpPr>
                <p:cNvPr id="159" name="圆角矩形 17">
                  <a:extLst>
                    <a:ext uri="{FF2B5EF4-FFF2-40B4-BE49-F238E27FC236}">
                      <a16:creationId xmlns:a16="http://schemas.microsoft.com/office/drawing/2014/main" id="{90805826-5942-42D5-A680-BBD3D1CB4392}"/>
                    </a:ext>
                  </a:extLst>
                </p:cNvPr>
                <p:cNvSpPr/>
                <p:nvPr/>
              </p:nvSpPr>
              <p:spPr>
                <a:xfrm rot="2700000">
                  <a:off x="349764" y="1393844"/>
                  <a:ext cx="477731" cy="477764"/>
                </a:xfrm>
                <a:prstGeom prst="roundRect">
                  <a:avLst>
                    <a:gd name="adj" fmla="val 34125"/>
                  </a:avLst>
                </a:prstGeom>
                <a:solidFill>
                  <a:srgbClr val="293862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0" name="文本框 159">
                  <a:extLst>
                    <a:ext uri="{FF2B5EF4-FFF2-40B4-BE49-F238E27FC236}">
                      <a16:creationId xmlns:a16="http://schemas.microsoft.com/office/drawing/2014/main" id="{EC0D5037-A915-4F38-9309-6AC3F8D515AF}"/>
                    </a:ext>
                  </a:extLst>
                </p:cNvPr>
                <p:cNvSpPr txBox="1"/>
                <p:nvPr/>
              </p:nvSpPr>
              <p:spPr>
                <a:xfrm>
                  <a:off x="309054" y="1439494"/>
                  <a:ext cx="559152" cy="3864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05</a:t>
                  </a:r>
                  <a:endPara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155" name="矩形: 圆角 154">
              <a:extLst>
                <a:ext uri="{FF2B5EF4-FFF2-40B4-BE49-F238E27FC236}">
                  <a16:creationId xmlns:a16="http://schemas.microsoft.com/office/drawing/2014/main" id="{C9BC158B-2CDE-4B59-87D7-789114A48494}"/>
                </a:ext>
              </a:extLst>
            </p:cNvPr>
            <p:cNvSpPr/>
            <p:nvPr/>
          </p:nvSpPr>
          <p:spPr bwMode="auto">
            <a:xfrm>
              <a:off x="8837866" y="2169666"/>
              <a:ext cx="2463782" cy="4001220"/>
            </a:xfrm>
            <a:prstGeom prst="roundRect">
              <a:avLst/>
            </a:prstGeom>
            <a:noFill/>
            <a:ln w="12700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</a:endParaRPr>
            </a:p>
          </p:txBody>
        </p:sp>
      </p:grpSp>
      <p:grpSp>
        <p:nvGrpSpPr>
          <p:cNvPr id="181" name="组合 180">
            <a:extLst>
              <a:ext uri="{FF2B5EF4-FFF2-40B4-BE49-F238E27FC236}">
                <a16:creationId xmlns:a16="http://schemas.microsoft.com/office/drawing/2014/main" id="{43394F05-2950-407A-B48B-0D58CE7A524B}"/>
              </a:ext>
            </a:extLst>
          </p:cNvPr>
          <p:cNvGrpSpPr/>
          <p:nvPr/>
        </p:nvGrpSpPr>
        <p:grpSpPr>
          <a:xfrm>
            <a:off x="3289998" y="4107571"/>
            <a:ext cx="1669414" cy="923060"/>
            <a:chOff x="3289682" y="4107571"/>
            <a:chExt cx="1669414" cy="923060"/>
          </a:xfrm>
        </p:grpSpPr>
        <p:sp>
          <p:nvSpPr>
            <p:cNvPr id="182" name="任意多边形: 形状 181">
              <a:extLst>
                <a:ext uri="{FF2B5EF4-FFF2-40B4-BE49-F238E27FC236}">
                  <a16:creationId xmlns:a16="http://schemas.microsoft.com/office/drawing/2014/main" id="{147532D9-12DF-4224-BDE7-B43303DAD641}"/>
                </a:ext>
              </a:extLst>
            </p:cNvPr>
            <p:cNvSpPr/>
            <p:nvPr/>
          </p:nvSpPr>
          <p:spPr bwMode="auto">
            <a:xfrm>
              <a:off x="3289682" y="4107571"/>
              <a:ext cx="1669414" cy="923060"/>
            </a:xfrm>
            <a:custGeom>
              <a:avLst/>
              <a:gdLst>
                <a:gd name="connsiteX0" fmla="*/ 225454 w 815496"/>
                <a:gd name="connsiteY0" fmla="*/ 0 h 450908"/>
                <a:gd name="connsiteX1" fmla="*/ 225454 w 815496"/>
                <a:gd name="connsiteY1" fmla="*/ 112727 h 450908"/>
                <a:gd name="connsiteX2" fmla="*/ 685330 w 815496"/>
                <a:gd name="connsiteY2" fmla="*/ 112727 h 450908"/>
                <a:gd name="connsiteX3" fmla="*/ 815496 w 815496"/>
                <a:gd name="connsiteY3" fmla="*/ 338181 h 450908"/>
                <a:gd name="connsiteX4" fmla="*/ 225454 w 815496"/>
                <a:gd name="connsiteY4" fmla="*/ 338181 h 450908"/>
                <a:gd name="connsiteX5" fmla="*/ 225454 w 815496"/>
                <a:gd name="connsiteY5" fmla="*/ 450908 h 450908"/>
                <a:gd name="connsiteX6" fmla="*/ 0 w 815496"/>
                <a:gd name="connsiteY6" fmla="*/ 225454 h 45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496" h="450908">
                  <a:moveTo>
                    <a:pt x="225454" y="0"/>
                  </a:moveTo>
                  <a:lnTo>
                    <a:pt x="225454" y="112727"/>
                  </a:lnTo>
                  <a:lnTo>
                    <a:pt x="685330" y="112727"/>
                  </a:lnTo>
                  <a:lnTo>
                    <a:pt x="815496" y="338181"/>
                  </a:lnTo>
                  <a:lnTo>
                    <a:pt x="225454" y="338181"/>
                  </a:lnTo>
                  <a:lnTo>
                    <a:pt x="225454" y="450908"/>
                  </a:lnTo>
                  <a:lnTo>
                    <a:pt x="0" y="225454"/>
                  </a:lnTo>
                  <a:close/>
                </a:path>
              </a:pathLst>
            </a:custGeom>
            <a:solidFill>
              <a:srgbClr val="CE2B3E"/>
            </a:solidFill>
            <a:ln w="73151">
              <a:noFill/>
              <a:round/>
              <a:headEnd/>
              <a:tailEnd/>
            </a:ln>
            <a:effectLst>
              <a:outerShdw dist="38100" dir="2700000" algn="tl" rotWithShape="0">
                <a:sysClr val="windowText" lastClr="000000">
                  <a:lumMod val="50000"/>
                  <a:lumOff val="50000"/>
                </a:sysClr>
              </a:outerShdw>
            </a:effectLst>
            <a:scene3d>
              <a:camera prst="orthographicFront"/>
              <a:lightRig rig="threePt" dir="t"/>
            </a:scene3d>
            <a:sp3d/>
            <a:ex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83" name="文本框 182">
              <a:extLst>
                <a:ext uri="{FF2B5EF4-FFF2-40B4-BE49-F238E27FC236}">
                  <a16:creationId xmlns:a16="http://schemas.microsoft.com/office/drawing/2014/main" id="{EBB70E0F-6696-45E7-8544-DCE462D1FE03}"/>
                </a:ext>
              </a:extLst>
            </p:cNvPr>
            <p:cNvSpPr txBox="1"/>
            <p:nvPr/>
          </p:nvSpPr>
          <p:spPr>
            <a:xfrm>
              <a:off x="3337180" y="4338269"/>
              <a:ext cx="1621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内生基因</a:t>
              </a:r>
            </a:p>
          </p:txBody>
        </p:sp>
      </p:grpSp>
      <p:grpSp>
        <p:nvGrpSpPr>
          <p:cNvPr id="184" name="组合 183">
            <a:extLst>
              <a:ext uri="{FF2B5EF4-FFF2-40B4-BE49-F238E27FC236}">
                <a16:creationId xmlns:a16="http://schemas.microsoft.com/office/drawing/2014/main" id="{2B1FA89A-AC3C-4CCD-9599-E68F513BF960}"/>
              </a:ext>
            </a:extLst>
          </p:cNvPr>
          <p:cNvGrpSpPr/>
          <p:nvPr/>
        </p:nvGrpSpPr>
        <p:grpSpPr>
          <a:xfrm>
            <a:off x="7249052" y="4107571"/>
            <a:ext cx="1669414" cy="923060"/>
            <a:chOff x="7093534" y="4107571"/>
            <a:chExt cx="1669414" cy="923060"/>
          </a:xfrm>
        </p:grpSpPr>
        <p:sp>
          <p:nvSpPr>
            <p:cNvPr id="185" name="任意多边形: 形状 184">
              <a:extLst>
                <a:ext uri="{FF2B5EF4-FFF2-40B4-BE49-F238E27FC236}">
                  <a16:creationId xmlns:a16="http://schemas.microsoft.com/office/drawing/2014/main" id="{4AF0D891-732B-4591-B74A-250B092894A6}"/>
                </a:ext>
              </a:extLst>
            </p:cNvPr>
            <p:cNvSpPr/>
            <p:nvPr/>
          </p:nvSpPr>
          <p:spPr bwMode="auto">
            <a:xfrm flipH="1">
              <a:off x="7093534" y="4107571"/>
              <a:ext cx="1669414" cy="923060"/>
            </a:xfrm>
            <a:custGeom>
              <a:avLst/>
              <a:gdLst>
                <a:gd name="connsiteX0" fmla="*/ 225454 w 815496"/>
                <a:gd name="connsiteY0" fmla="*/ 0 h 450908"/>
                <a:gd name="connsiteX1" fmla="*/ 225454 w 815496"/>
                <a:gd name="connsiteY1" fmla="*/ 112727 h 450908"/>
                <a:gd name="connsiteX2" fmla="*/ 685330 w 815496"/>
                <a:gd name="connsiteY2" fmla="*/ 112727 h 450908"/>
                <a:gd name="connsiteX3" fmla="*/ 815496 w 815496"/>
                <a:gd name="connsiteY3" fmla="*/ 338181 h 450908"/>
                <a:gd name="connsiteX4" fmla="*/ 225454 w 815496"/>
                <a:gd name="connsiteY4" fmla="*/ 338181 h 450908"/>
                <a:gd name="connsiteX5" fmla="*/ 225454 w 815496"/>
                <a:gd name="connsiteY5" fmla="*/ 450908 h 450908"/>
                <a:gd name="connsiteX6" fmla="*/ 0 w 815496"/>
                <a:gd name="connsiteY6" fmla="*/ 225454 h 45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496" h="450908">
                  <a:moveTo>
                    <a:pt x="225454" y="0"/>
                  </a:moveTo>
                  <a:lnTo>
                    <a:pt x="225454" y="112727"/>
                  </a:lnTo>
                  <a:lnTo>
                    <a:pt x="685330" y="112727"/>
                  </a:lnTo>
                  <a:lnTo>
                    <a:pt x="815496" y="338181"/>
                  </a:lnTo>
                  <a:lnTo>
                    <a:pt x="225454" y="338181"/>
                  </a:lnTo>
                  <a:lnTo>
                    <a:pt x="225454" y="450908"/>
                  </a:lnTo>
                  <a:lnTo>
                    <a:pt x="0" y="225454"/>
                  </a:lnTo>
                  <a:close/>
                </a:path>
              </a:pathLst>
            </a:custGeom>
            <a:solidFill>
              <a:srgbClr val="CE2B3E"/>
            </a:solidFill>
            <a:ln w="73151">
              <a:noFill/>
              <a:round/>
              <a:headEnd/>
              <a:tailEnd/>
            </a:ln>
            <a:effectLst>
              <a:outerShdw dist="38100" dir="2700000" algn="tl" rotWithShape="0">
                <a:sysClr val="windowText" lastClr="000000">
                  <a:lumMod val="50000"/>
                  <a:lumOff val="50000"/>
                </a:sysClr>
              </a:outerShdw>
            </a:effectLst>
            <a:scene3d>
              <a:camera prst="orthographicFront"/>
              <a:lightRig rig="threePt" dir="t"/>
            </a:scene3d>
            <a:sp3d/>
            <a:ex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</a:endParaRPr>
            </a:p>
          </p:txBody>
        </p:sp>
        <p:sp>
          <p:nvSpPr>
            <p:cNvPr id="186" name="文本框 185">
              <a:extLst>
                <a:ext uri="{FF2B5EF4-FFF2-40B4-BE49-F238E27FC236}">
                  <a16:creationId xmlns:a16="http://schemas.microsoft.com/office/drawing/2014/main" id="{499A15F1-2574-4C87-9B1E-1CC7051F30A4}"/>
                </a:ext>
              </a:extLst>
            </p:cNvPr>
            <p:cNvSpPr txBox="1"/>
            <p:nvPr/>
          </p:nvSpPr>
          <p:spPr>
            <a:xfrm>
              <a:off x="7190537" y="4324705"/>
              <a:ext cx="15241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外延整合</a:t>
              </a:r>
            </a:p>
          </p:txBody>
        </p:sp>
      </p:grpSp>
      <p:sp>
        <p:nvSpPr>
          <p:cNvPr id="187" name="矩形: 圆角 186">
            <a:extLst>
              <a:ext uri="{FF2B5EF4-FFF2-40B4-BE49-F238E27FC236}">
                <a16:creationId xmlns:a16="http://schemas.microsoft.com/office/drawing/2014/main" id="{3BF56E4F-D9A7-42AA-B7B0-7792794267B5}"/>
              </a:ext>
            </a:extLst>
          </p:cNvPr>
          <p:cNvSpPr/>
          <p:nvPr/>
        </p:nvSpPr>
        <p:spPr bwMode="auto">
          <a:xfrm>
            <a:off x="943084" y="1412303"/>
            <a:ext cx="2463781" cy="590245"/>
          </a:xfrm>
          <a:prstGeom prst="roundRect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rtlCol="0" anchor="ctr"/>
          <a:lstStyle/>
          <a:p>
            <a:pPr algn="ctr"/>
            <a:endParaRPr lang="zh-CN" altLang="en-US">
              <a:solidFill>
                <a:srgbClr val="293862"/>
              </a:solidFill>
              <a:latin typeface="等线"/>
            </a:endParaRPr>
          </a:p>
        </p:txBody>
      </p:sp>
      <p:sp>
        <p:nvSpPr>
          <p:cNvPr id="188" name="矩形: 圆角 187">
            <a:extLst>
              <a:ext uri="{FF2B5EF4-FFF2-40B4-BE49-F238E27FC236}">
                <a16:creationId xmlns:a16="http://schemas.microsoft.com/office/drawing/2014/main" id="{9AF5B1DF-1922-444D-915F-7309FF1E1404}"/>
              </a:ext>
            </a:extLst>
          </p:cNvPr>
          <p:cNvSpPr/>
          <p:nvPr/>
        </p:nvSpPr>
        <p:spPr bwMode="auto">
          <a:xfrm>
            <a:off x="8837867" y="1412303"/>
            <a:ext cx="2463781" cy="590245"/>
          </a:xfrm>
          <a:prstGeom prst="roundRect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  <p:sp>
        <p:nvSpPr>
          <p:cNvPr id="189" name="矩形: 圆角 188">
            <a:extLst>
              <a:ext uri="{FF2B5EF4-FFF2-40B4-BE49-F238E27FC236}">
                <a16:creationId xmlns:a16="http://schemas.microsoft.com/office/drawing/2014/main" id="{F9793B22-E66B-4EA1-BA0E-3267C8C6F833}"/>
              </a:ext>
            </a:extLst>
          </p:cNvPr>
          <p:cNvSpPr/>
          <p:nvPr/>
        </p:nvSpPr>
        <p:spPr bwMode="auto">
          <a:xfrm>
            <a:off x="4890475" y="1412303"/>
            <a:ext cx="2463781" cy="590245"/>
          </a:xfrm>
          <a:prstGeom prst="roundRect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  <p:sp>
        <p:nvSpPr>
          <p:cNvPr id="191" name="矩形 190">
            <a:extLst>
              <a:ext uri="{FF2B5EF4-FFF2-40B4-BE49-F238E27FC236}">
                <a16:creationId xmlns:a16="http://schemas.microsoft.com/office/drawing/2014/main" id="{B02C4B97-C0A5-4D92-AA77-EB38D68CCACD}"/>
              </a:ext>
            </a:extLst>
          </p:cNvPr>
          <p:cNvSpPr/>
          <p:nvPr/>
        </p:nvSpPr>
        <p:spPr bwMode="auto">
          <a:xfrm>
            <a:off x="-4763" y="263525"/>
            <a:ext cx="617538" cy="536575"/>
          </a:xfrm>
          <a:prstGeom prst="rect">
            <a:avLst/>
          </a:prstGeom>
          <a:solidFill>
            <a:srgbClr val="CE2B3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2" name="矩形 191">
            <a:extLst>
              <a:ext uri="{FF2B5EF4-FFF2-40B4-BE49-F238E27FC236}">
                <a16:creationId xmlns:a16="http://schemas.microsoft.com/office/drawing/2014/main" id="{CECC0D34-9571-4693-91F0-B13196BFB9E9}"/>
              </a:ext>
            </a:extLst>
          </p:cNvPr>
          <p:cNvSpPr/>
          <p:nvPr/>
        </p:nvSpPr>
        <p:spPr bwMode="auto">
          <a:xfrm>
            <a:off x="708025" y="263525"/>
            <a:ext cx="73025" cy="536575"/>
          </a:xfrm>
          <a:prstGeom prst="rect">
            <a:avLst/>
          </a:prstGeom>
          <a:solidFill>
            <a:srgbClr val="CE2B3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3" name="文本框 192">
            <a:extLst>
              <a:ext uri="{FF2B5EF4-FFF2-40B4-BE49-F238E27FC236}">
                <a16:creationId xmlns:a16="http://schemas.microsoft.com/office/drawing/2014/main" id="{D08772F8-6390-4F04-8B32-EEC753829726}"/>
              </a:ext>
            </a:extLst>
          </p:cNvPr>
          <p:cNvSpPr txBox="1"/>
          <p:nvPr/>
        </p:nvSpPr>
        <p:spPr>
          <a:xfrm>
            <a:off x="10496702" y="260906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张海山锐线体2.0" panose="02000000000000000000" pitchFamily="2" charset="-122"/>
                <a:ea typeface="张海山锐线体2.0" panose="02000000000000000000" pitchFamily="2" charset="-122"/>
                <a:cs typeface="Arial" panose="020B0604020202020204" pitchFamily="34" charset="0"/>
              </a:rPr>
              <a:t>YOUR LOGO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white">
                      <a:lumMod val="65000"/>
                    </a:prstClr>
                  </a:gs>
                  <a:gs pos="73000">
                    <a:prstClr val="white">
                      <a:lumMod val="95000"/>
                    </a:prstClr>
                  </a:gs>
                  <a:gs pos="22491">
                    <a:prstClr val="white">
                      <a:lumMod val="95000"/>
                    </a:prstClr>
                  </a:gs>
                  <a:gs pos="5100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张海山锐线体2.0" panose="02000000000000000000" pitchFamily="2" charset="-122"/>
              <a:ea typeface="张海山锐线体2.0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513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>
            <a:extLst>
              <a:ext uri="{FF2B5EF4-FFF2-40B4-BE49-F238E27FC236}">
                <a16:creationId xmlns:a16="http://schemas.microsoft.com/office/drawing/2014/main" id="{CC7F4D34-347A-42A9-AB0A-A484A266A71B}"/>
              </a:ext>
            </a:extLst>
          </p:cNvPr>
          <p:cNvSpPr/>
          <p:nvPr/>
        </p:nvSpPr>
        <p:spPr>
          <a:xfrm rot="18025989">
            <a:off x="2510280" y="1111354"/>
            <a:ext cx="3438882" cy="6262708"/>
          </a:xfrm>
          <a:prstGeom prst="trapezoid">
            <a:avLst>
              <a:gd name="adj" fmla="val 43542"/>
            </a:avLst>
          </a:prstGeom>
          <a:gradFill>
            <a:gsLst>
              <a:gs pos="47000">
                <a:srgbClr val="CE2B3E">
                  <a:alpha val="0"/>
                </a:srgbClr>
              </a:gs>
              <a:gs pos="0">
                <a:srgbClr val="CE2B3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微软雅黑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4208CF0-7D03-4F5E-9D07-5DCAD592020B}"/>
              </a:ext>
            </a:extLst>
          </p:cNvPr>
          <p:cNvSpPr/>
          <p:nvPr/>
        </p:nvSpPr>
        <p:spPr bwMode="auto">
          <a:xfrm>
            <a:off x="796925" y="223838"/>
            <a:ext cx="76676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产品驱动的创新型服务平台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EDDCD92C-C4AB-4B7D-80FA-1260301A7AF7}"/>
              </a:ext>
            </a:extLst>
          </p:cNvPr>
          <p:cNvSpPr txBox="1"/>
          <p:nvPr/>
        </p:nvSpPr>
        <p:spPr bwMode="auto">
          <a:xfrm>
            <a:off x="811213" y="569913"/>
            <a:ext cx="6673850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Product-driven Innovative Service Platform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42D73B4-9C10-47CF-AEC1-C27EA04E4298}"/>
              </a:ext>
            </a:extLst>
          </p:cNvPr>
          <p:cNvSpPr txBox="1"/>
          <p:nvPr/>
        </p:nvSpPr>
        <p:spPr>
          <a:xfrm>
            <a:off x="7161912" y="1592760"/>
            <a:ext cx="4708043" cy="190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20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产品：</a:t>
            </a:r>
            <a:r>
              <a:rPr kumimoji="0" lang="zh-CN" altLang="en-US" sz="20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爆品</a:t>
            </a:r>
            <a:r>
              <a:rPr kumimoji="0" lang="en-US" altLang="zh-CN" sz="20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/</a:t>
            </a:r>
            <a:r>
              <a:rPr kumimoji="0" lang="zh-CN" altLang="en-US" sz="20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解决方案</a:t>
            </a:r>
            <a:endParaRPr kumimoji="0" lang="en-US" altLang="zh-CN" sz="2000" b="0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380990" marR="0" lvl="0" indent="-38099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20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市场：</a:t>
            </a:r>
            <a:r>
              <a:rPr kumimoji="0" lang="zh-CN" altLang="en-US" sz="20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创新的引流模式</a:t>
            </a:r>
            <a:endParaRPr kumimoji="0" lang="en-US" altLang="zh-CN" sz="2000" b="0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380990" marR="0" lvl="0" indent="-38099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20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流程：</a:t>
            </a:r>
            <a:r>
              <a:rPr kumimoji="0" lang="zh-CN" altLang="en-US" sz="20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赋能</a:t>
            </a:r>
            <a:r>
              <a:rPr kumimoji="0" lang="en-US" altLang="zh-CN" sz="20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/</a:t>
            </a:r>
            <a:r>
              <a:rPr kumimoji="0" lang="zh-CN" altLang="en-US" sz="20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用户需求导向</a:t>
            </a:r>
            <a:endParaRPr kumimoji="0" lang="en-US" altLang="zh-CN" sz="2000" b="0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380990" marR="0" lvl="0" indent="-38099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20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组织：</a:t>
            </a:r>
            <a:r>
              <a:rPr kumimoji="0" lang="zh-CN" altLang="en-US" sz="20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合伙人</a:t>
            </a:r>
            <a:r>
              <a:rPr kumimoji="0" lang="en-US" altLang="zh-CN" sz="20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/</a:t>
            </a:r>
            <a:r>
              <a:rPr kumimoji="0" lang="zh-CN" altLang="en-US" sz="20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项目导向</a:t>
            </a:r>
            <a:endParaRPr kumimoji="0" lang="en-US" altLang="zh-CN" sz="2000" b="0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marL="380990" marR="0" lvl="0" indent="-380990" algn="l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20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盈利：</a:t>
            </a:r>
            <a:r>
              <a:rPr kumimoji="0" lang="zh-CN" altLang="en-US" sz="20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多维</a:t>
            </a:r>
            <a:r>
              <a:rPr kumimoji="0" lang="en-US" altLang="zh-CN" sz="20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/</a:t>
            </a:r>
            <a:r>
              <a:rPr kumimoji="0" lang="zh-CN" altLang="en-US" sz="20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强价值导向</a:t>
            </a:r>
            <a:endParaRPr kumimoji="0" lang="en-US" altLang="zh-CN" sz="2000" b="0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0101BF8-7809-44E4-B366-F569C05564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E6E6E8"/>
              </a:clrFrom>
              <a:clrTo>
                <a:srgbClr val="E6E6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00000" flipH="1">
            <a:off x="634450" y="1866050"/>
            <a:ext cx="1135971" cy="1071072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F070436D-F396-4A1B-84F1-B90B14146B70}"/>
              </a:ext>
            </a:extLst>
          </p:cNvPr>
          <p:cNvGrpSpPr/>
          <p:nvPr/>
        </p:nvGrpSpPr>
        <p:grpSpPr>
          <a:xfrm>
            <a:off x="4003422" y="4242708"/>
            <a:ext cx="4404361" cy="1771649"/>
            <a:chOff x="4714622" y="3686266"/>
            <a:chExt cx="4404361" cy="1771649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D0ADF23D-BE7B-4236-AAB1-7DAFDA7FB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4622" y="3810091"/>
              <a:ext cx="4404360" cy="1647824"/>
            </a:xfrm>
            <a:prstGeom prst="ellipse">
              <a:avLst/>
            </a:prstGeom>
            <a:gradFill rotWithShape="1">
              <a:gsLst>
                <a:gs pos="0">
                  <a:srgbClr val="CBCBCB"/>
                </a:gs>
                <a:gs pos="6500">
                  <a:srgbClr val="5F5F5F"/>
                </a:gs>
                <a:gs pos="10501">
                  <a:srgbClr val="5F5F5F"/>
                </a:gs>
                <a:gs pos="31500">
                  <a:srgbClr val="FFFFFF"/>
                </a:gs>
                <a:gs pos="33501">
                  <a:srgbClr val="B2B2B2"/>
                </a:gs>
                <a:gs pos="34500">
                  <a:srgbClr val="292929"/>
                </a:gs>
                <a:gs pos="41000">
                  <a:srgbClr val="777777"/>
                </a:gs>
                <a:gs pos="50000">
                  <a:srgbClr val="EAEAEA"/>
                </a:gs>
                <a:gs pos="59000">
                  <a:srgbClr val="777777"/>
                </a:gs>
                <a:gs pos="65500">
                  <a:srgbClr val="292929"/>
                </a:gs>
                <a:gs pos="66499">
                  <a:srgbClr val="B2B2B2"/>
                </a:gs>
                <a:gs pos="68500">
                  <a:srgbClr val="FFFFFF"/>
                </a:gs>
                <a:gs pos="89500">
                  <a:srgbClr val="5F5F5F"/>
                </a:gs>
                <a:gs pos="93500">
                  <a:srgbClr val="5F5F5F"/>
                </a:gs>
                <a:gs pos="100000">
                  <a:srgbClr val="CBCBCB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4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微软雅黑"/>
                <a:cs typeface="+mn-cs"/>
              </a:endParaRPr>
            </a:p>
          </p:txBody>
        </p:sp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978D4F7E-11E1-4578-80F1-163545A38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4623" y="3686266"/>
              <a:ext cx="4404360" cy="1647825"/>
            </a:xfrm>
            <a:prstGeom prst="ellipse">
              <a:avLst/>
            </a:prstGeom>
            <a:gradFill rotWithShape="1">
              <a:gsLst>
                <a:gs pos="0">
                  <a:srgbClr val="CE2B3E"/>
                </a:gs>
                <a:gs pos="42000">
                  <a:srgbClr val="F29F3F"/>
                </a:gs>
              </a:gsLst>
              <a:lin ang="9600000" scaled="0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微软雅黑"/>
                <a:cs typeface="+mn-cs"/>
              </a:endParaRPr>
            </a:p>
          </p:txBody>
        </p:sp>
        <p:sp>
          <p:nvSpPr>
            <p:cNvPr id="13" name="Oval 9">
              <a:extLst>
                <a:ext uri="{FF2B5EF4-FFF2-40B4-BE49-F238E27FC236}">
                  <a16:creationId xmlns:a16="http://schemas.microsoft.com/office/drawing/2014/main" id="{0B52D5BB-859B-41C3-904A-B92BD6F16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9451" y="4191091"/>
              <a:ext cx="577216" cy="577215"/>
            </a:xfrm>
            <a:prstGeom prst="ellipse">
              <a:avLst/>
            </a:prstGeom>
            <a:gradFill rotWithShape="0">
              <a:gsLst>
                <a:gs pos="0">
                  <a:srgbClr val="778CC7"/>
                </a:gs>
                <a:gs pos="100000">
                  <a:srgbClr val="293862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92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软雅黑"/>
                  <a:cs typeface="+mn-cs"/>
                </a:rPr>
                <a:t>产品</a:t>
              </a:r>
            </a:p>
          </p:txBody>
        </p:sp>
        <p:sp>
          <p:nvSpPr>
            <p:cNvPr id="14" name="Oval 10">
              <a:extLst>
                <a:ext uri="{FF2B5EF4-FFF2-40B4-BE49-F238E27FC236}">
                  <a16:creationId xmlns:a16="http://schemas.microsoft.com/office/drawing/2014/main" id="{3AD0FB70-2379-47A9-9F76-C7837CD93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6669" y="4480651"/>
              <a:ext cx="579120" cy="577215"/>
            </a:xfrm>
            <a:prstGeom prst="ellipse">
              <a:avLst/>
            </a:prstGeom>
            <a:gradFill>
              <a:gsLst>
                <a:gs pos="0">
                  <a:srgbClr val="778CC7"/>
                </a:gs>
                <a:gs pos="100000">
                  <a:srgbClr val="293862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92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软雅黑"/>
                  <a:cs typeface="+mn-cs"/>
                </a:rPr>
                <a:t>市场</a:t>
              </a:r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E2B9DD96-7CC4-40B0-9AC0-BD0572378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7709" y="4562565"/>
              <a:ext cx="577215" cy="577215"/>
            </a:xfrm>
            <a:prstGeom prst="ellipse">
              <a:avLst/>
            </a:prstGeom>
            <a:gradFill rotWithShape="0">
              <a:gsLst>
                <a:gs pos="0">
                  <a:srgbClr val="778CC7"/>
                </a:gs>
                <a:gs pos="100000">
                  <a:srgbClr val="293862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92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软雅黑"/>
                  <a:cs typeface="+mn-cs"/>
                </a:rPr>
                <a:t>流程</a:t>
              </a:r>
            </a:p>
          </p:txBody>
        </p:sp>
        <p:sp>
          <p:nvSpPr>
            <p:cNvPr id="16" name="Oval 12">
              <a:extLst>
                <a:ext uri="{FF2B5EF4-FFF2-40B4-BE49-F238E27FC236}">
                  <a16:creationId xmlns:a16="http://schemas.microsoft.com/office/drawing/2014/main" id="{5D4891E2-3F3D-4EC0-BF37-D4C3F07A4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843" y="4480649"/>
              <a:ext cx="577216" cy="577215"/>
            </a:xfrm>
            <a:prstGeom prst="ellipse">
              <a:avLst/>
            </a:prstGeom>
            <a:gradFill rotWithShape="0">
              <a:gsLst>
                <a:gs pos="0">
                  <a:srgbClr val="778CC7"/>
                </a:gs>
                <a:gs pos="100000">
                  <a:srgbClr val="293862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92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软雅黑"/>
                  <a:cs typeface="+mn-cs"/>
                </a:rPr>
                <a:t>组织</a:t>
              </a:r>
            </a:p>
          </p:txBody>
        </p:sp>
        <p:sp>
          <p:nvSpPr>
            <p:cNvPr id="17" name="Oval 13">
              <a:extLst>
                <a:ext uri="{FF2B5EF4-FFF2-40B4-BE49-F238E27FC236}">
                  <a16:creationId xmlns:a16="http://schemas.microsoft.com/office/drawing/2014/main" id="{1368108D-DC66-421F-9E5F-FF45E1E6A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3112" y="4273004"/>
              <a:ext cx="577216" cy="579119"/>
            </a:xfrm>
            <a:prstGeom prst="ellipse">
              <a:avLst/>
            </a:prstGeom>
            <a:gradFill rotWithShape="0">
              <a:gsLst>
                <a:gs pos="0">
                  <a:srgbClr val="778CC7"/>
                </a:gs>
                <a:gs pos="100000">
                  <a:srgbClr val="293862"/>
                </a:gs>
              </a:gsLst>
              <a:path path="rect">
                <a:fillToRect r="100000" b="10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92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Book"/>
                  <a:ea typeface="微软雅黑"/>
                  <a:cs typeface="+mn-cs"/>
                </a:rPr>
                <a:t>盈利</a:t>
              </a:r>
            </a:p>
          </p:txBody>
        </p:sp>
        <p:sp>
          <p:nvSpPr>
            <p:cNvPr id="18" name="Text Box 31">
              <a:extLst>
                <a:ext uri="{FF2B5EF4-FFF2-40B4-BE49-F238E27FC236}">
                  <a16:creationId xmlns:a16="http://schemas.microsoft.com/office/drawing/2014/main" id="{FC0EB1CB-5634-428C-88B9-83B9730DFE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5006" y="3859616"/>
              <a:ext cx="236359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7067A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楷体_GB2312" pitchFamily="49" charset="-122"/>
                </a:defRPr>
              </a:lvl9pPr>
            </a:lstStyle>
            <a:p>
              <a:pPr marL="0" marR="0" lvl="0" indent="0" algn="di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企业内部创新</a:t>
              </a:r>
              <a:endParaRPr kumimoji="0" lang="zh-CN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A8BBD27-F30E-4D37-AB6D-9F45A63F5E8A}"/>
              </a:ext>
            </a:extLst>
          </p:cNvPr>
          <p:cNvGrpSpPr/>
          <p:nvPr/>
        </p:nvGrpSpPr>
        <p:grpSpPr>
          <a:xfrm>
            <a:off x="4504708" y="1895131"/>
            <a:ext cx="2186894" cy="1302960"/>
            <a:chOff x="2810964" y="1526110"/>
            <a:chExt cx="2186894" cy="1302960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F0ABFC6-31D1-4B94-9649-EF05A489AC23}"/>
                </a:ext>
              </a:extLst>
            </p:cNvPr>
            <p:cNvSpPr txBox="1"/>
            <p:nvPr/>
          </p:nvSpPr>
          <p:spPr>
            <a:xfrm>
              <a:off x="2810964" y="1526110"/>
              <a:ext cx="2186894" cy="1302960"/>
            </a:xfrm>
            <a:prstGeom prst="rightArrow">
              <a:avLst/>
            </a:prstGeom>
            <a:solidFill>
              <a:srgbClr val="CE2B3E"/>
            </a:solidFill>
          </p:spPr>
          <p:txBody>
            <a:bodyPr wrap="none" rtlCol="0" anchor="ctr">
              <a:no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  <a:ea typeface="微软雅黑"/>
                <a:cs typeface="+mn-cs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EB046668-F9F4-4B62-8255-106B44C81753}"/>
                </a:ext>
              </a:extLst>
            </p:cNvPr>
            <p:cNvSpPr/>
            <p:nvPr/>
          </p:nvSpPr>
          <p:spPr>
            <a:xfrm>
              <a:off x="2927220" y="1977535"/>
              <a:ext cx="19543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defTabSz="914377">
                <a:defRPr/>
              </a:pPr>
              <a:r>
                <a:rPr lang="zh-CN" altLang="en-US" sz="20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/>
                  <a:ea typeface="微软雅黑"/>
                </a:rPr>
                <a:t>以用户为中心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A7C5BB6-BC2A-418A-B8A6-1A0C7BDDD637}"/>
              </a:ext>
            </a:extLst>
          </p:cNvPr>
          <p:cNvGrpSpPr/>
          <p:nvPr/>
        </p:nvGrpSpPr>
        <p:grpSpPr>
          <a:xfrm flipH="1">
            <a:off x="8560182" y="4415140"/>
            <a:ext cx="2780896" cy="1302960"/>
            <a:chOff x="2571496" y="1526110"/>
            <a:chExt cx="2780896" cy="1302960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699CD5D-DF7C-451D-9B4C-8B64D1B85A4A}"/>
                </a:ext>
              </a:extLst>
            </p:cNvPr>
            <p:cNvSpPr txBox="1"/>
            <p:nvPr/>
          </p:nvSpPr>
          <p:spPr>
            <a:xfrm>
              <a:off x="2571496" y="1526110"/>
              <a:ext cx="2780896" cy="1302960"/>
            </a:xfrm>
            <a:prstGeom prst="rightArrow">
              <a:avLst/>
            </a:prstGeom>
            <a:solidFill>
              <a:srgbClr val="CE2B3E"/>
            </a:solidFill>
          </p:spPr>
          <p:txBody>
            <a:bodyPr wrap="none" rtlCol="0" anchor="ctr">
              <a:noAutofit/>
            </a:bodyPr>
            <a:lstStyle/>
            <a:p>
              <a:pPr marL="0" marR="0" lvl="0" indent="0" algn="just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/>
                <a:ea typeface="微软雅黑"/>
                <a:cs typeface="+mn-cs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1E4EE5C6-2CDE-47F9-89B3-17B51FF1D132}"/>
                </a:ext>
              </a:extLst>
            </p:cNvPr>
            <p:cNvSpPr/>
            <p:nvPr/>
          </p:nvSpPr>
          <p:spPr>
            <a:xfrm>
              <a:off x="2632268" y="1977535"/>
              <a:ext cx="254428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defTabSz="914377">
                <a:defRPr/>
              </a:pPr>
              <a:r>
                <a:rPr lang="zh-CN" altLang="en-US" sz="2000" b="1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Book"/>
                  <a:ea typeface="微软雅黑"/>
                </a:rPr>
                <a:t>以创造价值为核心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94F632D-F798-4EB1-9BF8-F8EEE1CE8110}"/>
              </a:ext>
            </a:extLst>
          </p:cNvPr>
          <p:cNvGrpSpPr/>
          <p:nvPr/>
        </p:nvGrpSpPr>
        <p:grpSpPr>
          <a:xfrm>
            <a:off x="-4763" y="263525"/>
            <a:ext cx="785813" cy="536575"/>
            <a:chOff x="-4763" y="263525"/>
            <a:chExt cx="785813" cy="536575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A924FDF9-4FF1-4710-9E74-9DCE5D943DE8}"/>
                </a:ext>
              </a:extLst>
            </p:cNvPr>
            <p:cNvSpPr/>
            <p:nvPr/>
          </p:nvSpPr>
          <p:spPr bwMode="auto">
            <a:xfrm>
              <a:off x="-4763" y="263525"/>
              <a:ext cx="617538" cy="536575"/>
            </a:xfrm>
            <a:prstGeom prst="rect">
              <a:avLst/>
            </a:prstGeom>
            <a:solidFill>
              <a:srgbClr val="CE2B3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5578C44-36D3-4DE9-9BB5-F78C024B8E56}"/>
                </a:ext>
              </a:extLst>
            </p:cNvPr>
            <p:cNvSpPr/>
            <p:nvPr/>
          </p:nvSpPr>
          <p:spPr bwMode="auto">
            <a:xfrm>
              <a:off x="708025" y="263525"/>
              <a:ext cx="73025" cy="536575"/>
            </a:xfrm>
            <a:prstGeom prst="rect">
              <a:avLst/>
            </a:prstGeom>
            <a:solidFill>
              <a:srgbClr val="CE2B3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90DE8297-0942-401B-97D5-EE9591D3E623}"/>
              </a:ext>
            </a:extLst>
          </p:cNvPr>
          <p:cNvSpPr txBox="1"/>
          <p:nvPr/>
        </p:nvSpPr>
        <p:spPr>
          <a:xfrm>
            <a:off x="10496702" y="260906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>
                <a:gradFill flip="none" rotWithShape="1">
                  <a:gsLst>
                    <a:gs pos="0">
                      <a:prstClr val="white">
                        <a:lumMod val="65000"/>
                      </a:prstClr>
                    </a:gs>
                    <a:gs pos="73000">
                      <a:prstClr val="white">
                        <a:lumMod val="95000"/>
                      </a:prstClr>
                    </a:gs>
                    <a:gs pos="22491">
                      <a:prstClr val="white">
                        <a:lumMod val="95000"/>
                      </a:prstClr>
                    </a:gs>
                    <a:gs pos="5100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张海山锐线体2.0" panose="02000000000000000000" pitchFamily="2" charset="-122"/>
                <a:ea typeface="张海山锐线体2.0" panose="02000000000000000000" pitchFamily="2" charset="-122"/>
                <a:cs typeface="Arial" panose="020B0604020202020204" pitchFamily="34" charset="0"/>
              </a:rPr>
              <a:t>YOUR LOGO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white">
                      <a:lumMod val="65000"/>
                    </a:prstClr>
                  </a:gs>
                  <a:gs pos="73000">
                    <a:prstClr val="white">
                      <a:lumMod val="95000"/>
                    </a:prstClr>
                  </a:gs>
                  <a:gs pos="22491">
                    <a:prstClr val="white">
                      <a:lumMod val="95000"/>
                    </a:prstClr>
                  </a:gs>
                  <a:gs pos="5100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张海山锐线体2.0" panose="02000000000000000000" pitchFamily="2" charset="-122"/>
              <a:ea typeface="张海山锐线体2.0" panose="020000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35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1079</Words>
  <Application>Microsoft Office PowerPoint</Application>
  <PresentationFormat>宽屏</PresentationFormat>
  <Paragraphs>277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HYShangWeiShouShuW</vt:lpstr>
      <vt:lpstr>linea-basic-10</vt:lpstr>
      <vt:lpstr>Calibri</vt:lpstr>
      <vt:lpstr>Wingdings</vt:lpstr>
      <vt:lpstr>微软雅黑</vt:lpstr>
      <vt:lpstr>汉仪尚巍手书W</vt:lpstr>
      <vt:lpstr>Calibri Light</vt:lpstr>
      <vt:lpstr>张海山锐线体2.0</vt:lpstr>
      <vt:lpstr>等线</vt:lpstr>
      <vt:lpstr>Source Sans Pro</vt:lpstr>
      <vt:lpstr>Franklin Gothic Book</vt:lpstr>
      <vt:lpstr>微软雅黑 Light</vt:lpstr>
      <vt:lpstr>等线 Light</vt:lpstr>
      <vt:lpstr>Arial</vt:lpstr>
      <vt:lpstr>思源宋体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刘 宇</cp:lastModifiedBy>
  <cp:revision>34</cp:revision>
  <dcterms:created xsi:type="dcterms:W3CDTF">2019-08-05T06:46:41Z</dcterms:created>
  <dcterms:modified xsi:type="dcterms:W3CDTF">2019-08-05T09:59:48Z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  <property fmtid="{D5CDD505-2E9C-101B-9397-08002B2CF9AE}" pid="3" name="KSOTemplateUUID">
    <vt:lpwstr>v1.0_mb_5kHk/HpLzaiWR8mhva92zg==</vt:lpwstr>
  </property>
</Properties>
</file>