
<file path=[Content_Types].xml><?xml version="1.0" encoding="utf-8"?>
<Types xmlns="http://schemas.openxmlformats.org/package/2006/content-types">
  <Default ContentType="image/jpeg" Extension="jpeg"/>
  <Default ContentType="image/png" Extension="png"/>
  <Default ContentType="application/vnd.openxmlformats-package.relationships+xml" Extension="rels"/>
  <Default ContentType="image/vnd.ms-photo" Extension="wdp"/>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
 <Relationship Target="docProps/core.xml" Type="http://schemas.openxmlformats.org/package/2006/relationships/metadata/core-properties" Id="rId3"/>
 <Relationship Target="docProps/thumbnail.jpeg" Type="http://schemas.openxmlformats.org/package/2006/relationships/metadata/thumbnail" Id="rId2"/>
 <Relationship Target="ppt/presentation.xml" Type="http://schemas.openxmlformats.org/officeDocument/2006/relationships/officeDocument" Id="rId1"/>
 <Relationship Target="docProps/app.xml" Type="http://schemas.openxmlformats.org/officeDocument/2006/relationships/extended-properties" Id="rId4"/>
 <Relationship Target="docProps/custom.xml" Type="http://schemas.openxmlformats.org/officeDocument/2006/relationships/custom-properties" Id="rId5"/>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0" r:id="rId4"/>
    <p:sldId id="264" r:id="rId5"/>
    <p:sldId id="268" r:id="rId6"/>
    <p:sldId id="270" r:id="rId7"/>
    <p:sldId id="269" r:id="rId8"/>
    <p:sldId id="261" r:id="rId9"/>
    <p:sldId id="265" r:id="rId10"/>
    <p:sldId id="271" r:id="rId11"/>
    <p:sldId id="272" r:id="rId12"/>
    <p:sldId id="262" r:id="rId13"/>
    <p:sldId id="266" r:id="rId14"/>
    <p:sldId id="273" r:id="rId15"/>
    <p:sldId id="274" r:id="rId16"/>
    <p:sldId id="275" r:id="rId17"/>
    <p:sldId id="263" r:id="rId18"/>
    <p:sldId id="267" r:id="rId19"/>
    <p:sldId id="276" r:id="rId20"/>
    <p:sldId id="259"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37A"/>
    <a:srgbClr val="228AB8"/>
    <a:srgbClr val="002653"/>
    <a:srgbClr val="0D8ACD"/>
    <a:srgbClr val="1E1E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93" autoAdjust="0"/>
    <p:restoredTop sz="94660"/>
  </p:normalViewPr>
  <p:slideViewPr>
    <p:cSldViewPr snapToGrid="0">
      <p:cViewPr>
        <p:scale>
          <a:sx n="66" d="100"/>
          <a:sy n="66" d="100"/>
        </p:scale>
        <p:origin x="2076" y="9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990E40-B257-4D48-AE96-B1013D2C402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1B9B16A-17FA-4E39-93C9-FA549BAF78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5DBD263-73AE-4C0C-BFF5-FDBAEFFA01D9}"/>
              </a:ext>
            </a:extLst>
          </p:cNvPr>
          <p:cNvSpPr>
            <a:spLocks noGrp="1"/>
          </p:cNvSpPr>
          <p:nvPr>
            <p:ph type="dt" sz="half" idx="10"/>
          </p:nvPr>
        </p:nvSpPr>
        <p:spPr/>
        <p:txBody>
          <a:bodyPr/>
          <a:lstStyle/>
          <a:p>
            <a:fld id="{6E794137-F2DD-431A-8699-37C6B51F6D51}" type="datetimeFigureOut">
              <a:rPr lang="zh-CN" altLang="en-US" smtClean="0"/>
              <a:t>2020/2/23</a:t>
            </a:fld>
            <a:endParaRPr lang="zh-CN" altLang="en-US"/>
          </a:p>
        </p:txBody>
      </p:sp>
      <p:sp>
        <p:nvSpPr>
          <p:cNvPr id="5" name="页脚占位符 4">
            <a:extLst>
              <a:ext uri="{FF2B5EF4-FFF2-40B4-BE49-F238E27FC236}">
                <a16:creationId xmlns:a16="http://schemas.microsoft.com/office/drawing/2014/main" id="{41F5B9F3-482C-4BF0-B03A-41E72BCEB87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C433C0B-E522-4DA0-A880-F6EBBBA50F3B}"/>
              </a:ext>
            </a:extLst>
          </p:cNvPr>
          <p:cNvSpPr>
            <a:spLocks noGrp="1"/>
          </p:cNvSpPr>
          <p:nvPr>
            <p:ph type="sldNum" sz="quarter" idx="12"/>
          </p:nvPr>
        </p:nvSpPr>
        <p:spPr/>
        <p:txBody>
          <a:bodyPr/>
          <a:lstStyle/>
          <a:p>
            <a:fld id="{E85465D7-6A12-44FC-BD11-4736BE73D928}" type="slidenum">
              <a:rPr lang="zh-CN" altLang="en-US" smtClean="0"/>
              <a:t>‹#›</a:t>
            </a:fld>
            <a:endParaRPr lang="zh-CN" altLang="en-US"/>
          </a:p>
        </p:txBody>
      </p:sp>
    </p:spTree>
    <p:extLst>
      <p:ext uri="{BB962C8B-B14F-4D97-AF65-F5344CB8AC3E}">
        <p14:creationId xmlns:p14="http://schemas.microsoft.com/office/powerpoint/2010/main" val="1340140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7DA8FA-A160-4C96-84E3-F32FE4C5A95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D08BDA7-9445-4DD2-B5F0-536CA46FAEE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1493E4E-C8F0-48B2-9661-9C3551CF4A90}"/>
              </a:ext>
            </a:extLst>
          </p:cNvPr>
          <p:cNvSpPr>
            <a:spLocks noGrp="1"/>
          </p:cNvSpPr>
          <p:nvPr>
            <p:ph type="dt" sz="half" idx="10"/>
          </p:nvPr>
        </p:nvSpPr>
        <p:spPr/>
        <p:txBody>
          <a:bodyPr/>
          <a:lstStyle/>
          <a:p>
            <a:fld id="{6E794137-F2DD-431A-8699-37C6B51F6D51}" type="datetimeFigureOut">
              <a:rPr lang="zh-CN" altLang="en-US" smtClean="0"/>
              <a:t>2020/2/23</a:t>
            </a:fld>
            <a:endParaRPr lang="zh-CN" altLang="en-US"/>
          </a:p>
        </p:txBody>
      </p:sp>
      <p:sp>
        <p:nvSpPr>
          <p:cNvPr id="5" name="页脚占位符 4">
            <a:extLst>
              <a:ext uri="{FF2B5EF4-FFF2-40B4-BE49-F238E27FC236}">
                <a16:creationId xmlns:a16="http://schemas.microsoft.com/office/drawing/2014/main" id="{E5EEFA8E-6909-4DD3-8A09-2A8A497C297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4C3211-9ED6-4194-B21C-C334CBFD26A2}"/>
              </a:ext>
            </a:extLst>
          </p:cNvPr>
          <p:cNvSpPr>
            <a:spLocks noGrp="1"/>
          </p:cNvSpPr>
          <p:nvPr>
            <p:ph type="sldNum" sz="quarter" idx="12"/>
          </p:nvPr>
        </p:nvSpPr>
        <p:spPr/>
        <p:txBody>
          <a:bodyPr/>
          <a:lstStyle/>
          <a:p>
            <a:fld id="{E85465D7-6A12-44FC-BD11-4736BE73D928}" type="slidenum">
              <a:rPr lang="zh-CN" altLang="en-US" smtClean="0"/>
              <a:t>‹#›</a:t>
            </a:fld>
            <a:endParaRPr lang="zh-CN" altLang="en-US"/>
          </a:p>
        </p:txBody>
      </p:sp>
    </p:spTree>
    <p:extLst>
      <p:ext uri="{BB962C8B-B14F-4D97-AF65-F5344CB8AC3E}">
        <p14:creationId xmlns:p14="http://schemas.microsoft.com/office/powerpoint/2010/main" val="501673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BBD752F-4554-475E-A4C1-BD268581734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98A885E-78EB-4B86-BBDC-729F68DA10F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3218254-C668-442D-BC6A-AF5DC4C48AEC}"/>
              </a:ext>
            </a:extLst>
          </p:cNvPr>
          <p:cNvSpPr>
            <a:spLocks noGrp="1"/>
          </p:cNvSpPr>
          <p:nvPr>
            <p:ph type="dt" sz="half" idx="10"/>
          </p:nvPr>
        </p:nvSpPr>
        <p:spPr/>
        <p:txBody>
          <a:bodyPr/>
          <a:lstStyle/>
          <a:p>
            <a:fld id="{6E794137-F2DD-431A-8699-37C6B51F6D51}" type="datetimeFigureOut">
              <a:rPr lang="zh-CN" altLang="en-US" smtClean="0"/>
              <a:t>2020/2/23</a:t>
            </a:fld>
            <a:endParaRPr lang="zh-CN" altLang="en-US"/>
          </a:p>
        </p:txBody>
      </p:sp>
      <p:sp>
        <p:nvSpPr>
          <p:cNvPr id="5" name="页脚占位符 4">
            <a:extLst>
              <a:ext uri="{FF2B5EF4-FFF2-40B4-BE49-F238E27FC236}">
                <a16:creationId xmlns:a16="http://schemas.microsoft.com/office/drawing/2014/main" id="{34AA699C-41D8-416F-A7EF-309C43D1BAC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6A12E2-32F6-422D-9597-B5069B491FC8}"/>
              </a:ext>
            </a:extLst>
          </p:cNvPr>
          <p:cNvSpPr>
            <a:spLocks noGrp="1"/>
          </p:cNvSpPr>
          <p:nvPr>
            <p:ph type="sldNum" sz="quarter" idx="12"/>
          </p:nvPr>
        </p:nvSpPr>
        <p:spPr/>
        <p:txBody>
          <a:bodyPr/>
          <a:lstStyle/>
          <a:p>
            <a:fld id="{E85465D7-6A12-44FC-BD11-4736BE73D928}" type="slidenum">
              <a:rPr lang="zh-CN" altLang="en-US" smtClean="0"/>
              <a:t>‹#›</a:t>
            </a:fld>
            <a:endParaRPr lang="zh-CN" altLang="en-US"/>
          </a:p>
        </p:txBody>
      </p:sp>
    </p:spTree>
    <p:extLst>
      <p:ext uri="{BB962C8B-B14F-4D97-AF65-F5344CB8AC3E}">
        <p14:creationId xmlns:p14="http://schemas.microsoft.com/office/powerpoint/2010/main" val="3020434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447F8F-9C5B-4747-98D0-890F10F5A8D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CFA06FA-52B6-4719-A965-8EA8FEFAD5DC}"/>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77EAC6D-1B74-4DA4-A2B7-788691EC3933}"/>
              </a:ext>
            </a:extLst>
          </p:cNvPr>
          <p:cNvSpPr>
            <a:spLocks noGrp="1"/>
          </p:cNvSpPr>
          <p:nvPr>
            <p:ph type="dt" sz="half" idx="10"/>
          </p:nvPr>
        </p:nvSpPr>
        <p:spPr/>
        <p:txBody>
          <a:bodyPr/>
          <a:lstStyle/>
          <a:p>
            <a:fld id="{6E794137-F2DD-431A-8699-37C6B51F6D51}" type="datetimeFigureOut">
              <a:rPr lang="zh-CN" altLang="en-US" smtClean="0"/>
              <a:t>2020/2/23</a:t>
            </a:fld>
            <a:endParaRPr lang="zh-CN" altLang="en-US"/>
          </a:p>
        </p:txBody>
      </p:sp>
      <p:sp>
        <p:nvSpPr>
          <p:cNvPr id="5" name="页脚占位符 4">
            <a:extLst>
              <a:ext uri="{FF2B5EF4-FFF2-40B4-BE49-F238E27FC236}">
                <a16:creationId xmlns:a16="http://schemas.microsoft.com/office/drawing/2014/main" id="{F465241C-8AAE-449A-8983-47F1048CF2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40FFA79-48DD-4B5E-B3FE-F9896CA758D9}"/>
              </a:ext>
            </a:extLst>
          </p:cNvPr>
          <p:cNvSpPr>
            <a:spLocks noGrp="1"/>
          </p:cNvSpPr>
          <p:nvPr>
            <p:ph type="sldNum" sz="quarter" idx="12"/>
          </p:nvPr>
        </p:nvSpPr>
        <p:spPr/>
        <p:txBody>
          <a:bodyPr/>
          <a:lstStyle/>
          <a:p>
            <a:fld id="{E85465D7-6A12-44FC-BD11-4736BE73D928}" type="slidenum">
              <a:rPr lang="zh-CN" altLang="en-US" smtClean="0"/>
              <a:t>‹#›</a:t>
            </a:fld>
            <a:endParaRPr lang="zh-CN" altLang="en-US"/>
          </a:p>
        </p:txBody>
      </p:sp>
    </p:spTree>
    <p:extLst>
      <p:ext uri="{BB962C8B-B14F-4D97-AF65-F5344CB8AC3E}">
        <p14:creationId xmlns:p14="http://schemas.microsoft.com/office/powerpoint/2010/main" val="2321067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5B429D-B55C-4415-8AAC-611E19A642A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192FF0B-65BD-40BB-827A-D6F59C1889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8CEB8EA-302C-4043-BF7D-FC2B01BDF706}"/>
              </a:ext>
            </a:extLst>
          </p:cNvPr>
          <p:cNvSpPr>
            <a:spLocks noGrp="1"/>
          </p:cNvSpPr>
          <p:nvPr>
            <p:ph type="dt" sz="half" idx="10"/>
          </p:nvPr>
        </p:nvSpPr>
        <p:spPr/>
        <p:txBody>
          <a:bodyPr/>
          <a:lstStyle/>
          <a:p>
            <a:fld id="{6E794137-F2DD-431A-8699-37C6B51F6D51}" type="datetimeFigureOut">
              <a:rPr lang="zh-CN" altLang="en-US" smtClean="0"/>
              <a:t>2020/2/23</a:t>
            </a:fld>
            <a:endParaRPr lang="zh-CN" altLang="en-US"/>
          </a:p>
        </p:txBody>
      </p:sp>
      <p:sp>
        <p:nvSpPr>
          <p:cNvPr id="5" name="页脚占位符 4">
            <a:extLst>
              <a:ext uri="{FF2B5EF4-FFF2-40B4-BE49-F238E27FC236}">
                <a16:creationId xmlns:a16="http://schemas.microsoft.com/office/drawing/2014/main" id="{4F7BB33C-D6C9-4C87-B42E-68867AFC2C2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1BF61E-F5B2-432F-9AE0-03F5FEBEDF8E}"/>
              </a:ext>
            </a:extLst>
          </p:cNvPr>
          <p:cNvSpPr>
            <a:spLocks noGrp="1"/>
          </p:cNvSpPr>
          <p:nvPr>
            <p:ph type="sldNum" sz="quarter" idx="12"/>
          </p:nvPr>
        </p:nvSpPr>
        <p:spPr/>
        <p:txBody>
          <a:bodyPr/>
          <a:lstStyle/>
          <a:p>
            <a:fld id="{E85465D7-6A12-44FC-BD11-4736BE73D928}" type="slidenum">
              <a:rPr lang="zh-CN" altLang="en-US" smtClean="0"/>
              <a:t>‹#›</a:t>
            </a:fld>
            <a:endParaRPr lang="zh-CN" altLang="en-US"/>
          </a:p>
        </p:txBody>
      </p:sp>
    </p:spTree>
    <p:extLst>
      <p:ext uri="{BB962C8B-B14F-4D97-AF65-F5344CB8AC3E}">
        <p14:creationId xmlns:p14="http://schemas.microsoft.com/office/powerpoint/2010/main" val="166432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3ADE61-C018-42C4-91D4-74823E8376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6313F56-1C7C-4530-86CF-52ED63058B5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CD7986F-EE09-4C09-9C63-518AEB2FFFEE}"/>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15A5126-E951-4410-9CA8-A269B1E82600}"/>
              </a:ext>
            </a:extLst>
          </p:cNvPr>
          <p:cNvSpPr>
            <a:spLocks noGrp="1"/>
          </p:cNvSpPr>
          <p:nvPr>
            <p:ph type="dt" sz="half" idx="10"/>
          </p:nvPr>
        </p:nvSpPr>
        <p:spPr/>
        <p:txBody>
          <a:bodyPr/>
          <a:lstStyle/>
          <a:p>
            <a:fld id="{6E794137-F2DD-431A-8699-37C6B51F6D51}" type="datetimeFigureOut">
              <a:rPr lang="zh-CN" altLang="en-US" smtClean="0"/>
              <a:t>2020/2/23</a:t>
            </a:fld>
            <a:endParaRPr lang="zh-CN" altLang="en-US"/>
          </a:p>
        </p:txBody>
      </p:sp>
      <p:sp>
        <p:nvSpPr>
          <p:cNvPr id="6" name="页脚占位符 5">
            <a:extLst>
              <a:ext uri="{FF2B5EF4-FFF2-40B4-BE49-F238E27FC236}">
                <a16:creationId xmlns:a16="http://schemas.microsoft.com/office/drawing/2014/main" id="{4CD46096-D6DB-482A-BB7D-4A43AF6CEBC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BD9CC1-0A1F-4978-A9A5-3E092F59775B}"/>
              </a:ext>
            </a:extLst>
          </p:cNvPr>
          <p:cNvSpPr>
            <a:spLocks noGrp="1"/>
          </p:cNvSpPr>
          <p:nvPr>
            <p:ph type="sldNum" sz="quarter" idx="12"/>
          </p:nvPr>
        </p:nvSpPr>
        <p:spPr/>
        <p:txBody>
          <a:bodyPr/>
          <a:lstStyle/>
          <a:p>
            <a:fld id="{E85465D7-6A12-44FC-BD11-4736BE73D928}" type="slidenum">
              <a:rPr lang="zh-CN" altLang="en-US" smtClean="0"/>
              <a:t>‹#›</a:t>
            </a:fld>
            <a:endParaRPr lang="zh-CN" altLang="en-US"/>
          </a:p>
        </p:txBody>
      </p:sp>
    </p:spTree>
    <p:extLst>
      <p:ext uri="{BB962C8B-B14F-4D97-AF65-F5344CB8AC3E}">
        <p14:creationId xmlns:p14="http://schemas.microsoft.com/office/powerpoint/2010/main" val="3252586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AD61B1-CEEE-4DDB-881A-2B777F362F0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C99A2B8-6C58-4A27-96CE-309214B087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18A6443-0B69-4B3B-AFD1-34474620B88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FF44FC8-F91E-49EA-BF66-157745FC11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223A5AA-B286-4F34-BBD2-935E9CE7C77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20A07E5-3D77-46D3-A39B-A6C8CF9E86ED}"/>
              </a:ext>
            </a:extLst>
          </p:cNvPr>
          <p:cNvSpPr>
            <a:spLocks noGrp="1"/>
          </p:cNvSpPr>
          <p:nvPr>
            <p:ph type="dt" sz="half" idx="10"/>
          </p:nvPr>
        </p:nvSpPr>
        <p:spPr/>
        <p:txBody>
          <a:bodyPr/>
          <a:lstStyle/>
          <a:p>
            <a:fld id="{6E794137-F2DD-431A-8699-37C6B51F6D51}" type="datetimeFigureOut">
              <a:rPr lang="zh-CN" altLang="en-US" smtClean="0"/>
              <a:t>2020/2/23</a:t>
            </a:fld>
            <a:endParaRPr lang="zh-CN" altLang="en-US"/>
          </a:p>
        </p:txBody>
      </p:sp>
      <p:sp>
        <p:nvSpPr>
          <p:cNvPr id="8" name="页脚占位符 7">
            <a:extLst>
              <a:ext uri="{FF2B5EF4-FFF2-40B4-BE49-F238E27FC236}">
                <a16:creationId xmlns:a16="http://schemas.microsoft.com/office/drawing/2014/main" id="{B3D9798D-395C-458A-A08F-D17BD5D847B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297F135D-9389-4A08-8D60-FFE797303F54}"/>
              </a:ext>
            </a:extLst>
          </p:cNvPr>
          <p:cNvSpPr>
            <a:spLocks noGrp="1"/>
          </p:cNvSpPr>
          <p:nvPr>
            <p:ph type="sldNum" sz="quarter" idx="12"/>
          </p:nvPr>
        </p:nvSpPr>
        <p:spPr/>
        <p:txBody>
          <a:bodyPr/>
          <a:lstStyle/>
          <a:p>
            <a:fld id="{E85465D7-6A12-44FC-BD11-4736BE73D928}" type="slidenum">
              <a:rPr lang="zh-CN" altLang="en-US" smtClean="0"/>
              <a:t>‹#›</a:t>
            </a:fld>
            <a:endParaRPr lang="zh-CN" altLang="en-US"/>
          </a:p>
        </p:txBody>
      </p:sp>
    </p:spTree>
    <p:extLst>
      <p:ext uri="{BB962C8B-B14F-4D97-AF65-F5344CB8AC3E}">
        <p14:creationId xmlns:p14="http://schemas.microsoft.com/office/powerpoint/2010/main" val="554546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F8D073-8B9D-4CC4-8255-26135450ED4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045D1D0-F0EC-455C-AF34-B09E4F276C02}"/>
              </a:ext>
            </a:extLst>
          </p:cNvPr>
          <p:cNvSpPr>
            <a:spLocks noGrp="1"/>
          </p:cNvSpPr>
          <p:nvPr>
            <p:ph type="dt" sz="half" idx="10"/>
          </p:nvPr>
        </p:nvSpPr>
        <p:spPr/>
        <p:txBody>
          <a:bodyPr/>
          <a:lstStyle/>
          <a:p>
            <a:fld id="{6E794137-F2DD-431A-8699-37C6B51F6D51}" type="datetimeFigureOut">
              <a:rPr lang="zh-CN" altLang="en-US" smtClean="0"/>
              <a:t>2020/2/23</a:t>
            </a:fld>
            <a:endParaRPr lang="zh-CN" altLang="en-US"/>
          </a:p>
        </p:txBody>
      </p:sp>
      <p:sp>
        <p:nvSpPr>
          <p:cNvPr id="4" name="页脚占位符 3">
            <a:extLst>
              <a:ext uri="{FF2B5EF4-FFF2-40B4-BE49-F238E27FC236}">
                <a16:creationId xmlns:a16="http://schemas.microsoft.com/office/drawing/2014/main" id="{A0E896A8-35E4-47D5-A12A-093BE98B60B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FE8C86E-F8DA-4F73-8898-497B51831733}"/>
              </a:ext>
            </a:extLst>
          </p:cNvPr>
          <p:cNvSpPr>
            <a:spLocks noGrp="1"/>
          </p:cNvSpPr>
          <p:nvPr>
            <p:ph type="sldNum" sz="quarter" idx="12"/>
          </p:nvPr>
        </p:nvSpPr>
        <p:spPr/>
        <p:txBody>
          <a:bodyPr/>
          <a:lstStyle/>
          <a:p>
            <a:fld id="{E85465D7-6A12-44FC-BD11-4736BE73D928}" type="slidenum">
              <a:rPr lang="zh-CN" altLang="en-US" smtClean="0"/>
              <a:t>‹#›</a:t>
            </a:fld>
            <a:endParaRPr lang="zh-CN" altLang="en-US"/>
          </a:p>
        </p:txBody>
      </p:sp>
    </p:spTree>
    <p:extLst>
      <p:ext uri="{BB962C8B-B14F-4D97-AF65-F5344CB8AC3E}">
        <p14:creationId xmlns:p14="http://schemas.microsoft.com/office/powerpoint/2010/main" val="3676095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46FE8D2-FC3A-4602-902E-EEA652B993CB}"/>
              </a:ext>
            </a:extLst>
          </p:cNvPr>
          <p:cNvSpPr>
            <a:spLocks noGrp="1"/>
          </p:cNvSpPr>
          <p:nvPr>
            <p:ph type="dt" sz="half" idx="10"/>
          </p:nvPr>
        </p:nvSpPr>
        <p:spPr/>
        <p:txBody>
          <a:bodyPr/>
          <a:lstStyle/>
          <a:p>
            <a:fld id="{6E794137-F2DD-431A-8699-37C6B51F6D51}" type="datetimeFigureOut">
              <a:rPr lang="zh-CN" altLang="en-US" smtClean="0"/>
              <a:t>2020/2/23</a:t>
            </a:fld>
            <a:endParaRPr lang="zh-CN" altLang="en-US"/>
          </a:p>
        </p:txBody>
      </p:sp>
      <p:sp>
        <p:nvSpPr>
          <p:cNvPr id="3" name="页脚占位符 2">
            <a:extLst>
              <a:ext uri="{FF2B5EF4-FFF2-40B4-BE49-F238E27FC236}">
                <a16:creationId xmlns:a16="http://schemas.microsoft.com/office/drawing/2014/main" id="{04A98D34-D63B-43F9-B572-B34876B1112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6753095-9E20-41A5-8BEB-12E0EBC4636A}"/>
              </a:ext>
            </a:extLst>
          </p:cNvPr>
          <p:cNvSpPr>
            <a:spLocks noGrp="1"/>
          </p:cNvSpPr>
          <p:nvPr>
            <p:ph type="sldNum" sz="quarter" idx="12"/>
          </p:nvPr>
        </p:nvSpPr>
        <p:spPr/>
        <p:txBody>
          <a:bodyPr/>
          <a:lstStyle/>
          <a:p>
            <a:fld id="{E85465D7-6A12-44FC-BD11-4736BE73D928}" type="slidenum">
              <a:rPr lang="zh-CN" altLang="en-US" smtClean="0"/>
              <a:t>‹#›</a:t>
            </a:fld>
            <a:endParaRPr lang="zh-CN" altLang="en-US"/>
          </a:p>
        </p:txBody>
      </p:sp>
    </p:spTree>
    <p:extLst>
      <p:ext uri="{BB962C8B-B14F-4D97-AF65-F5344CB8AC3E}">
        <p14:creationId xmlns:p14="http://schemas.microsoft.com/office/powerpoint/2010/main" val="2543801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0B124D-B6BF-40B3-A277-06E04BDB6C4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5882F91-5D09-41A8-A5C7-A5B30C76E8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C78780C-57E4-4402-83A1-7FE1137526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1AB8E42-CAA6-4CFA-A94D-E9EC87FC295D}"/>
              </a:ext>
            </a:extLst>
          </p:cNvPr>
          <p:cNvSpPr>
            <a:spLocks noGrp="1"/>
          </p:cNvSpPr>
          <p:nvPr>
            <p:ph type="dt" sz="half" idx="10"/>
          </p:nvPr>
        </p:nvSpPr>
        <p:spPr/>
        <p:txBody>
          <a:bodyPr/>
          <a:lstStyle/>
          <a:p>
            <a:fld id="{6E794137-F2DD-431A-8699-37C6B51F6D51}" type="datetimeFigureOut">
              <a:rPr lang="zh-CN" altLang="en-US" smtClean="0"/>
              <a:t>2020/2/23</a:t>
            </a:fld>
            <a:endParaRPr lang="zh-CN" altLang="en-US"/>
          </a:p>
        </p:txBody>
      </p:sp>
      <p:sp>
        <p:nvSpPr>
          <p:cNvPr id="6" name="页脚占位符 5">
            <a:extLst>
              <a:ext uri="{FF2B5EF4-FFF2-40B4-BE49-F238E27FC236}">
                <a16:creationId xmlns:a16="http://schemas.microsoft.com/office/drawing/2014/main" id="{1507F40D-A547-4CFB-9882-1630600070B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23BF26B-A1AB-40B8-B553-1DB6CCA4F520}"/>
              </a:ext>
            </a:extLst>
          </p:cNvPr>
          <p:cNvSpPr>
            <a:spLocks noGrp="1"/>
          </p:cNvSpPr>
          <p:nvPr>
            <p:ph type="sldNum" sz="quarter" idx="12"/>
          </p:nvPr>
        </p:nvSpPr>
        <p:spPr/>
        <p:txBody>
          <a:bodyPr/>
          <a:lstStyle/>
          <a:p>
            <a:fld id="{E85465D7-6A12-44FC-BD11-4736BE73D928}" type="slidenum">
              <a:rPr lang="zh-CN" altLang="en-US" smtClean="0"/>
              <a:t>‹#›</a:t>
            </a:fld>
            <a:endParaRPr lang="zh-CN" altLang="en-US"/>
          </a:p>
        </p:txBody>
      </p:sp>
    </p:spTree>
    <p:extLst>
      <p:ext uri="{BB962C8B-B14F-4D97-AF65-F5344CB8AC3E}">
        <p14:creationId xmlns:p14="http://schemas.microsoft.com/office/powerpoint/2010/main" val="1330173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76B50F-A9B0-40EA-9877-271EF4BC31B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1B182DE-8504-4554-9E1B-2122FE46C5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396A8B6-D1E6-4447-808A-6A64BEFC53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7FD3A59-0412-4D38-8F2E-004BB356DB5A}"/>
              </a:ext>
            </a:extLst>
          </p:cNvPr>
          <p:cNvSpPr>
            <a:spLocks noGrp="1"/>
          </p:cNvSpPr>
          <p:nvPr>
            <p:ph type="dt" sz="half" idx="10"/>
          </p:nvPr>
        </p:nvSpPr>
        <p:spPr/>
        <p:txBody>
          <a:bodyPr/>
          <a:lstStyle/>
          <a:p>
            <a:fld id="{6E794137-F2DD-431A-8699-37C6B51F6D51}" type="datetimeFigureOut">
              <a:rPr lang="zh-CN" altLang="en-US" smtClean="0"/>
              <a:t>2020/2/23</a:t>
            </a:fld>
            <a:endParaRPr lang="zh-CN" altLang="en-US"/>
          </a:p>
        </p:txBody>
      </p:sp>
      <p:sp>
        <p:nvSpPr>
          <p:cNvPr id="6" name="页脚占位符 5">
            <a:extLst>
              <a:ext uri="{FF2B5EF4-FFF2-40B4-BE49-F238E27FC236}">
                <a16:creationId xmlns:a16="http://schemas.microsoft.com/office/drawing/2014/main" id="{C8EF4CB8-6F0F-48B4-A6B6-B04E0FEE8B5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51BF645-3271-47FE-B4D0-9CA33191B626}"/>
              </a:ext>
            </a:extLst>
          </p:cNvPr>
          <p:cNvSpPr>
            <a:spLocks noGrp="1"/>
          </p:cNvSpPr>
          <p:nvPr>
            <p:ph type="sldNum" sz="quarter" idx="12"/>
          </p:nvPr>
        </p:nvSpPr>
        <p:spPr/>
        <p:txBody>
          <a:bodyPr/>
          <a:lstStyle/>
          <a:p>
            <a:fld id="{E85465D7-6A12-44FC-BD11-4736BE73D928}" type="slidenum">
              <a:rPr lang="zh-CN" altLang="en-US" smtClean="0"/>
              <a:t>‹#›</a:t>
            </a:fld>
            <a:endParaRPr lang="zh-CN" altLang="en-US"/>
          </a:p>
        </p:txBody>
      </p:sp>
    </p:spTree>
    <p:extLst>
      <p:ext uri="{BB962C8B-B14F-4D97-AF65-F5344CB8AC3E}">
        <p14:creationId xmlns:p14="http://schemas.microsoft.com/office/powerpoint/2010/main" val="754775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29D43AD-45A3-4C48-84B5-454AF5E8D3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3D68339-532B-4E4B-974F-871B324E5D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02C9080-C136-49EF-AD38-30FA39197D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794137-F2DD-431A-8699-37C6B51F6D51}" type="datetimeFigureOut">
              <a:rPr lang="zh-CN" altLang="en-US" smtClean="0"/>
              <a:t>2020/2/23</a:t>
            </a:fld>
            <a:endParaRPr lang="zh-CN" altLang="en-US"/>
          </a:p>
        </p:txBody>
      </p:sp>
      <p:sp>
        <p:nvSpPr>
          <p:cNvPr id="5" name="页脚占位符 4">
            <a:extLst>
              <a:ext uri="{FF2B5EF4-FFF2-40B4-BE49-F238E27FC236}">
                <a16:creationId xmlns:a16="http://schemas.microsoft.com/office/drawing/2014/main" id="{9E1ED529-BD30-4770-B03C-65B723A2C5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6D2D119E-67E2-4EF6-A0F0-C99A3B1C22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5465D7-6A12-44FC-BD11-4736BE73D928}" type="slidenum">
              <a:rPr lang="zh-CN" altLang="en-US" smtClean="0"/>
              <a:t>‹#›</a:t>
            </a:fld>
            <a:endParaRPr lang="zh-CN" altLang="en-US"/>
          </a:p>
        </p:txBody>
      </p:sp>
    </p:spTree>
    <p:extLst>
      <p:ext uri="{BB962C8B-B14F-4D97-AF65-F5344CB8AC3E}">
        <p14:creationId xmlns:p14="http://schemas.microsoft.com/office/powerpoint/2010/main" val="30547412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3.wdp"/><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图片包含 灯光, 星星, 夜空, 游戏机&#10;&#10;描述已自动生成">
            <a:extLst>
              <a:ext uri="{FF2B5EF4-FFF2-40B4-BE49-F238E27FC236}">
                <a16:creationId xmlns:a16="http://schemas.microsoft.com/office/drawing/2014/main" id="{C2101CF0-03FA-4D2F-AAFB-3820168BA46B}"/>
              </a:ext>
            </a:extLst>
          </p:cNvPr>
          <p:cNvPicPr>
            <a:picLocks noChangeAspect="1"/>
          </p:cNvPicPr>
          <p:nvPr/>
        </p:nvPicPr>
        <p:blipFill rotWithShape="1">
          <a:blip r:embed="rId2">
            <a:extLst>
              <a:ext uri="{28A0092B-C50C-407E-A947-70E740481C1C}">
                <a14:useLocalDpi xmlns:a14="http://schemas.microsoft.com/office/drawing/2010/main" val="0"/>
              </a:ext>
            </a:extLst>
          </a:blip>
          <a:srcRect r="20694"/>
          <a:stretch/>
        </p:blipFill>
        <p:spPr>
          <a:xfrm>
            <a:off x="0" y="0"/>
            <a:ext cx="12192000" cy="6858000"/>
          </a:xfrm>
          <a:prstGeom prst="rect">
            <a:avLst/>
          </a:prstGeom>
        </p:spPr>
      </p:pic>
      <p:sp>
        <p:nvSpPr>
          <p:cNvPr id="7" name="文本框 6">
            <a:extLst>
              <a:ext uri="{FF2B5EF4-FFF2-40B4-BE49-F238E27FC236}">
                <a16:creationId xmlns:a16="http://schemas.microsoft.com/office/drawing/2014/main" id="{7F53FC6D-B663-43D6-9ADD-22A13CFB54AD}"/>
              </a:ext>
            </a:extLst>
          </p:cNvPr>
          <p:cNvSpPr txBox="1"/>
          <p:nvPr/>
        </p:nvSpPr>
        <p:spPr>
          <a:xfrm>
            <a:off x="644793" y="2060761"/>
            <a:ext cx="5262979" cy="1666354"/>
          </a:xfrm>
          <a:prstGeom prst="rect">
            <a:avLst/>
          </a:prstGeom>
          <a:noFill/>
        </p:spPr>
        <p:txBody>
          <a:bodyPr wrap="none" rtlCol="0">
            <a:spAutoFit/>
          </a:bodyPr>
          <a:lstStyle/>
          <a:p>
            <a:pPr algn="ctr">
              <a:lnSpc>
                <a:spcPct val="150000"/>
              </a:lnSpc>
            </a:pPr>
            <a:r>
              <a:rPr lang="zh-CN" altLang="en-US" sz="3600" dirty="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rPr>
              <a:t>人工智能带领人类</a:t>
            </a:r>
            <a:endParaRPr lang="en-US" altLang="zh-CN" sz="3600" dirty="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endParaRPr>
          </a:p>
          <a:p>
            <a:pPr algn="ctr">
              <a:lnSpc>
                <a:spcPct val="150000"/>
              </a:lnSpc>
            </a:pPr>
            <a:r>
              <a:rPr lang="zh-CN" altLang="en-US" sz="3600" dirty="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rPr>
              <a:t>从信息社会迈向智能社会</a:t>
            </a:r>
          </a:p>
        </p:txBody>
      </p:sp>
      <p:sp>
        <p:nvSpPr>
          <p:cNvPr id="9" name="文本框 8">
            <a:extLst>
              <a:ext uri="{FF2B5EF4-FFF2-40B4-BE49-F238E27FC236}">
                <a16:creationId xmlns:a16="http://schemas.microsoft.com/office/drawing/2014/main" id="{0B60C93E-DF40-469C-8C53-A70D7991C836}"/>
              </a:ext>
            </a:extLst>
          </p:cNvPr>
          <p:cNvSpPr txBox="1"/>
          <p:nvPr/>
        </p:nvSpPr>
        <p:spPr>
          <a:xfrm>
            <a:off x="1116193" y="3995089"/>
            <a:ext cx="1723549" cy="400110"/>
          </a:xfrm>
          <a:prstGeom prst="rect">
            <a:avLst/>
          </a:prstGeom>
          <a:noFill/>
        </p:spPr>
        <p:txBody>
          <a:bodyPr wrap="none" rtlCol="0">
            <a:spAutoFit/>
          </a:bodyPr>
          <a:lstStyle/>
          <a:p>
            <a:pPr algn="ctr"/>
            <a:r>
              <a:rPr lang="zh-CN" altLang="en-US" sz="2000" dirty="0">
                <a:solidFill>
                  <a:schemeClr val="bg1"/>
                </a:solidFill>
                <a:effectLst>
                  <a:outerShdw blurRad="50800" dist="38100" dir="8100000" algn="tr" rotWithShape="0">
                    <a:prstClr val="black">
                      <a:alpha val="84000"/>
                    </a:prstClr>
                  </a:outerShdw>
                </a:effectLst>
                <a:latin typeface="思源黑体 CN Light" panose="020B0300000000000000" pitchFamily="34" charset="-122"/>
                <a:ea typeface="思源黑体 CN Light" panose="020B0300000000000000" pitchFamily="34" charset="-122"/>
              </a:rPr>
              <a:t>制作人：阿燊</a:t>
            </a:r>
          </a:p>
        </p:txBody>
      </p:sp>
      <p:sp>
        <p:nvSpPr>
          <p:cNvPr id="10" name="文本框 9">
            <a:extLst>
              <a:ext uri="{FF2B5EF4-FFF2-40B4-BE49-F238E27FC236}">
                <a16:creationId xmlns:a16="http://schemas.microsoft.com/office/drawing/2014/main" id="{E1854DD0-D88A-400B-97A3-46046E42712C}"/>
              </a:ext>
            </a:extLst>
          </p:cNvPr>
          <p:cNvSpPr txBox="1"/>
          <p:nvPr/>
        </p:nvSpPr>
        <p:spPr>
          <a:xfrm>
            <a:off x="3665402" y="3995089"/>
            <a:ext cx="1723549" cy="400110"/>
          </a:xfrm>
          <a:prstGeom prst="rect">
            <a:avLst/>
          </a:prstGeom>
          <a:noFill/>
        </p:spPr>
        <p:txBody>
          <a:bodyPr wrap="none" rtlCol="0">
            <a:spAutoFit/>
          </a:bodyPr>
          <a:lstStyle/>
          <a:p>
            <a:pPr algn="ctr"/>
            <a:r>
              <a:rPr lang="zh-CN" altLang="en-US" sz="2000" dirty="0">
                <a:solidFill>
                  <a:schemeClr val="bg1"/>
                </a:solidFill>
                <a:effectLst>
                  <a:outerShdw blurRad="50800" dist="38100" dir="8100000" algn="tr" rotWithShape="0">
                    <a:prstClr val="black">
                      <a:alpha val="84000"/>
                    </a:prstClr>
                  </a:outerShdw>
                </a:effectLst>
                <a:latin typeface="思源黑体 CN Light" panose="020B0300000000000000" pitchFamily="34" charset="-122"/>
                <a:ea typeface="思源黑体 CN Light" panose="020B0300000000000000" pitchFamily="34" charset="-122"/>
              </a:rPr>
              <a:t>汇报人：阿燊</a:t>
            </a:r>
          </a:p>
        </p:txBody>
      </p:sp>
      <p:pic>
        <p:nvPicPr>
          <p:cNvPr id="12" name="图片 11" descr="图片包含 白色, 黑色, 摩托车, 看着&#10;&#10;描述已自动生成">
            <a:extLst>
              <a:ext uri="{FF2B5EF4-FFF2-40B4-BE49-F238E27FC236}">
                <a16:creationId xmlns:a16="http://schemas.microsoft.com/office/drawing/2014/main" id="{82A64A64-1BD1-4A0D-A6E0-BEFFC9DF7D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9714" y="-281749"/>
            <a:ext cx="7139749" cy="7139749"/>
          </a:xfrm>
          <a:prstGeom prst="rect">
            <a:avLst/>
          </a:prstGeom>
        </p:spPr>
      </p:pic>
    </p:spTree>
    <p:extLst>
      <p:ext uri="{BB962C8B-B14F-4D97-AF65-F5344CB8AC3E}">
        <p14:creationId xmlns:p14="http://schemas.microsoft.com/office/powerpoint/2010/main" val="3787667037"/>
      </p:ext>
    </p:extLst>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灯光, 星星, 夜空, 游戏机&#10;&#10;描述已自动生成">
            <a:extLst>
              <a:ext uri="{FF2B5EF4-FFF2-40B4-BE49-F238E27FC236}">
                <a16:creationId xmlns:a16="http://schemas.microsoft.com/office/drawing/2014/main" id="{0BE1D66C-ADA9-4782-A74A-0EC0FB6CA218}"/>
              </a:ext>
            </a:extLst>
          </p:cNvPr>
          <p:cNvPicPr>
            <a:picLocks noChangeAspect="1"/>
          </p:cNvPicPr>
          <p:nvPr/>
        </p:nvPicPr>
        <p:blipFill rotWithShape="1">
          <a:blip r:embed="rId2">
            <a:extLst>
              <a:ext uri="{28A0092B-C50C-407E-A947-70E740481C1C}">
                <a14:useLocalDpi xmlns:a14="http://schemas.microsoft.com/office/drawing/2010/main" val="0"/>
              </a:ext>
            </a:extLst>
          </a:blip>
          <a:srcRect r="20694"/>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74EE8E3D-0A49-415A-B620-C1DCCB961B72}"/>
              </a:ext>
            </a:extLst>
          </p:cNvPr>
          <p:cNvSpPr/>
          <p:nvPr/>
        </p:nvSpPr>
        <p:spPr>
          <a:xfrm>
            <a:off x="438150" y="323850"/>
            <a:ext cx="11315700" cy="6153150"/>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5" name="图片 34" descr="@这不是阿燊">
            <a:extLst>
              <a:ext uri="{FF2B5EF4-FFF2-40B4-BE49-F238E27FC236}">
                <a16:creationId xmlns:a16="http://schemas.microsoft.com/office/drawing/2014/main" id="{4767F4A9-ED7E-487B-8C4C-65199D4A696E}"/>
              </a:ext>
            </a:extLst>
          </p:cNvPr>
          <p:cNvPicPr>
            <a:picLocks noChangeAspect="1"/>
          </p:cNvPicPr>
          <p:nvPr/>
        </p:nvPicPr>
        <p:blipFill>
          <a:blip r:embed="rId3"/>
          <a:stretch>
            <a:fillRect/>
          </a:stretch>
        </p:blipFill>
        <p:spPr>
          <a:xfrm>
            <a:off x="271575" y="1627857"/>
            <a:ext cx="5295265" cy="5010785"/>
          </a:xfrm>
          <a:prstGeom prst="rect">
            <a:avLst/>
          </a:prstGeom>
        </p:spPr>
      </p:pic>
      <p:sp>
        <p:nvSpPr>
          <p:cNvPr id="8" name="文本框 7">
            <a:extLst>
              <a:ext uri="{FF2B5EF4-FFF2-40B4-BE49-F238E27FC236}">
                <a16:creationId xmlns:a16="http://schemas.microsoft.com/office/drawing/2014/main" id="{569FCFB9-BD5B-4F59-9127-8A9F3BACF348}"/>
              </a:ext>
            </a:extLst>
          </p:cNvPr>
          <p:cNvSpPr txBox="1"/>
          <p:nvPr/>
        </p:nvSpPr>
        <p:spPr>
          <a:xfrm>
            <a:off x="1813714" y="381000"/>
            <a:ext cx="4801314" cy="917944"/>
          </a:xfrm>
          <a:prstGeom prst="rect">
            <a:avLst/>
          </a:prstGeom>
          <a:noFill/>
        </p:spPr>
        <p:txBody>
          <a:bodyPr wrap="none" rtlCol="0">
            <a:spAutoFit/>
          </a:bodyPr>
          <a:lstStyle>
            <a:defPPr>
              <a:defRPr lang="zh-CN"/>
            </a:defPPr>
            <a:lvl1pPr algn="ctr">
              <a:lnSpc>
                <a:spcPct val="150000"/>
              </a:lnSpc>
              <a:defRPr sz="200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defRPr>
            </a:lvl1pPr>
          </a:lstStyle>
          <a:p>
            <a:r>
              <a:rPr lang="zh-CN" altLang="en-US" sz="4000" dirty="0">
                <a:solidFill>
                  <a:srgbClr val="00437A"/>
                </a:solidFill>
                <a:effectLst/>
              </a:rPr>
              <a:t>人工智能的发展阶段</a:t>
            </a:r>
          </a:p>
        </p:txBody>
      </p:sp>
      <p:pic>
        <p:nvPicPr>
          <p:cNvPr id="9" name="图片 8">
            <a:extLst>
              <a:ext uri="{FF2B5EF4-FFF2-40B4-BE49-F238E27FC236}">
                <a16:creationId xmlns:a16="http://schemas.microsoft.com/office/drawing/2014/main" id="{B19B11FC-83E9-4FAA-9A9A-340E8531BCC7}"/>
              </a:ext>
            </a:extLst>
          </p:cNvPr>
          <p:cNvPicPr>
            <a:picLocks noChangeAspect="1"/>
          </p:cNvPicPr>
          <p:nvPr/>
        </p:nvPicPr>
        <p:blipFill>
          <a:blip r:embed="rId4"/>
          <a:stretch>
            <a:fillRect/>
          </a:stretch>
        </p:blipFill>
        <p:spPr>
          <a:xfrm rot="2123064" flipH="1">
            <a:off x="572566" y="233570"/>
            <a:ext cx="1078359" cy="1545771"/>
          </a:xfrm>
          <a:prstGeom prst="rect">
            <a:avLst/>
          </a:prstGeom>
          <a:effectLst>
            <a:outerShdw blurRad="50800" dist="38100" dir="2700000" sx="101000" sy="101000" algn="tl" rotWithShape="0">
              <a:prstClr val="black">
                <a:alpha val="68000"/>
              </a:prstClr>
            </a:outerShdw>
          </a:effectLst>
        </p:spPr>
      </p:pic>
      <p:sp>
        <p:nvSpPr>
          <p:cNvPr id="3" name="矩形 2">
            <a:extLst>
              <a:ext uri="{FF2B5EF4-FFF2-40B4-BE49-F238E27FC236}">
                <a16:creationId xmlns:a16="http://schemas.microsoft.com/office/drawing/2014/main" id="{4169C5E3-59DB-4C82-9FF8-9AB84DD21826}"/>
              </a:ext>
            </a:extLst>
          </p:cNvPr>
          <p:cNvSpPr/>
          <p:nvPr/>
        </p:nvSpPr>
        <p:spPr>
          <a:xfrm>
            <a:off x="6615028" y="678873"/>
            <a:ext cx="61997" cy="484909"/>
          </a:xfrm>
          <a:prstGeom prst="rect">
            <a:avLst/>
          </a:prstGeom>
          <a:solidFill>
            <a:srgbClr val="0043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69A3B992-81AB-4075-BE8F-107F76C43618}"/>
              </a:ext>
            </a:extLst>
          </p:cNvPr>
          <p:cNvSpPr txBox="1"/>
          <p:nvPr/>
        </p:nvSpPr>
        <p:spPr>
          <a:xfrm>
            <a:off x="6677025" y="381000"/>
            <a:ext cx="2152705" cy="917944"/>
          </a:xfrm>
          <a:prstGeom prst="rect">
            <a:avLst/>
          </a:prstGeom>
          <a:noFill/>
        </p:spPr>
        <p:txBody>
          <a:bodyPr wrap="none" rtlCol="0">
            <a:spAutoFit/>
          </a:bodyPr>
          <a:lstStyle>
            <a:defPPr>
              <a:defRPr lang="zh-CN"/>
            </a:defPPr>
            <a:lvl1pPr algn="ctr">
              <a:lnSpc>
                <a:spcPct val="150000"/>
              </a:lnSpc>
              <a:defRPr sz="4000">
                <a:solidFill>
                  <a:srgbClr val="00437A"/>
                </a:solidFill>
                <a:effectLst/>
                <a:latin typeface="思源黑体 CN Heavy" panose="020B0A00000000000000" pitchFamily="34" charset="-122"/>
                <a:ea typeface="思源黑体 CN Heavy" panose="020B0A00000000000000" pitchFamily="34" charset="-122"/>
              </a:defRPr>
            </a:lvl1pPr>
          </a:lstStyle>
          <a:p>
            <a:r>
              <a:rPr lang="en-US" altLang="zh-CN" dirty="0"/>
              <a:t>PART02</a:t>
            </a:r>
            <a:endParaRPr lang="zh-CN" altLang="en-US" dirty="0"/>
          </a:p>
        </p:txBody>
      </p:sp>
      <p:sp>
        <p:nvSpPr>
          <p:cNvPr id="51" name="添加标题">
            <a:extLst>
              <a:ext uri="{FF2B5EF4-FFF2-40B4-BE49-F238E27FC236}">
                <a16:creationId xmlns:a16="http://schemas.microsoft.com/office/drawing/2014/main" id="{8A7E26B7-3B93-44A1-903B-F2100FFFC5F9}"/>
              </a:ext>
            </a:extLst>
          </p:cNvPr>
          <p:cNvSpPr txBox="1"/>
          <p:nvPr/>
        </p:nvSpPr>
        <p:spPr>
          <a:xfrm>
            <a:off x="1154299" y="1802935"/>
            <a:ext cx="7798052" cy="875111"/>
          </a:xfrm>
          <a:prstGeom prst="rect">
            <a:avLst/>
          </a:prstGeom>
        </p:spPr>
        <p:txBody>
          <a:bodyPr wrap="square">
            <a:spAutoFit/>
          </a:bodyPr>
          <a:lstStyle>
            <a:defPPr>
              <a:defRPr lang="zh-CN"/>
            </a:defPPr>
            <a:lvl1pPr>
              <a:lnSpc>
                <a:spcPct val="150000"/>
              </a:lnSpc>
              <a:defRPr sz="1400">
                <a:solidFill>
                  <a:srgbClr val="333333"/>
                </a:solidFill>
                <a:latin typeface="幼圆" panose="02010509060101010101" pitchFamily="49" charset="-122"/>
                <a:ea typeface="幼圆" panose="02010509060101010101" pitchFamily="49" charset="-122"/>
              </a:defRPr>
            </a:lvl1pPr>
          </a:lstStyle>
          <a:p>
            <a:pPr algn="just"/>
            <a:r>
              <a:rPr lang="zh-CN" altLang="en-US" sz="1800" dirty="0">
                <a:latin typeface="思源黑体 CN Heavy" panose="020B0A00000000000000" pitchFamily="34" charset="-122"/>
                <a:ea typeface="思源黑体 CN Heavy" panose="020B0A00000000000000" pitchFamily="34" charset="-122"/>
                <a:sym typeface="Arial" panose="020B0604020202020204" pitchFamily="34" charset="0"/>
              </a:rPr>
              <a:t>上世纪</a:t>
            </a:r>
            <a:r>
              <a:rPr lang="en-US" altLang="zh-CN" sz="1800" dirty="0">
                <a:latin typeface="思源黑体 CN Heavy" panose="020B0A00000000000000" pitchFamily="34" charset="-122"/>
                <a:ea typeface="思源黑体 CN Heavy" panose="020B0A00000000000000" pitchFamily="34" charset="-122"/>
                <a:sym typeface="Arial" panose="020B0604020202020204" pitchFamily="34" charset="0"/>
              </a:rPr>
              <a:t>60</a:t>
            </a:r>
            <a:r>
              <a:rPr lang="zh-CN" altLang="en-US" sz="1800" dirty="0">
                <a:latin typeface="思源黑体 CN Heavy" panose="020B0A00000000000000" pitchFamily="34" charset="-122"/>
                <a:ea typeface="思源黑体 CN Heavy" panose="020B0A00000000000000" pitchFamily="34" charset="-122"/>
                <a:sym typeface="Arial" panose="020B0604020202020204" pitchFamily="34" charset="0"/>
              </a:rPr>
              <a:t>年代是人工智能的第一个发展黄金阶段，该阶段的人工智能主要以</a:t>
            </a:r>
            <a:r>
              <a:rPr lang="zh-CN" altLang="en-US" sz="1800" dirty="0">
                <a:solidFill>
                  <a:srgbClr val="00437A"/>
                </a:solidFill>
                <a:latin typeface="思源黑体 CN Heavy" panose="020B0A00000000000000" pitchFamily="34" charset="-122"/>
                <a:ea typeface="思源黑体 CN Heavy" panose="020B0A00000000000000" pitchFamily="34" charset="-122"/>
                <a:sym typeface="Arial" panose="020B0604020202020204" pitchFamily="34" charset="0"/>
              </a:rPr>
              <a:t>语言翻译、证明等研究为主。</a:t>
            </a:r>
            <a:endParaRPr lang="zh-CN" altLang="en-US" sz="1800" dirty="0">
              <a:solidFill>
                <a:srgbClr val="00437A"/>
              </a:solidFill>
              <a:sym typeface="Arial" panose="020B0604020202020204" pitchFamily="34" charset="0"/>
            </a:endParaRPr>
          </a:p>
        </p:txBody>
      </p:sp>
      <p:sp>
        <p:nvSpPr>
          <p:cNvPr id="52" name="椭圆 51">
            <a:extLst>
              <a:ext uri="{FF2B5EF4-FFF2-40B4-BE49-F238E27FC236}">
                <a16:creationId xmlns:a16="http://schemas.microsoft.com/office/drawing/2014/main" id="{C9B8495D-7818-401C-ADD0-0CFD7DE7DD2D}"/>
              </a:ext>
            </a:extLst>
          </p:cNvPr>
          <p:cNvSpPr/>
          <p:nvPr/>
        </p:nvSpPr>
        <p:spPr>
          <a:xfrm>
            <a:off x="10681855" y="1298944"/>
            <a:ext cx="358651" cy="358651"/>
          </a:xfrm>
          <a:prstGeom prst="ellipse">
            <a:avLst/>
          </a:prstGeom>
          <a:solidFill>
            <a:srgbClr val="0043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3" name="椭圆 52">
            <a:extLst>
              <a:ext uri="{FF2B5EF4-FFF2-40B4-BE49-F238E27FC236}">
                <a16:creationId xmlns:a16="http://schemas.microsoft.com/office/drawing/2014/main" id="{E232BD05-A513-4F64-9C6B-6EAEC837E4BB}"/>
              </a:ext>
            </a:extLst>
          </p:cNvPr>
          <p:cNvSpPr/>
          <p:nvPr/>
        </p:nvSpPr>
        <p:spPr>
          <a:xfrm>
            <a:off x="10681855" y="1890403"/>
            <a:ext cx="358651" cy="358651"/>
          </a:xfrm>
          <a:prstGeom prst="ellipse">
            <a:avLst/>
          </a:prstGeom>
          <a:solidFill>
            <a:srgbClr val="0043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4" name="椭圆 53">
            <a:extLst>
              <a:ext uri="{FF2B5EF4-FFF2-40B4-BE49-F238E27FC236}">
                <a16:creationId xmlns:a16="http://schemas.microsoft.com/office/drawing/2014/main" id="{889E7F96-627B-4FA7-BD1C-5B3E813B0131}"/>
              </a:ext>
            </a:extLst>
          </p:cNvPr>
          <p:cNvSpPr/>
          <p:nvPr/>
        </p:nvSpPr>
        <p:spPr>
          <a:xfrm>
            <a:off x="10681855" y="2481862"/>
            <a:ext cx="358651" cy="358651"/>
          </a:xfrm>
          <a:prstGeom prst="ellipse">
            <a:avLst/>
          </a:prstGeom>
          <a:solidFill>
            <a:srgbClr val="0043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5" name="椭圆 54">
            <a:extLst>
              <a:ext uri="{FF2B5EF4-FFF2-40B4-BE49-F238E27FC236}">
                <a16:creationId xmlns:a16="http://schemas.microsoft.com/office/drawing/2014/main" id="{089D993A-090D-4CA0-8DEC-56D154A1C90C}"/>
              </a:ext>
            </a:extLst>
          </p:cNvPr>
          <p:cNvSpPr/>
          <p:nvPr/>
        </p:nvSpPr>
        <p:spPr>
          <a:xfrm>
            <a:off x="10681855" y="3073321"/>
            <a:ext cx="358651" cy="358651"/>
          </a:xfrm>
          <a:prstGeom prst="ellipse">
            <a:avLst/>
          </a:prstGeom>
          <a:solidFill>
            <a:srgbClr val="0043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6" name="等腰三角形 55">
            <a:extLst>
              <a:ext uri="{FF2B5EF4-FFF2-40B4-BE49-F238E27FC236}">
                <a16:creationId xmlns:a16="http://schemas.microsoft.com/office/drawing/2014/main" id="{971D63CE-E282-48AC-ACAA-F97FDD0B54C4}"/>
              </a:ext>
            </a:extLst>
          </p:cNvPr>
          <p:cNvSpPr/>
          <p:nvPr/>
        </p:nvSpPr>
        <p:spPr>
          <a:xfrm rot="10800000">
            <a:off x="10695531" y="3601231"/>
            <a:ext cx="358650" cy="309181"/>
          </a:xfrm>
          <a:prstGeom prst="triangle">
            <a:avLst/>
          </a:prstGeom>
          <a:solidFill>
            <a:srgbClr val="0043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添加标题">
            <a:extLst>
              <a:ext uri="{FF2B5EF4-FFF2-40B4-BE49-F238E27FC236}">
                <a16:creationId xmlns:a16="http://schemas.microsoft.com/office/drawing/2014/main" id="{0580F50E-D6C8-4203-8D28-EE893F129687}"/>
              </a:ext>
            </a:extLst>
          </p:cNvPr>
          <p:cNvSpPr txBox="1"/>
          <p:nvPr/>
        </p:nvSpPr>
        <p:spPr>
          <a:xfrm>
            <a:off x="10613687" y="4079672"/>
            <a:ext cx="646331" cy="2080650"/>
          </a:xfrm>
          <a:prstGeom prst="rect">
            <a:avLst/>
          </a:prstGeom>
        </p:spPr>
        <p:txBody>
          <a:bodyPr vert="eaVert" wrap="square">
            <a:spAutoFit/>
          </a:bodyPr>
          <a:lstStyle>
            <a:defPPr>
              <a:defRPr lang="zh-CN"/>
            </a:defPPr>
            <a:lvl1pPr>
              <a:lnSpc>
                <a:spcPct val="150000"/>
              </a:lnSpc>
              <a:defRPr sz="1400">
                <a:solidFill>
                  <a:srgbClr val="333333"/>
                </a:solidFill>
                <a:latin typeface="幼圆" panose="02010509060101010101" pitchFamily="49" charset="-122"/>
                <a:ea typeface="幼圆" panose="02010509060101010101" pitchFamily="49" charset="-122"/>
              </a:defRPr>
            </a:lvl1pPr>
          </a:lstStyle>
          <a:p>
            <a:pPr algn="just"/>
            <a:r>
              <a:rPr lang="zh-CN" altLang="en-US" sz="2000" spc="600" dirty="0">
                <a:solidFill>
                  <a:srgbClr val="00437A"/>
                </a:solidFill>
                <a:latin typeface="思源黑体 CN Heavy" panose="020B0A00000000000000" pitchFamily="34" charset="-122"/>
                <a:ea typeface="思源黑体 CN Heavy" panose="020B0A00000000000000" pitchFamily="34" charset="-122"/>
                <a:sym typeface="Arial" panose="020B0604020202020204" pitchFamily="34" charset="0"/>
              </a:rPr>
              <a:t>第一发展期</a:t>
            </a:r>
            <a:endParaRPr lang="zh-CN" altLang="en-US" sz="2000" spc="600" dirty="0">
              <a:solidFill>
                <a:srgbClr val="00437A"/>
              </a:solidFill>
              <a:sym typeface="Arial" panose="020B0604020202020204" pitchFamily="34" charset="0"/>
            </a:endParaRPr>
          </a:p>
        </p:txBody>
      </p:sp>
      <p:sp>
        <p:nvSpPr>
          <p:cNvPr id="34" name="等腰三角形 33">
            <a:extLst>
              <a:ext uri="{FF2B5EF4-FFF2-40B4-BE49-F238E27FC236}">
                <a16:creationId xmlns:a16="http://schemas.microsoft.com/office/drawing/2014/main" id="{C734B381-D489-40DA-896E-A6BAD6582118}"/>
              </a:ext>
            </a:extLst>
          </p:cNvPr>
          <p:cNvSpPr/>
          <p:nvPr/>
        </p:nvSpPr>
        <p:spPr>
          <a:xfrm rot="10800000">
            <a:off x="1314706" y="1508406"/>
            <a:ext cx="358650" cy="309181"/>
          </a:xfrm>
          <a:prstGeom prst="triangle">
            <a:avLst/>
          </a:prstGeom>
          <a:solidFill>
            <a:srgbClr val="0043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a:extLst>
              <a:ext uri="{FF2B5EF4-FFF2-40B4-BE49-F238E27FC236}">
                <a16:creationId xmlns:a16="http://schemas.microsoft.com/office/drawing/2014/main" id="{A3EBA289-EEBD-46F8-B68B-A5B68A5A0C29}"/>
              </a:ext>
            </a:extLst>
          </p:cNvPr>
          <p:cNvSpPr/>
          <p:nvPr/>
        </p:nvSpPr>
        <p:spPr>
          <a:xfrm>
            <a:off x="5009333" y="2839127"/>
            <a:ext cx="776917" cy="77691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文本框 58">
            <a:extLst>
              <a:ext uri="{FF2B5EF4-FFF2-40B4-BE49-F238E27FC236}">
                <a16:creationId xmlns:a16="http://schemas.microsoft.com/office/drawing/2014/main" id="{ECF7CB00-65DE-476B-A06F-ABBC3387D08B}"/>
              </a:ext>
            </a:extLst>
          </p:cNvPr>
          <p:cNvSpPr txBox="1"/>
          <p:nvPr/>
        </p:nvSpPr>
        <p:spPr>
          <a:xfrm>
            <a:off x="5106902" y="2850020"/>
            <a:ext cx="559769" cy="587661"/>
          </a:xfrm>
          <a:prstGeom prst="rect">
            <a:avLst/>
          </a:prstGeom>
          <a:noFill/>
        </p:spPr>
        <p:txBody>
          <a:bodyPr wrap="none" rtlCol="0">
            <a:spAutoFit/>
          </a:bodyPr>
          <a:lstStyle/>
          <a:p>
            <a:pPr algn="ctr">
              <a:lnSpc>
                <a:spcPct val="150000"/>
              </a:lnSpc>
            </a:pPr>
            <a:r>
              <a:rPr lang="en-US" altLang="zh-CN" sz="2400" dirty="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rPr>
              <a:t>01</a:t>
            </a:r>
            <a:endParaRPr lang="zh-CN" altLang="en-US" sz="2400" dirty="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endParaRPr>
          </a:p>
        </p:txBody>
      </p:sp>
      <p:sp>
        <p:nvSpPr>
          <p:cNvPr id="60" name="椭圆 59">
            <a:extLst>
              <a:ext uri="{FF2B5EF4-FFF2-40B4-BE49-F238E27FC236}">
                <a16:creationId xmlns:a16="http://schemas.microsoft.com/office/drawing/2014/main" id="{FB267CA6-A628-4C81-B48C-0550A12FCB9E}"/>
              </a:ext>
            </a:extLst>
          </p:cNvPr>
          <p:cNvSpPr/>
          <p:nvPr/>
        </p:nvSpPr>
        <p:spPr>
          <a:xfrm>
            <a:off x="5020003" y="4581231"/>
            <a:ext cx="776917" cy="77691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框 60">
            <a:extLst>
              <a:ext uri="{FF2B5EF4-FFF2-40B4-BE49-F238E27FC236}">
                <a16:creationId xmlns:a16="http://schemas.microsoft.com/office/drawing/2014/main" id="{D4EDDE9B-E1F1-4123-8183-9F5B1D61B28D}"/>
              </a:ext>
            </a:extLst>
          </p:cNvPr>
          <p:cNvSpPr txBox="1"/>
          <p:nvPr/>
        </p:nvSpPr>
        <p:spPr>
          <a:xfrm>
            <a:off x="5117572" y="4592124"/>
            <a:ext cx="559769" cy="587661"/>
          </a:xfrm>
          <a:prstGeom prst="rect">
            <a:avLst/>
          </a:prstGeom>
          <a:noFill/>
        </p:spPr>
        <p:txBody>
          <a:bodyPr wrap="none" rtlCol="0">
            <a:spAutoFit/>
          </a:bodyPr>
          <a:lstStyle/>
          <a:p>
            <a:pPr algn="ctr">
              <a:lnSpc>
                <a:spcPct val="150000"/>
              </a:lnSpc>
            </a:pPr>
            <a:r>
              <a:rPr lang="en-US" altLang="zh-CN" sz="2400" dirty="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rPr>
              <a:t>02</a:t>
            </a:r>
            <a:endParaRPr lang="zh-CN" altLang="en-US" sz="2400" dirty="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endParaRPr>
          </a:p>
        </p:txBody>
      </p:sp>
      <p:sp>
        <p:nvSpPr>
          <p:cNvPr id="12" name="矩形 11">
            <a:extLst>
              <a:ext uri="{FF2B5EF4-FFF2-40B4-BE49-F238E27FC236}">
                <a16:creationId xmlns:a16="http://schemas.microsoft.com/office/drawing/2014/main" id="{FFA35B97-A42F-4031-885A-49B415D4A174}"/>
              </a:ext>
            </a:extLst>
          </p:cNvPr>
          <p:cNvSpPr/>
          <p:nvPr/>
        </p:nvSpPr>
        <p:spPr>
          <a:xfrm>
            <a:off x="5981773" y="2920427"/>
            <a:ext cx="3775393" cy="523220"/>
          </a:xfrm>
          <a:prstGeom prst="rect">
            <a:avLst/>
          </a:prstGeom>
        </p:spPr>
        <p:txBody>
          <a:bodyPr wrap="none">
            <a:spAutoFit/>
          </a:bodyPr>
          <a:lstStyle/>
          <a:p>
            <a:r>
              <a:rPr lang="zh-CN" altLang="en-US" sz="2800" dirty="0">
                <a:solidFill>
                  <a:srgbClr val="00437A"/>
                </a:solidFill>
                <a:latin typeface="思源黑体 CN Heavy" panose="020B0A00000000000000" pitchFamily="34" charset="-122"/>
                <a:ea typeface="思源黑体 CN Heavy" panose="020B0A00000000000000" pitchFamily="34" charset="-122"/>
                <a:sym typeface="Arial" panose="020B0604020202020204" pitchFamily="34" charset="0"/>
              </a:rPr>
              <a:t>语言翻译、证明等研究</a:t>
            </a:r>
            <a:endParaRPr lang="zh-CN" altLang="en-US" sz="2800" dirty="0"/>
          </a:p>
        </p:txBody>
      </p:sp>
      <p:sp>
        <p:nvSpPr>
          <p:cNvPr id="66" name="矩形 65">
            <a:extLst>
              <a:ext uri="{FF2B5EF4-FFF2-40B4-BE49-F238E27FC236}">
                <a16:creationId xmlns:a16="http://schemas.microsoft.com/office/drawing/2014/main" id="{FA024DBD-8F3D-4F4D-B6BF-78D779A4E5EA}"/>
              </a:ext>
            </a:extLst>
          </p:cNvPr>
          <p:cNvSpPr/>
          <p:nvPr/>
        </p:nvSpPr>
        <p:spPr>
          <a:xfrm>
            <a:off x="5963495" y="4708079"/>
            <a:ext cx="2698175" cy="523220"/>
          </a:xfrm>
          <a:prstGeom prst="rect">
            <a:avLst/>
          </a:prstGeom>
        </p:spPr>
        <p:txBody>
          <a:bodyPr wrap="none">
            <a:spAutoFit/>
          </a:bodyPr>
          <a:lstStyle/>
          <a:p>
            <a:r>
              <a:rPr lang="zh-CN" altLang="en-US" sz="2800" dirty="0">
                <a:solidFill>
                  <a:srgbClr val="00437A"/>
                </a:solidFill>
                <a:latin typeface="思源黑体 CN Heavy" panose="020B0A00000000000000" pitchFamily="34" charset="-122"/>
                <a:ea typeface="思源黑体 CN Heavy" panose="020B0A00000000000000" pitchFamily="34" charset="-122"/>
                <a:sym typeface="Arial" panose="020B0604020202020204" pitchFamily="34" charset="0"/>
              </a:rPr>
              <a:t>简单的机械运动</a:t>
            </a:r>
            <a:endParaRPr lang="zh-CN" altLang="en-US" sz="2800" dirty="0"/>
          </a:p>
        </p:txBody>
      </p:sp>
    </p:spTree>
    <p:extLst>
      <p:ext uri="{BB962C8B-B14F-4D97-AF65-F5344CB8AC3E}">
        <p14:creationId xmlns:p14="http://schemas.microsoft.com/office/powerpoint/2010/main" val="2379139710"/>
      </p:ext>
    </p:extLst>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fade">
                                      <p:cBhvr>
                                        <p:cTn id="11"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灯光, 星星, 夜空, 游戏机&#10;&#10;描述已自动生成">
            <a:extLst>
              <a:ext uri="{FF2B5EF4-FFF2-40B4-BE49-F238E27FC236}">
                <a16:creationId xmlns:a16="http://schemas.microsoft.com/office/drawing/2014/main" id="{0BE1D66C-ADA9-4782-A74A-0EC0FB6CA218}"/>
              </a:ext>
            </a:extLst>
          </p:cNvPr>
          <p:cNvPicPr>
            <a:picLocks noChangeAspect="1"/>
          </p:cNvPicPr>
          <p:nvPr/>
        </p:nvPicPr>
        <p:blipFill rotWithShape="1">
          <a:blip r:embed="rId2">
            <a:extLst>
              <a:ext uri="{28A0092B-C50C-407E-A947-70E740481C1C}">
                <a14:useLocalDpi xmlns:a14="http://schemas.microsoft.com/office/drawing/2010/main" val="0"/>
              </a:ext>
            </a:extLst>
          </a:blip>
          <a:srcRect r="20694"/>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74EE8E3D-0A49-415A-B620-C1DCCB961B72}"/>
              </a:ext>
            </a:extLst>
          </p:cNvPr>
          <p:cNvSpPr/>
          <p:nvPr/>
        </p:nvSpPr>
        <p:spPr>
          <a:xfrm>
            <a:off x="438150" y="323850"/>
            <a:ext cx="11315700" cy="6153150"/>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569FCFB9-BD5B-4F59-9127-8A9F3BACF348}"/>
              </a:ext>
            </a:extLst>
          </p:cNvPr>
          <p:cNvSpPr txBox="1"/>
          <p:nvPr/>
        </p:nvSpPr>
        <p:spPr>
          <a:xfrm>
            <a:off x="1813714" y="381000"/>
            <a:ext cx="4801314" cy="917944"/>
          </a:xfrm>
          <a:prstGeom prst="rect">
            <a:avLst/>
          </a:prstGeom>
          <a:noFill/>
        </p:spPr>
        <p:txBody>
          <a:bodyPr wrap="none" rtlCol="0">
            <a:spAutoFit/>
          </a:bodyPr>
          <a:lstStyle>
            <a:defPPr>
              <a:defRPr lang="zh-CN"/>
            </a:defPPr>
            <a:lvl1pPr algn="ctr">
              <a:lnSpc>
                <a:spcPct val="150000"/>
              </a:lnSpc>
              <a:defRPr sz="200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defRPr>
            </a:lvl1pPr>
          </a:lstStyle>
          <a:p>
            <a:r>
              <a:rPr lang="zh-CN" altLang="en-US" sz="4000" dirty="0">
                <a:solidFill>
                  <a:srgbClr val="00437A"/>
                </a:solidFill>
                <a:effectLst/>
              </a:rPr>
              <a:t>人工智能的发展阶段</a:t>
            </a:r>
          </a:p>
        </p:txBody>
      </p:sp>
      <p:pic>
        <p:nvPicPr>
          <p:cNvPr id="9" name="图片 8">
            <a:extLst>
              <a:ext uri="{FF2B5EF4-FFF2-40B4-BE49-F238E27FC236}">
                <a16:creationId xmlns:a16="http://schemas.microsoft.com/office/drawing/2014/main" id="{B19B11FC-83E9-4FAA-9A9A-340E8531BCC7}"/>
              </a:ext>
            </a:extLst>
          </p:cNvPr>
          <p:cNvPicPr>
            <a:picLocks noChangeAspect="1"/>
          </p:cNvPicPr>
          <p:nvPr/>
        </p:nvPicPr>
        <p:blipFill>
          <a:blip r:embed="rId3"/>
          <a:stretch>
            <a:fillRect/>
          </a:stretch>
        </p:blipFill>
        <p:spPr>
          <a:xfrm rot="2123064" flipH="1">
            <a:off x="572566" y="233570"/>
            <a:ext cx="1078359" cy="1545771"/>
          </a:xfrm>
          <a:prstGeom prst="rect">
            <a:avLst/>
          </a:prstGeom>
          <a:effectLst>
            <a:outerShdw blurRad="50800" dist="38100" dir="2700000" sx="101000" sy="101000" algn="tl" rotWithShape="0">
              <a:prstClr val="black">
                <a:alpha val="68000"/>
              </a:prstClr>
            </a:outerShdw>
          </a:effectLst>
        </p:spPr>
      </p:pic>
      <p:sp>
        <p:nvSpPr>
          <p:cNvPr id="3" name="矩形 2">
            <a:extLst>
              <a:ext uri="{FF2B5EF4-FFF2-40B4-BE49-F238E27FC236}">
                <a16:creationId xmlns:a16="http://schemas.microsoft.com/office/drawing/2014/main" id="{4169C5E3-59DB-4C82-9FF8-9AB84DD21826}"/>
              </a:ext>
            </a:extLst>
          </p:cNvPr>
          <p:cNvSpPr/>
          <p:nvPr/>
        </p:nvSpPr>
        <p:spPr>
          <a:xfrm>
            <a:off x="6615028" y="678873"/>
            <a:ext cx="61997" cy="484909"/>
          </a:xfrm>
          <a:prstGeom prst="rect">
            <a:avLst/>
          </a:prstGeom>
          <a:solidFill>
            <a:srgbClr val="0043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69A3B992-81AB-4075-BE8F-107F76C43618}"/>
              </a:ext>
            </a:extLst>
          </p:cNvPr>
          <p:cNvSpPr txBox="1"/>
          <p:nvPr/>
        </p:nvSpPr>
        <p:spPr>
          <a:xfrm>
            <a:off x="6677025" y="381000"/>
            <a:ext cx="2152705" cy="917944"/>
          </a:xfrm>
          <a:prstGeom prst="rect">
            <a:avLst/>
          </a:prstGeom>
          <a:noFill/>
        </p:spPr>
        <p:txBody>
          <a:bodyPr wrap="none" rtlCol="0">
            <a:spAutoFit/>
          </a:bodyPr>
          <a:lstStyle>
            <a:defPPr>
              <a:defRPr lang="zh-CN"/>
            </a:defPPr>
            <a:lvl1pPr algn="ctr">
              <a:lnSpc>
                <a:spcPct val="150000"/>
              </a:lnSpc>
              <a:defRPr sz="4000">
                <a:solidFill>
                  <a:srgbClr val="00437A"/>
                </a:solidFill>
                <a:effectLst/>
                <a:latin typeface="思源黑体 CN Heavy" panose="020B0A00000000000000" pitchFamily="34" charset="-122"/>
                <a:ea typeface="思源黑体 CN Heavy" panose="020B0A00000000000000" pitchFamily="34" charset="-122"/>
              </a:defRPr>
            </a:lvl1pPr>
          </a:lstStyle>
          <a:p>
            <a:r>
              <a:rPr lang="en-US" altLang="zh-CN" dirty="0"/>
              <a:t>PART02</a:t>
            </a:r>
            <a:endParaRPr lang="zh-CN" altLang="en-US" dirty="0"/>
          </a:p>
        </p:txBody>
      </p:sp>
      <p:sp>
        <p:nvSpPr>
          <p:cNvPr id="51" name="添加标题">
            <a:extLst>
              <a:ext uri="{FF2B5EF4-FFF2-40B4-BE49-F238E27FC236}">
                <a16:creationId xmlns:a16="http://schemas.microsoft.com/office/drawing/2014/main" id="{8A7E26B7-3B93-44A1-903B-F2100FFFC5F9}"/>
              </a:ext>
            </a:extLst>
          </p:cNvPr>
          <p:cNvSpPr txBox="1"/>
          <p:nvPr/>
        </p:nvSpPr>
        <p:spPr>
          <a:xfrm>
            <a:off x="1154299" y="1802935"/>
            <a:ext cx="7798052" cy="875111"/>
          </a:xfrm>
          <a:prstGeom prst="rect">
            <a:avLst/>
          </a:prstGeom>
        </p:spPr>
        <p:txBody>
          <a:bodyPr wrap="square">
            <a:spAutoFit/>
          </a:bodyPr>
          <a:lstStyle>
            <a:defPPr>
              <a:defRPr lang="zh-CN"/>
            </a:defPPr>
            <a:lvl1pPr>
              <a:lnSpc>
                <a:spcPct val="150000"/>
              </a:lnSpc>
              <a:defRPr sz="1400">
                <a:solidFill>
                  <a:srgbClr val="333333"/>
                </a:solidFill>
                <a:latin typeface="幼圆" panose="02010509060101010101" pitchFamily="49" charset="-122"/>
                <a:ea typeface="幼圆" panose="02010509060101010101" pitchFamily="49" charset="-122"/>
              </a:defRPr>
            </a:lvl1pPr>
          </a:lstStyle>
          <a:p>
            <a:pPr algn="just"/>
            <a:r>
              <a:rPr lang="zh-CN" altLang="en-US" sz="1800" dirty="0">
                <a:latin typeface="思源黑体 CN Heavy" panose="020B0A00000000000000" pitchFamily="34" charset="-122"/>
                <a:ea typeface="思源黑体 CN Heavy" panose="020B0A00000000000000" pitchFamily="34" charset="-122"/>
                <a:sym typeface="Arial" panose="020B0604020202020204" pitchFamily="34" charset="0"/>
              </a:rPr>
              <a:t>已有人工智能研究成果逐步应用于各个领域，人工智能技术在商业领域取得了巨大的成果；</a:t>
            </a:r>
            <a:endParaRPr lang="zh-CN" altLang="en-US" sz="1800" dirty="0">
              <a:solidFill>
                <a:srgbClr val="00437A"/>
              </a:solidFill>
              <a:sym typeface="Arial" panose="020B0604020202020204" pitchFamily="34" charset="0"/>
            </a:endParaRPr>
          </a:p>
        </p:txBody>
      </p:sp>
      <p:sp>
        <p:nvSpPr>
          <p:cNvPr id="52" name="椭圆 51">
            <a:extLst>
              <a:ext uri="{FF2B5EF4-FFF2-40B4-BE49-F238E27FC236}">
                <a16:creationId xmlns:a16="http://schemas.microsoft.com/office/drawing/2014/main" id="{C9B8495D-7818-401C-ADD0-0CFD7DE7DD2D}"/>
              </a:ext>
            </a:extLst>
          </p:cNvPr>
          <p:cNvSpPr/>
          <p:nvPr/>
        </p:nvSpPr>
        <p:spPr>
          <a:xfrm>
            <a:off x="10681855" y="1298944"/>
            <a:ext cx="358651" cy="358651"/>
          </a:xfrm>
          <a:prstGeom prst="ellipse">
            <a:avLst/>
          </a:prstGeom>
          <a:solidFill>
            <a:srgbClr val="0043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3" name="椭圆 52">
            <a:extLst>
              <a:ext uri="{FF2B5EF4-FFF2-40B4-BE49-F238E27FC236}">
                <a16:creationId xmlns:a16="http://schemas.microsoft.com/office/drawing/2014/main" id="{E232BD05-A513-4F64-9C6B-6EAEC837E4BB}"/>
              </a:ext>
            </a:extLst>
          </p:cNvPr>
          <p:cNvSpPr/>
          <p:nvPr/>
        </p:nvSpPr>
        <p:spPr>
          <a:xfrm>
            <a:off x="10681855" y="1890403"/>
            <a:ext cx="358651" cy="358651"/>
          </a:xfrm>
          <a:prstGeom prst="ellipse">
            <a:avLst/>
          </a:prstGeom>
          <a:solidFill>
            <a:srgbClr val="0043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4" name="椭圆 53">
            <a:extLst>
              <a:ext uri="{FF2B5EF4-FFF2-40B4-BE49-F238E27FC236}">
                <a16:creationId xmlns:a16="http://schemas.microsoft.com/office/drawing/2014/main" id="{889E7F96-627B-4FA7-BD1C-5B3E813B0131}"/>
              </a:ext>
            </a:extLst>
          </p:cNvPr>
          <p:cNvSpPr/>
          <p:nvPr/>
        </p:nvSpPr>
        <p:spPr>
          <a:xfrm>
            <a:off x="10681855" y="2481862"/>
            <a:ext cx="358651" cy="358651"/>
          </a:xfrm>
          <a:prstGeom prst="ellipse">
            <a:avLst/>
          </a:prstGeom>
          <a:solidFill>
            <a:srgbClr val="0043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5" name="椭圆 54">
            <a:extLst>
              <a:ext uri="{FF2B5EF4-FFF2-40B4-BE49-F238E27FC236}">
                <a16:creationId xmlns:a16="http://schemas.microsoft.com/office/drawing/2014/main" id="{089D993A-090D-4CA0-8DEC-56D154A1C90C}"/>
              </a:ext>
            </a:extLst>
          </p:cNvPr>
          <p:cNvSpPr/>
          <p:nvPr/>
        </p:nvSpPr>
        <p:spPr>
          <a:xfrm>
            <a:off x="10681855" y="3073321"/>
            <a:ext cx="358651" cy="358651"/>
          </a:xfrm>
          <a:prstGeom prst="ellipse">
            <a:avLst/>
          </a:prstGeom>
          <a:solidFill>
            <a:srgbClr val="0043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6" name="等腰三角形 55">
            <a:extLst>
              <a:ext uri="{FF2B5EF4-FFF2-40B4-BE49-F238E27FC236}">
                <a16:creationId xmlns:a16="http://schemas.microsoft.com/office/drawing/2014/main" id="{971D63CE-E282-48AC-ACAA-F97FDD0B54C4}"/>
              </a:ext>
            </a:extLst>
          </p:cNvPr>
          <p:cNvSpPr/>
          <p:nvPr/>
        </p:nvSpPr>
        <p:spPr>
          <a:xfrm rot="10800000">
            <a:off x="10695531" y="3601231"/>
            <a:ext cx="358650" cy="309181"/>
          </a:xfrm>
          <a:prstGeom prst="triangle">
            <a:avLst/>
          </a:prstGeom>
          <a:solidFill>
            <a:srgbClr val="0043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添加标题">
            <a:extLst>
              <a:ext uri="{FF2B5EF4-FFF2-40B4-BE49-F238E27FC236}">
                <a16:creationId xmlns:a16="http://schemas.microsoft.com/office/drawing/2014/main" id="{0580F50E-D6C8-4203-8D28-EE893F129687}"/>
              </a:ext>
            </a:extLst>
          </p:cNvPr>
          <p:cNvSpPr txBox="1"/>
          <p:nvPr/>
        </p:nvSpPr>
        <p:spPr>
          <a:xfrm>
            <a:off x="10613687" y="4079672"/>
            <a:ext cx="646331" cy="2080650"/>
          </a:xfrm>
          <a:prstGeom prst="rect">
            <a:avLst/>
          </a:prstGeom>
        </p:spPr>
        <p:txBody>
          <a:bodyPr vert="eaVert" wrap="square">
            <a:spAutoFit/>
          </a:bodyPr>
          <a:lstStyle>
            <a:defPPr>
              <a:defRPr lang="zh-CN"/>
            </a:defPPr>
            <a:lvl1pPr>
              <a:lnSpc>
                <a:spcPct val="150000"/>
              </a:lnSpc>
              <a:defRPr sz="1400">
                <a:solidFill>
                  <a:srgbClr val="333333"/>
                </a:solidFill>
                <a:latin typeface="幼圆" panose="02010509060101010101" pitchFamily="49" charset="-122"/>
                <a:ea typeface="幼圆" panose="02010509060101010101" pitchFamily="49" charset="-122"/>
              </a:defRPr>
            </a:lvl1pPr>
          </a:lstStyle>
          <a:p>
            <a:pPr algn="just"/>
            <a:r>
              <a:rPr lang="zh-CN" altLang="en-US" sz="2000" spc="600" dirty="0">
                <a:solidFill>
                  <a:srgbClr val="00437A"/>
                </a:solidFill>
                <a:latin typeface="思源黑体 CN Heavy" panose="020B0A00000000000000" pitchFamily="34" charset="-122"/>
                <a:ea typeface="思源黑体 CN Heavy" panose="020B0A00000000000000" pitchFamily="34" charset="-122"/>
                <a:sym typeface="Arial" panose="020B0604020202020204" pitchFamily="34" charset="0"/>
              </a:rPr>
              <a:t>第二发展期</a:t>
            </a:r>
            <a:endParaRPr lang="zh-CN" altLang="en-US" sz="2000" spc="600" dirty="0">
              <a:solidFill>
                <a:srgbClr val="00437A"/>
              </a:solidFill>
              <a:sym typeface="Arial" panose="020B0604020202020204" pitchFamily="34" charset="0"/>
            </a:endParaRPr>
          </a:p>
        </p:txBody>
      </p:sp>
      <p:sp>
        <p:nvSpPr>
          <p:cNvPr id="34" name="等腰三角形 33">
            <a:extLst>
              <a:ext uri="{FF2B5EF4-FFF2-40B4-BE49-F238E27FC236}">
                <a16:creationId xmlns:a16="http://schemas.microsoft.com/office/drawing/2014/main" id="{C734B381-D489-40DA-896E-A6BAD6582118}"/>
              </a:ext>
            </a:extLst>
          </p:cNvPr>
          <p:cNvSpPr/>
          <p:nvPr/>
        </p:nvSpPr>
        <p:spPr>
          <a:xfrm rot="10800000">
            <a:off x="1314706" y="1508406"/>
            <a:ext cx="358650" cy="309181"/>
          </a:xfrm>
          <a:prstGeom prst="triangle">
            <a:avLst/>
          </a:prstGeom>
          <a:solidFill>
            <a:srgbClr val="0043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a:extLst>
              <a:ext uri="{FF2B5EF4-FFF2-40B4-BE49-F238E27FC236}">
                <a16:creationId xmlns:a16="http://schemas.microsoft.com/office/drawing/2014/main" id="{A3EBA289-EEBD-46F8-B68B-A5B68A5A0C29}"/>
              </a:ext>
            </a:extLst>
          </p:cNvPr>
          <p:cNvSpPr/>
          <p:nvPr/>
        </p:nvSpPr>
        <p:spPr>
          <a:xfrm>
            <a:off x="1217196" y="2956260"/>
            <a:ext cx="776917" cy="77691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文本框 58">
            <a:extLst>
              <a:ext uri="{FF2B5EF4-FFF2-40B4-BE49-F238E27FC236}">
                <a16:creationId xmlns:a16="http://schemas.microsoft.com/office/drawing/2014/main" id="{ECF7CB00-65DE-476B-A06F-ABBC3387D08B}"/>
              </a:ext>
            </a:extLst>
          </p:cNvPr>
          <p:cNvSpPr txBox="1"/>
          <p:nvPr/>
        </p:nvSpPr>
        <p:spPr>
          <a:xfrm>
            <a:off x="1314765" y="2967153"/>
            <a:ext cx="559769" cy="587661"/>
          </a:xfrm>
          <a:prstGeom prst="rect">
            <a:avLst/>
          </a:prstGeom>
          <a:noFill/>
        </p:spPr>
        <p:txBody>
          <a:bodyPr wrap="none" rtlCol="0">
            <a:spAutoFit/>
          </a:bodyPr>
          <a:lstStyle/>
          <a:p>
            <a:pPr algn="ctr">
              <a:lnSpc>
                <a:spcPct val="150000"/>
              </a:lnSpc>
            </a:pPr>
            <a:r>
              <a:rPr lang="en-US" altLang="zh-CN" sz="2400" dirty="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rPr>
              <a:t>01</a:t>
            </a:r>
            <a:endParaRPr lang="zh-CN" altLang="en-US" sz="2400" dirty="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endParaRPr>
          </a:p>
        </p:txBody>
      </p:sp>
      <p:sp>
        <p:nvSpPr>
          <p:cNvPr id="60" name="椭圆 59">
            <a:extLst>
              <a:ext uri="{FF2B5EF4-FFF2-40B4-BE49-F238E27FC236}">
                <a16:creationId xmlns:a16="http://schemas.microsoft.com/office/drawing/2014/main" id="{FB267CA6-A628-4C81-B48C-0550A12FCB9E}"/>
              </a:ext>
            </a:extLst>
          </p:cNvPr>
          <p:cNvSpPr/>
          <p:nvPr/>
        </p:nvSpPr>
        <p:spPr>
          <a:xfrm>
            <a:off x="1177975" y="4216238"/>
            <a:ext cx="776917" cy="77691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框 60">
            <a:extLst>
              <a:ext uri="{FF2B5EF4-FFF2-40B4-BE49-F238E27FC236}">
                <a16:creationId xmlns:a16="http://schemas.microsoft.com/office/drawing/2014/main" id="{D4EDDE9B-E1F1-4123-8183-9F5B1D61B28D}"/>
              </a:ext>
            </a:extLst>
          </p:cNvPr>
          <p:cNvSpPr txBox="1"/>
          <p:nvPr/>
        </p:nvSpPr>
        <p:spPr>
          <a:xfrm>
            <a:off x="1275544" y="4227131"/>
            <a:ext cx="559769" cy="587661"/>
          </a:xfrm>
          <a:prstGeom prst="rect">
            <a:avLst/>
          </a:prstGeom>
          <a:noFill/>
        </p:spPr>
        <p:txBody>
          <a:bodyPr wrap="none" rtlCol="0">
            <a:spAutoFit/>
          </a:bodyPr>
          <a:lstStyle/>
          <a:p>
            <a:pPr algn="ctr">
              <a:lnSpc>
                <a:spcPct val="150000"/>
              </a:lnSpc>
            </a:pPr>
            <a:r>
              <a:rPr lang="en-US" altLang="zh-CN" sz="2400" dirty="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rPr>
              <a:t>02</a:t>
            </a:r>
            <a:endParaRPr lang="zh-CN" altLang="en-US" sz="2400" dirty="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endParaRPr>
          </a:p>
        </p:txBody>
      </p:sp>
      <p:sp>
        <p:nvSpPr>
          <p:cNvPr id="12" name="矩形 11">
            <a:extLst>
              <a:ext uri="{FF2B5EF4-FFF2-40B4-BE49-F238E27FC236}">
                <a16:creationId xmlns:a16="http://schemas.microsoft.com/office/drawing/2014/main" id="{FFA35B97-A42F-4031-885A-49B415D4A174}"/>
              </a:ext>
            </a:extLst>
          </p:cNvPr>
          <p:cNvSpPr/>
          <p:nvPr/>
        </p:nvSpPr>
        <p:spPr>
          <a:xfrm>
            <a:off x="2097791" y="3005351"/>
            <a:ext cx="8077746" cy="369332"/>
          </a:xfrm>
          <a:prstGeom prst="rect">
            <a:avLst/>
          </a:prstGeom>
        </p:spPr>
        <p:txBody>
          <a:bodyPr wrap="square">
            <a:spAutoFit/>
          </a:bodyPr>
          <a:lstStyle/>
          <a:p>
            <a:r>
              <a:rPr lang="zh-CN" altLang="en-US" dirty="0">
                <a:solidFill>
                  <a:srgbClr val="00437A"/>
                </a:solidFill>
                <a:latin typeface="幼圆" panose="02010509060101010101" pitchFamily="49" charset="-122"/>
                <a:ea typeface="幼圆" panose="02010509060101010101" pitchFamily="49" charset="-122"/>
                <a:sym typeface="Arial" panose="020B0604020202020204" pitchFamily="34" charset="0"/>
              </a:rPr>
              <a:t>一是互联网和物联网在全世界的发展，在数据方面有很大的积累优势。</a:t>
            </a:r>
          </a:p>
        </p:txBody>
      </p:sp>
      <p:sp>
        <p:nvSpPr>
          <p:cNvPr id="66" name="矩形 65">
            <a:extLst>
              <a:ext uri="{FF2B5EF4-FFF2-40B4-BE49-F238E27FC236}">
                <a16:creationId xmlns:a16="http://schemas.microsoft.com/office/drawing/2014/main" id="{FA024DBD-8F3D-4F4D-B6BF-78D779A4E5EA}"/>
              </a:ext>
            </a:extLst>
          </p:cNvPr>
          <p:cNvSpPr/>
          <p:nvPr/>
        </p:nvSpPr>
        <p:spPr>
          <a:xfrm>
            <a:off x="2097791" y="4250753"/>
            <a:ext cx="8077746" cy="646331"/>
          </a:xfrm>
          <a:prstGeom prst="rect">
            <a:avLst/>
          </a:prstGeom>
        </p:spPr>
        <p:txBody>
          <a:bodyPr wrap="square">
            <a:spAutoFit/>
          </a:bodyPr>
          <a:lstStyle/>
          <a:p>
            <a:r>
              <a:rPr lang="zh-CN" altLang="en-US" dirty="0">
                <a:solidFill>
                  <a:srgbClr val="00437A"/>
                </a:solidFill>
                <a:latin typeface="幼圆" panose="02010509060101010101" pitchFamily="49" charset="-122"/>
                <a:ea typeface="幼圆" panose="02010509060101010101" pitchFamily="49" charset="-122"/>
                <a:sym typeface="Arial" panose="020B0604020202020204" pitchFamily="34" charset="0"/>
              </a:rPr>
              <a:t>二是应用场景的优势。人口的消费能力、服务能力非常大，在智慧医疗、智慧教育、智慧城市等领域有很丰富的实践场景。</a:t>
            </a:r>
            <a:endParaRPr lang="zh-CN" altLang="en-US" dirty="0">
              <a:latin typeface="幼圆" panose="02010509060101010101" pitchFamily="49" charset="-122"/>
              <a:ea typeface="幼圆" panose="02010509060101010101" pitchFamily="49" charset="-122"/>
            </a:endParaRPr>
          </a:p>
        </p:txBody>
      </p:sp>
      <p:sp>
        <p:nvSpPr>
          <p:cNvPr id="24" name="椭圆 23">
            <a:extLst>
              <a:ext uri="{FF2B5EF4-FFF2-40B4-BE49-F238E27FC236}">
                <a16:creationId xmlns:a16="http://schemas.microsoft.com/office/drawing/2014/main" id="{ECA251A3-69A9-4230-9384-73A6E0CCE490}"/>
              </a:ext>
            </a:extLst>
          </p:cNvPr>
          <p:cNvSpPr/>
          <p:nvPr/>
        </p:nvSpPr>
        <p:spPr>
          <a:xfrm>
            <a:off x="1154299" y="5490288"/>
            <a:ext cx="776917" cy="77691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1A2964A3-C5DC-4C8B-82F5-05D6A46C0293}"/>
              </a:ext>
            </a:extLst>
          </p:cNvPr>
          <p:cNvSpPr txBox="1"/>
          <p:nvPr/>
        </p:nvSpPr>
        <p:spPr>
          <a:xfrm>
            <a:off x="1251868" y="5501181"/>
            <a:ext cx="559769" cy="587661"/>
          </a:xfrm>
          <a:prstGeom prst="rect">
            <a:avLst/>
          </a:prstGeom>
          <a:noFill/>
        </p:spPr>
        <p:txBody>
          <a:bodyPr wrap="none" rtlCol="0">
            <a:spAutoFit/>
          </a:bodyPr>
          <a:lstStyle/>
          <a:p>
            <a:pPr algn="ctr">
              <a:lnSpc>
                <a:spcPct val="150000"/>
              </a:lnSpc>
            </a:pPr>
            <a:r>
              <a:rPr lang="en-US" altLang="zh-CN" sz="2400" dirty="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rPr>
              <a:t>03</a:t>
            </a:r>
            <a:endParaRPr lang="zh-CN" altLang="en-US" sz="2400" dirty="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endParaRPr>
          </a:p>
        </p:txBody>
      </p:sp>
      <p:sp>
        <p:nvSpPr>
          <p:cNvPr id="26" name="矩形 25">
            <a:extLst>
              <a:ext uri="{FF2B5EF4-FFF2-40B4-BE49-F238E27FC236}">
                <a16:creationId xmlns:a16="http://schemas.microsoft.com/office/drawing/2014/main" id="{F96B5FBA-7F88-4776-B1F9-75F271B0951D}"/>
              </a:ext>
            </a:extLst>
          </p:cNvPr>
          <p:cNvSpPr/>
          <p:nvPr/>
        </p:nvSpPr>
        <p:spPr>
          <a:xfrm>
            <a:off x="2097791" y="5501181"/>
            <a:ext cx="7848310" cy="646331"/>
          </a:xfrm>
          <a:prstGeom prst="rect">
            <a:avLst/>
          </a:prstGeom>
        </p:spPr>
        <p:txBody>
          <a:bodyPr wrap="square">
            <a:spAutoFit/>
          </a:bodyPr>
          <a:lstStyle/>
          <a:p>
            <a:r>
              <a:rPr lang="zh-CN" altLang="en-US" dirty="0">
                <a:solidFill>
                  <a:srgbClr val="00437A"/>
                </a:solidFill>
                <a:latin typeface="幼圆" panose="02010509060101010101" pitchFamily="49" charset="-122"/>
                <a:ea typeface="幼圆" panose="02010509060101010101" pitchFamily="49" charset="-122"/>
                <a:sym typeface="Arial" panose="020B0604020202020204" pitchFamily="34" charset="0"/>
              </a:rPr>
              <a:t>三是产业链的完整性。人工智能的框架、算法方面，以及人脸识别、语音识别等领域方面均有所突破，人工智能产业链的完整性和配套都是很大的优势。</a:t>
            </a:r>
            <a:endParaRPr lang="zh-CN" altLang="en-US" dirty="0">
              <a:solidFill>
                <a:srgbClr val="00437A"/>
              </a:solidFill>
              <a:latin typeface="幼圆" panose="02010509060101010101" pitchFamily="49" charset="-122"/>
              <a:ea typeface="幼圆" panose="02010509060101010101" pitchFamily="49" charset="-122"/>
            </a:endParaRPr>
          </a:p>
        </p:txBody>
      </p:sp>
    </p:spTree>
    <p:extLst>
      <p:ext uri="{BB962C8B-B14F-4D97-AF65-F5344CB8AC3E}">
        <p14:creationId xmlns:p14="http://schemas.microsoft.com/office/powerpoint/2010/main" val="1940584293"/>
      </p:ext>
    </p:extLst>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fade">
                                      <p:cBhvr>
                                        <p:cTn id="11"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灯光, 星星, 夜空, 游戏机&#10;&#10;描述已自动生成">
            <a:extLst>
              <a:ext uri="{FF2B5EF4-FFF2-40B4-BE49-F238E27FC236}">
                <a16:creationId xmlns:a16="http://schemas.microsoft.com/office/drawing/2014/main" id="{0BE1D66C-ADA9-4782-A74A-0EC0FB6CA218}"/>
              </a:ext>
            </a:extLst>
          </p:cNvPr>
          <p:cNvPicPr>
            <a:picLocks noChangeAspect="1"/>
          </p:cNvPicPr>
          <p:nvPr/>
        </p:nvPicPr>
        <p:blipFill rotWithShape="1">
          <a:blip r:embed="rId2">
            <a:extLst>
              <a:ext uri="{28A0092B-C50C-407E-A947-70E740481C1C}">
                <a14:useLocalDpi xmlns:a14="http://schemas.microsoft.com/office/drawing/2010/main" val="0"/>
              </a:ext>
            </a:extLst>
          </a:blip>
          <a:srcRect r="20694"/>
          <a:stretch/>
        </p:blipFill>
        <p:spPr>
          <a:xfrm>
            <a:off x="0" y="0"/>
            <a:ext cx="12192000" cy="6858000"/>
          </a:xfrm>
          <a:prstGeom prst="rect">
            <a:avLst/>
          </a:prstGeom>
        </p:spPr>
      </p:pic>
      <p:sp>
        <p:nvSpPr>
          <p:cNvPr id="5" name="文本框 4">
            <a:extLst>
              <a:ext uri="{FF2B5EF4-FFF2-40B4-BE49-F238E27FC236}">
                <a16:creationId xmlns:a16="http://schemas.microsoft.com/office/drawing/2014/main" id="{210C34D4-3359-45EC-A725-D27AE4999509}"/>
              </a:ext>
            </a:extLst>
          </p:cNvPr>
          <p:cNvSpPr txBox="1"/>
          <p:nvPr/>
        </p:nvSpPr>
        <p:spPr>
          <a:xfrm>
            <a:off x="7029958" y="1671152"/>
            <a:ext cx="1409361" cy="2525691"/>
          </a:xfrm>
          <a:prstGeom prst="rect">
            <a:avLst/>
          </a:prstGeom>
          <a:noFill/>
        </p:spPr>
        <p:txBody>
          <a:bodyPr wrap="none" rtlCol="0">
            <a:spAutoFit/>
          </a:bodyPr>
          <a:lstStyle/>
          <a:p>
            <a:pPr algn="ctr">
              <a:lnSpc>
                <a:spcPct val="150000"/>
              </a:lnSpc>
            </a:pPr>
            <a:r>
              <a:rPr lang="en-US" altLang="zh-CN" sz="11500" dirty="0">
                <a:solidFill>
                  <a:schemeClr val="bg1"/>
                </a:solidFill>
                <a:effectLst>
                  <a:outerShdw blurRad="50800" dist="38100" dir="8100000" algn="tr" rotWithShape="0">
                    <a:prstClr val="black">
                      <a:alpha val="84000"/>
                    </a:prstClr>
                  </a:outerShdw>
                </a:effectLst>
                <a:latin typeface="Aharoni" panose="02010803020104030203" pitchFamily="2" charset="-79"/>
                <a:ea typeface="思源黑体 CN Heavy" panose="020B0A00000000000000" pitchFamily="34" charset="-122"/>
                <a:cs typeface="Aharoni" panose="02010803020104030203" pitchFamily="2" charset="-79"/>
              </a:rPr>
              <a:t>03</a:t>
            </a:r>
          </a:p>
        </p:txBody>
      </p:sp>
      <p:sp>
        <p:nvSpPr>
          <p:cNvPr id="6" name="文本框 5">
            <a:extLst>
              <a:ext uri="{FF2B5EF4-FFF2-40B4-BE49-F238E27FC236}">
                <a16:creationId xmlns:a16="http://schemas.microsoft.com/office/drawing/2014/main" id="{9800988A-10D3-4825-8C33-1D17F56C92FB}"/>
              </a:ext>
            </a:extLst>
          </p:cNvPr>
          <p:cNvSpPr txBox="1"/>
          <p:nvPr/>
        </p:nvSpPr>
        <p:spPr>
          <a:xfrm>
            <a:off x="7013005" y="3683000"/>
            <a:ext cx="1365760" cy="587661"/>
          </a:xfrm>
          <a:prstGeom prst="rect">
            <a:avLst/>
          </a:prstGeom>
          <a:noFill/>
        </p:spPr>
        <p:txBody>
          <a:bodyPr wrap="none" rtlCol="0">
            <a:spAutoFit/>
          </a:bodyPr>
          <a:lstStyle/>
          <a:p>
            <a:pPr algn="ctr">
              <a:lnSpc>
                <a:spcPct val="150000"/>
              </a:lnSpc>
            </a:pPr>
            <a:r>
              <a:rPr lang="en-US" altLang="zh-CN" sz="2400" dirty="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rPr>
              <a:t>PART03</a:t>
            </a:r>
            <a:endParaRPr lang="zh-CN" altLang="en-US" sz="2400" dirty="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endParaRPr>
          </a:p>
        </p:txBody>
      </p:sp>
      <p:pic>
        <p:nvPicPr>
          <p:cNvPr id="28" name="图片 27">
            <a:extLst>
              <a:ext uri="{FF2B5EF4-FFF2-40B4-BE49-F238E27FC236}">
                <a16:creationId xmlns:a16="http://schemas.microsoft.com/office/drawing/2014/main" id="{602CAB65-3AC8-4CDD-91FF-84790F0FC679}"/>
              </a:ext>
            </a:extLst>
          </p:cNvPr>
          <p:cNvPicPr>
            <a:picLocks noChangeAspect="1"/>
          </p:cNvPicPr>
          <p:nvPr/>
        </p:nvPicPr>
        <p:blipFill>
          <a:blip r:embed="rId3"/>
          <a:stretch>
            <a:fillRect/>
          </a:stretch>
        </p:blipFill>
        <p:spPr>
          <a:xfrm>
            <a:off x="9018499" y="3541486"/>
            <a:ext cx="3199638" cy="4586514"/>
          </a:xfrm>
          <a:prstGeom prst="rect">
            <a:avLst/>
          </a:prstGeom>
        </p:spPr>
      </p:pic>
      <p:sp>
        <p:nvSpPr>
          <p:cNvPr id="29" name="文本框 28">
            <a:extLst>
              <a:ext uri="{FF2B5EF4-FFF2-40B4-BE49-F238E27FC236}">
                <a16:creationId xmlns:a16="http://schemas.microsoft.com/office/drawing/2014/main" id="{ADCE95BC-D243-43BC-BC26-8FF596711FD0}"/>
              </a:ext>
            </a:extLst>
          </p:cNvPr>
          <p:cNvSpPr txBox="1"/>
          <p:nvPr/>
        </p:nvSpPr>
        <p:spPr>
          <a:xfrm>
            <a:off x="833021" y="2420935"/>
            <a:ext cx="5262979" cy="2016129"/>
          </a:xfrm>
          <a:prstGeom prst="rect">
            <a:avLst/>
          </a:prstGeom>
          <a:noFill/>
        </p:spPr>
        <p:txBody>
          <a:bodyPr wrap="none" rtlCol="0">
            <a:spAutoFit/>
          </a:bodyPr>
          <a:lstStyle>
            <a:defPPr>
              <a:defRPr lang="zh-CN"/>
            </a:defPPr>
            <a:lvl1pPr algn="ctr">
              <a:lnSpc>
                <a:spcPct val="150000"/>
              </a:lnSpc>
              <a:defRPr sz="200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defRPr>
            </a:lvl1pPr>
          </a:lstStyle>
          <a:p>
            <a:r>
              <a:rPr lang="zh-CN" altLang="en-US" sz="4400" dirty="0"/>
              <a:t>人工智能发展的</a:t>
            </a:r>
            <a:endParaRPr lang="en-US" altLang="zh-CN" sz="4400" dirty="0"/>
          </a:p>
          <a:p>
            <a:r>
              <a:rPr lang="zh-CN" altLang="en-US" sz="4400" dirty="0"/>
              <a:t>基本思想和技术路径</a:t>
            </a:r>
          </a:p>
        </p:txBody>
      </p:sp>
    </p:spTree>
    <p:extLst>
      <p:ext uri="{BB962C8B-B14F-4D97-AF65-F5344CB8AC3E}">
        <p14:creationId xmlns:p14="http://schemas.microsoft.com/office/powerpoint/2010/main" val="2102760962"/>
      </p:ext>
    </p:extLst>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灯光, 星星, 夜空, 游戏机&#10;&#10;描述已自动生成">
            <a:extLst>
              <a:ext uri="{FF2B5EF4-FFF2-40B4-BE49-F238E27FC236}">
                <a16:creationId xmlns:a16="http://schemas.microsoft.com/office/drawing/2014/main" id="{0BE1D66C-ADA9-4782-A74A-0EC0FB6CA218}"/>
              </a:ext>
            </a:extLst>
          </p:cNvPr>
          <p:cNvPicPr>
            <a:picLocks noChangeAspect="1"/>
          </p:cNvPicPr>
          <p:nvPr/>
        </p:nvPicPr>
        <p:blipFill rotWithShape="1">
          <a:blip r:embed="rId2">
            <a:extLst>
              <a:ext uri="{28A0092B-C50C-407E-A947-70E740481C1C}">
                <a14:useLocalDpi xmlns:a14="http://schemas.microsoft.com/office/drawing/2010/main" val="0"/>
              </a:ext>
            </a:extLst>
          </a:blip>
          <a:srcRect r="20694"/>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74EE8E3D-0A49-415A-B620-C1DCCB961B72}"/>
              </a:ext>
            </a:extLst>
          </p:cNvPr>
          <p:cNvSpPr/>
          <p:nvPr/>
        </p:nvSpPr>
        <p:spPr>
          <a:xfrm>
            <a:off x="438150" y="323850"/>
            <a:ext cx="11315700" cy="6153150"/>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569FCFB9-BD5B-4F59-9127-8A9F3BACF348}"/>
              </a:ext>
            </a:extLst>
          </p:cNvPr>
          <p:cNvSpPr txBox="1"/>
          <p:nvPr/>
        </p:nvSpPr>
        <p:spPr>
          <a:xfrm>
            <a:off x="1813714" y="381000"/>
            <a:ext cx="4801314" cy="917944"/>
          </a:xfrm>
          <a:prstGeom prst="rect">
            <a:avLst/>
          </a:prstGeom>
          <a:noFill/>
        </p:spPr>
        <p:txBody>
          <a:bodyPr wrap="none" rtlCol="0">
            <a:spAutoFit/>
          </a:bodyPr>
          <a:lstStyle>
            <a:defPPr>
              <a:defRPr lang="zh-CN"/>
            </a:defPPr>
            <a:lvl1pPr algn="ctr">
              <a:lnSpc>
                <a:spcPct val="150000"/>
              </a:lnSpc>
              <a:defRPr sz="200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defRPr>
            </a:lvl1pPr>
          </a:lstStyle>
          <a:p>
            <a:r>
              <a:rPr lang="zh-CN" altLang="en-US" sz="4000" dirty="0">
                <a:solidFill>
                  <a:srgbClr val="00437A"/>
                </a:solidFill>
                <a:effectLst/>
              </a:rPr>
              <a:t>基本思想和技术路径</a:t>
            </a:r>
          </a:p>
        </p:txBody>
      </p:sp>
      <p:pic>
        <p:nvPicPr>
          <p:cNvPr id="9" name="图片 8">
            <a:extLst>
              <a:ext uri="{FF2B5EF4-FFF2-40B4-BE49-F238E27FC236}">
                <a16:creationId xmlns:a16="http://schemas.microsoft.com/office/drawing/2014/main" id="{B19B11FC-83E9-4FAA-9A9A-340E8531BCC7}"/>
              </a:ext>
            </a:extLst>
          </p:cNvPr>
          <p:cNvPicPr>
            <a:picLocks noChangeAspect="1"/>
          </p:cNvPicPr>
          <p:nvPr/>
        </p:nvPicPr>
        <p:blipFill>
          <a:blip r:embed="rId3"/>
          <a:stretch>
            <a:fillRect/>
          </a:stretch>
        </p:blipFill>
        <p:spPr>
          <a:xfrm rot="2123064" flipH="1">
            <a:off x="572566" y="233570"/>
            <a:ext cx="1078359" cy="1545771"/>
          </a:xfrm>
          <a:prstGeom prst="rect">
            <a:avLst/>
          </a:prstGeom>
          <a:effectLst>
            <a:outerShdw blurRad="50800" dist="38100" dir="2700000" sx="101000" sy="101000" algn="tl" rotWithShape="0">
              <a:prstClr val="black">
                <a:alpha val="68000"/>
              </a:prstClr>
            </a:outerShdw>
          </a:effectLst>
        </p:spPr>
      </p:pic>
      <p:sp>
        <p:nvSpPr>
          <p:cNvPr id="3" name="矩形 2">
            <a:extLst>
              <a:ext uri="{FF2B5EF4-FFF2-40B4-BE49-F238E27FC236}">
                <a16:creationId xmlns:a16="http://schemas.microsoft.com/office/drawing/2014/main" id="{4169C5E3-59DB-4C82-9FF8-9AB84DD21826}"/>
              </a:ext>
            </a:extLst>
          </p:cNvPr>
          <p:cNvSpPr/>
          <p:nvPr/>
        </p:nvSpPr>
        <p:spPr>
          <a:xfrm>
            <a:off x="6615028" y="678873"/>
            <a:ext cx="61997" cy="484909"/>
          </a:xfrm>
          <a:prstGeom prst="rect">
            <a:avLst/>
          </a:prstGeom>
          <a:solidFill>
            <a:srgbClr val="0043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69A3B992-81AB-4075-BE8F-107F76C43618}"/>
              </a:ext>
            </a:extLst>
          </p:cNvPr>
          <p:cNvSpPr txBox="1"/>
          <p:nvPr/>
        </p:nvSpPr>
        <p:spPr>
          <a:xfrm>
            <a:off x="6677025" y="381000"/>
            <a:ext cx="2152705" cy="917944"/>
          </a:xfrm>
          <a:prstGeom prst="rect">
            <a:avLst/>
          </a:prstGeom>
          <a:noFill/>
        </p:spPr>
        <p:txBody>
          <a:bodyPr wrap="none" rtlCol="0">
            <a:spAutoFit/>
          </a:bodyPr>
          <a:lstStyle>
            <a:defPPr>
              <a:defRPr lang="zh-CN"/>
            </a:defPPr>
            <a:lvl1pPr algn="ctr">
              <a:lnSpc>
                <a:spcPct val="150000"/>
              </a:lnSpc>
              <a:defRPr sz="4000">
                <a:solidFill>
                  <a:srgbClr val="00437A"/>
                </a:solidFill>
                <a:effectLst/>
                <a:latin typeface="思源黑体 CN Heavy" panose="020B0A00000000000000" pitchFamily="34" charset="-122"/>
                <a:ea typeface="思源黑体 CN Heavy" panose="020B0A00000000000000" pitchFamily="34" charset="-122"/>
              </a:defRPr>
            </a:lvl1pPr>
          </a:lstStyle>
          <a:p>
            <a:r>
              <a:rPr lang="en-US" altLang="zh-CN" dirty="0"/>
              <a:t>PART03</a:t>
            </a:r>
            <a:endParaRPr lang="zh-CN" altLang="en-US" dirty="0"/>
          </a:p>
        </p:txBody>
      </p:sp>
      <p:sp>
        <p:nvSpPr>
          <p:cNvPr id="5" name="矩形 4">
            <a:extLst>
              <a:ext uri="{FF2B5EF4-FFF2-40B4-BE49-F238E27FC236}">
                <a16:creationId xmlns:a16="http://schemas.microsoft.com/office/drawing/2014/main" id="{3ACA8516-DF0E-4EFE-AA4D-1880FF232079}"/>
              </a:ext>
            </a:extLst>
          </p:cNvPr>
          <p:cNvSpPr/>
          <p:nvPr/>
        </p:nvSpPr>
        <p:spPr>
          <a:xfrm>
            <a:off x="1813714" y="2324805"/>
            <a:ext cx="4863311" cy="2958630"/>
          </a:xfrm>
          <a:prstGeom prst="rect">
            <a:avLst/>
          </a:prstGeom>
        </p:spPr>
        <p:txBody>
          <a:bodyPr wrap="square">
            <a:spAutoFit/>
          </a:bodyPr>
          <a:lstStyle/>
          <a:p>
            <a:pPr algn="just">
              <a:lnSpc>
                <a:spcPct val="150000"/>
              </a:lnSpc>
            </a:pPr>
            <a:r>
              <a:rPr lang="zh-CN" altLang="en-US" spc="300" dirty="0">
                <a:latin typeface="幼圆" panose="02010509060101010101" pitchFamily="49" charset="-122"/>
                <a:ea typeface="幼圆" panose="02010509060101010101" pitchFamily="49" charset="-122"/>
              </a:rPr>
              <a:t>人工智能研究工作肇始于</a:t>
            </a:r>
            <a:r>
              <a:rPr lang="en-US" altLang="zh-CN" spc="300" dirty="0">
                <a:latin typeface="幼圆" panose="02010509060101010101" pitchFamily="49" charset="-122"/>
                <a:ea typeface="幼圆" panose="02010509060101010101" pitchFamily="49" charset="-122"/>
              </a:rPr>
              <a:t>20</a:t>
            </a:r>
            <a:r>
              <a:rPr lang="zh-CN" altLang="en-US" spc="300" dirty="0">
                <a:latin typeface="幼圆" panose="02010509060101010101" pitchFamily="49" charset="-122"/>
                <a:ea typeface="幼圆" panose="02010509060101010101" pitchFamily="49" charset="-122"/>
              </a:rPr>
              <a:t>世纪</a:t>
            </a:r>
            <a:r>
              <a:rPr lang="en-US" altLang="zh-CN" spc="300" dirty="0">
                <a:latin typeface="幼圆" panose="02010509060101010101" pitchFamily="49" charset="-122"/>
                <a:ea typeface="幼圆" panose="02010509060101010101" pitchFamily="49" charset="-122"/>
              </a:rPr>
              <a:t>40</a:t>
            </a:r>
            <a:r>
              <a:rPr lang="zh-CN" altLang="en-US" spc="300" dirty="0">
                <a:latin typeface="幼圆" panose="02010509060101010101" pitchFamily="49" charset="-122"/>
                <a:ea typeface="幼圆" panose="02010509060101010101" pitchFamily="49" charset="-122"/>
              </a:rPr>
              <a:t>年代，但其完整概念在</a:t>
            </a:r>
            <a:r>
              <a:rPr lang="en-US" altLang="zh-CN" spc="300" dirty="0">
                <a:latin typeface="幼圆" panose="02010509060101010101" pitchFamily="49" charset="-122"/>
                <a:ea typeface="幼圆" panose="02010509060101010101" pitchFamily="49" charset="-122"/>
              </a:rPr>
              <a:t>1956</a:t>
            </a:r>
            <a:r>
              <a:rPr lang="zh-CN" altLang="en-US" spc="300" dirty="0">
                <a:latin typeface="幼圆" panose="02010509060101010101" pitchFamily="49" charset="-122"/>
                <a:ea typeface="幼圆" panose="02010509060101010101" pitchFamily="49" charset="-122"/>
              </a:rPr>
              <a:t>年才正式登上历史舞台，在美国达特茅斯学院举行的“人工智能夏季研讨会”上提出。这个研讨会的主题就是用机器来模仿人类学习以及其他方面的智能，推进了人工智能起起伏伏、螺旋发展的历程。</a:t>
            </a:r>
          </a:p>
        </p:txBody>
      </p:sp>
      <p:pic>
        <p:nvPicPr>
          <p:cNvPr id="7" name="图片 6">
            <a:extLst>
              <a:ext uri="{FF2B5EF4-FFF2-40B4-BE49-F238E27FC236}">
                <a16:creationId xmlns:a16="http://schemas.microsoft.com/office/drawing/2014/main" id="{F521B3A7-9480-49DE-81AF-8B3C5655AE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221761"/>
            <a:ext cx="5445739" cy="5445739"/>
          </a:xfrm>
          <a:prstGeom prst="rect">
            <a:avLst/>
          </a:prstGeom>
        </p:spPr>
      </p:pic>
    </p:spTree>
    <p:extLst>
      <p:ext uri="{BB962C8B-B14F-4D97-AF65-F5344CB8AC3E}">
        <p14:creationId xmlns:p14="http://schemas.microsoft.com/office/powerpoint/2010/main" val="3166858990"/>
      </p:ext>
    </p:extLst>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灯光, 星星, 夜空, 游戏机&#10;&#10;描述已自动生成">
            <a:extLst>
              <a:ext uri="{FF2B5EF4-FFF2-40B4-BE49-F238E27FC236}">
                <a16:creationId xmlns:a16="http://schemas.microsoft.com/office/drawing/2014/main" id="{0BE1D66C-ADA9-4782-A74A-0EC0FB6CA218}"/>
              </a:ext>
            </a:extLst>
          </p:cNvPr>
          <p:cNvPicPr>
            <a:picLocks noChangeAspect="1"/>
          </p:cNvPicPr>
          <p:nvPr/>
        </p:nvPicPr>
        <p:blipFill rotWithShape="1">
          <a:blip r:embed="rId2">
            <a:extLst>
              <a:ext uri="{28A0092B-C50C-407E-A947-70E740481C1C}">
                <a14:useLocalDpi xmlns:a14="http://schemas.microsoft.com/office/drawing/2010/main" val="0"/>
              </a:ext>
            </a:extLst>
          </a:blip>
          <a:srcRect r="20694"/>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74EE8E3D-0A49-415A-B620-C1DCCB961B72}"/>
              </a:ext>
            </a:extLst>
          </p:cNvPr>
          <p:cNvSpPr/>
          <p:nvPr/>
        </p:nvSpPr>
        <p:spPr>
          <a:xfrm>
            <a:off x="438150" y="323850"/>
            <a:ext cx="11315700" cy="6153150"/>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569FCFB9-BD5B-4F59-9127-8A9F3BACF348}"/>
              </a:ext>
            </a:extLst>
          </p:cNvPr>
          <p:cNvSpPr txBox="1"/>
          <p:nvPr/>
        </p:nvSpPr>
        <p:spPr>
          <a:xfrm>
            <a:off x="1813714" y="381000"/>
            <a:ext cx="4801314" cy="917944"/>
          </a:xfrm>
          <a:prstGeom prst="rect">
            <a:avLst/>
          </a:prstGeom>
          <a:noFill/>
        </p:spPr>
        <p:txBody>
          <a:bodyPr wrap="none" rtlCol="0">
            <a:spAutoFit/>
          </a:bodyPr>
          <a:lstStyle>
            <a:defPPr>
              <a:defRPr lang="zh-CN"/>
            </a:defPPr>
            <a:lvl1pPr algn="ctr">
              <a:lnSpc>
                <a:spcPct val="150000"/>
              </a:lnSpc>
              <a:defRPr sz="200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defRPr>
            </a:lvl1pPr>
          </a:lstStyle>
          <a:p>
            <a:r>
              <a:rPr lang="zh-CN" altLang="en-US" sz="4000" dirty="0">
                <a:solidFill>
                  <a:srgbClr val="00437A"/>
                </a:solidFill>
                <a:effectLst/>
              </a:rPr>
              <a:t>基本思想和技术路径</a:t>
            </a:r>
          </a:p>
        </p:txBody>
      </p:sp>
      <p:pic>
        <p:nvPicPr>
          <p:cNvPr id="9" name="图片 8">
            <a:extLst>
              <a:ext uri="{FF2B5EF4-FFF2-40B4-BE49-F238E27FC236}">
                <a16:creationId xmlns:a16="http://schemas.microsoft.com/office/drawing/2014/main" id="{B19B11FC-83E9-4FAA-9A9A-340E8531BCC7}"/>
              </a:ext>
            </a:extLst>
          </p:cNvPr>
          <p:cNvPicPr>
            <a:picLocks noChangeAspect="1"/>
          </p:cNvPicPr>
          <p:nvPr/>
        </p:nvPicPr>
        <p:blipFill>
          <a:blip r:embed="rId3"/>
          <a:stretch>
            <a:fillRect/>
          </a:stretch>
        </p:blipFill>
        <p:spPr>
          <a:xfrm rot="2123064" flipH="1">
            <a:off x="572566" y="233570"/>
            <a:ext cx="1078359" cy="1545771"/>
          </a:xfrm>
          <a:prstGeom prst="rect">
            <a:avLst/>
          </a:prstGeom>
          <a:effectLst>
            <a:outerShdw blurRad="50800" dist="38100" dir="2700000" sx="101000" sy="101000" algn="tl" rotWithShape="0">
              <a:prstClr val="black">
                <a:alpha val="68000"/>
              </a:prstClr>
            </a:outerShdw>
          </a:effectLst>
        </p:spPr>
      </p:pic>
      <p:sp>
        <p:nvSpPr>
          <p:cNvPr id="3" name="矩形 2">
            <a:extLst>
              <a:ext uri="{FF2B5EF4-FFF2-40B4-BE49-F238E27FC236}">
                <a16:creationId xmlns:a16="http://schemas.microsoft.com/office/drawing/2014/main" id="{4169C5E3-59DB-4C82-9FF8-9AB84DD21826}"/>
              </a:ext>
            </a:extLst>
          </p:cNvPr>
          <p:cNvSpPr/>
          <p:nvPr/>
        </p:nvSpPr>
        <p:spPr>
          <a:xfrm>
            <a:off x="6615028" y="678873"/>
            <a:ext cx="61997" cy="484909"/>
          </a:xfrm>
          <a:prstGeom prst="rect">
            <a:avLst/>
          </a:prstGeom>
          <a:solidFill>
            <a:srgbClr val="0043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69A3B992-81AB-4075-BE8F-107F76C43618}"/>
              </a:ext>
            </a:extLst>
          </p:cNvPr>
          <p:cNvSpPr txBox="1"/>
          <p:nvPr/>
        </p:nvSpPr>
        <p:spPr>
          <a:xfrm>
            <a:off x="6677025" y="381000"/>
            <a:ext cx="2152705" cy="917944"/>
          </a:xfrm>
          <a:prstGeom prst="rect">
            <a:avLst/>
          </a:prstGeom>
          <a:noFill/>
        </p:spPr>
        <p:txBody>
          <a:bodyPr wrap="none" rtlCol="0">
            <a:spAutoFit/>
          </a:bodyPr>
          <a:lstStyle>
            <a:defPPr>
              <a:defRPr lang="zh-CN"/>
            </a:defPPr>
            <a:lvl1pPr algn="ctr">
              <a:lnSpc>
                <a:spcPct val="150000"/>
              </a:lnSpc>
              <a:defRPr sz="4000">
                <a:solidFill>
                  <a:srgbClr val="00437A"/>
                </a:solidFill>
                <a:effectLst/>
                <a:latin typeface="思源黑体 CN Heavy" panose="020B0A00000000000000" pitchFamily="34" charset="-122"/>
                <a:ea typeface="思源黑体 CN Heavy" panose="020B0A00000000000000" pitchFamily="34" charset="-122"/>
              </a:defRPr>
            </a:lvl1pPr>
          </a:lstStyle>
          <a:p>
            <a:r>
              <a:rPr lang="en-US" altLang="zh-CN" dirty="0"/>
              <a:t>PART03</a:t>
            </a:r>
            <a:endParaRPr lang="zh-CN" altLang="en-US" dirty="0"/>
          </a:p>
        </p:txBody>
      </p:sp>
      <p:sp>
        <p:nvSpPr>
          <p:cNvPr id="5" name="矩形 4">
            <a:extLst>
              <a:ext uri="{FF2B5EF4-FFF2-40B4-BE49-F238E27FC236}">
                <a16:creationId xmlns:a16="http://schemas.microsoft.com/office/drawing/2014/main" id="{3ACA8516-DF0E-4EFE-AA4D-1880FF232079}"/>
              </a:ext>
            </a:extLst>
          </p:cNvPr>
          <p:cNvSpPr/>
          <p:nvPr/>
        </p:nvSpPr>
        <p:spPr>
          <a:xfrm>
            <a:off x="1003901" y="3216503"/>
            <a:ext cx="8006615" cy="688202"/>
          </a:xfrm>
          <a:prstGeom prst="rect">
            <a:avLst/>
          </a:prstGeom>
        </p:spPr>
        <p:txBody>
          <a:bodyPr wrap="square">
            <a:spAutoFit/>
          </a:bodyPr>
          <a:lstStyle/>
          <a:p>
            <a:pPr algn="just">
              <a:lnSpc>
                <a:spcPct val="150000"/>
              </a:lnSpc>
            </a:pPr>
            <a:r>
              <a:rPr lang="zh-CN" altLang="en-US" sz="1400" spc="300" dirty="0">
                <a:latin typeface="幼圆" panose="02010509060101010101" pitchFamily="49" charset="-122"/>
                <a:ea typeface="幼圆" panose="02010509060101010101" pitchFamily="49" charset="-122"/>
              </a:rPr>
              <a:t>第一种路径主张人工智能应从智能的功能模拟入手，认为符号是智能的基本元素，智能是符号的表征和运算过程。</a:t>
            </a:r>
          </a:p>
        </p:txBody>
      </p:sp>
      <p:sp>
        <p:nvSpPr>
          <p:cNvPr id="12" name="添加标题">
            <a:extLst>
              <a:ext uri="{FF2B5EF4-FFF2-40B4-BE49-F238E27FC236}">
                <a16:creationId xmlns:a16="http://schemas.microsoft.com/office/drawing/2014/main" id="{718C42F3-E6E0-415B-8DCC-AF73AD7BE6AF}"/>
              </a:ext>
            </a:extLst>
          </p:cNvPr>
          <p:cNvSpPr txBox="1"/>
          <p:nvPr/>
        </p:nvSpPr>
        <p:spPr>
          <a:xfrm>
            <a:off x="1758824" y="1232385"/>
            <a:ext cx="5572382" cy="1316579"/>
          </a:xfrm>
          <a:prstGeom prst="rect">
            <a:avLst/>
          </a:prstGeom>
        </p:spPr>
        <p:txBody>
          <a:bodyPr wrap="square">
            <a:spAutoFit/>
          </a:bodyPr>
          <a:lstStyle>
            <a:defPPr>
              <a:defRPr lang="zh-CN"/>
            </a:defPPr>
            <a:lvl1pPr>
              <a:lnSpc>
                <a:spcPct val="150000"/>
              </a:lnSpc>
              <a:defRPr sz="1400">
                <a:solidFill>
                  <a:srgbClr val="333333"/>
                </a:solidFill>
                <a:latin typeface="幼圆" panose="02010509060101010101" pitchFamily="49" charset="-122"/>
                <a:ea typeface="幼圆" panose="02010509060101010101" pitchFamily="49" charset="-122"/>
              </a:defRPr>
            </a:lvl1pPr>
          </a:lstStyle>
          <a:p>
            <a:pPr algn="just"/>
            <a:r>
              <a:rPr lang="zh-CN" altLang="en-US" sz="2800" dirty="0">
                <a:latin typeface="思源黑体 CN Heavy" panose="020B0A00000000000000" pitchFamily="34" charset="-122"/>
                <a:ea typeface="思源黑体 CN Heavy" panose="020B0A00000000000000" pitchFamily="34" charset="-122"/>
                <a:sym typeface="Arial" panose="020B0604020202020204" pitchFamily="34" charset="0"/>
              </a:rPr>
              <a:t>自诞生以来，人工智能发展的基本思想和技术路径总的来说有</a:t>
            </a:r>
            <a:r>
              <a:rPr lang="zh-CN" altLang="en-US" sz="2800" dirty="0">
                <a:solidFill>
                  <a:srgbClr val="00437A"/>
                </a:solidFill>
                <a:latin typeface="思源黑体 CN Heavy" panose="020B0A00000000000000" pitchFamily="34" charset="-122"/>
                <a:ea typeface="思源黑体 CN Heavy" panose="020B0A00000000000000" pitchFamily="34" charset="-122"/>
                <a:sym typeface="Arial" panose="020B0604020202020204" pitchFamily="34" charset="0"/>
              </a:rPr>
              <a:t>三种</a:t>
            </a:r>
            <a:r>
              <a:rPr lang="zh-CN" altLang="en-US" sz="2800" dirty="0">
                <a:latin typeface="思源黑体 CN Heavy" panose="020B0A00000000000000" pitchFamily="34" charset="-122"/>
                <a:ea typeface="思源黑体 CN Heavy" panose="020B0A00000000000000" pitchFamily="34" charset="-122"/>
                <a:sym typeface="Arial" panose="020B0604020202020204" pitchFamily="34" charset="0"/>
              </a:rPr>
              <a:t>。</a:t>
            </a:r>
          </a:p>
        </p:txBody>
      </p:sp>
      <p:sp>
        <p:nvSpPr>
          <p:cNvPr id="13" name="等腰三角形 12">
            <a:extLst>
              <a:ext uri="{FF2B5EF4-FFF2-40B4-BE49-F238E27FC236}">
                <a16:creationId xmlns:a16="http://schemas.microsoft.com/office/drawing/2014/main" id="{82C8A3AF-D915-4A3E-B310-6F12555EECFC}"/>
              </a:ext>
            </a:extLst>
          </p:cNvPr>
          <p:cNvSpPr/>
          <p:nvPr/>
        </p:nvSpPr>
        <p:spPr>
          <a:xfrm rot="10800000">
            <a:off x="1314706" y="1508406"/>
            <a:ext cx="358650" cy="309181"/>
          </a:xfrm>
          <a:prstGeom prst="triangle">
            <a:avLst/>
          </a:prstGeom>
          <a:solidFill>
            <a:srgbClr val="0043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7">
            <a:extLst>
              <a:ext uri="{FF2B5EF4-FFF2-40B4-BE49-F238E27FC236}">
                <a16:creationId xmlns:a16="http://schemas.microsoft.com/office/drawing/2014/main" id="{BEBFF94D-F126-41F5-BC01-71EFB7271A43}"/>
              </a:ext>
            </a:extLst>
          </p:cNvPr>
          <p:cNvSpPr/>
          <p:nvPr/>
        </p:nvSpPr>
        <p:spPr>
          <a:xfrm>
            <a:off x="1037346" y="2789570"/>
            <a:ext cx="4667077" cy="448126"/>
          </a:xfrm>
          <a:prstGeom prst="roundRect">
            <a:avLst>
              <a:gd name="adj" fmla="val 50000"/>
            </a:avLst>
          </a:prstGeom>
          <a:solidFill>
            <a:srgbClr val="086A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8">
            <a:extLst>
              <a:ext uri="{FF2B5EF4-FFF2-40B4-BE49-F238E27FC236}">
                <a16:creationId xmlns:a16="http://schemas.microsoft.com/office/drawing/2014/main" id="{FF3B8FB7-8531-4E5B-B9A9-B6564CBE7950}"/>
              </a:ext>
            </a:extLst>
          </p:cNvPr>
          <p:cNvSpPr/>
          <p:nvPr/>
        </p:nvSpPr>
        <p:spPr>
          <a:xfrm>
            <a:off x="1016602" y="3950760"/>
            <a:ext cx="2958498" cy="382243"/>
          </a:xfrm>
          <a:prstGeom prst="roundRect">
            <a:avLst>
              <a:gd name="adj" fmla="val 50000"/>
            </a:avLst>
          </a:prstGeom>
          <a:solidFill>
            <a:srgbClr val="0FA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6" name="圆角矩形 9">
            <a:extLst>
              <a:ext uri="{FF2B5EF4-FFF2-40B4-BE49-F238E27FC236}">
                <a16:creationId xmlns:a16="http://schemas.microsoft.com/office/drawing/2014/main" id="{E9F03F35-0C7C-4CFE-ABC0-A35F5F89C019}"/>
              </a:ext>
            </a:extLst>
          </p:cNvPr>
          <p:cNvSpPr/>
          <p:nvPr/>
        </p:nvSpPr>
        <p:spPr>
          <a:xfrm>
            <a:off x="1037346" y="5053245"/>
            <a:ext cx="5972002" cy="369257"/>
          </a:xfrm>
          <a:prstGeom prst="roundRect">
            <a:avLst>
              <a:gd name="adj" fmla="val 50000"/>
            </a:avLst>
          </a:prstGeom>
          <a:solidFill>
            <a:srgbClr val="086A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矩形 21">
            <a:extLst>
              <a:ext uri="{FF2B5EF4-FFF2-40B4-BE49-F238E27FC236}">
                <a16:creationId xmlns:a16="http://schemas.microsoft.com/office/drawing/2014/main" id="{94C242AA-22A8-42F3-B7F6-4B74935E2414}"/>
              </a:ext>
            </a:extLst>
          </p:cNvPr>
          <p:cNvSpPr/>
          <p:nvPr/>
        </p:nvSpPr>
        <p:spPr>
          <a:xfrm>
            <a:off x="1159284" y="2587037"/>
            <a:ext cx="954108" cy="615040"/>
          </a:xfrm>
          <a:prstGeom prst="rect">
            <a:avLst/>
          </a:prstGeom>
        </p:spPr>
        <p:txBody>
          <a:bodyPr wrap="none">
            <a:spAutoFit/>
          </a:bodyPr>
          <a:lstStyle/>
          <a:p>
            <a:pPr algn="ctr">
              <a:lnSpc>
                <a:spcPct val="200000"/>
              </a:lnSpc>
            </a:pPr>
            <a:r>
              <a:rPr lang="zh-CN" altLang="en-US" sz="2000" dirty="0">
                <a:solidFill>
                  <a:schemeClr val="bg1"/>
                </a:solidFill>
                <a:latin typeface="思源黑体 CN Heavy" panose="020B0A00000000000000" pitchFamily="34" charset="-122"/>
                <a:ea typeface="思源黑体 CN Heavy" panose="020B0A00000000000000" pitchFamily="34" charset="-122"/>
              </a:rPr>
              <a:t>第一种</a:t>
            </a:r>
            <a:endParaRPr lang="en-US" altLang="zh-CN" sz="2000" dirty="0">
              <a:solidFill>
                <a:schemeClr val="bg1"/>
              </a:solidFill>
              <a:latin typeface="思源黑体 CN Heavy" panose="020B0A00000000000000" pitchFamily="34" charset="-122"/>
              <a:ea typeface="思源黑体 CN Heavy" panose="020B0A00000000000000" pitchFamily="34" charset="-122"/>
            </a:endParaRPr>
          </a:p>
        </p:txBody>
      </p:sp>
      <p:sp>
        <p:nvSpPr>
          <p:cNvPr id="23" name="矩形 22">
            <a:extLst>
              <a:ext uri="{FF2B5EF4-FFF2-40B4-BE49-F238E27FC236}">
                <a16:creationId xmlns:a16="http://schemas.microsoft.com/office/drawing/2014/main" id="{4EC0B178-2F69-43F8-BA5B-8D5165E4A51D}"/>
              </a:ext>
            </a:extLst>
          </p:cNvPr>
          <p:cNvSpPr/>
          <p:nvPr/>
        </p:nvSpPr>
        <p:spPr>
          <a:xfrm>
            <a:off x="1159284" y="3731591"/>
            <a:ext cx="954108" cy="620554"/>
          </a:xfrm>
          <a:prstGeom prst="rect">
            <a:avLst/>
          </a:prstGeom>
        </p:spPr>
        <p:txBody>
          <a:bodyPr wrap="none">
            <a:spAutoFit/>
          </a:bodyPr>
          <a:lstStyle/>
          <a:p>
            <a:pPr algn="ctr">
              <a:lnSpc>
                <a:spcPct val="200000"/>
              </a:lnSpc>
            </a:pPr>
            <a:r>
              <a:rPr lang="zh-CN" altLang="en-US" sz="2000" dirty="0">
                <a:solidFill>
                  <a:schemeClr val="bg1"/>
                </a:solidFill>
                <a:latin typeface="思源黑体 CN Heavy" panose="020B0A00000000000000" pitchFamily="34" charset="-122"/>
                <a:ea typeface="思源黑体 CN Heavy" panose="020B0A00000000000000" pitchFamily="34" charset="-122"/>
              </a:rPr>
              <a:t>第二种</a:t>
            </a:r>
            <a:endParaRPr lang="en-US" altLang="zh-CN" sz="2000" dirty="0">
              <a:solidFill>
                <a:schemeClr val="bg1"/>
              </a:solidFill>
              <a:latin typeface="思源黑体 CN Heavy" panose="020B0A00000000000000" pitchFamily="34" charset="-122"/>
              <a:ea typeface="思源黑体 CN Heavy" panose="020B0A00000000000000" pitchFamily="34" charset="-122"/>
            </a:endParaRPr>
          </a:p>
        </p:txBody>
      </p:sp>
      <p:sp>
        <p:nvSpPr>
          <p:cNvPr id="10" name="矩形 9">
            <a:extLst>
              <a:ext uri="{FF2B5EF4-FFF2-40B4-BE49-F238E27FC236}">
                <a16:creationId xmlns:a16="http://schemas.microsoft.com/office/drawing/2014/main" id="{242AE2BE-3A7D-41C1-AAD5-9972BDC9100E}"/>
              </a:ext>
            </a:extLst>
          </p:cNvPr>
          <p:cNvSpPr/>
          <p:nvPr/>
        </p:nvSpPr>
        <p:spPr>
          <a:xfrm>
            <a:off x="1016602" y="4331760"/>
            <a:ext cx="7813128" cy="688202"/>
          </a:xfrm>
          <a:prstGeom prst="rect">
            <a:avLst/>
          </a:prstGeom>
        </p:spPr>
        <p:txBody>
          <a:bodyPr wrap="square">
            <a:spAutoFit/>
          </a:bodyPr>
          <a:lstStyle/>
          <a:p>
            <a:pPr algn="just">
              <a:lnSpc>
                <a:spcPct val="150000"/>
              </a:lnSpc>
            </a:pPr>
            <a:r>
              <a:rPr lang="zh-CN" altLang="en-US" sz="1400" spc="300" dirty="0">
                <a:latin typeface="幼圆" panose="02010509060101010101" pitchFamily="49" charset="-122"/>
                <a:ea typeface="幼圆" panose="02010509060101010101" pitchFamily="49" charset="-122"/>
              </a:rPr>
              <a:t>第二种路径是连接主义或者说神经网络学派，发源于上世纪</a:t>
            </a:r>
            <a:r>
              <a:rPr lang="en-US" altLang="zh-CN" sz="1400" spc="300" dirty="0">
                <a:latin typeface="幼圆" panose="02010509060101010101" pitchFamily="49" charset="-122"/>
                <a:ea typeface="幼圆" panose="02010509060101010101" pitchFamily="49" charset="-122"/>
              </a:rPr>
              <a:t>40</a:t>
            </a:r>
            <a:r>
              <a:rPr lang="zh-CN" altLang="en-US" sz="1400" spc="300" dirty="0">
                <a:latin typeface="幼圆" panose="02010509060101010101" pitchFamily="49" charset="-122"/>
                <a:ea typeface="幼圆" panose="02010509060101010101" pitchFamily="49" charset="-122"/>
              </a:rPr>
              <a:t>年代，强调智能活动是由大量简单（神经）单元通过复杂连接后并行运行的结果。</a:t>
            </a:r>
          </a:p>
        </p:txBody>
      </p:sp>
      <p:sp>
        <p:nvSpPr>
          <p:cNvPr id="26" name="矩形 25">
            <a:extLst>
              <a:ext uri="{FF2B5EF4-FFF2-40B4-BE49-F238E27FC236}">
                <a16:creationId xmlns:a16="http://schemas.microsoft.com/office/drawing/2014/main" id="{C497B91B-2E54-4D4D-BAAA-EE4A26B0C689}"/>
              </a:ext>
            </a:extLst>
          </p:cNvPr>
          <p:cNvSpPr/>
          <p:nvPr/>
        </p:nvSpPr>
        <p:spPr>
          <a:xfrm>
            <a:off x="1016602" y="5386385"/>
            <a:ext cx="7794758" cy="688202"/>
          </a:xfrm>
          <a:prstGeom prst="rect">
            <a:avLst/>
          </a:prstGeom>
        </p:spPr>
        <p:txBody>
          <a:bodyPr wrap="square">
            <a:spAutoFit/>
          </a:bodyPr>
          <a:lstStyle/>
          <a:p>
            <a:pPr algn="just">
              <a:lnSpc>
                <a:spcPct val="150000"/>
              </a:lnSpc>
            </a:pPr>
            <a:r>
              <a:rPr lang="zh-CN" altLang="en-US" sz="1400" spc="300" dirty="0">
                <a:latin typeface="幼圆" panose="02010509060101010101" pitchFamily="49" charset="-122"/>
                <a:ea typeface="幼圆" panose="02010509060101010101" pitchFamily="49" charset="-122"/>
              </a:rPr>
              <a:t>第三种路径是行为主义或者说控制学派。控制论认为，智能来自智能主体与环境以及其他智能主体相互作用的成功经验，是优胜劣汰、适者生存的结果。</a:t>
            </a:r>
          </a:p>
        </p:txBody>
      </p:sp>
      <p:sp>
        <p:nvSpPr>
          <p:cNvPr id="24" name="矩形 23">
            <a:extLst>
              <a:ext uri="{FF2B5EF4-FFF2-40B4-BE49-F238E27FC236}">
                <a16:creationId xmlns:a16="http://schemas.microsoft.com/office/drawing/2014/main" id="{15E50234-FAF9-4082-86CB-894041ECF088}"/>
              </a:ext>
            </a:extLst>
          </p:cNvPr>
          <p:cNvSpPr/>
          <p:nvPr/>
        </p:nvSpPr>
        <p:spPr>
          <a:xfrm>
            <a:off x="1196302" y="4816374"/>
            <a:ext cx="954108" cy="620554"/>
          </a:xfrm>
          <a:prstGeom prst="rect">
            <a:avLst/>
          </a:prstGeom>
        </p:spPr>
        <p:txBody>
          <a:bodyPr wrap="none">
            <a:spAutoFit/>
          </a:bodyPr>
          <a:lstStyle/>
          <a:p>
            <a:pPr algn="ctr">
              <a:lnSpc>
                <a:spcPct val="200000"/>
              </a:lnSpc>
            </a:pPr>
            <a:r>
              <a:rPr lang="zh-CN" altLang="en-US" sz="2000" dirty="0">
                <a:solidFill>
                  <a:schemeClr val="bg1"/>
                </a:solidFill>
                <a:latin typeface="思源黑体 CN Heavy" panose="020B0A00000000000000" pitchFamily="34" charset="-122"/>
                <a:ea typeface="思源黑体 CN Heavy" panose="020B0A00000000000000" pitchFamily="34" charset="-122"/>
              </a:rPr>
              <a:t>第三种</a:t>
            </a:r>
            <a:endParaRPr lang="en-US" altLang="zh-CN" sz="2000" dirty="0">
              <a:solidFill>
                <a:schemeClr val="bg1"/>
              </a:solidFill>
              <a:latin typeface="思源黑体 CN Heavy" panose="020B0A00000000000000" pitchFamily="34" charset="-122"/>
              <a:ea typeface="思源黑体 CN Heavy" panose="020B0A00000000000000" pitchFamily="34" charset="-122"/>
            </a:endParaRPr>
          </a:p>
        </p:txBody>
      </p:sp>
      <p:sp>
        <p:nvSpPr>
          <p:cNvPr id="27" name="矩形 26">
            <a:extLst>
              <a:ext uri="{FF2B5EF4-FFF2-40B4-BE49-F238E27FC236}">
                <a16:creationId xmlns:a16="http://schemas.microsoft.com/office/drawing/2014/main" id="{A139AD46-F718-44DB-B7C9-24F0B710B692}"/>
              </a:ext>
            </a:extLst>
          </p:cNvPr>
          <p:cNvSpPr/>
          <p:nvPr/>
        </p:nvSpPr>
        <p:spPr>
          <a:xfrm>
            <a:off x="2235707" y="4825993"/>
            <a:ext cx="1210588" cy="620554"/>
          </a:xfrm>
          <a:prstGeom prst="rect">
            <a:avLst/>
          </a:prstGeom>
        </p:spPr>
        <p:txBody>
          <a:bodyPr wrap="none">
            <a:spAutoFit/>
          </a:bodyPr>
          <a:lstStyle/>
          <a:p>
            <a:pPr algn="ctr">
              <a:lnSpc>
                <a:spcPct val="200000"/>
              </a:lnSpc>
            </a:pPr>
            <a:r>
              <a:rPr lang="zh-CN" altLang="en-US" sz="2000" dirty="0">
                <a:solidFill>
                  <a:schemeClr val="bg1"/>
                </a:solidFill>
                <a:latin typeface="思源黑体 CN Heavy" panose="020B0A00000000000000" pitchFamily="34" charset="-122"/>
                <a:ea typeface="思源黑体 CN Heavy" panose="020B0A00000000000000" pitchFamily="34" charset="-122"/>
              </a:rPr>
              <a:t>控制学派</a:t>
            </a:r>
            <a:endParaRPr lang="en-US" altLang="zh-CN" sz="2000" dirty="0">
              <a:solidFill>
                <a:schemeClr val="bg1"/>
              </a:solidFill>
              <a:latin typeface="思源黑体 CN Heavy" panose="020B0A00000000000000" pitchFamily="34" charset="-122"/>
              <a:ea typeface="思源黑体 CN Heavy" panose="020B0A00000000000000" pitchFamily="34" charset="-122"/>
            </a:endParaRPr>
          </a:p>
        </p:txBody>
      </p:sp>
      <p:sp>
        <p:nvSpPr>
          <p:cNvPr id="28" name="矩形 27">
            <a:extLst>
              <a:ext uri="{FF2B5EF4-FFF2-40B4-BE49-F238E27FC236}">
                <a16:creationId xmlns:a16="http://schemas.microsoft.com/office/drawing/2014/main" id="{875372A0-A68A-48FD-A5AC-DE852DD33EBE}"/>
              </a:ext>
            </a:extLst>
          </p:cNvPr>
          <p:cNvSpPr/>
          <p:nvPr/>
        </p:nvSpPr>
        <p:spPr>
          <a:xfrm>
            <a:off x="2229232" y="3731591"/>
            <a:ext cx="1210588" cy="620554"/>
          </a:xfrm>
          <a:prstGeom prst="rect">
            <a:avLst/>
          </a:prstGeom>
        </p:spPr>
        <p:txBody>
          <a:bodyPr wrap="none">
            <a:spAutoFit/>
          </a:bodyPr>
          <a:lstStyle/>
          <a:p>
            <a:pPr algn="ctr">
              <a:lnSpc>
                <a:spcPct val="200000"/>
              </a:lnSpc>
            </a:pPr>
            <a:r>
              <a:rPr lang="zh-CN" altLang="en-US" sz="2000" dirty="0">
                <a:solidFill>
                  <a:schemeClr val="bg1"/>
                </a:solidFill>
                <a:latin typeface="思源黑体 CN Heavy" panose="020B0A00000000000000" pitchFamily="34" charset="-122"/>
                <a:ea typeface="思源黑体 CN Heavy" panose="020B0A00000000000000" pitchFamily="34" charset="-122"/>
              </a:rPr>
              <a:t>网络学派</a:t>
            </a:r>
            <a:endParaRPr lang="en-US" altLang="zh-CN" sz="2000" dirty="0">
              <a:solidFill>
                <a:schemeClr val="bg1"/>
              </a:solidFill>
              <a:latin typeface="思源黑体 CN Heavy" panose="020B0A00000000000000" pitchFamily="34" charset="-122"/>
              <a:ea typeface="思源黑体 CN Heavy" panose="020B0A00000000000000" pitchFamily="34" charset="-122"/>
            </a:endParaRPr>
          </a:p>
        </p:txBody>
      </p:sp>
      <p:sp>
        <p:nvSpPr>
          <p:cNvPr id="29" name="矩形 28">
            <a:extLst>
              <a:ext uri="{FF2B5EF4-FFF2-40B4-BE49-F238E27FC236}">
                <a16:creationId xmlns:a16="http://schemas.microsoft.com/office/drawing/2014/main" id="{96F5A2BB-B7C2-4542-B142-EDBC68DFD5E9}"/>
              </a:ext>
            </a:extLst>
          </p:cNvPr>
          <p:cNvSpPr/>
          <p:nvPr/>
        </p:nvSpPr>
        <p:spPr>
          <a:xfrm>
            <a:off x="2235707" y="2599413"/>
            <a:ext cx="1210588" cy="620554"/>
          </a:xfrm>
          <a:prstGeom prst="rect">
            <a:avLst/>
          </a:prstGeom>
        </p:spPr>
        <p:txBody>
          <a:bodyPr wrap="none">
            <a:spAutoFit/>
          </a:bodyPr>
          <a:lstStyle/>
          <a:p>
            <a:pPr algn="ctr">
              <a:lnSpc>
                <a:spcPct val="200000"/>
              </a:lnSpc>
            </a:pPr>
            <a:r>
              <a:rPr lang="zh-CN" altLang="en-US" sz="2000" dirty="0">
                <a:solidFill>
                  <a:schemeClr val="bg1"/>
                </a:solidFill>
                <a:latin typeface="思源黑体 CN Heavy" panose="020B0A00000000000000" pitchFamily="34" charset="-122"/>
                <a:ea typeface="思源黑体 CN Heavy" panose="020B0A00000000000000" pitchFamily="34" charset="-122"/>
              </a:rPr>
              <a:t>元素学派</a:t>
            </a:r>
            <a:endParaRPr lang="en-US" altLang="zh-CN" sz="2000" dirty="0">
              <a:solidFill>
                <a:schemeClr val="bg1"/>
              </a:solidFill>
              <a:latin typeface="思源黑体 CN Heavy" panose="020B0A00000000000000" pitchFamily="34" charset="-122"/>
              <a:ea typeface="思源黑体 CN Heavy" panose="020B0A00000000000000" pitchFamily="34" charset="-122"/>
            </a:endParaRPr>
          </a:p>
        </p:txBody>
      </p:sp>
      <p:pic>
        <p:nvPicPr>
          <p:cNvPr id="30" name="图片 29">
            <a:extLst>
              <a:ext uri="{FF2B5EF4-FFF2-40B4-BE49-F238E27FC236}">
                <a16:creationId xmlns:a16="http://schemas.microsoft.com/office/drawing/2014/main" id="{A6501E87-5F49-4C64-A8B0-5BDE279BC688}"/>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7792126" y="1062750"/>
            <a:ext cx="3358718" cy="5011837"/>
          </a:xfrm>
          <a:prstGeom prst="rect">
            <a:avLst/>
          </a:prstGeom>
          <a:effectLst>
            <a:outerShdw blurRad="50800" dist="38100" dir="8100000" sx="101000" sy="101000" algn="tr" rotWithShape="0">
              <a:prstClr val="black">
                <a:alpha val="34000"/>
              </a:prstClr>
            </a:outerShdw>
          </a:effectLst>
        </p:spPr>
      </p:pic>
    </p:spTree>
    <p:extLst>
      <p:ext uri="{BB962C8B-B14F-4D97-AF65-F5344CB8AC3E}">
        <p14:creationId xmlns:p14="http://schemas.microsoft.com/office/powerpoint/2010/main" val="1925660939"/>
      </p:ext>
    </p:extLst>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left)">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animBg="1"/>
      <p:bldP spid="16" grpId="0" animBg="1"/>
      <p:bldP spid="22" grpId="0"/>
      <p:bldP spid="23" grpId="0"/>
      <p:bldP spid="24" grpId="0"/>
      <p:bldP spid="27" grpId="0"/>
      <p:bldP spid="28"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灯光, 星星, 夜空, 游戏机&#10;&#10;描述已自动生成">
            <a:extLst>
              <a:ext uri="{FF2B5EF4-FFF2-40B4-BE49-F238E27FC236}">
                <a16:creationId xmlns:a16="http://schemas.microsoft.com/office/drawing/2014/main" id="{0BE1D66C-ADA9-4782-A74A-0EC0FB6CA218}"/>
              </a:ext>
            </a:extLst>
          </p:cNvPr>
          <p:cNvPicPr>
            <a:picLocks noChangeAspect="1"/>
          </p:cNvPicPr>
          <p:nvPr/>
        </p:nvPicPr>
        <p:blipFill rotWithShape="1">
          <a:blip r:embed="rId2">
            <a:extLst>
              <a:ext uri="{28A0092B-C50C-407E-A947-70E740481C1C}">
                <a14:useLocalDpi xmlns:a14="http://schemas.microsoft.com/office/drawing/2010/main" val="0"/>
              </a:ext>
            </a:extLst>
          </a:blip>
          <a:srcRect r="20694"/>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74EE8E3D-0A49-415A-B620-C1DCCB961B72}"/>
              </a:ext>
            </a:extLst>
          </p:cNvPr>
          <p:cNvSpPr/>
          <p:nvPr/>
        </p:nvSpPr>
        <p:spPr>
          <a:xfrm>
            <a:off x="438150" y="323850"/>
            <a:ext cx="11315700" cy="6153150"/>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569FCFB9-BD5B-4F59-9127-8A9F3BACF348}"/>
              </a:ext>
            </a:extLst>
          </p:cNvPr>
          <p:cNvSpPr txBox="1"/>
          <p:nvPr/>
        </p:nvSpPr>
        <p:spPr>
          <a:xfrm>
            <a:off x="1813714" y="381000"/>
            <a:ext cx="4801314" cy="917944"/>
          </a:xfrm>
          <a:prstGeom prst="rect">
            <a:avLst/>
          </a:prstGeom>
          <a:noFill/>
        </p:spPr>
        <p:txBody>
          <a:bodyPr wrap="none" rtlCol="0">
            <a:spAutoFit/>
          </a:bodyPr>
          <a:lstStyle>
            <a:defPPr>
              <a:defRPr lang="zh-CN"/>
            </a:defPPr>
            <a:lvl1pPr algn="ctr">
              <a:lnSpc>
                <a:spcPct val="150000"/>
              </a:lnSpc>
              <a:defRPr sz="200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defRPr>
            </a:lvl1pPr>
          </a:lstStyle>
          <a:p>
            <a:r>
              <a:rPr lang="zh-CN" altLang="en-US" sz="4000" dirty="0">
                <a:solidFill>
                  <a:srgbClr val="00437A"/>
                </a:solidFill>
                <a:effectLst/>
              </a:rPr>
              <a:t>基本思想和技术路径</a:t>
            </a:r>
          </a:p>
        </p:txBody>
      </p:sp>
      <p:pic>
        <p:nvPicPr>
          <p:cNvPr id="9" name="图片 8">
            <a:extLst>
              <a:ext uri="{FF2B5EF4-FFF2-40B4-BE49-F238E27FC236}">
                <a16:creationId xmlns:a16="http://schemas.microsoft.com/office/drawing/2014/main" id="{B19B11FC-83E9-4FAA-9A9A-340E8531BCC7}"/>
              </a:ext>
            </a:extLst>
          </p:cNvPr>
          <p:cNvPicPr>
            <a:picLocks noChangeAspect="1"/>
          </p:cNvPicPr>
          <p:nvPr/>
        </p:nvPicPr>
        <p:blipFill>
          <a:blip r:embed="rId3"/>
          <a:stretch>
            <a:fillRect/>
          </a:stretch>
        </p:blipFill>
        <p:spPr>
          <a:xfrm rot="2123064" flipH="1">
            <a:off x="572566" y="233570"/>
            <a:ext cx="1078359" cy="1545771"/>
          </a:xfrm>
          <a:prstGeom prst="rect">
            <a:avLst/>
          </a:prstGeom>
          <a:effectLst>
            <a:outerShdw blurRad="50800" dist="38100" dir="2700000" sx="101000" sy="101000" algn="tl" rotWithShape="0">
              <a:prstClr val="black">
                <a:alpha val="68000"/>
              </a:prstClr>
            </a:outerShdw>
          </a:effectLst>
        </p:spPr>
      </p:pic>
      <p:sp>
        <p:nvSpPr>
          <p:cNvPr id="3" name="矩形 2">
            <a:extLst>
              <a:ext uri="{FF2B5EF4-FFF2-40B4-BE49-F238E27FC236}">
                <a16:creationId xmlns:a16="http://schemas.microsoft.com/office/drawing/2014/main" id="{4169C5E3-59DB-4C82-9FF8-9AB84DD21826}"/>
              </a:ext>
            </a:extLst>
          </p:cNvPr>
          <p:cNvSpPr/>
          <p:nvPr/>
        </p:nvSpPr>
        <p:spPr>
          <a:xfrm>
            <a:off x="6615028" y="678873"/>
            <a:ext cx="61997" cy="484909"/>
          </a:xfrm>
          <a:prstGeom prst="rect">
            <a:avLst/>
          </a:prstGeom>
          <a:solidFill>
            <a:srgbClr val="0043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69A3B992-81AB-4075-BE8F-107F76C43618}"/>
              </a:ext>
            </a:extLst>
          </p:cNvPr>
          <p:cNvSpPr txBox="1"/>
          <p:nvPr/>
        </p:nvSpPr>
        <p:spPr>
          <a:xfrm>
            <a:off x="6677025" y="381000"/>
            <a:ext cx="2152705" cy="917944"/>
          </a:xfrm>
          <a:prstGeom prst="rect">
            <a:avLst/>
          </a:prstGeom>
          <a:noFill/>
        </p:spPr>
        <p:txBody>
          <a:bodyPr wrap="none" rtlCol="0">
            <a:spAutoFit/>
          </a:bodyPr>
          <a:lstStyle>
            <a:defPPr>
              <a:defRPr lang="zh-CN"/>
            </a:defPPr>
            <a:lvl1pPr algn="ctr">
              <a:lnSpc>
                <a:spcPct val="150000"/>
              </a:lnSpc>
              <a:defRPr sz="4000">
                <a:solidFill>
                  <a:srgbClr val="00437A"/>
                </a:solidFill>
                <a:effectLst/>
                <a:latin typeface="思源黑体 CN Heavy" panose="020B0A00000000000000" pitchFamily="34" charset="-122"/>
                <a:ea typeface="思源黑体 CN Heavy" panose="020B0A00000000000000" pitchFamily="34" charset="-122"/>
              </a:defRPr>
            </a:lvl1pPr>
          </a:lstStyle>
          <a:p>
            <a:r>
              <a:rPr lang="en-US" altLang="zh-CN" dirty="0"/>
              <a:t>PART03</a:t>
            </a:r>
            <a:endParaRPr lang="zh-CN" altLang="en-US" dirty="0"/>
          </a:p>
        </p:txBody>
      </p:sp>
      <p:sp>
        <p:nvSpPr>
          <p:cNvPr id="5" name="矩形 4">
            <a:extLst>
              <a:ext uri="{FF2B5EF4-FFF2-40B4-BE49-F238E27FC236}">
                <a16:creationId xmlns:a16="http://schemas.microsoft.com/office/drawing/2014/main" id="{3ACA8516-DF0E-4EFE-AA4D-1880FF232079}"/>
              </a:ext>
            </a:extLst>
          </p:cNvPr>
          <p:cNvSpPr/>
          <p:nvPr/>
        </p:nvSpPr>
        <p:spPr>
          <a:xfrm>
            <a:off x="884977" y="2572374"/>
            <a:ext cx="8792295" cy="1142620"/>
          </a:xfrm>
          <a:prstGeom prst="rect">
            <a:avLst/>
          </a:prstGeom>
        </p:spPr>
        <p:txBody>
          <a:bodyPr wrap="square">
            <a:spAutoFit/>
          </a:bodyPr>
          <a:lstStyle/>
          <a:p>
            <a:pPr algn="just">
              <a:lnSpc>
                <a:spcPct val="150000"/>
              </a:lnSpc>
            </a:pPr>
            <a:r>
              <a:rPr lang="en-US" altLang="zh-CN" sz="1600" spc="300" dirty="0">
                <a:latin typeface="幼圆" panose="02010509060101010101" pitchFamily="49" charset="-122"/>
                <a:ea typeface="幼圆" panose="02010509060101010101" pitchFamily="49" charset="-122"/>
              </a:rPr>
              <a:t>   1956—1976</a:t>
            </a:r>
            <a:r>
              <a:rPr lang="zh-CN" altLang="en-US" sz="1600" spc="300" dirty="0">
                <a:latin typeface="幼圆" panose="02010509060101010101" pitchFamily="49" charset="-122"/>
                <a:ea typeface="幼圆" panose="02010509060101010101" pitchFamily="49" charset="-122"/>
              </a:rPr>
              <a:t>年，基于符号逻辑的推理证明阶段。这一阶段的主要成果是利用布尔代数作为逻辑演算的数学工具，利用演绎推理作为推理工具，发展了逻辑编程语言，实现了包括代数机器定理证明等机器推理决策系统。</a:t>
            </a:r>
          </a:p>
        </p:txBody>
      </p:sp>
      <p:sp>
        <p:nvSpPr>
          <p:cNvPr id="12" name="添加标题">
            <a:extLst>
              <a:ext uri="{FF2B5EF4-FFF2-40B4-BE49-F238E27FC236}">
                <a16:creationId xmlns:a16="http://schemas.microsoft.com/office/drawing/2014/main" id="{718C42F3-E6E0-415B-8DCC-AF73AD7BE6AF}"/>
              </a:ext>
            </a:extLst>
          </p:cNvPr>
          <p:cNvSpPr txBox="1"/>
          <p:nvPr/>
        </p:nvSpPr>
        <p:spPr>
          <a:xfrm>
            <a:off x="1758823" y="1232385"/>
            <a:ext cx="6123029" cy="670248"/>
          </a:xfrm>
          <a:prstGeom prst="rect">
            <a:avLst/>
          </a:prstGeom>
        </p:spPr>
        <p:txBody>
          <a:bodyPr wrap="square">
            <a:spAutoFit/>
          </a:bodyPr>
          <a:lstStyle>
            <a:defPPr>
              <a:defRPr lang="zh-CN"/>
            </a:defPPr>
            <a:lvl1pPr>
              <a:lnSpc>
                <a:spcPct val="150000"/>
              </a:lnSpc>
              <a:defRPr sz="1400">
                <a:solidFill>
                  <a:srgbClr val="333333"/>
                </a:solidFill>
                <a:latin typeface="幼圆" panose="02010509060101010101" pitchFamily="49" charset="-122"/>
                <a:ea typeface="幼圆" panose="02010509060101010101" pitchFamily="49" charset="-122"/>
              </a:defRPr>
            </a:lvl1pPr>
          </a:lstStyle>
          <a:p>
            <a:pPr algn="just"/>
            <a:r>
              <a:rPr lang="zh-CN" altLang="en-US" sz="2800" dirty="0">
                <a:latin typeface="思源黑体 CN Heavy" panose="020B0A00000000000000" pitchFamily="34" charset="-122"/>
                <a:ea typeface="思源黑体 CN Heavy" panose="020B0A00000000000000" pitchFamily="34" charset="-122"/>
                <a:sym typeface="Arial" panose="020B0604020202020204" pitchFamily="34" charset="0"/>
              </a:rPr>
              <a:t>人工智能起起伏伏、螺旋发展的</a:t>
            </a:r>
            <a:r>
              <a:rPr lang="zh-CN" altLang="en-US" sz="2800" dirty="0">
                <a:solidFill>
                  <a:srgbClr val="00437A"/>
                </a:solidFill>
                <a:latin typeface="思源黑体 CN Heavy" panose="020B0A00000000000000" pitchFamily="34" charset="-122"/>
                <a:ea typeface="思源黑体 CN Heavy" panose="020B0A00000000000000" pitchFamily="34" charset="-122"/>
                <a:sym typeface="Arial" panose="020B0604020202020204" pitchFamily="34" charset="0"/>
              </a:rPr>
              <a:t>历程</a:t>
            </a:r>
          </a:p>
        </p:txBody>
      </p:sp>
      <p:sp>
        <p:nvSpPr>
          <p:cNvPr id="13" name="等腰三角形 12">
            <a:extLst>
              <a:ext uri="{FF2B5EF4-FFF2-40B4-BE49-F238E27FC236}">
                <a16:creationId xmlns:a16="http://schemas.microsoft.com/office/drawing/2014/main" id="{82C8A3AF-D915-4A3E-B310-6F12555EECFC}"/>
              </a:ext>
            </a:extLst>
          </p:cNvPr>
          <p:cNvSpPr/>
          <p:nvPr/>
        </p:nvSpPr>
        <p:spPr>
          <a:xfrm rot="10800000">
            <a:off x="1314706" y="1508406"/>
            <a:ext cx="358650" cy="309181"/>
          </a:xfrm>
          <a:prstGeom prst="triangle">
            <a:avLst/>
          </a:prstGeom>
          <a:solidFill>
            <a:srgbClr val="0043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a:extLst>
              <a:ext uri="{FF2B5EF4-FFF2-40B4-BE49-F238E27FC236}">
                <a16:creationId xmlns:a16="http://schemas.microsoft.com/office/drawing/2014/main" id="{EC1E80BB-E142-4589-A3B0-E53A9250A600}"/>
              </a:ext>
            </a:extLst>
          </p:cNvPr>
          <p:cNvPicPr>
            <a:picLocks noChangeAspect="1" noChangeArrowheads="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ackgroundRemoval t="1758" b="98438" l="1758" r="94922">
                        <a14:foregroundMark x1="17188" y1="33398" x2="13867" y2="56836"/>
                        <a14:foregroundMark x1="18164" y1="35742" x2="19336" y2="65625"/>
                        <a14:foregroundMark x1="24219" y1="29102" x2="15430" y2="59961"/>
                        <a14:foregroundMark x1="23633" y1="24219" x2="6641" y2="43945"/>
                        <a14:foregroundMark x1="6641" y1="43945" x2="4355" y2="48242"/>
                        <a14:foregroundMark x1="9961" y1="51367" x2="15625" y2="73242"/>
                        <a14:foregroundMark x1="15625" y1="73242" x2="22070" y2="84180"/>
                        <a14:foregroundMark x1="22070" y1="84180" x2="24023" y2="85352"/>
                        <a14:foregroundMark x1="38477" y1="89844" x2="48242" y2="92383"/>
                        <a14:foregroundMark x1="48242" y1="92383" x2="71289" y2="86523"/>
                        <a14:foregroundMark x1="85156" y1="50000" x2="84375" y2="73438"/>
                        <a14:foregroundMark x1="84375" y1="73438" x2="83789" y2="75586"/>
                        <a14:foregroundMark x1="81836" y1="29492" x2="91406" y2="56055"/>
                        <a14:foregroundMark x1="47852" y1="10156" x2="51367" y2="34570"/>
                        <a14:foregroundMark x1="51758" y1="7227" x2="53320" y2="41992"/>
                        <a14:foregroundMark x1="53320" y1="41992" x2="53320" y2="42383"/>
                        <a14:foregroundMark x1="49414" y1="3320" x2="50977" y2="2148"/>
                        <a14:foregroundMark x1="82031" y1="36133" x2="84961" y2="52148"/>
                        <a14:foregroundMark x1="79102" y1="26367" x2="88086" y2="40820"/>
                        <a14:foregroundMark x1="80664" y1="22852" x2="87695" y2="39648"/>
                        <a14:foregroundMark x1="95117" y1="50781" x2="95117" y2="50781"/>
                        <a14:foregroundMark x1="57227" y1="95313" x2="57227" y2="95313"/>
                        <a14:foregroundMark x1="50977" y1="98438" x2="50977" y2="98438"/>
                        <a14:backgroundMark x1="2148" y1="52148" x2="2148" y2="52148"/>
                        <a14:backgroundMark x1="2344" y1="53320" x2="977" y2="49805"/>
                        <a14:backgroundMark x1="2148" y1="50000" x2="2148" y2="55664"/>
                        <a14:backgroundMark x1="2930" y1="48242" x2="2930" y2="50781"/>
                      </a14:backgroundRemoval>
                    </a14:imgEffect>
                  </a14:imgLayer>
                </a14:imgProps>
              </a:ext>
              <a:ext uri="{28A0092B-C50C-407E-A947-70E740481C1C}">
                <a14:useLocalDpi xmlns:a14="http://schemas.microsoft.com/office/drawing/2010/main" val="0"/>
              </a:ext>
            </a:extLst>
          </a:blip>
          <a:srcRect/>
          <a:stretch>
            <a:fillRect/>
          </a:stretch>
        </p:blipFill>
        <p:spPr bwMode="auto">
          <a:xfrm>
            <a:off x="9782481" y="2412364"/>
            <a:ext cx="1357793" cy="1357793"/>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48CEA2EB-04E7-4C4B-B2B2-0F097A7B2710}"/>
              </a:ext>
            </a:extLst>
          </p:cNvPr>
          <p:cNvSpPr/>
          <p:nvPr/>
        </p:nvSpPr>
        <p:spPr>
          <a:xfrm>
            <a:off x="3015648" y="4065826"/>
            <a:ext cx="8109562" cy="1511952"/>
          </a:xfrm>
          <a:prstGeom prst="rect">
            <a:avLst/>
          </a:prstGeom>
        </p:spPr>
        <p:txBody>
          <a:bodyPr wrap="square">
            <a:spAutoFit/>
          </a:bodyPr>
          <a:lstStyle/>
          <a:p>
            <a:pPr algn="just">
              <a:lnSpc>
                <a:spcPct val="150000"/>
              </a:lnSpc>
            </a:pPr>
            <a:r>
              <a:rPr lang="en-US" altLang="zh-CN" sz="1600" spc="300" dirty="0">
                <a:latin typeface="幼圆" panose="02010509060101010101" pitchFamily="49" charset="-122"/>
                <a:ea typeface="幼圆" panose="02010509060101010101" pitchFamily="49" charset="-122"/>
              </a:rPr>
              <a:t>   1976—2006</a:t>
            </a:r>
            <a:r>
              <a:rPr lang="zh-CN" altLang="en-US" sz="1600" spc="300" dirty="0">
                <a:latin typeface="幼圆" panose="02010509060101010101" pitchFamily="49" charset="-122"/>
                <a:ea typeface="幼圆" panose="02010509060101010101" pitchFamily="49" charset="-122"/>
              </a:rPr>
              <a:t>年，基于人工规则的专家系统阶段。这个阶段的主要进展是打开了知识工程的新研究领地，研制出专家系统工具与相关语言，开发出多种专家系统，比如故障诊断专家系统、农业专家系统、疾病诊断专家系统、邮件自动分拣系统等等。</a:t>
            </a:r>
          </a:p>
        </p:txBody>
      </p:sp>
      <p:pic>
        <p:nvPicPr>
          <p:cNvPr id="7" name="图片 6">
            <a:extLst>
              <a:ext uri="{FF2B5EF4-FFF2-40B4-BE49-F238E27FC236}">
                <a16:creationId xmlns:a16="http://schemas.microsoft.com/office/drawing/2014/main" id="{1EC0EC23-D5EE-47CB-880B-C05C1E0B9AAB}"/>
              </a:ext>
            </a:extLst>
          </p:cNvPr>
          <p:cNvPicPr>
            <a:picLocks noChangeAspect="1"/>
          </p:cNvPicPr>
          <p:nvPr/>
        </p:nvPicPr>
        <p:blipFill>
          <a:blip r:embed="rId6"/>
          <a:stretch>
            <a:fillRect/>
          </a:stretch>
        </p:blipFill>
        <p:spPr>
          <a:xfrm>
            <a:off x="884977" y="4232651"/>
            <a:ext cx="1973744" cy="1392964"/>
          </a:xfrm>
          <a:prstGeom prst="rect">
            <a:avLst/>
          </a:prstGeom>
        </p:spPr>
      </p:pic>
    </p:spTree>
    <p:extLst>
      <p:ext uri="{BB962C8B-B14F-4D97-AF65-F5344CB8AC3E}">
        <p14:creationId xmlns:p14="http://schemas.microsoft.com/office/powerpoint/2010/main" val="612598133"/>
      </p:ext>
    </p:extLst>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灯光, 星星, 夜空, 游戏机&#10;&#10;描述已自动生成">
            <a:extLst>
              <a:ext uri="{FF2B5EF4-FFF2-40B4-BE49-F238E27FC236}">
                <a16:creationId xmlns:a16="http://schemas.microsoft.com/office/drawing/2014/main" id="{0BE1D66C-ADA9-4782-A74A-0EC0FB6CA218}"/>
              </a:ext>
            </a:extLst>
          </p:cNvPr>
          <p:cNvPicPr>
            <a:picLocks noChangeAspect="1"/>
          </p:cNvPicPr>
          <p:nvPr/>
        </p:nvPicPr>
        <p:blipFill rotWithShape="1">
          <a:blip r:embed="rId2">
            <a:extLst>
              <a:ext uri="{28A0092B-C50C-407E-A947-70E740481C1C}">
                <a14:useLocalDpi xmlns:a14="http://schemas.microsoft.com/office/drawing/2010/main" val="0"/>
              </a:ext>
            </a:extLst>
          </a:blip>
          <a:srcRect r="20694"/>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74EE8E3D-0A49-415A-B620-C1DCCB961B72}"/>
              </a:ext>
            </a:extLst>
          </p:cNvPr>
          <p:cNvSpPr/>
          <p:nvPr/>
        </p:nvSpPr>
        <p:spPr>
          <a:xfrm>
            <a:off x="438150" y="323850"/>
            <a:ext cx="11315700" cy="6153150"/>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569FCFB9-BD5B-4F59-9127-8A9F3BACF348}"/>
              </a:ext>
            </a:extLst>
          </p:cNvPr>
          <p:cNvSpPr txBox="1"/>
          <p:nvPr/>
        </p:nvSpPr>
        <p:spPr>
          <a:xfrm>
            <a:off x="1813714" y="381000"/>
            <a:ext cx="4801314" cy="917944"/>
          </a:xfrm>
          <a:prstGeom prst="rect">
            <a:avLst/>
          </a:prstGeom>
          <a:noFill/>
        </p:spPr>
        <p:txBody>
          <a:bodyPr wrap="none" rtlCol="0">
            <a:spAutoFit/>
          </a:bodyPr>
          <a:lstStyle>
            <a:defPPr>
              <a:defRPr lang="zh-CN"/>
            </a:defPPr>
            <a:lvl1pPr algn="ctr">
              <a:lnSpc>
                <a:spcPct val="150000"/>
              </a:lnSpc>
              <a:defRPr sz="200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defRPr>
            </a:lvl1pPr>
          </a:lstStyle>
          <a:p>
            <a:r>
              <a:rPr lang="zh-CN" altLang="en-US" sz="4000" dirty="0">
                <a:solidFill>
                  <a:srgbClr val="00437A"/>
                </a:solidFill>
                <a:effectLst/>
              </a:rPr>
              <a:t>基本思想和技术路径</a:t>
            </a:r>
          </a:p>
        </p:txBody>
      </p:sp>
      <p:pic>
        <p:nvPicPr>
          <p:cNvPr id="9" name="图片 8">
            <a:extLst>
              <a:ext uri="{FF2B5EF4-FFF2-40B4-BE49-F238E27FC236}">
                <a16:creationId xmlns:a16="http://schemas.microsoft.com/office/drawing/2014/main" id="{B19B11FC-83E9-4FAA-9A9A-340E8531BCC7}"/>
              </a:ext>
            </a:extLst>
          </p:cNvPr>
          <p:cNvPicPr>
            <a:picLocks noChangeAspect="1"/>
          </p:cNvPicPr>
          <p:nvPr/>
        </p:nvPicPr>
        <p:blipFill>
          <a:blip r:embed="rId3"/>
          <a:stretch>
            <a:fillRect/>
          </a:stretch>
        </p:blipFill>
        <p:spPr>
          <a:xfrm rot="2123064" flipH="1">
            <a:off x="572566" y="233570"/>
            <a:ext cx="1078359" cy="1545771"/>
          </a:xfrm>
          <a:prstGeom prst="rect">
            <a:avLst/>
          </a:prstGeom>
          <a:effectLst>
            <a:outerShdw blurRad="50800" dist="38100" dir="2700000" sx="101000" sy="101000" algn="tl" rotWithShape="0">
              <a:prstClr val="black">
                <a:alpha val="68000"/>
              </a:prstClr>
            </a:outerShdw>
          </a:effectLst>
        </p:spPr>
      </p:pic>
      <p:sp>
        <p:nvSpPr>
          <p:cNvPr id="3" name="矩形 2">
            <a:extLst>
              <a:ext uri="{FF2B5EF4-FFF2-40B4-BE49-F238E27FC236}">
                <a16:creationId xmlns:a16="http://schemas.microsoft.com/office/drawing/2014/main" id="{4169C5E3-59DB-4C82-9FF8-9AB84DD21826}"/>
              </a:ext>
            </a:extLst>
          </p:cNvPr>
          <p:cNvSpPr/>
          <p:nvPr/>
        </p:nvSpPr>
        <p:spPr>
          <a:xfrm>
            <a:off x="6615028" y="678873"/>
            <a:ext cx="61997" cy="484909"/>
          </a:xfrm>
          <a:prstGeom prst="rect">
            <a:avLst/>
          </a:prstGeom>
          <a:solidFill>
            <a:srgbClr val="0043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69A3B992-81AB-4075-BE8F-107F76C43618}"/>
              </a:ext>
            </a:extLst>
          </p:cNvPr>
          <p:cNvSpPr txBox="1"/>
          <p:nvPr/>
        </p:nvSpPr>
        <p:spPr>
          <a:xfrm>
            <a:off x="6677025" y="381000"/>
            <a:ext cx="2152705" cy="917944"/>
          </a:xfrm>
          <a:prstGeom prst="rect">
            <a:avLst/>
          </a:prstGeom>
          <a:noFill/>
        </p:spPr>
        <p:txBody>
          <a:bodyPr wrap="none" rtlCol="0">
            <a:spAutoFit/>
          </a:bodyPr>
          <a:lstStyle>
            <a:defPPr>
              <a:defRPr lang="zh-CN"/>
            </a:defPPr>
            <a:lvl1pPr algn="ctr">
              <a:lnSpc>
                <a:spcPct val="150000"/>
              </a:lnSpc>
              <a:defRPr sz="4000">
                <a:solidFill>
                  <a:srgbClr val="00437A"/>
                </a:solidFill>
                <a:effectLst/>
                <a:latin typeface="思源黑体 CN Heavy" panose="020B0A00000000000000" pitchFamily="34" charset="-122"/>
                <a:ea typeface="思源黑体 CN Heavy" panose="020B0A00000000000000" pitchFamily="34" charset="-122"/>
              </a:defRPr>
            </a:lvl1pPr>
          </a:lstStyle>
          <a:p>
            <a:r>
              <a:rPr lang="en-US" altLang="zh-CN" dirty="0"/>
              <a:t>PART03</a:t>
            </a:r>
            <a:endParaRPr lang="zh-CN" altLang="en-US" dirty="0"/>
          </a:p>
        </p:txBody>
      </p:sp>
      <p:sp>
        <p:nvSpPr>
          <p:cNvPr id="5" name="矩形 4">
            <a:extLst>
              <a:ext uri="{FF2B5EF4-FFF2-40B4-BE49-F238E27FC236}">
                <a16:creationId xmlns:a16="http://schemas.microsoft.com/office/drawing/2014/main" id="{3ACA8516-DF0E-4EFE-AA4D-1880FF232079}"/>
              </a:ext>
            </a:extLst>
          </p:cNvPr>
          <p:cNvSpPr/>
          <p:nvPr/>
        </p:nvSpPr>
        <p:spPr>
          <a:xfrm>
            <a:off x="958183" y="2597824"/>
            <a:ext cx="6011443" cy="2989280"/>
          </a:xfrm>
          <a:prstGeom prst="rect">
            <a:avLst/>
          </a:prstGeom>
        </p:spPr>
        <p:txBody>
          <a:bodyPr wrap="square">
            <a:spAutoFit/>
          </a:bodyPr>
          <a:lstStyle/>
          <a:p>
            <a:pPr algn="just">
              <a:lnSpc>
                <a:spcPct val="150000"/>
              </a:lnSpc>
            </a:pPr>
            <a:r>
              <a:rPr lang="zh-CN" altLang="en-US" sz="1600" spc="300" dirty="0">
                <a:latin typeface="幼圆" panose="02010509060101010101" pitchFamily="49" charset="-122"/>
                <a:ea typeface="幼圆" panose="02010509060101010101" pitchFamily="49" charset="-122"/>
              </a:rPr>
              <a:t>    </a:t>
            </a:r>
            <a:r>
              <a:rPr lang="en-US" altLang="zh-CN" sz="1600" spc="300" dirty="0">
                <a:latin typeface="幼圆" panose="02010509060101010101" pitchFamily="49" charset="-122"/>
                <a:ea typeface="幼圆" panose="02010509060101010101" pitchFamily="49" charset="-122"/>
              </a:rPr>
              <a:t>2006</a:t>
            </a:r>
            <a:r>
              <a:rPr lang="zh-CN" altLang="en-US" sz="1600" spc="300" dirty="0">
                <a:latin typeface="幼圆" panose="02010509060101010101" pitchFamily="49" charset="-122"/>
                <a:ea typeface="幼圆" panose="02010509060101010101" pitchFamily="49" charset="-122"/>
              </a:rPr>
              <a:t>年至今，大数据驱动的深度神经网络阶段，也是深度学习大行其道的时期。人工神经网络的发展，随着人工智能的发展起起伏伏。初期人们对其可以模拟生物神经系统的某些功能十分关注，但是对复杂网络的学习收敛性、健壮性和快速学习能力一直难以把握，直到上世纪</a:t>
            </a:r>
            <a:r>
              <a:rPr lang="en-US" altLang="zh-CN" sz="1600" spc="300" dirty="0">
                <a:latin typeface="幼圆" panose="02010509060101010101" pitchFamily="49" charset="-122"/>
                <a:ea typeface="幼圆" panose="02010509060101010101" pitchFamily="49" charset="-122"/>
              </a:rPr>
              <a:t>80</a:t>
            </a:r>
            <a:r>
              <a:rPr lang="zh-CN" altLang="en-US" sz="1600" spc="300" dirty="0">
                <a:latin typeface="幼圆" panose="02010509060101010101" pitchFamily="49" charset="-122"/>
                <a:ea typeface="幼圆" panose="02010509060101010101" pitchFamily="49" charset="-122"/>
              </a:rPr>
              <a:t>年代反向传播算法的发明和</a:t>
            </a:r>
            <a:r>
              <a:rPr lang="en-US" altLang="zh-CN" sz="1600" spc="300" dirty="0">
                <a:latin typeface="幼圆" panose="02010509060101010101" pitchFamily="49" charset="-122"/>
                <a:ea typeface="幼圆" panose="02010509060101010101" pitchFamily="49" charset="-122"/>
              </a:rPr>
              <a:t>90</a:t>
            </a:r>
            <a:r>
              <a:rPr lang="zh-CN" altLang="en-US" sz="1600" spc="300" dirty="0">
                <a:latin typeface="幼圆" panose="02010509060101010101" pitchFamily="49" charset="-122"/>
                <a:ea typeface="幼圆" panose="02010509060101010101" pitchFamily="49" charset="-122"/>
              </a:rPr>
              <a:t>年代卷积网络的发明，神经网络研究取得重要突破。深度神经网络方法走到前台，开启了人工智能新阶段。</a:t>
            </a:r>
          </a:p>
        </p:txBody>
      </p:sp>
      <p:sp>
        <p:nvSpPr>
          <p:cNvPr id="12" name="添加标题">
            <a:extLst>
              <a:ext uri="{FF2B5EF4-FFF2-40B4-BE49-F238E27FC236}">
                <a16:creationId xmlns:a16="http://schemas.microsoft.com/office/drawing/2014/main" id="{718C42F3-E6E0-415B-8DCC-AF73AD7BE6AF}"/>
              </a:ext>
            </a:extLst>
          </p:cNvPr>
          <p:cNvSpPr txBox="1"/>
          <p:nvPr/>
        </p:nvSpPr>
        <p:spPr>
          <a:xfrm>
            <a:off x="1758823" y="1232385"/>
            <a:ext cx="6123029" cy="670248"/>
          </a:xfrm>
          <a:prstGeom prst="rect">
            <a:avLst/>
          </a:prstGeom>
        </p:spPr>
        <p:txBody>
          <a:bodyPr wrap="square">
            <a:spAutoFit/>
          </a:bodyPr>
          <a:lstStyle>
            <a:defPPr>
              <a:defRPr lang="zh-CN"/>
            </a:defPPr>
            <a:lvl1pPr>
              <a:lnSpc>
                <a:spcPct val="150000"/>
              </a:lnSpc>
              <a:defRPr sz="1400">
                <a:solidFill>
                  <a:srgbClr val="333333"/>
                </a:solidFill>
                <a:latin typeface="幼圆" panose="02010509060101010101" pitchFamily="49" charset="-122"/>
                <a:ea typeface="幼圆" panose="02010509060101010101" pitchFamily="49" charset="-122"/>
              </a:defRPr>
            </a:lvl1pPr>
          </a:lstStyle>
          <a:p>
            <a:pPr algn="just"/>
            <a:r>
              <a:rPr lang="zh-CN" altLang="en-US" sz="2800" dirty="0">
                <a:latin typeface="思源黑体 CN Heavy" panose="020B0A00000000000000" pitchFamily="34" charset="-122"/>
                <a:ea typeface="思源黑体 CN Heavy" panose="020B0A00000000000000" pitchFamily="34" charset="-122"/>
                <a:sym typeface="Arial" panose="020B0604020202020204" pitchFamily="34" charset="0"/>
              </a:rPr>
              <a:t>人工智能起起伏伏、螺旋发展的</a:t>
            </a:r>
            <a:r>
              <a:rPr lang="zh-CN" altLang="en-US" sz="2800" dirty="0">
                <a:solidFill>
                  <a:srgbClr val="00437A"/>
                </a:solidFill>
                <a:latin typeface="思源黑体 CN Heavy" panose="020B0A00000000000000" pitchFamily="34" charset="-122"/>
                <a:ea typeface="思源黑体 CN Heavy" panose="020B0A00000000000000" pitchFamily="34" charset="-122"/>
                <a:sym typeface="Arial" panose="020B0604020202020204" pitchFamily="34" charset="0"/>
              </a:rPr>
              <a:t>历程</a:t>
            </a:r>
          </a:p>
        </p:txBody>
      </p:sp>
      <p:sp>
        <p:nvSpPr>
          <p:cNvPr id="13" name="等腰三角形 12">
            <a:extLst>
              <a:ext uri="{FF2B5EF4-FFF2-40B4-BE49-F238E27FC236}">
                <a16:creationId xmlns:a16="http://schemas.microsoft.com/office/drawing/2014/main" id="{82C8A3AF-D915-4A3E-B310-6F12555EECFC}"/>
              </a:ext>
            </a:extLst>
          </p:cNvPr>
          <p:cNvSpPr/>
          <p:nvPr/>
        </p:nvSpPr>
        <p:spPr>
          <a:xfrm rot="10800000">
            <a:off x="1314706" y="1508406"/>
            <a:ext cx="358650" cy="309181"/>
          </a:xfrm>
          <a:prstGeom prst="triangle">
            <a:avLst/>
          </a:prstGeom>
          <a:solidFill>
            <a:srgbClr val="0043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a:extLst>
              <a:ext uri="{FF2B5EF4-FFF2-40B4-BE49-F238E27FC236}">
                <a16:creationId xmlns:a16="http://schemas.microsoft.com/office/drawing/2014/main" id="{8395D305-AD7D-460D-B91E-6C95F81109E1}"/>
              </a:ext>
            </a:extLst>
          </p:cNvPr>
          <p:cNvGrpSpPr/>
          <p:nvPr/>
        </p:nvGrpSpPr>
        <p:grpSpPr>
          <a:xfrm>
            <a:off x="6760195" y="1902633"/>
            <a:ext cx="4615543" cy="4232286"/>
            <a:chOff x="6096000" y="1487632"/>
            <a:chExt cx="5441183" cy="4989368"/>
          </a:xfrm>
        </p:grpSpPr>
        <p:pic>
          <p:nvPicPr>
            <p:cNvPr id="10" name="图片 9">
              <a:extLst>
                <a:ext uri="{FF2B5EF4-FFF2-40B4-BE49-F238E27FC236}">
                  <a16:creationId xmlns:a16="http://schemas.microsoft.com/office/drawing/2014/main" id="{A7AD5CD2-292F-4FEB-A432-D0D01E12EED0}"/>
                </a:ext>
              </a:extLst>
            </p:cNvPr>
            <p:cNvPicPr>
              <a:picLocks noChangeAspect="1"/>
            </p:cNvPicPr>
            <p:nvPr/>
          </p:nvPicPr>
          <p:blipFill>
            <a:blip r:embed="rId4"/>
            <a:stretch>
              <a:fillRect/>
            </a:stretch>
          </p:blipFill>
          <p:spPr>
            <a:xfrm>
              <a:off x="6601158" y="2015167"/>
              <a:ext cx="4457143" cy="3895238"/>
            </a:xfrm>
            <a:prstGeom prst="rect">
              <a:avLst/>
            </a:prstGeom>
          </p:spPr>
        </p:pic>
        <p:pic>
          <p:nvPicPr>
            <p:cNvPr id="15" name="图片 14">
              <a:extLst>
                <a:ext uri="{FF2B5EF4-FFF2-40B4-BE49-F238E27FC236}">
                  <a16:creationId xmlns:a16="http://schemas.microsoft.com/office/drawing/2014/main" id="{70282DD5-9D8C-4B0C-BEED-2304458B7849}"/>
                </a:ext>
              </a:extLst>
            </p:cNvPr>
            <p:cNvPicPr>
              <a:picLocks noChangeAspect="1"/>
            </p:cNvPicPr>
            <p:nvPr/>
          </p:nvPicPr>
          <p:blipFill>
            <a:blip r:embed="rId5"/>
            <a:stretch>
              <a:fillRect/>
            </a:stretch>
          </p:blipFill>
          <p:spPr>
            <a:xfrm>
              <a:off x="6096000" y="1487632"/>
              <a:ext cx="5441183" cy="4989368"/>
            </a:xfrm>
            <a:prstGeom prst="rect">
              <a:avLst/>
            </a:prstGeom>
          </p:spPr>
        </p:pic>
      </p:grpSp>
    </p:spTree>
    <p:extLst>
      <p:ext uri="{BB962C8B-B14F-4D97-AF65-F5344CB8AC3E}">
        <p14:creationId xmlns:p14="http://schemas.microsoft.com/office/powerpoint/2010/main" val="1388627015"/>
      </p:ext>
    </p:extLst>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灯光, 星星, 夜空, 游戏机&#10;&#10;描述已自动生成">
            <a:extLst>
              <a:ext uri="{FF2B5EF4-FFF2-40B4-BE49-F238E27FC236}">
                <a16:creationId xmlns:a16="http://schemas.microsoft.com/office/drawing/2014/main" id="{0BE1D66C-ADA9-4782-A74A-0EC0FB6CA218}"/>
              </a:ext>
            </a:extLst>
          </p:cNvPr>
          <p:cNvPicPr>
            <a:picLocks noChangeAspect="1"/>
          </p:cNvPicPr>
          <p:nvPr/>
        </p:nvPicPr>
        <p:blipFill rotWithShape="1">
          <a:blip r:embed="rId2">
            <a:extLst>
              <a:ext uri="{28A0092B-C50C-407E-A947-70E740481C1C}">
                <a14:useLocalDpi xmlns:a14="http://schemas.microsoft.com/office/drawing/2010/main" val="0"/>
              </a:ext>
            </a:extLst>
          </a:blip>
          <a:srcRect r="20694"/>
          <a:stretch/>
        </p:blipFill>
        <p:spPr>
          <a:xfrm>
            <a:off x="0" y="0"/>
            <a:ext cx="12192000" cy="6858000"/>
          </a:xfrm>
          <a:prstGeom prst="rect">
            <a:avLst/>
          </a:prstGeom>
        </p:spPr>
      </p:pic>
      <p:sp>
        <p:nvSpPr>
          <p:cNvPr id="5" name="文本框 4">
            <a:extLst>
              <a:ext uri="{FF2B5EF4-FFF2-40B4-BE49-F238E27FC236}">
                <a16:creationId xmlns:a16="http://schemas.microsoft.com/office/drawing/2014/main" id="{210C34D4-3359-45EC-A725-D27AE4999509}"/>
              </a:ext>
            </a:extLst>
          </p:cNvPr>
          <p:cNvSpPr txBox="1"/>
          <p:nvPr/>
        </p:nvSpPr>
        <p:spPr>
          <a:xfrm>
            <a:off x="7029958" y="1671152"/>
            <a:ext cx="1409361" cy="2525691"/>
          </a:xfrm>
          <a:prstGeom prst="rect">
            <a:avLst/>
          </a:prstGeom>
          <a:noFill/>
        </p:spPr>
        <p:txBody>
          <a:bodyPr wrap="none" rtlCol="0">
            <a:spAutoFit/>
          </a:bodyPr>
          <a:lstStyle/>
          <a:p>
            <a:pPr algn="ctr">
              <a:lnSpc>
                <a:spcPct val="150000"/>
              </a:lnSpc>
            </a:pPr>
            <a:r>
              <a:rPr lang="en-US" altLang="zh-CN" sz="11500" dirty="0">
                <a:solidFill>
                  <a:schemeClr val="bg1"/>
                </a:solidFill>
                <a:effectLst>
                  <a:outerShdw blurRad="50800" dist="38100" dir="8100000" algn="tr" rotWithShape="0">
                    <a:prstClr val="black">
                      <a:alpha val="84000"/>
                    </a:prstClr>
                  </a:outerShdw>
                </a:effectLst>
                <a:latin typeface="Aharoni" panose="02010803020104030203" pitchFamily="2" charset="-79"/>
                <a:ea typeface="思源黑体 CN Heavy" panose="020B0A00000000000000" pitchFamily="34" charset="-122"/>
                <a:cs typeface="Aharoni" panose="02010803020104030203" pitchFamily="2" charset="-79"/>
              </a:rPr>
              <a:t>04</a:t>
            </a:r>
          </a:p>
        </p:txBody>
      </p:sp>
      <p:sp>
        <p:nvSpPr>
          <p:cNvPr id="6" name="文本框 5">
            <a:extLst>
              <a:ext uri="{FF2B5EF4-FFF2-40B4-BE49-F238E27FC236}">
                <a16:creationId xmlns:a16="http://schemas.microsoft.com/office/drawing/2014/main" id="{9800988A-10D3-4825-8C33-1D17F56C92FB}"/>
              </a:ext>
            </a:extLst>
          </p:cNvPr>
          <p:cNvSpPr txBox="1"/>
          <p:nvPr/>
        </p:nvSpPr>
        <p:spPr>
          <a:xfrm>
            <a:off x="7013005" y="3683000"/>
            <a:ext cx="1365760" cy="587661"/>
          </a:xfrm>
          <a:prstGeom prst="rect">
            <a:avLst/>
          </a:prstGeom>
          <a:noFill/>
        </p:spPr>
        <p:txBody>
          <a:bodyPr wrap="none" rtlCol="0">
            <a:spAutoFit/>
          </a:bodyPr>
          <a:lstStyle/>
          <a:p>
            <a:pPr algn="ctr">
              <a:lnSpc>
                <a:spcPct val="150000"/>
              </a:lnSpc>
            </a:pPr>
            <a:r>
              <a:rPr lang="en-US" altLang="zh-CN" sz="2400" dirty="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rPr>
              <a:t>PART04</a:t>
            </a:r>
            <a:endParaRPr lang="zh-CN" altLang="en-US" sz="2400" dirty="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endParaRPr>
          </a:p>
        </p:txBody>
      </p:sp>
      <p:pic>
        <p:nvPicPr>
          <p:cNvPr id="28" name="图片 27">
            <a:extLst>
              <a:ext uri="{FF2B5EF4-FFF2-40B4-BE49-F238E27FC236}">
                <a16:creationId xmlns:a16="http://schemas.microsoft.com/office/drawing/2014/main" id="{602CAB65-3AC8-4CDD-91FF-84790F0FC679}"/>
              </a:ext>
            </a:extLst>
          </p:cNvPr>
          <p:cNvPicPr>
            <a:picLocks noChangeAspect="1"/>
          </p:cNvPicPr>
          <p:nvPr/>
        </p:nvPicPr>
        <p:blipFill>
          <a:blip r:embed="rId3"/>
          <a:stretch>
            <a:fillRect/>
          </a:stretch>
        </p:blipFill>
        <p:spPr>
          <a:xfrm>
            <a:off x="9018499" y="3541486"/>
            <a:ext cx="3199638" cy="4586514"/>
          </a:xfrm>
          <a:prstGeom prst="rect">
            <a:avLst/>
          </a:prstGeom>
        </p:spPr>
      </p:pic>
      <p:sp>
        <p:nvSpPr>
          <p:cNvPr id="29" name="文本框 28">
            <a:extLst>
              <a:ext uri="{FF2B5EF4-FFF2-40B4-BE49-F238E27FC236}">
                <a16:creationId xmlns:a16="http://schemas.microsoft.com/office/drawing/2014/main" id="{ADCE95BC-D243-43BC-BC26-8FF596711FD0}"/>
              </a:ext>
            </a:extLst>
          </p:cNvPr>
          <p:cNvSpPr txBox="1"/>
          <p:nvPr/>
        </p:nvSpPr>
        <p:spPr>
          <a:xfrm>
            <a:off x="801049" y="2933997"/>
            <a:ext cx="5244871" cy="1316579"/>
          </a:xfrm>
          <a:prstGeom prst="rect">
            <a:avLst/>
          </a:prstGeom>
          <a:noFill/>
        </p:spPr>
        <p:txBody>
          <a:bodyPr wrap="square" rtlCol="0">
            <a:spAutoFit/>
          </a:bodyPr>
          <a:lstStyle>
            <a:defPPr>
              <a:defRPr lang="zh-CN"/>
            </a:defPPr>
            <a:lvl1pPr algn="ctr">
              <a:lnSpc>
                <a:spcPct val="150000"/>
              </a:lnSpc>
              <a:defRPr sz="200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defRPr>
            </a:lvl1pPr>
          </a:lstStyle>
          <a:p>
            <a:r>
              <a:rPr lang="zh-CN" altLang="en-US" sz="2800" dirty="0"/>
              <a:t>机器学习是未来方向</a:t>
            </a:r>
          </a:p>
          <a:p>
            <a:r>
              <a:rPr lang="zh-CN" altLang="en-US" sz="2800" dirty="0"/>
              <a:t>将人类从重复性劳动中解放出来</a:t>
            </a:r>
          </a:p>
        </p:txBody>
      </p:sp>
    </p:spTree>
    <p:extLst>
      <p:ext uri="{BB962C8B-B14F-4D97-AF65-F5344CB8AC3E}">
        <p14:creationId xmlns:p14="http://schemas.microsoft.com/office/powerpoint/2010/main" val="3104089145"/>
      </p:ext>
    </p:extLst>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灯光, 星星, 夜空, 游戏机&#10;&#10;描述已自动生成">
            <a:extLst>
              <a:ext uri="{FF2B5EF4-FFF2-40B4-BE49-F238E27FC236}">
                <a16:creationId xmlns:a16="http://schemas.microsoft.com/office/drawing/2014/main" id="{0BE1D66C-ADA9-4782-A74A-0EC0FB6CA218}"/>
              </a:ext>
            </a:extLst>
          </p:cNvPr>
          <p:cNvPicPr>
            <a:picLocks noChangeAspect="1"/>
          </p:cNvPicPr>
          <p:nvPr/>
        </p:nvPicPr>
        <p:blipFill rotWithShape="1">
          <a:blip r:embed="rId2">
            <a:extLst>
              <a:ext uri="{28A0092B-C50C-407E-A947-70E740481C1C}">
                <a14:useLocalDpi xmlns:a14="http://schemas.microsoft.com/office/drawing/2010/main" val="0"/>
              </a:ext>
            </a:extLst>
          </a:blip>
          <a:srcRect r="20694"/>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74EE8E3D-0A49-415A-B620-C1DCCB961B72}"/>
              </a:ext>
            </a:extLst>
          </p:cNvPr>
          <p:cNvSpPr/>
          <p:nvPr/>
        </p:nvSpPr>
        <p:spPr>
          <a:xfrm>
            <a:off x="438150" y="323850"/>
            <a:ext cx="11315700" cy="6153150"/>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569FCFB9-BD5B-4F59-9127-8A9F3BACF348}"/>
              </a:ext>
            </a:extLst>
          </p:cNvPr>
          <p:cNvSpPr txBox="1"/>
          <p:nvPr/>
        </p:nvSpPr>
        <p:spPr>
          <a:xfrm>
            <a:off x="1813714" y="381000"/>
            <a:ext cx="4801314" cy="917944"/>
          </a:xfrm>
          <a:prstGeom prst="rect">
            <a:avLst/>
          </a:prstGeom>
          <a:noFill/>
        </p:spPr>
        <p:txBody>
          <a:bodyPr wrap="none" rtlCol="0">
            <a:spAutoFit/>
          </a:bodyPr>
          <a:lstStyle>
            <a:defPPr>
              <a:defRPr lang="zh-CN"/>
            </a:defPPr>
            <a:lvl1pPr algn="ctr">
              <a:lnSpc>
                <a:spcPct val="150000"/>
              </a:lnSpc>
              <a:defRPr sz="200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defRPr>
            </a:lvl1pPr>
          </a:lstStyle>
          <a:p>
            <a:r>
              <a:rPr lang="zh-CN" altLang="en-US" sz="4000" dirty="0">
                <a:solidFill>
                  <a:srgbClr val="00437A"/>
                </a:solidFill>
                <a:effectLst/>
              </a:rPr>
              <a:t>机器学习是未来方向</a:t>
            </a:r>
          </a:p>
        </p:txBody>
      </p:sp>
      <p:pic>
        <p:nvPicPr>
          <p:cNvPr id="9" name="图片 8">
            <a:extLst>
              <a:ext uri="{FF2B5EF4-FFF2-40B4-BE49-F238E27FC236}">
                <a16:creationId xmlns:a16="http://schemas.microsoft.com/office/drawing/2014/main" id="{B19B11FC-83E9-4FAA-9A9A-340E8531BCC7}"/>
              </a:ext>
            </a:extLst>
          </p:cNvPr>
          <p:cNvPicPr>
            <a:picLocks noChangeAspect="1"/>
          </p:cNvPicPr>
          <p:nvPr/>
        </p:nvPicPr>
        <p:blipFill>
          <a:blip r:embed="rId3"/>
          <a:stretch>
            <a:fillRect/>
          </a:stretch>
        </p:blipFill>
        <p:spPr>
          <a:xfrm rot="2123064" flipH="1">
            <a:off x="572566" y="233570"/>
            <a:ext cx="1078359" cy="1545771"/>
          </a:xfrm>
          <a:prstGeom prst="rect">
            <a:avLst/>
          </a:prstGeom>
          <a:effectLst>
            <a:outerShdw blurRad="50800" dist="38100" dir="2700000" sx="101000" sy="101000" algn="tl" rotWithShape="0">
              <a:prstClr val="black">
                <a:alpha val="68000"/>
              </a:prstClr>
            </a:outerShdw>
          </a:effectLst>
        </p:spPr>
      </p:pic>
      <p:sp>
        <p:nvSpPr>
          <p:cNvPr id="3" name="矩形 2">
            <a:extLst>
              <a:ext uri="{FF2B5EF4-FFF2-40B4-BE49-F238E27FC236}">
                <a16:creationId xmlns:a16="http://schemas.microsoft.com/office/drawing/2014/main" id="{4169C5E3-59DB-4C82-9FF8-9AB84DD21826}"/>
              </a:ext>
            </a:extLst>
          </p:cNvPr>
          <p:cNvSpPr/>
          <p:nvPr/>
        </p:nvSpPr>
        <p:spPr>
          <a:xfrm>
            <a:off x="6615028" y="678873"/>
            <a:ext cx="61997" cy="484909"/>
          </a:xfrm>
          <a:prstGeom prst="rect">
            <a:avLst/>
          </a:prstGeom>
          <a:solidFill>
            <a:srgbClr val="0043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69A3B992-81AB-4075-BE8F-107F76C43618}"/>
              </a:ext>
            </a:extLst>
          </p:cNvPr>
          <p:cNvSpPr txBox="1"/>
          <p:nvPr/>
        </p:nvSpPr>
        <p:spPr>
          <a:xfrm>
            <a:off x="6677025" y="381000"/>
            <a:ext cx="2152705" cy="917944"/>
          </a:xfrm>
          <a:prstGeom prst="rect">
            <a:avLst/>
          </a:prstGeom>
          <a:noFill/>
        </p:spPr>
        <p:txBody>
          <a:bodyPr wrap="none" rtlCol="0">
            <a:spAutoFit/>
          </a:bodyPr>
          <a:lstStyle>
            <a:defPPr>
              <a:defRPr lang="zh-CN"/>
            </a:defPPr>
            <a:lvl1pPr algn="ctr">
              <a:lnSpc>
                <a:spcPct val="150000"/>
              </a:lnSpc>
              <a:defRPr sz="4000">
                <a:solidFill>
                  <a:srgbClr val="00437A"/>
                </a:solidFill>
                <a:effectLst/>
                <a:latin typeface="思源黑体 CN Heavy" panose="020B0A00000000000000" pitchFamily="34" charset="-122"/>
                <a:ea typeface="思源黑体 CN Heavy" panose="020B0A00000000000000" pitchFamily="34" charset="-122"/>
              </a:defRPr>
            </a:lvl1pPr>
          </a:lstStyle>
          <a:p>
            <a:r>
              <a:rPr lang="en-US" altLang="zh-CN" dirty="0"/>
              <a:t>PART04</a:t>
            </a:r>
            <a:endParaRPr lang="zh-CN" altLang="en-US" dirty="0"/>
          </a:p>
        </p:txBody>
      </p:sp>
      <p:sp>
        <p:nvSpPr>
          <p:cNvPr id="5" name="矩形 4">
            <a:extLst>
              <a:ext uri="{FF2B5EF4-FFF2-40B4-BE49-F238E27FC236}">
                <a16:creationId xmlns:a16="http://schemas.microsoft.com/office/drawing/2014/main" id="{A4919263-57C8-4DEB-9A7A-A3A6CA3CE8F9}"/>
              </a:ext>
            </a:extLst>
          </p:cNvPr>
          <p:cNvSpPr/>
          <p:nvPr/>
        </p:nvSpPr>
        <p:spPr>
          <a:xfrm>
            <a:off x="1258952" y="1758448"/>
            <a:ext cx="6168421" cy="1511952"/>
          </a:xfrm>
          <a:prstGeom prst="rect">
            <a:avLst/>
          </a:prstGeom>
        </p:spPr>
        <p:txBody>
          <a:bodyPr wrap="square">
            <a:spAutoFit/>
          </a:bodyPr>
          <a:lstStyle/>
          <a:p>
            <a:pPr algn="just">
              <a:lnSpc>
                <a:spcPct val="150000"/>
              </a:lnSpc>
            </a:pPr>
            <a:r>
              <a:rPr lang="zh-CN" altLang="en-US" sz="1600" spc="300" dirty="0">
                <a:latin typeface="幼圆" panose="02010509060101010101" pitchFamily="49" charset="-122"/>
                <a:ea typeface="幼圆" panose="02010509060101010101" pitchFamily="49" charset="-122"/>
              </a:rPr>
              <a:t>   目前，机器学习仍然是人工智能研究的热点之一，包括深度学习的可解释性和可信性，增强智能系统的自学习和自适应能力，以及无监督学习、多模态协同学习、强化学习、终生学习等新的机器学习方法。</a:t>
            </a:r>
          </a:p>
        </p:txBody>
      </p:sp>
      <p:sp>
        <p:nvSpPr>
          <p:cNvPr id="6" name="矩形 5">
            <a:extLst>
              <a:ext uri="{FF2B5EF4-FFF2-40B4-BE49-F238E27FC236}">
                <a16:creationId xmlns:a16="http://schemas.microsoft.com/office/drawing/2014/main" id="{3EEB7175-793F-4138-8B7D-45847A640CEE}"/>
              </a:ext>
            </a:extLst>
          </p:cNvPr>
          <p:cNvSpPr/>
          <p:nvPr/>
        </p:nvSpPr>
        <p:spPr>
          <a:xfrm>
            <a:off x="4705377" y="3806993"/>
            <a:ext cx="6096000" cy="2266646"/>
          </a:xfrm>
          <a:prstGeom prst="rect">
            <a:avLst/>
          </a:prstGeom>
        </p:spPr>
        <p:txBody>
          <a:bodyPr wrap="square">
            <a:spAutoFit/>
          </a:bodyPr>
          <a:lstStyle/>
          <a:p>
            <a:pPr algn="just">
              <a:lnSpc>
                <a:spcPct val="150000"/>
              </a:lnSpc>
            </a:pPr>
            <a:r>
              <a:rPr lang="zh-CN" altLang="en-US" sz="1600" spc="300" dirty="0">
                <a:latin typeface="幼圆" panose="02010509060101010101" pitchFamily="49" charset="-122"/>
                <a:ea typeface="幼圆" panose="02010509060101010101" pitchFamily="49" charset="-122"/>
              </a:rPr>
              <a:t>   另外，考虑到数据安全和隐私保护，在数据加密或者部分加密的情况下如何学习，也是重要研究方向之一。在深度学习浪潮推动下，人工智能其他研究方向也在加速发展，包括机器感知、模式识别与数据挖掘、自然语言处理、知识表示与处理、智能芯片与系统、认知与神经科学启发的人工智能、人工智能和其他学科的交叉等。</a:t>
            </a:r>
          </a:p>
        </p:txBody>
      </p:sp>
      <p:pic>
        <p:nvPicPr>
          <p:cNvPr id="7" name="图片 6">
            <a:extLst>
              <a:ext uri="{FF2B5EF4-FFF2-40B4-BE49-F238E27FC236}">
                <a16:creationId xmlns:a16="http://schemas.microsoft.com/office/drawing/2014/main" id="{6810A3BA-B25F-41CC-B4EC-F772CCBDF4D1}"/>
              </a:ext>
            </a:extLst>
          </p:cNvPr>
          <p:cNvPicPr>
            <a:picLocks noChangeAspect="1"/>
          </p:cNvPicPr>
          <p:nvPr/>
        </p:nvPicPr>
        <p:blipFill>
          <a:blip r:embed="rId4"/>
          <a:stretch>
            <a:fillRect/>
          </a:stretch>
        </p:blipFill>
        <p:spPr>
          <a:xfrm>
            <a:off x="7666568" y="1622794"/>
            <a:ext cx="2997910" cy="1903736"/>
          </a:xfrm>
          <a:prstGeom prst="rect">
            <a:avLst/>
          </a:prstGeom>
        </p:spPr>
      </p:pic>
      <p:pic>
        <p:nvPicPr>
          <p:cNvPr id="10" name="图片 9">
            <a:extLst>
              <a:ext uri="{FF2B5EF4-FFF2-40B4-BE49-F238E27FC236}">
                <a16:creationId xmlns:a16="http://schemas.microsoft.com/office/drawing/2014/main" id="{1E412C5A-9D8C-4BBD-BD26-493CF01DAED1}"/>
              </a:ext>
            </a:extLst>
          </p:cNvPr>
          <p:cNvPicPr>
            <a:picLocks noChangeAspect="1"/>
          </p:cNvPicPr>
          <p:nvPr/>
        </p:nvPicPr>
        <p:blipFill>
          <a:blip r:embed="rId5"/>
          <a:stretch>
            <a:fillRect/>
          </a:stretch>
        </p:blipFill>
        <p:spPr>
          <a:xfrm>
            <a:off x="1390623" y="3991429"/>
            <a:ext cx="3152348" cy="1973942"/>
          </a:xfrm>
          <a:prstGeom prst="rect">
            <a:avLst/>
          </a:prstGeom>
        </p:spPr>
      </p:pic>
    </p:spTree>
    <p:extLst>
      <p:ext uri="{BB962C8B-B14F-4D97-AF65-F5344CB8AC3E}">
        <p14:creationId xmlns:p14="http://schemas.microsoft.com/office/powerpoint/2010/main" val="401029362"/>
      </p:ext>
    </p:extLst>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灯光, 星星, 夜空, 游戏机&#10;&#10;描述已自动生成">
            <a:extLst>
              <a:ext uri="{FF2B5EF4-FFF2-40B4-BE49-F238E27FC236}">
                <a16:creationId xmlns:a16="http://schemas.microsoft.com/office/drawing/2014/main" id="{0BE1D66C-ADA9-4782-A74A-0EC0FB6CA218}"/>
              </a:ext>
            </a:extLst>
          </p:cNvPr>
          <p:cNvPicPr>
            <a:picLocks noChangeAspect="1"/>
          </p:cNvPicPr>
          <p:nvPr/>
        </p:nvPicPr>
        <p:blipFill rotWithShape="1">
          <a:blip r:embed="rId2">
            <a:extLst>
              <a:ext uri="{28A0092B-C50C-407E-A947-70E740481C1C}">
                <a14:useLocalDpi xmlns:a14="http://schemas.microsoft.com/office/drawing/2010/main" val="0"/>
              </a:ext>
            </a:extLst>
          </a:blip>
          <a:srcRect r="20694"/>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74EE8E3D-0A49-415A-B620-C1DCCB961B72}"/>
              </a:ext>
            </a:extLst>
          </p:cNvPr>
          <p:cNvSpPr/>
          <p:nvPr/>
        </p:nvSpPr>
        <p:spPr>
          <a:xfrm>
            <a:off x="438150" y="323850"/>
            <a:ext cx="11315700" cy="6153150"/>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569FCFB9-BD5B-4F59-9127-8A9F3BACF348}"/>
              </a:ext>
            </a:extLst>
          </p:cNvPr>
          <p:cNvSpPr txBox="1"/>
          <p:nvPr/>
        </p:nvSpPr>
        <p:spPr>
          <a:xfrm>
            <a:off x="1813714" y="381000"/>
            <a:ext cx="4801314" cy="917944"/>
          </a:xfrm>
          <a:prstGeom prst="rect">
            <a:avLst/>
          </a:prstGeom>
          <a:noFill/>
        </p:spPr>
        <p:txBody>
          <a:bodyPr wrap="none" rtlCol="0">
            <a:spAutoFit/>
          </a:bodyPr>
          <a:lstStyle>
            <a:defPPr>
              <a:defRPr lang="zh-CN"/>
            </a:defPPr>
            <a:lvl1pPr algn="ctr">
              <a:lnSpc>
                <a:spcPct val="150000"/>
              </a:lnSpc>
              <a:defRPr sz="200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defRPr>
            </a:lvl1pPr>
          </a:lstStyle>
          <a:p>
            <a:r>
              <a:rPr lang="zh-CN" altLang="en-US" sz="4000" dirty="0">
                <a:solidFill>
                  <a:srgbClr val="00437A"/>
                </a:solidFill>
                <a:effectLst/>
              </a:rPr>
              <a:t>机器学习是未来方向</a:t>
            </a:r>
          </a:p>
        </p:txBody>
      </p:sp>
      <p:pic>
        <p:nvPicPr>
          <p:cNvPr id="9" name="图片 8">
            <a:extLst>
              <a:ext uri="{FF2B5EF4-FFF2-40B4-BE49-F238E27FC236}">
                <a16:creationId xmlns:a16="http://schemas.microsoft.com/office/drawing/2014/main" id="{B19B11FC-83E9-4FAA-9A9A-340E8531BCC7}"/>
              </a:ext>
            </a:extLst>
          </p:cNvPr>
          <p:cNvPicPr>
            <a:picLocks noChangeAspect="1"/>
          </p:cNvPicPr>
          <p:nvPr/>
        </p:nvPicPr>
        <p:blipFill>
          <a:blip r:embed="rId3"/>
          <a:stretch>
            <a:fillRect/>
          </a:stretch>
        </p:blipFill>
        <p:spPr>
          <a:xfrm rot="2123064" flipH="1">
            <a:off x="572566" y="233570"/>
            <a:ext cx="1078359" cy="1545771"/>
          </a:xfrm>
          <a:prstGeom prst="rect">
            <a:avLst/>
          </a:prstGeom>
          <a:effectLst>
            <a:outerShdw blurRad="50800" dist="38100" dir="2700000" sx="101000" sy="101000" algn="tl" rotWithShape="0">
              <a:prstClr val="black">
                <a:alpha val="68000"/>
              </a:prstClr>
            </a:outerShdw>
          </a:effectLst>
        </p:spPr>
      </p:pic>
      <p:sp>
        <p:nvSpPr>
          <p:cNvPr id="3" name="矩形 2">
            <a:extLst>
              <a:ext uri="{FF2B5EF4-FFF2-40B4-BE49-F238E27FC236}">
                <a16:creationId xmlns:a16="http://schemas.microsoft.com/office/drawing/2014/main" id="{4169C5E3-59DB-4C82-9FF8-9AB84DD21826}"/>
              </a:ext>
            </a:extLst>
          </p:cNvPr>
          <p:cNvSpPr/>
          <p:nvPr/>
        </p:nvSpPr>
        <p:spPr>
          <a:xfrm>
            <a:off x="6615028" y="678873"/>
            <a:ext cx="61997" cy="484909"/>
          </a:xfrm>
          <a:prstGeom prst="rect">
            <a:avLst/>
          </a:prstGeom>
          <a:solidFill>
            <a:srgbClr val="0043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69A3B992-81AB-4075-BE8F-107F76C43618}"/>
              </a:ext>
            </a:extLst>
          </p:cNvPr>
          <p:cNvSpPr txBox="1"/>
          <p:nvPr/>
        </p:nvSpPr>
        <p:spPr>
          <a:xfrm>
            <a:off x="6677025" y="381000"/>
            <a:ext cx="2152705" cy="917944"/>
          </a:xfrm>
          <a:prstGeom prst="rect">
            <a:avLst/>
          </a:prstGeom>
          <a:noFill/>
        </p:spPr>
        <p:txBody>
          <a:bodyPr wrap="none" rtlCol="0">
            <a:spAutoFit/>
          </a:bodyPr>
          <a:lstStyle>
            <a:defPPr>
              <a:defRPr lang="zh-CN"/>
            </a:defPPr>
            <a:lvl1pPr algn="ctr">
              <a:lnSpc>
                <a:spcPct val="150000"/>
              </a:lnSpc>
              <a:defRPr sz="4000">
                <a:solidFill>
                  <a:srgbClr val="00437A"/>
                </a:solidFill>
                <a:effectLst/>
                <a:latin typeface="思源黑体 CN Heavy" panose="020B0A00000000000000" pitchFamily="34" charset="-122"/>
                <a:ea typeface="思源黑体 CN Heavy" panose="020B0A00000000000000" pitchFamily="34" charset="-122"/>
              </a:defRPr>
            </a:lvl1pPr>
          </a:lstStyle>
          <a:p>
            <a:r>
              <a:rPr lang="en-US" altLang="zh-CN" dirty="0"/>
              <a:t>PART04</a:t>
            </a:r>
            <a:endParaRPr lang="zh-CN" altLang="en-US" dirty="0"/>
          </a:p>
        </p:txBody>
      </p:sp>
      <p:sp>
        <p:nvSpPr>
          <p:cNvPr id="5" name="矩形 4">
            <a:extLst>
              <a:ext uri="{FF2B5EF4-FFF2-40B4-BE49-F238E27FC236}">
                <a16:creationId xmlns:a16="http://schemas.microsoft.com/office/drawing/2014/main" id="{A59E4D72-9596-45DA-A6C0-8F7E17498B41}"/>
              </a:ext>
            </a:extLst>
          </p:cNvPr>
          <p:cNvSpPr/>
          <p:nvPr/>
        </p:nvSpPr>
        <p:spPr>
          <a:xfrm>
            <a:off x="4071458" y="2116701"/>
            <a:ext cx="7191627" cy="3727944"/>
          </a:xfrm>
          <a:prstGeom prst="rect">
            <a:avLst/>
          </a:prstGeom>
        </p:spPr>
        <p:txBody>
          <a:bodyPr wrap="square">
            <a:spAutoFit/>
          </a:bodyPr>
          <a:lstStyle/>
          <a:p>
            <a:pPr algn="just">
              <a:lnSpc>
                <a:spcPct val="150000"/>
              </a:lnSpc>
            </a:pPr>
            <a:r>
              <a:rPr lang="zh-CN" altLang="en-US" sz="1600" spc="300" dirty="0">
                <a:latin typeface="幼圆" panose="02010509060101010101" pitchFamily="49" charset="-122"/>
                <a:ea typeface="幼圆" panose="02010509060101010101" pitchFamily="49" charset="-122"/>
              </a:rPr>
              <a:t>   中国的人工智能发展，挑战与机遇同在，机遇大于挑战。尽管是后来者，但我们市场规模大，青年人多，奋斗精神强，长期来看更有优势。如果说</a:t>
            </a:r>
            <a:r>
              <a:rPr lang="en-US" altLang="zh-CN" sz="1600" spc="300" dirty="0">
                <a:latin typeface="幼圆" panose="02010509060101010101" pitchFamily="49" charset="-122"/>
                <a:ea typeface="幼圆" panose="02010509060101010101" pitchFamily="49" charset="-122"/>
              </a:rPr>
              <a:t>18</a:t>
            </a:r>
            <a:r>
              <a:rPr lang="zh-CN" altLang="en-US" sz="1600" spc="300" dirty="0">
                <a:latin typeface="幼圆" panose="02010509060101010101" pitchFamily="49" charset="-122"/>
                <a:ea typeface="幼圆" panose="02010509060101010101" pitchFamily="49" charset="-122"/>
              </a:rPr>
              <a:t>世纪中叶蒸汽机带来第一次工业革命，持续了</a:t>
            </a:r>
            <a:r>
              <a:rPr lang="en-US" altLang="zh-CN" sz="1600" spc="300" dirty="0">
                <a:latin typeface="幼圆" panose="02010509060101010101" pitchFamily="49" charset="-122"/>
                <a:ea typeface="幼圆" panose="02010509060101010101" pitchFamily="49" charset="-122"/>
              </a:rPr>
              <a:t>100</a:t>
            </a:r>
            <a:r>
              <a:rPr lang="zh-CN" altLang="en-US" sz="1600" spc="300" dirty="0">
                <a:latin typeface="幼圆" panose="02010509060101010101" pitchFamily="49" charset="-122"/>
                <a:ea typeface="幼圆" panose="02010509060101010101" pitchFamily="49" charset="-122"/>
              </a:rPr>
              <a:t>年；</a:t>
            </a:r>
            <a:r>
              <a:rPr lang="en-US" altLang="zh-CN" sz="1600" spc="300" dirty="0">
                <a:latin typeface="幼圆" panose="02010509060101010101" pitchFamily="49" charset="-122"/>
                <a:ea typeface="幼圆" panose="02010509060101010101" pitchFamily="49" charset="-122"/>
              </a:rPr>
              <a:t>19</a:t>
            </a:r>
            <a:r>
              <a:rPr lang="zh-CN" altLang="en-US" sz="1600" spc="300" dirty="0">
                <a:latin typeface="幼圆" panose="02010509060101010101" pitchFamily="49" charset="-122"/>
                <a:ea typeface="幼圆" panose="02010509060101010101" pitchFamily="49" charset="-122"/>
              </a:rPr>
              <a:t>世纪中叶电力带来第二次工业革命，持续了</a:t>
            </a:r>
            <a:r>
              <a:rPr lang="en-US" altLang="zh-CN" sz="1600" spc="300" dirty="0">
                <a:latin typeface="幼圆" panose="02010509060101010101" pitchFamily="49" charset="-122"/>
                <a:ea typeface="幼圆" panose="02010509060101010101" pitchFamily="49" charset="-122"/>
              </a:rPr>
              <a:t>100</a:t>
            </a:r>
            <a:r>
              <a:rPr lang="zh-CN" altLang="en-US" sz="1600" spc="300" dirty="0">
                <a:latin typeface="幼圆" panose="02010509060101010101" pitchFamily="49" charset="-122"/>
                <a:ea typeface="幼圆" panose="02010509060101010101" pitchFamily="49" charset="-122"/>
              </a:rPr>
              <a:t>年；</a:t>
            </a:r>
            <a:r>
              <a:rPr lang="en-US" altLang="zh-CN" sz="1600" spc="300" dirty="0">
                <a:latin typeface="幼圆" panose="02010509060101010101" pitchFamily="49" charset="-122"/>
                <a:ea typeface="幼圆" panose="02010509060101010101" pitchFamily="49" charset="-122"/>
              </a:rPr>
              <a:t>20</a:t>
            </a:r>
            <a:r>
              <a:rPr lang="zh-CN" altLang="en-US" sz="1600" spc="300" dirty="0">
                <a:latin typeface="幼圆" panose="02010509060101010101" pitchFamily="49" charset="-122"/>
                <a:ea typeface="幼圆" panose="02010509060101010101" pitchFamily="49" charset="-122"/>
              </a:rPr>
              <a:t>世纪中叶计算机与通信带来第三次工业革命，到现在持续了</a:t>
            </a:r>
            <a:r>
              <a:rPr lang="en-US" altLang="zh-CN" sz="1600" spc="300" dirty="0">
                <a:latin typeface="幼圆" panose="02010509060101010101" pitchFamily="49" charset="-122"/>
                <a:ea typeface="幼圆" panose="02010509060101010101" pitchFamily="49" charset="-122"/>
              </a:rPr>
              <a:t>70</a:t>
            </a:r>
            <a:r>
              <a:rPr lang="zh-CN" altLang="en-US" sz="1600" spc="300" dirty="0">
                <a:latin typeface="幼圆" panose="02010509060101010101" pitchFamily="49" charset="-122"/>
                <a:ea typeface="幼圆" panose="02010509060101010101" pitchFamily="49" charset="-122"/>
              </a:rPr>
              <a:t>多年；我们可以预见，本世纪中叶前后人工智能可能会带来下一次工业革命，影响百年。当然，现在人工智能技术的储备还远没有达到开启智能时代的量级，还需要持续积累和创新。现在的计算机体系结构，还无法满足实现强人工智能的需求。未来可能的突破方向包括人工智能基础理论与算法、类脑计算、生物计算、量子计算等。</a:t>
            </a:r>
          </a:p>
        </p:txBody>
      </p:sp>
      <p:sp>
        <p:nvSpPr>
          <p:cNvPr id="10" name="矩形 9">
            <a:extLst>
              <a:ext uri="{FF2B5EF4-FFF2-40B4-BE49-F238E27FC236}">
                <a16:creationId xmlns:a16="http://schemas.microsoft.com/office/drawing/2014/main" id="{C331A5C7-404A-4B47-8BC9-AB8110C8F7EC}"/>
              </a:ext>
            </a:extLst>
          </p:cNvPr>
          <p:cNvSpPr/>
          <p:nvPr/>
        </p:nvSpPr>
        <p:spPr>
          <a:xfrm>
            <a:off x="1406298" y="2012911"/>
            <a:ext cx="814831" cy="2016129"/>
          </a:xfrm>
          <a:prstGeom prst="rect">
            <a:avLst/>
          </a:prstGeom>
        </p:spPr>
        <p:txBody>
          <a:bodyPr wrap="square">
            <a:spAutoFit/>
          </a:bodyPr>
          <a:lstStyle/>
          <a:p>
            <a:pPr algn="just">
              <a:lnSpc>
                <a:spcPct val="150000"/>
              </a:lnSpc>
            </a:pPr>
            <a:r>
              <a:rPr lang="zh-CN" altLang="en-US" sz="4400" spc="300" dirty="0">
                <a:solidFill>
                  <a:srgbClr val="00437A"/>
                </a:solidFill>
                <a:latin typeface="思源黑体 CN Heavy" panose="020B0A00000000000000" pitchFamily="34" charset="-122"/>
                <a:ea typeface="思源黑体 CN Heavy" panose="020B0A00000000000000" pitchFamily="34" charset="-122"/>
              </a:rPr>
              <a:t>机遇</a:t>
            </a:r>
          </a:p>
        </p:txBody>
      </p:sp>
      <p:sp>
        <p:nvSpPr>
          <p:cNvPr id="12" name="矩形 11">
            <a:extLst>
              <a:ext uri="{FF2B5EF4-FFF2-40B4-BE49-F238E27FC236}">
                <a16:creationId xmlns:a16="http://schemas.microsoft.com/office/drawing/2014/main" id="{40CD00A7-D29B-4D05-ADE6-E87E6590CF57}"/>
              </a:ext>
            </a:extLst>
          </p:cNvPr>
          <p:cNvSpPr/>
          <p:nvPr/>
        </p:nvSpPr>
        <p:spPr>
          <a:xfrm>
            <a:off x="2818477" y="3980673"/>
            <a:ext cx="814831" cy="2016129"/>
          </a:xfrm>
          <a:prstGeom prst="rect">
            <a:avLst/>
          </a:prstGeom>
        </p:spPr>
        <p:txBody>
          <a:bodyPr wrap="square">
            <a:spAutoFit/>
          </a:bodyPr>
          <a:lstStyle/>
          <a:p>
            <a:pPr algn="just">
              <a:lnSpc>
                <a:spcPct val="150000"/>
              </a:lnSpc>
            </a:pPr>
            <a:r>
              <a:rPr lang="zh-CN" altLang="en-US" sz="4400" spc="300" dirty="0">
                <a:solidFill>
                  <a:srgbClr val="00437A"/>
                </a:solidFill>
                <a:latin typeface="思源黑体 CN Heavy" panose="020B0A00000000000000" pitchFamily="34" charset="-122"/>
                <a:ea typeface="思源黑体 CN Heavy" panose="020B0A00000000000000" pitchFamily="34" charset="-122"/>
              </a:rPr>
              <a:t>挑战</a:t>
            </a:r>
          </a:p>
        </p:txBody>
      </p:sp>
      <p:sp>
        <p:nvSpPr>
          <p:cNvPr id="13" name="矩形 12">
            <a:extLst>
              <a:ext uri="{FF2B5EF4-FFF2-40B4-BE49-F238E27FC236}">
                <a16:creationId xmlns:a16="http://schemas.microsoft.com/office/drawing/2014/main" id="{81090DDA-48F3-4D05-AF79-74882B656E70}"/>
              </a:ext>
            </a:extLst>
          </p:cNvPr>
          <p:cNvSpPr/>
          <p:nvPr/>
        </p:nvSpPr>
        <p:spPr>
          <a:xfrm>
            <a:off x="2104245" y="3348084"/>
            <a:ext cx="814831" cy="1361911"/>
          </a:xfrm>
          <a:prstGeom prst="rect">
            <a:avLst/>
          </a:prstGeom>
        </p:spPr>
        <p:txBody>
          <a:bodyPr wrap="square">
            <a:spAutoFit/>
          </a:bodyPr>
          <a:lstStyle/>
          <a:p>
            <a:pPr algn="just">
              <a:lnSpc>
                <a:spcPct val="150000"/>
              </a:lnSpc>
            </a:pPr>
            <a:r>
              <a:rPr lang="en-US" altLang="zh-CN" sz="6000" b="1" spc="300" dirty="0">
                <a:solidFill>
                  <a:srgbClr val="C00000"/>
                </a:solidFill>
                <a:latin typeface="Chiller" panose="04020404031007020602" pitchFamily="82" charset="0"/>
                <a:ea typeface="思源黑体 CN Heavy" panose="020B0A00000000000000" pitchFamily="34" charset="-122"/>
                <a:cs typeface="Aharoni" panose="02010803020104030203" pitchFamily="2" charset="-79"/>
              </a:rPr>
              <a:t>VS</a:t>
            </a:r>
            <a:endParaRPr lang="zh-CN" altLang="en-US" sz="6000" b="1" spc="300" dirty="0">
              <a:solidFill>
                <a:srgbClr val="C00000"/>
              </a:solidFill>
              <a:latin typeface="Chiller" panose="04020404031007020602" pitchFamily="82" charset="0"/>
              <a:ea typeface="思源黑体 CN Heavy" panose="020B0A00000000000000" pitchFamily="34" charset="-122"/>
              <a:cs typeface="Aharoni" panose="02010803020104030203" pitchFamily="2" charset="-79"/>
            </a:endParaRPr>
          </a:p>
        </p:txBody>
      </p:sp>
    </p:spTree>
    <p:extLst>
      <p:ext uri="{BB962C8B-B14F-4D97-AF65-F5344CB8AC3E}">
        <p14:creationId xmlns:p14="http://schemas.microsoft.com/office/powerpoint/2010/main" val="3988798392"/>
      </p:ext>
    </p:extLst>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灯光, 星星, 夜空, 游戏机&#10;&#10;描述已自动生成">
            <a:extLst>
              <a:ext uri="{FF2B5EF4-FFF2-40B4-BE49-F238E27FC236}">
                <a16:creationId xmlns:a16="http://schemas.microsoft.com/office/drawing/2014/main" id="{0BE1D66C-ADA9-4782-A74A-0EC0FB6CA218}"/>
              </a:ext>
            </a:extLst>
          </p:cNvPr>
          <p:cNvPicPr>
            <a:picLocks noChangeAspect="1"/>
          </p:cNvPicPr>
          <p:nvPr/>
        </p:nvPicPr>
        <p:blipFill rotWithShape="1">
          <a:blip r:embed="rId2">
            <a:extLst>
              <a:ext uri="{28A0092B-C50C-407E-A947-70E740481C1C}">
                <a14:useLocalDpi xmlns:a14="http://schemas.microsoft.com/office/drawing/2010/main" val="0"/>
              </a:ext>
            </a:extLst>
          </a:blip>
          <a:srcRect r="20694"/>
          <a:stretch/>
        </p:blipFill>
        <p:spPr>
          <a:xfrm>
            <a:off x="0" y="0"/>
            <a:ext cx="12192000" cy="6858000"/>
          </a:xfrm>
          <a:prstGeom prst="rect">
            <a:avLst/>
          </a:prstGeom>
        </p:spPr>
      </p:pic>
      <p:sp>
        <p:nvSpPr>
          <p:cNvPr id="5" name="文本框 4">
            <a:extLst>
              <a:ext uri="{FF2B5EF4-FFF2-40B4-BE49-F238E27FC236}">
                <a16:creationId xmlns:a16="http://schemas.microsoft.com/office/drawing/2014/main" id="{210C34D4-3359-45EC-A725-D27AE4999509}"/>
              </a:ext>
            </a:extLst>
          </p:cNvPr>
          <p:cNvSpPr txBox="1"/>
          <p:nvPr/>
        </p:nvSpPr>
        <p:spPr>
          <a:xfrm>
            <a:off x="6657779" y="2441761"/>
            <a:ext cx="2076210" cy="1330749"/>
          </a:xfrm>
          <a:prstGeom prst="rect">
            <a:avLst/>
          </a:prstGeom>
          <a:noFill/>
        </p:spPr>
        <p:txBody>
          <a:bodyPr wrap="none" rtlCol="0">
            <a:spAutoFit/>
          </a:bodyPr>
          <a:lstStyle/>
          <a:p>
            <a:pPr algn="ctr">
              <a:lnSpc>
                <a:spcPct val="150000"/>
              </a:lnSpc>
            </a:pPr>
            <a:r>
              <a:rPr lang="zh-CN" altLang="en-US" sz="6000" dirty="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rPr>
              <a:t>目  录</a:t>
            </a:r>
          </a:p>
        </p:txBody>
      </p:sp>
      <p:sp>
        <p:nvSpPr>
          <p:cNvPr id="6" name="文本框 5">
            <a:extLst>
              <a:ext uri="{FF2B5EF4-FFF2-40B4-BE49-F238E27FC236}">
                <a16:creationId xmlns:a16="http://schemas.microsoft.com/office/drawing/2014/main" id="{9800988A-10D3-4825-8C33-1D17F56C92FB}"/>
              </a:ext>
            </a:extLst>
          </p:cNvPr>
          <p:cNvSpPr txBox="1"/>
          <p:nvPr/>
        </p:nvSpPr>
        <p:spPr>
          <a:xfrm>
            <a:off x="6762327" y="3683000"/>
            <a:ext cx="1867113" cy="587661"/>
          </a:xfrm>
          <a:prstGeom prst="rect">
            <a:avLst/>
          </a:prstGeom>
          <a:noFill/>
        </p:spPr>
        <p:txBody>
          <a:bodyPr wrap="none" rtlCol="0">
            <a:spAutoFit/>
          </a:bodyPr>
          <a:lstStyle/>
          <a:p>
            <a:pPr algn="ctr">
              <a:lnSpc>
                <a:spcPct val="150000"/>
              </a:lnSpc>
            </a:pPr>
            <a:r>
              <a:rPr lang="en-US" altLang="zh-CN" sz="2400" dirty="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rPr>
              <a:t>CONTENTS</a:t>
            </a:r>
            <a:endParaRPr lang="zh-CN" altLang="en-US" sz="2400" dirty="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endParaRPr>
          </a:p>
        </p:txBody>
      </p:sp>
      <p:sp>
        <p:nvSpPr>
          <p:cNvPr id="33" name="椭圆 32">
            <a:extLst>
              <a:ext uri="{FF2B5EF4-FFF2-40B4-BE49-F238E27FC236}">
                <a16:creationId xmlns:a16="http://schemas.microsoft.com/office/drawing/2014/main" id="{9347F6CE-2B01-4DB6-80BF-115533205A29}"/>
              </a:ext>
            </a:extLst>
          </p:cNvPr>
          <p:cNvSpPr/>
          <p:nvPr/>
        </p:nvSpPr>
        <p:spPr>
          <a:xfrm>
            <a:off x="5028008" y="894235"/>
            <a:ext cx="776917" cy="77691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id="{EC76283B-71F7-4599-9295-27ACC45BEA00}"/>
              </a:ext>
            </a:extLst>
          </p:cNvPr>
          <p:cNvSpPr txBox="1"/>
          <p:nvPr/>
        </p:nvSpPr>
        <p:spPr>
          <a:xfrm>
            <a:off x="5125577" y="905128"/>
            <a:ext cx="559769" cy="587661"/>
          </a:xfrm>
          <a:prstGeom prst="rect">
            <a:avLst/>
          </a:prstGeom>
          <a:noFill/>
        </p:spPr>
        <p:txBody>
          <a:bodyPr wrap="none" rtlCol="0">
            <a:spAutoFit/>
          </a:bodyPr>
          <a:lstStyle/>
          <a:p>
            <a:pPr algn="ctr">
              <a:lnSpc>
                <a:spcPct val="150000"/>
              </a:lnSpc>
            </a:pPr>
            <a:r>
              <a:rPr lang="en-US" altLang="zh-CN" sz="2400" dirty="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rPr>
              <a:t>01</a:t>
            </a:r>
            <a:endParaRPr lang="zh-CN" altLang="en-US" sz="2400" dirty="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endParaRPr>
          </a:p>
        </p:txBody>
      </p:sp>
      <p:pic>
        <p:nvPicPr>
          <p:cNvPr id="28" name="图片 27">
            <a:extLst>
              <a:ext uri="{FF2B5EF4-FFF2-40B4-BE49-F238E27FC236}">
                <a16:creationId xmlns:a16="http://schemas.microsoft.com/office/drawing/2014/main" id="{602CAB65-3AC8-4CDD-91FF-84790F0FC679}"/>
              </a:ext>
            </a:extLst>
          </p:cNvPr>
          <p:cNvPicPr>
            <a:picLocks noChangeAspect="1"/>
          </p:cNvPicPr>
          <p:nvPr/>
        </p:nvPicPr>
        <p:blipFill>
          <a:blip r:embed="rId3"/>
          <a:stretch>
            <a:fillRect/>
          </a:stretch>
        </p:blipFill>
        <p:spPr>
          <a:xfrm>
            <a:off x="9018499" y="3541486"/>
            <a:ext cx="3199638" cy="4586514"/>
          </a:xfrm>
          <a:prstGeom prst="rect">
            <a:avLst/>
          </a:prstGeom>
        </p:spPr>
      </p:pic>
      <p:sp>
        <p:nvSpPr>
          <p:cNvPr id="29" name="文本框 28">
            <a:extLst>
              <a:ext uri="{FF2B5EF4-FFF2-40B4-BE49-F238E27FC236}">
                <a16:creationId xmlns:a16="http://schemas.microsoft.com/office/drawing/2014/main" id="{ADCE95BC-D243-43BC-BC26-8FF596711FD0}"/>
              </a:ext>
            </a:extLst>
          </p:cNvPr>
          <p:cNvSpPr txBox="1"/>
          <p:nvPr/>
        </p:nvSpPr>
        <p:spPr>
          <a:xfrm>
            <a:off x="2410230" y="987651"/>
            <a:ext cx="2492990" cy="505138"/>
          </a:xfrm>
          <a:prstGeom prst="rect">
            <a:avLst/>
          </a:prstGeom>
          <a:noFill/>
        </p:spPr>
        <p:txBody>
          <a:bodyPr wrap="none" rtlCol="0">
            <a:spAutoFit/>
          </a:bodyPr>
          <a:lstStyle>
            <a:defPPr>
              <a:defRPr lang="zh-CN"/>
            </a:defPPr>
            <a:lvl1pPr algn="ctr">
              <a:lnSpc>
                <a:spcPct val="150000"/>
              </a:lnSpc>
              <a:defRPr sz="200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defRPr>
            </a:lvl1pPr>
          </a:lstStyle>
          <a:p>
            <a:r>
              <a:rPr lang="zh-CN" altLang="en-US" dirty="0"/>
              <a:t>人工智能定义及研究</a:t>
            </a:r>
          </a:p>
        </p:txBody>
      </p:sp>
      <p:sp>
        <p:nvSpPr>
          <p:cNvPr id="30" name="文本框 29">
            <a:extLst>
              <a:ext uri="{FF2B5EF4-FFF2-40B4-BE49-F238E27FC236}">
                <a16:creationId xmlns:a16="http://schemas.microsoft.com/office/drawing/2014/main" id="{48EFF28B-DECE-4615-967B-E3636D053FAE}"/>
              </a:ext>
            </a:extLst>
          </p:cNvPr>
          <p:cNvSpPr txBox="1"/>
          <p:nvPr/>
        </p:nvSpPr>
        <p:spPr>
          <a:xfrm>
            <a:off x="2469127" y="2350451"/>
            <a:ext cx="2492990" cy="505138"/>
          </a:xfrm>
          <a:prstGeom prst="rect">
            <a:avLst/>
          </a:prstGeom>
          <a:noFill/>
        </p:spPr>
        <p:txBody>
          <a:bodyPr wrap="none" rtlCol="0">
            <a:spAutoFit/>
          </a:bodyPr>
          <a:lstStyle>
            <a:defPPr>
              <a:defRPr lang="zh-CN"/>
            </a:defPPr>
            <a:lvl1pPr algn="ctr">
              <a:lnSpc>
                <a:spcPct val="150000"/>
              </a:lnSpc>
              <a:defRPr sz="200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defRPr>
            </a:lvl1pPr>
          </a:lstStyle>
          <a:p>
            <a:r>
              <a:rPr lang="zh-CN" altLang="en-US" dirty="0"/>
              <a:t>人工智能的发展阶段</a:t>
            </a:r>
          </a:p>
        </p:txBody>
      </p:sp>
      <p:sp>
        <p:nvSpPr>
          <p:cNvPr id="31" name="文本框 30">
            <a:extLst>
              <a:ext uri="{FF2B5EF4-FFF2-40B4-BE49-F238E27FC236}">
                <a16:creationId xmlns:a16="http://schemas.microsoft.com/office/drawing/2014/main" id="{DC4536F8-E2EE-49DC-B89A-2D8ADC8B3B9E}"/>
              </a:ext>
            </a:extLst>
          </p:cNvPr>
          <p:cNvSpPr txBox="1"/>
          <p:nvPr/>
        </p:nvSpPr>
        <p:spPr>
          <a:xfrm>
            <a:off x="713600" y="3654195"/>
            <a:ext cx="4288353" cy="505138"/>
          </a:xfrm>
          <a:prstGeom prst="rect">
            <a:avLst/>
          </a:prstGeom>
          <a:noFill/>
        </p:spPr>
        <p:txBody>
          <a:bodyPr wrap="none" rtlCol="0">
            <a:spAutoFit/>
          </a:bodyPr>
          <a:lstStyle/>
          <a:p>
            <a:pPr algn="ctr">
              <a:lnSpc>
                <a:spcPct val="150000"/>
              </a:lnSpc>
            </a:pPr>
            <a:r>
              <a:rPr lang="zh-CN" altLang="en-US" sz="2000" dirty="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rPr>
              <a:t>人工智能发展的基本思想和技术路径</a:t>
            </a:r>
          </a:p>
        </p:txBody>
      </p:sp>
      <p:sp>
        <p:nvSpPr>
          <p:cNvPr id="32" name="文本框 31">
            <a:extLst>
              <a:ext uri="{FF2B5EF4-FFF2-40B4-BE49-F238E27FC236}">
                <a16:creationId xmlns:a16="http://schemas.microsoft.com/office/drawing/2014/main" id="{DBD6AB9E-4233-4C4E-B900-0FE567FB0A43}"/>
              </a:ext>
            </a:extLst>
          </p:cNvPr>
          <p:cNvSpPr txBox="1"/>
          <p:nvPr/>
        </p:nvSpPr>
        <p:spPr>
          <a:xfrm>
            <a:off x="1157779" y="5029919"/>
            <a:ext cx="3775393" cy="966803"/>
          </a:xfrm>
          <a:prstGeom prst="rect">
            <a:avLst/>
          </a:prstGeom>
          <a:noFill/>
        </p:spPr>
        <p:txBody>
          <a:bodyPr wrap="none" rtlCol="0">
            <a:spAutoFit/>
          </a:bodyPr>
          <a:lstStyle>
            <a:defPPr>
              <a:defRPr lang="zh-CN"/>
            </a:defPPr>
            <a:lvl1pPr algn="ctr">
              <a:lnSpc>
                <a:spcPct val="150000"/>
              </a:lnSpc>
              <a:defRPr sz="200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defRPr>
            </a:lvl1pPr>
          </a:lstStyle>
          <a:p>
            <a:pPr algn="r"/>
            <a:r>
              <a:rPr lang="zh-CN" altLang="en-US" dirty="0"/>
              <a:t>机器学习是未来方向</a:t>
            </a:r>
            <a:endParaRPr lang="en-US" altLang="zh-CN" dirty="0"/>
          </a:p>
          <a:p>
            <a:pPr algn="r"/>
            <a:r>
              <a:rPr lang="zh-CN" altLang="en-US" dirty="0"/>
              <a:t>将人类从重复性劳动中解放出来</a:t>
            </a:r>
          </a:p>
        </p:txBody>
      </p:sp>
      <p:sp>
        <p:nvSpPr>
          <p:cNvPr id="34" name="椭圆 33">
            <a:extLst>
              <a:ext uri="{FF2B5EF4-FFF2-40B4-BE49-F238E27FC236}">
                <a16:creationId xmlns:a16="http://schemas.microsoft.com/office/drawing/2014/main" id="{E496052A-9F62-46DA-898C-903CCB2B7D9C}"/>
              </a:ext>
            </a:extLst>
          </p:cNvPr>
          <p:cNvSpPr/>
          <p:nvPr/>
        </p:nvSpPr>
        <p:spPr>
          <a:xfrm>
            <a:off x="5063954" y="2267708"/>
            <a:ext cx="776917" cy="77691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a:extLst>
              <a:ext uri="{FF2B5EF4-FFF2-40B4-BE49-F238E27FC236}">
                <a16:creationId xmlns:a16="http://schemas.microsoft.com/office/drawing/2014/main" id="{3D403BBE-43AF-4D04-952D-5483014ACDD9}"/>
              </a:ext>
            </a:extLst>
          </p:cNvPr>
          <p:cNvSpPr txBox="1"/>
          <p:nvPr/>
        </p:nvSpPr>
        <p:spPr>
          <a:xfrm>
            <a:off x="5161523" y="2278601"/>
            <a:ext cx="559769" cy="587661"/>
          </a:xfrm>
          <a:prstGeom prst="rect">
            <a:avLst/>
          </a:prstGeom>
          <a:noFill/>
        </p:spPr>
        <p:txBody>
          <a:bodyPr wrap="none" rtlCol="0">
            <a:spAutoFit/>
          </a:bodyPr>
          <a:lstStyle/>
          <a:p>
            <a:pPr algn="ctr">
              <a:lnSpc>
                <a:spcPct val="150000"/>
              </a:lnSpc>
            </a:pPr>
            <a:r>
              <a:rPr lang="en-US" altLang="zh-CN" sz="2400" dirty="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rPr>
              <a:t>02</a:t>
            </a:r>
            <a:endParaRPr lang="zh-CN" altLang="en-US" sz="2400" dirty="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endParaRPr>
          </a:p>
        </p:txBody>
      </p:sp>
      <p:sp>
        <p:nvSpPr>
          <p:cNvPr id="36" name="椭圆 35">
            <a:extLst>
              <a:ext uri="{FF2B5EF4-FFF2-40B4-BE49-F238E27FC236}">
                <a16:creationId xmlns:a16="http://schemas.microsoft.com/office/drawing/2014/main" id="{0BB74374-713D-402D-8F99-8705FCEB666E}"/>
              </a:ext>
            </a:extLst>
          </p:cNvPr>
          <p:cNvSpPr/>
          <p:nvPr/>
        </p:nvSpPr>
        <p:spPr>
          <a:xfrm>
            <a:off x="5099900" y="3641181"/>
            <a:ext cx="776917" cy="77691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a:extLst>
              <a:ext uri="{FF2B5EF4-FFF2-40B4-BE49-F238E27FC236}">
                <a16:creationId xmlns:a16="http://schemas.microsoft.com/office/drawing/2014/main" id="{52D9F910-BD32-4D73-A33B-2DB7353C4C37}"/>
              </a:ext>
            </a:extLst>
          </p:cNvPr>
          <p:cNvSpPr txBox="1"/>
          <p:nvPr/>
        </p:nvSpPr>
        <p:spPr>
          <a:xfrm>
            <a:off x="5197469" y="3652074"/>
            <a:ext cx="559769" cy="587661"/>
          </a:xfrm>
          <a:prstGeom prst="rect">
            <a:avLst/>
          </a:prstGeom>
          <a:noFill/>
        </p:spPr>
        <p:txBody>
          <a:bodyPr wrap="none" rtlCol="0">
            <a:spAutoFit/>
          </a:bodyPr>
          <a:lstStyle/>
          <a:p>
            <a:pPr algn="ctr">
              <a:lnSpc>
                <a:spcPct val="150000"/>
              </a:lnSpc>
            </a:pPr>
            <a:r>
              <a:rPr lang="en-US" altLang="zh-CN" sz="2400" dirty="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rPr>
              <a:t>03</a:t>
            </a:r>
            <a:endParaRPr lang="zh-CN" altLang="en-US" sz="2400" dirty="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endParaRPr>
          </a:p>
        </p:txBody>
      </p:sp>
      <p:sp>
        <p:nvSpPr>
          <p:cNvPr id="38" name="椭圆 37">
            <a:extLst>
              <a:ext uri="{FF2B5EF4-FFF2-40B4-BE49-F238E27FC236}">
                <a16:creationId xmlns:a16="http://schemas.microsoft.com/office/drawing/2014/main" id="{1FAEC356-9786-476B-9D7C-2F04F99E4C6F}"/>
              </a:ext>
            </a:extLst>
          </p:cNvPr>
          <p:cNvSpPr/>
          <p:nvPr/>
        </p:nvSpPr>
        <p:spPr>
          <a:xfrm>
            <a:off x="5122294" y="5186848"/>
            <a:ext cx="776917" cy="77691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a:extLst>
              <a:ext uri="{FF2B5EF4-FFF2-40B4-BE49-F238E27FC236}">
                <a16:creationId xmlns:a16="http://schemas.microsoft.com/office/drawing/2014/main" id="{4E7E59F7-9669-4368-9CFD-1FE63AD7678F}"/>
              </a:ext>
            </a:extLst>
          </p:cNvPr>
          <p:cNvSpPr txBox="1"/>
          <p:nvPr/>
        </p:nvSpPr>
        <p:spPr>
          <a:xfrm>
            <a:off x="5219863" y="5197741"/>
            <a:ext cx="559769" cy="587661"/>
          </a:xfrm>
          <a:prstGeom prst="rect">
            <a:avLst/>
          </a:prstGeom>
          <a:noFill/>
        </p:spPr>
        <p:txBody>
          <a:bodyPr wrap="none" rtlCol="0">
            <a:spAutoFit/>
          </a:bodyPr>
          <a:lstStyle/>
          <a:p>
            <a:pPr algn="ctr">
              <a:lnSpc>
                <a:spcPct val="150000"/>
              </a:lnSpc>
            </a:pPr>
            <a:r>
              <a:rPr lang="en-US" altLang="zh-CN" sz="2400" dirty="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rPr>
              <a:t>04</a:t>
            </a:r>
            <a:endParaRPr lang="zh-CN" altLang="en-US" sz="2400" dirty="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endParaRPr>
          </a:p>
        </p:txBody>
      </p:sp>
    </p:spTree>
    <p:extLst>
      <p:ext uri="{BB962C8B-B14F-4D97-AF65-F5344CB8AC3E}">
        <p14:creationId xmlns:p14="http://schemas.microsoft.com/office/powerpoint/2010/main" val="303875140"/>
      </p:ext>
    </p:extLst>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图片包含 灯光, 星星, 夜空, 游戏机&#10;&#10;描述已自动生成">
            <a:extLst>
              <a:ext uri="{FF2B5EF4-FFF2-40B4-BE49-F238E27FC236}">
                <a16:creationId xmlns:a16="http://schemas.microsoft.com/office/drawing/2014/main" id="{C2101CF0-03FA-4D2F-AAFB-3820168BA46B}"/>
              </a:ext>
            </a:extLst>
          </p:cNvPr>
          <p:cNvPicPr>
            <a:picLocks noChangeAspect="1"/>
          </p:cNvPicPr>
          <p:nvPr/>
        </p:nvPicPr>
        <p:blipFill rotWithShape="1">
          <a:blip r:embed="rId2">
            <a:extLst>
              <a:ext uri="{28A0092B-C50C-407E-A947-70E740481C1C}">
                <a14:useLocalDpi xmlns:a14="http://schemas.microsoft.com/office/drawing/2010/main" val="0"/>
              </a:ext>
            </a:extLst>
          </a:blip>
          <a:srcRect r="20694"/>
          <a:stretch/>
        </p:blipFill>
        <p:spPr>
          <a:xfrm>
            <a:off x="0" y="0"/>
            <a:ext cx="12192000" cy="6858000"/>
          </a:xfrm>
          <a:prstGeom prst="rect">
            <a:avLst/>
          </a:prstGeom>
        </p:spPr>
      </p:pic>
      <p:sp>
        <p:nvSpPr>
          <p:cNvPr id="7" name="文本框 6">
            <a:extLst>
              <a:ext uri="{FF2B5EF4-FFF2-40B4-BE49-F238E27FC236}">
                <a16:creationId xmlns:a16="http://schemas.microsoft.com/office/drawing/2014/main" id="{7F53FC6D-B663-43D6-9ADD-22A13CFB54AD}"/>
              </a:ext>
            </a:extLst>
          </p:cNvPr>
          <p:cNvSpPr txBox="1"/>
          <p:nvPr/>
        </p:nvSpPr>
        <p:spPr>
          <a:xfrm>
            <a:off x="644793" y="2060761"/>
            <a:ext cx="5262979" cy="1666354"/>
          </a:xfrm>
          <a:prstGeom prst="rect">
            <a:avLst/>
          </a:prstGeom>
          <a:noFill/>
        </p:spPr>
        <p:txBody>
          <a:bodyPr wrap="none" rtlCol="0">
            <a:spAutoFit/>
          </a:bodyPr>
          <a:lstStyle/>
          <a:p>
            <a:pPr algn="ctr">
              <a:lnSpc>
                <a:spcPct val="150000"/>
              </a:lnSpc>
            </a:pPr>
            <a:r>
              <a:rPr lang="zh-CN" altLang="en-US" sz="3600" dirty="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rPr>
              <a:t>人工智能带领人类</a:t>
            </a:r>
            <a:endParaRPr lang="en-US" altLang="zh-CN" sz="3600" dirty="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endParaRPr>
          </a:p>
          <a:p>
            <a:pPr algn="ctr">
              <a:lnSpc>
                <a:spcPct val="150000"/>
              </a:lnSpc>
            </a:pPr>
            <a:r>
              <a:rPr lang="zh-CN" altLang="en-US" sz="3600" dirty="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rPr>
              <a:t>从信息社会迈向智能社会</a:t>
            </a:r>
          </a:p>
        </p:txBody>
      </p:sp>
      <p:sp>
        <p:nvSpPr>
          <p:cNvPr id="9" name="文本框 8">
            <a:extLst>
              <a:ext uri="{FF2B5EF4-FFF2-40B4-BE49-F238E27FC236}">
                <a16:creationId xmlns:a16="http://schemas.microsoft.com/office/drawing/2014/main" id="{0B60C93E-DF40-469C-8C53-A70D7991C836}"/>
              </a:ext>
            </a:extLst>
          </p:cNvPr>
          <p:cNvSpPr txBox="1"/>
          <p:nvPr/>
        </p:nvSpPr>
        <p:spPr>
          <a:xfrm>
            <a:off x="1116193" y="3995089"/>
            <a:ext cx="1723549" cy="400110"/>
          </a:xfrm>
          <a:prstGeom prst="rect">
            <a:avLst/>
          </a:prstGeom>
          <a:noFill/>
        </p:spPr>
        <p:txBody>
          <a:bodyPr wrap="none" rtlCol="0">
            <a:spAutoFit/>
          </a:bodyPr>
          <a:lstStyle/>
          <a:p>
            <a:pPr algn="ctr"/>
            <a:r>
              <a:rPr lang="zh-CN" altLang="en-US" sz="2000" dirty="0">
                <a:solidFill>
                  <a:schemeClr val="bg1"/>
                </a:solidFill>
                <a:effectLst>
                  <a:outerShdw blurRad="50800" dist="38100" dir="8100000" algn="tr" rotWithShape="0">
                    <a:prstClr val="black">
                      <a:alpha val="84000"/>
                    </a:prstClr>
                  </a:outerShdw>
                </a:effectLst>
                <a:latin typeface="思源黑体 CN Light" panose="020B0300000000000000" pitchFamily="34" charset="-122"/>
                <a:ea typeface="思源黑体 CN Light" panose="020B0300000000000000" pitchFamily="34" charset="-122"/>
              </a:rPr>
              <a:t>制作人：阿燊</a:t>
            </a:r>
          </a:p>
        </p:txBody>
      </p:sp>
      <p:sp>
        <p:nvSpPr>
          <p:cNvPr id="10" name="文本框 9">
            <a:extLst>
              <a:ext uri="{FF2B5EF4-FFF2-40B4-BE49-F238E27FC236}">
                <a16:creationId xmlns:a16="http://schemas.microsoft.com/office/drawing/2014/main" id="{E1854DD0-D88A-400B-97A3-46046E42712C}"/>
              </a:ext>
            </a:extLst>
          </p:cNvPr>
          <p:cNvSpPr txBox="1"/>
          <p:nvPr/>
        </p:nvSpPr>
        <p:spPr>
          <a:xfrm>
            <a:off x="3665402" y="3995089"/>
            <a:ext cx="1723549" cy="400110"/>
          </a:xfrm>
          <a:prstGeom prst="rect">
            <a:avLst/>
          </a:prstGeom>
          <a:noFill/>
        </p:spPr>
        <p:txBody>
          <a:bodyPr wrap="none" rtlCol="0">
            <a:spAutoFit/>
          </a:bodyPr>
          <a:lstStyle/>
          <a:p>
            <a:pPr algn="ctr"/>
            <a:r>
              <a:rPr lang="zh-CN" altLang="en-US" sz="2000" dirty="0">
                <a:solidFill>
                  <a:schemeClr val="bg1"/>
                </a:solidFill>
                <a:effectLst>
                  <a:outerShdw blurRad="50800" dist="38100" dir="8100000" algn="tr" rotWithShape="0">
                    <a:prstClr val="black">
                      <a:alpha val="84000"/>
                    </a:prstClr>
                  </a:outerShdw>
                </a:effectLst>
                <a:latin typeface="思源黑体 CN Light" panose="020B0300000000000000" pitchFamily="34" charset="-122"/>
                <a:ea typeface="思源黑体 CN Light" panose="020B0300000000000000" pitchFamily="34" charset="-122"/>
              </a:rPr>
              <a:t>汇报人：阿燊</a:t>
            </a:r>
          </a:p>
        </p:txBody>
      </p:sp>
      <p:pic>
        <p:nvPicPr>
          <p:cNvPr id="12" name="图片 11" descr="图片包含 白色, 黑色, 摩托车, 看着&#10;&#10;描述已自动生成">
            <a:extLst>
              <a:ext uri="{FF2B5EF4-FFF2-40B4-BE49-F238E27FC236}">
                <a16:creationId xmlns:a16="http://schemas.microsoft.com/office/drawing/2014/main" id="{82A64A64-1BD1-4A0D-A6E0-BEFFC9DF7D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9714" y="-281749"/>
            <a:ext cx="7139749" cy="7139749"/>
          </a:xfrm>
          <a:prstGeom prst="rect">
            <a:avLst/>
          </a:prstGeom>
        </p:spPr>
      </p:pic>
    </p:spTree>
    <p:extLst>
      <p:ext uri="{BB962C8B-B14F-4D97-AF65-F5344CB8AC3E}">
        <p14:creationId xmlns:p14="http://schemas.microsoft.com/office/powerpoint/2010/main" val="1365032712"/>
      </p:ext>
    </p:extLst>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灯光, 星星, 夜空, 游戏机&#10;&#10;描述已自动生成">
            <a:extLst>
              <a:ext uri="{FF2B5EF4-FFF2-40B4-BE49-F238E27FC236}">
                <a16:creationId xmlns:a16="http://schemas.microsoft.com/office/drawing/2014/main" id="{0BE1D66C-ADA9-4782-A74A-0EC0FB6CA218}"/>
              </a:ext>
            </a:extLst>
          </p:cNvPr>
          <p:cNvPicPr>
            <a:picLocks noChangeAspect="1"/>
          </p:cNvPicPr>
          <p:nvPr/>
        </p:nvPicPr>
        <p:blipFill rotWithShape="1">
          <a:blip r:embed="rId2">
            <a:extLst>
              <a:ext uri="{28A0092B-C50C-407E-A947-70E740481C1C}">
                <a14:useLocalDpi xmlns:a14="http://schemas.microsoft.com/office/drawing/2010/main" val="0"/>
              </a:ext>
            </a:extLst>
          </a:blip>
          <a:srcRect r="20694"/>
          <a:stretch/>
        </p:blipFill>
        <p:spPr>
          <a:xfrm>
            <a:off x="0" y="0"/>
            <a:ext cx="12192000" cy="6858000"/>
          </a:xfrm>
          <a:prstGeom prst="rect">
            <a:avLst/>
          </a:prstGeom>
        </p:spPr>
      </p:pic>
      <p:sp>
        <p:nvSpPr>
          <p:cNvPr id="5" name="文本框 4">
            <a:extLst>
              <a:ext uri="{FF2B5EF4-FFF2-40B4-BE49-F238E27FC236}">
                <a16:creationId xmlns:a16="http://schemas.microsoft.com/office/drawing/2014/main" id="{210C34D4-3359-45EC-A725-D27AE4999509}"/>
              </a:ext>
            </a:extLst>
          </p:cNvPr>
          <p:cNvSpPr txBox="1"/>
          <p:nvPr/>
        </p:nvSpPr>
        <p:spPr>
          <a:xfrm>
            <a:off x="7029958" y="1671152"/>
            <a:ext cx="1409361" cy="2525691"/>
          </a:xfrm>
          <a:prstGeom prst="rect">
            <a:avLst/>
          </a:prstGeom>
          <a:noFill/>
        </p:spPr>
        <p:txBody>
          <a:bodyPr wrap="none" rtlCol="0">
            <a:spAutoFit/>
          </a:bodyPr>
          <a:lstStyle/>
          <a:p>
            <a:pPr algn="ctr">
              <a:lnSpc>
                <a:spcPct val="150000"/>
              </a:lnSpc>
            </a:pPr>
            <a:r>
              <a:rPr lang="en-US" altLang="zh-CN" sz="11500" dirty="0">
                <a:solidFill>
                  <a:schemeClr val="bg1"/>
                </a:solidFill>
                <a:effectLst>
                  <a:outerShdw blurRad="50800" dist="38100" dir="8100000" algn="tr" rotWithShape="0">
                    <a:prstClr val="black">
                      <a:alpha val="84000"/>
                    </a:prstClr>
                  </a:outerShdw>
                </a:effectLst>
                <a:latin typeface="Aharoni" panose="02010803020104030203" pitchFamily="2" charset="-79"/>
                <a:ea typeface="思源黑体 CN Heavy" panose="020B0A00000000000000" pitchFamily="34" charset="-122"/>
                <a:cs typeface="Aharoni" panose="02010803020104030203" pitchFamily="2" charset="-79"/>
              </a:rPr>
              <a:t>01</a:t>
            </a:r>
          </a:p>
        </p:txBody>
      </p:sp>
      <p:sp>
        <p:nvSpPr>
          <p:cNvPr id="6" name="文本框 5">
            <a:extLst>
              <a:ext uri="{FF2B5EF4-FFF2-40B4-BE49-F238E27FC236}">
                <a16:creationId xmlns:a16="http://schemas.microsoft.com/office/drawing/2014/main" id="{9800988A-10D3-4825-8C33-1D17F56C92FB}"/>
              </a:ext>
            </a:extLst>
          </p:cNvPr>
          <p:cNvSpPr txBox="1"/>
          <p:nvPr/>
        </p:nvSpPr>
        <p:spPr>
          <a:xfrm>
            <a:off x="7013005" y="3683000"/>
            <a:ext cx="1365760" cy="587661"/>
          </a:xfrm>
          <a:prstGeom prst="rect">
            <a:avLst/>
          </a:prstGeom>
          <a:noFill/>
        </p:spPr>
        <p:txBody>
          <a:bodyPr wrap="none" rtlCol="0">
            <a:spAutoFit/>
          </a:bodyPr>
          <a:lstStyle/>
          <a:p>
            <a:pPr algn="ctr">
              <a:lnSpc>
                <a:spcPct val="150000"/>
              </a:lnSpc>
            </a:pPr>
            <a:r>
              <a:rPr lang="en-US" altLang="zh-CN" sz="2400" dirty="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rPr>
              <a:t>PART01</a:t>
            </a:r>
            <a:endParaRPr lang="zh-CN" altLang="en-US" sz="2400" dirty="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endParaRPr>
          </a:p>
        </p:txBody>
      </p:sp>
      <p:pic>
        <p:nvPicPr>
          <p:cNvPr id="28" name="图片 27">
            <a:extLst>
              <a:ext uri="{FF2B5EF4-FFF2-40B4-BE49-F238E27FC236}">
                <a16:creationId xmlns:a16="http://schemas.microsoft.com/office/drawing/2014/main" id="{602CAB65-3AC8-4CDD-91FF-84790F0FC679}"/>
              </a:ext>
            </a:extLst>
          </p:cNvPr>
          <p:cNvPicPr>
            <a:picLocks noChangeAspect="1"/>
          </p:cNvPicPr>
          <p:nvPr/>
        </p:nvPicPr>
        <p:blipFill>
          <a:blip r:embed="rId3"/>
          <a:stretch>
            <a:fillRect/>
          </a:stretch>
        </p:blipFill>
        <p:spPr>
          <a:xfrm>
            <a:off x="9018499" y="3541486"/>
            <a:ext cx="3199638" cy="4586514"/>
          </a:xfrm>
          <a:prstGeom prst="rect">
            <a:avLst/>
          </a:prstGeom>
        </p:spPr>
      </p:pic>
      <p:sp>
        <p:nvSpPr>
          <p:cNvPr id="29" name="文本框 28">
            <a:extLst>
              <a:ext uri="{FF2B5EF4-FFF2-40B4-BE49-F238E27FC236}">
                <a16:creationId xmlns:a16="http://schemas.microsoft.com/office/drawing/2014/main" id="{ADCE95BC-D243-43BC-BC26-8FF596711FD0}"/>
              </a:ext>
            </a:extLst>
          </p:cNvPr>
          <p:cNvSpPr txBox="1"/>
          <p:nvPr/>
        </p:nvSpPr>
        <p:spPr>
          <a:xfrm>
            <a:off x="833020" y="2825080"/>
            <a:ext cx="5262980" cy="1000467"/>
          </a:xfrm>
          <a:prstGeom prst="rect">
            <a:avLst/>
          </a:prstGeom>
          <a:noFill/>
        </p:spPr>
        <p:txBody>
          <a:bodyPr wrap="none" rtlCol="0">
            <a:spAutoFit/>
          </a:bodyPr>
          <a:lstStyle>
            <a:defPPr>
              <a:defRPr lang="zh-CN"/>
            </a:defPPr>
            <a:lvl1pPr algn="ctr">
              <a:lnSpc>
                <a:spcPct val="150000"/>
              </a:lnSpc>
              <a:defRPr sz="200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defRPr>
            </a:lvl1pPr>
          </a:lstStyle>
          <a:p>
            <a:r>
              <a:rPr lang="zh-CN" altLang="en-US" sz="4400" dirty="0"/>
              <a:t>人工智能定义及研究</a:t>
            </a:r>
          </a:p>
        </p:txBody>
      </p:sp>
    </p:spTree>
    <p:extLst>
      <p:ext uri="{BB962C8B-B14F-4D97-AF65-F5344CB8AC3E}">
        <p14:creationId xmlns:p14="http://schemas.microsoft.com/office/powerpoint/2010/main" val="1943561474"/>
      </p:ext>
    </p:extLst>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灯光, 星星, 夜空, 游戏机&#10;&#10;描述已自动生成">
            <a:extLst>
              <a:ext uri="{FF2B5EF4-FFF2-40B4-BE49-F238E27FC236}">
                <a16:creationId xmlns:a16="http://schemas.microsoft.com/office/drawing/2014/main" id="{0BE1D66C-ADA9-4782-A74A-0EC0FB6CA218}"/>
              </a:ext>
            </a:extLst>
          </p:cNvPr>
          <p:cNvPicPr>
            <a:picLocks noChangeAspect="1"/>
          </p:cNvPicPr>
          <p:nvPr/>
        </p:nvPicPr>
        <p:blipFill rotWithShape="1">
          <a:blip r:embed="rId2">
            <a:extLst>
              <a:ext uri="{28A0092B-C50C-407E-A947-70E740481C1C}">
                <a14:useLocalDpi xmlns:a14="http://schemas.microsoft.com/office/drawing/2010/main" val="0"/>
              </a:ext>
            </a:extLst>
          </a:blip>
          <a:srcRect r="20694"/>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74EE8E3D-0A49-415A-B620-C1DCCB961B72}"/>
              </a:ext>
            </a:extLst>
          </p:cNvPr>
          <p:cNvSpPr/>
          <p:nvPr/>
        </p:nvSpPr>
        <p:spPr>
          <a:xfrm>
            <a:off x="438150" y="323850"/>
            <a:ext cx="11315700" cy="6153150"/>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569FCFB9-BD5B-4F59-9127-8A9F3BACF348}"/>
              </a:ext>
            </a:extLst>
          </p:cNvPr>
          <p:cNvSpPr txBox="1"/>
          <p:nvPr/>
        </p:nvSpPr>
        <p:spPr>
          <a:xfrm>
            <a:off x="1813714" y="381000"/>
            <a:ext cx="4801314" cy="917944"/>
          </a:xfrm>
          <a:prstGeom prst="rect">
            <a:avLst/>
          </a:prstGeom>
          <a:noFill/>
        </p:spPr>
        <p:txBody>
          <a:bodyPr wrap="none" rtlCol="0">
            <a:spAutoFit/>
          </a:bodyPr>
          <a:lstStyle>
            <a:defPPr>
              <a:defRPr lang="zh-CN"/>
            </a:defPPr>
            <a:lvl1pPr algn="ctr">
              <a:lnSpc>
                <a:spcPct val="150000"/>
              </a:lnSpc>
              <a:defRPr sz="200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defRPr>
            </a:lvl1pPr>
          </a:lstStyle>
          <a:p>
            <a:r>
              <a:rPr lang="zh-CN" altLang="en-US" sz="4000" dirty="0">
                <a:solidFill>
                  <a:srgbClr val="00437A"/>
                </a:solidFill>
                <a:effectLst/>
              </a:rPr>
              <a:t>人工智能定义及研究</a:t>
            </a:r>
          </a:p>
        </p:txBody>
      </p:sp>
      <p:pic>
        <p:nvPicPr>
          <p:cNvPr id="9" name="图片 8">
            <a:extLst>
              <a:ext uri="{FF2B5EF4-FFF2-40B4-BE49-F238E27FC236}">
                <a16:creationId xmlns:a16="http://schemas.microsoft.com/office/drawing/2014/main" id="{B19B11FC-83E9-4FAA-9A9A-340E8531BCC7}"/>
              </a:ext>
            </a:extLst>
          </p:cNvPr>
          <p:cNvPicPr>
            <a:picLocks noChangeAspect="1"/>
          </p:cNvPicPr>
          <p:nvPr/>
        </p:nvPicPr>
        <p:blipFill>
          <a:blip r:embed="rId3"/>
          <a:stretch>
            <a:fillRect/>
          </a:stretch>
        </p:blipFill>
        <p:spPr>
          <a:xfrm rot="2123064" flipH="1">
            <a:off x="572566" y="233570"/>
            <a:ext cx="1078359" cy="1545771"/>
          </a:xfrm>
          <a:prstGeom prst="rect">
            <a:avLst/>
          </a:prstGeom>
          <a:effectLst>
            <a:outerShdw blurRad="50800" dist="38100" dir="2700000" sx="101000" sy="101000" algn="tl" rotWithShape="0">
              <a:prstClr val="black">
                <a:alpha val="68000"/>
              </a:prstClr>
            </a:outerShdw>
          </a:effectLst>
        </p:spPr>
      </p:pic>
      <p:sp>
        <p:nvSpPr>
          <p:cNvPr id="3" name="矩形 2">
            <a:extLst>
              <a:ext uri="{FF2B5EF4-FFF2-40B4-BE49-F238E27FC236}">
                <a16:creationId xmlns:a16="http://schemas.microsoft.com/office/drawing/2014/main" id="{4169C5E3-59DB-4C82-9FF8-9AB84DD21826}"/>
              </a:ext>
            </a:extLst>
          </p:cNvPr>
          <p:cNvSpPr/>
          <p:nvPr/>
        </p:nvSpPr>
        <p:spPr>
          <a:xfrm>
            <a:off x="6615028" y="678873"/>
            <a:ext cx="61997" cy="484909"/>
          </a:xfrm>
          <a:prstGeom prst="rect">
            <a:avLst/>
          </a:prstGeom>
          <a:solidFill>
            <a:srgbClr val="0043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69A3B992-81AB-4075-BE8F-107F76C43618}"/>
              </a:ext>
            </a:extLst>
          </p:cNvPr>
          <p:cNvSpPr txBox="1"/>
          <p:nvPr/>
        </p:nvSpPr>
        <p:spPr>
          <a:xfrm>
            <a:off x="6677025" y="381000"/>
            <a:ext cx="2152705" cy="917944"/>
          </a:xfrm>
          <a:prstGeom prst="rect">
            <a:avLst/>
          </a:prstGeom>
          <a:noFill/>
        </p:spPr>
        <p:txBody>
          <a:bodyPr wrap="none" rtlCol="0">
            <a:spAutoFit/>
          </a:bodyPr>
          <a:lstStyle>
            <a:defPPr>
              <a:defRPr lang="zh-CN"/>
            </a:defPPr>
            <a:lvl1pPr algn="ctr">
              <a:lnSpc>
                <a:spcPct val="150000"/>
              </a:lnSpc>
              <a:defRPr sz="4000">
                <a:solidFill>
                  <a:srgbClr val="00437A"/>
                </a:solidFill>
                <a:effectLst/>
                <a:latin typeface="思源黑体 CN Heavy" panose="020B0A00000000000000" pitchFamily="34" charset="-122"/>
                <a:ea typeface="思源黑体 CN Heavy" panose="020B0A00000000000000" pitchFamily="34" charset="-122"/>
              </a:defRPr>
            </a:lvl1pPr>
          </a:lstStyle>
          <a:p>
            <a:r>
              <a:rPr lang="en-US" altLang="zh-CN" dirty="0"/>
              <a:t>PART01</a:t>
            </a:r>
            <a:endParaRPr lang="zh-CN" altLang="en-US" dirty="0"/>
          </a:p>
        </p:txBody>
      </p:sp>
      <p:pic>
        <p:nvPicPr>
          <p:cNvPr id="10" name="图片 9" descr="图片包含 游戏机, 灯光, 桌子, 房间&#10;&#10;描述已自动生成">
            <a:extLst>
              <a:ext uri="{FF2B5EF4-FFF2-40B4-BE49-F238E27FC236}">
                <a16:creationId xmlns:a16="http://schemas.microsoft.com/office/drawing/2014/main" id="{E5EDE645-6363-44AE-B128-1D36C8B63C4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68840" y="1600899"/>
            <a:ext cx="6146188" cy="4097458"/>
          </a:xfrm>
          <a:prstGeom prst="rect">
            <a:avLst/>
          </a:prstGeom>
        </p:spPr>
      </p:pic>
      <p:sp>
        <p:nvSpPr>
          <p:cNvPr id="12" name="矩形 11">
            <a:extLst>
              <a:ext uri="{FF2B5EF4-FFF2-40B4-BE49-F238E27FC236}">
                <a16:creationId xmlns:a16="http://schemas.microsoft.com/office/drawing/2014/main" id="{C1BC7833-58A9-45D6-935C-68009828DAFE}"/>
              </a:ext>
            </a:extLst>
          </p:cNvPr>
          <p:cNvSpPr/>
          <p:nvPr/>
        </p:nvSpPr>
        <p:spPr>
          <a:xfrm>
            <a:off x="5831958" y="2111918"/>
            <a:ext cx="5232042" cy="1405193"/>
          </a:xfrm>
          <a:prstGeom prst="rect">
            <a:avLst/>
          </a:prstGeom>
        </p:spPr>
        <p:txBody>
          <a:bodyPr wrap="square">
            <a:spAutoFit/>
          </a:bodyPr>
          <a:lstStyle/>
          <a:p>
            <a:pPr algn="just">
              <a:lnSpc>
                <a:spcPct val="150000"/>
              </a:lnSpc>
            </a:pPr>
            <a:r>
              <a:rPr lang="zh-CN" altLang="en-US" sz="2000" dirty="0">
                <a:solidFill>
                  <a:srgbClr val="333333"/>
                </a:solidFill>
                <a:latin typeface="幼圆" panose="02010509060101010101" pitchFamily="49" charset="-122"/>
                <a:ea typeface="幼圆" panose="02010509060101010101" pitchFamily="49" charset="-122"/>
              </a:rPr>
              <a:t>    人工智能的定义可以分为两部分，即“人工”和“智能”。“人工”比较好理解，争议性也不大。</a:t>
            </a:r>
          </a:p>
        </p:txBody>
      </p:sp>
      <p:sp>
        <p:nvSpPr>
          <p:cNvPr id="13" name="矩形 12">
            <a:extLst>
              <a:ext uri="{FF2B5EF4-FFF2-40B4-BE49-F238E27FC236}">
                <a16:creationId xmlns:a16="http://schemas.microsoft.com/office/drawing/2014/main" id="{3A7AA852-17DD-4875-8223-13120A2226D8}"/>
              </a:ext>
            </a:extLst>
          </p:cNvPr>
          <p:cNvSpPr/>
          <p:nvPr/>
        </p:nvSpPr>
        <p:spPr>
          <a:xfrm>
            <a:off x="5831958" y="3517111"/>
            <a:ext cx="5299075" cy="1866858"/>
          </a:xfrm>
          <a:prstGeom prst="rect">
            <a:avLst/>
          </a:prstGeom>
        </p:spPr>
        <p:txBody>
          <a:bodyPr wrap="square">
            <a:spAutoFit/>
          </a:bodyPr>
          <a:lstStyle/>
          <a:p>
            <a:pPr algn="just">
              <a:lnSpc>
                <a:spcPct val="150000"/>
              </a:lnSpc>
            </a:pPr>
            <a:r>
              <a:rPr lang="zh-CN" altLang="en-US" sz="2000" dirty="0">
                <a:solidFill>
                  <a:srgbClr val="333333"/>
                </a:solidFill>
                <a:latin typeface="幼圆" panose="02010509060101010101" pitchFamily="49" charset="-122"/>
                <a:ea typeface="幼圆" panose="02010509060101010101" pitchFamily="49" charset="-122"/>
              </a:rPr>
              <a:t>    有时我们会要考虑什么是人力所能及制造的，或者人自身的智能程度有没有高到可以创造人工智能的地步，等等。但总的来说，“人工系统”就是通常意义下的人工系统。</a:t>
            </a:r>
          </a:p>
        </p:txBody>
      </p:sp>
      <p:sp>
        <p:nvSpPr>
          <p:cNvPr id="14" name="等腰三角形 13">
            <a:extLst>
              <a:ext uri="{FF2B5EF4-FFF2-40B4-BE49-F238E27FC236}">
                <a16:creationId xmlns:a16="http://schemas.microsoft.com/office/drawing/2014/main" id="{01608AAA-4EF3-44E2-9FA0-26F5E549BCA5}"/>
              </a:ext>
            </a:extLst>
          </p:cNvPr>
          <p:cNvSpPr/>
          <p:nvPr/>
        </p:nvSpPr>
        <p:spPr>
          <a:xfrm rot="5400000">
            <a:off x="5909439" y="2259208"/>
            <a:ext cx="432819" cy="373120"/>
          </a:xfrm>
          <a:prstGeom prst="triangle">
            <a:avLst/>
          </a:prstGeom>
          <a:solidFill>
            <a:srgbClr val="0043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a:extLst>
              <a:ext uri="{FF2B5EF4-FFF2-40B4-BE49-F238E27FC236}">
                <a16:creationId xmlns:a16="http://schemas.microsoft.com/office/drawing/2014/main" id="{9FB4D58D-9ABF-43E8-AA7C-9F8DF5834128}"/>
              </a:ext>
            </a:extLst>
          </p:cNvPr>
          <p:cNvSpPr/>
          <p:nvPr/>
        </p:nvSpPr>
        <p:spPr>
          <a:xfrm rot="5400000">
            <a:off x="5909439" y="3652958"/>
            <a:ext cx="432819" cy="373120"/>
          </a:xfrm>
          <a:prstGeom prst="triangle">
            <a:avLst/>
          </a:prstGeom>
          <a:solidFill>
            <a:srgbClr val="0043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74539139"/>
      </p:ext>
    </p:extLst>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灯光, 星星, 夜空, 游戏机&#10;&#10;描述已自动生成">
            <a:extLst>
              <a:ext uri="{FF2B5EF4-FFF2-40B4-BE49-F238E27FC236}">
                <a16:creationId xmlns:a16="http://schemas.microsoft.com/office/drawing/2014/main" id="{0BE1D66C-ADA9-4782-A74A-0EC0FB6CA218}"/>
              </a:ext>
            </a:extLst>
          </p:cNvPr>
          <p:cNvPicPr>
            <a:picLocks noChangeAspect="1"/>
          </p:cNvPicPr>
          <p:nvPr/>
        </p:nvPicPr>
        <p:blipFill rotWithShape="1">
          <a:blip r:embed="rId2">
            <a:extLst>
              <a:ext uri="{28A0092B-C50C-407E-A947-70E740481C1C}">
                <a14:useLocalDpi xmlns:a14="http://schemas.microsoft.com/office/drawing/2010/main" val="0"/>
              </a:ext>
            </a:extLst>
          </a:blip>
          <a:srcRect r="20694"/>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74EE8E3D-0A49-415A-B620-C1DCCB961B72}"/>
              </a:ext>
            </a:extLst>
          </p:cNvPr>
          <p:cNvSpPr/>
          <p:nvPr/>
        </p:nvSpPr>
        <p:spPr>
          <a:xfrm>
            <a:off x="438150" y="323850"/>
            <a:ext cx="11315700" cy="6153150"/>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569FCFB9-BD5B-4F59-9127-8A9F3BACF348}"/>
              </a:ext>
            </a:extLst>
          </p:cNvPr>
          <p:cNvSpPr txBox="1"/>
          <p:nvPr/>
        </p:nvSpPr>
        <p:spPr>
          <a:xfrm>
            <a:off x="1813714" y="381000"/>
            <a:ext cx="4801314" cy="917944"/>
          </a:xfrm>
          <a:prstGeom prst="rect">
            <a:avLst/>
          </a:prstGeom>
          <a:noFill/>
        </p:spPr>
        <p:txBody>
          <a:bodyPr wrap="none" rtlCol="0">
            <a:spAutoFit/>
          </a:bodyPr>
          <a:lstStyle>
            <a:defPPr>
              <a:defRPr lang="zh-CN"/>
            </a:defPPr>
            <a:lvl1pPr algn="ctr">
              <a:lnSpc>
                <a:spcPct val="150000"/>
              </a:lnSpc>
              <a:defRPr sz="200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defRPr>
            </a:lvl1pPr>
          </a:lstStyle>
          <a:p>
            <a:r>
              <a:rPr lang="zh-CN" altLang="en-US" sz="4000" dirty="0">
                <a:solidFill>
                  <a:srgbClr val="00437A"/>
                </a:solidFill>
                <a:effectLst/>
              </a:rPr>
              <a:t>人工智能定义及研究</a:t>
            </a:r>
          </a:p>
        </p:txBody>
      </p:sp>
      <p:pic>
        <p:nvPicPr>
          <p:cNvPr id="9" name="图片 8">
            <a:extLst>
              <a:ext uri="{FF2B5EF4-FFF2-40B4-BE49-F238E27FC236}">
                <a16:creationId xmlns:a16="http://schemas.microsoft.com/office/drawing/2014/main" id="{B19B11FC-83E9-4FAA-9A9A-340E8531BCC7}"/>
              </a:ext>
            </a:extLst>
          </p:cNvPr>
          <p:cNvPicPr>
            <a:picLocks noChangeAspect="1"/>
          </p:cNvPicPr>
          <p:nvPr/>
        </p:nvPicPr>
        <p:blipFill>
          <a:blip r:embed="rId3"/>
          <a:stretch>
            <a:fillRect/>
          </a:stretch>
        </p:blipFill>
        <p:spPr>
          <a:xfrm rot="2123064" flipH="1">
            <a:off x="572566" y="233570"/>
            <a:ext cx="1078359" cy="1545771"/>
          </a:xfrm>
          <a:prstGeom prst="rect">
            <a:avLst/>
          </a:prstGeom>
          <a:effectLst>
            <a:outerShdw blurRad="50800" dist="38100" dir="2700000" sx="101000" sy="101000" algn="tl" rotWithShape="0">
              <a:prstClr val="black">
                <a:alpha val="68000"/>
              </a:prstClr>
            </a:outerShdw>
          </a:effectLst>
        </p:spPr>
      </p:pic>
      <p:sp>
        <p:nvSpPr>
          <p:cNvPr id="3" name="矩形 2">
            <a:extLst>
              <a:ext uri="{FF2B5EF4-FFF2-40B4-BE49-F238E27FC236}">
                <a16:creationId xmlns:a16="http://schemas.microsoft.com/office/drawing/2014/main" id="{4169C5E3-59DB-4C82-9FF8-9AB84DD21826}"/>
              </a:ext>
            </a:extLst>
          </p:cNvPr>
          <p:cNvSpPr/>
          <p:nvPr/>
        </p:nvSpPr>
        <p:spPr>
          <a:xfrm>
            <a:off x="6615028" y="678873"/>
            <a:ext cx="61997" cy="484909"/>
          </a:xfrm>
          <a:prstGeom prst="rect">
            <a:avLst/>
          </a:prstGeom>
          <a:solidFill>
            <a:srgbClr val="0043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69A3B992-81AB-4075-BE8F-107F76C43618}"/>
              </a:ext>
            </a:extLst>
          </p:cNvPr>
          <p:cNvSpPr txBox="1"/>
          <p:nvPr/>
        </p:nvSpPr>
        <p:spPr>
          <a:xfrm>
            <a:off x="6677025" y="381000"/>
            <a:ext cx="2152705" cy="917944"/>
          </a:xfrm>
          <a:prstGeom prst="rect">
            <a:avLst/>
          </a:prstGeom>
          <a:noFill/>
        </p:spPr>
        <p:txBody>
          <a:bodyPr wrap="none" rtlCol="0">
            <a:spAutoFit/>
          </a:bodyPr>
          <a:lstStyle>
            <a:defPPr>
              <a:defRPr lang="zh-CN"/>
            </a:defPPr>
            <a:lvl1pPr algn="ctr">
              <a:lnSpc>
                <a:spcPct val="150000"/>
              </a:lnSpc>
              <a:defRPr sz="4000">
                <a:solidFill>
                  <a:srgbClr val="00437A"/>
                </a:solidFill>
                <a:effectLst/>
                <a:latin typeface="思源黑体 CN Heavy" panose="020B0A00000000000000" pitchFamily="34" charset="-122"/>
                <a:ea typeface="思源黑体 CN Heavy" panose="020B0A00000000000000" pitchFamily="34" charset="-122"/>
              </a:defRPr>
            </a:lvl1pPr>
          </a:lstStyle>
          <a:p>
            <a:r>
              <a:rPr lang="en-US" altLang="zh-CN" dirty="0"/>
              <a:t>PART01</a:t>
            </a:r>
            <a:endParaRPr lang="zh-CN" altLang="en-US" dirty="0"/>
          </a:p>
        </p:txBody>
      </p:sp>
      <p:sp>
        <p:nvSpPr>
          <p:cNvPr id="12" name="矩形 11">
            <a:extLst>
              <a:ext uri="{FF2B5EF4-FFF2-40B4-BE49-F238E27FC236}">
                <a16:creationId xmlns:a16="http://schemas.microsoft.com/office/drawing/2014/main" id="{C1BC7833-58A9-45D6-935C-68009828DAFE}"/>
              </a:ext>
            </a:extLst>
          </p:cNvPr>
          <p:cNvSpPr/>
          <p:nvPr/>
        </p:nvSpPr>
        <p:spPr>
          <a:xfrm>
            <a:off x="1422977" y="1444230"/>
            <a:ext cx="5232042" cy="670248"/>
          </a:xfrm>
          <a:prstGeom prst="rect">
            <a:avLst/>
          </a:prstGeom>
        </p:spPr>
        <p:txBody>
          <a:bodyPr wrap="square">
            <a:spAutoFit/>
          </a:bodyPr>
          <a:lstStyle/>
          <a:p>
            <a:pPr algn="just">
              <a:lnSpc>
                <a:spcPct val="150000"/>
              </a:lnSpc>
            </a:pPr>
            <a:r>
              <a:rPr lang="zh-CN" altLang="en-US" sz="2800" dirty="0">
                <a:solidFill>
                  <a:srgbClr val="333333"/>
                </a:solidFill>
                <a:latin typeface="思源黑体 CN Heavy" panose="020B0A00000000000000" pitchFamily="34" charset="-122"/>
                <a:ea typeface="思源黑体 CN Heavy" panose="020B0A00000000000000" pitchFamily="34" charset="-122"/>
              </a:rPr>
              <a:t>关于什么是“智能”</a:t>
            </a:r>
            <a:r>
              <a:rPr lang="en-US" altLang="zh-CN" sz="2800" dirty="0">
                <a:solidFill>
                  <a:srgbClr val="333333"/>
                </a:solidFill>
                <a:latin typeface="思源黑体 CN Heavy" panose="020B0A00000000000000" pitchFamily="34" charset="-122"/>
                <a:ea typeface="思源黑体 CN Heavy" panose="020B0A00000000000000" pitchFamily="34" charset="-122"/>
              </a:rPr>
              <a:t>?</a:t>
            </a:r>
            <a:endParaRPr lang="zh-CN" altLang="en-US" sz="2800" dirty="0">
              <a:solidFill>
                <a:srgbClr val="333333"/>
              </a:solidFill>
              <a:latin typeface="思源黑体 CN Heavy" panose="020B0A00000000000000" pitchFamily="34" charset="-122"/>
              <a:ea typeface="思源黑体 CN Heavy" panose="020B0A00000000000000" pitchFamily="34" charset="-122"/>
            </a:endParaRPr>
          </a:p>
        </p:txBody>
      </p:sp>
      <p:sp>
        <p:nvSpPr>
          <p:cNvPr id="13" name="矩形 12">
            <a:extLst>
              <a:ext uri="{FF2B5EF4-FFF2-40B4-BE49-F238E27FC236}">
                <a16:creationId xmlns:a16="http://schemas.microsoft.com/office/drawing/2014/main" id="{3A7AA852-17DD-4875-8223-13120A2226D8}"/>
              </a:ext>
            </a:extLst>
          </p:cNvPr>
          <p:cNvSpPr/>
          <p:nvPr/>
        </p:nvSpPr>
        <p:spPr>
          <a:xfrm>
            <a:off x="744960" y="5062549"/>
            <a:ext cx="3401280" cy="880049"/>
          </a:xfrm>
          <a:prstGeom prst="rect">
            <a:avLst/>
          </a:prstGeom>
        </p:spPr>
        <p:txBody>
          <a:bodyPr wrap="square">
            <a:spAutoFit/>
          </a:bodyPr>
          <a:lstStyle/>
          <a:p>
            <a:pPr algn="ctr">
              <a:lnSpc>
                <a:spcPct val="150000"/>
              </a:lnSpc>
            </a:pPr>
            <a:r>
              <a:rPr lang="zh-CN" altLang="en-US" sz="1200" dirty="0">
                <a:solidFill>
                  <a:srgbClr val="333333"/>
                </a:solidFill>
                <a:latin typeface="幼圆" panose="02010509060101010101" pitchFamily="49" charset="-122"/>
                <a:ea typeface="幼圆" panose="02010509060101010101" pitchFamily="49" charset="-122"/>
              </a:rPr>
              <a:t>人工智能是计算机学科的一个分支，二十世纪七十年代以来被称为世界三大尖端技术之一（空间技术、能源技术、人工智能）。</a:t>
            </a:r>
          </a:p>
        </p:txBody>
      </p:sp>
      <p:sp>
        <p:nvSpPr>
          <p:cNvPr id="14" name="等腰三角形 13">
            <a:extLst>
              <a:ext uri="{FF2B5EF4-FFF2-40B4-BE49-F238E27FC236}">
                <a16:creationId xmlns:a16="http://schemas.microsoft.com/office/drawing/2014/main" id="{01608AAA-4EF3-44E2-9FA0-26F5E549BCA5}"/>
              </a:ext>
            </a:extLst>
          </p:cNvPr>
          <p:cNvSpPr/>
          <p:nvPr/>
        </p:nvSpPr>
        <p:spPr>
          <a:xfrm rot="5400000">
            <a:off x="857218" y="1684723"/>
            <a:ext cx="432819" cy="373120"/>
          </a:xfrm>
          <a:prstGeom prst="triangle">
            <a:avLst/>
          </a:prstGeom>
          <a:solidFill>
            <a:srgbClr val="0043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id="{AE1D415C-C79A-42C8-B11C-67840B7562AE}"/>
              </a:ext>
            </a:extLst>
          </p:cNvPr>
          <p:cNvPicPr>
            <a:picLocks noChangeAspect="1"/>
          </p:cNvPicPr>
          <p:nvPr/>
        </p:nvPicPr>
        <p:blipFill>
          <a:blip r:embed="rId4"/>
          <a:stretch>
            <a:fillRect/>
          </a:stretch>
        </p:blipFill>
        <p:spPr>
          <a:xfrm>
            <a:off x="525651" y="2269225"/>
            <a:ext cx="3870902" cy="2583182"/>
          </a:xfrm>
          <a:prstGeom prst="rect">
            <a:avLst/>
          </a:prstGeom>
        </p:spPr>
      </p:pic>
      <p:pic>
        <p:nvPicPr>
          <p:cNvPr id="18" name="图片 17">
            <a:extLst>
              <a:ext uri="{FF2B5EF4-FFF2-40B4-BE49-F238E27FC236}">
                <a16:creationId xmlns:a16="http://schemas.microsoft.com/office/drawing/2014/main" id="{694C1354-8B4A-4A9B-BE51-FC914B73D1C3}"/>
              </a:ext>
            </a:extLst>
          </p:cNvPr>
          <p:cNvPicPr>
            <a:picLocks noChangeAspect="1"/>
          </p:cNvPicPr>
          <p:nvPr/>
        </p:nvPicPr>
        <p:blipFill>
          <a:blip r:embed="rId4"/>
          <a:stretch>
            <a:fillRect/>
          </a:stretch>
        </p:blipFill>
        <p:spPr>
          <a:xfrm>
            <a:off x="4146240" y="2250175"/>
            <a:ext cx="3870902" cy="2583182"/>
          </a:xfrm>
          <a:prstGeom prst="rect">
            <a:avLst/>
          </a:prstGeom>
        </p:spPr>
      </p:pic>
      <p:pic>
        <p:nvPicPr>
          <p:cNvPr id="19" name="图片 18">
            <a:extLst>
              <a:ext uri="{FF2B5EF4-FFF2-40B4-BE49-F238E27FC236}">
                <a16:creationId xmlns:a16="http://schemas.microsoft.com/office/drawing/2014/main" id="{D4900973-FE96-4E6A-AA9F-958E4DC34B94}"/>
              </a:ext>
            </a:extLst>
          </p:cNvPr>
          <p:cNvPicPr>
            <a:picLocks noChangeAspect="1"/>
          </p:cNvPicPr>
          <p:nvPr/>
        </p:nvPicPr>
        <p:blipFill>
          <a:blip r:embed="rId4"/>
          <a:stretch>
            <a:fillRect/>
          </a:stretch>
        </p:blipFill>
        <p:spPr>
          <a:xfrm>
            <a:off x="7766829" y="2231125"/>
            <a:ext cx="3870902" cy="2583182"/>
          </a:xfrm>
          <a:prstGeom prst="rect">
            <a:avLst/>
          </a:prstGeom>
        </p:spPr>
      </p:pic>
      <p:pic>
        <p:nvPicPr>
          <p:cNvPr id="5" name="图片 4">
            <a:extLst>
              <a:ext uri="{FF2B5EF4-FFF2-40B4-BE49-F238E27FC236}">
                <a16:creationId xmlns:a16="http://schemas.microsoft.com/office/drawing/2014/main" id="{3B4091D0-FCC3-4929-86B8-07C1915A5C8B}"/>
              </a:ext>
            </a:extLst>
          </p:cNvPr>
          <p:cNvPicPr>
            <a:picLocks noChangeAspect="1"/>
          </p:cNvPicPr>
          <p:nvPr/>
        </p:nvPicPr>
        <p:blipFill>
          <a:blip r:embed="rId5"/>
          <a:stretch>
            <a:fillRect/>
          </a:stretch>
        </p:blipFill>
        <p:spPr>
          <a:xfrm>
            <a:off x="861838" y="2557660"/>
            <a:ext cx="3177633" cy="2006312"/>
          </a:xfrm>
          <a:prstGeom prst="rect">
            <a:avLst/>
          </a:prstGeom>
        </p:spPr>
      </p:pic>
      <p:pic>
        <p:nvPicPr>
          <p:cNvPr id="20" name="图片 19">
            <a:extLst>
              <a:ext uri="{FF2B5EF4-FFF2-40B4-BE49-F238E27FC236}">
                <a16:creationId xmlns:a16="http://schemas.microsoft.com/office/drawing/2014/main" id="{83CD6483-C152-4329-811D-3028935C65E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484054" y="2538610"/>
            <a:ext cx="3182440" cy="2006312"/>
          </a:xfrm>
          <a:prstGeom prst="rect">
            <a:avLst/>
          </a:prstGeom>
        </p:spPr>
      </p:pic>
      <p:pic>
        <p:nvPicPr>
          <p:cNvPr id="21" name="图片 20">
            <a:extLst>
              <a:ext uri="{FF2B5EF4-FFF2-40B4-BE49-F238E27FC236}">
                <a16:creationId xmlns:a16="http://schemas.microsoft.com/office/drawing/2014/main" id="{EF313D3E-1503-4D61-A590-A35D511F574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104643" y="2519560"/>
            <a:ext cx="3182440" cy="2006312"/>
          </a:xfrm>
          <a:prstGeom prst="rect">
            <a:avLst/>
          </a:prstGeom>
        </p:spPr>
      </p:pic>
      <p:sp>
        <p:nvSpPr>
          <p:cNvPr id="22" name="椭圆 21">
            <a:extLst>
              <a:ext uri="{FF2B5EF4-FFF2-40B4-BE49-F238E27FC236}">
                <a16:creationId xmlns:a16="http://schemas.microsoft.com/office/drawing/2014/main" id="{AF2BB25C-5A24-4220-9F13-5396980E9593}"/>
              </a:ext>
            </a:extLst>
          </p:cNvPr>
          <p:cNvSpPr/>
          <p:nvPr/>
        </p:nvSpPr>
        <p:spPr>
          <a:xfrm>
            <a:off x="2033004" y="4221148"/>
            <a:ext cx="776917" cy="77691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2B90880F-AEB5-4F5B-BB8F-81C336A198C7}"/>
              </a:ext>
            </a:extLst>
          </p:cNvPr>
          <p:cNvSpPr txBox="1"/>
          <p:nvPr/>
        </p:nvSpPr>
        <p:spPr>
          <a:xfrm>
            <a:off x="2130573" y="4232041"/>
            <a:ext cx="559769" cy="587661"/>
          </a:xfrm>
          <a:prstGeom prst="rect">
            <a:avLst/>
          </a:prstGeom>
          <a:noFill/>
        </p:spPr>
        <p:txBody>
          <a:bodyPr wrap="none" rtlCol="0">
            <a:spAutoFit/>
          </a:bodyPr>
          <a:lstStyle/>
          <a:p>
            <a:pPr algn="ctr">
              <a:lnSpc>
                <a:spcPct val="150000"/>
              </a:lnSpc>
            </a:pPr>
            <a:r>
              <a:rPr lang="en-US" altLang="zh-CN" sz="2400" dirty="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rPr>
              <a:t>01</a:t>
            </a:r>
            <a:endParaRPr lang="zh-CN" altLang="en-US" sz="2400" dirty="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endParaRPr>
          </a:p>
        </p:txBody>
      </p:sp>
      <p:sp>
        <p:nvSpPr>
          <p:cNvPr id="24" name="椭圆 23">
            <a:extLst>
              <a:ext uri="{FF2B5EF4-FFF2-40B4-BE49-F238E27FC236}">
                <a16:creationId xmlns:a16="http://schemas.microsoft.com/office/drawing/2014/main" id="{4DFC9AE4-B3A8-43A1-9EEA-DD7F068A37E1}"/>
              </a:ext>
            </a:extLst>
          </p:cNvPr>
          <p:cNvSpPr/>
          <p:nvPr/>
        </p:nvSpPr>
        <p:spPr>
          <a:xfrm>
            <a:off x="5650740" y="4149700"/>
            <a:ext cx="776917" cy="77691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AA329315-1F5E-41FD-AE1F-0BBDFE18BF7F}"/>
              </a:ext>
            </a:extLst>
          </p:cNvPr>
          <p:cNvSpPr txBox="1"/>
          <p:nvPr/>
        </p:nvSpPr>
        <p:spPr>
          <a:xfrm>
            <a:off x="5748309" y="4160593"/>
            <a:ext cx="559769" cy="587661"/>
          </a:xfrm>
          <a:prstGeom prst="rect">
            <a:avLst/>
          </a:prstGeom>
          <a:noFill/>
        </p:spPr>
        <p:txBody>
          <a:bodyPr wrap="none" rtlCol="0">
            <a:spAutoFit/>
          </a:bodyPr>
          <a:lstStyle/>
          <a:p>
            <a:pPr algn="ctr">
              <a:lnSpc>
                <a:spcPct val="150000"/>
              </a:lnSpc>
            </a:pPr>
            <a:r>
              <a:rPr lang="en-US" altLang="zh-CN" sz="2400" dirty="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rPr>
              <a:t>02</a:t>
            </a:r>
            <a:endParaRPr lang="zh-CN" altLang="en-US" sz="2400" dirty="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endParaRPr>
          </a:p>
        </p:txBody>
      </p:sp>
      <p:sp>
        <p:nvSpPr>
          <p:cNvPr id="26" name="椭圆 25">
            <a:extLst>
              <a:ext uri="{FF2B5EF4-FFF2-40B4-BE49-F238E27FC236}">
                <a16:creationId xmlns:a16="http://schemas.microsoft.com/office/drawing/2014/main" id="{AF744AE9-7A53-433E-80E2-4F4DE0846FAB}"/>
              </a:ext>
            </a:extLst>
          </p:cNvPr>
          <p:cNvSpPr/>
          <p:nvPr/>
        </p:nvSpPr>
        <p:spPr>
          <a:xfrm>
            <a:off x="9268476" y="4078252"/>
            <a:ext cx="776917" cy="77691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976C17B4-11FA-4312-A402-6F562B1238FA}"/>
              </a:ext>
            </a:extLst>
          </p:cNvPr>
          <p:cNvSpPr txBox="1"/>
          <p:nvPr/>
        </p:nvSpPr>
        <p:spPr>
          <a:xfrm>
            <a:off x="9366045" y="4089145"/>
            <a:ext cx="559769" cy="587661"/>
          </a:xfrm>
          <a:prstGeom prst="rect">
            <a:avLst/>
          </a:prstGeom>
          <a:noFill/>
        </p:spPr>
        <p:txBody>
          <a:bodyPr wrap="none" rtlCol="0">
            <a:spAutoFit/>
          </a:bodyPr>
          <a:lstStyle/>
          <a:p>
            <a:pPr algn="ctr">
              <a:lnSpc>
                <a:spcPct val="150000"/>
              </a:lnSpc>
            </a:pPr>
            <a:r>
              <a:rPr lang="en-US" altLang="zh-CN" sz="2400" dirty="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rPr>
              <a:t>03</a:t>
            </a:r>
            <a:endParaRPr lang="zh-CN" altLang="en-US" sz="2400" dirty="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endParaRPr>
          </a:p>
        </p:txBody>
      </p:sp>
      <p:sp>
        <p:nvSpPr>
          <p:cNvPr id="28" name="矩形 27">
            <a:extLst>
              <a:ext uri="{FF2B5EF4-FFF2-40B4-BE49-F238E27FC236}">
                <a16:creationId xmlns:a16="http://schemas.microsoft.com/office/drawing/2014/main" id="{CE345E39-598C-4F8F-80E8-D050BDF5E07B}"/>
              </a:ext>
            </a:extLst>
          </p:cNvPr>
          <p:cNvSpPr/>
          <p:nvPr/>
        </p:nvSpPr>
        <p:spPr>
          <a:xfrm>
            <a:off x="4338558" y="5050210"/>
            <a:ext cx="3401280" cy="1157048"/>
          </a:xfrm>
          <a:prstGeom prst="rect">
            <a:avLst/>
          </a:prstGeom>
        </p:spPr>
        <p:txBody>
          <a:bodyPr wrap="square">
            <a:spAutoFit/>
          </a:bodyPr>
          <a:lstStyle/>
          <a:p>
            <a:pPr algn="ctr">
              <a:lnSpc>
                <a:spcPct val="150000"/>
              </a:lnSpc>
            </a:pPr>
            <a:r>
              <a:rPr lang="zh-CN" altLang="en-US" sz="1200" dirty="0">
                <a:solidFill>
                  <a:srgbClr val="333333"/>
                </a:solidFill>
                <a:latin typeface="幼圆" panose="02010509060101010101" pitchFamily="49" charset="-122"/>
                <a:ea typeface="幼圆" panose="02010509060101010101" pitchFamily="49" charset="-122"/>
              </a:rPr>
              <a:t>人工智能是研究使计算机来模拟人的某些思维过程和智能行为的学科，主要包括计算机实现智能的原理、制造类似于人脑智能的计算机，使计算机能实现更高层次的应用。</a:t>
            </a:r>
          </a:p>
        </p:txBody>
      </p:sp>
      <p:sp>
        <p:nvSpPr>
          <p:cNvPr id="29" name="矩形 28">
            <a:extLst>
              <a:ext uri="{FF2B5EF4-FFF2-40B4-BE49-F238E27FC236}">
                <a16:creationId xmlns:a16="http://schemas.microsoft.com/office/drawing/2014/main" id="{25B1AFED-4030-4F43-844F-7D3F77A12E5C}"/>
              </a:ext>
            </a:extLst>
          </p:cNvPr>
          <p:cNvSpPr/>
          <p:nvPr/>
        </p:nvSpPr>
        <p:spPr>
          <a:xfrm>
            <a:off x="7932156" y="5037871"/>
            <a:ext cx="3401280" cy="603050"/>
          </a:xfrm>
          <a:prstGeom prst="rect">
            <a:avLst/>
          </a:prstGeom>
        </p:spPr>
        <p:txBody>
          <a:bodyPr wrap="square">
            <a:spAutoFit/>
          </a:bodyPr>
          <a:lstStyle/>
          <a:p>
            <a:pPr algn="ctr">
              <a:lnSpc>
                <a:spcPct val="150000"/>
              </a:lnSpc>
            </a:pPr>
            <a:r>
              <a:rPr lang="zh-CN" altLang="en-US" sz="1200" dirty="0">
                <a:solidFill>
                  <a:srgbClr val="333333"/>
                </a:solidFill>
                <a:latin typeface="幼圆" panose="02010509060101010101" pitchFamily="49" charset="-122"/>
                <a:ea typeface="幼圆" panose="02010509060101010101" pitchFamily="49" charset="-122"/>
              </a:rPr>
              <a:t>人工智能是关于知识的学科</a:t>
            </a:r>
            <a:r>
              <a:rPr lang="en-US" altLang="zh-CN" sz="1200" dirty="0">
                <a:solidFill>
                  <a:srgbClr val="333333"/>
                </a:solidFill>
                <a:latin typeface="幼圆" panose="02010509060101010101" pitchFamily="49" charset="-122"/>
                <a:ea typeface="幼圆" panose="02010509060101010101" pitchFamily="49" charset="-122"/>
              </a:rPr>
              <a:t>――</a:t>
            </a:r>
            <a:r>
              <a:rPr lang="zh-CN" altLang="en-US" sz="1200" dirty="0">
                <a:solidFill>
                  <a:srgbClr val="333333"/>
                </a:solidFill>
                <a:latin typeface="幼圆" panose="02010509060101010101" pitchFamily="49" charset="-122"/>
                <a:ea typeface="幼圆" panose="02010509060101010101" pitchFamily="49" charset="-122"/>
              </a:rPr>
              <a:t>怎样表示知识以及怎样获得知识并使用知识的科学</a:t>
            </a:r>
          </a:p>
        </p:txBody>
      </p:sp>
    </p:spTree>
    <p:extLst>
      <p:ext uri="{BB962C8B-B14F-4D97-AF65-F5344CB8AC3E}">
        <p14:creationId xmlns:p14="http://schemas.microsoft.com/office/powerpoint/2010/main" val="3686681688"/>
      </p:ext>
    </p:extLst>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灯光, 星星, 夜空, 游戏机&#10;&#10;描述已自动生成">
            <a:extLst>
              <a:ext uri="{FF2B5EF4-FFF2-40B4-BE49-F238E27FC236}">
                <a16:creationId xmlns:a16="http://schemas.microsoft.com/office/drawing/2014/main" id="{0BE1D66C-ADA9-4782-A74A-0EC0FB6CA218}"/>
              </a:ext>
            </a:extLst>
          </p:cNvPr>
          <p:cNvPicPr>
            <a:picLocks noChangeAspect="1"/>
          </p:cNvPicPr>
          <p:nvPr/>
        </p:nvPicPr>
        <p:blipFill rotWithShape="1">
          <a:blip r:embed="rId2">
            <a:extLst>
              <a:ext uri="{28A0092B-C50C-407E-A947-70E740481C1C}">
                <a14:useLocalDpi xmlns:a14="http://schemas.microsoft.com/office/drawing/2010/main" val="0"/>
              </a:ext>
            </a:extLst>
          </a:blip>
          <a:srcRect r="20694"/>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74EE8E3D-0A49-415A-B620-C1DCCB961B72}"/>
              </a:ext>
            </a:extLst>
          </p:cNvPr>
          <p:cNvSpPr/>
          <p:nvPr/>
        </p:nvSpPr>
        <p:spPr>
          <a:xfrm>
            <a:off x="438150" y="323850"/>
            <a:ext cx="11315700" cy="6153150"/>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569FCFB9-BD5B-4F59-9127-8A9F3BACF348}"/>
              </a:ext>
            </a:extLst>
          </p:cNvPr>
          <p:cNvSpPr txBox="1"/>
          <p:nvPr/>
        </p:nvSpPr>
        <p:spPr>
          <a:xfrm>
            <a:off x="1813714" y="381000"/>
            <a:ext cx="4801314" cy="917944"/>
          </a:xfrm>
          <a:prstGeom prst="rect">
            <a:avLst/>
          </a:prstGeom>
          <a:noFill/>
        </p:spPr>
        <p:txBody>
          <a:bodyPr wrap="none" rtlCol="0">
            <a:spAutoFit/>
          </a:bodyPr>
          <a:lstStyle>
            <a:defPPr>
              <a:defRPr lang="zh-CN"/>
            </a:defPPr>
            <a:lvl1pPr algn="ctr">
              <a:lnSpc>
                <a:spcPct val="150000"/>
              </a:lnSpc>
              <a:defRPr sz="200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defRPr>
            </a:lvl1pPr>
          </a:lstStyle>
          <a:p>
            <a:r>
              <a:rPr lang="zh-CN" altLang="en-US" sz="4000" dirty="0">
                <a:solidFill>
                  <a:srgbClr val="00437A"/>
                </a:solidFill>
                <a:effectLst/>
              </a:rPr>
              <a:t>人工智能定义及研究</a:t>
            </a:r>
          </a:p>
        </p:txBody>
      </p:sp>
      <p:pic>
        <p:nvPicPr>
          <p:cNvPr id="9" name="图片 8">
            <a:extLst>
              <a:ext uri="{FF2B5EF4-FFF2-40B4-BE49-F238E27FC236}">
                <a16:creationId xmlns:a16="http://schemas.microsoft.com/office/drawing/2014/main" id="{B19B11FC-83E9-4FAA-9A9A-340E8531BCC7}"/>
              </a:ext>
            </a:extLst>
          </p:cNvPr>
          <p:cNvPicPr>
            <a:picLocks noChangeAspect="1"/>
          </p:cNvPicPr>
          <p:nvPr/>
        </p:nvPicPr>
        <p:blipFill>
          <a:blip r:embed="rId3"/>
          <a:stretch>
            <a:fillRect/>
          </a:stretch>
        </p:blipFill>
        <p:spPr>
          <a:xfrm rot="2123064" flipH="1">
            <a:off x="572566" y="233570"/>
            <a:ext cx="1078359" cy="1545771"/>
          </a:xfrm>
          <a:prstGeom prst="rect">
            <a:avLst/>
          </a:prstGeom>
          <a:effectLst>
            <a:outerShdw blurRad="50800" dist="38100" dir="2700000" sx="101000" sy="101000" algn="tl" rotWithShape="0">
              <a:prstClr val="black">
                <a:alpha val="68000"/>
              </a:prstClr>
            </a:outerShdw>
          </a:effectLst>
        </p:spPr>
      </p:pic>
      <p:sp>
        <p:nvSpPr>
          <p:cNvPr id="3" name="矩形 2">
            <a:extLst>
              <a:ext uri="{FF2B5EF4-FFF2-40B4-BE49-F238E27FC236}">
                <a16:creationId xmlns:a16="http://schemas.microsoft.com/office/drawing/2014/main" id="{4169C5E3-59DB-4C82-9FF8-9AB84DD21826}"/>
              </a:ext>
            </a:extLst>
          </p:cNvPr>
          <p:cNvSpPr/>
          <p:nvPr/>
        </p:nvSpPr>
        <p:spPr>
          <a:xfrm>
            <a:off x="6615028" y="678873"/>
            <a:ext cx="61997" cy="484909"/>
          </a:xfrm>
          <a:prstGeom prst="rect">
            <a:avLst/>
          </a:prstGeom>
          <a:solidFill>
            <a:srgbClr val="0043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69A3B992-81AB-4075-BE8F-107F76C43618}"/>
              </a:ext>
            </a:extLst>
          </p:cNvPr>
          <p:cNvSpPr txBox="1"/>
          <p:nvPr/>
        </p:nvSpPr>
        <p:spPr>
          <a:xfrm>
            <a:off x="6677025" y="381000"/>
            <a:ext cx="2152705" cy="917944"/>
          </a:xfrm>
          <a:prstGeom prst="rect">
            <a:avLst/>
          </a:prstGeom>
          <a:noFill/>
        </p:spPr>
        <p:txBody>
          <a:bodyPr wrap="none" rtlCol="0">
            <a:spAutoFit/>
          </a:bodyPr>
          <a:lstStyle>
            <a:defPPr>
              <a:defRPr lang="zh-CN"/>
            </a:defPPr>
            <a:lvl1pPr algn="ctr">
              <a:lnSpc>
                <a:spcPct val="150000"/>
              </a:lnSpc>
              <a:defRPr sz="4000">
                <a:solidFill>
                  <a:srgbClr val="00437A"/>
                </a:solidFill>
                <a:effectLst/>
                <a:latin typeface="思源黑体 CN Heavy" panose="020B0A00000000000000" pitchFamily="34" charset="-122"/>
                <a:ea typeface="思源黑体 CN Heavy" panose="020B0A00000000000000" pitchFamily="34" charset="-122"/>
              </a:defRPr>
            </a:lvl1pPr>
          </a:lstStyle>
          <a:p>
            <a:r>
              <a:rPr lang="en-US" altLang="zh-CN" dirty="0"/>
              <a:t>PART01</a:t>
            </a:r>
            <a:endParaRPr lang="zh-CN" altLang="en-US" dirty="0"/>
          </a:p>
        </p:txBody>
      </p:sp>
      <p:sp>
        <p:nvSpPr>
          <p:cNvPr id="12" name="矩形 11">
            <a:extLst>
              <a:ext uri="{FF2B5EF4-FFF2-40B4-BE49-F238E27FC236}">
                <a16:creationId xmlns:a16="http://schemas.microsoft.com/office/drawing/2014/main" id="{C1BC7833-58A9-45D6-935C-68009828DAFE}"/>
              </a:ext>
            </a:extLst>
          </p:cNvPr>
          <p:cNvSpPr/>
          <p:nvPr/>
        </p:nvSpPr>
        <p:spPr>
          <a:xfrm>
            <a:off x="1422977" y="1444230"/>
            <a:ext cx="5232042" cy="670248"/>
          </a:xfrm>
          <a:prstGeom prst="rect">
            <a:avLst/>
          </a:prstGeom>
        </p:spPr>
        <p:txBody>
          <a:bodyPr wrap="square">
            <a:spAutoFit/>
          </a:bodyPr>
          <a:lstStyle/>
          <a:p>
            <a:pPr algn="just">
              <a:lnSpc>
                <a:spcPct val="150000"/>
              </a:lnSpc>
            </a:pPr>
            <a:r>
              <a:rPr lang="zh-CN" altLang="en-US" sz="2800" dirty="0">
                <a:solidFill>
                  <a:srgbClr val="333333"/>
                </a:solidFill>
                <a:latin typeface="思源黑体 CN Heavy" panose="020B0A00000000000000" pitchFamily="34" charset="-122"/>
                <a:ea typeface="思源黑体 CN Heavy" panose="020B0A00000000000000" pitchFamily="34" charset="-122"/>
              </a:rPr>
              <a:t>人工智能的研究价值：</a:t>
            </a:r>
          </a:p>
        </p:txBody>
      </p:sp>
      <p:sp>
        <p:nvSpPr>
          <p:cNvPr id="13" name="矩形 12">
            <a:extLst>
              <a:ext uri="{FF2B5EF4-FFF2-40B4-BE49-F238E27FC236}">
                <a16:creationId xmlns:a16="http://schemas.microsoft.com/office/drawing/2014/main" id="{3A7AA852-17DD-4875-8223-13120A2226D8}"/>
              </a:ext>
            </a:extLst>
          </p:cNvPr>
          <p:cNvSpPr/>
          <p:nvPr/>
        </p:nvSpPr>
        <p:spPr>
          <a:xfrm>
            <a:off x="1301603" y="4862686"/>
            <a:ext cx="9737209" cy="1334533"/>
          </a:xfrm>
          <a:prstGeom prst="rect">
            <a:avLst/>
          </a:prstGeom>
        </p:spPr>
        <p:txBody>
          <a:bodyPr wrap="square">
            <a:spAutoFit/>
          </a:bodyPr>
          <a:lstStyle/>
          <a:p>
            <a:pPr>
              <a:lnSpc>
                <a:spcPct val="150000"/>
              </a:lnSpc>
            </a:pPr>
            <a:r>
              <a:rPr lang="zh-CN" altLang="en-US" sz="1400" dirty="0">
                <a:solidFill>
                  <a:srgbClr val="333333"/>
                </a:solidFill>
                <a:latin typeface="幼圆" panose="02010509060101010101" pitchFamily="49" charset="-122"/>
                <a:ea typeface="幼圆" panose="02010509060101010101" pitchFamily="49" charset="-122"/>
              </a:rPr>
              <a:t>    繁重的科学和工程计算本来是要人脑来承担的，如今计算机不但能完成这种计算，而且能够比人脑做得更快、更准确，因此当代人已不再把这种计算看作是“需要人类智能才能完成的复杂任务”，可见复杂工作的定义是随着时代的发展和技术的进步而变化的，人工智能这门科学的具体目标也自然随着时代的变化而发展。它一方面不断获得新的进展，另一方面又转向更有意义、更加困难的目标。</a:t>
            </a:r>
          </a:p>
        </p:txBody>
      </p:sp>
      <p:sp>
        <p:nvSpPr>
          <p:cNvPr id="14" name="等腰三角形 13">
            <a:extLst>
              <a:ext uri="{FF2B5EF4-FFF2-40B4-BE49-F238E27FC236}">
                <a16:creationId xmlns:a16="http://schemas.microsoft.com/office/drawing/2014/main" id="{01608AAA-4EF3-44E2-9FA0-26F5E549BCA5}"/>
              </a:ext>
            </a:extLst>
          </p:cNvPr>
          <p:cNvSpPr/>
          <p:nvPr/>
        </p:nvSpPr>
        <p:spPr>
          <a:xfrm rot="5400000">
            <a:off x="857218" y="1684723"/>
            <a:ext cx="432819" cy="373120"/>
          </a:xfrm>
          <a:prstGeom prst="triangle">
            <a:avLst/>
          </a:prstGeom>
          <a:solidFill>
            <a:srgbClr val="0043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66D8559E-C80D-4589-96A0-23A5E22ACD47}"/>
              </a:ext>
            </a:extLst>
          </p:cNvPr>
          <p:cNvPicPr>
            <a:picLocks noChangeAspect="1"/>
          </p:cNvPicPr>
          <p:nvPr/>
        </p:nvPicPr>
        <p:blipFill rotWithShape="1">
          <a:blip r:embed="rId4"/>
          <a:srcRect t="31946"/>
          <a:stretch/>
        </p:blipFill>
        <p:spPr>
          <a:xfrm>
            <a:off x="1422977" y="2229243"/>
            <a:ext cx="9494462" cy="2509183"/>
          </a:xfrm>
          <a:prstGeom prst="rect">
            <a:avLst/>
          </a:prstGeom>
        </p:spPr>
      </p:pic>
    </p:spTree>
    <p:extLst>
      <p:ext uri="{BB962C8B-B14F-4D97-AF65-F5344CB8AC3E}">
        <p14:creationId xmlns:p14="http://schemas.microsoft.com/office/powerpoint/2010/main" val="743705827"/>
      </p:ext>
    </p:extLst>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灯光, 星星, 夜空, 游戏机&#10;&#10;描述已自动生成">
            <a:extLst>
              <a:ext uri="{FF2B5EF4-FFF2-40B4-BE49-F238E27FC236}">
                <a16:creationId xmlns:a16="http://schemas.microsoft.com/office/drawing/2014/main" id="{0BE1D66C-ADA9-4782-A74A-0EC0FB6CA218}"/>
              </a:ext>
            </a:extLst>
          </p:cNvPr>
          <p:cNvPicPr>
            <a:picLocks noChangeAspect="1"/>
          </p:cNvPicPr>
          <p:nvPr/>
        </p:nvPicPr>
        <p:blipFill rotWithShape="1">
          <a:blip r:embed="rId2">
            <a:extLst>
              <a:ext uri="{28A0092B-C50C-407E-A947-70E740481C1C}">
                <a14:useLocalDpi xmlns:a14="http://schemas.microsoft.com/office/drawing/2010/main" val="0"/>
              </a:ext>
            </a:extLst>
          </a:blip>
          <a:srcRect r="20694"/>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74EE8E3D-0A49-415A-B620-C1DCCB961B72}"/>
              </a:ext>
            </a:extLst>
          </p:cNvPr>
          <p:cNvSpPr/>
          <p:nvPr/>
        </p:nvSpPr>
        <p:spPr>
          <a:xfrm>
            <a:off x="438150" y="323850"/>
            <a:ext cx="11315700" cy="6153150"/>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569FCFB9-BD5B-4F59-9127-8A9F3BACF348}"/>
              </a:ext>
            </a:extLst>
          </p:cNvPr>
          <p:cNvSpPr txBox="1"/>
          <p:nvPr/>
        </p:nvSpPr>
        <p:spPr>
          <a:xfrm>
            <a:off x="1813714" y="381000"/>
            <a:ext cx="4801314" cy="917944"/>
          </a:xfrm>
          <a:prstGeom prst="rect">
            <a:avLst/>
          </a:prstGeom>
          <a:noFill/>
        </p:spPr>
        <p:txBody>
          <a:bodyPr wrap="none" rtlCol="0">
            <a:spAutoFit/>
          </a:bodyPr>
          <a:lstStyle>
            <a:defPPr>
              <a:defRPr lang="zh-CN"/>
            </a:defPPr>
            <a:lvl1pPr algn="ctr">
              <a:lnSpc>
                <a:spcPct val="150000"/>
              </a:lnSpc>
              <a:defRPr sz="200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defRPr>
            </a:lvl1pPr>
          </a:lstStyle>
          <a:p>
            <a:r>
              <a:rPr lang="zh-CN" altLang="en-US" sz="4000" dirty="0">
                <a:solidFill>
                  <a:srgbClr val="00437A"/>
                </a:solidFill>
                <a:effectLst/>
              </a:rPr>
              <a:t>人工智能定义及研究</a:t>
            </a:r>
          </a:p>
        </p:txBody>
      </p:sp>
      <p:pic>
        <p:nvPicPr>
          <p:cNvPr id="9" name="图片 8">
            <a:extLst>
              <a:ext uri="{FF2B5EF4-FFF2-40B4-BE49-F238E27FC236}">
                <a16:creationId xmlns:a16="http://schemas.microsoft.com/office/drawing/2014/main" id="{B19B11FC-83E9-4FAA-9A9A-340E8531BCC7}"/>
              </a:ext>
            </a:extLst>
          </p:cNvPr>
          <p:cNvPicPr>
            <a:picLocks noChangeAspect="1"/>
          </p:cNvPicPr>
          <p:nvPr/>
        </p:nvPicPr>
        <p:blipFill>
          <a:blip r:embed="rId3"/>
          <a:stretch>
            <a:fillRect/>
          </a:stretch>
        </p:blipFill>
        <p:spPr>
          <a:xfrm rot="2123064" flipH="1">
            <a:off x="572566" y="233570"/>
            <a:ext cx="1078359" cy="1545771"/>
          </a:xfrm>
          <a:prstGeom prst="rect">
            <a:avLst/>
          </a:prstGeom>
          <a:effectLst>
            <a:outerShdw blurRad="50800" dist="38100" dir="2700000" sx="101000" sy="101000" algn="tl" rotWithShape="0">
              <a:prstClr val="black">
                <a:alpha val="68000"/>
              </a:prstClr>
            </a:outerShdw>
          </a:effectLst>
        </p:spPr>
      </p:pic>
      <p:sp>
        <p:nvSpPr>
          <p:cNvPr id="3" name="矩形 2">
            <a:extLst>
              <a:ext uri="{FF2B5EF4-FFF2-40B4-BE49-F238E27FC236}">
                <a16:creationId xmlns:a16="http://schemas.microsoft.com/office/drawing/2014/main" id="{4169C5E3-59DB-4C82-9FF8-9AB84DD21826}"/>
              </a:ext>
            </a:extLst>
          </p:cNvPr>
          <p:cNvSpPr/>
          <p:nvPr/>
        </p:nvSpPr>
        <p:spPr>
          <a:xfrm>
            <a:off x="6615028" y="678873"/>
            <a:ext cx="61997" cy="484909"/>
          </a:xfrm>
          <a:prstGeom prst="rect">
            <a:avLst/>
          </a:prstGeom>
          <a:solidFill>
            <a:srgbClr val="0043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69A3B992-81AB-4075-BE8F-107F76C43618}"/>
              </a:ext>
            </a:extLst>
          </p:cNvPr>
          <p:cNvSpPr txBox="1"/>
          <p:nvPr/>
        </p:nvSpPr>
        <p:spPr>
          <a:xfrm>
            <a:off x="6677025" y="381000"/>
            <a:ext cx="2152705" cy="917944"/>
          </a:xfrm>
          <a:prstGeom prst="rect">
            <a:avLst/>
          </a:prstGeom>
          <a:noFill/>
        </p:spPr>
        <p:txBody>
          <a:bodyPr wrap="none" rtlCol="0">
            <a:spAutoFit/>
          </a:bodyPr>
          <a:lstStyle>
            <a:defPPr>
              <a:defRPr lang="zh-CN"/>
            </a:defPPr>
            <a:lvl1pPr algn="ctr">
              <a:lnSpc>
                <a:spcPct val="150000"/>
              </a:lnSpc>
              <a:defRPr sz="4000">
                <a:solidFill>
                  <a:srgbClr val="00437A"/>
                </a:solidFill>
                <a:effectLst/>
                <a:latin typeface="思源黑体 CN Heavy" panose="020B0A00000000000000" pitchFamily="34" charset="-122"/>
                <a:ea typeface="思源黑体 CN Heavy" panose="020B0A00000000000000" pitchFamily="34" charset="-122"/>
              </a:defRPr>
            </a:lvl1pPr>
          </a:lstStyle>
          <a:p>
            <a:r>
              <a:rPr lang="en-US" altLang="zh-CN" dirty="0"/>
              <a:t>PART01</a:t>
            </a:r>
            <a:endParaRPr lang="zh-CN" altLang="en-US" dirty="0"/>
          </a:p>
        </p:txBody>
      </p:sp>
      <p:sp>
        <p:nvSpPr>
          <p:cNvPr id="12" name="矩形 11">
            <a:extLst>
              <a:ext uri="{FF2B5EF4-FFF2-40B4-BE49-F238E27FC236}">
                <a16:creationId xmlns:a16="http://schemas.microsoft.com/office/drawing/2014/main" id="{C1BC7833-58A9-45D6-935C-68009828DAFE}"/>
              </a:ext>
            </a:extLst>
          </p:cNvPr>
          <p:cNvSpPr/>
          <p:nvPr/>
        </p:nvSpPr>
        <p:spPr>
          <a:xfrm>
            <a:off x="1260188" y="1500032"/>
            <a:ext cx="9153379" cy="587661"/>
          </a:xfrm>
          <a:prstGeom prst="rect">
            <a:avLst/>
          </a:prstGeom>
        </p:spPr>
        <p:txBody>
          <a:bodyPr wrap="square">
            <a:spAutoFit/>
          </a:bodyPr>
          <a:lstStyle/>
          <a:p>
            <a:pPr algn="just">
              <a:lnSpc>
                <a:spcPct val="150000"/>
              </a:lnSpc>
            </a:pPr>
            <a:r>
              <a:rPr lang="zh-CN" altLang="en-US" sz="2400" dirty="0">
                <a:solidFill>
                  <a:srgbClr val="333333"/>
                </a:solidFill>
                <a:latin typeface="思源黑体 CN Heavy" panose="020B0A00000000000000" pitchFamily="34" charset="-122"/>
                <a:ea typeface="思源黑体 CN Heavy" panose="020B0A00000000000000" pitchFamily="34" charset="-122"/>
              </a:rPr>
              <a:t>“机器学习”的数学基础是“统计学”、“信息论”和“控制论”。</a:t>
            </a:r>
          </a:p>
        </p:txBody>
      </p:sp>
      <p:sp>
        <p:nvSpPr>
          <p:cNvPr id="14" name="等腰三角形 13">
            <a:extLst>
              <a:ext uri="{FF2B5EF4-FFF2-40B4-BE49-F238E27FC236}">
                <a16:creationId xmlns:a16="http://schemas.microsoft.com/office/drawing/2014/main" id="{01608AAA-4EF3-44E2-9FA0-26F5E549BCA5}"/>
              </a:ext>
            </a:extLst>
          </p:cNvPr>
          <p:cNvSpPr/>
          <p:nvPr/>
        </p:nvSpPr>
        <p:spPr>
          <a:xfrm rot="5400000">
            <a:off x="857218" y="1684723"/>
            <a:ext cx="432819" cy="373120"/>
          </a:xfrm>
          <a:prstGeom prst="triangle">
            <a:avLst/>
          </a:prstGeom>
          <a:solidFill>
            <a:srgbClr val="0043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a:extLst>
              <a:ext uri="{FF2B5EF4-FFF2-40B4-BE49-F238E27FC236}">
                <a16:creationId xmlns:a16="http://schemas.microsoft.com/office/drawing/2014/main" id="{366A1300-7A54-4C26-8D3A-A5D1457E02CA}"/>
              </a:ext>
            </a:extLst>
          </p:cNvPr>
          <p:cNvGrpSpPr/>
          <p:nvPr/>
        </p:nvGrpSpPr>
        <p:grpSpPr>
          <a:xfrm>
            <a:off x="2022158" y="4019815"/>
            <a:ext cx="782968" cy="782134"/>
            <a:chOff x="853282" y="1896269"/>
            <a:chExt cx="745331" cy="744538"/>
          </a:xfrm>
        </p:grpSpPr>
        <p:sp>
          <p:nvSpPr>
            <p:cNvPr id="31" name="Oval 70">
              <a:extLst>
                <a:ext uri="{FF2B5EF4-FFF2-40B4-BE49-F238E27FC236}">
                  <a16:creationId xmlns:a16="http://schemas.microsoft.com/office/drawing/2014/main" id="{9823928A-1C4B-4C6F-A2A4-86B303E7D302}"/>
                </a:ext>
              </a:extLst>
            </p:cNvPr>
            <p:cNvSpPr/>
            <p:nvPr/>
          </p:nvSpPr>
          <p:spPr>
            <a:xfrm>
              <a:off x="853282" y="1896269"/>
              <a:ext cx="745331" cy="744538"/>
            </a:xfrm>
            <a:prstGeom prst="ellipse">
              <a:avLst/>
            </a:prstGeom>
            <a:solidFill>
              <a:srgbClr val="00437A"/>
            </a:solidFill>
            <a:ln w="25400" cap="flat" cmpd="sng" algn="ctr">
              <a:solidFill>
                <a:srgbClr val="FFFFFF"/>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Arial" panose="020B0604020202020204" pitchFamily="34" charset="0"/>
                <a:ea typeface="微软雅黑" panose="020B0503020204020204" pitchFamily="34" charset="-122"/>
                <a:cs typeface="Calibri"/>
                <a:sym typeface="Arial" panose="020B0604020202020204" pitchFamily="34" charset="0"/>
              </a:endParaRPr>
            </a:p>
          </p:txBody>
        </p:sp>
        <p:grpSp>
          <p:nvGrpSpPr>
            <p:cNvPr id="32" name="Group 79">
              <a:extLst>
                <a:ext uri="{FF2B5EF4-FFF2-40B4-BE49-F238E27FC236}">
                  <a16:creationId xmlns:a16="http://schemas.microsoft.com/office/drawing/2014/main" id="{106320E4-E928-4E76-9454-C4176C58CDEA}"/>
                </a:ext>
              </a:extLst>
            </p:cNvPr>
            <p:cNvGrpSpPr/>
            <p:nvPr/>
          </p:nvGrpSpPr>
          <p:grpSpPr>
            <a:xfrm>
              <a:off x="1004141" y="2169053"/>
              <a:ext cx="435759" cy="220173"/>
              <a:chOff x="-1097909" y="3829137"/>
              <a:chExt cx="380233" cy="192118"/>
            </a:xfrm>
            <a:solidFill>
              <a:srgbClr val="FFFFFF"/>
            </a:solidFill>
          </p:grpSpPr>
          <p:sp>
            <p:nvSpPr>
              <p:cNvPr id="33" name="Freeform 22">
                <a:extLst>
                  <a:ext uri="{FF2B5EF4-FFF2-40B4-BE49-F238E27FC236}">
                    <a16:creationId xmlns:a16="http://schemas.microsoft.com/office/drawing/2014/main" id="{8A8CCBA1-9E7C-4319-8300-95FEA3EA7EC9}"/>
                  </a:ext>
                </a:extLst>
              </p:cNvPr>
              <p:cNvSpPr/>
              <p:nvPr/>
            </p:nvSpPr>
            <p:spPr bwMode="auto">
              <a:xfrm>
                <a:off x="-1041875" y="3829137"/>
                <a:ext cx="240148" cy="192118"/>
              </a:xfrm>
              <a:custGeom>
                <a:avLst/>
                <a:gdLst>
                  <a:gd name="T0" fmla="*/ 0 w 120"/>
                  <a:gd name="T1" fmla="*/ 62 h 96"/>
                  <a:gd name="T2" fmla="*/ 18 w 120"/>
                  <a:gd name="T3" fmla="*/ 64 h 96"/>
                  <a:gd name="T4" fmla="*/ 60 w 120"/>
                  <a:gd name="T5" fmla="*/ 94 h 96"/>
                  <a:gd name="T6" fmla="*/ 66 w 120"/>
                  <a:gd name="T7" fmla="*/ 96 h 96"/>
                  <a:gd name="T8" fmla="*/ 70 w 120"/>
                  <a:gd name="T9" fmla="*/ 94 h 96"/>
                  <a:gd name="T10" fmla="*/ 70 w 120"/>
                  <a:gd name="T11" fmla="*/ 92 h 96"/>
                  <a:gd name="T12" fmla="*/ 72 w 120"/>
                  <a:gd name="T13" fmla="*/ 88 h 96"/>
                  <a:gd name="T14" fmla="*/ 72 w 120"/>
                  <a:gd name="T15" fmla="*/ 88 h 96"/>
                  <a:gd name="T16" fmla="*/ 82 w 120"/>
                  <a:gd name="T17" fmla="*/ 92 h 96"/>
                  <a:gd name="T18" fmla="*/ 84 w 120"/>
                  <a:gd name="T19" fmla="*/ 92 h 96"/>
                  <a:gd name="T20" fmla="*/ 84 w 120"/>
                  <a:gd name="T21" fmla="*/ 92 h 96"/>
                  <a:gd name="T22" fmla="*/ 88 w 120"/>
                  <a:gd name="T23" fmla="*/ 90 h 96"/>
                  <a:gd name="T24" fmla="*/ 88 w 120"/>
                  <a:gd name="T25" fmla="*/ 86 h 96"/>
                  <a:gd name="T26" fmla="*/ 90 w 120"/>
                  <a:gd name="T27" fmla="*/ 84 h 96"/>
                  <a:gd name="T28" fmla="*/ 94 w 120"/>
                  <a:gd name="T29" fmla="*/ 86 h 96"/>
                  <a:gd name="T30" fmla="*/ 96 w 120"/>
                  <a:gd name="T31" fmla="*/ 88 h 96"/>
                  <a:gd name="T32" fmla="*/ 100 w 120"/>
                  <a:gd name="T33" fmla="*/ 88 h 96"/>
                  <a:gd name="T34" fmla="*/ 104 w 120"/>
                  <a:gd name="T35" fmla="*/ 84 h 96"/>
                  <a:gd name="T36" fmla="*/ 104 w 120"/>
                  <a:gd name="T37" fmla="*/ 82 h 96"/>
                  <a:gd name="T38" fmla="*/ 106 w 120"/>
                  <a:gd name="T39" fmla="*/ 80 h 96"/>
                  <a:gd name="T40" fmla="*/ 110 w 120"/>
                  <a:gd name="T41" fmla="*/ 82 h 96"/>
                  <a:gd name="T42" fmla="*/ 116 w 120"/>
                  <a:gd name="T43" fmla="*/ 82 h 96"/>
                  <a:gd name="T44" fmla="*/ 116 w 120"/>
                  <a:gd name="T45" fmla="*/ 82 h 96"/>
                  <a:gd name="T46" fmla="*/ 120 w 120"/>
                  <a:gd name="T47" fmla="*/ 80 h 96"/>
                  <a:gd name="T48" fmla="*/ 118 w 120"/>
                  <a:gd name="T49" fmla="*/ 68 h 96"/>
                  <a:gd name="T50" fmla="*/ 102 w 120"/>
                  <a:gd name="T51" fmla="*/ 46 h 96"/>
                  <a:gd name="T52" fmla="*/ 88 w 120"/>
                  <a:gd name="T53" fmla="*/ 30 h 96"/>
                  <a:gd name="T54" fmla="*/ 70 w 120"/>
                  <a:gd name="T55" fmla="*/ 22 h 96"/>
                  <a:gd name="T56" fmla="*/ 44 w 120"/>
                  <a:gd name="T57" fmla="*/ 26 h 96"/>
                  <a:gd name="T58" fmla="*/ 34 w 120"/>
                  <a:gd name="T59" fmla="*/ 28 h 96"/>
                  <a:gd name="T60" fmla="*/ 28 w 120"/>
                  <a:gd name="T61" fmla="*/ 22 h 96"/>
                  <a:gd name="T62" fmla="*/ 52 w 120"/>
                  <a:gd name="T63" fmla="*/ 0 h 96"/>
                  <a:gd name="T64" fmla="*/ 46 w 120"/>
                  <a:gd name="T65" fmla="*/ 0 h 96"/>
                  <a:gd name="T66" fmla="*/ 30 w 120"/>
                  <a:gd name="T67" fmla="*/ 8 h 96"/>
                  <a:gd name="T68" fmla="*/ 10 w 120"/>
                  <a:gd name="T69" fmla="*/ 16 h 96"/>
                  <a:gd name="T70" fmla="*/ 0 w 120"/>
                  <a:gd name="T71" fmla="*/ 5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0" h="96">
                    <a:moveTo>
                      <a:pt x="0" y="56"/>
                    </a:moveTo>
                    <a:lnTo>
                      <a:pt x="0" y="62"/>
                    </a:lnTo>
                    <a:lnTo>
                      <a:pt x="18" y="64"/>
                    </a:lnTo>
                    <a:lnTo>
                      <a:pt x="18" y="64"/>
                    </a:lnTo>
                    <a:lnTo>
                      <a:pt x="18" y="64"/>
                    </a:lnTo>
                    <a:lnTo>
                      <a:pt x="60" y="94"/>
                    </a:lnTo>
                    <a:lnTo>
                      <a:pt x="60" y="94"/>
                    </a:lnTo>
                    <a:lnTo>
                      <a:pt x="66" y="96"/>
                    </a:lnTo>
                    <a:lnTo>
                      <a:pt x="66" y="96"/>
                    </a:lnTo>
                    <a:lnTo>
                      <a:pt x="70" y="94"/>
                    </a:lnTo>
                    <a:lnTo>
                      <a:pt x="70" y="94"/>
                    </a:lnTo>
                    <a:lnTo>
                      <a:pt x="70" y="92"/>
                    </a:lnTo>
                    <a:lnTo>
                      <a:pt x="58" y="66"/>
                    </a:lnTo>
                    <a:lnTo>
                      <a:pt x="72" y="88"/>
                    </a:lnTo>
                    <a:lnTo>
                      <a:pt x="72" y="88"/>
                    </a:lnTo>
                    <a:lnTo>
                      <a:pt x="72" y="88"/>
                    </a:lnTo>
                    <a:lnTo>
                      <a:pt x="76" y="90"/>
                    </a:lnTo>
                    <a:lnTo>
                      <a:pt x="82" y="92"/>
                    </a:lnTo>
                    <a:lnTo>
                      <a:pt x="82" y="92"/>
                    </a:lnTo>
                    <a:lnTo>
                      <a:pt x="84" y="92"/>
                    </a:lnTo>
                    <a:lnTo>
                      <a:pt x="84" y="92"/>
                    </a:lnTo>
                    <a:lnTo>
                      <a:pt x="84" y="92"/>
                    </a:lnTo>
                    <a:lnTo>
                      <a:pt x="88" y="90"/>
                    </a:lnTo>
                    <a:lnTo>
                      <a:pt x="88" y="90"/>
                    </a:lnTo>
                    <a:lnTo>
                      <a:pt x="88" y="86"/>
                    </a:lnTo>
                    <a:lnTo>
                      <a:pt x="88" y="86"/>
                    </a:lnTo>
                    <a:lnTo>
                      <a:pt x="76" y="62"/>
                    </a:lnTo>
                    <a:lnTo>
                      <a:pt x="90" y="84"/>
                    </a:lnTo>
                    <a:lnTo>
                      <a:pt x="90" y="84"/>
                    </a:lnTo>
                    <a:lnTo>
                      <a:pt x="94" y="86"/>
                    </a:lnTo>
                    <a:lnTo>
                      <a:pt x="96" y="88"/>
                    </a:lnTo>
                    <a:lnTo>
                      <a:pt x="96" y="88"/>
                    </a:lnTo>
                    <a:lnTo>
                      <a:pt x="100" y="88"/>
                    </a:lnTo>
                    <a:lnTo>
                      <a:pt x="100" y="88"/>
                    </a:lnTo>
                    <a:lnTo>
                      <a:pt x="104" y="84"/>
                    </a:lnTo>
                    <a:lnTo>
                      <a:pt x="104" y="84"/>
                    </a:lnTo>
                    <a:lnTo>
                      <a:pt x="104" y="82"/>
                    </a:lnTo>
                    <a:lnTo>
                      <a:pt x="104" y="82"/>
                    </a:lnTo>
                    <a:lnTo>
                      <a:pt x="92" y="56"/>
                    </a:lnTo>
                    <a:lnTo>
                      <a:pt x="106" y="80"/>
                    </a:lnTo>
                    <a:lnTo>
                      <a:pt x="110" y="82"/>
                    </a:lnTo>
                    <a:lnTo>
                      <a:pt x="110" y="82"/>
                    </a:lnTo>
                    <a:lnTo>
                      <a:pt x="116" y="82"/>
                    </a:lnTo>
                    <a:lnTo>
                      <a:pt x="116" y="82"/>
                    </a:lnTo>
                    <a:lnTo>
                      <a:pt x="116" y="82"/>
                    </a:lnTo>
                    <a:lnTo>
                      <a:pt x="116" y="82"/>
                    </a:lnTo>
                    <a:lnTo>
                      <a:pt x="120" y="80"/>
                    </a:lnTo>
                    <a:lnTo>
                      <a:pt x="120" y="80"/>
                    </a:lnTo>
                    <a:lnTo>
                      <a:pt x="120" y="72"/>
                    </a:lnTo>
                    <a:lnTo>
                      <a:pt x="118" y="68"/>
                    </a:lnTo>
                    <a:lnTo>
                      <a:pt x="118" y="68"/>
                    </a:lnTo>
                    <a:lnTo>
                      <a:pt x="102" y="46"/>
                    </a:lnTo>
                    <a:lnTo>
                      <a:pt x="96" y="36"/>
                    </a:lnTo>
                    <a:lnTo>
                      <a:pt x="88" y="30"/>
                    </a:lnTo>
                    <a:lnTo>
                      <a:pt x="80" y="24"/>
                    </a:lnTo>
                    <a:lnTo>
                      <a:pt x="70" y="22"/>
                    </a:lnTo>
                    <a:lnTo>
                      <a:pt x="58" y="22"/>
                    </a:lnTo>
                    <a:lnTo>
                      <a:pt x="44" y="26"/>
                    </a:lnTo>
                    <a:lnTo>
                      <a:pt x="44" y="26"/>
                    </a:lnTo>
                    <a:lnTo>
                      <a:pt x="34" y="28"/>
                    </a:lnTo>
                    <a:lnTo>
                      <a:pt x="30" y="26"/>
                    </a:lnTo>
                    <a:lnTo>
                      <a:pt x="28" y="22"/>
                    </a:lnTo>
                    <a:lnTo>
                      <a:pt x="28" y="20"/>
                    </a:lnTo>
                    <a:lnTo>
                      <a:pt x="52" y="0"/>
                    </a:lnTo>
                    <a:lnTo>
                      <a:pt x="52" y="0"/>
                    </a:lnTo>
                    <a:lnTo>
                      <a:pt x="46" y="0"/>
                    </a:lnTo>
                    <a:lnTo>
                      <a:pt x="40" y="2"/>
                    </a:lnTo>
                    <a:lnTo>
                      <a:pt x="30" y="8"/>
                    </a:lnTo>
                    <a:lnTo>
                      <a:pt x="18" y="14"/>
                    </a:lnTo>
                    <a:lnTo>
                      <a:pt x="10" y="16"/>
                    </a:lnTo>
                    <a:lnTo>
                      <a:pt x="0" y="16"/>
                    </a:lnTo>
                    <a:lnTo>
                      <a:pt x="0" y="56"/>
                    </a:lnTo>
                    <a:close/>
                  </a:path>
                </a:pathLst>
              </a:custGeom>
              <a:grp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Arial" panose="020B0604020202020204" pitchFamily="34" charset="0"/>
                  <a:ea typeface="微软雅黑" panose="020B0503020204020204" pitchFamily="34" charset="-122"/>
                  <a:cs typeface="Calibri"/>
                  <a:sym typeface="Arial" panose="020B0604020202020204" pitchFamily="34" charset="0"/>
                </a:endParaRPr>
              </a:p>
            </p:txBody>
          </p:sp>
          <p:sp>
            <p:nvSpPr>
              <p:cNvPr id="34" name="Freeform 23">
                <a:extLst>
                  <a:ext uri="{FF2B5EF4-FFF2-40B4-BE49-F238E27FC236}">
                    <a16:creationId xmlns:a16="http://schemas.microsoft.com/office/drawing/2014/main" id="{9B898C52-0C0C-4720-913C-065C7D51AB21}"/>
                  </a:ext>
                </a:extLst>
              </p:cNvPr>
              <p:cNvSpPr/>
              <p:nvPr/>
            </p:nvSpPr>
            <p:spPr bwMode="auto">
              <a:xfrm>
                <a:off x="-977836" y="3829137"/>
                <a:ext cx="204125" cy="140086"/>
              </a:xfrm>
              <a:custGeom>
                <a:avLst/>
                <a:gdLst>
                  <a:gd name="T0" fmla="*/ 2 w 102"/>
                  <a:gd name="T1" fmla="*/ 24 h 70"/>
                  <a:gd name="T2" fmla="*/ 2 w 102"/>
                  <a:gd name="T3" fmla="*/ 24 h 70"/>
                  <a:gd name="T4" fmla="*/ 6 w 102"/>
                  <a:gd name="T5" fmla="*/ 24 h 70"/>
                  <a:gd name="T6" fmla="*/ 12 w 102"/>
                  <a:gd name="T7" fmla="*/ 24 h 70"/>
                  <a:gd name="T8" fmla="*/ 28 w 102"/>
                  <a:gd name="T9" fmla="*/ 18 h 70"/>
                  <a:gd name="T10" fmla="*/ 36 w 102"/>
                  <a:gd name="T11" fmla="*/ 18 h 70"/>
                  <a:gd name="T12" fmla="*/ 44 w 102"/>
                  <a:gd name="T13" fmla="*/ 18 h 70"/>
                  <a:gd name="T14" fmla="*/ 54 w 102"/>
                  <a:gd name="T15" fmla="*/ 22 h 70"/>
                  <a:gd name="T16" fmla="*/ 64 w 102"/>
                  <a:gd name="T17" fmla="*/ 30 h 70"/>
                  <a:gd name="T18" fmla="*/ 64 w 102"/>
                  <a:gd name="T19" fmla="*/ 30 h 70"/>
                  <a:gd name="T20" fmla="*/ 80 w 102"/>
                  <a:gd name="T21" fmla="*/ 54 h 70"/>
                  <a:gd name="T22" fmla="*/ 90 w 102"/>
                  <a:gd name="T23" fmla="*/ 70 h 70"/>
                  <a:gd name="T24" fmla="*/ 90 w 102"/>
                  <a:gd name="T25" fmla="*/ 70 h 70"/>
                  <a:gd name="T26" fmla="*/ 100 w 102"/>
                  <a:gd name="T27" fmla="*/ 64 h 70"/>
                  <a:gd name="T28" fmla="*/ 102 w 102"/>
                  <a:gd name="T29" fmla="*/ 18 h 70"/>
                  <a:gd name="T30" fmla="*/ 102 w 102"/>
                  <a:gd name="T31" fmla="*/ 18 h 70"/>
                  <a:gd name="T32" fmla="*/ 92 w 102"/>
                  <a:gd name="T33" fmla="*/ 16 h 70"/>
                  <a:gd name="T34" fmla="*/ 92 w 102"/>
                  <a:gd name="T35" fmla="*/ 16 h 70"/>
                  <a:gd name="T36" fmla="*/ 70 w 102"/>
                  <a:gd name="T37" fmla="*/ 10 h 70"/>
                  <a:gd name="T38" fmla="*/ 52 w 102"/>
                  <a:gd name="T39" fmla="*/ 4 h 70"/>
                  <a:gd name="T40" fmla="*/ 38 w 102"/>
                  <a:gd name="T41" fmla="*/ 2 h 70"/>
                  <a:gd name="T42" fmla="*/ 32 w 102"/>
                  <a:gd name="T43" fmla="*/ 0 h 70"/>
                  <a:gd name="T44" fmla="*/ 26 w 102"/>
                  <a:gd name="T45" fmla="*/ 2 h 70"/>
                  <a:gd name="T46" fmla="*/ 26 w 102"/>
                  <a:gd name="T47" fmla="*/ 2 h 70"/>
                  <a:gd name="T48" fmla="*/ 14 w 102"/>
                  <a:gd name="T49" fmla="*/ 8 h 70"/>
                  <a:gd name="T50" fmla="*/ 0 w 102"/>
                  <a:gd name="T51" fmla="*/ 22 h 70"/>
                  <a:gd name="T52" fmla="*/ 0 w 102"/>
                  <a:gd name="T53" fmla="*/ 22 h 70"/>
                  <a:gd name="T54" fmla="*/ 2 w 102"/>
                  <a:gd name="T55" fmla="*/ 24 h 70"/>
                  <a:gd name="T56" fmla="*/ 2 w 102"/>
                  <a:gd name="T57"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2" h="70">
                    <a:moveTo>
                      <a:pt x="2" y="24"/>
                    </a:moveTo>
                    <a:lnTo>
                      <a:pt x="2" y="24"/>
                    </a:lnTo>
                    <a:lnTo>
                      <a:pt x="6" y="24"/>
                    </a:lnTo>
                    <a:lnTo>
                      <a:pt x="12" y="24"/>
                    </a:lnTo>
                    <a:lnTo>
                      <a:pt x="28" y="18"/>
                    </a:lnTo>
                    <a:lnTo>
                      <a:pt x="36" y="18"/>
                    </a:lnTo>
                    <a:lnTo>
                      <a:pt x="44" y="18"/>
                    </a:lnTo>
                    <a:lnTo>
                      <a:pt x="54" y="22"/>
                    </a:lnTo>
                    <a:lnTo>
                      <a:pt x="64" y="30"/>
                    </a:lnTo>
                    <a:lnTo>
                      <a:pt x="64" y="30"/>
                    </a:lnTo>
                    <a:lnTo>
                      <a:pt x="80" y="54"/>
                    </a:lnTo>
                    <a:lnTo>
                      <a:pt x="90" y="70"/>
                    </a:lnTo>
                    <a:lnTo>
                      <a:pt x="90" y="70"/>
                    </a:lnTo>
                    <a:lnTo>
                      <a:pt x="100" y="64"/>
                    </a:lnTo>
                    <a:lnTo>
                      <a:pt x="102" y="18"/>
                    </a:lnTo>
                    <a:lnTo>
                      <a:pt x="102" y="18"/>
                    </a:lnTo>
                    <a:lnTo>
                      <a:pt x="92" y="16"/>
                    </a:lnTo>
                    <a:lnTo>
                      <a:pt x="92" y="16"/>
                    </a:lnTo>
                    <a:lnTo>
                      <a:pt x="70" y="10"/>
                    </a:lnTo>
                    <a:lnTo>
                      <a:pt x="52" y="4"/>
                    </a:lnTo>
                    <a:lnTo>
                      <a:pt x="38" y="2"/>
                    </a:lnTo>
                    <a:lnTo>
                      <a:pt x="32" y="0"/>
                    </a:lnTo>
                    <a:lnTo>
                      <a:pt x="26" y="2"/>
                    </a:lnTo>
                    <a:lnTo>
                      <a:pt x="26" y="2"/>
                    </a:lnTo>
                    <a:lnTo>
                      <a:pt x="14" y="8"/>
                    </a:lnTo>
                    <a:lnTo>
                      <a:pt x="0" y="22"/>
                    </a:lnTo>
                    <a:lnTo>
                      <a:pt x="0" y="22"/>
                    </a:lnTo>
                    <a:lnTo>
                      <a:pt x="2" y="24"/>
                    </a:lnTo>
                    <a:lnTo>
                      <a:pt x="2" y="24"/>
                    </a:lnTo>
                    <a:close/>
                  </a:path>
                </a:pathLst>
              </a:custGeom>
              <a:grp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Arial" panose="020B0604020202020204" pitchFamily="34" charset="0"/>
                  <a:ea typeface="微软雅黑" panose="020B0503020204020204" pitchFamily="34" charset="-122"/>
                  <a:cs typeface="Calibri"/>
                  <a:sym typeface="Arial" panose="020B0604020202020204" pitchFamily="34" charset="0"/>
                </a:endParaRPr>
              </a:p>
            </p:txBody>
          </p:sp>
          <p:sp>
            <p:nvSpPr>
              <p:cNvPr id="35" name="Freeform 24">
                <a:extLst>
                  <a:ext uri="{FF2B5EF4-FFF2-40B4-BE49-F238E27FC236}">
                    <a16:creationId xmlns:a16="http://schemas.microsoft.com/office/drawing/2014/main" id="{510E6DAA-E0D4-4D1A-AA4E-53E550F4D7D7}"/>
                  </a:ext>
                </a:extLst>
              </p:cNvPr>
              <p:cNvSpPr/>
              <p:nvPr/>
            </p:nvSpPr>
            <p:spPr bwMode="auto">
              <a:xfrm>
                <a:off x="-1029868" y="3961218"/>
                <a:ext cx="32020" cy="20012"/>
              </a:xfrm>
              <a:custGeom>
                <a:avLst/>
                <a:gdLst>
                  <a:gd name="T0" fmla="*/ 12 w 16"/>
                  <a:gd name="T1" fmla="*/ 0 h 10"/>
                  <a:gd name="T2" fmla="*/ 0 w 16"/>
                  <a:gd name="T3" fmla="*/ 0 h 10"/>
                  <a:gd name="T4" fmla="*/ 0 w 16"/>
                  <a:gd name="T5" fmla="*/ 0 h 10"/>
                  <a:gd name="T6" fmla="*/ 0 w 16"/>
                  <a:gd name="T7" fmla="*/ 2 h 10"/>
                  <a:gd name="T8" fmla="*/ 0 w 16"/>
                  <a:gd name="T9" fmla="*/ 6 h 10"/>
                  <a:gd name="T10" fmla="*/ 0 w 16"/>
                  <a:gd name="T11" fmla="*/ 6 h 10"/>
                  <a:gd name="T12" fmla="*/ 2 w 16"/>
                  <a:gd name="T13" fmla="*/ 10 h 10"/>
                  <a:gd name="T14" fmla="*/ 6 w 16"/>
                  <a:gd name="T15" fmla="*/ 10 h 10"/>
                  <a:gd name="T16" fmla="*/ 6 w 16"/>
                  <a:gd name="T17" fmla="*/ 10 h 10"/>
                  <a:gd name="T18" fmla="*/ 10 w 16"/>
                  <a:gd name="T19" fmla="*/ 8 h 10"/>
                  <a:gd name="T20" fmla="*/ 12 w 16"/>
                  <a:gd name="T21" fmla="*/ 6 h 10"/>
                  <a:gd name="T22" fmla="*/ 16 w 16"/>
                  <a:gd name="T23" fmla="*/ 4 h 10"/>
                  <a:gd name="T24" fmla="*/ 12 w 16"/>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10">
                    <a:moveTo>
                      <a:pt x="12" y="0"/>
                    </a:moveTo>
                    <a:lnTo>
                      <a:pt x="0" y="0"/>
                    </a:lnTo>
                    <a:lnTo>
                      <a:pt x="0" y="0"/>
                    </a:lnTo>
                    <a:lnTo>
                      <a:pt x="0" y="2"/>
                    </a:lnTo>
                    <a:lnTo>
                      <a:pt x="0" y="6"/>
                    </a:lnTo>
                    <a:lnTo>
                      <a:pt x="0" y="6"/>
                    </a:lnTo>
                    <a:lnTo>
                      <a:pt x="2" y="10"/>
                    </a:lnTo>
                    <a:lnTo>
                      <a:pt x="6" y="10"/>
                    </a:lnTo>
                    <a:lnTo>
                      <a:pt x="6" y="10"/>
                    </a:lnTo>
                    <a:lnTo>
                      <a:pt x="10" y="8"/>
                    </a:lnTo>
                    <a:lnTo>
                      <a:pt x="12" y="6"/>
                    </a:lnTo>
                    <a:lnTo>
                      <a:pt x="16" y="4"/>
                    </a:lnTo>
                    <a:lnTo>
                      <a:pt x="12" y="0"/>
                    </a:lnTo>
                    <a:close/>
                  </a:path>
                </a:pathLst>
              </a:custGeom>
              <a:grp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Arial" panose="020B0604020202020204" pitchFamily="34" charset="0"/>
                  <a:ea typeface="微软雅黑" panose="020B0503020204020204" pitchFamily="34" charset="-122"/>
                  <a:cs typeface="Calibri"/>
                  <a:sym typeface="Arial" panose="020B0604020202020204" pitchFamily="34" charset="0"/>
                </a:endParaRPr>
              </a:p>
            </p:txBody>
          </p:sp>
          <p:sp>
            <p:nvSpPr>
              <p:cNvPr id="36" name="Freeform 25">
                <a:extLst>
                  <a:ext uri="{FF2B5EF4-FFF2-40B4-BE49-F238E27FC236}">
                    <a16:creationId xmlns:a16="http://schemas.microsoft.com/office/drawing/2014/main" id="{C5B49002-DB4A-404C-B2F9-033FA88AD042}"/>
                  </a:ext>
                </a:extLst>
              </p:cNvPr>
              <p:cNvSpPr/>
              <p:nvPr/>
            </p:nvSpPr>
            <p:spPr bwMode="auto">
              <a:xfrm>
                <a:off x="-1001850" y="3969223"/>
                <a:ext cx="56034" cy="44027"/>
              </a:xfrm>
              <a:custGeom>
                <a:avLst/>
                <a:gdLst>
                  <a:gd name="T0" fmla="*/ 2 w 28"/>
                  <a:gd name="T1" fmla="*/ 0 h 22"/>
                  <a:gd name="T2" fmla="*/ 2 w 28"/>
                  <a:gd name="T3" fmla="*/ 0 h 22"/>
                  <a:gd name="T4" fmla="*/ 0 w 28"/>
                  <a:gd name="T5" fmla="*/ 4 h 22"/>
                  <a:gd name="T6" fmla="*/ 0 w 28"/>
                  <a:gd name="T7" fmla="*/ 8 h 22"/>
                  <a:gd name="T8" fmla="*/ 0 w 28"/>
                  <a:gd name="T9" fmla="*/ 12 h 22"/>
                  <a:gd name="T10" fmla="*/ 2 w 28"/>
                  <a:gd name="T11" fmla="*/ 14 h 22"/>
                  <a:gd name="T12" fmla="*/ 6 w 28"/>
                  <a:gd name="T13" fmla="*/ 16 h 22"/>
                  <a:gd name="T14" fmla="*/ 8 w 28"/>
                  <a:gd name="T15" fmla="*/ 16 h 22"/>
                  <a:gd name="T16" fmla="*/ 12 w 28"/>
                  <a:gd name="T17" fmla="*/ 14 h 22"/>
                  <a:gd name="T18" fmla="*/ 16 w 28"/>
                  <a:gd name="T19" fmla="*/ 10 h 22"/>
                  <a:gd name="T20" fmla="*/ 16 w 28"/>
                  <a:gd name="T21" fmla="*/ 10 h 22"/>
                  <a:gd name="T22" fmla="*/ 16 w 28"/>
                  <a:gd name="T23" fmla="*/ 14 h 22"/>
                  <a:gd name="T24" fmla="*/ 16 w 28"/>
                  <a:gd name="T25" fmla="*/ 16 h 22"/>
                  <a:gd name="T26" fmla="*/ 16 w 28"/>
                  <a:gd name="T27" fmla="*/ 16 h 22"/>
                  <a:gd name="T28" fmla="*/ 18 w 28"/>
                  <a:gd name="T29" fmla="*/ 20 h 22"/>
                  <a:gd name="T30" fmla="*/ 22 w 28"/>
                  <a:gd name="T31" fmla="*/ 22 h 22"/>
                  <a:gd name="T32" fmla="*/ 26 w 28"/>
                  <a:gd name="T33" fmla="*/ 22 h 22"/>
                  <a:gd name="T34" fmla="*/ 28 w 28"/>
                  <a:gd name="T35" fmla="*/ 20 h 22"/>
                  <a:gd name="T36" fmla="*/ 2 w 28"/>
                  <a:gd name="T3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22">
                    <a:moveTo>
                      <a:pt x="2" y="0"/>
                    </a:moveTo>
                    <a:lnTo>
                      <a:pt x="2" y="0"/>
                    </a:lnTo>
                    <a:lnTo>
                      <a:pt x="0" y="4"/>
                    </a:lnTo>
                    <a:lnTo>
                      <a:pt x="0" y="8"/>
                    </a:lnTo>
                    <a:lnTo>
                      <a:pt x="0" y="12"/>
                    </a:lnTo>
                    <a:lnTo>
                      <a:pt x="2" y="14"/>
                    </a:lnTo>
                    <a:lnTo>
                      <a:pt x="6" y="16"/>
                    </a:lnTo>
                    <a:lnTo>
                      <a:pt x="8" y="16"/>
                    </a:lnTo>
                    <a:lnTo>
                      <a:pt x="12" y="14"/>
                    </a:lnTo>
                    <a:lnTo>
                      <a:pt x="16" y="10"/>
                    </a:lnTo>
                    <a:lnTo>
                      <a:pt x="16" y="10"/>
                    </a:lnTo>
                    <a:lnTo>
                      <a:pt x="16" y="14"/>
                    </a:lnTo>
                    <a:lnTo>
                      <a:pt x="16" y="16"/>
                    </a:lnTo>
                    <a:lnTo>
                      <a:pt x="16" y="16"/>
                    </a:lnTo>
                    <a:lnTo>
                      <a:pt x="18" y="20"/>
                    </a:lnTo>
                    <a:lnTo>
                      <a:pt x="22" y="22"/>
                    </a:lnTo>
                    <a:lnTo>
                      <a:pt x="26" y="22"/>
                    </a:lnTo>
                    <a:lnTo>
                      <a:pt x="28" y="20"/>
                    </a:lnTo>
                    <a:lnTo>
                      <a:pt x="2" y="0"/>
                    </a:lnTo>
                    <a:close/>
                  </a:path>
                </a:pathLst>
              </a:custGeom>
              <a:grp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Arial" panose="020B0604020202020204" pitchFamily="34" charset="0"/>
                  <a:ea typeface="微软雅黑" panose="020B0503020204020204" pitchFamily="34" charset="-122"/>
                  <a:cs typeface="Calibri"/>
                  <a:sym typeface="Arial" panose="020B0604020202020204" pitchFamily="34" charset="0"/>
                </a:endParaRPr>
              </a:p>
            </p:txBody>
          </p:sp>
          <p:sp>
            <p:nvSpPr>
              <p:cNvPr id="37" name="Freeform 26">
                <a:extLst>
                  <a:ext uri="{FF2B5EF4-FFF2-40B4-BE49-F238E27FC236}">
                    <a16:creationId xmlns:a16="http://schemas.microsoft.com/office/drawing/2014/main" id="{E015E130-AFB5-4147-B3BF-591761F2CCE8}"/>
                  </a:ext>
                </a:extLst>
              </p:cNvPr>
              <p:cNvSpPr>
                <a:spLocks noEditPoints="1"/>
              </p:cNvSpPr>
              <p:nvPr/>
            </p:nvSpPr>
            <p:spPr bwMode="auto">
              <a:xfrm>
                <a:off x="-1097909" y="3857154"/>
                <a:ext cx="48030" cy="116071"/>
              </a:xfrm>
              <a:custGeom>
                <a:avLst/>
                <a:gdLst>
                  <a:gd name="T0" fmla="*/ 0 w 24"/>
                  <a:gd name="T1" fmla="*/ 0 h 58"/>
                  <a:gd name="T2" fmla="*/ 24 w 24"/>
                  <a:gd name="T3" fmla="*/ 0 h 58"/>
                  <a:gd name="T4" fmla="*/ 24 w 24"/>
                  <a:gd name="T5" fmla="*/ 58 h 58"/>
                  <a:gd name="T6" fmla="*/ 0 w 24"/>
                  <a:gd name="T7" fmla="*/ 58 h 58"/>
                  <a:gd name="T8" fmla="*/ 0 w 24"/>
                  <a:gd name="T9" fmla="*/ 0 h 58"/>
                  <a:gd name="T10" fmla="*/ 0 w 24"/>
                  <a:gd name="T11" fmla="*/ 0 h 58"/>
                  <a:gd name="T12" fmla="*/ 12 w 24"/>
                  <a:gd name="T13" fmla="*/ 44 h 58"/>
                  <a:gd name="T14" fmla="*/ 12 w 24"/>
                  <a:gd name="T15" fmla="*/ 44 h 58"/>
                  <a:gd name="T16" fmla="*/ 8 w 24"/>
                  <a:gd name="T17" fmla="*/ 46 h 58"/>
                  <a:gd name="T18" fmla="*/ 8 w 24"/>
                  <a:gd name="T19" fmla="*/ 48 h 58"/>
                  <a:gd name="T20" fmla="*/ 8 w 24"/>
                  <a:gd name="T21" fmla="*/ 48 h 58"/>
                  <a:gd name="T22" fmla="*/ 8 w 24"/>
                  <a:gd name="T23" fmla="*/ 52 h 58"/>
                  <a:gd name="T24" fmla="*/ 12 w 24"/>
                  <a:gd name="T25" fmla="*/ 52 h 58"/>
                  <a:gd name="T26" fmla="*/ 12 w 24"/>
                  <a:gd name="T27" fmla="*/ 52 h 58"/>
                  <a:gd name="T28" fmla="*/ 14 w 24"/>
                  <a:gd name="T29" fmla="*/ 52 h 58"/>
                  <a:gd name="T30" fmla="*/ 16 w 24"/>
                  <a:gd name="T31" fmla="*/ 48 h 58"/>
                  <a:gd name="T32" fmla="*/ 16 w 24"/>
                  <a:gd name="T33" fmla="*/ 48 h 58"/>
                  <a:gd name="T34" fmla="*/ 14 w 24"/>
                  <a:gd name="T35" fmla="*/ 46 h 58"/>
                  <a:gd name="T36" fmla="*/ 12 w 24"/>
                  <a:gd name="T37" fmla="*/ 44 h 58"/>
                  <a:gd name="T38" fmla="*/ 12 w 24"/>
                  <a:gd name="T39" fmla="*/ 4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58">
                    <a:moveTo>
                      <a:pt x="0" y="0"/>
                    </a:moveTo>
                    <a:lnTo>
                      <a:pt x="24" y="0"/>
                    </a:lnTo>
                    <a:lnTo>
                      <a:pt x="24" y="58"/>
                    </a:lnTo>
                    <a:lnTo>
                      <a:pt x="0" y="58"/>
                    </a:lnTo>
                    <a:lnTo>
                      <a:pt x="0" y="0"/>
                    </a:lnTo>
                    <a:lnTo>
                      <a:pt x="0" y="0"/>
                    </a:lnTo>
                    <a:close/>
                    <a:moveTo>
                      <a:pt x="12" y="44"/>
                    </a:moveTo>
                    <a:lnTo>
                      <a:pt x="12" y="44"/>
                    </a:lnTo>
                    <a:lnTo>
                      <a:pt x="8" y="46"/>
                    </a:lnTo>
                    <a:lnTo>
                      <a:pt x="8" y="48"/>
                    </a:lnTo>
                    <a:lnTo>
                      <a:pt x="8" y="48"/>
                    </a:lnTo>
                    <a:lnTo>
                      <a:pt x="8" y="52"/>
                    </a:lnTo>
                    <a:lnTo>
                      <a:pt x="12" y="52"/>
                    </a:lnTo>
                    <a:lnTo>
                      <a:pt x="12" y="52"/>
                    </a:lnTo>
                    <a:lnTo>
                      <a:pt x="14" y="52"/>
                    </a:lnTo>
                    <a:lnTo>
                      <a:pt x="16" y="48"/>
                    </a:lnTo>
                    <a:lnTo>
                      <a:pt x="16" y="48"/>
                    </a:lnTo>
                    <a:lnTo>
                      <a:pt x="14" y="46"/>
                    </a:lnTo>
                    <a:lnTo>
                      <a:pt x="12" y="44"/>
                    </a:lnTo>
                    <a:lnTo>
                      <a:pt x="12" y="44"/>
                    </a:lnTo>
                    <a:close/>
                  </a:path>
                </a:pathLst>
              </a:custGeom>
              <a:grp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Arial" panose="020B0604020202020204" pitchFamily="34" charset="0"/>
                  <a:ea typeface="微软雅黑" panose="020B0503020204020204" pitchFamily="34" charset="-122"/>
                  <a:cs typeface="Calibri"/>
                  <a:sym typeface="Arial" panose="020B0604020202020204" pitchFamily="34" charset="0"/>
                </a:endParaRPr>
              </a:p>
            </p:txBody>
          </p:sp>
          <p:sp>
            <p:nvSpPr>
              <p:cNvPr id="38" name="Freeform 27">
                <a:extLst>
                  <a:ext uri="{FF2B5EF4-FFF2-40B4-BE49-F238E27FC236}">
                    <a16:creationId xmlns:a16="http://schemas.microsoft.com/office/drawing/2014/main" id="{26C45633-9BB0-4D75-B548-3D535871C070}"/>
                  </a:ext>
                </a:extLst>
              </p:cNvPr>
              <p:cNvSpPr>
                <a:spLocks noEditPoints="1"/>
              </p:cNvSpPr>
              <p:nvPr/>
            </p:nvSpPr>
            <p:spPr bwMode="auto">
              <a:xfrm>
                <a:off x="-769708" y="3857154"/>
                <a:ext cx="52032" cy="116071"/>
              </a:xfrm>
              <a:custGeom>
                <a:avLst/>
                <a:gdLst>
                  <a:gd name="T0" fmla="*/ 0 w 26"/>
                  <a:gd name="T1" fmla="*/ 0 h 58"/>
                  <a:gd name="T2" fmla="*/ 26 w 26"/>
                  <a:gd name="T3" fmla="*/ 0 h 58"/>
                  <a:gd name="T4" fmla="*/ 26 w 26"/>
                  <a:gd name="T5" fmla="*/ 58 h 58"/>
                  <a:gd name="T6" fmla="*/ 0 w 26"/>
                  <a:gd name="T7" fmla="*/ 58 h 58"/>
                  <a:gd name="T8" fmla="*/ 0 w 26"/>
                  <a:gd name="T9" fmla="*/ 0 h 58"/>
                  <a:gd name="T10" fmla="*/ 0 w 26"/>
                  <a:gd name="T11" fmla="*/ 0 h 58"/>
                  <a:gd name="T12" fmla="*/ 14 w 26"/>
                  <a:gd name="T13" fmla="*/ 44 h 58"/>
                  <a:gd name="T14" fmla="*/ 14 w 26"/>
                  <a:gd name="T15" fmla="*/ 44 h 58"/>
                  <a:gd name="T16" fmla="*/ 10 w 26"/>
                  <a:gd name="T17" fmla="*/ 46 h 58"/>
                  <a:gd name="T18" fmla="*/ 10 w 26"/>
                  <a:gd name="T19" fmla="*/ 48 h 58"/>
                  <a:gd name="T20" fmla="*/ 10 w 26"/>
                  <a:gd name="T21" fmla="*/ 48 h 58"/>
                  <a:gd name="T22" fmla="*/ 10 w 26"/>
                  <a:gd name="T23" fmla="*/ 52 h 58"/>
                  <a:gd name="T24" fmla="*/ 14 w 26"/>
                  <a:gd name="T25" fmla="*/ 54 h 58"/>
                  <a:gd name="T26" fmla="*/ 14 w 26"/>
                  <a:gd name="T27" fmla="*/ 54 h 58"/>
                  <a:gd name="T28" fmla="*/ 16 w 26"/>
                  <a:gd name="T29" fmla="*/ 52 h 58"/>
                  <a:gd name="T30" fmla="*/ 18 w 26"/>
                  <a:gd name="T31" fmla="*/ 48 h 58"/>
                  <a:gd name="T32" fmla="*/ 18 w 26"/>
                  <a:gd name="T33" fmla="*/ 48 h 58"/>
                  <a:gd name="T34" fmla="*/ 16 w 26"/>
                  <a:gd name="T35" fmla="*/ 46 h 58"/>
                  <a:gd name="T36" fmla="*/ 14 w 26"/>
                  <a:gd name="T37" fmla="*/ 44 h 58"/>
                  <a:gd name="T38" fmla="*/ 14 w 26"/>
                  <a:gd name="T39" fmla="*/ 4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58">
                    <a:moveTo>
                      <a:pt x="0" y="0"/>
                    </a:moveTo>
                    <a:lnTo>
                      <a:pt x="26" y="0"/>
                    </a:lnTo>
                    <a:lnTo>
                      <a:pt x="26" y="58"/>
                    </a:lnTo>
                    <a:lnTo>
                      <a:pt x="0" y="58"/>
                    </a:lnTo>
                    <a:lnTo>
                      <a:pt x="0" y="0"/>
                    </a:lnTo>
                    <a:lnTo>
                      <a:pt x="0" y="0"/>
                    </a:lnTo>
                    <a:close/>
                    <a:moveTo>
                      <a:pt x="14" y="44"/>
                    </a:moveTo>
                    <a:lnTo>
                      <a:pt x="14" y="44"/>
                    </a:lnTo>
                    <a:lnTo>
                      <a:pt x="10" y="46"/>
                    </a:lnTo>
                    <a:lnTo>
                      <a:pt x="10" y="48"/>
                    </a:lnTo>
                    <a:lnTo>
                      <a:pt x="10" y="48"/>
                    </a:lnTo>
                    <a:lnTo>
                      <a:pt x="10" y="52"/>
                    </a:lnTo>
                    <a:lnTo>
                      <a:pt x="14" y="54"/>
                    </a:lnTo>
                    <a:lnTo>
                      <a:pt x="14" y="54"/>
                    </a:lnTo>
                    <a:lnTo>
                      <a:pt x="16" y="52"/>
                    </a:lnTo>
                    <a:lnTo>
                      <a:pt x="18" y="48"/>
                    </a:lnTo>
                    <a:lnTo>
                      <a:pt x="18" y="48"/>
                    </a:lnTo>
                    <a:lnTo>
                      <a:pt x="16" y="46"/>
                    </a:lnTo>
                    <a:lnTo>
                      <a:pt x="14" y="44"/>
                    </a:lnTo>
                    <a:lnTo>
                      <a:pt x="14" y="44"/>
                    </a:lnTo>
                    <a:close/>
                  </a:path>
                </a:pathLst>
              </a:custGeom>
              <a:grp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Arial" panose="020B0604020202020204" pitchFamily="34" charset="0"/>
                  <a:ea typeface="微软雅黑" panose="020B0503020204020204" pitchFamily="34" charset="-122"/>
                  <a:cs typeface="Calibri"/>
                  <a:sym typeface="Arial" panose="020B0604020202020204" pitchFamily="34" charset="0"/>
                </a:endParaRPr>
              </a:p>
            </p:txBody>
          </p:sp>
        </p:grpSp>
      </p:grpSp>
      <p:sp>
        <p:nvSpPr>
          <p:cNvPr id="39" name="添加标题">
            <a:extLst>
              <a:ext uri="{FF2B5EF4-FFF2-40B4-BE49-F238E27FC236}">
                <a16:creationId xmlns:a16="http://schemas.microsoft.com/office/drawing/2014/main" id="{D7E34CEB-FB5E-4111-9593-18E3720D8E5F}"/>
              </a:ext>
            </a:extLst>
          </p:cNvPr>
          <p:cNvSpPr txBox="1"/>
          <p:nvPr/>
        </p:nvSpPr>
        <p:spPr>
          <a:xfrm>
            <a:off x="1451138" y="4856245"/>
            <a:ext cx="1825205" cy="1334533"/>
          </a:xfrm>
          <a:prstGeom prst="rect">
            <a:avLst/>
          </a:prstGeom>
        </p:spPr>
        <p:txBody>
          <a:bodyPr wrap="square">
            <a:spAutoFit/>
          </a:bodyPr>
          <a:lstStyle>
            <a:defPPr>
              <a:defRPr lang="zh-CN"/>
            </a:defPPr>
            <a:lvl1pPr>
              <a:lnSpc>
                <a:spcPct val="150000"/>
              </a:lnSpc>
              <a:defRPr sz="1400">
                <a:solidFill>
                  <a:srgbClr val="333333"/>
                </a:solidFill>
                <a:latin typeface="幼圆" panose="02010509060101010101" pitchFamily="49" charset="-122"/>
                <a:ea typeface="幼圆" panose="02010509060101010101" pitchFamily="49" charset="-122"/>
              </a:defRPr>
            </a:lvl1pPr>
          </a:lstStyle>
          <a:p>
            <a:pPr algn="ctr"/>
            <a:r>
              <a:rPr lang="zh-CN" altLang="en-US" dirty="0">
                <a:latin typeface="思源黑体 CN Heavy" panose="020B0A00000000000000" pitchFamily="34" charset="-122"/>
                <a:ea typeface="思源黑体 CN Heavy" panose="020B0A00000000000000" pitchFamily="34" charset="-122"/>
                <a:sym typeface="Arial" panose="020B0604020202020204" pitchFamily="34" charset="0"/>
              </a:rPr>
              <a:t>经验主义</a:t>
            </a:r>
            <a:endParaRPr lang="en-US" altLang="zh-CN" dirty="0">
              <a:latin typeface="思源黑体 CN Heavy" panose="020B0A00000000000000" pitchFamily="34" charset="-122"/>
              <a:ea typeface="思源黑体 CN Heavy" panose="020B0A00000000000000" pitchFamily="34" charset="-122"/>
              <a:sym typeface="Arial" panose="020B0604020202020204" pitchFamily="34" charset="0"/>
            </a:endParaRPr>
          </a:p>
          <a:p>
            <a:r>
              <a:rPr lang="zh-CN" altLang="en-US" dirty="0">
                <a:sym typeface="Arial" panose="020B0604020202020204" pitchFamily="34" charset="0"/>
              </a:rPr>
              <a:t>这类“机器学习”对“经验”的依赖性很强。</a:t>
            </a:r>
          </a:p>
        </p:txBody>
      </p:sp>
      <p:grpSp>
        <p:nvGrpSpPr>
          <p:cNvPr id="40" name="组合 39">
            <a:extLst>
              <a:ext uri="{FF2B5EF4-FFF2-40B4-BE49-F238E27FC236}">
                <a16:creationId xmlns:a16="http://schemas.microsoft.com/office/drawing/2014/main" id="{4F18F455-B357-41C6-9EB9-C1EF70F419AC}"/>
              </a:ext>
            </a:extLst>
          </p:cNvPr>
          <p:cNvGrpSpPr/>
          <p:nvPr/>
        </p:nvGrpSpPr>
        <p:grpSpPr>
          <a:xfrm>
            <a:off x="4200411" y="4019815"/>
            <a:ext cx="782968" cy="782134"/>
            <a:chOff x="853282" y="3008313"/>
            <a:chExt cx="745331" cy="744538"/>
          </a:xfrm>
        </p:grpSpPr>
        <p:sp>
          <p:nvSpPr>
            <p:cNvPr id="41" name="Oval 72">
              <a:extLst>
                <a:ext uri="{FF2B5EF4-FFF2-40B4-BE49-F238E27FC236}">
                  <a16:creationId xmlns:a16="http://schemas.microsoft.com/office/drawing/2014/main" id="{A0C73E2F-0851-4674-A716-78572394D1E3}"/>
                </a:ext>
              </a:extLst>
            </p:cNvPr>
            <p:cNvSpPr/>
            <p:nvPr/>
          </p:nvSpPr>
          <p:spPr>
            <a:xfrm>
              <a:off x="853282" y="3008313"/>
              <a:ext cx="745331" cy="744538"/>
            </a:xfrm>
            <a:prstGeom prst="ellipse">
              <a:avLst/>
            </a:prstGeom>
            <a:solidFill>
              <a:srgbClr val="00437A"/>
            </a:solidFill>
            <a:ln w="25400" cap="flat" cmpd="sng" algn="ctr">
              <a:solidFill>
                <a:srgbClr val="FFFFFF"/>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Arial" panose="020B0604020202020204" pitchFamily="34" charset="0"/>
                <a:ea typeface="微软雅黑" panose="020B0503020204020204" pitchFamily="34" charset="-122"/>
                <a:cs typeface="Calibri"/>
                <a:sym typeface="Arial" panose="020B0604020202020204" pitchFamily="34" charset="0"/>
              </a:endParaRPr>
            </a:p>
          </p:txBody>
        </p:sp>
        <p:sp>
          <p:nvSpPr>
            <p:cNvPr id="42" name="Shape 392">
              <a:extLst>
                <a:ext uri="{FF2B5EF4-FFF2-40B4-BE49-F238E27FC236}">
                  <a16:creationId xmlns:a16="http://schemas.microsoft.com/office/drawing/2014/main" id="{F057764D-9219-4D90-BAA0-4F586B55200D}"/>
                </a:ext>
              </a:extLst>
            </p:cNvPr>
            <p:cNvSpPr/>
            <p:nvPr/>
          </p:nvSpPr>
          <p:spPr>
            <a:xfrm>
              <a:off x="980282" y="3221832"/>
              <a:ext cx="487363" cy="277813"/>
            </a:xfrm>
            <a:custGeom>
              <a:avLst/>
              <a:gdLst/>
              <a:ahLst/>
              <a:cxnLst>
                <a:cxn ang="0">
                  <a:pos x="wd2" y="hd2"/>
                </a:cxn>
                <a:cxn ang="5400000">
                  <a:pos x="wd2" y="hd2"/>
                </a:cxn>
                <a:cxn ang="10800000">
                  <a:pos x="wd2" y="hd2"/>
                </a:cxn>
                <a:cxn ang="16200000">
                  <a:pos x="wd2" y="hd2"/>
                </a:cxn>
              </a:cxnLst>
              <a:rect l="0" t="0" r="r" b="b"/>
              <a:pathLst>
                <a:path w="21600" h="21600" extrusionOk="0">
                  <a:moveTo>
                    <a:pt x="10867" y="0"/>
                  </a:moveTo>
                  <a:cubicBezTo>
                    <a:pt x="9332" y="0"/>
                    <a:pt x="8087" y="2188"/>
                    <a:pt x="8087" y="4885"/>
                  </a:cubicBezTo>
                  <a:cubicBezTo>
                    <a:pt x="8087" y="7580"/>
                    <a:pt x="10867" y="14648"/>
                    <a:pt x="10867" y="14648"/>
                  </a:cubicBezTo>
                  <a:cubicBezTo>
                    <a:pt x="10867" y="14648"/>
                    <a:pt x="13646" y="7580"/>
                    <a:pt x="13646" y="4885"/>
                  </a:cubicBezTo>
                  <a:cubicBezTo>
                    <a:pt x="13646" y="2188"/>
                    <a:pt x="12401" y="0"/>
                    <a:pt x="10867" y="0"/>
                  </a:cubicBezTo>
                  <a:close/>
                  <a:moveTo>
                    <a:pt x="10867" y="2439"/>
                  </a:moveTo>
                  <a:cubicBezTo>
                    <a:pt x="11634" y="2439"/>
                    <a:pt x="12254" y="3530"/>
                    <a:pt x="12254" y="4885"/>
                  </a:cubicBezTo>
                  <a:cubicBezTo>
                    <a:pt x="12254" y="6232"/>
                    <a:pt x="11634" y="7324"/>
                    <a:pt x="10867" y="7324"/>
                  </a:cubicBezTo>
                  <a:cubicBezTo>
                    <a:pt x="10099" y="7324"/>
                    <a:pt x="9474" y="6232"/>
                    <a:pt x="9474" y="4885"/>
                  </a:cubicBezTo>
                  <a:cubicBezTo>
                    <a:pt x="9474" y="3530"/>
                    <a:pt x="10099" y="2439"/>
                    <a:pt x="10867" y="2439"/>
                  </a:cubicBezTo>
                  <a:close/>
                  <a:moveTo>
                    <a:pt x="15907" y="7235"/>
                  </a:moveTo>
                  <a:cubicBezTo>
                    <a:pt x="15000" y="7235"/>
                    <a:pt x="14262" y="8522"/>
                    <a:pt x="14262" y="10118"/>
                  </a:cubicBezTo>
                  <a:cubicBezTo>
                    <a:pt x="14262" y="11711"/>
                    <a:pt x="15907" y="15883"/>
                    <a:pt x="15907" y="15883"/>
                  </a:cubicBezTo>
                  <a:cubicBezTo>
                    <a:pt x="15907" y="15883"/>
                    <a:pt x="17543" y="11705"/>
                    <a:pt x="17543" y="10118"/>
                  </a:cubicBezTo>
                  <a:cubicBezTo>
                    <a:pt x="17543" y="8522"/>
                    <a:pt x="16811" y="7235"/>
                    <a:pt x="15907" y="7235"/>
                  </a:cubicBezTo>
                  <a:close/>
                  <a:moveTo>
                    <a:pt x="15907" y="8672"/>
                  </a:moveTo>
                  <a:cubicBezTo>
                    <a:pt x="16359" y="8672"/>
                    <a:pt x="16725" y="9322"/>
                    <a:pt x="16725" y="10118"/>
                  </a:cubicBezTo>
                  <a:cubicBezTo>
                    <a:pt x="16725" y="10911"/>
                    <a:pt x="16359" y="11563"/>
                    <a:pt x="15907" y="11563"/>
                  </a:cubicBezTo>
                  <a:cubicBezTo>
                    <a:pt x="15455" y="11563"/>
                    <a:pt x="15085" y="10911"/>
                    <a:pt x="15085" y="10118"/>
                  </a:cubicBezTo>
                  <a:cubicBezTo>
                    <a:pt x="15085" y="9322"/>
                    <a:pt x="15455" y="8672"/>
                    <a:pt x="15907" y="8672"/>
                  </a:cubicBezTo>
                  <a:close/>
                  <a:moveTo>
                    <a:pt x="5482" y="9561"/>
                  </a:moveTo>
                  <a:lnTo>
                    <a:pt x="0" y="21600"/>
                  </a:lnTo>
                  <a:lnTo>
                    <a:pt x="21600" y="21600"/>
                  </a:lnTo>
                  <a:cubicBezTo>
                    <a:pt x="21600" y="21600"/>
                    <a:pt x="17580" y="12774"/>
                    <a:pt x="17580" y="12774"/>
                  </a:cubicBezTo>
                  <a:cubicBezTo>
                    <a:pt x="17420" y="13335"/>
                    <a:pt x="17245" y="13897"/>
                    <a:pt x="17070" y="14405"/>
                  </a:cubicBezTo>
                  <a:lnTo>
                    <a:pt x="19560" y="19872"/>
                  </a:lnTo>
                  <a:lnTo>
                    <a:pt x="6364" y="19872"/>
                  </a:lnTo>
                  <a:lnTo>
                    <a:pt x="6359" y="19888"/>
                  </a:lnTo>
                  <a:lnTo>
                    <a:pt x="6355" y="19872"/>
                  </a:lnTo>
                  <a:lnTo>
                    <a:pt x="2035" y="19872"/>
                  </a:lnTo>
                  <a:lnTo>
                    <a:pt x="4650" y="14147"/>
                  </a:lnTo>
                  <a:cubicBezTo>
                    <a:pt x="4647" y="14109"/>
                    <a:pt x="4636" y="14061"/>
                    <a:pt x="4636" y="14026"/>
                  </a:cubicBezTo>
                  <a:cubicBezTo>
                    <a:pt x="4636" y="12358"/>
                    <a:pt x="5410" y="10998"/>
                    <a:pt x="6359" y="10998"/>
                  </a:cubicBezTo>
                  <a:cubicBezTo>
                    <a:pt x="6613" y="10998"/>
                    <a:pt x="6855" y="11107"/>
                    <a:pt x="7071" y="11280"/>
                  </a:cubicBezTo>
                  <a:lnTo>
                    <a:pt x="8799" y="11280"/>
                  </a:lnTo>
                  <a:cubicBezTo>
                    <a:pt x="8614" y="10722"/>
                    <a:pt x="8435" y="10143"/>
                    <a:pt x="8266" y="9561"/>
                  </a:cubicBezTo>
                  <a:lnTo>
                    <a:pt x="5482" y="9561"/>
                  </a:lnTo>
                  <a:close/>
                  <a:moveTo>
                    <a:pt x="13325" y="9561"/>
                  </a:moveTo>
                  <a:cubicBezTo>
                    <a:pt x="13156" y="10143"/>
                    <a:pt x="12973" y="10722"/>
                    <a:pt x="12792" y="11280"/>
                  </a:cubicBezTo>
                  <a:lnTo>
                    <a:pt x="13826" y="11280"/>
                  </a:lnTo>
                  <a:cubicBezTo>
                    <a:pt x="13740" y="10833"/>
                    <a:pt x="13688" y="10417"/>
                    <a:pt x="13688" y="10077"/>
                  </a:cubicBezTo>
                  <a:cubicBezTo>
                    <a:pt x="13688" y="9902"/>
                    <a:pt x="13703" y="9734"/>
                    <a:pt x="13715" y="9561"/>
                  </a:cubicBezTo>
                  <a:cubicBezTo>
                    <a:pt x="13715" y="9561"/>
                    <a:pt x="13325" y="9561"/>
                    <a:pt x="13325" y="9561"/>
                  </a:cubicBezTo>
                  <a:close/>
                  <a:moveTo>
                    <a:pt x="6433" y="11886"/>
                  </a:moveTo>
                  <a:cubicBezTo>
                    <a:pt x="5723" y="11886"/>
                    <a:pt x="5146" y="12894"/>
                    <a:pt x="5146" y="14147"/>
                  </a:cubicBezTo>
                  <a:cubicBezTo>
                    <a:pt x="5146" y="15395"/>
                    <a:pt x="6433" y="18669"/>
                    <a:pt x="6433" y="18669"/>
                  </a:cubicBezTo>
                  <a:cubicBezTo>
                    <a:pt x="6433" y="18669"/>
                    <a:pt x="7719" y="15395"/>
                    <a:pt x="7719" y="14147"/>
                  </a:cubicBezTo>
                  <a:cubicBezTo>
                    <a:pt x="7719" y="12894"/>
                    <a:pt x="7143" y="11886"/>
                    <a:pt x="6433" y="11886"/>
                  </a:cubicBezTo>
                  <a:close/>
                  <a:moveTo>
                    <a:pt x="6433" y="13017"/>
                  </a:moveTo>
                  <a:cubicBezTo>
                    <a:pt x="6789" y="13017"/>
                    <a:pt x="7076" y="13522"/>
                    <a:pt x="7076" y="14147"/>
                  </a:cubicBezTo>
                  <a:cubicBezTo>
                    <a:pt x="7076" y="14770"/>
                    <a:pt x="6789" y="15277"/>
                    <a:pt x="6433" y="15277"/>
                  </a:cubicBezTo>
                  <a:cubicBezTo>
                    <a:pt x="6079" y="15277"/>
                    <a:pt x="5789" y="14770"/>
                    <a:pt x="5789" y="14147"/>
                  </a:cubicBezTo>
                  <a:cubicBezTo>
                    <a:pt x="5789" y="13522"/>
                    <a:pt x="6079" y="13017"/>
                    <a:pt x="6433" y="13017"/>
                  </a:cubicBezTo>
                  <a:close/>
                </a:path>
              </a:pathLst>
            </a:custGeom>
            <a:solidFill>
              <a:srgbClr val="FFFFFF"/>
            </a:solidFill>
            <a:ln w="12700" cap="flat">
              <a:noFill/>
              <a:miter lim="400000"/>
            </a:ln>
            <a:effectLst/>
          </p:spPr>
          <p:txBody>
            <a:bodyPr lIns="19050" tIns="19050" rIns="19050" bIns="1905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dirty="0">
                <a:ln>
                  <a:noFill/>
                </a:ln>
                <a:effectLst>
                  <a:outerShdw blurRad="38100" dist="12700" dir="5400000" rotWithShape="0">
                    <a:srgbClr val="000000">
                      <a:alpha val="50000"/>
                    </a:srgbClr>
                  </a:outerShdw>
                </a:effectLst>
                <a:uLnTx/>
                <a:uFillTx/>
                <a:latin typeface="Arial" panose="020B0604020202020204" pitchFamily="34" charset="0"/>
                <a:ea typeface="微软雅黑" panose="020B0503020204020204" pitchFamily="34" charset="-122"/>
                <a:cs typeface="Gill Sans"/>
                <a:sym typeface="Arial" panose="020B0604020202020204" pitchFamily="34" charset="0"/>
              </a:endParaRPr>
            </a:p>
          </p:txBody>
        </p:sp>
      </p:grpSp>
      <p:sp>
        <p:nvSpPr>
          <p:cNvPr id="43" name="添加标题">
            <a:extLst>
              <a:ext uri="{FF2B5EF4-FFF2-40B4-BE49-F238E27FC236}">
                <a16:creationId xmlns:a16="http://schemas.microsoft.com/office/drawing/2014/main" id="{1FAF9911-45AF-42B3-8388-1E08EBF7632B}"/>
              </a:ext>
            </a:extLst>
          </p:cNvPr>
          <p:cNvSpPr txBox="1"/>
          <p:nvPr/>
        </p:nvSpPr>
        <p:spPr>
          <a:xfrm>
            <a:off x="3596029" y="4856244"/>
            <a:ext cx="1987562" cy="1334533"/>
          </a:xfrm>
          <a:prstGeom prst="rect">
            <a:avLst/>
          </a:prstGeom>
        </p:spPr>
        <p:txBody>
          <a:bodyPr wrap="square">
            <a:spAutoFit/>
          </a:bodyPr>
          <a:lstStyle>
            <a:defPPr>
              <a:defRPr lang="zh-CN"/>
            </a:defPPr>
            <a:lvl1pPr>
              <a:lnSpc>
                <a:spcPct val="150000"/>
              </a:lnSpc>
              <a:defRPr sz="1400">
                <a:solidFill>
                  <a:srgbClr val="333333"/>
                </a:solidFill>
                <a:latin typeface="幼圆" panose="02010509060101010101" pitchFamily="49" charset="-122"/>
                <a:ea typeface="幼圆" panose="02010509060101010101" pitchFamily="49" charset="-122"/>
              </a:defRPr>
            </a:lvl1pPr>
          </a:lstStyle>
          <a:p>
            <a:pPr algn="ctr"/>
            <a:r>
              <a:rPr lang="zh-CN" altLang="en-US" dirty="0">
                <a:latin typeface="思源黑体 CN Heavy" panose="020B0A00000000000000" pitchFamily="34" charset="-122"/>
                <a:ea typeface="思源黑体 CN Heavy" panose="020B0A00000000000000" pitchFamily="34" charset="-122"/>
                <a:sym typeface="Arial" panose="020B0604020202020204" pitchFamily="34" charset="0"/>
              </a:rPr>
              <a:t>创新主义</a:t>
            </a:r>
            <a:endParaRPr lang="en-US" altLang="zh-CN" dirty="0">
              <a:latin typeface="思源黑体 CN Heavy" panose="020B0A00000000000000" pitchFamily="34" charset="-122"/>
              <a:ea typeface="思源黑体 CN Heavy" panose="020B0A00000000000000" pitchFamily="34" charset="-122"/>
              <a:sym typeface="Arial" panose="020B0604020202020204" pitchFamily="34" charset="0"/>
            </a:endParaRPr>
          </a:p>
          <a:p>
            <a:r>
              <a:rPr lang="zh-CN" altLang="en-US" dirty="0">
                <a:sym typeface="Arial" panose="020B0604020202020204" pitchFamily="34" charset="0"/>
              </a:rPr>
              <a:t>但人类除了会从经验中学习之外，还会创造，即“跳跃型学习”。</a:t>
            </a:r>
          </a:p>
        </p:txBody>
      </p:sp>
      <p:grpSp>
        <p:nvGrpSpPr>
          <p:cNvPr id="44" name="组合 43">
            <a:extLst>
              <a:ext uri="{FF2B5EF4-FFF2-40B4-BE49-F238E27FC236}">
                <a16:creationId xmlns:a16="http://schemas.microsoft.com/office/drawing/2014/main" id="{C0328F18-A092-4B6A-A515-D2DDF791FCCA}"/>
              </a:ext>
            </a:extLst>
          </p:cNvPr>
          <p:cNvGrpSpPr/>
          <p:nvPr/>
        </p:nvGrpSpPr>
        <p:grpSpPr>
          <a:xfrm>
            <a:off x="6378663" y="4019815"/>
            <a:ext cx="782968" cy="782134"/>
            <a:chOff x="853282" y="4179094"/>
            <a:chExt cx="745331" cy="744538"/>
          </a:xfrm>
        </p:grpSpPr>
        <p:sp>
          <p:nvSpPr>
            <p:cNvPr id="45" name="Oval 74">
              <a:extLst>
                <a:ext uri="{FF2B5EF4-FFF2-40B4-BE49-F238E27FC236}">
                  <a16:creationId xmlns:a16="http://schemas.microsoft.com/office/drawing/2014/main" id="{37D3AF25-AE67-45B4-B2C3-D987AFB622D4}"/>
                </a:ext>
              </a:extLst>
            </p:cNvPr>
            <p:cNvSpPr/>
            <p:nvPr/>
          </p:nvSpPr>
          <p:spPr>
            <a:xfrm>
              <a:off x="853282" y="4179094"/>
              <a:ext cx="745331" cy="744538"/>
            </a:xfrm>
            <a:prstGeom prst="ellipse">
              <a:avLst/>
            </a:prstGeom>
            <a:solidFill>
              <a:srgbClr val="00437A"/>
            </a:solidFill>
            <a:ln w="25400" cap="flat" cmpd="sng" algn="ctr">
              <a:solidFill>
                <a:srgbClr val="FFFFFF"/>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Arial" panose="020B0604020202020204" pitchFamily="34" charset="0"/>
                <a:ea typeface="微软雅黑" panose="020B0503020204020204" pitchFamily="34" charset="-122"/>
                <a:cs typeface="Calibri"/>
                <a:sym typeface="Arial" panose="020B0604020202020204" pitchFamily="34" charset="0"/>
              </a:endParaRPr>
            </a:p>
          </p:txBody>
        </p:sp>
        <p:sp>
          <p:nvSpPr>
            <p:cNvPr id="46" name="Shape 412">
              <a:extLst>
                <a:ext uri="{FF2B5EF4-FFF2-40B4-BE49-F238E27FC236}">
                  <a16:creationId xmlns:a16="http://schemas.microsoft.com/office/drawing/2014/main" id="{362A4240-A1DA-4038-A56F-69FD359011BB}"/>
                </a:ext>
              </a:extLst>
            </p:cNvPr>
            <p:cNvSpPr/>
            <p:nvPr/>
          </p:nvSpPr>
          <p:spPr>
            <a:xfrm>
              <a:off x="1066007" y="4355307"/>
              <a:ext cx="346075" cy="352425"/>
            </a:xfrm>
            <a:custGeom>
              <a:avLst/>
              <a:gdLst/>
              <a:ahLst/>
              <a:cxnLst>
                <a:cxn ang="0">
                  <a:pos x="wd2" y="hd2"/>
                </a:cxn>
                <a:cxn ang="5400000">
                  <a:pos x="wd2" y="hd2"/>
                </a:cxn>
                <a:cxn ang="10800000">
                  <a:pos x="wd2" y="hd2"/>
                </a:cxn>
                <a:cxn ang="16200000">
                  <a:pos x="wd2" y="hd2"/>
                </a:cxn>
              </a:cxnLst>
              <a:rect l="0" t="0" r="r" b="b"/>
              <a:pathLst>
                <a:path w="21540" h="21600" extrusionOk="0">
                  <a:moveTo>
                    <a:pt x="4896" y="0"/>
                  </a:moveTo>
                  <a:cubicBezTo>
                    <a:pt x="4786" y="0"/>
                    <a:pt x="4683" y="49"/>
                    <a:pt x="4612" y="128"/>
                  </a:cubicBezTo>
                  <a:cubicBezTo>
                    <a:pt x="4546" y="210"/>
                    <a:pt x="4519" y="319"/>
                    <a:pt x="4539" y="424"/>
                  </a:cubicBezTo>
                  <a:lnTo>
                    <a:pt x="4749" y="1474"/>
                  </a:lnTo>
                  <a:cubicBezTo>
                    <a:pt x="4749" y="1474"/>
                    <a:pt x="16027" y="1474"/>
                    <a:pt x="16027" y="1474"/>
                  </a:cubicBezTo>
                  <a:lnTo>
                    <a:pt x="16225" y="419"/>
                  </a:lnTo>
                  <a:cubicBezTo>
                    <a:pt x="16244" y="317"/>
                    <a:pt x="16216" y="207"/>
                    <a:pt x="16146" y="128"/>
                  </a:cubicBezTo>
                  <a:cubicBezTo>
                    <a:pt x="16079" y="46"/>
                    <a:pt x="15975" y="0"/>
                    <a:pt x="15868" y="0"/>
                  </a:cubicBezTo>
                  <a:lnTo>
                    <a:pt x="4896" y="0"/>
                  </a:lnTo>
                  <a:close/>
                  <a:moveTo>
                    <a:pt x="3445" y="2322"/>
                  </a:moveTo>
                  <a:cubicBezTo>
                    <a:pt x="3332" y="2322"/>
                    <a:pt x="3233" y="2373"/>
                    <a:pt x="3162" y="2462"/>
                  </a:cubicBezTo>
                  <a:cubicBezTo>
                    <a:pt x="3091" y="2548"/>
                    <a:pt x="3067" y="2660"/>
                    <a:pt x="3094" y="2769"/>
                  </a:cubicBezTo>
                  <a:lnTo>
                    <a:pt x="3349" y="3796"/>
                  </a:lnTo>
                  <a:cubicBezTo>
                    <a:pt x="3349" y="3796"/>
                    <a:pt x="17393" y="3796"/>
                    <a:pt x="17393" y="3796"/>
                  </a:cubicBezTo>
                  <a:lnTo>
                    <a:pt x="17636" y="2758"/>
                  </a:lnTo>
                  <a:cubicBezTo>
                    <a:pt x="17660" y="2653"/>
                    <a:pt x="17639" y="2542"/>
                    <a:pt x="17568" y="2456"/>
                  </a:cubicBezTo>
                  <a:cubicBezTo>
                    <a:pt x="17502" y="2374"/>
                    <a:pt x="17395" y="2322"/>
                    <a:pt x="17285" y="2322"/>
                  </a:cubicBezTo>
                  <a:lnTo>
                    <a:pt x="3445" y="2322"/>
                  </a:lnTo>
                  <a:close/>
                  <a:moveTo>
                    <a:pt x="3043" y="4824"/>
                  </a:moveTo>
                  <a:cubicBezTo>
                    <a:pt x="1465" y="4824"/>
                    <a:pt x="180" y="6083"/>
                    <a:pt x="180" y="7637"/>
                  </a:cubicBezTo>
                  <a:lnTo>
                    <a:pt x="1195" y="14303"/>
                  </a:lnTo>
                  <a:cubicBezTo>
                    <a:pt x="1195" y="14303"/>
                    <a:pt x="2550" y="14303"/>
                    <a:pt x="2550" y="14303"/>
                  </a:cubicBezTo>
                  <a:lnTo>
                    <a:pt x="1529" y="7637"/>
                  </a:lnTo>
                  <a:cubicBezTo>
                    <a:pt x="1529" y="6817"/>
                    <a:pt x="2210" y="6152"/>
                    <a:pt x="3043" y="6152"/>
                  </a:cubicBezTo>
                  <a:lnTo>
                    <a:pt x="18441" y="6152"/>
                  </a:lnTo>
                  <a:cubicBezTo>
                    <a:pt x="19277" y="6152"/>
                    <a:pt x="19949" y="6817"/>
                    <a:pt x="19949" y="7637"/>
                  </a:cubicBezTo>
                  <a:lnTo>
                    <a:pt x="19048" y="14231"/>
                  </a:lnTo>
                  <a:lnTo>
                    <a:pt x="20396" y="14231"/>
                  </a:lnTo>
                  <a:lnTo>
                    <a:pt x="21303" y="7637"/>
                  </a:lnTo>
                  <a:cubicBezTo>
                    <a:pt x="21303" y="6083"/>
                    <a:pt x="20022" y="4824"/>
                    <a:pt x="18441" y="4824"/>
                  </a:cubicBezTo>
                  <a:lnTo>
                    <a:pt x="3043" y="4824"/>
                  </a:lnTo>
                  <a:close/>
                  <a:moveTo>
                    <a:pt x="8211" y="8575"/>
                  </a:moveTo>
                  <a:cubicBezTo>
                    <a:pt x="6304" y="8575"/>
                    <a:pt x="6032" y="10338"/>
                    <a:pt x="6160" y="11651"/>
                  </a:cubicBezTo>
                  <a:cubicBezTo>
                    <a:pt x="6132" y="11648"/>
                    <a:pt x="6101" y="11646"/>
                    <a:pt x="6075" y="11646"/>
                  </a:cubicBezTo>
                  <a:cubicBezTo>
                    <a:pt x="5771" y="11646"/>
                    <a:pt x="5773" y="12023"/>
                    <a:pt x="5831" y="12478"/>
                  </a:cubicBezTo>
                  <a:cubicBezTo>
                    <a:pt x="5884" y="12924"/>
                    <a:pt x="6305" y="13561"/>
                    <a:pt x="6596" y="13561"/>
                  </a:cubicBezTo>
                  <a:cubicBezTo>
                    <a:pt x="6633" y="13561"/>
                    <a:pt x="6670" y="13549"/>
                    <a:pt x="6698" y="13533"/>
                  </a:cubicBezTo>
                  <a:cubicBezTo>
                    <a:pt x="6912" y="13915"/>
                    <a:pt x="7175" y="14253"/>
                    <a:pt x="7469" y="14521"/>
                  </a:cubicBezTo>
                  <a:lnTo>
                    <a:pt x="9668" y="14521"/>
                  </a:lnTo>
                  <a:cubicBezTo>
                    <a:pt x="9936" y="14251"/>
                    <a:pt x="10167" y="13903"/>
                    <a:pt x="10331" y="13516"/>
                  </a:cubicBezTo>
                  <a:cubicBezTo>
                    <a:pt x="10371" y="13543"/>
                    <a:pt x="10406" y="13561"/>
                    <a:pt x="10450" y="13561"/>
                  </a:cubicBezTo>
                  <a:cubicBezTo>
                    <a:pt x="10741" y="13561"/>
                    <a:pt x="11093" y="12924"/>
                    <a:pt x="11096" y="12478"/>
                  </a:cubicBezTo>
                  <a:cubicBezTo>
                    <a:pt x="11099" y="12023"/>
                    <a:pt x="11058" y="11646"/>
                    <a:pt x="10750" y="11646"/>
                  </a:cubicBezTo>
                  <a:cubicBezTo>
                    <a:pt x="10717" y="11646"/>
                    <a:pt x="10677" y="11653"/>
                    <a:pt x="10637" y="11663"/>
                  </a:cubicBezTo>
                  <a:cubicBezTo>
                    <a:pt x="10611" y="10346"/>
                    <a:pt x="10260" y="8575"/>
                    <a:pt x="8211" y="8575"/>
                  </a:cubicBezTo>
                  <a:close/>
                  <a:moveTo>
                    <a:pt x="10881" y="9647"/>
                  </a:moveTo>
                  <a:cubicBezTo>
                    <a:pt x="11058" y="10068"/>
                    <a:pt x="11184" y="10574"/>
                    <a:pt x="11226" y="11182"/>
                  </a:cubicBezTo>
                  <a:cubicBezTo>
                    <a:pt x="11354" y="11261"/>
                    <a:pt x="11444" y="11393"/>
                    <a:pt x="11521" y="11551"/>
                  </a:cubicBezTo>
                  <a:lnTo>
                    <a:pt x="16792" y="11551"/>
                  </a:lnTo>
                  <a:cubicBezTo>
                    <a:pt x="17066" y="11551"/>
                    <a:pt x="17323" y="11324"/>
                    <a:pt x="17370" y="11037"/>
                  </a:cubicBezTo>
                  <a:lnTo>
                    <a:pt x="17500" y="10194"/>
                  </a:lnTo>
                  <a:cubicBezTo>
                    <a:pt x="17547" y="9891"/>
                    <a:pt x="17354" y="9647"/>
                    <a:pt x="17070" y="9647"/>
                  </a:cubicBezTo>
                  <a:lnTo>
                    <a:pt x="10881" y="9647"/>
                  </a:lnTo>
                  <a:close/>
                  <a:moveTo>
                    <a:pt x="11481" y="13042"/>
                  </a:moveTo>
                  <a:cubicBezTo>
                    <a:pt x="11338" y="13539"/>
                    <a:pt x="11012" y="14050"/>
                    <a:pt x="10563" y="14180"/>
                  </a:cubicBezTo>
                  <a:cubicBezTo>
                    <a:pt x="10551" y="14205"/>
                    <a:pt x="10531" y="14226"/>
                    <a:pt x="10518" y="14247"/>
                  </a:cubicBezTo>
                  <a:lnTo>
                    <a:pt x="10524" y="14661"/>
                  </a:lnTo>
                  <a:cubicBezTo>
                    <a:pt x="10524" y="14661"/>
                    <a:pt x="16214" y="14661"/>
                    <a:pt x="16214" y="14661"/>
                  </a:cubicBezTo>
                  <a:cubicBezTo>
                    <a:pt x="16465" y="14661"/>
                    <a:pt x="16701" y="14469"/>
                    <a:pt x="16741" y="14225"/>
                  </a:cubicBezTo>
                  <a:lnTo>
                    <a:pt x="16854" y="13505"/>
                  </a:lnTo>
                  <a:cubicBezTo>
                    <a:pt x="16894" y="13250"/>
                    <a:pt x="16716" y="13042"/>
                    <a:pt x="16452" y="13042"/>
                  </a:cubicBezTo>
                  <a:lnTo>
                    <a:pt x="11481" y="13042"/>
                  </a:lnTo>
                  <a:close/>
                  <a:moveTo>
                    <a:pt x="963" y="15185"/>
                  </a:moveTo>
                  <a:cubicBezTo>
                    <a:pt x="686" y="15185"/>
                    <a:pt x="416" y="15307"/>
                    <a:pt x="232" y="15515"/>
                  </a:cubicBezTo>
                  <a:cubicBezTo>
                    <a:pt x="48" y="15722"/>
                    <a:pt x="-30" y="16000"/>
                    <a:pt x="10" y="16274"/>
                  </a:cubicBezTo>
                  <a:lnTo>
                    <a:pt x="798" y="21600"/>
                  </a:lnTo>
                  <a:lnTo>
                    <a:pt x="20742" y="21600"/>
                  </a:lnTo>
                  <a:lnTo>
                    <a:pt x="21530" y="16274"/>
                  </a:lnTo>
                  <a:cubicBezTo>
                    <a:pt x="21570" y="16000"/>
                    <a:pt x="21487" y="15722"/>
                    <a:pt x="21303" y="15515"/>
                  </a:cubicBezTo>
                  <a:cubicBezTo>
                    <a:pt x="21120" y="15304"/>
                    <a:pt x="20853" y="15185"/>
                    <a:pt x="20572" y="15185"/>
                  </a:cubicBezTo>
                  <a:cubicBezTo>
                    <a:pt x="20572" y="15185"/>
                    <a:pt x="963" y="15185"/>
                    <a:pt x="963" y="15185"/>
                  </a:cubicBezTo>
                  <a:close/>
                </a:path>
              </a:pathLst>
            </a:custGeom>
            <a:solidFill>
              <a:srgbClr val="FFFFFF"/>
            </a:solidFill>
            <a:ln w="12700" cap="flat">
              <a:noFill/>
              <a:miter lim="400000"/>
            </a:ln>
            <a:effectLst/>
          </p:spPr>
          <p:txBody>
            <a:bodyPr lIns="19050" tIns="19050" rIns="19050" bIns="1905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dirty="0">
                <a:ln>
                  <a:noFill/>
                </a:ln>
                <a:effectLst>
                  <a:outerShdw blurRad="38100" dist="12700" dir="5400000" rotWithShape="0">
                    <a:srgbClr val="000000">
                      <a:alpha val="50000"/>
                    </a:srgbClr>
                  </a:outerShdw>
                </a:effectLst>
                <a:uLnTx/>
                <a:uFillTx/>
                <a:latin typeface="Arial" panose="020B0604020202020204" pitchFamily="34" charset="0"/>
                <a:ea typeface="微软雅黑" panose="020B0503020204020204" pitchFamily="34" charset="-122"/>
                <a:cs typeface="Gill Sans"/>
                <a:sym typeface="Arial" panose="020B0604020202020204" pitchFamily="34" charset="0"/>
              </a:endParaRPr>
            </a:p>
          </p:txBody>
        </p:sp>
      </p:grpSp>
      <p:sp>
        <p:nvSpPr>
          <p:cNvPr id="47" name="添加标题">
            <a:extLst>
              <a:ext uri="{FF2B5EF4-FFF2-40B4-BE49-F238E27FC236}">
                <a16:creationId xmlns:a16="http://schemas.microsoft.com/office/drawing/2014/main" id="{B5C72E10-C4D2-4A1A-B9EF-06395CAF9956}"/>
              </a:ext>
            </a:extLst>
          </p:cNvPr>
          <p:cNvSpPr txBox="1"/>
          <p:nvPr/>
        </p:nvSpPr>
        <p:spPr>
          <a:xfrm>
            <a:off x="5776366" y="4833563"/>
            <a:ext cx="1987562" cy="1334533"/>
          </a:xfrm>
          <a:prstGeom prst="rect">
            <a:avLst/>
          </a:prstGeom>
        </p:spPr>
        <p:txBody>
          <a:bodyPr wrap="square">
            <a:spAutoFit/>
          </a:bodyPr>
          <a:lstStyle>
            <a:defPPr>
              <a:defRPr lang="zh-CN"/>
            </a:defPPr>
            <a:lvl1pPr>
              <a:lnSpc>
                <a:spcPct val="150000"/>
              </a:lnSpc>
              <a:defRPr sz="1400">
                <a:solidFill>
                  <a:srgbClr val="333333"/>
                </a:solidFill>
                <a:latin typeface="幼圆" panose="02010509060101010101" pitchFamily="49" charset="-122"/>
                <a:ea typeface="幼圆" panose="02010509060101010101" pitchFamily="49" charset="-122"/>
              </a:defRPr>
            </a:lvl1pPr>
          </a:lstStyle>
          <a:p>
            <a:pPr algn="ctr"/>
            <a:r>
              <a:rPr lang="zh-CN" altLang="en-US" dirty="0">
                <a:latin typeface="思源黑体 CN Heavy" panose="020B0A00000000000000" pitchFamily="34" charset="-122"/>
                <a:ea typeface="思源黑体 CN Heavy" panose="020B0A00000000000000" pitchFamily="34" charset="-122"/>
                <a:sym typeface="Arial" panose="020B0604020202020204" pitchFamily="34" charset="0"/>
              </a:rPr>
              <a:t>机器学习的壁垒</a:t>
            </a:r>
            <a:endParaRPr lang="en-US" altLang="zh-CN" dirty="0">
              <a:latin typeface="思源黑体 CN Heavy" panose="020B0A00000000000000" pitchFamily="34" charset="-122"/>
              <a:ea typeface="思源黑体 CN Heavy" panose="020B0A00000000000000" pitchFamily="34" charset="-122"/>
              <a:sym typeface="Arial" panose="020B0604020202020204" pitchFamily="34" charset="0"/>
            </a:endParaRPr>
          </a:p>
          <a:p>
            <a:r>
              <a:rPr lang="zh-CN" altLang="en-US" dirty="0">
                <a:sym typeface="Arial" panose="020B0604020202020204" pitchFamily="34" charset="0"/>
              </a:rPr>
              <a:t>计算机在学习和“实践”方面难以学会“不依赖于量变的质变”。</a:t>
            </a:r>
          </a:p>
        </p:txBody>
      </p:sp>
      <p:sp>
        <p:nvSpPr>
          <p:cNvPr id="48" name="Rectangle 8">
            <a:extLst>
              <a:ext uri="{FF2B5EF4-FFF2-40B4-BE49-F238E27FC236}">
                <a16:creationId xmlns:a16="http://schemas.microsoft.com/office/drawing/2014/main" id="{B972044B-4914-4CFE-A85F-5F91F2442A0F}"/>
              </a:ext>
            </a:extLst>
          </p:cNvPr>
          <p:cNvSpPr/>
          <p:nvPr/>
        </p:nvSpPr>
        <p:spPr>
          <a:xfrm>
            <a:off x="1451138" y="2166228"/>
            <a:ext cx="6312790" cy="1657698"/>
          </a:xfrm>
          <a:prstGeom prst="rect">
            <a:avLst/>
          </a:prstGeom>
        </p:spPr>
        <p:txBody>
          <a:bodyPr wrap="square">
            <a:spAutoFit/>
          </a:bodyPr>
          <a:lstStyle/>
          <a:p>
            <a:pPr>
              <a:lnSpc>
                <a:spcPct val="150000"/>
              </a:lnSpc>
            </a:pPr>
            <a:r>
              <a:rPr lang="zh-CN" altLang="en-US" sz="1400" dirty="0">
                <a:solidFill>
                  <a:srgbClr val="00437A"/>
                </a:solidFill>
                <a:latin typeface="思源黑体 CN Heavy" panose="020B0A00000000000000" pitchFamily="34" charset="-122"/>
                <a:ea typeface="思源黑体 CN Heavy" panose="020B0A00000000000000" pitchFamily="34" charset="-122"/>
                <a:sym typeface="Arial" panose="020B0604020202020204" pitchFamily="34" charset="0"/>
              </a:rPr>
              <a:t>机器学习的特点：</a:t>
            </a:r>
            <a:endParaRPr lang="en-US" altLang="zh-CN" sz="1400" dirty="0">
              <a:solidFill>
                <a:srgbClr val="00437A"/>
              </a:solidFill>
              <a:latin typeface="思源黑体 CN Heavy" panose="020B0A00000000000000" pitchFamily="34" charset="-122"/>
              <a:ea typeface="思源黑体 CN Heavy" panose="020B0A00000000000000" pitchFamily="34" charset="-122"/>
              <a:sym typeface="Arial" panose="020B0604020202020204" pitchFamily="34" charset="0"/>
            </a:endParaRPr>
          </a:p>
          <a:p>
            <a:pPr>
              <a:lnSpc>
                <a:spcPct val="150000"/>
              </a:lnSpc>
            </a:pPr>
            <a:r>
              <a:rPr lang="zh-CN" altLang="en-US" sz="1400" dirty="0">
                <a:solidFill>
                  <a:srgbClr val="333333"/>
                </a:solidFill>
                <a:latin typeface="幼圆" panose="02010509060101010101" pitchFamily="49" charset="-122"/>
                <a:ea typeface="幼圆" panose="02010509060101010101" pitchFamily="49" charset="-122"/>
                <a:sym typeface="Arial" panose="020B0604020202020204" pitchFamily="34" charset="0"/>
              </a:rPr>
              <a:t>这类“机器学习”对“经验”的依赖性很强。计算机需要不断从解决一类问题的经验中获取知识，学习策略，在遇到类似的问题时，运用经验知识解决问题并积累新的经验，就像普通人一样。我们可以将这样的学习方式称之为“连续型学习”。</a:t>
            </a:r>
          </a:p>
        </p:txBody>
      </p:sp>
      <p:pic>
        <p:nvPicPr>
          <p:cNvPr id="7" name="图片 6" descr="图片包含 桌子, 白色, 小, 电脑&#10;&#10;描述已自动生成">
            <a:extLst>
              <a:ext uri="{FF2B5EF4-FFF2-40B4-BE49-F238E27FC236}">
                <a16:creationId xmlns:a16="http://schemas.microsoft.com/office/drawing/2014/main" id="{FF44B340-C0E5-4841-8FD3-9501570CE7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8948" y="1755004"/>
            <a:ext cx="4721996" cy="4721996"/>
          </a:xfrm>
          <a:prstGeom prst="rect">
            <a:avLst/>
          </a:prstGeom>
        </p:spPr>
      </p:pic>
    </p:spTree>
    <p:extLst>
      <p:ext uri="{BB962C8B-B14F-4D97-AF65-F5344CB8AC3E}">
        <p14:creationId xmlns:p14="http://schemas.microsoft.com/office/powerpoint/2010/main" val="1137253234"/>
      </p:ext>
    </p:extLst>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0-#ppt_w/2"/>
                                          </p:val>
                                        </p:tav>
                                        <p:tav tm="100000">
                                          <p:val>
                                            <p:strVal val="#ppt_x"/>
                                          </p:val>
                                        </p:tav>
                                      </p:tavLst>
                                    </p:anim>
                                    <p:anim calcmode="lin" valueType="num">
                                      <p:cBhvr additive="base">
                                        <p:cTn id="12" dur="500" fill="hold"/>
                                        <p:tgtEl>
                                          <p:spTgt spid="3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500" fill="hold"/>
                                        <p:tgtEl>
                                          <p:spTgt spid="40"/>
                                        </p:tgtEl>
                                        <p:attrNameLst>
                                          <p:attrName>ppt_x</p:attrName>
                                        </p:attrNameLst>
                                      </p:cBhvr>
                                      <p:tavLst>
                                        <p:tav tm="0">
                                          <p:val>
                                            <p:strVal val="0-#ppt_w/2"/>
                                          </p:val>
                                        </p:tav>
                                        <p:tav tm="100000">
                                          <p:val>
                                            <p:strVal val="#ppt_x"/>
                                          </p:val>
                                        </p:tav>
                                      </p:tavLst>
                                    </p:anim>
                                    <p:anim calcmode="lin" valueType="num">
                                      <p:cBhvr additive="base">
                                        <p:cTn id="17" dur="500" fill="hold"/>
                                        <p:tgtEl>
                                          <p:spTgt spid="40"/>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fill="hold" nodeType="after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500" fill="hold"/>
                                        <p:tgtEl>
                                          <p:spTgt spid="44"/>
                                        </p:tgtEl>
                                        <p:attrNameLst>
                                          <p:attrName>ppt_x</p:attrName>
                                        </p:attrNameLst>
                                      </p:cBhvr>
                                      <p:tavLst>
                                        <p:tav tm="0">
                                          <p:val>
                                            <p:strVal val="0-#ppt_w/2"/>
                                          </p:val>
                                        </p:tav>
                                        <p:tav tm="100000">
                                          <p:val>
                                            <p:strVal val="#ppt_x"/>
                                          </p:val>
                                        </p:tav>
                                      </p:tavLst>
                                    </p:anim>
                                    <p:anim calcmode="lin" valueType="num">
                                      <p:cBhvr additive="base">
                                        <p:cTn id="22" dur="500" fill="hold"/>
                                        <p:tgtEl>
                                          <p:spTgt spid="44"/>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500"/>
                                        <p:tgtEl>
                                          <p:spTgt spid="43"/>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3" grpId="0"/>
      <p:bldP spid="47" grpId="0"/>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灯光, 星星, 夜空, 游戏机&#10;&#10;描述已自动生成">
            <a:extLst>
              <a:ext uri="{FF2B5EF4-FFF2-40B4-BE49-F238E27FC236}">
                <a16:creationId xmlns:a16="http://schemas.microsoft.com/office/drawing/2014/main" id="{0BE1D66C-ADA9-4782-A74A-0EC0FB6CA218}"/>
              </a:ext>
            </a:extLst>
          </p:cNvPr>
          <p:cNvPicPr>
            <a:picLocks noChangeAspect="1"/>
          </p:cNvPicPr>
          <p:nvPr/>
        </p:nvPicPr>
        <p:blipFill rotWithShape="1">
          <a:blip r:embed="rId2">
            <a:extLst>
              <a:ext uri="{28A0092B-C50C-407E-A947-70E740481C1C}">
                <a14:useLocalDpi xmlns:a14="http://schemas.microsoft.com/office/drawing/2010/main" val="0"/>
              </a:ext>
            </a:extLst>
          </a:blip>
          <a:srcRect r="20694"/>
          <a:stretch/>
        </p:blipFill>
        <p:spPr>
          <a:xfrm>
            <a:off x="0" y="0"/>
            <a:ext cx="12192000" cy="6858000"/>
          </a:xfrm>
          <a:prstGeom prst="rect">
            <a:avLst/>
          </a:prstGeom>
        </p:spPr>
      </p:pic>
      <p:sp>
        <p:nvSpPr>
          <p:cNvPr id="5" name="文本框 4">
            <a:extLst>
              <a:ext uri="{FF2B5EF4-FFF2-40B4-BE49-F238E27FC236}">
                <a16:creationId xmlns:a16="http://schemas.microsoft.com/office/drawing/2014/main" id="{210C34D4-3359-45EC-A725-D27AE4999509}"/>
              </a:ext>
            </a:extLst>
          </p:cNvPr>
          <p:cNvSpPr txBox="1"/>
          <p:nvPr/>
        </p:nvSpPr>
        <p:spPr>
          <a:xfrm>
            <a:off x="7029958" y="1671152"/>
            <a:ext cx="1409361" cy="2525691"/>
          </a:xfrm>
          <a:prstGeom prst="rect">
            <a:avLst/>
          </a:prstGeom>
          <a:noFill/>
        </p:spPr>
        <p:txBody>
          <a:bodyPr wrap="none" rtlCol="0">
            <a:spAutoFit/>
          </a:bodyPr>
          <a:lstStyle/>
          <a:p>
            <a:pPr algn="ctr">
              <a:lnSpc>
                <a:spcPct val="150000"/>
              </a:lnSpc>
            </a:pPr>
            <a:r>
              <a:rPr lang="en-US" altLang="zh-CN" sz="11500" dirty="0">
                <a:solidFill>
                  <a:schemeClr val="bg1"/>
                </a:solidFill>
                <a:effectLst>
                  <a:outerShdw blurRad="50800" dist="38100" dir="8100000" algn="tr" rotWithShape="0">
                    <a:prstClr val="black">
                      <a:alpha val="84000"/>
                    </a:prstClr>
                  </a:outerShdw>
                </a:effectLst>
                <a:latin typeface="Aharoni" panose="02010803020104030203" pitchFamily="2" charset="-79"/>
                <a:ea typeface="思源黑体 CN Heavy" panose="020B0A00000000000000" pitchFamily="34" charset="-122"/>
                <a:cs typeface="Aharoni" panose="02010803020104030203" pitchFamily="2" charset="-79"/>
              </a:rPr>
              <a:t>02</a:t>
            </a:r>
          </a:p>
        </p:txBody>
      </p:sp>
      <p:sp>
        <p:nvSpPr>
          <p:cNvPr id="6" name="文本框 5">
            <a:extLst>
              <a:ext uri="{FF2B5EF4-FFF2-40B4-BE49-F238E27FC236}">
                <a16:creationId xmlns:a16="http://schemas.microsoft.com/office/drawing/2014/main" id="{9800988A-10D3-4825-8C33-1D17F56C92FB}"/>
              </a:ext>
            </a:extLst>
          </p:cNvPr>
          <p:cNvSpPr txBox="1"/>
          <p:nvPr/>
        </p:nvSpPr>
        <p:spPr>
          <a:xfrm>
            <a:off x="7013005" y="3683000"/>
            <a:ext cx="1365760" cy="587661"/>
          </a:xfrm>
          <a:prstGeom prst="rect">
            <a:avLst/>
          </a:prstGeom>
          <a:noFill/>
        </p:spPr>
        <p:txBody>
          <a:bodyPr wrap="none" rtlCol="0">
            <a:spAutoFit/>
          </a:bodyPr>
          <a:lstStyle/>
          <a:p>
            <a:pPr algn="ctr">
              <a:lnSpc>
                <a:spcPct val="150000"/>
              </a:lnSpc>
            </a:pPr>
            <a:r>
              <a:rPr lang="en-US" altLang="zh-CN" sz="2400" dirty="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rPr>
              <a:t>PART02</a:t>
            </a:r>
            <a:endParaRPr lang="zh-CN" altLang="en-US" sz="2400" dirty="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endParaRPr>
          </a:p>
        </p:txBody>
      </p:sp>
      <p:pic>
        <p:nvPicPr>
          <p:cNvPr id="28" name="图片 27">
            <a:extLst>
              <a:ext uri="{FF2B5EF4-FFF2-40B4-BE49-F238E27FC236}">
                <a16:creationId xmlns:a16="http://schemas.microsoft.com/office/drawing/2014/main" id="{602CAB65-3AC8-4CDD-91FF-84790F0FC679}"/>
              </a:ext>
            </a:extLst>
          </p:cNvPr>
          <p:cNvPicPr>
            <a:picLocks noChangeAspect="1"/>
          </p:cNvPicPr>
          <p:nvPr/>
        </p:nvPicPr>
        <p:blipFill>
          <a:blip r:embed="rId3"/>
          <a:stretch>
            <a:fillRect/>
          </a:stretch>
        </p:blipFill>
        <p:spPr>
          <a:xfrm>
            <a:off x="9018499" y="3541486"/>
            <a:ext cx="3199638" cy="4586514"/>
          </a:xfrm>
          <a:prstGeom prst="rect">
            <a:avLst/>
          </a:prstGeom>
        </p:spPr>
      </p:pic>
      <p:sp>
        <p:nvSpPr>
          <p:cNvPr id="29" name="文本框 28">
            <a:extLst>
              <a:ext uri="{FF2B5EF4-FFF2-40B4-BE49-F238E27FC236}">
                <a16:creationId xmlns:a16="http://schemas.microsoft.com/office/drawing/2014/main" id="{ADCE95BC-D243-43BC-BC26-8FF596711FD0}"/>
              </a:ext>
            </a:extLst>
          </p:cNvPr>
          <p:cNvSpPr txBox="1"/>
          <p:nvPr/>
        </p:nvSpPr>
        <p:spPr>
          <a:xfrm>
            <a:off x="833020" y="2825080"/>
            <a:ext cx="5262980" cy="1000467"/>
          </a:xfrm>
          <a:prstGeom prst="rect">
            <a:avLst/>
          </a:prstGeom>
          <a:noFill/>
        </p:spPr>
        <p:txBody>
          <a:bodyPr wrap="none" rtlCol="0">
            <a:spAutoFit/>
          </a:bodyPr>
          <a:lstStyle>
            <a:defPPr>
              <a:defRPr lang="zh-CN"/>
            </a:defPPr>
            <a:lvl1pPr algn="ctr">
              <a:lnSpc>
                <a:spcPct val="150000"/>
              </a:lnSpc>
              <a:defRPr sz="200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defRPr>
            </a:lvl1pPr>
          </a:lstStyle>
          <a:p>
            <a:r>
              <a:rPr lang="zh-CN" altLang="en-US" sz="4400" dirty="0"/>
              <a:t>人工智能的发展阶段</a:t>
            </a:r>
          </a:p>
        </p:txBody>
      </p:sp>
    </p:spTree>
    <p:extLst>
      <p:ext uri="{BB962C8B-B14F-4D97-AF65-F5344CB8AC3E}">
        <p14:creationId xmlns:p14="http://schemas.microsoft.com/office/powerpoint/2010/main" val="449621267"/>
      </p:ext>
    </p:extLst>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灯光, 星星, 夜空, 游戏机&#10;&#10;描述已自动生成">
            <a:extLst>
              <a:ext uri="{FF2B5EF4-FFF2-40B4-BE49-F238E27FC236}">
                <a16:creationId xmlns:a16="http://schemas.microsoft.com/office/drawing/2014/main" id="{0BE1D66C-ADA9-4782-A74A-0EC0FB6CA218}"/>
              </a:ext>
            </a:extLst>
          </p:cNvPr>
          <p:cNvPicPr>
            <a:picLocks noChangeAspect="1"/>
          </p:cNvPicPr>
          <p:nvPr/>
        </p:nvPicPr>
        <p:blipFill rotWithShape="1">
          <a:blip r:embed="rId2">
            <a:extLst>
              <a:ext uri="{28A0092B-C50C-407E-A947-70E740481C1C}">
                <a14:useLocalDpi xmlns:a14="http://schemas.microsoft.com/office/drawing/2010/main" val="0"/>
              </a:ext>
            </a:extLst>
          </a:blip>
          <a:srcRect r="20694"/>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74EE8E3D-0A49-415A-B620-C1DCCB961B72}"/>
              </a:ext>
            </a:extLst>
          </p:cNvPr>
          <p:cNvSpPr/>
          <p:nvPr/>
        </p:nvSpPr>
        <p:spPr>
          <a:xfrm>
            <a:off x="438150" y="323850"/>
            <a:ext cx="11315700" cy="6153150"/>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569FCFB9-BD5B-4F59-9127-8A9F3BACF348}"/>
              </a:ext>
            </a:extLst>
          </p:cNvPr>
          <p:cNvSpPr txBox="1"/>
          <p:nvPr/>
        </p:nvSpPr>
        <p:spPr>
          <a:xfrm>
            <a:off x="1813714" y="381000"/>
            <a:ext cx="4801314" cy="917944"/>
          </a:xfrm>
          <a:prstGeom prst="rect">
            <a:avLst/>
          </a:prstGeom>
          <a:noFill/>
        </p:spPr>
        <p:txBody>
          <a:bodyPr wrap="none" rtlCol="0">
            <a:spAutoFit/>
          </a:bodyPr>
          <a:lstStyle>
            <a:defPPr>
              <a:defRPr lang="zh-CN"/>
            </a:defPPr>
            <a:lvl1pPr algn="ctr">
              <a:lnSpc>
                <a:spcPct val="150000"/>
              </a:lnSpc>
              <a:defRPr sz="2000">
                <a:solidFill>
                  <a:schemeClr val="bg1"/>
                </a:solidFill>
                <a:effectLst>
                  <a:outerShdw blurRad="50800" dist="38100" dir="8100000" algn="tr" rotWithShape="0">
                    <a:prstClr val="black">
                      <a:alpha val="84000"/>
                    </a:prstClr>
                  </a:outerShdw>
                </a:effectLst>
                <a:latin typeface="思源黑体 CN Heavy" panose="020B0A00000000000000" pitchFamily="34" charset="-122"/>
                <a:ea typeface="思源黑体 CN Heavy" panose="020B0A00000000000000" pitchFamily="34" charset="-122"/>
              </a:defRPr>
            </a:lvl1pPr>
          </a:lstStyle>
          <a:p>
            <a:r>
              <a:rPr lang="zh-CN" altLang="en-US" sz="4000" dirty="0">
                <a:solidFill>
                  <a:srgbClr val="00437A"/>
                </a:solidFill>
                <a:effectLst/>
              </a:rPr>
              <a:t>人工智能的发展阶段</a:t>
            </a:r>
          </a:p>
        </p:txBody>
      </p:sp>
      <p:pic>
        <p:nvPicPr>
          <p:cNvPr id="9" name="图片 8">
            <a:extLst>
              <a:ext uri="{FF2B5EF4-FFF2-40B4-BE49-F238E27FC236}">
                <a16:creationId xmlns:a16="http://schemas.microsoft.com/office/drawing/2014/main" id="{B19B11FC-83E9-4FAA-9A9A-340E8531BCC7}"/>
              </a:ext>
            </a:extLst>
          </p:cNvPr>
          <p:cNvPicPr>
            <a:picLocks noChangeAspect="1"/>
          </p:cNvPicPr>
          <p:nvPr/>
        </p:nvPicPr>
        <p:blipFill>
          <a:blip r:embed="rId3"/>
          <a:stretch>
            <a:fillRect/>
          </a:stretch>
        </p:blipFill>
        <p:spPr>
          <a:xfrm rot="2123064" flipH="1">
            <a:off x="572566" y="233570"/>
            <a:ext cx="1078359" cy="1545771"/>
          </a:xfrm>
          <a:prstGeom prst="rect">
            <a:avLst/>
          </a:prstGeom>
          <a:effectLst>
            <a:outerShdw blurRad="50800" dist="38100" dir="2700000" sx="101000" sy="101000" algn="tl" rotWithShape="0">
              <a:prstClr val="black">
                <a:alpha val="68000"/>
              </a:prstClr>
            </a:outerShdw>
          </a:effectLst>
        </p:spPr>
      </p:pic>
      <p:sp>
        <p:nvSpPr>
          <p:cNvPr id="3" name="矩形 2">
            <a:extLst>
              <a:ext uri="{FF2B5EF4-FFF2-40B4-BE49-F238E27FC236}">
                <a16:creationId xmlns:a16="http://schemas.microsoft.com/office/drawing/2014/main" id="{4169C5E3-59DB-4C82-9FF8-9AB84DD21826}"/>
              </a:ext>
            </a:extLst>
          </p:cNvPr>
          <p:cNvSpPr/>
          <p:nvPr/>
        </p:nvSpPr>
        <p:spPr>
          <a:xfrm>
            <a:off x="6615028" y="678873"/>
            <a:ext cx="61997" cy="484909"/>
          </a:xfrm>
          <a:prstGeom prst="rect">
            <a:avLst/>
          </a:prstGeom>
          <a:solidFill>
            <a:srgbClr val="0043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69A3B992-81AB-4075-BE8F-107F76C43618}"/>
              </a:ext>
            </a:extLst>
          </p:cNvPr>
          <p:cNvSpPr txBox="1"/>
          <p:nvPr/>
        </p:nvSpPr>
        <p:spPr>
          <a:xfrm>
            <a:off x="6677025" y="381000"/>
            <a:ext cx="2152705" cy="917944"/>
          </a:xfrm>
          <a:prstGeom prst="rect">
            <a:avLst/>
          </a:prstGeom>
          <a:noFill/>
        </p:spPr>
        <p:txBody>
          <a:bodyPr wrap="none" rtlCol="0">
            <a:spAutoFit/>
          </a:bodyPr>
          <a:lstStyle>
            <a:defPPr>
              <a:defRPr lang="zh-CN"/>
            </a:defPPr>
            <a:lvl1pPr algn="ctr">
              <a:lnSpc>
                <a:spcPct val="150000"/>
              </a:lnSpc>
              <a:defRPr sz="4000">
                <a:solidFill>
                  <a:srgbClr val="00437A"/>
                </a:solidFill>
                <a:effectLst/>
                <a:latin typeface="思源黑体 CN Heavy" panose="020B0A00000000000000" pitchFamily="34" charset="-122"/>
                <a:ea typeface="思源黑体 CN Heavy" panose="020B0A00000000000000" pitchFamily="34" charset="-122"/>
              </a:defRPr>
            </a:lvl1pPr>
          </a:lstStyle>
          <a:p>
            <a:r>
              <a:rPr lang="en-US" altLang="zh-CN" dirty="0"/>
              <a:t>PART02</a:t>
            </a:r>
            <a:endParaRPr lang="zh-CN" altLang="en-US" dirty="0"/>
          </a:p>
        </p:txBody>
      </p:sp>
      <p:pic>
        <p:nvPicPr>
          <p:cNvPr id="10" name="图片 9" descr="图片包含 游戏机, 桌子, 白色, 棒球&#10;&#10;描述已自动生成">
            <a:extLst>
              <a:ext uri="{FF2B5EF4-FFF2-40B4-BE49-F238E27FC236}">
                <a16:creationId xmlns:a16="http://schemas.microsoft.com/office/drawing/2014/main" id="{4E3A78E3-5A02-4E4B-9A21-33A141F44051}"/>
              </a:ext>
            </a:extLst>
          </p:cNvPr>
          <p:cNvPicPr>
            <a:picLocks noChangeAspect="1"/>
          </p:cNvPicPr>
          <p:nvPr/>
        </p:nvPicPr>
        <p:blipFill>
          <a:blip r:embed="rId4"/>
          <a:stretch>
            <a:fillRect/>
          </a:stretch>
        </p:blipFill>
        <p:spPr>
          <a:xfrm>
            <a:off x="7173595" y="1111137"/>
            <a:ext cx="3204691" cy="5333477"/>
          </a:xfrm>
          <a:prstGeom prst="rect">
            <a:avLst/>
          </a:prstGeom>
          <a:effectLst>
            <a:outerShdw blurRad="50800" dist="38100" dir="8100000" sx="101000" sy="101000" algn="tr" rotWithShape="0">
              <a:prstClr val="black">
                <a:alpha val="28000"/>
              </a:prstClr>
            </a:outerShdw>
          </a:effectLst>
        </p:spPr>
      </p:pic>
      <p:sp>
        <p:nvSpPr>
          <p:cNvPr id="5" name="任意多边形: 形状 4">
            <a:extLst>
              <a:ext uri="{FF2B5EF4-FFF2-40B4-BE49-F238E27FC236}">
                <a16:creationId xmlns:a16="http://schemas.microsoft.com/office/drawing/2014/main" id="{0BA48A16-5671-4E6C-A4E0-1A7B80F92454}"/>
              </a:ext>
            </a:extLst>
          </p:cNvPr>
          <p:cNvSpPr/>
          <p:nvPr/>
        </p:nvSpPr>
        <p:spPr>
          <a:xfrm>
            <a:off x="438150" y="3078347"/>
            <a:ext cx="7181850" cy="793431"/>
          </a:xfrm>
          <a:custGeom>
            <a:avLst/>
            <a:gdLst>
              <a:gd name="connsiteX0" fmla="*/ 0 w 6362700"/>
              <a:gd name="connsiteY0" fmla="*/ 781458 h 793431"/>
              <a:gd name="connsiteX1" fmla="*/ 419100 w 6362700"/>
              <a:gd name="connsiteY1" fmla="*/ 762408 h 793431"/>
              <a:gd name="connsiteX2" fmla="*/ 990600 w 6362700"/>
              <a:gd name="connsiteY2" fmla="*/ 514758 h 793431"/>
              <a:gd name="connsiteX3" fmla="*/ 1733550 w 6362700"/>
              <a:gd name="connsiteY3" fmla="*/ 38508 h 793431"/>
              <a:gd name="connsiteX4" fmla="*/ 3028950 w 6362700"/>
              <a:gd name="connsiteY4" fmla="*/ 781458 h 793431"/>
              <a:gd name="connsiteX5" fmla="*/ 4343400 w 6362700"/>
              <a:gd name="connsiteY5" fmla="*/ 408 h 793431"/>
              <a:gd name="connsiteX6" fmla="*/ 5543550 w 6362700"/>
              <a:gd name="connsiteY6" fmla="*/ 667158 h 793431"/>
              <a:gd name="connsiteX7" fmla="*/ 6362700 w 6362700"/>
              <a:gd name="connsiteY7" fmla="*/ 190908 h 79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2700" h="793431">
                <a:moveTo>
                  <a:pt x="0" y="781458"/>
                </a:moveTo>
                <a:cubicBezTo>
                  <a:pt x="127000" y="794158"/>
                  <a:pt x="254000" y="806858"/>
                  <a:pt x="419100" y="762408"/>
                </a:cubicBezTo>
                <a:cubicBezTo>
                  <a:pt x="584200" y="717958"/>
                  <a:pt x="771525" y="635408"/>
                  <a:pt x="990600" y="514758"/>
                </a:cubicBezTo>
                <a:cubicBezTo>
                  <a:pt x="1209675" y="394108"/>
                  <a:pt x="1393825" y="-5942"/>
                  <a:pt x="1733550" y="38508"/>
                </a:cubicBezTo>
                <a:cubicBezTo>
                  <a:pt x="2073275" y="82958"/>
                  <a:pt x="2593975" y="787808"/>
                  <a:pt x="3028950" y="781458"/>
                </a:cubicBezTo>
                <a:cubicBezTo>
                  <a:pt x="3463925" y="775108"/>
                  <a:pt x="3924300" y="19458"/>
                  <a:pt x="4343400" y="408"/>
                </a:cubicBezTo>
                <a:cubicBezTo>
                  <a:pt x="4762500" y="-18642"/>
                  <a:pt x="5207000" y="635408"/>
                  <a:pt x="5543550" y="667158"/>
                </a:cubicBezTo>
                <a:cubicBezTo>
                  <a:pt x="5880100" y="698908"/>
                  <a:pt x="6121400" y="444908"/>
                  <a:pt x="6362700" y="190908"/>
                </a:cubicBezTo>
              </a:path>
            </a:pathLst>
          </a:custGeom>
          <a:noFill/>
          <a:ln w="28575">
            <a:solidFill>
              <a:srgbClr val="0043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a:extLst>
              <a:ext uri="{FF2B5EF4-FFF2-40B4-BE49-F238E27FC236}">
                <a16:creationId xmlns:a16="http://schemas.microsoft.com/office/drawing/2014/main" id="{312DE241-7401-4317-B759-0D7B3DEC89B6}"/>
              </a:ext>
            </a:extLst>
          </p:cNvPr>
          <p:cNvGrpSpPr/>
          <p:nvPr/>
        </p:nvGrpSpPr>
        <p:grpSpPr>
          <a:xfrm>
            <a:off x="1813714" y="2697347"/>
            <a:ext cx="782968" cy="782134"/>
            <a:chOff x="853282" y="1896269"/>
            <a:chExt cx="745331" cy="744538"/>
          </a:xfrm>
        </p:grpSpPr>
        <p:sp>
          <p:nvSpPr>
            <p:cNvPr id="37" name="Oval 70">
              <a:extLst>
                <a:ext uri="{FF2B5EF4-FFF2-40B4-BE49-F238E27FC236}">
                  <a16:creationId xmlns:a16="http://schemas.microsoft.com/office/drawing/2014/main" id="{FCA462E6-5536-4779-8F10-89CEA72FF143}"/>
                </a:ext>
              </a:extLst>
            </p:cNvPr>
            <p:cNvSpPr/>
            <p:nvPr/>
          </p:nvSpPr>
          <p:spPr>
            <a:xfrm>
              <a:off x="853282" y="1896269"/>
              <a:ext cx="745331" cy="744538"/>
            </a:xfrm>
            <a:prstGeom prst="ellipse">
              <a:avLst/>
            </a:prstGeom>
            <a:solidFill>
              <a:srgbClr val="00437A"/>
            </a:solidFill>
            <a:ln w="25400" cap="flat" cmpd="sng" algn="ctr">
              <a:solidFill>
                <a:srgbClr val="FFFFFF"/>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Arial" panose="020B0604020202020204" pitchFamily="34" charset="0"/>
                <a:ea typeface="微软雅黑" panose="020B0503020204020204" pitchFamily="34" charset="-122"/>
                <a:cs typeface="Calibri"/>
                <a:sym typeface="Arial" panose="020B0604020202020204" pitchFamily="34" charset="0"/>
              </a:endParaRPr>
            </a:p>
          </p:txBody>
        </p:sp>
        <p:grpSp>
          <p:nvGrpSpPr>
            <p:cNvPr id="38" name="Group 79">
              <a:extLst>
                <a:ext uri="{FF2B5EF4-FFF2-40B4-BE49-F238E27FC236}">
                  <a16:creationId xmlns:a16="http://schemas.microsoft.com/office/drawing/2014/main" id="{0D43E88D-FA46-4A31-B9C0-150775AAF5E3}"/>
                </a:ext>
              </a:extLst>
            </p:cNvPr>
            <p:cNvGrpSpPr/>
            <p:nvPr/>
          </p:nvGrpSpPr>
          <p:grpSpPr>
            <a:xfrm>
              <a:off x="1004141" y="2169053"/>
              <a:ext cx="435759" cy="220173"/>
              <a:chOff x="-1097909" y="3829137"/>
              <a:chExt cx="380233" cy="192118"/>
            </a:xfrm>
            <a:solidFill>
              <a:srgbClr val="FFFFFF"/>
            </a:solidFill>
          </p:grpSpPr>
          <p:sp>
            <p:nvSpPr>
              <p:cNvPr id="39" name="Freeform 22">
                <a:extLst>
                  <a:ext uri="{FF2B5EF4-FFF2-40B4-BE49-F238E27FC236}">
                    <a16:creationId xmlns:a16="http://schemas.microsoft.com/office/drawing/2014/main" id="{F296C35C-922D-4DC0-9D0F-3F99D16AE209}"/>
                  </a:ext>
                </a:extLst>
              </p:cNvPr>
              <p:cNvSpPr/>
              <p:nvPr/>
            </p:nvSpPr>
            <p:spPr bwMode="auto">
              <a:xfrm>
                <a:off x="-1041875" y="3829137"/>
                <a:ext cx="240148" cy="192118"/>
              </a:xfrm>
              <a:custGeom>
                <a:avLst/>
                <a:gdLst>
                  <a:gd name="T0" fmla="*/ 0 w 120"/>
                  <a:gd name="T1" fmla="*/ 62 h 96"/>
                  <a:gd name="T2" fmla="*/ 18 w 120"/>
                  <a:gd name="T3" fmla="*/ 64 h 96"/>
                  <a:gd name="T4" fmla="*/ 60 w 120"/>
                  <a:gd name="T5" fmla="*/ 94 h 96"/>
                  <a:gd name="T6" fmla="*/ 66 w 120"/>
                  <a:gd name="T7" fmla="*/ 96 h 96"/>
                  <a:gd name="T8" fmla="*/ 70 w 120"/>
                  <a:gd name="T9" fmla="*/ 94 h 96"/>
                  <a:gd name="T10" fmla="*/ 70 w 120"/>
                  <a:gd name="T11" fmla="*/ 92 h 96"/>
                  <a:gd name="T12" fmla="*/ 72 w 120"/>
                  <a:gd name="T13" fmla="*/ 88 h 96"/>
                  <a:gd name="T14" fmla="*/ 72 w 120"/>
                  <a:gd name="T15" fmla="*/ 88 h 96"/>
                  <a:gd name="T16" fmla="*/ 82 w 120"/>
                  <a:gd name="T17" fmla="*/ 92 h 96"/>
                  <a:gd name="T18" fmla="*/ 84 w 120"/>
                  <a:gd name="T19" fmla="*/ 92 h 96"/>
                  <a:gd name="T20" fmla="*/ 84 w 120"/>
                  <a:gd name="T21" fmla="*/ 92 h 96"/>
                  <a:gd name="T22" fmla="*/ 88 w 120"/>
                  <a:gd name="T23" fmla="*/ 90 h 96"/>
                  <a:gd name="T24" fmla="*/ 88 w 120"/>
                  <a:gd name="T25" fmla="*/ 86 h 96"/>
                  <a:gd name="T26" fmla="*/ 90 w 120"/>
                  <a:gd name="T27" fmla="*/ 84 h 96"/>
                  <a:gd name="T28" fmla="*/ 94 w 120"/>
                  <a:gd name="T29" fmla="*/ 86 h 96"/>
                  <a:gd name="T30" fmla="*/ 96 w 120"/>
                  <a:gd name="T31" fmla="*/ 88 h 96"/>
                  <a:gd name="T32" fmla="*/ 100 w 120"/>
                  <a:gd name="T33" fmla="*/ 88 h 96"/>
                  <a:gd name="T34" fmla="*/ 104 w 120"/>
                  <a:gd name="T35" fmla="*/ 84 h 96"/>
                  <a:gd name="T36" fmla="*/ 104 w 120"/>
                  <a:gd name="T37" fmla="*/ 82 h 96"/>
                  <a:gd name="T38" fmla="*/ 106 w 120"/>
                  <a:gd name="T39" fmla="*/ 80 h 96"/>
                  <a:gd name="T40" fmla="*/ 110 w 120"/>
                  <a:gd name="T41" fmla="*/ 82 h 96"/>
                  <a:gd name="T42" fmla="*/ 116 w 120"/>
                  <a:gd name="T43" fmla="*/ 82 h 96"/>
                  <a:gd name="T44" fmla="*/ 116 w 120"/>
                  <a:gd name="T45" fmla="*/ 82 h 96"/>
                  <a:gd name="T46" fmla="*/ 120 w 120"/>
                  <a:gd name="T47" fmla="*/ 80 h 96"/>
                  <a:gd name="T48" fmla="*/ 118 w 120"/>
                  <a:gd name="T49" fmla="*/ 68 h 96"/>
                  <a:gd name="T50" fmla="*/ 102 w 120"/>
                  <a:gd name="T51" fmla="*/ 46 h 96"/>
                  <a:gd name="T52" fmla="*/ 88 w 120"/>
                  <a:gd name="T53" fmla="*/ 30 h 96"/>
                  <a:gd name="T54" fmla="*/ 70 w 120"/>
                  <a:gd name="T55" fmla="*/ 22 h 96"/>
                  <a:gd name="T56" fmla="*/ 44 w 120"/>
                  <a:gd name="T57" fmla="*/ 26 h 96"/>
                  <a:gd name="T58" fmla="*/ 34 w 120"/>
                  <a:gd name="T59" fmla="*/ 28 h 96"/>
                  <a:gd name="T60" fmla="*/ 28 w 120"/>
                  <a:gd name="T61" fmla="*/ 22 h 96"/>
                  <a:gd name="T62" fmla="*/ 52 w 120"/>
                  <a:gd name="T63" fmla="*/ 0 h 96"/>
                  <a:gd name="T64" fmla="*/ 46 w 120"/>
                  <a:gd name="T65" fmla="*/ 0 h 96"/>
                  <a:gd name="T66" fmla="*/ 30 w 120"/>
                  <a:gd name="T67" fmla="*/ 8 h 96"/>
                  <a:gd name="T68" fmla="*/ 10 w 120"/>
                  <a:gd name="T69" fmla="*/ 16 h 96"/>
                  <a:gd name="T70" fmla="*/ 0 w 120"/>
                  <a:gd name="T71" fmla="*/ 5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0" h="96">
                    <a:moveTo>
                      <a:pt x="0" y="56"/>
                    </a:moveTo>
                    <a:lnTo>
                      <a:pt x="0" y="62"/>
                    </a:lnTo>
                    <a:lnTo>
                      <a:pt x="18" y="64"/>
                    </a:lnTo>
                    <a:lnTo>
                      <a:pt x="18" y="64"/>
                    </a:lnTo>
                    <a:lnTo>
                      <a:pt x="18" y="64"/>
                    </a:lnTo>
                    <a:lnTo>
                      <a:pt x="60" y="94"/>
                    </a:lnTo>
                    <a:lnTo>
                      <a:pt x="60" y="94"/>
                    </a:lnTo>
                    <a:lnTo>
                      <a:pt x="66" y="96"/>
                    </a:lnTo>
                    <a:lnTo>
                      <a:pt x="66" y="96"/>
                    </a:lnTo>
                    <a:lnTo>
                      <a:pt x="70" y="94"/>
                    </a:lnTo>
                    <a:lnTo>
                      <a:pt x="70" y="94"/>
                    </a:lnTo>
                    <a:lnTo>
                      <a:pt x="70" y="92"/>
                    </a:lnTo>
                    <a:lnTo>
                      <a:pt x="58" y="66"/>
                    </a:lnTo>
                    <a:lnTo>
                      <a:pt x="72" y="88"/>
                    </a:lnTo>
                    <a:lnTo>
                      <a:pt x="72" y="88"/>
                    </a:lnTo>
                    <a:lnTo>
                      <a:pt x="72" y="88"/>
                    </a:lnTo>
                    <a:lnTo>
                      <a:pt x="76" y="90"/>
                    </a:lnTo>
                    <a:lnTo>
                      <a:pt x="82" y="92"/>
                    </a:lnTo>
                    <a:lnTo>
                      <a:pt x="82" y="92"/>
                    </a:lnTo>
                    <a:lnTo>
                      <a:pt x="84" y="92"/>
                    </a:lnTo>
                    <a:lnTo>
                      <a:pt x="84" y="92"/>
                    </a:lnTo>
                    <a:lnTo>
                      <a:pt x="84" y="92"/>
                    </a:lnTo>
                    <a:lnTo>
                      <a:pt x="88" y="90"/>
                    </a:lnTo>
                    <a:lnTo>
                      <a:pt x="88" y="90"/>
                    </a:lnTo>
                    <a:lnTo>
                      <a:pt x="88" y="86"/>
                    </a:lnTo>
                    <a:lnTo>
                      <a:pt x="88" y="86"/>
                    </a:lnTo>
                    <a:lnTo>
                      <a:pt x="76" y="62"/>
                    </a:lnTo>
                    <a:lnTo>
                      <a:pt x="90" y="84"/>
                    </a:lnTo>
                    <a:lnTo>
                      <a:pt x="90" y="84"/>
                    </a:lnTo>
                    <a:lnTo>
                      <a:pt x="94" y="86"/>
                    </a:lnTo>
                    <a:lnTo>
                      <a:pt x="96" y="88"/>
                    </a:lnTo>
                    <a:lnTo>
                      <a:pt x="96" y="88"/>
                    </a:lnTo>
                    <a:lnTo>
                      <a:pt x="100" y="88"/>
                    </a:lnTo>
                    <a:lnTo>
                      <a:pt x="100" y="88"/>
                    </a:lnTo>
                    <a:lnTo>
                      <a:pt x="104" y="84"/>
                    </a:lnTo>
                    <a:lnTo>
                      <a:pt x="104" y="84"/>
                    </a:lnTo>
                    <a:lnTo>
                      <a:pt x="104" y="82"/>
                    </a:lnTo>
                    <a:lnTo>
                      <a:pt x="104" y="82"/>
                    </a:lnTo>
                    <a:lnTo>
                      <a:pt x="92" y="56"/>
                    </a:lnTo>
                    <a:lnTo>
                      <a:pt x="106" y="80"/>
                    </a:lnTo>
                    <a:lnTo>
                      <a:pt x="110" y="82"/>
                    </a:lnTo>
                    <a:lnTo>
                      <a:pt x="110" y="82"/>
                    </a:lnTo>
                    <a:lnTo>
                      <a:pt x="116" y="82"/>
                    </a:lnTo>
                    <a:lnTo>
                      <a:pt x="116" y="82"/>
                    </a:lnTo>
                    <a:lnTo>
                      <a:pt x="116" y="82"/>
                    </a:lnTo>
                    <a:lnTo>
                      <a:pt x="116" y="82"/>
                    </a:lnTo>
                    <a:lnTo>
                      <a:pt x="120" y="80"/>
                    </a:lnTo>
                    <a:lnTo>
                      <a:pt x="120" y="80"/>
                    </a:lnTo>
                    <a:lnTo>
                      <a:pt x="120" y="72"/>
                    </a:lnTo>
                    <a:lnTo>
                      <a:pt x="118" y="68"/>
                    </a:lnTo>
                    <a:lnTo>
                      <a:pt x="118" y="68"/>
                    </a:lnTo>
                    <a:lnTo>
                      <a:pt x="102" y="46"/>
                    </a:lnTo>
                    <a:lnTo>
                      <a:pt x="96" y="36"/>
                    </a:lnTo>
                    <a:lnTo>
                      <a:pt x="88" y="30"/>
                    </a:lnTo>
                    <a:lnTo>
                      <a:pt x="80" y="24"/>
                    </a:lnTo>
                    <a:lnTo>
                      <a:pt x="70" y="22"/>
                    </a:lnTo>
                    <a:lnTo>
                      <a:pt x="58" y="22"/>
                    </a:lnTo>
                    <a:lnTo>
                      <a:pt x="44" y="26"/>
                    </a:lnTo>
                    <a:lnTo>
                      <a:pt x="44" y="26"/>
                    </a:lnTo>
                    <a:lnTo>
                      <a:pt x="34" y="28"/>
                    </a:lnTo>
                    <a:lnTo>
                      <a:pt x="30" y="26"/>
                    </a:lnTo>
                    <a:lnTo>
                      <a:pt x="28" y="22"/>
                    </a:lnTo>
                    <a:lnTo>
                      <a:pt x="28" y="20"/>
                    </a:lnTo>
                    <a:lnTo>
                      <a:pt x="52" y="0"/>
                    </a:lnTo>
                    <a:lnTo>
                      <a:pt x="52" y="0"/>
                    </a:lnTo>
                    <a:lnTo>
                      <a:pt x="46" y="0"/>
                    </a:lnTo>
                    <a:lnTo>
                      <a:pt x="40" y="2"/>
                    </a:lnTo>
                    <a:lnTo>
                      <a:pt x="30" y="8"/>
                    </a:lnTo>
                    <a:lnTo>
                      <a:pt x="18" y="14"/>
                    </a:lnTo>
                    <a:lnTo>
                      <a:pt x="10" y="16"/>
                    </a:lnTo>
                    <a:lnTo>
                      <a:pt x="0" y="16"/>
                    </a:lnTo>
                    <a:lnTo>
                      <a:pt x="0" y="56"/>
                    </a:lnTo>
                    <a:close/>
                  </a:path>
                </a:pathLst>
              </a:custGeom>
              <a:grp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Arial" panose="020B0604020202020204" pitchFamily="34" charset="0"/>
                  <a:ea typeface="微软雅黑" panose="020B0503020204020204" pitchFamily="34" charset="-122"/>
                  <a:cs typeface="Calibri"/>
                  <a:sym typeface="Arial" panose="020B0604020202020204" pitchFamily="34" charset="0"/>
                </a:endParaRPr>
              </a:p>
            </p:txBody>
          </p:sp>
          <p:sp>
            <p:nvSpPr>
              <p:cNvPr id="40" name="Freeform 23">
                <a:extLst>
                  <a:ext uri="{FF2B5EF4-FFF2-40B4-BE49-F238E27FC236}">
                    <a16:creationId xmlns:a16="http://schemas.microsoft.com/office/drawing/2014/main" id="{02A36363-1361-427F-B2E3-1E3250B3D009}"/>
                  </a:ext>
                </a:extLst>
              </p:cNvPr>
              <p:cNvSpPr/>
              <p:nvPr/>
            </p:nvSpPr>
            <p:spPr bwMode="auto">
              <a:xfrm>
                <a:off x="-977836" y="3829137"/>
                <a:ext cx="204125" cy="140086"/>
              </a:xfrm>
              <a:custGeom>
                <a:avLst/>
                <a:gdLst>
                  <a:gd name="T0" fmla="*/ 2 w 102"/>
                  <a:gd name="T1" fmla="*/ 24 h 70"/>
                  <a:gd name="T2" fmla="*/ 2 w 102"/>
                  <a:gd name="T3" fmla="*/ 24 h 70"/>
                  <a:gd name="T4" fmla="*/ 6 w 102"/>
                  <a:gd name="T5" fmla="*/ 24 h 70"/>
                  <a:gd name="T6" fmla="*/ 12 w 102"/>
                  <a:gd name="T7" fmla="*/ 24 h 70"/>
                  <a:gd name="T8" fmla="*/ 28 w 102"/>
                  <a:gd name="T9" fmla="*/ 18 h 70"/>
                  <a:gd name="T10" fmla="*/ 36 w 102"/>
                  <a:gd name="T11" fmla="*/ 18 h 70"/>
                  <a:gd name="T12" fmla="*/ 44 w 102"/>
                  <a:gd name="T13" fmla="*/ 18 h 70"/>
                  <a:gd name="T14" fmla="*/ 54 w 102"/>
                  <a:gd name="T15" fmla="*/ 22 h 70"/>
                  <a:gd name="T16" fmla="*/ 64 w 102"/>
                  <a:gd name="T17" fmla="*/ 30 h 70"/>
                  <a:gd name="T18" fmla="*/ 64 w 102"/>
                  <a:gd name="T19" fmla="*/ 30 h 70"/>
                  <a:gd name="T20" fmla="*/ 80 w 102"/>
                  <a:gd name="T21" fmla="*/ 54 h 70"/>
                  <a:gd name="T22" fmla="*/ 90 w 102"/>
                  <a:gd name="T23" fmla="*/ 70 h 70"/>
                  <a:gd name="T24" fmla="*/ 90 w 102"/>
                  <a:gd name="T25" fmla="*/ 70 h 70"/>
                  <a:gd name="T26" fmla="*/ 100 w 102"/>
                  <a:gd name="T27" fmla="*/ 64 h 70"/>
                  <a:gd name="T28" fmla="*/ 102 w 102"/>
                  <a:gd name="T29" fmla="*/ 18 h 70"/>
                  <a:gd name="T30" fmla="*/ 102 w 102"/>
                  <a:gd name="T31" fmla="*/ 18 h 70"/>
                  <a:gd name="T32" fmla="*/ 92 w 102"/>
                  <a:gd name="T33" fmla="*/ 16 h 70"/>
                  <a:gd name="T34" fmla="*/ 92 w 102"/>
                  <a:gd name="T35" fmla="*/ 16 h 70"/>
                  <a:gd name="T36" fmla="*/ 70 w 102"/>
                  <a:gd name="T37" fmla="*/ 10 h 70"/>
                  <a:gd name="T38" fmla="*/ 52 w 102"/>
                  <a:gd name="T39" fmla="*/ 4 h 70"/>
                  <a:gd name="T40" fmla="*/ 38 w 102"/>
                  <a:gd name="T41" fmla="*/ 2 h 70"/>
                  <a:gd name="T42" fmla="*/ 32 w 102"/>
                  <a:gd name="T43" fmla="*/ 0 h 70"/>
                  <a:gd name="T44" fmla="*/ 26 w 102"/>
                  <a:gd name="T45" fmla="*/ 2 h 70"/>
                  <a:gd name="T46" fmla="*/ 26 w 102"/>
                  <a:gd name="T47" fmla="*/ 2 h 70"/>
                  <a:gd name="T48" fmla="*/ 14 w 102"/>
                  <a:gd name="T49" fmla="*/ 8 h 70"/>
                  <a:gd name="T50" fmla="*/ 0 w 102"/>
                  <a:gd name="T51" fmla="*/ 22 h 70"/>
                  <a:gd name="T52" fmla="*/ 0 w 102"/>
                  <a:gd name="T53" fmla="*/ 22 h 70"/>
                  <a:gd name="T54" fmla="*/ 2 w 102"/>
                  <a:gd name="T55" fmla="*/ 24 h 70"/>
                  <a:gd name="T56" fmla="*/ 2 w 102"/>
                  <a:gd name="T57"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2" h="70">
                    <a:moveTo>
                      <a:pt x="2" y="24"/>
                    </a:moveTo>
                    <a:lnTo>
                      <a:pt x="2" y="24"/>
                    </a:lnTo>
                    <a:lnTo>
                      <a:pt x="6" y="24"/>
                    </a:lnTo>
                    <a:lnTo>
                      <a:pt x="12" y="24"/>
                    </a:lnTo>
                    <a:lnTo>
                      <a:pt x="28" y="18"/>
                    </a:lnTo>
                    <a:lnTo>
                      <a:pt x="36" y="18"/>
                    </a:lnTo>
                    <a:lnTo>
                      <a:pt x="44" y="18"/>
                    </a:lnTo>
                    <a:lnTo>
                      <a:pt x="54" y="22"/>
                    </a:lnTo>
                    <a:lnTo>
                      <a:pt x="64" y="30"/>
                    </a:lnTo>
                    <a:lnTo>
                      <a:pt x="64" y="30"/>
                    </a:lnTo>
                    <a:lnTo>
                      <a:pt x="80" y="54"/>
                    </a:lnTo>
                    <a:lnTo>
                      <a:pt x="90" y="70"/>
                    </a:lnTo>
                    <a:lnTo>
                      <a:pt x="90" y="70"/>
                    </a:lnTo>
                    <a:lnTo>
                      <a:pt x="100" y="64"/>
                    </a:lnTo>
                    <a:lnTo>
                      <a:pt x="102" y="18"/>
                    </a:lnTo>
                    <a:lnTo>
                      <a:pt x="102" y="18"/>
                    </a:lnTo>
                    <a:lnTo>
                      <a:pt x="92" y="16"/>
                    </a:lnTo>
                    <a:lnTo>
                      <a:pt x="92" y="16"/>
                    </a:lnTo>
                    <a:lnTo>
                      <a:pt x="70" y="10"/>
                    </a:lnTo>
                    <a:lnTo>
                      <a:pt x="52" y="4"/>
                    </a:lnTo>
                    <a:lnTo>
                      <a:pt x="38" y="2"/>
                    </a:lnTo>
                    <a:lnTo>
                      <a:pt x="32" y="0"/>
                    </a:lnTo>
                    <a:lnTo>
                      <a:pt x="26" y="2"/>
                    </a:lnTo>
                    <a:lnTo>
                      <a:pt x="26" y="2"/>
                    </a:lnTo>
                    <a:lnTo>
                      <a:pt x="14" y="8"/>
                    </a:lnTo>
                    <a:lnTo>
                      <a:pt x="0" y="22"/>
                    </a:lnTo>
                    <a:lnTo>
                      <a:pt x="0" y="22"/>
                    </a:lnTo>
                    <a:lnTo>
                      <a:pt x="2" y="24"/>
                    </a:lnTo>
                    <a:lnTo>
                      <a:pt x="2" y="24"/>
                    </a:lnTo>
                    <a:close/>
                  </a:path>
                </a:pathLst>
              </a:custGeom>
              <a:grp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Arial" panose="020B0604020202020204" pitchFamily="34" charset="0"/>
                  <a:ea typeface="微软雅黑" panose="020B0503020204020204" pitchFamily="34" charset="-122"/>
                  <a:cs typeface="Calibri"/>
                  <a:sym typeface="Arial" panose="020B0604020202020204" pitchFamily="34" charset="0"/>
                </a:endParaRPr>
              </a:p>
            </p:txBody>
          </p:sp>
          <p:sp>
            <p:nvSpPr>
              <p:cNvPr id="41" name="Freeform 24">
                <a:extLst>
                  <a:ext uri="{FF2B5EF4-FFF2-40B4-BE49-F238E27FC236}">
                    <a16:creationId xmlns:a16="http://schemas.microsoft.com/office/drawing/2014/main" id="{8AC44B55-06BD-48FC-8ADA-88B1B2D69DCD}"/>
                  </a:ext>
                </a:extLst>
              </p:cNvPr>
              <p:cNvSpPr/>
              <p:nvPr/>
            </p:nvSpPr>
            <p:spPr bwMode="auto">
              <a:xfrm>
                <a:off x="-1029868" y="3961218"/>
                <a:ext cx="32020" cy="20012"/>
              </a:xfrm>
              <a:custGeom>
                <a:avLst/>
                <a:gdLst>
                  <a:gd name="T0" fmla="*/ 12 w 16"/>
                  <a:gd name="T1" fmla="*/ 0 h 10"/>
                  <a:gd name="T2" fmla="*/ 0 w 16"/>
                  <a:gd name="T3" fmla="*/ 0 h 10"/>
                  <a:gd name="T4" fmla="*/ 0 w 16"/>
                  <a:gd name="T5" fmla="*/ 0 h 10"/>
                  <a:gd name="T6" fmla="*/ 0 w 16"/>
                  <a:gd name="T7" fmla="*/ 2 h 10"/>
                  <a:gd name="T8" fmla="*/ 0 w 16"/>
                  <a:gd name="T9" fmla="*/ 6 h 10"/>
                  <a:gd name="T10" fmla="*/ 0 w 16"/>
                  <a:gd name="T11" fmla="*/ 6 h 10"/>
                  <a:gd name="T12" fmla="*/ 2 w 16"/>
                  <a:gd name="T13" fmla="*/ 10 h 10"/>
                  <a:gd name="T14" fmla="*/ 6 w 16"/>
                  <a:gd name="T15" fmla="*/ 10 h 10"/>
                  <a:gd name="T16" fmla="*/ 6 w 16"/>
                  <a:gd name="T17" fmla="*/ 10 h 10"/>
                  <a:gd name="T18" fmla="*/ 10 w 16"/>
                  <a:gd name="T19" fmla="*/ 8 h 10"/>
                  <a:gd name="T20" fmla="*/ 12 w 16"/>
                  <a:gd name="T21" fmla="*/ 6 h 10"/>
                  <a:gd name="T22" fmla="*/ 16 w 16"/>
                  <a:gd name="T23" fmla="*/ 4 h 10"/>
                  <a:gd name="T24" fmla="*/ 12 w 16"/>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10">
                    <a:moveTo>
                      <a:pt x="12" y="0"/>
                    </a:moveTo>
                    <a:lnTo>
                      <a:pt x="0" y="0"/>
                    </a:lnTo>
                    <a:lnTo>
                      <a:pt x="0" y="0"/>
                    </a:lnTo>
                    <a:lnTo>
                      <a:pt x="0" y="2"/>
                    </a:lnTo>
                    <a:lnTo>
                      <a:pt x="0" y="6"/>
                    </a:lnTo>
                    <a:lnTo>
                      <a:pt x="0" y="6"/>
                    </a:lnTo>
                    <a:lnTo>
                      <a:pt x="2" y="10"/>
                    </a:lnTo>
                    <a:lnTo>
                      <a:pt x="6" y="10"/>
                    </a:lnTo>
                    <a:lnTo>
                      <a:pt x="6" y="10"/>
                    </a:lnTo>
                    <a:lnTo>
                      <a:pt x="10" y="8"/>
                    </a:lnTo>
                    <a:lnTo>
                      <a:pt x="12" y="6"/>
                    </a:lnTo>
                    <a:lnTo>
                      <a:pt x="16" y="4"/>
                    </a:lnTo>
                    <a:lnTo>
                      <a:pt x="12" y="0"/>
                    </a:lnTo>
                    <a:close/>
                  </a:path>
                </a:pathLst>
              </a:custGeom>
              <a:grp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Arial" panose="020B0604020202020204" pitchFamily="34" charset="0"/>
                  <a:ea typeface="微软雅黑" panose="020B0503020204020204" pitchFamily="34" charset="-122"/>
                  <a:cs typeface="Calibri"/>
                  <a:sym typeface="Arial" panose="020B0604020202020204" pitchFamily="34" charset="0"/>
                </a:endParaRPr>
              </a:p>
            </p:txBody>
          </p:sp>
          <p:sp>
            <p:nvSpPr>
              <p:cNvPr id="42" name="Freeform 25">
                <a:extLst>
                  <a:ext uri="{FF2B5EF4-FFF2-40B4-BE49-F238E27FC236}">
                    <a16:creationId xmlns:a16="http://schemas.microsoft.com/office/drawing/2014/main" id="{3FB3BE17-E600-4AEA-8904-0D8E5FE26AA4}"/>
                  </a:ext>
                </a:extLst>
              </p:cNvPr>
              <p:cNvSpPr/>
              <p:nvPr/>
            </p:nvSpPr>
            <p:spPr bwMode="auto">
              <a:xfrm>
                <a:off x="-1001850" y="3969223"/>
                <a:ext cx="56034" cy="44027"/>
              </a:xfrm>
              <a:custGeom>
                <a:avLst/>
                <a:gdLst>
                  <a:gd name="T0" fmla="*/ 2 w 28"/>
                  <a:gd name="T1" fmla="*/ 0 h 22"/>
                  <a:gd name="T2" fmla="*/ 2 w 28"/>
                  <a:gd name="T3" fmla="*/ 0 h 22"/>
                  <a:gd name="T4" fmla="*/ 0 w 28"/>
                  <a:gd name="T5" fmla="*/ 4 h 22"/>
                  <a:gd name="T6" fmla="*/ 0 w 28"/>
                  <a:gd name="T7" fmla="*/ 8 h 22"/>
                  <a:gd name="T8" fmla="*/ 0 w 28"/>
                  <a:gd name="T9" fmla="*/ 12 h 22"/>
                  <a:gd name="T10" fmla="*/ 2 w 28"/>
                  <a:gd name="T11" fmla="*/ 14 h 22"/>
                  <a:gd name="T12" fmla="*/ 6 w 28"/>
                  <a:gd name="T13" fmla="*/ 16 h 22"/>
                  <a:gd name="T14" fmla="*/ 8 w 28"/>
                  <a:gd name="T15" fmla="*/ 16 h 22"/>
                  <a:gd name="T16" fmla="*/ 12 w 28"/>
                  <a:gd name="T17" fmla="*/ 14 h 22"/>
                  <a:gd name="T18" fmla="*/ 16 w 28"/>
                  <a:gd name="T19" fmla="*/ 10 h 22"/>
                  <a:gd name="T20" fmla="*/ 16 w 28"/>
                  <a:gd name="T21" fmla="*/ 10 h 22"/>
                  <a:gd name="T22" fmla="*/ 16 w 28"/>
                  <a:gd name="T23" fmla="*/ 14 h 22"/>
                  <a:gd name="T24" fmla="*/ 16 w 28"/>
                  <a:gd name="T25" fmla="*/ 16 h 22"/>
                  <a:gd name="T26" fmla="*/ 16 w 28"/>
                  <a:gd name="T27" fmla="*/ 16 h 22"/>
                  <a:gd name="T28" fmla="*/ 18 w 28"/>
                  <a:gd name="T29" fmla="*/ 20 h 22"/>
                  <a:gd name="T30" fmla="*/ 22 w 28"/>
                  <a:gd name="T31" fmla="*/ 22 h 22"/>
                  <a:gd name="T32" fmla="*/ 26 w 28"/>
                  <a:gd name="T33" fmla="*/ 22 h 22"/>
                  <a:gd name="T34" fmla="*/ 28 w 28"/>
                  <a:gd name="T35" fmla="*/ 20 h 22"/>
                  <a:gd name="T36" fmla="*/ 2 w 28"/>
                  <a:gd name="T3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22">
                    <a:moveTo>
                      <a:pt x="2" y="0"/>
                    </a:moveTo>
                    <a:lnTo>
                      <a:pt x="2" y="0"/>
                    </a:lnTo>
                    <a:lnTo>
                      <a:pt x="0" y="4"/>
                    </a:lnTo>
                    <a:lnTo>
                      <a:pt x="0" y="8"/>
                    </a:lnTo>
                    <a:lnTo>
                      <a:pt x="0" y="12"/>
                    </a:lnTo>
                    <a:lnTo>
                      <a:pt x="2" y="14"/>
                    </a:lnTo>
                    <a:lnTo>
                      <a:pt x="6" y="16"/>
                    </a:lnTo>
                    <a:lnTo>
                      <a:pt x="8" y="16"/>
                    </a:lnTo>
                    <a:lnTo>
                      <a:pt x="12" y="14"/>
                    </a:lnTo>
                    <a:lnTo>
                      <a:pt x="16" y="10"/>
                    </a:lnTo>
                    <a:lnTo>
                      <a:pt x="16" y="10"/>
                    </a:lnTo>
                    <a:lnTo>
                      <a:pt x="16" y="14"/>
                    </a:lnTo>
                    <a:lnTo>
                      <a:pt x="16" y="16"/>
                    </a:lnTo>
                    <a:lnTo>
                      <a:pt x="16" y="16"/>
                    </a:lnTo>
                    <a:lnTo>
                      <a:pt x="18" y="20"/>
                    </a:lnTo>
                    <a:lnTo>
                      <a:pt x="22" y="22"/>
                    </a:lnTo>
                    <a:lnTo>
                      <a:pt x="26" y="22"/>
                    </a:lnTo>
                    <a:lnTo>
                      <a:pt x="28" y="20"/>
                    </a:lnTo>
                    <a:lnTo>
                      <a:pt x="2" y="0"/>
                    </a:lnTo>
                    <a:close/>
                  </a:path>
                </a:pathLst>
              </a:custGeom>
              <a:grp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Arial" panose="020B0604020202020204" pitchFamily="34" charset="0"/>
                  <a:ea typeface="微软雅黑" panose="020B0503020204020204" pitchFamily="34" charset="-122"/>
                  <a:cs typeface="Calibri"/>
                  <a:sym typeface="Arial" panose="020B0604020202020204" pitchFamily="34" charset="0"/>
                </a:endParaRPr>
              </a:p>
            </p:txBody>
          </p:sp>
          <p:sp>
            <p:nvSpPr>
              <p:cNvPr id="43" name="Freeform 26">
                <a:extLst>
                  <a:ext uri="{FF2B5EF4-FFF2-40B4-BE49-F238E27FC236}">
                    <a16:creationId xmlns:a16="http://schemas.microsoft.com/office/drawing/2014/main" id="{962DEA55-12A1-4BB9-96EF-818C87CBEE58}"/>
                  </a:ext>
                </a:extLst>
              </p:cNvPr>
              <p:cNvSpPr>
                <a:spLocks noEditPoints="1"/>
              </p:cNvSpPr>
              <p:nvPr/>
            </p:nvSpPr>
            <p:spPr bwMode="auto">
              <a:xfrm>
                <a:off x="-1097909" y="3857154"/>
                <a:ext cx="48030" cy="116071"/>
              </a:xfrm>
              <a:custGeom>
                <a:avLst/>
                <a:gdLst>
                  <a:gd name="T0" fmla="*/ 0 w 24"/>
                  <a:gd name="T1" fmla="*/ 0 h 58"/>
                  <a:gd name="T2" fmla="*/ 24 w 24"/>
                  <a:gd name="T3" fmla="*/ 0 h 58"/>
                  <a:gd name="T4" fmla="*/ 24 w 24"/>
                  <a:gd name="T5" fmla="*/ 58 h 58"/>
                  <a:gd name="T6" fmla="*/ 0 w 24"/>
                  <a:gd name="T7" fmla="*/ 58 h 58"/>
                  <a:gd name="T8" fmla="*/ 0 w 24"/>
                  <a:gd name="T9" fmla="*/ 0 h 58"/>
                  <a:gd name="T10" fmla="*/ 0 w 24"/>
                  <a:gd name="T11" fmla="*/ 0 h 58"/>
                  <a:gd name="T12" fmla="*/ 12 w 24"/>
                  <a:gd name="T13" fmla="*/ 44 h 58"/>
                  <a:gd name="T14" fmla="*/ 12 w 24"/>
                  <a:gd name="T15" fmla="*/ 44 h 58"/>
                  <a:gd name="T16" fmla="*/ 8 w 24"/>
                  <a:gd name="T17" fmla="*/ 46 h 58"/>
                  <a:gd name="T18" fmla="*/ 8 w 24"/>
                  <a:gd name="T19" fmla="*/ 48 h 58"/>
                  <a:gd name="T20" fmla="*/ 8 w 24"/>
                  <a:gd name="T21" fmla="*/ 48 h 58"/>
                  <a:gd name="T22" fmla="*/ 8 w 24"/>
                  <a:gd name="T23" fmla="*/ 52 h 58"/>
                  <a:gd name="T24" fmla="*/ 12 w 24"/>
                  <a:gd name="T25" fmla="*/ 52 h 58"/>
                  <a:gd name="T26" fmla="*/ 12 w 24"/>
                  <a:gd name="T27" fmla="*/ 52 h 58"/>
                  <a:gd name="T28" fmla="*/ 14 w 24"/>
                  <a:gd name="T29" fmla="*/ 52 h 58"/>
                  <a:gd name="T30" fmla="*/ 16 w 24"/>
                  <a:gd name="T31" fmla="*/ 48 h 58"/>
                  <a:gd name="T32" fmla="*/ 16 w 24"/>
                  <a:gd name="T33" fmla="*/ 48 h 58"/>
                  <a:gd name="T34" fmla="*/ 14 w 24"/>
                  <a:gd name="T35" fmla="*/ 46 h 58"/>
                  <a:gd name="T36" fmla="*/ 12 w 24"/>
                  <a:gd name="T37" fmla="*/ 44 h 58"/>
                  <a:gd name="T38" fmla="*/ 12 w 24"/>
                  <a:gd name="T39" fmla="*/ 4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58">
                    <a:moveTo>
                      <a:pt x="0" y="0"/>
                    </a:moveTo>
                    <a:lnTo>
                      <a:pt x="24" y="0"/>
                    </a:lnTo>
                    <a:lnTo>
                      <a:pt x="24" y="58"/>
                    </a:lnTo>
                    <a:lnTo>
                      <a:pt x="0" y="58"/>
                    </a:lnTo>
                    <a:lnTo>
                      <a:pt x="0" y="0"/>
                    </a:lnTo>
                    <a:lnTo>
                      <a:pt x="0" y="0"/>
                    </a:lnTo>
                    <a:close/>
                    <a:moveTo>
                      <a:pt x="12" y="44"/>
                    </a:moveTo>
                    <a:lnTo>
                      <a:pt x="12" y="44"/>
                    </a:lnTo>
                    <a:lnTo>
                      <a:pt x="8" y="46"/>
                    </a:lnTo>
                    <a:lnTo>
                      <a:pt x="8" y="48"/>
                    </a:lnTo>
                    <a:lnTo>
                      <a:pt x="8" y="48"/>
                    </a:lnTo>
                    <a:lnTo>
                      <a:pt x="8" y="52"/>
                    </a:lnTo>
                    <a:lnTo>
                      <a:pt x="12" y="52"/>
                    </a:lnTo>
                    <a:lnTo>
                      <a:pt x="12" y="52"/>
                    </a:lnTo>
                    <a:lnTo>
                      <a:pt x="14" y="52"/>
                    </a:lnTo>
                    <a:lnTo>
                      <a:pt x="16" y="48"/>
                    </a:lnTo>
                    <a:lnTo>
                      <a:pt x="16" y="48"/>
                    </a:lnTo>
                    <a:lnTo>
                      <a:pt x="14" y="46"/>
                    </a:lnTo>
                    <a:lnTo>
                      <a:pt x="12" y="44"/>
                    </a:lnTo>
                    <a:lnTo>
                      <a:pt x="12" y="44"/>
                    </a:lnTo>
                    <a:close/>
                  </a:path>
                </a:pathLst>
              </a:custGeom>
              <a:grp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Arial" panose="020B0604020202020204" pitchFamily="34" charset="0"/>
                  <a:ea typeface="微软雅黑" panose="020B0503020204020204" pitchFamily="34" charset="-122"/>
                  <a:cs typeface="Calibri"/>
                  <a:sym typeface="Arial" panose="020B0604020202020204" pitchFamily="34" charset="0"/>
                </a:endParaRPr>
              </a:p>
            </p:txBody>
          </p:sp>
          <p:sp>
            <p:nvSpPr>
              <p:cNvPr id="44" name="Freeform 27">
                <a:extLst>
                  <a:ext uri="{FF2B5EF4-FFF2-40B4-BE49-F238E27FC236}">
                    <a16:creationId xmlns:a16="http://schemas.microsoft.com/office/drawing/2014/main" id="{3A5B48D3-524E-49E0-ACB4-4BDD00C1D906}"/>
                  </a:ext>
                </a:extLst>
              </p:cNvPr>
              <p:cNvSpPr>
                <a:spLocks noEditPoints="1"/>
              </p:cNvSpPr>
              <p:nvPr/>
            </p:nvSpPr>
            <p:spPr bwMode="auto">
              <a:xfrm>
                <a:off x="-769708" y="3857154"/>
                <a:ext cx="52032" cy="116071"/>
              </a:xfrm>
              <a:custGeom>
                <a:avLst/>
                <a:gdLst>
                  <a:gd name="T0" fmla="*/ 0 w 26"/>
                  <a:gd name="T1" fmla="*/ 0 h 58"/>
                  <a:gd name="T2" fmla="*/ 26 w 26"/>
                  <a:gd name="T3" fmla="*/ 0 h 58"/>
                  <a:gd name="T4" fmla="*/ 26 w 26"/>
                  <a:gd name="T5" fmla="*/ 58 h 58"/>
                  <a:gd name="T6" fmla="*/ 0 w 26"/>
                  <a:gd name="T7" fmla="*/ 58 h 58"/>
                  <a:gd name="T8" fmla="*/ 0 w 26"/>
                  <a:gd name="T9" fmla="*/ 0 h 58"/>
                  <a:gd name="T10" fmla="*/ 0 w 26"/>
                  <a:gd name="T11" fmla="*/ 0 h 58"/>
                  <a:gd name="T12" fmla="*/ 14 w 26"/>
                  <a:gd name="T13" fmla="*/ 44 h 58"/>
                  <a:gd name="T14" fmla="*/ 14 w 26"/>
                  <a:gd name="T15" fmla="*/ 44 h 58"/>
                  <a:gd name="T16" fmla="*/ 10 w 26"/>
                  <a:gd name="T17" fmla="*/ 46 h 58"/>
                  <a:gd name="T18" fmla="*/ 10 w 26"/>
                  <a:gd name="T19" fmla="*/ 48 h 58"/>
                  <a:gd name="T20" fmla="*/ 10 w 26"/>
                  <a:gd name="T21" fmla="*/ 48 h 58"/>
                  <a:gd name="T22" fmla="*/ 10 w 26"/>
                  <a:gd name="T23" fmla="*/ 52 h 58"/>
                  <a:gd name="T24" fmla="*/ 14 w 26"/>
                  <a:gd name="T25" fmla="*/ 54 h 58"/>
                  <a:gd name="T26" fmla="*/ 14 w 26"/>
                  <a:gd name="T27" fmla="*/ 54 h 58"/>
                  <a:gd name="T28" fmla="*/ 16 w 26"/>
                  <a:gd name="T29" fmla="*/ 52 h 58"/>
                  <a:gd name="T30" fmla="*/ 18 w 26"/>
                  <a:gd name="T31" fmla="*/ 48 h 58"/>
                  <a:gd name="T32" fmla="*/ 18 w 26"/>
                  <a:gd name="T33" fmla="*/ 48 h 58"/>
                  <a:gd name="T34" fmla="*/ 16 w 26"/>
                  <a:gd name="T35" fmla="*/ 46 h 58"/>
                  <a:gd name="T36" fmla="*/ 14 w 26"/>
                  <a:gd name="T37" fmla="*/ 44 h 58"/>
                  <a:gd name="T38" fmla="*/ 14 w 26"/>
                  <a:gd name="T39" fmla="*/ 4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58">
                    <a:moveTo>
                      <a:pt x="0" y="0"/>
                    </a:moveTo>
                    <a:lnTo>
                      <a:pt x="26" y="0"/>
                    </a:lnTo>
                    <a:lnTo>
                      <a:pt x="26" y="58"/>
                    </a:lnTo>
                    <a:lnTo>
                      <a:pt x="0" y="58"/>
                    </a:lnTo>
                    <a:lnTo>
                      <a:pt x="0" y="0"/>
                    </a:lnTo>
                    <a:lnTo>
                      <a:pt x="0" y="0"/>
                    </a:lnTo>
                    <a:close/>
                    <a:moveTo>
                      <a:pt x="14" y="44"/>
                    </a:moveTo>
                    <a:lnTo>
                      <a:pt x="14" y="44"/>
                    </a:lnTo>
                    <a:lnTo>
                      <a:pt x="10" y="46"/>
                    </a:lnTo>
                    <a:lnTo>
                      <a:pt x="10" y="48"/>
                    </a:lnTo>
                    <a:lnTo>
                      <a:pt x="10" y="48"/>
                    </a:lnTo>
                    <a:lnTo>
                      <a:pt x="10" y="52"/>
                    </a:lnTo>
                    <a:lnTo>
                      <a:pt x="14" y="54"/>
                    </a:lnTo>
                    <a:lnTo>
                      <a:pt x="14" y="54"/>
                    </a:lnTo>
                    <a:lnTo>
                      <a:pt x="16" y="52"/>
                    </a:lnTo>
                    <a:lnTo>
                      <a:pt x="18" y="48"/>
                    </a:lnTo>
                    <a:lnTo>
                      <a:pt x="18" y="48"/>
                    </a:lnTo>
                    <a:lnTo>
                      <a:pt x="16" y="46"/>
                    </a:lnTo>
                    <a:lnTo>
                      <a:pt x="14" y="44"/>
                    </a:lnTo>
                    <a:lnTo>
                      <a:pt x="14" y="44"/>
                    </a:lnTo>
                    <a:close/>
                  </a:path>
                </a:pathLst>
              </a:custGeom>
              <a:grp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Arial" panose="020B0604020202020204" pitchFamily="34" charset="0"/>
                  <a:ea typeface="微软雅黑" panose="020B0503020204020204" pitchFamily="34" charset="-122"/>
                  <a:cs typeface="Calibri"/>
                  <a:sym typeface="Arial" panose="020B0604020202020204" pitchFamily="34" charset="0"/>
                </a:endParaRPr>
              </a:p>
            </p:txBody>
          </p:sp>
        </p:grpSp>
      </p:grpSp>
      <p:grpSp>
        <p:nvGrpSpPr>
          <p:cNvPr id="45" name="组合 44">
            <a:extLst>
              <a:ext uri="{FF2B5EF4-FFF2-40B4-BE49-F238E27FC236}">
                <a16:creationId xmlns:a16="http://schemas.microsoft.com/office/drawing/2014/main" id="{2C0FB6BF-4DBF-4D96-BD23-4DB67E6215C6}"/>
              </a:ext>
            </a:extLst>
          </p:cNvPr>
          <p:cNvGrpSpPr/>
          <p:nvPr/>
        </p:nvGrpSpPr>
        <p:grpSpPr>
          <a:xfrm>
            <a:off x="3404528" y="3429000"/>
            <a:ext cx="782968" cy="782134"/>
            <a:chOff x="853282" y="3008313"/>
            <a:chExt cx="745331" cy="744538"/>
          </a:xfrm>
        </p:grpSpPr>
        <p:sp>
          <p:nvSpPr>
            <p:cNvPr id="46" name="Oval 72">
              <a:extLst>
                <a:ext uri="{FF2B5EF4-FFF2-40B4-BE49-F238E27FC236}">
                  <a16:creationId xmlns:a16="http://schemas.microsoft.com/office/drawing/2014/main" id="{3858C834-9217-463A-A959-2CA7D9DAF3E0}"/>
                </a:ext>
              </a:extLst>
            </p:cNvPr>
            <p:cNvSpPr/>
            <p:nvPr/>
          </p:nvSpPr>
          <p:spPr>
            <a:xfrm>
              <a:off x="853282" y="3008313"/>
              <a:ext cx="745331" cy="744538"/>
            </a:xfrm>
            <a:prstGeom prst="ellipse">
              <a:avLst/>
            </a:prstGeom>
            <a:solidFill>
              <a:srgbClr val="00437A"/>
            </a:solidFill>
            <a:ln w="25400" cap="flat" cmpd="sng" algn="ctr">
              <a:solidFill>
                <a:srgbClr val="FFFFFF"/>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Arial" panose="020B0604020202020204" pitchFamily="34" charset="0"/>
                <a:ea typeface="微软雅黑" panose="020B0503020204020204" pitchFamily="34" charset="-122"/>
                <a:cs typeface="Calibri"/>
                <a:sym typeface="Arial" panose="020B0604020202020204" pitchFamily="34" charset="0"/>
              </a:endParaRPr>
            </a:p>
          </p:txBody>
        </p:sp>
        <p:sp>
          <p:nvSpPr>
            <p:cNvPr id="47" name="Shape 392">
              <a:extLst>
                <a:ext uri="{FF2B5EF4-FFF2-40B4-BE49-F238E27FC236}">
                  <a16:creationId xmlns:a16="http://schemas.microsoft.com/office/drawing/2014/main" id="{B1BBD8B4-4D06-4F06-A5D3-067B8B05186B}"/>
                </a:ext>
              </a:extLst>
            </p:cNvPr>
            <p:cNvSpPr/>
            <p:nvPr/>
          </p:nvSpPr>
          <p:spPr>
            <a:xfrm>
              <a:off x="980282" y="3221832"/>
              <a:ext cx="487363" cy="277813"/>
            </a:xfrm>
            <a:custGeom>
              <a:avLst/>
              <a:gdLst/>
              <a:ahLst/>
              <a:cxnLst>
                <a:cxn ang="0">
                  <a:pos x="wd2" y="hd2"/>
                </a:cxn>
                <a:cxn ang="5400000">
                  <a:pos x="wd2" y="hd2"/>
                </a:cxn>
                <a:cxn ang="10800000">
                  <a:pos x="wd2" y="hd2"/>
                </a:cxn>
                <a:cxn ang="16200000">
                  <a:pos x="wd2" y="hd2"/>
                </a:cxn>
              </a:cxnLst>
              <a:rect l="0" t="0" r="r" b="b"/>
              <a:pathLst>
                <a:path w="21600" h="21600" extrusionOk="0">
                  <a:moveTo>
                    <a:pt x="10867" y="0"/>
                  </a:moveTo>
                  <a:cubicBezTo>
                    <a:pt x="9332" y="0"/>
                    <a:pt x="8087" y="2188"/>
                    <a:pt x="8087" y="4885"/>
                  </a:cubicBezTo>
                  <a:cubicBezTo>
                    <a:pt x="8087" y="7580"/>
                    <a:pt x="10867" y="14648"/>
                    <a:pt x="10867" y="14648"/>
                  </a:cubicBezTo>
                  <a:cubicBezTo>
                    <a:pt x="10867" y="14648"/>
                    <a:pt x="13646" y="7580"/>
                    <a:pt x="13646" y="4885"/>
                  </a:cubicBezTo>
                  <a:cubicBezTo>
                    <a:pt x="13646" y="2188"/>
                    <a:pt x="12401" y="0"/>
                    <a:pt x="10867" y="0"/>
                  </a:cubicBezTo>
                  <a:close/>
                  <a:moveTo>
                    <a:pt x="10867" y="2439"/>
                  </a:moveTo>
                  <a:cubicBezTo>
                    <a:pt x="11634" y="2439"/>
                    <a:pt x="12254" y="3530"/>
                    <a:pt x="12254" y="4885"/>
                  </a:cubicBezTo>
                  <a:cubicBezTo>
                    <a:pt x="12254" y="6232"/>
                    <a:pt x="11634" y="7324"/>
                    <a:pt x="10867" y="7324"/>
                  </a:cubicBezTo>
                  <a:cubicBezTo>
                    <a:pt x="10099" y="7324"/>
                    <a:pt x="9474" y="6232"/>
                    <a:pt x="9474" y="4885"/>
                  </a:cubicBezTo>
                  <a:cubicBezTo>
                    <a:pt x="9474" y="3530"/>
                    <a:pt x="10099" y="2439"/>
                    <a:pt x="10867" y="2439"/>
                  </a:cubicBezTo>
                  <a:close/>
                  <a:moveTo>
                    <a:pt x="15907" y="7235"/>
                  </a:moveTo>
                  <a:cubicBezTo>
                    <a:pt x="15000" y="7235"/>
                    <a:pt x="14262" y="8522"/>
                    <a:pt x="14262" y="10118"/>
                  </a:cubicBezTo>
                  <a:cubicBezTo>
                    <a:pt x="14262" y="11711"/>
                    <a:pt x="15907" y="15883"/>
                    <a:pt x="15907" y="15883"/>
                  </a:cubicBezTo>
                  <a:cubicBezTo>
                    <a:pt x="15907" y="15883"/>
                    <a:pt x="17543" y="11705"/>
                    <a:pt x="17543" y="10118"/>
                  </a:cubicBezTo>
                  <a:cubicBezTo>
                    <a:pt x="17543" y="8522"/>
                    <a:pt x="16811" y="7235"/>
                    <a:pt x="15907" y="7235"/>
                  </a:cubicBezTo>
                  <a:close/>
                  <a:moveTo>
                    <a:pt x="15907" y="8672"/>
                  </a:moveTo>
                  <a:cubicBezTo>
                    <a:pt x="16359" y="8672"/>
                    <a:pt x="16725" y="9322"/>
                    <a:pt x="16725" y="10118"/>
                  </a:cubicBezTo>
                  <a:cubicBezTo>
                    <a:pt x="16725" y="10911"/>
                    <a:pt x="16359" y="11563"/>
                    <a:pt x="15907" y="11563"/>
                  </a:cubicBezTo>
                  <a:cubicBezTo>
                    <a:pt x="15455" y="11563"/>
                    <a:pt x="15085" y="10911"/>
                    <a:pt x="15085" y="10118"/>
                  </a:cubicBezTo>
                  <a:cubicBezTo>
                    <a:pt x="15085" y="9322"/>
                    <a:pt x="15455" y="8672"/>
                    <a:pt x="15907" y="8672"/>
                  </a:cubicBezTo>
                  <a:close/>
                  <a:moveTo>
                    <a:pt x="5482" y="9561"/>
                  </a:moveTo>
                  <a:lnTo>
                    <a:pt x="0" y="21600"/>
                  </a:lnTo>
                  <a:lnTo>
                    <a:pt x="21600" y="21600"/>
                  </a:lnTo>
                  <a:cubicBezTo>
                    <a:pt x="21600" y="21600"/>
                    <a:pt x="17580" y="12774"/>
                    <a:pt x="17580" y="12774"/>
                  </a:cubicBezTo>
                  <a:cubicBezTo>
                    <a:pt x="17420" y="13335"/>
                    <a:pt x="17245" y="13897"/>
                    <a:pt x="17070" y="14405"/>
                  </a:cubicBezTo>
                  <a:lnTo>
                    <a:pt x="19560" y="19872"/>
                  </a:lnTo>
                  <a:lnTo>
                    <a:pt x="6364" y="19872"/>
                  </a:lnTo>
                  <a:lnTo>
                    <a:pt x="6359" y="19888"/>
                  </a:lnTo>
                  <a:lnTo>
                    <a:pt x="6355" y="19872"/>
                  </a:lnTo>
                  <a:lnTo>
                    <a:pt x="2035" y="19872"/>
                  </a:lnTo>
                  <a:lnTo>
                    <a:pt x="4650" y="14147"/>
                  </a:lnTo>
                  <a:cubicBezTo>
                    <a:pt x="4647" y="14109"/>
                    <a:pt x="4636" y="14061"/>
                    <a:pt x="4636" y="14026"/>
                  </a:cubicBezTo>
                  <a:cubicBezTo>
                    <a:pt x="4636" y="12358"/>
                    <a:pt x="5410" y="10998"/>
                    <a:pt x="6359" y="10998"/>
                  </a:cubicBezTo>
                  <a:cubicBezTo>
                    <a:pt x="6613" y="10998"/>
                    <a:pt x="6855" y="11107"/>
                    <a:pt x="7071" y="11280"/>
                  </a:cubicBezTo>
                  <a:lnTo>
                    <a:pt x="8799" y="11280"/>
                  </a:lnTo>
                  <a:cubicBezTo>
                    <a:pt x="8614" y="10722"/>
                    <a:pt x="8435" y="10143"/>
                    <a:pt x="8266" y="9561"/>
                  </a:cubicBezTo>
                  <a:lnTo>
                    <a:pt x="5482" y="9561"/>
                  </a:lnTo>
                  <a:close/>
                  <a:moveTo>
                    <a:pt x="13325" y="9561"/>
                  </a:moveTo>
                  <a:cubicBezTo>
                    <a:pt x="13156" y="10143"/>
                    <a:pt x="12973" y="10722"/>
                    <a:pt x="12792" y="11280"/>
                  </a:cubicBezTo>
                  <a:lnTo>
                    <a:pt x="13826" y="11280"/>
                  </a:lnTo>
                  <a:cubicBezTo>
                    <a:pt x="13740" y="10833"/>
                    <a:pt x="13688" y="10417"/>
                    <a:pt x="13688" y="10077"/>
                  </a:cubicBezTo>
                  <a:cubicBezTo>
                    <a:pt x="13688" y="9902"/>
                    <a:pt x="13703" y="9734"/>
                    <a:pt x="13715" y="9561"/>
                  </a:cubicBezTo>
                  <a:cubicBezTo>
                    <a:pt x="13715" y="9561"/>
                    <a:pt x="13325" y="9561"/>
                    <a:pt x="13325" y="9561"/>
                  </a:cubicBezTo>
                  <a:close/>
                  <a:moveTo>
                    <a:pt x="6433" y="11886"/>
                  </a:moveTo>
                  <a:cubicBezTo>
                    <a:pt x="5723" y="11886"/>
                    <a:pt x="5146" y="12894"/>
                    <a:pt x="5146" y="14147"/>
                  </a:cubicBezTo>
                  <a:cubicBezTo>
                    <a:pt x="5146" y="15395"/>
                    <a:pt x="6433" y="18669"/>
                    <a:pt x="6433" y="18669"/>
                  </a:cubicBezTo>
                  <a:cubicBezTo>
                    <a:pt x="6433" y="18669"/>
                    <a:pt x="7719" y="15395"/>
                    <a:pt x="7719" y="14147"/>
                  </a:cubicBezTo>
                  <a:cubicBezTo>
                    <a:pt x="7719" y="12894"/>
                    <a:pt x="7143" y="11886"/>
                    <a:pt x="6433" y="11886"/>
                  </a:cubicBezTo>
                  <a:close/>
                  <a:moveTo>
                    <a:pt x="6433" y="13017"/>
                  </a:moveTo>
                  <a:cubicBezTo>
                    <a:pt x="6789" y="13017"/>
                    <a:pt x="7076" y="13522"/>
                    <a:pt x="7076" y="14147"/>
                  </a:cubicBezTo>
                  <a:cubicBezTo>
                    <a:pt x="7076" y="14770"/>
                    <a:pt x="6789" y="15277"/>
                    <a:pt x="6433" y="15277"/>
                  </a:cubicBezTo>
                  <a:cubicBezTo>
                    <a:pt x="6079" y="15277"/>
                    <a:pt x="5789" y="14770"/>
                    <a:pt x="5789" y="14147"/>
                  </a:cubicBezTo>
                  <a:cubicBezTo>
                    <a:pt x="5789" y="13522"/>
                    <a:pt x="6079" y="13017"/>
                    <a:pt x="6433" y="13017"/>
                  </a:cubicBezTo>
                  <a:close/>
                </a:path>
              </a:pathLst>
            </a:custGeom>
            <a:solidFill>
              <a:srgbClr val="FFFFFF"/>
            </a:solidFill>
            <a:ln w="12700" cap="flat">
              <a:noFill/>
              <a:miter lim="400000"/>
            </a:ln>
            <a:effectLst/>
          </p:spPr>
          <p:txBody>
            <a:bodyPr lIns="19050" tIns="19050" rIns="19050" bIns="1905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dirty="0">
                <a:ln>
                  <a:noFill/>
                </a:ln>
                <a:effectLst>
                  <a:outerShdw blurRad="38100" dist="12700" dir="5400000" rotWithShape="0">
                    <a:srgbClr val="000000">
                      <a:alpha val="50000"/>
                    </a:srgbClr>
                  </a:outerShdw>
                </a:effectLst>
                <a:uLnTx/>
                <a:uFillTx/>
                <a:latin typeface="Arial" panose="020B0604020202020204" pitchFamily="34" charset="0"/>
                <a:ea typeface="微软雅黑" panose="020B0503020204020204" pitchFamily="34" charset="-122"/>
                <a:cs typeface="Gill Sans"/>
                <a:sym typeface="Arial" panose="020B0604020202020204" pitchFamily="34" charset="0"/>
              </a:endParaRPr>
            </a:p>
          </p:txBody>
        </p:sp>
      </p:grpSp>
      <p:grpSp>
        <p:nvGrpSpPr>
          <p:cNvPr id="48" name="组合 47">
            <a:extLst>
              <a:ext uri="{FF2B5EF4-FFF2-40B4-BE49-F238E27FC236}">
                <a16:creationId xmlns:a16="http://schemas.microsoft.com/office/drawing/2014/main" id="{41F3C242-1CE9-49DA-AB8A-0D669E7CA3AD}"/>
              </a:ext>
            </a:extLst>
          </p:cNvPr>
          <p:cNvGrpSpPr/>
          <p:nvPr/>
        </p:nvGrpSpPr>
        <p:grpSpPr>
          <a:xfrm>
            <a:off x="4995342" y="2738991"/>
            <a:ext cx="782968" cy="782134"/>
            <a:chOff x="853282" y="4179094"/>
            <a:chExt cx="745331" cy="744538"/>
          </a:xfrm>
        </p:grpSpPr>
        <p:sp>
          <p:nvSpPr>
            <p:cNvPr id="49" name="Oval 74">
              <a:extLst>
                <a:ext uri="{FF2B5EF4-FFF2-40B4-BE49-F238E27FC236}">
                  <a16:creationId xmlns:a16="http://schemas.microsoft.com/office/drawing/2014/main" id="{1101FE9D-B71A-4FA8-926A-99D37328C7B1}"/>
                </a:ext>
              </a:extLst>
            </p:cNvPr>
            <p:cNvSpPr/>
            <p:nvPr/>
          </p:nvSpPr>
          <p:spPr>
            <a:xfrm>
              <a:off x="853282" y="4179094"/>
              <a:ext cx="745331" cy="744538"/>
            </a:xfrm>
            <a:prstGeom prst="ellipse">
              <a:avLst/>
            </a:prstGeom>
            <a:solidFill>
              <a:srgbClr val="00437A"/>
            </a:solidFill>
            <a:ln w="25400" cap="flat" cmpd="sng" algn="ctr">
              <a:solidFill>
                <a:srgbClr val="FFFFFF"/>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Arial" panose="020B0604020202020204" pitchFamily="34" charset="0"/>
                <a:ea typeface="微软雅黑" panose="020B0503020204020204" pitchFamily="34" charset="-122"/>
                <a:cs typeface="Calibri"/>
                <a:sym typeface="Arial" panose="020B0604020202020204" pitchFamily="34" charset="0"/>
              </a:endParaRPr>
            </a:p>
          </p:txBody>
        </p:sp>
        <p:sp>
          <p:nvSpPr>
            <p:cNvPr id="50" name="Shape 412">
              <a:extLst>
                <a:ext uri="{FF2B5EF4-FFF2-40B4-BE49-F238E27FC236}">
                  <a16:creationId xmlns:a16="http://schemas.microsoft.com/office/drawing/2014/main" id="{A1B18A90-7B9E-4B00-A373-2B005BA12375}"/>
                </a:ext>
              </a:extLst>
            </p:cNvPr>
            <p:cNvSpPr/>
            <p:nvPr/>
          </p:nvSpPr>
          <p:spPr>
            <a:xfrm>
              <a:off x="1066007" y="4355307"/>
              <a:ext cx="346075" cy="352425"/>
            </a:xfrm>
            <a:custGeom>
              <a:avLst/>
              <a:gdLst/>
              <a:ahLst/>
              <a:cxnLst>
                <a:cxn ang="0">
                  <a:pos x="wd2" y="hd2"/>
                </a:cxn>
                <a:cxn ang="5400000">
                  <a:pos x="wd2" y="hd2"/>
                </a:cxn>
                <a:cxn ang="10800000">
                  <a:pos x="wd2" y="hd2"/>
                </a:cxn>
                <a:cxn ang="16200000">
                  <a:pos x="wd2" y="hd2"/>
                </a:cxn>
              </a:cxnLst>
              <a:rect l="0" t="0" r="r" b="b"/>
              <a:pathLst>
                <a:path w="21540" h="21600" extrusionOk="0">
                  <a:moveTo>
                    <a:pt x="4896" y="0"/>
                  </a:moveTo>
                  <a:cubicBezTo>
                    <a:pt x="4786" y="0"/>
                    <a:pt x="4683" y="49"/>
                    <a:pt x="4612" y="128"/>
                  </a:cubicBezTo>
                  <a:cubicBezTo>
                    <a:pt x="4546" y="210"/>
                    <a:pt x="4519" y="319"/>
                    <a:pt x="4539" y="424"/>
                  </a:cubicBezTo>
                  <a:lnTo>
                    <a:pt x="4749" y="1474"/>
                  </a:lnTo>
                  <a:cubicBezTo>
                    <a:pt x="4749" y="1474"/>
                    <a:pt x="16027" y="1474"/>
                    <a:pt x="16027" y="1474"/>
                  </a:cubicBezTo>
                  <a:lnTo>
                    <a:pt x="16225" y="419"/>
                  </a:lnTo>
                  <a:cubicBezTo>
                    <a:pt x="16244" y="317"/>
                    <a:pt x="16216" y="207"/>
                    <a:pt x="16146" y="128"/>
                  </a:cubicBezTo>
                  <a:cubicBezTo>
                    <a:pt x="16079" y="46"/>
                    <a:pt x="15975" y="0"/>
                    <a:pt x="15868" y="0"/>
                  </a:cubicBezTo>
                  <a:lnTo>
                    <a:pt x="4896" y="0"/>
                  </a:lnTo>
                  <a:close/>
                  <a:moveTo>
                    <a:pt x="3445" y="2322"/>
                  </a:moveTo>
                  <a:cubicBezTo>
                    <a:pt x="3332" y="2322"/>
                    <a:pt x="3233" y="2373"/>
                    <a:pt x="3162" y="2462"/>
                  </a:cubicBezTo>
                  <a:cubicBezTo>
                    <a:pt x="3091" y="2548"/>
                    <a:pt x="3067" y="2660"/>
                    <a:pt x="3094" y="2769"/>
                  </a:cubicBezTo>
                  <a:lnTo>
                    <a:pt x="3349" y="3796"/>
                  </a:lnTo>
                  <a:cubicBezTo>
                    <a:pt x="3349" y="3796"/>
                    <a:pt x="17393" y="3796"/>
                    <a:pt x="17393" y="3796"/>
                  </a:cubicBezTo>
                  <a:lnTo>
                    <a:pt x="17636" y="2758"/>
                  </a:lnTo>
                  <a:cubicBezTo>
                    <a:pt x="17660" y="2653"/>
                    <a:pt x="17639" y="2542"/>
                    <a:pt x="17568" y="2456"/>
                  </a:cubicBezTo>
                  <a:cubicBezTo>
                    <a:pt x="17502" y="2374"/>
                    <a:pt x="17395" y="2322"/>
                    <a:pt x="17285" y="2322"/>
                  </a:cubicBezTo>
                  <a:lnTo>
                    <a:pt x="3445" y="2322"/>
                  </a:lnTo>
                  <a:close/>
                  <a:moveTo>
                    <a:pt x="3043" y="4824"/>
                  </a:moveTo>
                  <a:cubicBezTo>
                    <a:pt x="1465" y="4824"/>
                    <a:pt x="180" y="6083"/>
                    <a:pt x="180" y="7637"/>
                  </a:cubicBezTo>
                  <a:lnTo>
                    <a:pt x="1195" y="14303"/>
                  </a:lnTo>
                  <a:cubicBezTo>
                    <a:pt x="1195" y="14303"/>
                    <a:pt x="2550" y="14303"/>
                    <a:pt x="2550" y="14303"/>
                  </a:cubicBezTo>
                  <a:lnTo>
                    <a:pt x="1529" y="7637"/>
                  </a:lnTo>
                  <a:cubicBezTo>
                    <a:pt x="1529" y="6817"/>
                    <a:pt x="2210" y="6152"/>
                    <a:pt x="3043" y="6152"/>
                  </a:cubicBezTo>
                  <a:lnTo>
                    <a:pt x="18441" y="6152"/>
                  </a:lnTo>
                  <a:cubicBezTo>
                    <a:pt x="19277" y="6152"/>
                    <a:pt x="19949" y="6817"/>
                    <a:pt x="19949" y="7637"/>
                  </a:cubicBezTo>
                  <a:lnTo>
                    <a:pt x="19048" y="14231"/>
                  </a:lnTo>
                  <a:lnTo>
                    <a:pt x="20396" y="14231"/>
                  </a:lnTo>
                  <a:lnTo>
                    <a:pt x="21303" y="7637"/>
                  </a:lnTo>
                  <a:cubicBezTo>
                    <a:pt x="21303" y="6083"/>
                    <a:pt x="20022" y="4824"/>
                    <a:pt x="18441" y="4824"/>
                  </a:cubicBezTo>
                  <a:lnTo>
                    <a:pt x="3043" y="4824"/>
                  </a:lnTo>
                  <a:close/>
                  <a:moveTo>
                    <a:pt x="8211" y="8575"/>
                  </a:moveTo>
                  <a:cubicBezTo>
                    <a:pt x="6304" y="8575"/>
                    <a:pt x="6032" y="10338"/>
                    <a:pt x="6160" y="11651"/>
                  </a:cubicBezTo>
                  <a:cubicBezTo>
                    <a:pt x="6132" y="11648"/>
                    <a:pt x="6101" y="11646"/>
                    <a:pt x="6075" y="11646"/>
                  </a:cubicBezTo>
                  <a:cubicBezTo>
                    <a:pt x="5771" y="11646"/>
                    <a:pt x="5773" y="12023"/>
                    <a:pt x="5831" y="12478"/>
                  </a:cubicBezTo>
                  <a:cubicBezTo>
                    <a:pt x="5884" y="12924"/>
                    <a:pt x="6305" y="13561"/>
                    <a:pt x="6596" y="13561"/>
                  </a:cubicBezTo>
                  <a:cubicBezTo>
                    <a:pt x="6633" y="13561"/>
                    <a:pt x="6670" y="13549"/>
                    <a:pt x="6698" y="13533"/>
                  </a:cubicBezTo>
                  <a:cubicBezTo>
                    <a:pt x="6912" y="13915"/>
                    <a:pt x="7175" y="14253"/>
                    <a:pt x="7469" y="14521"/>
                  </a:cubicBezTo>
                  <a:lnTo>
                    <a:pt x="9668" y="14521"/>
                  </a:lnTo>
                  <a:cubicBezTo>
                    <a:pt x="9936" y="14251"/>
                    <a:pt x="10167" y="13903"/>
                    <a:pt x="10331" y="13516"/>
                  </a:cubicBezTo>
                  <a:cubicBezTo>
                    <a:pt x="10371" y="13543"/>
                    <a:pt x="10406" y="13561"/>
                    <a:pt x="10450" y="13561"/>
                  </a:cubicBezTo>
                  <a:cubicBezTo>
                    <a:pt x="10741" y="13561"/>
                    <a:pt x="11093" y="12924"/>
                    <a:pt x="11096" y="12478"/>
                  </a:cubicBezTo>
                  <a:cubicBezTo>
                    <a:pt x="11099" y="12023"/>
                    <a:pt x="11058" y="11646"/>
                    <a:pt x="10750" y="11646"/>
                  </a:cubicBezTo>
                  <a:cubicBezTo>
                    <a:pt x="10717" y="11646"/>
                    <a:pt x="10677" y="11653"/>
                    <a:pt x="10637" y="11663"/>
                  </a:cubicBezTo>
                  <a:cubicBezTo>
                    <a:pt x="10611" y="10346"/>
                    <a:pt x="10260" y="8575"/>
                    <a:pt x="8211" y="8575"/>
                  </a:cubicBezTo>
                  <a:close/>
                  <a:moveTo>
                    <a:pt x="10881" y="9647"/>
                  </a:moveTo>
                  <a:cubicBezTo>
                    <a:pt x="11058" y="10068"/>
                    <a:pt x="11184" y="10574"/>
                    <a:pt x="11226" y="11182"/>
                  </a:cubicBezTo>
                  <a:cubicBezTo>
                    <a:pt x="11354" y="11261"/>
                    <a:pt x="11444" y="11393"/>
                    <a:pt x="11521" y="11551"/>
                  </a:cubicBezTo>
                  <a:lnTo>
                    <a:pt x="16792" y="11551"/>
                  </a:lnTo>
                  <a:cubicBezTo>
                    <a:pt x="17066" y="11551"/>
                    <a:pt x="17323" y="11324"/>
                    <a:pt x="17370" y="11037"/>
                  </a:cubicBezTo>
                  <a:lnTo>
                    <a:pt x="17500" y="10194"/>
                  </a:lnTo>
                  <a:cubicBezTo>
                    <a:pt x="17547" y="9891"/>
                    <a:pt x="17354" y="9647"/>
                    <a:pt x="17070" y="9647"/>
                  </a:cubicBezTo>
                  <a:lnTo>
                    <a:pt x="10881" y="9647"/>
                  </a:lnTo>
                  <a:close/>
                  <a:moveTo>
                    <a:pt x="11481" y="13042"/>
                  </a:moveTo>
                  <a:cubicBezTo>
                    <a:pt x="11338" y="13539"/>
                    <a:pt x="11012" y="14050"/>
                    <a:pt x="10563" y="14180"/>
                  </a:cubicBezTo>
                  <a:cubicBezTo>
                    <a:pt x="10551" y="14205"/>
                    <a:pt x="10531" y="14226"/>
                    <a:pt x="10518" y="14247"/>
                  </a:cubicBezTo>
                  <a:lnTo>
                    <a:pt x="10524" y="14661"/>
                  </a:lnTo>
                  <a:cubicBezTo>
                    <a:pt x="10524" y="14661"/>
                    <a:pt x="16214" y="14661"/>
                    <a:pt x="16214" y="14661"/>
                  </a:cubicBezTo>
                  <a:cubicBezTo>
                    <a:pt x="16465" y="14661"/>
                    <a:pt x="16701" y="14469"/>
                    <a:pt x="16741" y="14225"/>
                  </a:cubicBezTo>
                  <a:lnTo>
                    <a:pt x="16854" y="13505"/>
                  </a:lnTo>
                  <a:cubicBezTo>
                    <a:pt x="16894" y="13250"/>
                    <a:pt x="16716" y="13042"/>
                    <a:pt x="16452" y="13042"/>
                  </a:cubicBezTo>
                  <a:lnTo>
                    <a:pt x="11481" y="13042"/>
                  </a:lnTo>
                  <a:close/>
                  <a:moveTo>
                    <a:pt x="963" y="15185"/>
                  </a:moveTo>
                  <a:cubicBezTo>
                    <a:pt x="686" y="15185"/>
                    <a:pt x="416" y="15307"/>
                    <a:pt x="232" y="15515"/>
                  </a:cubicBezTo>
                  <a:cubicBezTo>
                    <a:pt x="48" y="15722"/>
                    <a:pt x="-30" y="16000"/>
                    <a:pt x="10" y="16274"/>
                  </a:cubicBezTo>
                  <a:lnTo>
                    <a:pt x="798" y="21600"/>
                  </a:lnTo>
                  <a:lnTo>
                    <a:pt x="20742" y="21600"/>
                  </a:lnTo>
                  <a:lnTo>
                    <a:pt x="21530" y="16274"/>
                  </a:lnTo>
                  <a:cubicBezTo>
                    <a:pt x="21570" y="16000"/>
                    <a:pt x="21487" y="15722"/>
                    <a:pt x="21303" y="15515"/>
                  </a:cubicBezTo>
                  <a:cubicBezTo>
                    <a:pt x="21120" y="15304"/>
                    <a:pt x="20853" y="15185"/>
                    <a:pt x="20572" y="15185"/>
                  </a:cubicBezTo>
                  <a:cubicBezTo>
                    <a:pt x="20572" y="15185"/>
                    <a:pt x="963" y="15185"/>
                    <a:pt x="963" y="15185"/>
                  </a:cubicBezTo>
                  <a:close/>
                </a:path>
              </a:pathLst>
            </a:custGeom>
            <a:solidFill>
              <a:srgbClr val="FFFFFF"/>
            </a:solidFill>
            <a:ln w="12700" cap="flat">
              <a:noFill/>
              <a:miter lim="400000"/>
            </a:ln>
            <a:effectLst/>
          </p:spPr>
          <p:txBody>
            <a:bodyPr lIns="19050" tIns="19050" rIns="19050" bIns="1905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dirty="0">
                <a:ln>
                  <a:noFill/>
                </a:ln>
                <a:effectLst>
                  <a:outerShdw blurRad="38100" dist="12700" dir="5400000" rotWithShape="0">
                    <a:srgbClr val="000000">
                      <a:alpha val="50000"/>
                    </a:srgbClr>
                  </a:outerShdw>
                </a:effectLst>
                <a:uLnTx/>
                <a:uFillTx/>
                <a:latin typeface="Arial" panose="020B0604020202020204" pitchFamily="34" charset="0"/>
                <a:ea typeface="微软雅黑" panose="020B0503020204020204" pitchFamily="34" charset="-122"/>
                <a:cs typeface="Gill Sans"/>
                <a:sym typeface="Arial" panose="020B0604020202020204" pitchFamily="34" charset="0"/>
              </a:endParaRPr>
            </a:p>
          </p:txBody>
        </p:sp>
      </p:grpSp>
      <p:sp>
        <p:nvSpPr>
          <p:cNvPr id="51" name="添加标题">
            <a:extLst>
              <a:ext uri="{FF2B5EF4-FFF2-40B4-BE49-F238E27FC236}">
                <a16:creationId xmlns:a16="http://schemas.microsoft.com/office/drawing/2014/main" id="{8A7E26B7-3B93-44A1-903B-F2100FFFC5F9}"/>
              </a:ext>
            </a:extLst>
          </p:cNvPr>
          <p:cNvSpPr txBox="1"/>
          <p:nvPr/>
        </p:nvSpPr>
        <p:spPr>
          <a:xfrm>
            <a:off x="855769" y="1491664"/>
            <a:ext cx="2945993" cy="1024319"/>
          </a:xfrm>
          <a:prstGeom prst="rect">
            <a:avLst/>
          </a:prstGeom>
        </p:spPr>
        <p:txBody>
          <a:bodyPr wrap="square">
            <a:spAutoFit/>
          </a:bodyPr>
          <a:lstStyle>
            <a:defPPr>
              <a:defRPr lang="zh-CN"/>
            </a:defPPr>
            <a:lvl1pPr>
              <a:lnSpc>
                <a:spcPct val="150000"/>
              </a:lnSpc>
              <a:defRPr sz="1400">
                <a:solidFill>
                  <a:srgbClr val="333333"/>
                </a:solidFill>
                <a:latin typeface="幼圆" panose="02010509060101010101" pitchFamily="49" charset="-122"/>
                <a:ea typeface="幼圆" panose="02010509060101010101" pitchFamily="49" charset="-122"/>
              </a:defRPr>
            </a:lvl1pPr>
          </a:lstStyle>
          <a:p>
            <a:pPr algn="just"/>
            <a:r>
              <a:rPr lang="en-US" altLang="zh-CN" dirty="0">
                <a:latin typeface="思源黑体 CN Heavy" panose="020B0A00000000000000" pitchFamily="34" charset="-122"/>
                <a:ea typeface="思源黑体 CN Heavy" panose="020B0A00000000000000" pitchFamily="34" charset="-122"/>
                <a:sym typeface="Arial" panose="020B0604020202020204" pitchFamily="34" charset="0"/>
              </a:rPr>
              <a:t>1956</a:t>
            </a:r>
            <a:r>
              <a:rPr lang="zh-CN" altLang="en-US" dirty="0">
                <a:latin typeface="思源黑体 CN Heavy" panose="020B0A00000000000000" pitchFamily="34" charset="-122"/>
                <a:ea typeface="思源黑体 CN Heavy" panose="020B0A00000000000000" pitchFamily="34" charset="-122"/>
                <a:sym typeface="Arial" panose="020B0604020202020204" pitchFamily="34" charset="0"/>
              </a:rPr>
              <a:t>年夏季，以麦卡赛、明斯基、罗切斯特和申农等为首的一批有远见卓识的年轻科学家在一起聚会。</a:t>
            </a:r>
            <a:endParaRPr lang="zh-CN" altLang="en-US" dirty="0">
              <a:sym typeface="Arial" panose="020B0604020202020204" pitchFamily="34" charset="0"/>
            </a:endParaRPr>
          </a:p>
        </p:txBody>
      </p:sp>
      <p:sp>
        <p:nvSpPr>
          <p:cNvPr id="6" name="矩形 5">
            <a:extLst>
              <a:ext uri="{FF2B5EF4-FFF2-40B4-BE49-F238E27FC236}">
                <a16:creationId xmlns:a16="http://schemas.microsoft.com/office/drawing/2014/main" id="{B49B6A68-5863-4AB0-BCAD-18DD62FE0B04}"/>
              </a:ext>
            </a:extLst>
          </p:cNvPr>
          <p:cNvSpPr/>
          <p:nvPr/>
        </p:nvSpPr>
        <p:spPr>
          <a:xfrm>
            <a:off x="2596682" y="4289820"/>
            <a:ext cx="2510485" cy="1673920"/>
          </a:xfrm>
          <a:prstGeom prst="rect">
            <a:avLst/>
          </a:prstGeom>
        </p:spPr>
        <p:txBody>
          <a:bodyPr wrap="square">
            <a:spAutoFit/>
          </a:bodyPr>
          <a:lstStyle/>
          <a:p>
            <a:pPr algn="just">
              <a:lnSpc>
                <a:spcPct val="150000"/>
              </a:lnSpc>
            </a:pPr>
            <a:r>
              <a:rPr lang="zh-CN" altLang="en-US" sz="1400" dirty="0">
                <a:solidFill>
                  <a:srgbClr val="333333"/>
                </a:solidFill>
                <a:latin typeface="思源黑体 CN Heavy" panose="020B0A00000000000000" pitchFamily="34" charset="-122"/>
                <a:ea typeface="思源黑体 CN Heavy" panose="020B0A00000000000000" pitchFamily="34" charset="-122"/>
                <a:sym typeface="Arial" panose="020B0604020202020204" pitchFamily="34" charset="0"/>
              </a:rPr>
              <a:t>共同研究和探讨用机器模拟智能的一系列有关问题，并首次提出了“人工智能”这一术语，它标志着“人工智能”这门新兴学科的正式诞生。</a:t>
            </a:r>
            <a:endParaRPr lang="zh-CN" altLang="en-US" sz="1400" dirty="0">
              <a:solidFill>
                <a:srgbClr val="333333"/>
              </a:solidFill>
              <a:latin typeface="思源黑体 CN Heavy" panose="020B0A00000000000000" pitchFamily="34" charset="-122"/>
              <a:ea typeface="思源黑体 CN Heavy" panose="020B0A00000000000000" pitchFamily="34" charset="-122"/>
            </a:endParaRPr>
          </a:p>
        </p:txBody>
      </p:sp>
      <p:sp>
        <p:nvSpPr>
          <p:cNvPr id="7" name="矩形 6">
            <a:extLst>
              <a:ext uri="{FF2B5EF4-FFF2-40B4-BE49-F238E27FC236}">
                <a16:creationId xmlns:a16="http://schemas.microsoft.com/office/drawing/2014/main" id="{712804EC-7C0C-4B17-9AB0-44404038220E}"/>
              </a:ext>
            </a:extLst>
          </p:cNvPr>
          <p:cNvSpPr/>
          <p:nvPr/>
        </p:nvSpPr>
        <p:spPr>
          <a:xfrm>
            <a:off x="4214371" y="1482828"/>
            <a:ext cx="2598067" cy="1027589"/>
          </a:xfrm>
          <a:prstGeom prst="rect">
            <a:avLst/>
          </a:prstGeom>
        </p:spPr>
        <p:txBody>
          <a:bodyPr wrap="square">
            <a:spAutoFit/>
          </a:bodyPr>
          <a:lstStyle/>
          <a:p>
            <a:pPr algn="just">
              <a:lnSpc>
                <a:spcPct val="150000"/>
              </a:lnSpc>
            </a:pPr>
            <a:r>
              <a:rPr lang="en-US" altLang="zh-CN" sz="1400" dirty="0">
                <a:solidFill>
                  <a:srgbClr val="333333"/>
                </a:solidFill>
                <a:latin typeface="思源黑体 CN Heavy" panose="020B0A00000000000000" pitchFamily="34" charset="-122"/>
                <a:ea typeface="思源黑体 CN Heavy" panose="020B0A00000000000000" pitchFamily="34" charset="-122"/>
                <a:sym typeface="Arial" panose="020B0604020202020204" pitchFamily="34" charset="0"/>
              </a:rPr>
              <a:t>IBM</a:t>
            </a:r>
            <a:r>
              <a:rPr lang="zh-CN" altLang="en-US" sz="1400" dirty="0">
                <a:solidFill>
                  <a:srgbClr val="333333"/>
                </a:solidFill>
                <a:latin typeface="思源黑体 CN Heavy" panose="020B0A00000000000000" pitchFamily="34" charset="-122"/>
                <a:ea typeface="思源黑体 CN Heavy" panose="020B0A00000000000000" pitchFamily="34" charset="-122"/>
                <a:sym typeface="Arial" panose="020B0604020202020204" pitchFamily="34" charset="0"/>
              </a:rPr>
              <a:t>公司“深蓝”电脑击败了人类的世界国际象棋冠军更是人工智能技术的一个完美表现。</a:t>
            </a:r>
            <a:endParaRPr lang="zh-CN" altLang="en-US" sz="1400" dirty="0">
              <a:solidFill>
                <a:srgbClr val="333333"/>
              </a:solidFill>
              <a:latin typeface="思源黑体 CN Heavy" panose="020B0A00000000000000" pitchFamily="34" charset="-122"/>
              <a:ea typeface="思源黑体 CN Heavy" panose="020B0A00000000000000" pitchFamily="34" charset="-122"/>
            </a:endParaRPr>
          </a:p>
        </p:txBody>
      </p:sp>
      <p:sp>
        <p:nvSpPr>
          <p:cNvPr id="58" name="椭圆 57">
            <a:extLst>
              <a:ext uri="{FF2B5EF4-FFF2-40B4-BE49-F238E27FC236}">
                <a16:creationId xmlns:a16="http://schemas.microsoft.com/office/drawing/2014/main" id="{80899047-268E-456F-8CAC-4FC40545549B}"/>
              </a:ext>
            </a:extLst>
          </p:cNvPr>
          <p:cNvSpPr/>
          <p:nvPr/>
        </p:nvSpPr>
        <p:spPr>
          <a:xfrm>
            <a:off x="10681855" y="1298944"/>
            <a:ext cx="358651" cy="358651"/>
          </a:xfrm>
          <a:prstGeom prst="ellipse">
            <a:avLst/>
          </a:prstGeom>
          <a:solidFill>
            <a:srgbClr val="0043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9" name="椭圆 58">
            <a:extLst>
              <a:ext uri="{FF2B5EF4-FFF2-40B4-BE49-F238E27FC236}">
                <a16:creationId xmlns:a16="http://schemas.microsoft.com/office/drawing/2014/main" id="{FA43BC0F-8D87-476D-A763-4FDDCB5C6C74}"/>
              </a:ext>
            </a:extLst>
          </p:cNvPr>
          <p:cNvSpPr/>
          <p:nvPr/>
        </p:nvSpPr>
        <p:spPr>
          <a:xfrm>
            <a:off x="10681855" y="1890403"/>
            <a:ext cx="358651" cy="358651"/>
          </a:xfrm>
          <a:prstGeom prst="ellipse">
            <a:avLst/>
          </a:prstGeom>
          <a:solidFill>
            <a:srgbClr val="0043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60" name="椭圆 59">
            <a:extLst>
              <a:ext uri="{FF2B5EF4-FFF2-40B4-BE49-F238E27FC236}">
                <a16:creationId xmlns:a16="http://schemas.microsoft.com/office/drawing/2014/main" id="{8CD2FAEC-811E-4123-A297-10535F9C0DE2}"/>
              </a:ext>
            </a:extLst>
          </p:cNvPr>
          <p:cNvSpPr/>
          <p:nvPr/>
        </p:nvSpPr>
        <p:spPr>
          <a:xfrm>
            <a:off x="10681855" y="2481862"/>
            <a:ext cx="358651" cy="358651"/>
          </a:xfrm>
          <a:prstGeom prst="ellipse">
            <a:avLst/>
          </a:prstGeom>
          <a:solidFill>
            <a:srgbClr val="0043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61" name="椭圆 60">
            <a:extLst>
              <a:ext uri="{FF2B5EF4-FFF2-40B4-BE49-F238E27FC236}">
                <a16:creationId xmlns:a16="http://schemas.microsoft.com/office/drawing/2014/main" id="{E113BC94-5068-4202-BF31-7590183D1827}"/>
              </a:ext>
            </a:extLst>
          </p:cNvPr>
          <p:cNvSpPr/>
          <p:nvPr/>
        </p:nvSpPr>
        <p:spPr>
          <a:xfrm>
            <a:off x="10681855" y="3073321"/>
            <a:ext cx="358651" cy="358651"/>
          </a:xfrm>
          <a:prstGeom prst="ellipse">
            <a:avLst/>
          </a:prstGeom>
          <a:solidFill>
            <a:srgbClr val="0043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62" name="等腰三角形 61">
            <a:extLst>
              <a:ext uri="{FF2B5EF4-FFF2-40B4-BE49-F238E27FC236}">
                <a16:creationId xmlns:a16="http://schemas.microsoft.com/office/drawing/2014/main" id="{E3D4471C-1FFD-49BF-BDD3-797CFCDC4D65}"/>
              </a:ext>
            </a:extLst>
          </p:cNvPr>
          <p:cNvSpPr/>
          <p:nvPr/>
        </p:nvSpPr>
        <p:spPr>
          <a:xfrm rot="10800000">
            <a:off x="10695531" y="3601231"/>
            <a:ext cx="358650" cy="309181"/>
          </a:xfrm>
          <a:prstGeom prst="triangle">
            <a:avLst/>
          </a:prstGeom>
          <a:solidFill>
            <a:srgbClr val="0043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添加标题">
            <a:extLst>
              <a:ext uri="{FF2B5EF4-FFF2-40B4-BE49-F238E27FC236}">
                <a16:creationId xmlns:a16="http://schemas.microsoft.com/office/drawing/2014/main" id="{1B7DEBF1-5CD3-4129-98BF-1CD11A2B506F}"/>
              </a:ext>
            </a:extLst>
          </p:cNvPr>
          <p:cNvSpPr txBox="1"/>
          <p:nvPr/>
        </p:nvSpPr>
        <p:spPr>
          <a:xfrm>
            <a:off x="10613687" y="4079672"/>
            <a:ext cx="646331" cy="2080650"/>
          </a:xfrm>
          <a:prstGeom prst="rect">
            <a:avLst/>
          </a:prstGeom>
        </p:spPr>
        <p:txBody>
          <a:bodyPr vert="eaVert" wrap="square">
            <a:spAutoFit/>
          </a:bodyPr>
          <a:lstStyle>
            <a:defPPr>
              <a:defRPr lang="zh-CN"/>
            </a:defPPr>
            <a:lvl1pPr>
              <a:lnSpc>
                <a:spcPct val="150000"/>
              </a:lnSpc>
              <a:defRPr sz="1400">
                <a:solidFill>
                  <a:srgbClr val="333333"/>
                </a:solidFill>
                <a:latin typeface="幼圆" panose="02010509060101010101" pitchFamily="49" charset="-122"/>
                <a:ea typeface="幼圆" panose="02010509060101010101" pitchFamily="49" charset="-122"/>
              </a:defRPr>
            </a:lvl1pPr>
          </a:lstStyle>
          <a:p>
            <a:pPr algn="just"/>
            <a:r>
              <a:rPr lang="zh-CN" altLang="en-US" sz="2000" spc="600" dirty="0">
                <a:solidFill>
                  <a:srgbClr val="00437A"/>
                </a:solidFill>
                <a:latin typeface="思源黑体 CN Heavy" panose="020B0A00000000000000" pitchFamily="34" charset="-122"/>
                <a:ea typeface="思源黑体 CN Heavy" panose="020B0A00000000000000" pitchFamily="34" charset="-122"/>
                <a:sym typeface="Arial" panose="020B0604020202020204" pitchFamily="34" charset="0"/>
              </a:rPr>
              <a:t>概念阶段</a:t>
            </a:r>
          </a:p>
        </p:txBody>
      </p:sp>
    </p:spTree>
    <p:extLst>
      <p:ext uri="{BB962C8B-B14F-4D97-AF65-F5344CB8AC3E}">
        <p14:creationId xmlns:p14="http://schemas.microsoft.com/office/powerpoint/2010/main" val="2393767032"/>
      </p:ext>
    </p:extLst>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additive="base">
                                        <p:cTn id="12" dur="500" fill="hold"/>
                                        <p:tgtEl>
                                          <p:spTgt spid="45"/>
                                        </p:tgtEl>
                                        <p:attrNameLst>
                                          <p:attrName>ppt_x</p:attrName>
                                        </p:attrNameLst>
                                      </p:cBhvr>
                                      <p:tavLst>
                                        <p:tav tm="0">
                                          <p:val>
                                            <p:strVal val="0-#ppt_w/2"/>
                                          </p:val>
                                        </p:tav>
                                        <p:tav tm="100000">
                                          <p:val>
                                            <p:strVal val="#ppt_x"/>
                                          </p:val>
                                        </p:tav>
                                      </p:tavLst>
                                    </p:anim>
                                    <p:anim calcmode="lin" valueType="num">
                                      <p:cBhvr additive="base">
                                        <p:cTn id="13" dur="500" fill="hold"/>
                                        <p:tgtEl>
                                          <p:spTgt spid="4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48"/>
                                        </p:tgtEl>
                                        <p:attrNameLst>
                                          <p:attrName>style.visibility</p:attrName>
                                        </p:attrNameLst>
                                      </p:cBhvr>
                                      <p:to>
                                        <p:strVal val="visible"/>
                                      </p:to>
                                    </p:set>
                                    <p:anim calcmode="lin" valueType="num">
                                      <p:cBhvr additive="base">
                                        <p:cTn id="17" dur="500" fill="hold"/>
                                        <p:tgtEl>
                                          <p:spTgt spid="48"/>
                                        </p:tgtEl>
                                        <p:attrNameLst>
                                          <p:attrName>ppt_x</p:attrName>
                                        </p:attrNameLst>
                                      </p:cBhvr>
                                      <p:tavLst>
                                        <p:tav tm="0">
                                          <p:val>
                                            <p:strVal val="0-#ppt_w/2"/>
                                          </p:val>
                                        </p:tav>
                                        <p:tav tm="100000">
                                          <p:val>
                                            <p:strVal val="#ppt_x"/>
                                          </p:val>
                                        </p:tav>
                                      </p:tavLst>
                                    </p:anim>
                                    <p:anim calcmode="lin" valueType="num">
                                      <p:cBhvr additive="base">
                                        <p:cTn id="18" dur="500" fill="hold"/>
                                        <p:tgtEl>
                                          <p:spTgt spid="4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fade">
                                      <p:cBhvr>
                                        <p:cTn id="26"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6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1509</Words>
  <Application>Microsoft Office PowerPoint</Application>
  <PresentationFormat>宽屏</PresentationFormat>
  <Paragraphs>119</Paragraphs>
  <Slides>20</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20</vt:i4>
      </vt:variant>
    </vt:vector>
  </HeadingPairs>
  <TitlesOfParts>
    <vt:vector size="29" baseType="lpstr">
      <vt:lpstr>等线</vt:lpstr>
      <vt:lpstr>等线 Light</vt:lpstr>
      <vt:lpstr>思源黑体 CN Heavy</vt:lpstr>
      <vt:lpstr>思源黑体 CN Light</vt:lpstr>
      <vt:lpstr>幼圆</vt:lpstr>
      <vt:lpstr>Aharoni</vt:lpstr>
      <vt:lpstr>Arial</vt:lpstr>
      <vt:lpstr>Chiller</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奕燊 王</dc:creator>
  <cp:lastModifiedBy>奕燊 王</cp:lastModifiedBy>
  <cp:revision>52</cp:revision>
  <dcterms:created xsi:type="dcterms:W3CDTF">2020-02-23T13:32:51Z</dcterms:created>
  <dcterms:modified xsi:type="dcterms:W3CDTF">2020-02-23T15:07:43Z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2052-11.1.0.9912</vt:lpwstr>
  </property>
  <property fmtid="{D5CDD505-2E9C-101B-9397-08002B2CF9AE}" pid="3" name="KSOTemplateUUID">
    <vt:lpwstr>v1.0_mb_+OfVuOygiIfb9BLM9BLxiw==</vt:lpwstr>
  </property>
</Properties>
</file>