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Lst>
  <p:sldSz cx="7556500" cy="10693400"/>
  <p:notesSz cx="7556500" cy="10693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36"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2" Type="http://schemas.openxmlformats.org/officeDocument/2006/relationships/tableStyles" Target="tableStyles.xml"/><Relationship Id="rId11" Type="http://schemas.openxmlformats.org/officeDocument/2006/relationships/viewProps" Target="viewProps.xml"/><Relationship Id="rId10" Type="http://schemas.openxmlformats.org/officeDocument/2006/relationships/presProps" Target="presProps.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6737" y="3314954"/>
            <a:ext cx="6423025" cy="2245614"/>
          </a:xfrm>
          <a:prstGeom prst="rect">
            <a:avLst/>
          </a:prstGeom>
        </p:spPr>
        <p:txBody>
          <a:bodyPr wrap="square" lIns="0" tIns="0" rIns="0" bIns="0">
            <a:spAutoFit/>
          </a:bodyPr>
          <a:lstStyle>
            <a:lvl1pPr>
              <a:defRPr/>
            </a:lvl1pPr>
          </a:lstStyle>
          <a:p/>
        </p:txBody>
      </p:sp>
      <p:sp>
        <p:nvSpPr>
          <p:cNvPr id="3" name="Holder 3"/>
          <p:cNvSpPr>
            <a:spLocks noGrp="1"/>
          </p:cNvSpPr>
          <p:nvPr>
            <p:ph type="subTitle" idx="4"/>
          </p:nvPr>
        </p:nvSpPr>
        <p:spPr>
          <a:xfrm>
            <a:off x="1133475" y="5988304"/>
            <a:ext cx="5289550" cy="267335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defRPr sz="1000" b="0" i="0">
                <a:solidFill>
                  <a:schemeClr val="bg1"/>
                </a:solidFill>
                <a:latin typeface="Arial" panose="020B0604020202020204"/>
                <a:cs typeface="Arial" panose="020B0604020202020204"/>
              </a:defRPr>
            </a:lvl1pPr>
          </a:lstStyle>
          <a:p>
            <a:pPr marL="25400">
              <a:lnSpc>
                <a:spcPts val="1085"/>
              </a:lnSpc>
            </a:pPr>
            <a:fld id="{81D60167-4931-47E6-BA6A-407CBD079E47}" type="slidenum">
              <a:rPr spc="10" dirty="0"/>
            </a:fld>
            <a:endParaRPr spc="1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950" b="1" i="0">
                <a:solidFill>
                  <a:srgbClr val="231F5C"/>
                </a:solidFill>
                <a:latin typeface="SimSun" panose="02010600030101010101" pitchFamily="2" charset="-122"/>
                <a:cs typeface="SimSun" panose="02010600030101010101" pitchFamily="2" charset="-122"/>
              </a:defRPr>
            </a:lvl1pPr>
          </a:lstStyle>
          <a:p/>
        </p:txBody>
      </p:sp>
      <p:sp>
        <p:nvSpPr>
          <p:cNvPr id="3" name="Holder 3"/>
          <p:cNvSpPr>
            <a:spLocks noGrp="1"/>
          </p:cNvSpPr>
          <p:nvPr>
            <p:ph type="body" idx="1"/>
          </p:nvPr>
        </p:nvSpPr>
        <p:spPr/>
        <p:txBody>
          <a:bodyPr lIns="0" tIns="0" rIns="0" bIns="0"/>
          <a:lstStyle>
            <a:lvl1pPr>
              <a:defRPr b="0" i="0">
                <a:solidFill>
                  <a:schemeClr val="tx1"/>
                </a:solidFill>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defRPr sz="1000" b="0" i="0">
                <a:solidFill>
                  <a:schemeClr val="bg1"/>
                </a:solidFill>
                <a:latin typeface="Arial" panose="020B0604020202020204"/>
                <a:cs typeface="Arial" panose="020B0604020202020204"/>
              </a:defRPr>
            </a:lvl1pPr>
          </a:lstStyle>
          <a:p>
            <a:pPr marL="25400">
              <a:lnSpc>
                <a:spcPts val="1085"/>
              </a:lnSpc>
            </a:pPr>
            <a:fld id="{81D60167-4931-47E6-BA6A-407CBD079E47}" type="slidenum">
              <a:rPr spc="10" dirty="0"/>
            </a:fld>
            <a:endParaRPr spc="1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950" b="1" i="0">
                <a:solidFill>
                  <a:srgbClr val="231F5C"/>
                </a:solidFill>
                <a:latin typeface="SimSun" panose="02010600030101010101" pitchFamily="2" charset="-122"/>
                <a:cs typeface="SimSun" panose="02010600030101010101" pitchFamily="2" charset="-122"/>
              </a:defRPr>
            </a:lvl1pPr>
          </a:lstStyle>
          <a:p/>
        </p:txBody>
      </p:sp>
      <p:sp>
        <p:nvSpPr>
          <p:cNvPr id="3" name="Holder 3"/>
          <p:cNvSpPr>
            <a:spLocks noGrp="1"/>
          </p:cNvSpPr>
          <p:nvPr>
            <p:ph sz="half" idx="2"/>
          </p:nvPr>
        </p:nvSpPr>
        <p:spPr>
          <a:xfrm>
            <a:off x="377825" y="2459482"/>
            <a:ext cx="3287077" cy="7057644"/>
          </a:xfrm>
          <a:prstGeom prst="rect">
            <a:avLst/>
          </a:prstGeom>
        </p:spPr>
        <p:txBody>
          <a:bodyPr wrap="square" lIns="0" tIns="0" rIns="0" bIns="0">
            <a:spAutoFit/>
          </a:bodyPr>
          <a:lstStyle>
            <a:lvl1pPr>
              <a:defRPr/>
            </a:lvl1pPr>
          </a:lstStyle>
          <a:p/>
        </p:txBody>
      </p:sp>
      <p:sp>
        <p:nvSpPr>
          <p:cNvPr id="4" name="Holder 4"/>
          <p:cNvSpPr>
            <a:spLocks noGrp="1"/>
          </p:cNvSpPr>
          <p:nvPr>
            <p:ph sz="half" idx="3"/>
          </p:nvPr>
        </p:nvSpPr>
        <p:spPr>
          <a:xfrm>
            <a:off x="3891597" y="2459482"/>
            <a:ext cx="3287077" cy="7057644"/>
          </a:xfrm>
          <a:prstGeom prst="rect">
            <a:avLst/>
          </a:prstGeom>
        </p:spPr>
        <p:txBody>
          <a:bodyPr wrap="square" lIns="0" tIns="0" rIns="0" bIns="0">
            <a:spAutoFit/>
          </a:bodyPr>
          <a:lstStyle>
            <a:lvl1pPr>
              <a:defRPr/>
            </a:lvl1pPr>
          </a:lstStyle>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7" name="Holder 7"/>
          <p:cNvSpPr>
            <a:spLocks noGrp="1"/>
          </p:cNvSpPr>
          <p:nvPr>
            <p:ph type="sldNum" sz="quarter" idx="7"/>
          </p:nvPr>
        </p:nvSpPr>
        <p:spPr/>
        <p:txBody>
          <a:bodyPr lIns="0" tIns="0" rIns="0" bIns="0"/>
          <a:lstStyle>
            <a:lvl1pPr>
              <a:defRPr sz="1000" b="0" i="0">
                <a:solidFill>
                  <a:schemeClr val="bg1"/>
                </a:solidFill>
                <a:latin typeface="Arial" panose="020B0604020202020204"/>
                <a:cs typeface="Arial" panose="020B0604020202020204"/>
              </a:defRPr>
            </a:lvl1pPr>
          </a:lstStyle>
          <a:p>
            <a:pPr marL="25400">
              <a:lnSpc>
                <a:spcPts val="1085"/>
              </a:lnSpc>
            </a:pPr>
            <a:fld id="{81D60167-4931-47E6-BA6A-407CBD079E47}" type="slidenum">
              <a:rPr spc="10" dirty="0"/>
            </a:fld>
            <a:endParaRPr spc="1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950" b="1" i="0">
                <a:solidFill>
                  <a:srgbClr val="231F5C"/>
                </a:solidFill>
                <a:latin typeface="SimSun" panose="02010600030101010101" pitchFamily="2" charset="-122"/>
                <a:cs typeface="SimSun" panose="02010600030101010101" pitchFamily="2" charset="-122"/>
              </a:defRPr>
            </a:lvl1pPr>
          </a:lstStyle>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5" name="Holder 5"/>
          <p:cNvSpPr>
            <a:spLocks noGrp="1"/>
          </p:cNvSpPr>
          <p:nvPr>
            <p:ph type="sldNum" sz="quarter" idx="7"/>
          </p:nvPr>
        </p:nvSpPr>
        <p:spPr/>
        <p:txBody>
          <a:bodyPr lIns="0" tIns="0" rIns="0" bIns="0"/>
          <a:lstStyle>
            <a:lvl1pPr>
              <a:defRPr sz="1000" b="0" i="0">
                <a:solidFill>
                  <a:schemeClr val="bg1"/>
                </a:solidFill>
                <a:latin typeface="Arial" panose="020B0604020202020204"/>
                <a:cs typeface="Arial" panose="020B0604020202020204"/>
              </a:defRPr>
            </a:lvl1pPr>
          </a:lstStyle>
          <a:p>
            <a:pPr marL="25400">
              <a:lnSpc>
                <a:spcPts val="1085"/>
              </a:lnSpc>
            </a:pPr>
            <a:fld id="{81D60167-4931-47E6-BA6A-407CBD079E47}" type="slidenum">
              <a:rPr spc="10" dirty="0"/>
            </a:fld>
            <a:endParaRPr spc="1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showMasterSp="0">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654049" y="0"/>
            <a:ext cx="6902450" cy="8413115"/>
          </a:xfrm>
          <a:custGeom>
            <a:avLst/>
            <a:gdLst/>
            <a:ahLst/>
            <a:cxnLst/>
            <a:rect l="l" t="t" r="r" b="b"/>
            <a:pathLst>
              <a:path w="6902450" h="8413115">
                <a:moveTo>
                  <a:pt x="0" y="0"/>
                </a:moveTo>
                <a:lnTo>
                  <a:pt x="6902450" y="0"/>
                </a:lnTo>
                <a:lnTo>
                  <a:pt x="6902450" y="8413055"/>
                </a:lnTo>
                <a:lnTo>
                  <a:pt x="0" y="8413055"/>
                </a:lnTo>
                <a:lnTo>
                  <a:pt x="0" y="0"/>
                </a:lnTo>
                <a:close/>
              </a:path>
            </a:pathLst>
          </a:custGeom>
          <a:solidFill>
            <a:srgbClr val="F3F3F4"/>
          </a:solidFill>
        </p:spPr>
        <p:txBody>
          <a:bodyPr wrap="square" lIns="0" tIns="0" rIns="0" bIns="0" rtlCol="0"/>
          <a:lstStyle/>
          <a:p/>
        </p:txBody>
      </p:sp>
      <p:sp>
        <p:nvSpPr>
          <p:cNvPr id="17" name="bk object 17"/>
          <p:cNvSpPr/>
          <p:nvPr/>
        </p:nvSpPr>
        <p:spPr>
          <a:xfrm>
            <a:off x="7621" y="10053318"/>
            <a:ext cx="7545698" cy="640081"/>
          </a:xfrm>
          <a:prstGeom prst="rect">
            <a:avLst/>
          </a:prstGeom>
          <a:blipFill>
            <a:blip r:embed="rId2" cstate="print"/>
            <a:stretch>
              <a:fillRect/>
            </a:stretch>
          </a:blipFill>
        </p:spPr>
        <p:txBody>
          <a:bodyPr wrap="square" lIns="0" tIns="0" rIns="0" bIns="0" rtlCol="0"/>
          <a:lstStyle/>
          <a:p/>
        </p:txBody>
      </p:sp>
      <p:sp>
        <p:nvSpPr>
          <p:cNvPr id="18" name="bk object 18"/>
          <p:cNvSpPr/>
          <p:nvPr/>
        </p:nvSpPr>
        <p:spPr>
          <a:xfrm>
            <a:off x="654048" y="4429131"/>
            <a:ext cx="6902451" cy="4989187"/>
          </a:xfrm>
          <a:prstGeom prst="rect">
            <a:avLst/>
          </a:prstGeom>
          <a:blipFill>
            <a:blip r:embed="rId3" cstate="print"/>
            <a:stretch>
              <a:fillRect/>
            </a:stretch>
          </a:blipFill>
        </p:spPr>
        <p:txBody>
          <a:bodyPr wrap="square" lIns="0" tIns="0" rIns="0" bIns="0" rtlCol="0"/>
          <a:lstStyle/>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4" name="Holder 4"/>
          <p:cNvSpPr>
            <a:spLocks noGrp="1"/>
          </p:cNvSpPr>
          <p:nvPr>
            <p:ph type="sldNum" sz="quarter" idx="7"/>
          </p:nvPr>
        </p:nvSpPr>
        <p:spPr/>
        <p:txBody>
          <a:bodyPr lIns="0" tIns="0" rIns="0" bIns="0"/>
          <a:lstStyle>
            <a:lvl1pPr>
              <a:defRPr sz="1000" b="0" i="0">
                <a:solidFill>
                  <a:schemeClr val="bg1"/>
                </a:solidFill>
                <a:latin typeface="Arial" panose="020B0604020202020204"/>
                <a:cs typeface="Arial" panose="020B0604020202020204"/>
              </a:defRPr>
            </a:lvl1pPr>
          </a:lstStyle>
          <a:p>
            <a:pPr marL="25400">
              <a:lnSpc>
                <a:spcPts val="1085"/>
              </a:lnSpc>
            </a:pPr>
            <a:fld id="{81D60167-4931-47E6-BA6A-407CBD079E47}" type="slidenum">
              <a:rPr spc="10" dirty="0"/>
            </a:fld>
            <a:endParaRPr spc="10" dirty="0"/>
          </a:p>
        </p:txBody>
      </p:sp>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01930" y="741864"/>
            <a:ext cx="5752638" cy="473709"/>
          </a:xfrm>
          <a:prstGeom prst="rect">
            <a:avLst/>
          </a:prstGeom>
        </p:spPr>
        <p:txBody>
          <a:bodyPr wrap="square" lIns="0" tIns="0" rIns="0" bIns="0">
            <a:spAutoFit/>
          </a:bodyPr>
          <a:lstStyle>
            <a:lvl1pPr>
              <a:defRPr sz="2950" b="1" i="0">
                <a:solidFill>
                  <a:srgbClr val="231F5C"/>
                </a:solidFill>
                <a:latin typeface="SimSun" panose="02010600030101010101" pitchFamily="2" charset="-122"/>
                <a:cs typeface="SimSun" panose="02010600030101010101" pitchFamily="2" charset="-122"/>
              </a:defRPr>
            </a:lvl1pPr>
          </a:lstStyle>
          <a:p/>
        </p:txBody>
      </p:sp>
      <p:sp>
        <p:nvSpPr>
          <p:cNvPr id="3" name="Holder 3"/>
          <p:cNvSpPr>
            <a:spLocks noGrp="1"/>
          </p:cNvSpPr>
          <p:nvPr>
            <p:ph type="body" idx="1"/>
          </p:nvPr>
        </p:nvSpPr>
        <p:spPr>
          <a:xfrm>
            <a:off x="901930" y="1762546"/>
            <a:ext cx="5752638" cy="6909434"/>
          </a:xfrm>
          <a:prstGeom prst="rect">
            <a:avLst/>
          </a:prstGeom>
        </p:spPr>
        <p:txBody>
          <a:bodyPr wrap="square" lIns="0" tIns="0" rIns="0" bIns="0">
            <a:spAutoFit/>
          </a:bodyPr>
          <a:lstStyle>
            <a:lvl1pPr>
              <a:defRPr b="0" i="0">
                <a:solidFill>
                  <a:schemeClr val="tx1"/>
                </a:solidFill>
              </a:defRPr>
            </a:lvl1pPr>
          </a:lstStyle>
          <a:p/>
        </p:txBody>
      </p:sp>
      <p:sp>
        <p:nvSpPr>
          <p:cNvPr id="4" name="Holder 4"/>
          <p:cNvSpPr>
            <a:spLocks noGrp="1"/>
          </p:cNvSpPr>
          <p:nvPr>
            <p:ph type="ftr" sz="quarter" idx="5"/>
          </p:nvPr>
        </p:nvSpPr>
        <p:spPr>
          <a:xfrm>
            <a:off x="2569210" y="9944862"/>
            <a:ext cx="2418080"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825" y="9944862"/>
            <a:ext cx="1737995"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7002011" y="10405777"/>
            <a:ext cx="123190" cy="155575"/>
          </a:xfrm>
          <a:prstGeom prst="rect">
            <a:avLst/>
          </a:prstGeom>
        </p:spPr>
        <p:txBody>
          <a:bodyPr wrap="square" lIns="0" tIns="0" rIns="0" bIns="0">
            <a:spAutoFit/>
          </a:bodyPr>
          <a:lstStyle>
            <a:lvl1pPr>
              <a:defRPr sz="1000" b="0" i="0">
                <a:solidFill>
                  <a:schemeClr val="bg1"/>
                </a:solidFill>
                <a:latin typeface="Arial" panose="020B0604020202020204"/>
                <a:cs typeface="Arial" panose="020B0604020202020204"/>
              </a:defRPr>
            </a:lvl1pPr>
          </a:lstStyle>
          <a:p>
            <a:pPr marL="25400">
              <a:lnSpc>
                <a:spcPts val="1085"/>
              </a:lnSpc>
            </a:pPr>
            <a:fld id="{81D60167-4931-47E6-BA6A-407CBD079E47}" type="slidenum">
              <a:rPr spc="10" dirty="0"/>
            </a:fld>
            <a:endParaRPr spc="1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jpeg"/><Relationship Id="rId2" Type="http://schemas.openxmlformats.org/officeDocument/2006/relationships/hyperlink" Target="http://WWW.SEABRIDGEAI.COM/" TargetMode="External"/><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7553325" cy="10693550"/>
          </a:xfrm>
          <a:prstGeom prst="rect">
            <a:avLst/>
          </a:prstGeom>
          <a:blipFill>
            <a:blip r:embed="rId1" cstate="print"/>
            <a:stretch>
              <a:fillRect/>
            </a:stretch>
          </a:blipFill>
        </p:spPr>
        <p:txBody>
          <a:bodyPr wrap="square" lIns="0" tIns="0" rIns="0" bIns="0" rtlCol="0"/>
          <a:lstStyle/>
          <a:p/>
        </p:txBody>
      </p:sp>
      <p:sp>
        <p:nvSpPr>
          <p:cNvPr id="3" name="object 3"/>
          <p:cNvSpPr txBox="1">
            <a:spLocks noGrp="1"/>
          </p:cNvSpPr>
          <p:nvPr>
            <p:ph type="title"/>
          </p:nvPr>
        </p:nvSpPr>
        <p:spPr>
          <a:xfrm>
            <a:off x="254067" y="1079088"/>
            <a:ext cx="3632835" cy="1435735"/>
          </a:xfrm>
          <a:prstGeom prst="rect">
            <a:avLst/>
          </a:prstGeom>
        </p:spPr>
        <p:txBody>
          <a:bodyPr vert="horz" wrap="square" lIns="0" tIns="19685" rIns="0" bIns="0" rtlCol="0">
            <a:spAutoFit/>
          </a:bodyPr>
          <a:lstStyle/>
          <a:p>
            <a:pPr marL="12700" marR="5080">
              <a:lnSpc>
                <a:spcPts val="4430"/>
              </a:lnSpc>
              <a:spcBef>
                <a:spcPts val="155"/>
              </a:spcBef>
            </a:pPr>
            <a:r>
              <a:rPr sz="3600" b="0" spc="5" dirty="0">
                <a:solidFill>
                  <a:srgbClr val="FFFFFF"/>
                </a:solidFill>
                <a:latin typeface="Arial" panose="020B0604020202020204"/>
                <a:cs typeface="Arial" panose="020B0604020202020204"/>
              </a:rPr>
              <a:t>SEABRI</a:t>
            </a:r>
            <a:r>
              <a:rPr sz="5400" b="0" spc="7" baseline="-2000" dirty="0">
                <a:solidFill>
                  <a:srgbClr val="FFFFFF"/>
                </a:solidFill>
                <a:latin typeface="Arial" panose="020B0604020202020204"/>
                <a:cs typeface="Arial" panose="020B0604020202020204"/>
              </a:rPr>
              <a:t>DGE </a:t>
            </a:r>
            <a:r>
              <a:rPr sz="5400" b="0" spc="-7" baseline="-2000" dirty="0">
                <a:solidFill>
                  <a:srgbClr val="92D050"/>
                </a:solidFill>
                <a:latin typeface="Arial" panose="020B0604020202020204"/>
                <a:cs typeface="Arial" panose="020B0604020202020204"/>
              </a:rPr>
              <a:t>AI  </a:t>
            </a:r>
            <a:r>
              <a:rPr sz="3600" b="0" spc="-5" dirty="0">
                <a:solidFill>
                  <a:srgbClr val="FFFFFF"/>
                </a:solidFill>
                <a:latin typeface="Arial" panose="020B0604020202020204"/>
                <a:cs typeface="Arial" panose="020B0604020202020204"/>
              </a:rPr>
              <a:t>METHODOLOG</a:t>
            </a:r>
            <a:r>
              <a:rPr sz="3600" b="0" dirty="0">
                <a:solidFill>
                  <a:srgbClr val="FFFFFF"/>
                </a:solidFill>
                <a:latin typeface="Arial" panose="020B0604020202020204"/>
                <a:cs typeface="Arial" panose="020B0604020202020204"/>
              </a:rPr>
              <a:t>Y</a:t>
            </a:r>
            <a:endParaRPr sz="3600">
              <a:latin typeface="Arial" panose="020B0604020202020204"/>
              <a:cs typeface="Arial" panose="020B0604020202020204"/>
            </a:endParaRPr>
          </a:p>
          <a:p>
            <a:pPr marL="12700">
              <a:lnSpc>
                <a:spcPts val="2180"/>
              </a:lnSpc>
            </a:pPr>
            <a:r>
              <a:rPr sz="2150" b="0" dirty="0">
                <a:solidFill>
                  <a:srgbClr val="FFFFFF"/>
                </a:solidFill>
                <a:latin typeface="Arial" panose="020B0604020202020204"/>
                <a:cs typeface="Arial" panose="020B0604020202020204"/>
              </a:rPr>
              <a:t>WHITEPAPER</a:t>
            </a:r>
            <a:endParaRPr sz="2150">
              <a:latin typeface="Arial" panose="020B0604020202020204"/>
              <a:cs typeface="Arial" panose="020B0604020202020204"/>
            </a:endParaRPr>
          </a:p>
        </p:txBody>
      </p:sp>
      <p:sp>
        <p:nvSpPr>
          <p:cNvPr id="4" name="object 4"/>
          <p:cNvSpPr txBox="1"/>
          <p:nvPr/>
        </p:nvSpPr>
        <p:spPr>
          <a:xfrm>
            <a:off x="3832968" y="10230339"/>
            <a:ext cx="3674110" cy="406400"/>
          </a:xfrm>
          <a:prstGeom prst="rect">
            <a:avLst/>
          </a:prstGeom>
        </p:spPr>
        <p:txBody>
          <a:bodyPr vert="horz" wrap="square" lIns="0" tIns="57785" rIns="0" bIns="0" rtlCol="0">
            <a:spAutoFit/>
          </a:bodyPr>
          <a:lstStyle/>
          <a:p>
            <a:pPr marR="5080" algn="r">
              <a:lnSpc>
                <a:spcPct val="100000"/>
              </a:lnSpc>
              <a:spcBef>
                <a:spcPts val="455"/>
              </a:spcBef>
            </a:pPr>
            <a:r>
              <a:rPr sz="950" dirty="0">
                <a:solidFill>
                  <a:srgbClr val="2C7DC2"/>
                </a:solidFill>
                <a:latin typeface="Arial" panose="020B0604020202020204"/>
                <a:cs typeface="Arial" panose="020B0604020202020204"/>
                <a:hlinkClick r:id="rId2"/>
              </a:rPr>
              <a:t>WWW.</a:t>
            </a:r>
            <a:r>
              <a:rPr sz="950" spc="5" dirty="0">
                <a:solidFill>
                  <a:srgbClr val="2C7DC2"/>
                </a:solidFill>
                <a:latin typeface="Arial" panose="020B0604020202020204"/>
                <a:cs typeface="Arial" panose="020B0604020202020204"/>
                <a:hlinkClick r:id="rId2"/>
              </a:rPr>
              <a:t>SEAB</a:t>
            </a:r>
            <a:r>
              <a:rPr sz="950" spc="5" dirty="0">
                <a:solidFill>
                  <a:srgbClr val="2C7DC2"/>
                </a:solidFill>
                <a:latin typeface="Arial" panose="020B0604020202020204"/>
                <a:cs typeface="Arial" panose="020B0604020202020204"/>
                <a:hlinkClick r:id="rId2"/>
              </a:rPr>
              <a:t>R</a:t>
            </a:r>
            <a:r>
              <a:rPr sz="950" dirty="0">
                <a:solidFill>
                  <a:srgbClr val="2C7DC2"/>
                </a:solidFill>
                <a:latin typeface="Arial" panose="020B0604020202020204"/>
                <a:cs typeface="Arial" panose="020B0604020202020204"/>
                <a:hlinkClick r:id="rId2"/>
              </a:rPr>
              <a:t>I</a:t>
            </a:r>
            <a:r>
              <a:rPr sz="950" spc="5" dirty="0">
                <a:solidFill>
                  <a:srgbClr val="2C7DC2"/>
                </a:solidFill>
                <a:latin typeface="Arial" panose="020B0604020202020204"/>
                <a:cs typeface="Arial" panose="020B0604020202020204"/>
                <a:hlinkClick r:id="rId2"/>
              </a:rPr>
              <a:t>D</a:t>
            </a:r>
            <a:r>
              <a:rPr sz="950" spc="5" dirty="0">
                <a:solidFill>
                  <a:srgbClr val="2C7DC2"/>
                </a:solidFill>
                <a:latin typeface="Arial" panose="020B0604020202020204"/>
                <a:cs typeface="Arial" panose="020B0604020202020204"/>
                <a:hlinkClick r:id="rId2"/>
              </a:rPr>
              <a:t>G</a:t>
            </a:r>
            <a:r>
              <a:rPr sz="950" spc="5" dirty="0">
                <a:solidFill>
                  <a:srgbClr val="2C7DC2"/>
                </a:solidFill>
                <a:latin typeface="Arial" panose="020B0604020202020204"/>
                <a:cs typeface="Arial" panose="020B0604020202020204"/>
                <a:hlinkClick r:id="rId2"/>
              </a:rPr>
              <a:t>EA</a:t>
            </a:r>
            <a:r>
              <a:rPr sz="950" dirty="0">
                <a:solidFill>
                  <a:srgbClr val="2C7DC2"/>
                </a:solidFill>
                <a:latin typeface="Arial" panose="020B0604020202020204"/>
                <a:cs typeface="Arial" panose="020B0604020202020204"/>
                <a:hlinkClick r:id="rId2"/>
              </a:rPr>
              <a:t>I</a:t>
            </a:r>
            <a:r>
              <a:rPr sz="950" dirty="0">
                <a:solidFill>
                  <a:srgbClr val="2C7DC2"/>
                </a:solidFill>
                <a:latin typeface="Arial" panose="020B0604020202020204"/>
                <a:cs typeface="Arial" panose="020B0604020202020204"/>
                <a:hlinkClick r:id="rId2"/>
              </a:rPr>
              <a:t>.CO</a:t>
            </a:r>
            <a:r>
              <a:rPr sz="950" spc="5" dirty="0">
                <a:solidFill>
                  <a:srgbClr val="2C7DC2"/>
                </a:solidFill>
                <a:latin typeface="Arial" panose="020B0604020202020204"/>
                <a:cs typeface="Arial" panose="020B0604020202020204"/>
                <a:hlinkClick r:id="rId2"/>
              </a:rPr>
              <a:t>M</a:t>
            </a:r>
            <a:endParaRPr sz="950">
              <a:latin typeface="Arial" panose="020B0604020202020204"/>
              <a:cs typeface="Arial" panose="020B0604020202020204"/>
            </a:endParaRPr>
          </a:p>
          <a:p>
            <a:pPr marR="6350" algn="r">
              <a:lnSpc>
                <a:spcPct val="100000"/>
              </a:lnSpc>
              <a:spcBef>
                <a:spcPts val="360"/>
              </a:spcBef>
            </a:pPr>
            <a:r>
              <a:rPr sz="950" dirty="0">
                <a:solidFill>
                  <a:srgbClr val="2C7DC2"/>
                </a:solidFill>
                <a:latin typeface="Arial" panose="020B0604020202020204"/>
                <a:cs typeface="Arial" panose="020B0604020202020204"/>
              </a:rPr>
              <a:t>Copyright© 2022 </a:t>
            </a:r>
            <a:r>
              <a:rPr sz="950" spc="5" dirty="0">
                <a:solidFill>
                  <a:srgbClr val="2C7DC2"/>
                </a:solidFill>
                <a:latin typeface="Arial" panose="020B0604020202020204"/>
                <a:cs typeface="Arial" panose="020B0604020202020204"/>
              </a:rPr>
              <a:t>SEABRIDGE FINTECH INC. </a:t>
            </a:r>
            <a:r>
              <a:rPr sz="950" dirty="0">
                <a:solidFill>
                  <a:srgbClr val="2C7DC2"/>
                </a:solidFill>
                <a:latin typeface="Arial" panose="020B0604020202020204"/>
                <a:cs typeface="Arial" panose="020B0604020202020204"/>
              </a:rPr>
              <a:t>All Rights</a:t>
            </a:r>
            <a:r>
              <a:rPr sz="950" spc="-25" dirty="0">
                <a:solidFill>
                  <a:srgbClr val="2C7DC2"/>
                </a:solidFill>
                <a:latin typeface="Arial" panose="020B0604020202020204"/>
                <a:cs typeface="Arial" panose="020B0604020202020204"/>
              </a:rPr>
              <a:t> </a:t>
            </a:r>
            <a:r>
              <a:rPr sz="950" dirty="0">
                <a:solidFill>
                  <a:srgbClr val="2C7DC2"/>
                </a:solidFill>
                <a:latin typeface="Arial" panose="020B0604020202020204"/>
                <a:cs typeface="Arial" panose="020B0604020202020204"/>
              </a:rPr>
              <a:t>Reserved.</a:t>
            </a:r>
            <a:endParaRPr sz="950">
              <a:latin typeface="Arial" panose="020B0604020202020204"/>
              <a:cs typeface="Arial" panose="020B0604020202020204"/>
            </a:endParaRPr>
          </a:p>
        </p:txBody>
      </p:sp>
      <p:sp>
        <p:nvSpPr>
          <p:cNvPr id="5" name="object 5"/>
          <p:cNvSpPr/>
          <p:nvPr/>
        </p:nvSpPr>
        <p:spPr>
          <a:xfrm>
            <a:off x="5644594" y="0"/>
            <a:ext cx="1896136" cy="916961"/>
          </a:xfrm>
          <a:prstGeom prst="rect">
            <a:avLst/>
          </a:prstGeom>
          <a:blipFill>
            <a:blip r:embed="rId3" cstate="print"/>
            <a:stretch>
              <a:fillRect/>
            </a:stretch>
          </a:blipFill>
        </p:spPr>
        <p:txBody>
          <a:bodyPr wrap="square" lIns="0" tIns="0" rIns="0" bIns="0" rtlCol="0"/>
          <a:lstStyle/>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3150" y="0"/>
            <a:ext cx="2980690" cy="10694035"/>
          </a:xfrm>
          <a:custGeom>
            <a:avLst/>
            <a:gdLst/>
            <a:ahLst/>
            <a:cxnLst/>
            <a:rect l="l" t="t" r="r" b="b"/>
            <a:pathLst>
              <a:path w="2980690" h="10694035">
                <a:moveTo>
                  <a:pt x="0" y="10693550"/>
                </a:moveTo>
                <a:lnTo>
                  <a:pt x="2980169" y="10693550"/>
                </a:lnTo>
                <a:lnTo>
                  <a:pt x="2980169" y="0"/>
                </a:lnTo>
                <a:lnTo>
                  <a:pt x="0" y="0"/>
                </a:lnTo>
                <a:lnTo>
                  <a:pt x="0" y="10693550"/>
                </a:lnTo>
                <a:close/>
              </a:path>
            </a:pathLst>
          </a:custGeom>
          <a:solidFill>
            <a:srgbClr val="FFFFFF"/>
          </a:solidFill>
        </p:spPr>
        <p:txBody>
          <a:bodyPr wrap="square" lIns="0" tIns="0" rIns="0" bIns="0" rtlCol="0"/>
          <a:lstStyle/>
          <a:p/>
        </p:txBody>
      </p:sp>
      <p:sp>
        <p:nvSpPr>
          <p:cNvPr id="3" name="object 3"/>
          <p:cNvSpPr/>
          <p:nvPr/>
        </p:nvSpPr>
        <p:spPr>
          <a:xfrm>
            <a:off x="0" y="0"/>
            <a:ext cx="4573270" cy="10694035"/>
          </a:xfrm>
          <a:custGeom>
            <a:avLst/>
            <a:gdLst/>
            <a:ahLst/>
            <a:cxnLst/>
            <a:rect l="l" t="t" r="r" b="b"/>
            <a:pathLst>
              <a:path w="4573270" h="10694035">
                <a:moveTo>
                  <a:pt x="0" y="0"/>
                </a:moveTo>
                <a:lnTo>
                  <a:pt x="4573150" y="0"/>
                </a:lnTo>
                <a:lnTo>
                  <a:pt x="4573150" y="10693550"/>
                </a:lnTo>
                <a:lnTo>
                  <a:pt x="0" y="10693550"/>
                </a:lnTo>
                <a:lnTo>
                  <a:pt x="0" y="0"/>
                </a:lnTo>
                <a:close/>
              </a:path>
            </a:pathLst>
          </a:custGeom>
          <a:solidFill>
            <a:srgbClr val="096AA0"/>
          </a:solidFill>
        </p:spPr>
        <p:txBody>
          <a:bodyPr wrap="square" lIns="0" tIns="0" rIns="0" bIns="0" rtlCol="0"/>
          <a:lstStyle/>
          <a:p/>
        </p:txBody>
      </p:sp>
      <p:sp>
        <p:nvSpPr>
          <p:cNvPr id="4" name="object 4"/>
          <p:cNvSpPr txBox="1">
            <a:spLocks noGrp="1"/>
          </p:cNvSpPr>
          <p:nvPr>
            <p:ph type="title"/>
          </p:nvPr>
        </p:nvSpPr>
        <p:spPr>
          <a:xfrm>
            <a:off x="901930" y="734247"/>
            <a:ext cx="805180" cy="492125"/>
          </a:xfrm>
          <a:prstGeom prst="rect">
            <a:avLst/>
          </a:prstGeom>
        </p:spPr>
        <p:txBody>
          <a:bodyPr vert="horz" wrap="square" lIns="0" tIns="13970" rIns="0" bIns="0" rtlCol="0">
            <a:spAutoFit/>
          </a:bodyPr>
          <a:lstStyle/>
          <a:p>
            <a:pPr marL="12700">
              <a:lnSpc>
                <a:spcPct val="100000"/>
              </a:lnSpc>
              <a:spcBef>
                <a:spcPts val="110"/>
              </a:spcBef>
            </a:pPr>
            <a:r>
              <a:rPr sz="3050" b="0" spc="20" dirty="0">
                <a:solidFill>
                  <a:srgbClr val="FFFFFF"/>
                </a:solidFill>
                <a:latin typeface="SimSun" panose="02010600030101010101" pitchFamily="2" charset="-122"/>
                <a:cs typeface="SimSun" panose="02010600030101010101" pitchFamily="2" charset="-122"/>
              </a:rPr>
              <a:t>目</a:t>
            </a:r>
            <a:r>
              <a:rPr sz="3050" b="0" spc="10" dirty="0">
                <a:solidFill>
                  <a:srgbClr val="FFFFFF"/>
                </a:solidFill>
                <a:latin typeface="SimSun" panose="02010600030101010101" pitchFamily="2" charset="-122"/>
                <a:cs typeface="SimSun" panose="02010600030101010101" pitchFamily="2" charset="-122"/>
              </a:rPr>
              <a:t>录</a:t>
            </a:r>
            <a:endParaRPr sz="3050">
              <a:latin typeface="SimSun" panose="02010600030101010101" pitchFamily="2" charset="-122"/>
              <a:cs typeface="SimSun" panose="02010600030101010101" pitchFamily="2" charset="-122"/>
            </a:endParaRPr>
          </a:p>
        </p:txBody>
      </p:sp>
      <p:sp>
        <p:nvSpPr>
          <p:cNvPr id="5" name="object 5"/>
          <p:cNvSpPr/>
          <p:nvPr/>
        </p:nvSpPr>
        <p:spPr>
          <a:xfrm>
            <a:off x="945117" y="1333829"/>
            <a:ext cx="991235" cy="0"/>
          </a:xfrm>
          <a:custGeom>
            <a:avLst/>
            <a:gdLst/>
            <a:ahLst/>
            <a:cxnLst/>
            <a:rect l="l" t="t" r="r" b="b"/>
            <a:pathLst>
              <a:path w="991235">
                <a:moveTo>
                  <a:pt x="0" y="0"/>
                </a:moveTo>
                <a:lnTo>
                  <a:pt x="990849" y="0"/>
                </a:lnTo>
              </a:path>
            </a:pathLst>
          </a:custGeom>
          <a:ln w="30487">
            <a:solidFill>
              <a:srgbClr val="FFFFFF"/>
            </a:solidFill>
          </a:ln>
        </p:spPr>
        <p:txBody>
          <a:bodyPr wrap="square" lIns="0" tIns="0" rIns="0" bIns="0" rtlCol="0"/>
          <a:lstStyle/>
          <a:p/>
        </p:txBody>
      </p:sp>
      <p:sp>
        <p:nvSpPr>
          <p:cNvPr id="6" name="object 6"/>
          <p:cNvSpPr txBox="1"/>
          <p:nvPr/>
        </p:nvSpPr>
        <p:spPr>
          <a:xfrm>
            <a:off x="901930" y="1552878"/>
            <a:ext cx="2698750" cy="1675130"/>
          </a:xfrm>
          <a:prstGeom prst="rect">
            <a:avLst/>
          </a:prstGeom>
        </p:spPr>
        <p:txBody>
          <a:bodyPr vert="horz" wrap="square" lIns="0" tIns="11430" rIns="0" bIns="0" rtlCol="0">
            <a:spAutoFit/>
          </a:bodyPr>
          <a:lstStyle/>
          <a:p>
            <a:pPr marL="266700" indent="-254635">
              <a:lnSpc>
                <a:spcPct val="100000"/>
              </a:lnSpc>
              <a:spcBef>
                <a:spcPts val="90"/>
              </a:spcBef>
              <a:buFont typeface="Arial" panose="020B0604020202020204"/>
              <a:buAutoNum type="arabicPeriod" startAt="3"/>
              <a:tabLst>
                <a:tab pos="267335" algn="l"/>
              </a:tabLst>
            </a:pPr>
            <a:r>
              <a:rPr sz="1450" spc="-10" dirty="0">
                <a:solidFill>
                  <a:srgbClr val="FFFFFF"/>
                </a:solidFill>
                <a:latin typeface="SimSun" panose="02010600030101010101" pitchFamily="2" charset="-122"/>
                <a:cs typeface="SimSun" panose="02010600030101010101" pitchFamily="2" charset="-122"/>
              </a:rPr>
              <a:t>机</a:t>
            </a:r>
            <a:r>
              <a:rPr sz="1450" spc="-330" dirty="0">
                <a:solidFill>
                  <a:srgbClr val="FFFFFF"/>
                </a:solidFill>
                <a:latin typeface="SimSun" panose="02010600030101010101" pitchFamily="2" charset="-122"/>
                <a:cs typeface="SimSun" panose="02010600030101010101" pitchFamily="2" charset="-122"/>
              </a:rPr>
              <a:t> </a:t>
            </a:r>
            <a:r>
              <a:rPr sz="1450" spc="-10" dirty="0">
                <a:solidFill>
                  <a:srgbClr val="FFFFFF"/>
                </a:solidFill>
                <a:latin typeface="SimSun" panose="02010600030101010101" pitchFamily="2" charset="-122"/>
                <a:cs typeface="SimSun" panose="02010600030101010101" pitchFamily="2" charset="-122"/>
              </a:rPr>
              <a:t>器</a:t>
            </a:r>
            <a:r>
              <a:rPr sz="1450" spc="-330" dirty="0">
                <a:solidFill>
                  <a:srgbClr val="FFFFFF"/>
                </a:solidFill>
                <a:latin typeface="SimSun" panose="02010600030101010101" pitchFamily="2" charset="-122"/>
                <a:cs typeface="SimSun" panose="02010600030101010101" pitchFamily="2" charset="-122"/>
              </a:rPr>
              <a:t> </a:t>
            </a:r>
            <a:r>
              <a:rPr sz="1450" spc="-10" dirty="0">
                <a:solidFill>
                  <a:srgbClr val="FFFFFF"/>
                </a:solidFill>
                <a:latin typeface="SimSun" panose="02010600030101010101" pitchFamily="2" charset="-122"/>
                <a:cs typeface="SimSun" panose="02010600030101010101" pitchFamily="2" charset="-122"/>
              </a:rPr>
              <a:t>学</a:t>
            </a:r>
            <a:r>
              <a:rPr sz="1450" spc="-330" dirty="0">
                <a:solidFill>
                  <a:srgbClr val="FFFFFF"/>
                </a:solidFill>
                <a:latin typeface="SimSun" panose="02010600030101010101" pitchFamily="2" charset="-122"/>
                <a:cs typeface="SimSun" panose="02010600030101010101" pitchFamily="2" charset="-122"/>
              </a:rPr>
              <a:t> </a:t>
            </a:r>
            <a:r>
              <a:rPr sz="1450" spc="-10" dirty="0">
                <a:solidFill>
                  <a:srgbClr val="FFFFFF"/>
                </a:solidFill>
                <a:latin typeface="SimSun" panose="02010600030101010101" pitchFamily="2" charset="-122"/>
                <a:cs typeface="SimSun" panose="02010600030101010101" pitchFamily="2" charset="-122"/>
              </a:rPr>
              <a:t>习</a:t>
            </a:r>
            <a:r>
              <a:rPr sz="1450" spc="-330" dirty="0">
                <a:solidFill>
                  <a:srgbClr val="FFFFFF"/>
                </a:solidFill>
                <a:latin typeface="SimSun" panose="02010600030101010101" pitchFamily="2" charset="-122"/>
                <a:cs typeface="SimSun" panose="02010600030101010101" pitchFamily="2" charset="-122"/>
              </a:rPr>
              <a:t> </a:t>
            </a:r>
            <a:r>
              <a:rPr sz="1450" spc="-5" dirty="0">
                <a:solidFill>
                  <a:srgbClr val="FFFFFF"/>
                </a:solidFill>
                <a:latin typeface="Arial" panose="020B0604020202020204"/>
                <a:cs typeface="Arial" panose="020B0604020202020204"/>
              </a:rPr>
              <a:t>-</a:t>
            </a:r>
            <a:r>
              <a:rPr sz="1450" spc="100" dirty="0">
                <a:solidFill>
                  <a:srgbClr val="FFFFFF"/>
                </a:solidFill>
                <a:latin typeface="Arial" panose="020B0604020202020204"/>
                <a:cs typeface="Arial" panose="020B0604020202020204"/>
              </a:rPr>
              <a:t> </a:t>
            </a:r>
            <a:r>
              <a:rPr sz="1450" spc="-10" dirty="0">
                <a:solidFill>
                  <a:srgbClr val="FFFFFF"/>
                </a:solidFill>
                <a:latin typeface="SimSun" panose="02010600030101010101" pitchFamily="2" charset="-122"/>
                <a:cs typeface="SimSun" panose="02010600030101010101" pitchFamily="2" charset="-122"/>
              </a:rPr>
              <a:t>大</a:t>
            </a:r>
            <a:r>
              <a:rPr sz="1450" spc="-330" dirty="0">
                <a:solidFill>
                  <a:srgbClr val="FFFFFF"/>
                </a:solidFill>
                <a:latin typeface="SimSun" panose="02010600030101010101" pitchFamily="2" charset="-122"/>
                <a:cs typeface="SimSun" panose="02010600030101010101" pitchFamily="2" charset="-122"/>
              </a:rPr>
              <a:t> </a:t>
            </a:r>
            <a:r>
              <a:rPr sz="1450" spc="-10" dirty="0">
                <a:solidFill>
                  <a:srgbClr val="FFFFFF"/>
                </a:solidFill>
                <a:latin typeface="SimSun" panose="02010600030101010101" pitchFamily="2" charset="-122"/>
                <a:cs typeface="SimSun" panose="02010600030101010101" pitchFamily="2" charset="-122"/>
              </a:rPr>
              <a:t>数</a:t>
            </a:r>
            <a:r>
              <a:rPr sz="1450" spc="-330" dirty="0">
                <a:solidFill>
                  <a:srgbClr val="FFFFFF"/>
                </a:solidFill>
                <a:latin typeface="SimSun" panose="02010600030101010101" pitchFamily="2" charset="-122"/>
                <a:cs typeface="SimSun" panose="02010600030101010101" pitchFamily="2" charset="-122"/>
              </a:rPr>
              <a:t> </a:t>
            </a:r>
            <a:r>
              <a:rPr sz="1450" spc="-10" dirty="0">
                <a:solidFill>
                  <a:srgbClr val="FFFFFF"/>
                </a:solidFill>
                <a:latin typeface="SimSun" panose="02010600030101010101" pitchFamily="2" charset="-122"/>
                <a:cs typeface="SimSun" panose="02010600030101010101" pitchFamily="2" charset="-122"/>
              </a:rPr>
              <a:t>据</a:t>
            </a:r>
            <a:r>
              <a:rPr sz="1450" spc="-325" dirty="0">
                <a:solidFill>
                  <a:srgbClr val="FFFFFF"/>
                </a:solidFill>
                <a:latin typeface="SimSun" panose="02010600030101010101" pitchFamily="2" charset="-122"/>
                <a:cs typeface="SimSun" panose="02010600030101010101" pitchFamily="2" charset="-122"/>
              </a:rPr>
              <a:t> </a:t>
            </a:r>
            <a:r>
              <a:rPr sz="1450" spc="-10" dirty="0">
                <a:solidFill>
                  <a:srgbClr val="FFFFFF"/>
                </a:solidFill>
                <a:latin typeface="SimSun" panose="02010600030101010101" pitchFamily="2" charset="-122"/>
                <a:cs typeface="SimSun" panose="02010600030101010101" pitchFamily="2" charset="-122"/>
              </a:rPr>
              <a:t>最</a:t>
            </a:r>
            <a:r>
              <a:rPr sz="1450" spc="-330" dirty="0">
                <a:solidFill>
                  <a:srgbClr val="FFFFFF"/>
                </a:solidFill>
                <a:latin typeface="SimSun" panose="02010600030101010101" pitchFamily="2" charset="-122"/>
                <a:cs typeface="SimSun" panose="02010600030101010101" pitchFamily="2" charset="-122"/>
              </a:rPr>
              <a:t> </a:t>
            </a:r>
            <a:r>
              <a:rPr sz="1450" spc="-10" dirty="0">
                <a:solidFill>
                  <a:srgbClr val="FFFFFF"/>
                </a:solidFill>
                <a:latin typeface="SimSun" panose="02010600030101010101" pitchFamily="2" charset="-122"/>
                <a:cs typeface="SimSun" panose="02010600030101010101" pitchFamily="2" charset="-122"/>
              </a:rPr>
              <a:t>优</a:t>
            </a:r>
            <a:r>
              <a:rPr sz="1450" spc="-330" dirty="0">
                <a:solidFill>
                  <a:srgbClr val="FFFFFF"/>
                </a:solidFill>
                <a:latin typeface="SimSun" panose="02010600030101010101" pitchFamily="2" charset="-122"/>
                <a:cs typeface="SimSun" panose="02010600030101010101" pitchFamily="2" charset="-122"/>
              </a:rPr>
              <a:t> </a:t>
            </a:r>
            <a:r>
              <a:rPr sz="1450" spc="-10" dirty="0">
                <a:solidFill>
                  <a:srgbClr val="FFFFFF"/>
                </a:solidFill>
                <a:latin typeface="SimSun" panose="02010600030101010101" pitchFamily="2" charset="-122"/>
                <a:cs typeface="SimSun" panose="02010600030101010101" pitchFamily="2" charset="-122"/>
              </a:rPr>
              <a:t>解</a:t>
            </a:r>
            <a:endParaRPr sz="1450">
              <a:latin typeface="SimSun" panose="02010600030101010101" pitchFamily="2" charset="-122"/>
              <a:cs typeface="SimSun" panose="02010600030101010101" pitchFamily="2" charset="-122"/>
            </a:endParaRPr>
          </a:p>
          <a:p>
            <a:pPr marL="266700" indent="-254635">
              <a:lnSpc>
                <a:spcPct val="100000"/>
              </a:lnSpc>
              <a:spcBef>
                <a:spcPts val="1085"/>
              </a:spcBef>
              <a:buFont typeface="Arial" panose="020B0604020202020204"/>
              <a:buAutoNum type="arabicPeriod" startAt="3"/>
              <a:tabLst>
                <a:tab pos="267335" algn="l"/>
              </a:tabLst>
            </a:pPr>
            <a:r>
              <a:rPr sz="1450" spc="-10" dirty="0">
                <a:solidFill>
                  <a:srgbClr val="FFFFFF"/>
                </a:solidFill>
                <a:latin typeface="SimSun" panose="02010600030101010101" pitchFamily="2" charset="-122"/>
                <a:cs typeface="SimSun" panose="02010600030101010101" pitchFamily="2" charset="-122"/>
              </a:rPr>
              <a:t>方</a:t>
            </a:r>
            <a:r>
              <a:rPr sz="1450" spc="-325" dirty="0">
                <a:solidFill>
                  <a:srgbClr val="FFFFFF"/>
                </a:solidFill>
                <a:latin typeface="SimSun" panose="02010600030101010101" pitchFamily="2" charset="-122"/>
                <a:cs typeface="SimSun" panose="02010600030101010101" pitchFamily="2" charset="-122"/>
              </a:rPr>
              <a:t> </a:t>
            </a:r>
            <a:r>
              <a:rPr sz="1450" spc="-10" dirty="0">
                <a:solidFill>
                  <a:srgbClr val="FFFFFF"/>
                </a:solidFill>
                <a:latin typeface="SimSun" panose="02010600030101010101" pitchFamily="2" charset="-122"/>
                <a:cs typeface="SimSun" panose="02010600030101010101" pitchFamily="2" charset="-122"/>
              </a:rPr>
              <a:t>法</a:t>
            </a:r>
            <a:r>
              <a:rPr sz="1450" spc="-325" dirty="0">
                <a:solidFill>
                  <a:srgbClr val="FFFFFF"/>
                </a:solidFill>
                <a:latin typeface="SimSun" panose="02010600030101010101" pitchFamily="2" charset="-122"/>
                <a:cs typeface="SimSun" panose="02010600030101010101" pitchFamily="2" charset="-122"/>
              </a:rPr>
              <a:t> </a:t>
            </a:r>
            <a:r>
              <a:rPr sz="1450" spc="-10" dirty="0">
                <a:solidFill>
                  <a:srgbClr val="FFFFFF"/>
                </a:solidFill>
                <a:latin typeface="SimSun" panose="02010600030101010101" pitchFamily="2" charset="-122"/>
                <a:cs typeface="SimSun" panose="02010600030101010101" pitchFamily="2" charset="-122"/>
              </a:rPr>
              <a:t>论</a:t>
            </a:r>
            <a:endParaRPr sz="1450">
              <a:latin typeface="SimSun" panose="02010600030101010101" pitchFamily="2" charset="-122"/>
              <a:cs typeface="SimSun" panose="02010600030101010101" pitchFamily="2" charset="-122"/>
            </a:endParaRPr>
          </a:p>
          <a:p>
            <a:pPr marL="266700" indent="-254635">
              <a:lnSpc>
                <a:spcPct val="100000"/>
              </a:lnSpc>
              <a:spcBef>
                <a:spcPts val="1070"/>
              </a:spcBef>
              <a:buFont typeface="Arial" panose="020B0604020202020204"/>
              <a:buAutoNum type="arabicPeriod" startAt="3"/>
              <a:tabLst>
                <a:tab pos="267335" algn="l"/>
              </a:tabLst>
            </a:pPr>
            <a:r>
              <a:rPr sz="1450" spc="-5" dirty="0">
                <a:solidFill>
                  <a:srgbClr val="FFFFFF"/>
                </a:solidFill>
                <a:latin typeface="SimSun" panose="02010600030101010101" pitchFamily="2" charset="-122"/>
                <a:cs typeface="SimSun" panose="02010600030101010101" pitchFamily="2" charset="-122"/>
              </a:rPr>
              <a:t>历史数据回</a:t>
            </a:r>
            <a:r>
              <a:rPr sz="1450" spc="-10" dirty="0">
                <a:solidFill>
                  <a:srgbClr val="FFFFFF"/>
                </a:solidFill>
                <a:latin typeface="SimSun" panose="02010600030101010101" pitchFamily="2" charset="-122"/>
                <a:cs typeface="SimSun" panose="02010600030101010101" pitchFamily="2" charset="-122"/>
              </a:rPr>
              <a:t>测</a:t>
            </a:r>
            <a:endParaRPr sz="1450">
              <a:latin typeface="SimSun" panose="02010600030101010101" pitchFamily="2" charset="-122"/>
              <a:cs typeface="SimSun" panose="02010600030101010101" pitchFamily="2" charset="-122"/>
            </a:endParaRPr>
          </a:p>
          <a:p>
            <a:pPr marL="266700" indent="-254635">
              <a:lnSpc>
                <a:spcPct val="100000"/>
              </a:lnSpc>
              <a:spcBef>
                <a:spcPts val="1075"/>
              </a:spcBef>
              <a:buFont typeface="Arial" panose="020B0604020202020204"/>
              <a:buAutoNum type="arabicPeriod" startAt="3"/>
              <a:tabLst>
                <a:tab pos="267335" algn="l"/>
              </a:tabLst>
            </a:pPr>
            <a:r>
              <a:rPr sz="1450" spc="-10" dirty="0">
                <a:solidFill>
                  <a:srgbClr val="FFFFFF"/>
                </a:solidFill>
                <a:latin typeface="SimSun" panose="02010600030101010101" pitchFamily="2" charset="-122"/>
                <a:cs typeface="SimSun" panose="02010600030101010101" pitchFamily="2" charset="-122"/>
              </a:rPr>
              <a:t>实</a:t>
            </a:r>
            <a:r>
              <a:rPr sz="1450" spc="-325" dirty="0">
                <a:solidFill>
                  <a:srgbClr val="FFFFFF"/>
                </a:solidFill>
                <a:latin typeface="SimSun" panose="02010600030101010101" pitchFamily="2" charset="-122"/>
                <a:cs typeface="SimSun" panose="02010600030101010101" pitchFamily="2" charset="-122"/>
              </a:rPr>
              <a:t> </a:t>
            </a:r>
            <a:r>
              <a:rPr sz="1450" spc="-10" dirty="0">
                <a:solidFill>
                  <a:srgbClr val="FFFFFF"/>
                </a:solidFill>
                <a:latin typeface="SimSun" panose="02010600030101010101" pitchFamily="2" charset="-122"/>
                <a:cs typeface="SimSun" panose="02010600030101010101" pitchFamily="2" charset="-122"/>
              </a:rPr>
              <a:t>盘</a:t>
            </a:r>
            <a:r>
              <a:rPr sz="1450" spc="-325" dirty="0">
                <a:solidFill>
                  <a:srgbClr val="FFFFFF"/>
                </a:solidFill>
                <a:latin typeface="SimSun" panose="02010600030101010101" pitchFamily="2" charset="-122"/>
                <a:cs typeface="SimSun" panose="02010600030101010101" pitchFamily="2" charset="-122"/>
              </a:rPr>
              <a:t> </a:t>
            </a:r>
            <a:r>
              <a:rPr sz="1450" spc="-10" dirty="0">
                <a:solidFill>
                  <a:srgbClr val="FFFFFF"/>
                </a:solidFill>
                <a:latin typeface="SimSun" panose="02010600030101010101" pitchFamily="2" charset="-122"/>
                <a:cs typeface="SimSun" panose="02010600030101010101" pitchFamily="2" charset="-122"/>
              </a:rPr>
              <a:t>数</a:t>
            </a:r>
            <a:r>
              <a:rPr sz="1450" spc="-325" dirty="0">
                <a:solidFill>
                  <a:srgbClr val="FFFFFF"/>
                </a:solidFill>
                <a:latin typeface="SimSun" panose="02010600030101010101" pitchFamily="2" charset="-122"/>
                <a:cs typeface="SimSun" panose="02010600030101010101" pitchFamily="2" charset="-122"/>
              </a:rPr>
              <a:t> </a:t>
            </a:r>
            <a:r>
              <a:rPr sz="1450" spc="-10" dirty="0">
                <a:solidFill>
                  <a:srgbClr val="FFFFFF"/>
                </a:solidFill>
                <a:latin typeface="SimSun" panose="02010600030101010101" pitchFamily="2" charset="-122"/>
                <a:cs typeface="SimSun" panose="02010600030101010101" pitchFamily="2" charset="-122"/>
              </a:rPr>
              <a:t>据</a:t>
            </a:r>
            <a:r>
              <a:rPr sz="1450" spc="-325" dirty="0">
                <a:solidFill>
                  <a:srgbClr val="FFFFFF"/>
                </a:solidFill>
                <a:latin typeface="SimSun" panose="02010600030101010101" pitchFamily="2" charset="-122"/>
                <a:cs typeface="SimSun" panose="02010600030101010101" pitchFamily="2" charset="-122"/>
              </a:rPr>
              <a:t> </a:t>
            </a:r>
            <a:r>
              <a:rPr sz="1450" spc="-10" dirty="0">
                <a:solidFill>
                  <a:srgbClr val="FFFFFF"/>
                </a:solidFill>
                <a:latin typeface="SimSun" panose="02010600030101010101" pitchFamily="2" charset="-122"/>
                <a:cs typeface="SimSun" panose="02010600030101010101" pitchFamily="2" charset="-122"/>
              </a:rPr>
              <a:t>展</a:t>
            </a:r>
            <a:r>
              <a:rPr sz="1450" spc="-320" dirty="0">
                <a:solidFill>
                  <a:srgbClr val="FFFFFF"/>
                </a:solidFill>
                <a:latin typeface="SimSun" panose="02010600030101010101" pitchFamily="2" charset="-122"/>
                <a:cs typeface="SimSun" panose="02010600030101010101" pitchFamily="2" charset="-122"/>
              </a:rPr>
              <a:t> </a:t>
            </a:r>
            <a:r>
              <a:rPr sz="1450" spc="-10" dirty="0">
                <a:solidFill>
                  <a:srgbClr val="FFFFFF"/>
                </a:solidFill>
                <a:latin typeface="SimSun" panose="02010600030101010101" pitchFamily="2" charset="-122"/>
                <a:cs typeface="SimSun" panose="02010600030101010101" pitchFamily="2" charset="-122"/>
              </a:rPr>
              <a:t>示</a:t>
            </a:r>
            <a:endParaRPr sz="1450">
              <a:latin typeface="SimSun" panose="02010600030101010101" pitchFamily="2" charset="-122"/>
              <a:cs typeface="SimSun" panose="02010600030101010101" pitchFamily="2" charset="-122"/>
            </a:endParaRPr>
          </a:p>
          <a:p>
            <a:pPr marL="12700">
              <a:lnSpc>
                <a:spcPct val="100000"/>
              </a:lnSpc>
              <a:spcBef>
                <a:spcPts val="1070"/>
              </a:spcBef>
            </a:pPr>
            <a:r>
              <a:rPr sz="1450" spc="-10" dirty="0">
                <a:solidFill>
                  <a:srgbClr val="FFFFFF"/>
                </a:solidFill>
                <a:latin typeface="Arial" panose="020B0604020202020204"/>
                <a:cs typeface="Arial" panose="020B0604020202020204"/>
              </a:rPr>
              <a:t>0 7</a:t>
            </a:r>
            <a:r>
              <a:rPr sz="1450" spc="-5" dirty="0">
                <a:solidFill>
                  <a:srgbClr val="FFFFFF"/>
                </a:solidFill>
                <a:latin typeface="Arial" panose="020B0604020202020204"/>
                <a:cs typeface="Arial" panose="020B0604020202020204"/>
              </a:rPr>
              <a:t> </a:t>
            </a:r>
            <a:r>
              <a:rPr sz="1450" spc="-10" dirty="0">
                <a:solidFill>
                  <a:srgbClr val="FFFFFF"/>
                </a:solidFill>
                <a:latin typeface="SimSun" panose="02010600030101010101" pitchFamily="2" charset="-122"/>
                <a:cs typeface="SimSun" panose="02010600030101010101" pitchFamily="2" charset="-122"/>
              </a:rPr>
              <a:t>结论</a:t>
            </a:r>
            <a:endParaRPr sz="1450">
              <a:latin typeface="SimSun" panose="02010600030101010101" pitchFamily="2" charset="-122"/>
              <a:cs typeface="SimSun" panose="0201060003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7553325" cy="10694035"/>
          </a:xfrm>
          <a:custGeom>
            <a:avLst/>
            <a:gdLst/>
            <a:ahLst/>
            <a:cxnLst/>
            <a:rect l="l" t="t" r="r" b="b"/>
            <a:pathLst>
              <a:path w="7553325" h="10694035">
                <a:moveTo>
                  <a:pt x="0" y="0"/>
                </a:moveTo>
                <a:lnTo>
                  <a:pt x="7553320" y="0"/>
                </a:lnTo>
                <a:lnTo>
                  <a:pt x="7553320" y="10693550"/>
                </a:lnTo>
                <a:lnTo>
                  <a:pt x="0" y="10693550"/>
                </a:lnTo>
                <a:lnTo>
                  <a:pt x="0" y="0"/>
                </a:lnTo>
                <a:close/>
              </a:path>
            </a:pathLst>
          </a:custGeom>
          <a:solidFill>
            <a:srgbClr val="FFFFFF"/>
          </a:solidFill>
        </p:spPr>
        <p:txBody>
          <a:bodyPr wrap="square" lIns="0" tIns="0" rIns="0" bIns="0" rtlCol="0"/>
          <a:lstStyle/>
          <a:p/>
        </p:txBody>
      </p:sp>
      <p:sp>
        <p:nvSpPr>
          <p:cNvPr id="3" name="object 3"/>
          <p:cNvSpPr/>
          <p:nvPr/>
        </p:nvSpPr>
        <p:spPr>
          <a:xfrm>
            <a:off x="7621" y="10053312"/>
            <a:ext cx="7545700" cy="640086"/>
          </a:xfrm>
          <a:prstGeom prst="rect">
            <a:avLst/>
          </a:prstGeom>
          <a:blipFill>
            <a:blip r:embed="rId1" cstate="print"/>
            <a:stretch>
              <a:fillRect/>
            </a:stretch>
          </a:blipFill>
        </p:spPr>
        <p:txBody>
          <a:bodyPr wrap="square" lIns="0" tIns="0" rIns="0" bIns="0" rtlCol="0"/>
          <a:lstStyle/>
          <a:p/>
        </p:txBody>
      </p:sp>
      <p:sp>
        <p:nvSpPr>
          <p:cNvPr id="4" name="object 4"/>
          <p:cNvSpPr/>
          <p:nvPr/>
        </p:nvSpPr>
        <p:spPr>
          <a:xfrm>
            <a:off x="914631" y="4442957"/>
            <a:ext cx="4405630" cy="116839"/>
          </a:xfrm>
          <a:custGeom>
            <a:avLst/>
            <a:gdLst/>
            <a:ahLst/>
            <a:cxnLst/>
            <a:rect l="l" t="t" r="r" b="b"/>
            <a:pathLst>
              <a:path w="4405630" h="116839">
                <a:moveTo>
                  <a:pt x="0" y="116743"/>
                </a:moveTo>
                <a:lnTo>
                  <a:pt x="4405472" y="116743"/>
                </a:lnTo>
                <a:lnTo>
                  <a:pt x="4405472" y="0"/>
                </a:lnTo>
                <a:lnTo>
                  <a:pt x="0" y="0"/>
                </a:lnTo>
                <a:lnTo>
                  <a:pt x="0" y="116743"/>
                </a:lnTo>
                <a:close/>
              </a:path>
            </a:pathLst>
          </a:custGeom>
          <a:solidFill>
            <a:srgbClr val="FFFFFF"/>
          </a:solidFill>
        </p:spPr>
        <p:txBody>
          <a:bodyPr wrap="square" lIns="0" tIns="0" rIns="0" bIns="0" rtlCol="0"/>
          <a:lstStyle/>
          <a:p/>
        </p:txBody>
      </p:sp>
      <p:sp>
        <p:nvSpPr>
          <p:cNvPr id="5" name="object 5"/>
          <p:cNvSpPr/>
          <p:nvPr/>
        </p:nvSpPr>
        <p:spPr>
          <a:xfrm>
            <a:off x="5320102" y="4441275"/>
            <a:ext cx="424815" cy="133985"/>
          </a:xfrm>
          <a:custGeom>
            <a:avLst/>
            <a:gdLst/>
            <a:ahLst/>
            <a:cxnLst/>
            <a:rect l="l" t="t" r="r" b="b"/>
            <a:pathLst>
              <a:path w="424814" h="133985">
                <a:moveTo>
                  <a:pt x="0" y="133587"/>
                </a:moveTo>
                <a:lnTo>
                  <a:pt x="424220" y="133587"/>
                </a:lnTo>
                <a:lnTo>
                  <a:pt x="424220" y="0"/>
                </a:lnTo>
                <a:lnTo>
                  <a:pt x="0" y="0"/>
                </a:lnTo>
                <a:lnTo>
                  <a:pt x="0" y="133587"/>
                </a:lnTo>
                <a:close/>
              </a:path>
            </a:pathLst>
          </a:custGeom>
          <a:solidFill>
            <a:srgbClr val="FFFFFF"/>
          </a:solidFill>
        </p:spPr>
        <p:txBody>
          <a:bodyPr wrap="square" lIns="0" tIns="0" rIns="0" bIns="0" rtlCol="0"/>
          <a:lstStyle/>
          <a:p/>
        </p:txBody>
      </p:sp>
      <p:sp>
        <p:nvSpPr>
          <p:cNvPr id="6" name="object 6"/>
          <p:cNvSpPr/>
          <p:nvPr/>
        </p:nvSpPr>
        <p:spPr>
          <a:xfrm>
            <a:off x="5744324" y="4442957"/>
            <a:ext cx="389255" cy="116839"/>
          </a:xfrm>
          <a:custGeom>
            <a:avLst/>
            <a:gdLst/>
            <a:ahLst/>
            <a:cxnLst/>
            <a:rect l="l" t="t" r="r" b="b"/>
            <a:pathLst>
              <a:path w="389254" h="116839">
                <a:moveTo>
                  <a:pt x="0" y="116743"/>
                </a:moveTo>
                <a:lnTo>
                  <a:pt x="388719" y="116743"/>
                </a:lnTo>
                <a:lnTo>
                  <a:pt x="388719" y="0"/>
                </a:lnTo>
                <a:lnTo>
                  <a:pt x="0" y="0"/>
                </a:lnTo>
                <a:lnTo>
                  <a:pt x="0" y="116743"/>
                </a:lnTo>
                <a:close/>
              </a:path>
            </a:pathLst>
          </a:custGeom>
          <a:solidFill>
            <a:srgbClr val="FFFFFF"/>
          </a:solidFill>
        </p:spPr>
        <p:txBody>
          <a:bodyPr wrap="square" lIns="0" tIns="0" rIns="0" bIns="0" rtlCol="0"/>
          <a:lstStyle/>
          <a:p/>
        </p:txBody>
      </p:sp>
      <p:sp>
        <p:nvSpPr>
          <p:cNvPr id="7" name="object 7"/>
          <p:cNvSpPr/>
          <p:nvPr/>
        </p:nvSpPr>
        <p:spPr>
          <a:xfrm>
            <a:off x="6133041" y="4442957"/>
            <a:ext cx="389255" cy="116839"/>
          </a:xfrm>
          <a:custGeom>
            <a:avLst/>
            <a:gdLst/>
            <a:ahLst/>
            <a:cxnLst/>
            <a:rect l="l" t="t" r="r" b="b"/>
            <a:pathLst>
              <a:path w="389254" h="116839">
                <a:moveTo>
                  <a:pt x="0" y="116743"/>
                </a:moveTo>
                <a:lnTo>
                  <a:pt x="388717" y="116743"/>
                </a:lnTo>
                <a:lnTo>
                  <a:pt x="388717" y="0"/>
                </a:lnTo>
                <a:lnTo>
                  <a:pt x="0" y="0"/>
                </a:lnTo>
                <a:lnTo>
                  <a:pt x="0" y="116743"/>
                </a:lnTo>
                <a:close/>
              </a:path>
            </a:pathLst>
          </a:custGeom>
          <a:solidFill>
            <a:srgbClr val="FFFFFF"/>
          </a:solidFill>
        </p:spPr>
        <p:txBody>
          <a:bodyPr wrap="square" lIns="0" tIns="0" rIns="0" bIns="0" rtlCol="0"/>
          <a:lstStyle/>
          <a:p/>
        </p:txBody>
      </p:sp>
      <p:sp>
        <p:nvSpPr>
          <p:cNvPr id="8" name="object 8"/>
          <p:cNvSpPr/>
          <p:nvPr/>
        </p:nvSpPr>
        <p:spPr>
          <a:xfrm>
            <a:off x="914631" y="4652283"/>
            <a:ext cx="777875" cy="116839"/>
          </a:xfrm>
          <a:custGeom>
            <a:avLst/>
            <a:gdLst/>
            <a:ahLst/>
            <a:cxnLst/>
            <a:rect l="l" t="t" r="r" b="b"/>
            <a:pathLst>
              <a:path w="777875" h="116839">
                <a:moveTo>
                  <a:pt x="0" y="116743"/>
                </a:moveTo>
                <a:lnTo>
                  <a:pt x="777435" y="116743"/>
                </a:lnTo>
                <a:lnTo>
                  <a:pt x="777435" y="0"/>
                </a:lnTo>
                <a:lnTo>
                  <a:pt x="0" y="0"/>
                </a:lnTo>
                <a:lnTo>
                  <a:pt x="0" y="116743"/>
                </a:lnTo>
                <a:close/>
              </a:path>
            </a:pathLst>
          </a:custGeom>
          <a:solidFill>
            <a:srgbClr val="FFFFFF"/>
          </a:solidFill>
        </p:spPr>
        <p:txBody>
          <a:bodyPr wrap="square" lIns="0" tIns="0" rIns="0" bIns="0" rtlCol="0"/>
          <a:lstStyle/>
          <a:p/>
        </p:txBody>
      </p:sp>
      <p:sp>
        <p:nvSpPr>
          <p:cNvPr id="9" name="object 9"/>
          <p:cNvSpPr/>
          <p:nvPr/>
        </p:nvSpPr>
        <p:spPr>
          <a:xfrm>
            <a:off x="1692066" y="4652283"/>
            <a:ext cx="1425575" cy="116839"/>
          </a:xfrm>
          <a:custGeom>
            <a:avLst/>
            <a:gdLst/>
            <a:ahLst/>
            <a:cxnLst/>
            <a:rect l="l" t="t" r="r" b="b"/>
            <a:pathLst>
              <a:path w="1425575" h="116839">
                <a:moveTo>
                  <a:pt x="0" y="116743"/>
                </a:moveTo>
                <a:lnTo>
                  <a:pt x="1425299" y="116743"/>
                </a:lnTo>
                <a:lnTo>
                  <a:pt x="1425299" y="0"/>
                </a:lnTo>
                <a:lnTo>
                  <a:pt x="0" y="0"/>
                </a:lnTo>
                <a:lnTo>
                  <a:pt x="0" y="116743"/>
                </a:lnTo>
                <a:close/>
              </a:path>
            </a:pathLst>
          </a:custGeom>
          <a:solidFill>
            <a:srgbClr val="FFFFFF"/>
          </a:solidFill>
        </p:spPr>
        <p:txBody>
          <a:bodyPr wrap="square" lIns="0" tIns="0" rIns="0" bIns="0" rtlCol="0"/>
          <a:lstStyle/>
          <a:p/>
        </p:txBody>
      </p:sp>
      <p:sp>
        <p:nvSpPr>
          <p:cNvPr id="10" name="object 10"/>
          <p:cNvSpPr/>
          <p:nvPr/>
        </p:nvSpPr>
        <p:spPr>
          <a:xfrm>
            <a:off x="3684376" y="7262329"/>
            <a:ext cx="1943735" cy="116839"/>
          </a:xfrm>
          <a:custGeom>
            <a:avLst/>
            <a:gdLst/>
            <a:ahLst/>
            <a:cxnLst/>
            <a:rect l="l" t="t" r="r" b="b"/>
            <a:pathLst>
              <a:path w="1943735" h="116840">
                <a:moveTo>
                  <a:pt x="0" y="116743"/>
                </a:moveTo>
                <a:lnTo>
                  <a:pt x="1943588" y="116743"/>
                </a:lnTo>
                <a:lnTo>
                  <a:pt x="1943588" y="0"/>
                </a:lnTo>
                <a:lnTo>
                  <a:pt x="0" y="0"/>
                </a:lnTo>
                <a:lnTo>
                  <a:pt x="0" y="116743"/>
                </a:lnTo>
                <a:close/>
              </a:path>
            </a:pathLst>
          </a:custGeom>
          <a:solidFill>
            <a:srgbClr val="FFFFFF"/>
          </a:solidFill>
        </p:spPr>
        <p:txBody>
          <a:bodyPr wrap="square" lIns="0" tIns="0" rIns="0" bIns="0" rtlCol="0"/>
          <a:lstStyle/>
          <a:p/>
        </p:txBody>
      </p:sp>
      <p:sp>
        <p:nvSpPr>
          <p:cNvPr id="11" name="object 11"/>
          <p:cNvSpPr/>
          <p:nvPr/>
        </p:nvSpPr>
        <p:spPr>
          <a:xfrm>
            <a:off x="5627966" y="7260645"/>
            <a:ext cx="866775" cy="133985"/>
          </a:xfrm>
          <a:custGeom>
            <a:avLst/>
            <a:gdLst/>
            <a:ahLst/>
            <a:cxnLst/>
            <a:rect l="l" t="t" r="r" b="b"/>
            <a:pathLst>
              <a:path w="866775" h="133984">
                <a:moveTo>
                  <a:pt x="0" y="133587"/>
                </a:moveTo>
                <a:lnTo>
                  <a:pt x="866324" y="133587"/>
                </a:lnTo>
                <a:lnTo>
                  <a:pt x="866324" y="0"/>
                </a:lnTo>
                <a:lnTo>
                  <a:pt x="0" y="0"/>
                </a:lnTo>
                <a:lnTo>
                  <a:pt x="0" y="133587"/>
                </a:lnTo>
                <a:close/>
              </a:path>
            </a:pathLst>
          </a:custGeom>
          <a:solidFill>
            <a:srgbClr val="FFFFFF"/>
          </a:solidFill>
        </p:spPr>
        <p:txBody>
          <a:bodyPr wrap="square" lIns="0" tIns="0" rIns="0" bIns="0" rtlCol="0"/>
          <a:lstStyle/>
          <a:p/>
        </p:txBody>
      </p:sp>
      <p:sp>
        <p:nvSpPr>
          <p:cNvPr id="12" name="object 12"/>
          <p:cNvSpPr/>
          <p:nvPr/>
        </p:nvSpPr>
        <p:spPr>
          <a:xfrm>
            <a:off x="6494291" y="7262329"/>
            <a:ext cx="130175" cy="116839"/>
          </a:xfrm>
          <a:custGeom>
            <a:avLst/>
            <a:gdLst/>
            <a:ahLst/>
            <a:cxnLst/>
            <a:rect l="l" t="t" r="r" b="b"/>
            <a:pathLst>
              <a:path w="130175" h="116840">
                <a:moveTo>
                  <a:pt x="0" y="116743"/>
                </a:moveTo>
                <a:lnTo>
                  <a:pt x="129573" y="116743"/>
                </a:lnTo>
                <a:lnTo>
                  <a:pt x="129573" y="0"/>
                </a:lnTo>
                <a:lnTo>
                  <a:pt x="0" y="0"/>
                </a:lnTo>
                <a:lnTo>
                  <a:pt x="0" y="116743"/>
                </a:lnTo>
                <a:close/>
              </a:path>
            </a:pathLst>
          </a:custGeom>
          <a:solidFill>
            <a:srgbClr val="FFFFFF"/>
          </a:solidFill>
        </p:spPr>
        <p:txBody>
          <a:bodyPr wrap="square" lIns="0" tIns="0" rIns="0" bIns="0" rtlCol="0"/>
          <a:lstStyle/>
          <a:p/>
        </p:txBody>
      </p:sp>
      <p:sp>
        <p:nvSpPr>
          <p:cNvPr id="13" name="object 13"/>
          <p:cNvSpPr/>
          <p:nvPr/>
        </p:nvSpPr>
        <p:spPr>
          <a:xfrm>
            <a:off x="914631" y="7471654"/>
            <a:ext cx="2851150" cy="116839"/>
          </a:xfrm>
          <a:custGeom>
            <a:avLst/>
            <a:gdLst/>
            <a:ahLst/>
            <a:cxnLst/>
            <a:rect l="l" t="t" r="r" b="b"/>
            <a:pathLst>
              <a:path w="2851150" h="116840">
                <a:moveTo>
                  <a:pt x="0" y="116743"/>
                </a:moveTo>
                <a:lnTo>
                  <a:pt x="2850597" y="116743"/>
                </a:lnTo>
                <a:lnTo>
                  <a:pt x="2850597" y="0"/>
                </a:lnTo>
                <a:lnTo>
                  <a:pt x="0" y="0"/>
                </a:lnTo>
                <a:lnTo>
                  <a:pt x="0" y="116743"/>
                </a:lnTo>
                <a:close/>
              </a:path>
            </a:pathLst>
          </a:custGeom>
          <a:solidFill>
            <a:srgbClr val="FFFFFF"/>
          </a:solidFill>
        </p:spPr>
        <p:txBody>
          <a:bodyPr wrap="square" lIns="0" tIns="0" rIns="0" bIns="0" rtlCol="0"/>
          <a:lstStyle/>
          <a:p/>
        </p:txBody>
      </p:sp>
      <p:sp>
        <p:nvSpPr>
          <p:cNvPr id="14" name="object 14"/>
          <p:cNvSpPr txBox="1"/>
          <p:nvPr/>
        </p:nvSpPr>
        <p:spPr>
          <a:xfrm>
            <a:off x="901930" y="1762546"/>
            <a:ext cx="5734685" cy="6909434"/>
          </a:xfrm>
          <a:prstGeom prst="rect">
            <a:avLst/>
          </a:prstGeom>
        </p:spPr>
        <p:txBody>
          <a:bodyPr vert="horz" wrap="square" lIns="0" tIns="16510" rIns="0" bIns="0" rtlCol="0">
            <a:spAutoFit/>
          </a:bodyPr>
          <a:lstStyle/>
          <a:p>
            <a:pPr marL="12700" algn="just">
              <a:lnSpc>
                <a:spcPct val="100000"/>
              </a:lnSpc>
              <a:spcBef>
                <a:spcPts val="130"/>
              </a:spcBef>
            </a:pPr>
            <a:r>
              <a:rPr sz="1650" spc="15" dirty="0">
                <a:solidFill>
                  <a:srgbClr val="2052A9"/>
                </a:solidFill>
                <a:latin typeface="Arial" panose="020B0604020202020204"/>
                <a:cs typeface="Arial" panose="020B0604020202020204"/>
              </a:rPr>
              <a:t>Seabridge</a:t>
            </a:r>
            <a:r>
              <a:rPr sz="1650" spc="10" dirty="0">
                <a:solidFill>
                  <a:srgbClr val="2052A9"/>
                </a:solidFill>
                <a:latin typeface="Arial" panose="020B0604020202020204"/>
                <a:cs typeface="Arial" panose="020B0604020202020204"/>
              </a:rPr>
              <a:t> AI</a:t>
            </a:r>
            <a:r>
              <a:rPr sz="1650" spc="15" dirty="0">
                <a:solidFill>
                  <a:srgbClr val="2052A9"/>
                </a:solidFill>
                <a:latin typeface="Arial" panose="020B0604020202020204"/>
                <a:cs typeface="Arial" panose="020B0604020202020204"/>
              </a:rPr>
              <a:t> </a:t>
            </a:r>
            <a:r>
              <a:rPr sz="1650" spc="35" dirty="0">
                <a:solidFill>
                  <a:srgbClr val="2052A9"/>
                </a:solidFill>
                <a:latin typeface="SimSun" panose="02010600030101010101" pitchFamily="2" charset="-122"/>
                <a:cs typeface="SimSun" panose="02010600030101010101" pitchFamily="2" charset="-122"/>
              </a:rPr>
              <a:t>如何利用机器学习进行更好的投</a:t>
            </a:r>
            <a:r>
              <a:rPr sz="1650" spc="30" dirty="0">
                <a:solidFill>
                  <a:srgbClr val="2052A9"/>
                </a:solidFill>
                <a:latin typeface="SimSun" panose="02010600030101010101" pitchFamily="2" charset="-122"/>
                <a:cs typeface="SimSun" panose="02010600030101010101" pitchFamily="2" charset="-122"/>
              </a:rPr>
              <a:t>资</a:t>
            </a:r>
            <a:endParaRPr sz="1650">
              <a:latin typeface="SimSun" panose="02010600030101010101" pitchFamily="2" charset="-122"/>
              <a:cs typeface="SimSun" panose="02010600030101010101" pitchFamily="2" charset="-122"/>
            </a:endParaRPr>
          </a:p>
          <a:p>
            <a:pPr marL="12700" marR="12700" algn="just">
              <a:lnSpc>
                <a:spcPct val="127000"/>
              </a:lnSpc>
              <a:spcBef>
                <a:spcPts val="1195"/>
              </a:spcBef>
            </a:pPr>
            <a:r>
              <a:rPr sz="1000" spc="20" dirty="0">
                <a:latin typeface="SimSun" panose="02010600030101010101" pitchFamily="2" charset="-122"/>
                <a:cs typeface="SimSun" panose="02010600030101010101" pitchFamily="2" charset="-122"/>
              </a:rPr>
              <a:t>技术分析、价值投资、因子模型、均值回归、趋势跟踪、统计套利等，许多流派和技术被用在金融市 场。但由于市场的动态变化、非平稳以及混沌状态导致现代投资和资产管理在市场的竞争中保持领先 </a:t>
            </a:r>
            <a:r>
              <a:rPr sz="1000" spc="20" dirty="0">
                <a:latin typeface="SimSun" panose="02010600030101010101" pitchFamily="2" charset="-122"/>
                <a:cs typeface="SimSun" panose="02010600030101010101" pitchFamily="2" charset="-122"/>
              </a:rPr>
              <a:t>变得越来越具有挑战性。</a:t>
            </a:r>
            <a:endParaRPr sz="1000">
              <a:latin typeface="SimSun" panose="02010600030101010101" pitchFamily="2" charset="-122"/>
              <a:cs typeface="SimSun" panose="02010600030101010101" pitchFamily="2" charset="-122"/>
            </a:endParaRPr>
          </a:p>
          <a:p>
            <a:pPr>
              <a:lnSpc>
                <a:spcPct val="100000"/>
              </a:lnSpc>
              <a:spcBef>
                <a:spcPts val="35"/>
              </a:spcBef>
            </a:pPr>
            <a:endParaRPr sz="1300">
              <a:latin typeface="Times New Roman" panose="02020603050405020304"/>
              <a:cs typeface="Times New Roman" panose="02020603050405020304"/>
            </a:endParaRPr>
          </a:p>
          <a:p>
            <a:pPr marL="12700" marR="12700" algn="just">
              <a:lnSpc>
                <a:spcPct val="127000"/>
              </a:lnSpc>
            </a:pPr>
            <a:r>
              <a:rPr sz="1000" spc="20" dirty="0">
                <a:latin typeface="SimSun" panose="02010600030101010101" pitchFamily="2" charset="-122"/>
                <a:cs typeface="SimSun" panose="02010600030101010101" pitchFamily="2" charset="-122"/>
              </a:rPr>
              <a:t>近年来，随着大数据的出现和新算法的进步，探索数据集之间复杂、细微、动态非线性的关系变得更 加容易。这个问题的复杂性和变化性超出了传统的统计分析的解决范畴，但新的解决思路已经在计算 机算力大幅提升和大数据人工智能的时代背景下蓬勃发展。新人工智能在这个时代背景下的惊人成就 </a:t>
            </a:r>
            <a:r>
              <a:rPr sz="1000" spc="20" dirty="0">
                <a:latin typeface="SimSun" panose="02010600030101010101" pitchFamily="2" charset="-122"/>
                <a:cs typeface="SimSun" panose="02010600030101010101" pitchFamily="2" charset="-122"/>
              </a:rPr>
              <a:t>为我们带来了投机和投资组合管理的新视角。</a:t>
            </a:r>
            <a:endParaRPr sz="1000">
              <a:latin typeface="SimSun" panose="02010600030101010101" pitchFamily="2" charset="-122"/>
              <a:cs typeface="SimSun" panose="02010600030101010101" pitchFamily="2" charset="-122"/>
            </a:endParaRPr>
          </a:p>
          <a:p>
            <a:pPr>
              <a:lnSpc>
                <a:spcPct val="100000"/>
              </a:lnSpc>
            </a:pPr>
            <a:endParaRPr sz="1250">
              <a:latin typeface="Times New Roman" panose="02020603050405020304"/>
              <a:cs typeface="Times New Roman" panose="02020603050405020304"/>
            </a:endParaRPr>
          </a:p>
          <a:p>
            <a:pPr marL="12700" marR="12065">
              <a:lnSpc>
                <a:spcPct val="142000"/>
              </a:lnSpc>
            </a:pPr>
            <a:r>
              <a:rPr sz="1000" spc="10" dirty="0">
                <a:latin typeface="Arial" panose="020B0604020202020204"/>
                <a:cs typeface="Arial" panose="020B0604020202020204"/>
              </a:rPr>
              <a:t>Seabridge</a:t>
            </a:r>
            <a:r>
              <a:rPr sz="1000" spc="85" dirty="0">
                <a:latin typeface="Arial" panose="020B0604020202020204"/>
                <a:cs typeface="Arial" panose="020B0604020202020204"/>
              </a:rPr>
              <a:t> </a:t>
            </a:r>
            <a:r>
              <a:rPr sz="1000" spc="15" dirty="0">
                <a:latin typeface="Arial" panose="020B0604020202020204"/>
                <a:cs typeface="Arial" panose="020B0604020202020204"/>
              </a:rPr>
              <a:t>FIntech</a:t>
            </a:r>
            <a:r>
              <a:rPr sz="1000" spc="45" dirty="0">
                <a:latin typeface="Arial" panose="020B0604020202020204"/>
                <a:cs typeface="Arial" panose="020B0604020202020204"/>
              </a:rPr>
              <a:t> </a:t>
            </a:r>
            <a:r>
              <a:rPr sz="1000" spc="20" dirty="0">
                <a:latin typeface="SimSun" panose="02010600030101010101" pitchFamily="2" charset="-122"/>
                <a:cs typeface="SimSun" panose="02010600030101010101" pitchFamily="2" charset="-122"/>
              </a:rPr>
              <a:t>的创始团队成员曾就职于加拿大某投资机构工作，设计并构建了关键任务机器学 习系统，其处理数亿个数据点并以生成最佳结果以达成核心分析预测和排名。系统通过最先进的</a:t>
            </a:r>
            <a:r>
              <a:rPr sz="1000" spc="-145" dirty="0">
                <a:latin typeface="SimSun" panose="02010600030101010101" pitchFamily="2" charset="-122"/>
                <a:cs typeface="SimSun" panose="02010600030101010101" pitchFamily="2" charset="-122"/>
              </a:rPr>
              <a:t> </a:t>
            </a:r>
            <a:r>
              <a:rPr sz="1000" spc="-30" dirty="0">
                <a:latin typeface="Arial" panose="020B0604020202020204"/>
                <a:cs typeface="Arial" panose="020B0604020202020204"/>
              </a:rPr>
              <a:t>AI  </a:t>
            </a:r>
            <a:r>
              <a:rPr sz="1000" spc="20" dirty="0">
                <a:latin typeface="SimSun" panose="02010600030101010101" pitchFamily="2" charset="-122"/>
                <a:cs typeface="SimSun" panose="02010600030101010101" pitchFamily="2" charset="-122"/>
              </a:rPr>
              <a:t>和机器学习方法吸收大量复杂数据以生成捕获金融市场中动态和非线性模式的</a:t>
            </a:r>
            <a:r>
              <a:rPr sz="1000" spc="-140" dirty="0">
                <a:latin typeface="SimSun" panose="02010600030101010101" pitchFamily="2" charset="-122"/>
                <a:cs typeface="SimSun" panose="02010600030101010101" pitchFamily="2" charset="-122"/>
              </a:rPr>
              <a:t> </a:t>
            </a:r>
            <a:r>
              <a:rPr sz="1000" spc="15" dirty="0">
                <a:latin typeface="Arial" panose="020B0604020202020204"/>
                <a:cs typeface="Arial" panose="020B0604020202020204"/>
              </a:rPr>
              <a:t>alpha</a:t>
            </a:r>
            <a:r>
              <a:rPr sz="1000" spc="120" dirty="0">
                <a:latin typeface="Arial" panose="020B0604020202020204"/>
                <a:cs typeface="Arial" panose="020B0604020202020204"/>
              </a:rPr>
              <a:t> </a:t>
            </a:r>
            <a:r>
              <a:rPr sz="1000" spc="20" dirty="0">
                <a:latin typeface="SimSun" panose="02010600030101010101" pitchFamily="2" charset="-122"/>
                <a:cs typeface="SimSun" panose="02010600030101010101" pitchFamily="2" charset="-122"/>
              </a:rPr>
              <a:t>信号，结合技 术和动量分析从而创造了核心性优势。</a:t>
            </a:r>
            <a:endParaRPr sz="1000">
              <a:latin typeface="SimSun" panose="02010600030101010101" pitchFamily="2" charset="-122"/>
              <a:cs typeface="SimSun" panose="02010600030101010101" pitchFamily="2" charset="-122"/>
            </a:endParaRPr>
          </a:p>
          <a:p>
            <a:pPr>
              <a:lnSpc>
                <a:spcPct val="100000"/>
              </a:lnSpc>
              <a:spcBef>
                <a:spcPts val="30"/>
              </a:spcBef>
            </a:pPr>
            <a:endParaRPr sz="1300">
              <a:latin typeface="Times New Roman" panose="02020603050405020304"/>
              <a:cs typeface="Times New Roman" panose="02020603050405020304"/>
            </a:endParaRPr>
          </a:p>
          <a:p>
            <a:pPr marL="12700" marR="12700">
              <a:lnSpc>
                <a:spcPct val="127000"/>
              </a:lnSpc>
              <a:spcBef>
                <a:spcPts val="5"/>
              </a:spcBef>
            </a:pPr>
            <a:r>
              <a:rPr sz="1000" spc="20" dirty="0">
                <a:latin typeface="SimSun" panose="02010600030101010101" pitchFamily="2" charset="-122"/>
                <a:cs typeface="SimSun" panose="02010600030101010101" pitchFamily="2" charset="-122"/>
              </a:rPr>
              <a:t>我们称之为大数据最优解投资法：具有自适应算法的数据为投资提供了一种新的解决方案来帮助广大 </a:t>
            </a:r>
            <a:r>
              <a:rPr sz="1000" spc="20" dirty="0">
                <a:latin typeface="SimSun" panose="02010600030101010101" pitchFamily="2" charset="-122"/>
                <a:cs typeface="SimSun" panose="02010600030101010101" pitchFamily="2" charset="-122"/>
              </a:rPr>
              <a:t>的投资者。</a:t>
            </a:r>
            <a:endParaRPr sz="1000">
              <a:latin typeface="SimSun" panose="02010600030101010101" pitchFamily="2" charset="-122"/>
              <a:cs typeface="SimSun" panose="02010600030101010101" pitchFamily="2" charset="-122"/>
            </a:endParaRPr>
          </a:p>
          <a:p>
            <a:pPr>
              <a:lnSpc>
                <a:spcPct val="100000"/>
              </a:lnSpc>
              <a:spcBef>
                <a:spcPts val="10"/>
              </a:spcBef>
            </a:pPr>
            <a:endParaRPr sz="1300">
              <a:latin typeface="Times New Roman" panose="02020603050405020304"/>
              <a:cs typeface="Times New Roman" panose="02020603050405020304"/>
            </a:endParaRPr>
          </a:p>
          <a:p>
            <a:pPr marL="12700" marR="12700">
              <a:lnSpc>
                <a:spcPct val="129000"/>
              </a:lnSpc>
            </a:pPr>
            <a:r>
              <a:rPr sz="1000" spc="20" dirty="0">
                <a:latin typeface="SimSun" panose="02010600030101010101" pitchFamily="2" charset="-122"/>
                <a:cs typeface="SimSun" panose="02010600030101010101" pitchFamily="2" charset="-122"/>
              </a:rPr>
              <a:t>虽然金融市场每时每刻都在变化，所记录和观察到的数据也是如此。但与传统的统计或定量模型不同 的是我们的算法系统设计用于处理这种不断变化发展的数据集。大家都知道线性模型的局限性，尤其 是在做出决定之前需要考虑和权衡成百上千的因数。但机器学习，尤其是深度学习便可以通过在不同 </a:t>
            </a:r>
            <a:r>
              <a:rPr sz="1000" spc="20" dirty="0">
                <a:latin typeface="SimSun" panose="02010600030101010101" pitchFamily="2" charset="-122"/>
                <a:cs typeface="SimSun" panose="02010600030101010101" pitchFamily="2" charset="-122"/>
              </a:rPr>
              <a:t>的数据集中学习数据特征，并发现极其复杂的非线性模式来完成这种任务。这也便是例如谷歌、 </a:t>
            </a:r>
            <a:r>
              <a:rPr sz="1000" spc="5" dirty="0">
                <a:latin typeface="Arial" panose="020B0604020202020204"/>
                <a:cs typeface="Arial" panose="020B0604020202020204"/>
              </a:rPr>
              <a:t>Facebook</a:t>
            </a:r>
            <a:r>
              <a:rPr sz="1000" spc="220" dirty="0">
                <a:latin typeface="Arial" panose="020B0604020202020204"/>
                <a:cs typeface="Arial" panose="020B0604020202020204"/>
              </a:rPr>
              <a:t> </a:t>
            </a:r>
            <a:r>
              <a:rPr sz="1000" spc="20" dirty="0">
                <a:latin typeface="SimSun" panose="02010600030101010101" pitchFamily="2" charset="-122"/>
                <a:cs typeface="SimSun" panose="02010600030101010101" pitchFamily="2" charset="-122"/>
              </a:rPr>
              <a:t>和亚马逊能够在如此短的时间内成倍地扩展业务并颠覆传统巨头的核心秘密。</a:t>
            </a:r>
            <a:endParaRPr sz="1000">
              <a:latin typeface="SimSun" panose="02010600030101010101" pitchFamily="2" charset="-122"/>
              <a:cs typeface="SimSun" panose="02010600030101010101" pitchFamily="2" charset="-122"/>
            </a:endParaRPr>
          </a:p>
          <a:p>
            <a:pPr>
              <a:lnSpc>
                <a:spcPct val="100000"/>
              </a:lnSpc>
              <a:spcBef>
                <a:spcPts val="5"/>
              </a:spcBef>
            </a:pPr>
            <a:endParaRPr sz="1350">
              <a:latin typeface="Times New Roman" panose="02020603050405020304"/>
              <a:cs typeface="Times New Roman" panose="02020603050405020304"/>
            </a:endParaRPr>
          </a:p>
          <a:p>
            <a:pPr marL="12700" marR="5080">
              <a:lnSpc>
                <a:spcPct val="142000"/>
              </a:lnSpc>
            </a:pPr>
            <a:r>
              <a:rPr sz="1000" spc="20" dirty="0">
                <a:latin typeface="SimSun" panose="02010600030101010101" pitchFamily="2" charset="-122"/>
                <a:cs typeface="SimSun" panose="02010600030101010101" pitchFamily="2" charset="-122"/>
              </a:rPr>
              <a:t>一些人可能会问，像</a:t>
            </a:r>
            <a:r>
              <a:rPr sz="1000" spc="-140" dirty="0">
                <a:latin typeface="SimSun" panose="02010600030101010101" pitchFamily="2" charset="-122"/>
                <a:cs typeface="SimSun" panose="02010600030101010101" pitchFamily="2" charset="-122"/>
              </a:rPr>
              <a:t> </a:t>
            </a:r>
            <a:r>
              <a:rPr sz="1000" spc="-10" dirty="0">
                <a:latin typeface="Arial" panose="020B0604020202020204"/>
                <a:cs typeface="Arial" panose="020B0604020202020204"/>
              </a:rPr>
              <a:t>AlphaGo</a:t>
            </a:r>
            <a:r>
              <a:rPr sz="1000" spc="155" dirty="0">
                <a:latin typeface="Arial" panose="020B0604020202020204"/>
                <a:cs typeface="Arial" panose="020B0604020202020204"/>
              </a:rPr>
              <a:t> </a:t>
            </a:r>
            <a:r>
              <a:rPr sz="1000" spc="20" dirty="0">
                <a:latin typeface="SimSun" panose="02010600030101010101" pitchFamily="2" charset="-122"/>
                <a:cs typeface="SimSun" panose="02010600030101010101" pitchFamily="2" charset="-122"/>
              </a:rPr>
              <a:t>或自动驾驶汽车，大数据最优解投资会打败还是取代当下的人类专家 以及散户投资人？</a:t>
            </a:r>
            <a:r>
              <a:rPr sz="1000" spc="-155" dirty="0">
                <a:latin typeface="SimSun" panose="02010600030101010101" pitchFamily="2" charset="-122"/>
                <a:cs typeface="SimSun" panose="02010600030101010101" pitchFamily="2" charset="-122"/>
              </a:rPr>
              <a:t> </a:t>
            </a:r>
            <a:r>
              <a:rPr sz="1000" spc="20" dirty="0">
                <a:latin typeface="SimSun" panose="02010600030101010101" pitchFamily="2" charset="-122"/>
                <a:cs typeface="SimSun" panose="02010600030101010101" pitchFamily="2" charset="-122"/>
              </a:rPr>
              <a:t>对于这个问题，我们倾向于采取更加混合的观点：机器算法更像是副驾驶、投资 顾问或者经理，而人类投资者仍处于主导地位。</a:t>
            </a:r>
            <a:r>
              <a:rPr sz="1000" spc="-140" dirty="0">
                <a:latin typeface="SimSun" panose="02010600030101010101" pitchFamily="2" charset="-122"/>
                <a:cs typeface="SimSun" panose="02010600030101010101" pitchFamily="2" charset="-122"/>
              </a:rPr>
              <a:t> </a:t>
            </a:r>
            <a:r>
              <a:rPr sz="1000" spc="20" dirty="0">
                <a:latin typeface="SimSun" panose="02010600030101010101" pitchFamily="2" charset="-122"/>
                <a:cs typeface="SimSun" panose="02010600030101010101" pitchFamily="2" charset="-122"/>
              </a:rPr>
              <a:t>为了阐述我们的观点，我们从构建</a:t>
            </a:r>
            <a:r>
              <a:rPr sz="1000" spc="-130" dirty="0">
                <a:latin typeface="SimSun" panose="02010600030101010101" pitchFamily="2" charset="-122"/>
                <a:cs typeface="SimSun" panose="02010600030101010101" pitchFamily="2" charset="-122"/>
              </a:rPr>
              <a:t> </a:t>
            </a:r>
            <a:r>
              <a:rPr sz="1000" spc="10" dirty="0">
                <a:latin typeface="Arial" panose="020B0604020202020204"/>
                <a:cs typeface="Arial" panose="020B0604020202020204"/>
              </a:rPr>
              <a:t>Seabridge</a:t>
            </a:r>
            <a:r>
              <a:rPr sz="1000" spc="90" dirty="0">
                <a:latin typeface="Arial" panose="020B0604020202020204"/>
                <a:cs typeface="Arial" panose="020B0604020202020204"/>
              </a:rPr>
              <a:t> </a:t>
            </a:r>
            <a:r>
              <a:rPr sz="1000" spc="-30" dirty="0">
                <a:latin typeface="Arial" panose="020B0604020202020204"/>
                <a:cs typeface="Arial" panose="020B0604020202020204"/>
              </a:rPr>
              <a:t>AI</a:t>
            </a:r>
            <a:r>
              <a:rPr sz="1000" spc="180" dirty="0">
                <a:latin typeface="Arial" panose="020B0604020202020204"/>
                <a:cs typeface="Arial" panose="020B0604020202020204"/>
              </a:rPr>
              <a:t> </a:t>
            </a:r>
            <a:r>
              <a:rPr sz="1000" spc="20" dirty="0">
                <a:latin typeface="SimSun" panose="02010600030101010101" pitchFamily="2" charset="-122"/>
                <a:cs typeface="SimSun" panose="02010600030101010101" pitchFamily="2" charset="-122"/>
              </a:rPr>
              <a:t>核 心算法的经验中学到的以下三条原则将有所帮助：</a:t>
            </a:r>
            <a:endParaRPr sz="1000">
              <a:latin typeface="SimSun" panose="02010600030101010101" pitchFamily="2" charset="-122"/>
              <a:cs typeface="SimSun" panose="02010600030101010101" pitchFamily="2" charset="-122"/>
            </a:endParaRPr>
          </a:p>
          <a:p>
            <a:pPr>
              <a:lnSpc>
                <a:spcPct val="100000"/>
              </a:lnSpc>
            </a:pPr>
            <a:endParaRPr sz="1100">
              <a:latin typeface="Times New Roman" panose="02020603050405020304"/>
              <a:cs typeface="Times New Roman" panose="02020603050405020304"/>
            </a:endParaRPr>
          </a:p>
          <a:p>
            <a:pPr marL="110490">
              <a:lnSpc>
                <a:spcPct val="100000"/>
              </a:lnSpc>
              <a:spcBef>
                <a:spcPts val="670"/>
              </a:spcBef>
            </a:pPr>
            <a:r>
              <a:rPr sz="1000" spc="15" dirty="0">
                <a:latin typeface="Arial" panose="020B0604020202020204"/>
                <a:cs typeface="Arial" panose="020B0604020202020204"/>
              </a:rPr>
              <a:t>1</a:t>
            </a:r>
            <a:r>
              <a:rPr sz="1000" spc="15" dirty="0">
                <a:latin typeface="SimSun" panose="02010600030101010101" pitchFamily="2" charset="-122"/>
                <a:cs typeface="SimSun" panose="02010600030101010101" pitchFamily="2" charset="-122"/>
              </a:rPr>
              <a:t>，</a:t>
            </a:r>
            <a:r>
              <a:rPr sz="1000" spc="20" dirty="0">
                <a:latin typeface="SimSun" panose="02010600030101010101" pitchFamily="2" charset="-122"/>
                <a:cs typeface="SimSun" panose="02010600030101010101" pitchFamily="2" charset="-122"/>
              </a:rPr>
              <a:t>投资交易是这个过程的核心，而不是机器，人类起着至关重要的作用；</a:t>
            </a:r>
            <a:endParaRPr sz="1000">
              <a:latin typeface="SimSun" panose="02010600030101010101" pitchFamily="2" charset="-122"/>
              <a:cs typeface="SimSun" panose="02010600030101010101" pitchFamily="2" charset="-122"/>
            </a:endParaRPr>
          </a:p>
          <a:p>
            <a:pPr marL="304800" marR="86995" indent="-194310">
              <a:lnSpc>
                <a:spcPct val="144000"/>
              </a:lnSpc>
            </a:pPr>
            <a:r>
              <a:rPr sz="1000" spc="10" dirty="0">
                <a:latin typeface="Arial" panose="020B0604020202020204"/>
                <a:cs typeface="Arial" panose="020B0604020202020204"/>
              </a:rPr>
              <a:t>2</a:t>
            </a:r>
            <a:r>
              <a:rPr sz="1000" spc="-165" dirty="0">
                <a:latin typeface="Arial" panose="020B0604020202020204"/>
                <a:cs typeface="Arial" panose="020B0604020202020204"/>
              </a:rPr>
              <a:t> </a:t>
            </a:r>
            <a:r>
              <a:rPr sz="1000" spc="15" dirty="0">
                <a:latin typeface="SimSun" panose="02010600030101010101" pitchFamily="2" charset="-122"/>
                <a:cs typeface="SimSun" panose="02010600030101010101" pitchFamily="2" charset="-122"/>
              </a:rPr>
              <a:t>，算法投资只有在数据表达正确和人类洞察力指导编码后内才能变成所谓的“高级智慧”，而其  </a:t>
            </a:r>
            <a:r>
              <a:rPr sz="1000" spc="20" dirty="0">
                <a:latin typeface="SimSun" panose="02010600030101010101" pitchFamily="2" charset="-122"/>
                <a:cs typeface="SimSun" panose="02010600030101010101" pitchFamily="2" charset="-122"/>
              </a:rPr>
              <a:t>“智慧”便是建立在大数据的支持和计算机的算力上；</a:t>
            </a:r>
            <a:endParaRPr sz="1000">
              <a:latin typeface="SimSun" panose="02010600030101010101" pitchFamily="2" charset="-122"/>
              <a:cs typeface="SimSun" panose="02010600030101010101" pitchFamily="2" charset="-122"/>
            </a:endParaRPr>
          </a:p>
          <a:p>
            <a:pPr marL="110490">
              <a:lnSpc>
                <a:spcPct val="100000"/>
              </a:lnSpc>
              <a:spcBef>
                <a:spcPts val="530"/>
              </a:spcBef>
            </a:pPr>
            <a:r>
              <a:rPr sz="1000" spc="10" dirty="0">
                <a:latin typeface="Arial" panose="020B0604020202020204"/>
                <a:cs typeface="Arial" panose="020B0604020202020204"/>
              </a:rPr>
              <a:t>3</a:t>
            </a:r>
            <a:r>
              <a:rPr sz="1000" spc="-170" dirty="0">
                <a:latin typeface="Arial" panose="020B0604020202020204"/>
                <a:cs typeface="Arial" panose="020B0604020202020204"/>
              </a:rPr>
              <a:t> </a:t>
            </a:r>
            <a:r>
              <a:rPr sz="1000" spc="20" dirty="0">
                <a:latin typeface="SimSun" panose="02010600030101010101" pitchFamily="2" charset="-122"/>
                <a:cs typeface="SimSun" panose="02010600030101010101" pitchFamily="2" charset="-122"/>
              </a:rPr>
              <a:t>，在正确的应用环境中时千万不要低估高级人工智能算法的优势。</a:t>
            </a:r>
            <a:endParaRPr sz="1000">
              <a:latin typeface="SimSun" panose="02010600030101010101" pitchFamily="2" charset="-122"/>
              <a:cs typeface="SimSun" panose="02010600030101010101" pitchFamily="2" charset="-122"/>
            </a:endParaRPr>
          </a:p>
        </p:txBody>
      </p:sp>
      <p:sp>
        <p:nvSpPr>
          <p:cNvPr id="15" name="object 15"/>
          <p:cNvSpPr txBox="1">
            <a:spLocks noGrp="1"/>
          </p:cNvSpPr>
          <p:nvPr>
            <p:ph type="title"/>
          </p:nvPr>
        </p:nvSpPr>
        <p:spPr>
          <a:xfrm>
            <a:off x="901930" y="767320"/>
            <a:ext cx="3921125" cy="473709"/>
          </a:xfrm>
          <a:prstGeom prst="rect">
            <a:avLst/>
          </a:prstGeom>
        </p:spPr>
        <p:txBody>
          <a:bodyPr vert="horz" wrap="square" lIns="0" tIns="11430" rIns="0" bIns="0" rtlCol="0">
            <a:spAutoFit/>
          </a:bodyPr>
          <a:lstStyle/>
          <a:p>
            <a:pPr marL="12700">
              <a:lnSpc>
                <a:spcPct val="100000"/>
              </a:lnSpc>
              <a:spcBef>
                <a:spcPts val="90"/>
              </a:spcBef>
            </a:pPr>
            <a:r>
              <a:rPr b="0" spc="-5" dirty="0">
                <a:latin typeface="SimSun" panose="02010600030101010101" pitchFamily="2" charset="-122"/>
                <a:cs typeface="SimSun" panose="02010600030101010101" pitchFamily="2" charset="-122"/>
              </a:rPr>
              <a:t>机器学习</a:t>
            </a:r>
            <a:r>
              <a:rPr b="0" spc="225" dirty="0">
                <a:latin typeface="Arial" panose="020B0604020202020204"/>
                <a:cs typeface="Arial" panose="020B0604020202020204"/>
              </a:rPr>
              <a:t>-</a:t>
            </a:r>
            <a:r>
              <a:rPr b="0" spc="-5" dirty="0">
                <a:latin typeface="SimSun" panose="02010600030101010101" pitchFamily="2" charset="-122"/>
                <a:cs typeface="SimSun" panose="02010600030101010101" pitchFamily="2" charset="-122"/>
              </a:rPr>
              <a:t>大数据最优</a:t>
            </a:r>
            <a:r>
              <a:rPr b="0" spc="-10" dirty="0">
                <a:latin typeface="SimSun" panose="02010600030101010101" pitchFamily="2" charset="-122"/>
                <a:cs typeface="SimSun" panose="02010600030101010101" pitchFamily="2" charset="-122"/>
              </a:rPr>
              <a:t>解</a:t>
            </a:r>
            <a:endParaRPr b="0" spc="-10" dirty="0">
              <a:latin typeface="SimSun" panose="02010600030101010101" pitchFamily="2" charset="-122"/>
              <a:cs typeface="SimSun" panose="02010600030101010101" pitchFamily="2" charset="-122"/>
            </a:endParaRPr>
          </a:p>
        </p:txBody>
      </p:sp>
      <p:sp>
        <p:nvSpPr>
          <p:cNvPr id="16" name="object 16"/>
          <p:cNvSpPr/>
          <p:nvPr/>
        </p:nvSpPr>
        <p:spPr>
          <a:xfrm>
            <a:off x="945117" y="1318577"/>
            <a:ext cx="991235" cy="0"/>
          </a:xfrm>
          <a:custGeom>
            <a:avLst/>
            <a:gdLst/>
            <a:ahLst/>
            <a:cxnLst/>
            <a:rect l="l" t="t" r="r" b="b"/>
            <a:pathLst>
              <a:path w="991235">
                <a:moveTo>
                  <a:pt x="0" y="0"/>
                </a:moveTo>
                <a:lnTo>
                  <a:pt x="990849" y="0"/>
                </a:lnTo>
              </a:path>
            </a:pathLst>
          </a:custGeom>
          <a:ln w="30487">
            <a:solidFill>
              <a:srgbClr val="231F5C"/>
            </a:solidFill>
          </a:ln>
        </p:spPr>
        <p:txBody>
          <a:bodyPr wrap="square" lIns="0" tIns="0" rIns="0" bIns="0" rtlCol="0"/>
          <a:lstStyle/>
          <a:p/>
        </p:txBody>
      </p:sp>
      <p:sp>
        <p:nvSpPr>
          <p:cNvPr id="17" name="object 17"/>
          <p:cNvSpPr txBox="1">
            <a:spLocks noGrp="1"/>
          </p:cNvSpPr>
          <p:nvPr>
            <p:ph type="sldNum" sz="quarter" idx="7"/>
          </p:nvPr>
        </p:nvSpPr>
        <p:spPr>
          <a:prstGeom prst="rect">
            <a:avLst/>
          </a:prstGeom>
        </p:spPr>
        <p:txBody>
          <a:bodyPr vert="horz" wrap="square" lIns="0" tIns="0" rIns="0" bIns="0" rtlCol="0">
            <a:spAutoFit/>
          </a:bodyPr>
          <a:lstStyle/>
          <a:p>
            <a:pPr marL="25400">
              <a:lnSpc>
                <a:spcPts val="1085"/>
              </a:lnSpc>
            </a:pPr>
            <a:fld id="{81D60167-4931-47E6-BA6A-407CBD079E47}" type="slidenum">
              <a:rPr spc="10" dirty="0"/>
            </a:fld>
            <a:endParaRPr spc="1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299320" y="0"/>
            <a:ext cx="254000" cy="10694035"/>
          </a:xfrm>
          <a:custGeom>
            <a:avLst/>
            <a:gdLst/>
            <a:ahLst/>
            <a:cxnLst/>
            <a:rect l="l" t="t" r="r" b="b"/>
            <a:pathLst>
              <a:path w="254000" h="10694035">
                <a:moveTo>
                  <a:pt x="0" y="10693550"/>
                </a:moveTo>
                <a:lnTo>
                  <a:pt x="254000" y="10693550"/>
                </a:lnTo>
                <a:lnTo>
                  <a:pt x="254000" y="0"/>
                </a:lnTo>
                <a:lnTo>
                  <a:pt x="0" y="0"/>
                </a:lnTo>
                <a:lnTo>
                  <a:pt x="0" y="10693550"/>
                </a:lnTo>
                <a:close/>
              </a:path>
            </a:pathLst>
          </a:custGeom>
          <a:solidFill>
            <a:srgbClr val="F3F3F4"/>
          </a:solidFill>
        </p:spPr>
        <p:txBody>
          <a:bodyPr wrap="square" lIns="0" tIns="0" rIns="0" bIns="0" rtlCol="0"/>
          <a:lstStyle/>
          <a:p/>
        </p:txBody>
      </p:sp>
      <p:sp>
        <p:nvSpPr>
          <p:cNvPr id="3" name="object 3"/>
          <p:cNvSpPr/>
          <p:nvPr/>
        </p:nvSpPr>
        <p:spPr>
          <a:xfrm>
            <a:off x="0" y="1"/>
            <a:ext cx="7299325" cy="10693400"/>
          </a:xfrm>
          <a:custGeom>
            <a:avLst/>
            <a:gdLst/>
            <a:ahLst/>
            <a:cxnLst/>
            <a:rect l="l" t="t" r="r" b="b"/>
            <a:pathLst>
              <a:path w="7299325" h="10693400">
                <a:moveTo>
                  <a:pt x="0" y="10693400"/>
                </a:moveTo>
                <a:lnTo>
                  <a:pt x="0" y="0"/>
                </a:lnTo>
                <a:lnTo>
                  <a:pt x="7299320" y="0"/>
                </a:lnTo>
                <a:lnTo>
                  <a:pt x="7299320" y="10693400"/>
                </a:lnTo>
                <a:lnTo>
                  <a:pt x="0" y="10693400"/>
                </a:lnTo>
                <a:close/>
              </a:path>
            </a:pathLst>
          </a:custGeom>
          <a:solidFill>
            <a:srgbClr val="FFFFFF"/>
          </a:solidFill>
        </p:spPr>
        <p:txBody>
          <a:bodyPr wrap="square" lIns="0" tIns="0" rIns="0" bIns="0" rtlCol="0"/>
          <a:lstStyle/>
          <a:p/>
        </p:txBody>
      </p:sp>
      <p:sp>
        <p:nvSpPr>
          <p:cNvPr id="4" name="object 4"/>
          <p:cNvSpPr/>
          <p:nvPr/>
        </p:nvSpPr>
        <p:spPr>
          <a:xfrm>
            <a:off x="7621" y="10053315"/>
            <a:ext cx="7545698" cy="640085"/>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2733182" y="4362665"/>
            <a:ext cx="330835" cy="116839"/>
          </a:xfrm>
          <a:custGeom>
            <a:avLst/>
            <a:gdLst/>
            <a:ahLst/>
            <a:cxnLst/>
            <a:rect l="l" t="t" r="r" b="b"/>
            <a:pathLst>
              <a:path w="330835" h="116839">
                <a:moveTo>
                  <a:pt x="0" y="116743"/>
                </a:moveTo>
                <a:lnTo>
                  <a:pt x="330671" y="116743"/>
                </a:lnTo>
                <a:lnTo>
                  <a:pt x="330671" y="0"/>
                </a:lnTo>
                <a:lnTo>
                  <a:pt x="0" y="0"/>
                </a:lnTo>
                <a:lnTo>
                  <a:pt x="0" y="116743"/>
                </a:lnTo>
                <a:close/>
              </a:path>
            </a:pathLst>
          </a:custGeom>
          <a:solidFill>
            <a:srgbClr val="FFFFFF"/>
          </a:solidFill>
        </p:spPr>
        <p:txBody>
          <a:bodyPr wrap="square" lIns="0" tIns="0" rIns="0" bIns="0" rtlCol="0"/>
          <a:lstStyle/>
          <a:p/>
        </p:txBody>
      </p:sp>
      <p:sp>
        <p:nvSpPr>
          <p:cNvPr id="6" name="object 6"/>
          <p:cNvSpPr/>
          <p:nvPr/>
        </p:nvSpPr>
        <p:spPr>
          <a:xfrm>
            <a:off x="3063854" y="4360981"/>
            <a:ext cx="184785" cy="133985"/>
          </a:xfrm>
          <a:custGeom>
            <a:avLst/>
            <a:gdLst/>
            <a:ahLst/>
            <a:cxnLst/>
            <a:rect l="l" t="t" r="r" b="b"/>
            <a:pathLst>
              <a:path w="184785" h="133985">
                <a:moveTo>
                  <a:pt x="0" y="133587"/>
                </a:moveTo>
                <a:lnTo>
                  <a:pt x="184772" y="133587"/>
                </a:lnTo>
                <a:lnTo>
                  <a:pt x="184772" y="0"/>
                </a:lnTo>
                <a:lnTo>
                  <a:pt x="0" y="0"/>
                </a:lnTo>
                <a:lnTo>
                  <a:pt x="0" y="133587"/>
                </a:lnTo>
                <a:close/>
              </a:path>
            </a:pathLst>
          </a:custGeom>
          <a:solidFill>
            <a:srgbClr val="FFFFFF"/>
          </a:solidFill>
        </p:spPr>
        <p:txBody>
          <a:bodyPr wrap="square" lIns="0" tIns="0" rIns="0" bIns="0" rtlCol="0"/>
          <a:lstStyle/>
          <a:p/>
        </p:txBody>
      </p:sp>
      <p:sp>
        <p:nvSpPr>
          <p:cNvPr id="7" name="object 7"/>
          <p:cNvSpPr/>
          <p:nvPr/>
        </p:nvSpPr>
        <p:spPr>
          <a:xfrm>
            <a:off x="1861936" y="4582097"/>
            <a:ext cx="330835" cy="116839"/>
          </a:xfrm>
          <a:custGeom>
            <a:avLst/>
            <a:gdLst/>
            <a:ahLst/>
            <a:cxnLst/>
            <a:rect l="l" t="t" r="r" b="b"/>
            <a:pathLst>
              <a:path w="330835" h="116839">
                <a:moveTo>
                  <a:pt x="0" y="116743"/>
                </a:moveTo>
                <a:lnTo>
                  <a:pt x="330671" y="116743"/>
                </a:lnTo>
                <a:lnTo>
                  <a:pt x="330671" y="0"/>
                </a:lnTo>
                <a:lnTo>
                  <a:pt x="0" y="0"/>
                </a:lnTo>
                <a:lnTo>
                  <a:pt x="0" y="116743"/>
                </a:lnTo>
                <a:close/>
              </a:path>
            </a:pathLst>
          </a:custGeom>
          <a:solidFill>
            <a:srgbClr val="FFFFFF"/>
          </a:solidFill>
        </p:spPr>
        <p:txBody>
          <a:bodyPr wrap="square" lIns="0" tIns="0" rIns="0" bIns="0" rtlCol="0"/>
          <a:lstStyle/>
          <a:p/>
        </p:txBody>
      </p:sp>
      <p:sp>
        <p:nvSpPr>
          <p:cNvPr id="8" name="object 8"/>
          <p:cNvSpPr/>
          <p:nvPr/>
        </p:nvSpPr>
        <p:spPr>
          <a:xfrm>
            <a:off x="2192608" y="4582097"/>
            <a:ext cx="496570" cy="116839"/>
          </a:xfrm>
          <a:custGeom>
            <a:avLst/>
            <a:gdLst/>
            <a:ahLst/>
            <a:cxnLst/>
            <a:rect l="l" t="t" r="r" b="b"/>
            <a:pathLst>
              <a:path w="496569" h="116839">
                <a:moveTo>
                  <a:pt x="0" y="116743"/>
                </a:moveTo>
                <a:lnTo>
                  <a:pt x="496007" y="116743"/>
                </a:lnTo>
                <a:lnTo>
                  <a:pt x="496007" y="0"/>
                </a:lnTo>
                <a:lnTo>
                  <a:pt x="0" y="0"/>
                </a:lnTo>
                <a:lnTo>
                  <a:pt x="0" y="116743"/>
                </a:lnTo>
                <a:close/>
              </a:path>
            </a:pathLst>
          </a:custGeom>
          <a:solidFill>
            <a:srgbClr val="FFFFFF"/>
          </a:solidFill>
        </p:spPr>
        <p:txBody>
          <a:bodyPr wrap="square" lIns="0" tIns="0" rIns="0" bIns="0" rtlCol="0"/>
          <a:lstStyle/>
          <a:p/>
        </p:txBody>
      </p:sp>
      <p:sp>
        <p:nvSpPr>
          <p:cNvPr id="9" name="object 9"/>
          <p:cNvSpPr/>
          <p:nvPr/>
        </p:nvSpPr>
        <p:spPr>
          <a:xfrm>
            <a:off x="2688615" y="4582097"/>
            <a:ext cx="165735" cy="116839"/>
          </a:xfrm>
          <a:custGeom>
            <a:avLst/>
            <a:gdLst/>
            <a:ahLst/>
            <a:cxnLst/>
            <a:rect l="l" t="t" r="r" b="b"/>
            <a:pathLst>
              <a:path w="165735" h="116839">
                <a:moveTo>
                  <a:pt x="0" y="116743"/>
                </a:moveTo>
                <a:lnTo>
                  <a:pt x="165336" y="116743"/>
                </a:lnTo>
                <a:lnTo>
                  <a:pt x="165336" y="0"/>
                </a:lnTo>
                <a:lnTo>
                  <a:pt x="0" y="0"/>
                </a:lnTo>
                <a:lnTo>
                  <a:pt x="0" y="116743"/>
                </a:lnTo>
                <a:close/>
              </a:path>
            </a:pathLst>
          </a:custGeom>
          <a:solidFill>
            <a:srgbClr val="FFFFFF"/>
          </a:solidFill>
        </p:spPr>
        <p:txBody>
          <a:bodyPr wrap="square" lIns="0" tIns="0" rIns="0" bIns="0" rtlCol="0"/>
          <a:lstStyle/>
          <a:p/>
        </p:txBody>
      </p:sp>
      <p:sp>
        <p:nvSpPr>
          <p:cNvPr id="10" name="object 10"/>
          <p:cNvSpPr/>
          <p:nvPr/>
        </p:nvSpPr>
        <p:spPr>
          <a:xfrm>
            <a:off x="2853950" y="4580413"/>
            <a:ext cx="184785" cy="133985"/>
          </a:xfrm>
          <a:custGeom>
            <a:avLst/>
            <a:gdLst/>
            <a:ahLst/>
            <a:cxnLst/>
            <a:rect l="l" t="t" r="r" b="b"/>
            <a:pathLst>
              <a:path w="184785" h="133985">
                <a:moveTo>
                  <a:pt x="0" y="133587"/>
                </a:moveTo>
                <a:lnTo>
                  <a:pt x="184772" y="133587"/>
                </a:lnTo>
                <a:lnTo>
                  <a:pt x="184772" y="0"/>
                </a:lnTo>
                <a:lnTo>
                  <a:pt x="0" y="0"/>
                </a:lnTo>
                <a:lnTo>
                  <a:pt x="0" y="133587"/>
                </a:lnTo>
                <a:close/>
              </a:path>
            </a:pathLst>
          </a:custGeom>
          <a:solidFill>
            <a:srgbClr val="FFFFFF"/>
          </a:solidFill>
        </p:spPr>
        <p:txBody>
          <a:bodyPr wrap="square" lIns="0" tIns="0" rIns="0" bIns="0" rtlCol="0"/>
          <a:lstStyle/>
          <a:p/>
        </p:txBody>
      </p:sp>
      <p:sp>
        <p:nvSpPr>
          <p:cNvPr id="11" name="object 11"/>
          <p:cNvSpPr/>
          <p:nvPr/>
        </p:nvSpPr>
        <p:spPr>
          <a:xfrm>
            <a:off x="3038722" y="4582097"/>
            <a:ext cx="165735" cy="116839"/>
          </a:xfrm>
          <a:custGeom>
            <a:avLst/>
            <a:gdLst/>
            <a:ahLst/>
            <a:cxnLst/>
            <a:rect l="l" t="t" r="r" b="b"/>
            <a:pathLst>
              <a:path w="165735" h="116839">
                <a:moveTo>
                  <a:pt x="0" y="116743"/>
                </a:moveTo>
                <a:lnTo>
                  <a:pt x="165336" y="116743"/>
                </a:lnTo>
                <a:lnTo>
                  <a:pt x="165336" y="0"/>
                </a:lnTo>
                <a:lnTo>
                  <a:pt x="0" y="0"/>
                </a:lnTo>
                <a:lnTo>
                  <a:pt x="0" y="116743"/>
                </a:lnTo>
                <a:close/>
              </a:path>
            </a:pathLst>
          </a:custGeom>
          <a:solidFill>
            <a:srgbClr val="FFFFFF"/>
          </a:solidFill>
        </p:spPr>
        <p:txBody>
          <a:bodyPr wrap="square" lIns="0" tIns="0" rIns="0" bIns="0" rtlCol="0"/>
          <a:lstStyle/>
          <a:p/>
        </p:txBody>
      </p:sp>
      <p:sp>
        <p:nvSpPr>
          <p:cNvPr id="12" name="object 12"/>
          <p:cNvSpPr/>
          <p:nvPr/>
        </p:nvSpPr>
        <p:spPr>
          <a:xfrm>
            <a:off x="3204058" y="4582097"/>
            <a:ext cx="1653539" cy="116839"/>
          </a:xfrm>
          <a:custGeom>
            <a:avLst/>
            <a:gdLst/>
            <a:ahLst/>
            <a:cxnLst/>
            <a:rect l="l" t="t" r="r" b="b"/>
            <a:pathLst>
              <a:path w="1653539" h="116839">
                <a:moveTo>
                  <a:pt x="0" y="116743"/>
                </a:moveTo>
                <a:lnTo>
                  <a:pt x="1653355" y="116743"/>
                </a:lnTo>
                <a:lnTo>
                  <a:pt x="1653355" y="0"/>
                </a:lnTo>
                <a:lnTo>
                  <a:pt x="0" y="0"/>
                </a:lnTo>
                <a:lnTo>
                  <a:pt x="0" y="116743"/>
                </a:lnTo>
                <a:close/>
              </a:path>
            </a:pathLst>
          </a:custGeom>
          <a:solidFill>
            <a:srgbClr val="FFFFFF"/>
          </a:solidFill>
        </p:spPr>
        <p:txBody>
          <a:bodyPr wrap="square" lIns="0" tIns="0" rIns="0" bIns="0" rtlCol="0"/>
          <a:lstStyle/>
          <a:p/>
        </p:txBody>
      </p:sp>
      <p:sp>
        <p:nvSpPr>
          <p:cNvPr id="13" name="object 13"/>
          <p:cNvSpPr/>
          <p:nvPr/>
        </p:nvSpPr>
        <p:spPr>
          <a:xfrm>
            <a:off x="4857414" y="4582097"/>
            <a:ext cx="992505" cy="116839"/>
          </a:xfrm>
          <a:custGeom>
            <a:avLst/>
            <a:gdLst/>
            <a:ahLst/>
            <a:cxnLst/>
            <a:rect l="l" t="t" r="r" b="b"/>
            <a:pathLst>
              <a:path w="992504" h="116839">
                <a:moveTo>
                  <a:pt x="0" y="116743"/>
                </a:moveTo>
                <a:lnTo>
                  <a:pt x="992014" y="116743"/>
                </a:lnTo>
                <a:lnTo>
                  <a:pt x="992014" y="0"/>
                </a:lnTo>
                <a:lnTo>
                  <a:pt x="0" y="0"/>
                </a:lnTo>
                <a:lnTo>
                  <a:pt x="0" y="116743"/>
                </a:lnTo>
                <a:close/>
              </a:path>
            </a:pathLst>
          </a:custGeom>
          <a:solidFill>
            <a:srgbClr val="FFFFFF"/>
          </a:solidFill>
        </p:spPr>
        <p:txBody>
          <a:bodyPr wrap="square" lIns="0" tIns="0" rIns="0" bIns="0" rtlCol="0"/>
          <a:lstStyle/>
          <a:p/>
        </p:txBody>
      </p:sp>
      <p:sp>
        <p:nvSpPr>
          <p:cNvPr id="14" name="object 14"/>
          <p:cNvSpPr/>
          <p:nvPr/>
        </p:nvSpPr>
        <p:spPr>
          <a:xfrm>
            <a:off x="5849429" y="4582097"/>
            <a:ext cx="661670" cy="116839"/>
          </a:xfrm>
          <a:custGeom>
            <a:avLst/>
            <a:gdLst/>
            <a:ahLst/>
            <a:cxnLst/>
            <a:rect l="l" t="t" r="r" b="b"/>
            <a:pathLst>
              <a:path w="661670" h="116839">
                <a:moveTo>
                  <a:pt x="0" y="116743"/>
                </a:moveTo>
                <a:lnTo>
                  <a:pt x="661342" y="116743"/>
                </a:lnTo>
                <a:lnTo>
                  <a:pt x="661342" y="0"/>
                </a:lnTo>
                <a:lnTo>
                  <a:pt x="0" y="0"/>
                </a:lnTo>
                <a:lnTo>
                  <a:pt x="0" y="116743"/>
                </a:lnTo>
                <a:close/>
              </a:path>
            </a:pathLst>
          </a:custGeom>
          <a:solidFill>
            <a:srgbClr val="FFFFFF"/>
          </a:solidFill>
        </p:spPr>
        <p:txBody>
          <a:bodyPr wrap="square" lIns="0" tIns="0" rIns="0" bIns="0" rtlCol="0"/>
          <a:lstStyle/>
          <a:p/>
        </p:txBody>
      </p:sp>
      <p:sp>
        <p:nvSpPr>
          <p:cNvPr id="15" name="object 15"/>
          <p:cNvSpPr/>
          <p:nvPr/>
        </p:nvSpPr>
        <p:spPr>
          <a:xfrm>
            <a:off x="6510771" y="4582097"/>
            <a:ext cx="130175" cy="116839"/>
          </a:xfrm>
          <a:custGeom>
            <a:avLst/>
            <a:gdLst/>
            <a:ahLst/>
            <a:cxnLst/>
            <a:rect l="l" t="t" r="r" b="b"/>
            <a:pathLst>
              <a:path w="130175" h="116839">
                <a:moveTo>
                  <a:pt x="0" y="116743"/>
                </a:moveTo>
                <a:lnTo>
                  <a:pt x="129573" y="116743"/>
                </a:lnTo>
                <a:lnTo>
                  <a:pt x="129573" y="0"/>
                </a:lnTo>
                <a:lnTo>
                  <a:pt x="0" y="0"/>
                </a:lnTo>
                <a:lnTo>
                  <a:pt x="0" y="116743"/>
                </a:lnTo>
                <a:close/>
              </a:path>
            </a:pathLst>
          </a:custGeom>
          <a:solidFill>
            <a:srgbClr val="FFFFFF"/>
          </a:solidFill>
        </p:spPr>
        <p:txBody>
          <a:bodyPr wrap="square" lIns="0" tIns="0" rIns="0" bIns="0" rtlCol="0"/>
          <a:lstStyle/>
          <a:p/>
        </p:txBody>
      </p:sp>
      <p:sp>
        <p:nvSpPr>
          <p:cNvPr id="16" name="object 16"/>
          <p:cNvSpPr/>
          <p:nvPr/>
        </p:nvSpPr>
        <p:spPr>
          <a:xfrm>
            <a:off x="919166" y="4778622"/>
            <a:ext cx="3472179" cy="116839"/>
          </a:xfrm>
          <a:custGeom>
            <a:avLst/>
            <a:gdLst/>
            <a:ahLst/>
            <a:cxnLst/>
            <a:rect l="l" t="t" r="r" b="b"/>
            <a:pathLst>
              <a:path w="3472179" h="116839">
                <a:moveTo>
                  <a:pt x="0" y="116743"/>
                </a:moveTo>
                <a:lnTo>
                  <a:pt x="3472049" y="116743"/>
                </a:lnTo>
                <a:lnTo>
                  <a:pt x="3472049" y="0"/>
                </a:lnTo>
                <a:lnTo>
                  <a:pt x="0" y="0"/>
                </a:lnTo>
                <a:lnTo>
                  <a:pt x="0" y="116743"/>
                </a:lnTo>
                <a:close/>
              </a:path>
            </a:pathLst>
          </a:custGeom>
          <a:solidFill>
            <a:srgbClr val="FFFFFF"/>
          </a:solidFill>
        </p:spPr>
        <p:txBody>
          <a:bodyPr wrap="square" lIns="0" tIns="0" rIns="0" bIns="0" rtlCol="0"/>
          <a:lstStyle/>
          <a:p/>
        </p:txBody>
      </p:sp>
      <p:sp>
        <p:nvSpPr>
          <p:cNvPr id="17" name="object 17"/>
          <p:cNvSpPr/>
          <p:nvPr/>
        </p:nvSpPr>
        <p:spPr>
          <a:xfrm>
            <a:off x="4391215" y="4778622"/>
            <a:ext cx="992505" cy="116839"/>
          </a:xfrm>
          <a:custGeom>
            <a:avLst/>
            <a:gdLst/>
            <a:ahLst/>
            <a:cxnLst/>
            <a:rect l="l" t="t" r="r" b="b"/>
            <a:pathLst>
              <a:path w="992504" h="116839">
                <a:moveTo>
                  <a:pt x="0" y="116743"/>
                </a:moveTo>
                <a:lnTo>
                  <a:pt x="992013" y="116743"/>
                </a:lnTo>
                <a:lnTo>
                  <a:pt x="992013" y="0"/>
                </a:lnTo>
                <a:lnTo>
                  <a:pt x="0" y="0"/>
                </a:lnTo>
                <a:lnTo>
                  <a:pt x="0" y="116743"/>
                </a:lnTo>
                <a:close/>
              </a:path>
            </a:pathLst>
          </a:custGeom>
          <a:solidFill>
            <a:srgbClr val="FFFFFF"/>
          </a:solidFill>
        </p:spPr>
        <p:txBody>
          <a:bodyPr wrap="square" lIns="0" tIns="0" rIns="0" bIns="0" rtlCol="0"/>
          <a:lstStyle/>
          <a:p/>
        </p:txBody>
      </p:sp>
      <p:sp>
        <p:nvSpPr>
          <p:cNvPr id="18" name="object 18"/>
          <p:cNvSpPr/>
          <p:nvPr/>
        </p:nvSpPr>
        <p:spPr>
          <a:xfrm>
            <a:off x="5383229" y="4778622"/>
            <a:ext cx="165735" cy="116839"/>
          </a:xfrm>
          <a:custGeom>
            <a:avLst/>
            <a:gdLst/>
            <a:ahLst/>
            <a:cxnLst/>
            <a:rect l="l" t="t" r="r" b="b"/>
            <a:pathLst>
              <a:path w="165735" h="116839">
                <a:moveTo>
                  <a:pt x="0" y="116743"/>
                </a:moveTo>
                <a:lnTo>
                  <a:pt x="165336" y="116743"/>
                </a:lnTo>
                <a:lnTo>
                  <a:pt x="165336" y="0"/>
                </a:lnTo>
                <a:lnTo>
                  <a:pt x="0" y="0"/>
                </a:lnTo>
                <a:lnTo>
                  <a:pt x="0" y="116743"/>
                </a:lnTo>
                <a:close/>
              </a:path>
            </a:pathLst>
          </a:custGeom>
          <a:solidFill>
            <a:srgbClr val="FFFFFF"/>
          </a:solidFill>
        </p:spPr>
        <p:txBody>
          <a:bodyPr wrap="square" lIns="0" tIns="0" rIns="0" bIns="0" rtlCol="0"/>
          <a:lstStyle/>
          <a:p/>
        </p:txBody>
      </p:sp>
      <p:sp>
        <p:nvSpPr>
          <p:cNvPr id="19" name="object 19"/>
          <p:cNvSpPr/>
          <p:nvPr/>
        </p:nvSpPr>
        <p:spPr>
          <a:xfrm>
            <a:off x="5548564" y="4778622"/>
            <a:ext cx="992505" cy="116839"/>
          </a:xfrm>
          <a:custGeom>
            <a:avLst/>
            <a:gdLst/>
            <a:ahLst/>
            <a:cxnLst/>
            <a:rect l="l" t="t" r="r" b="b"/>
            <a:pathLst>
              <a:path w="992504" h="116839">
                <a:moveTo>
                  <a:pt x="0" y="116743"/>
                </a:moveTo>
                <a:lnTo>
                  <a:pt x="992013" y="116743"/>
                </a:lnTo>
                <a:lnTo>
                  <a:pt x="992013" y="0"/>
                </a:lnTo>
                <a:lnTo>
                  <a:pt x="0" y="0"/>
                </a:lnTo>
                <a:lnTo>
                  <a:pt x="0" y="116743"/>
                </a:lnTo>
                <a:close/>
              </a:path>
            </a:pathLst>
          </a:custGeom>
          <a:solidFill>
            <a:srgbClr val="FFFFFF"/>
          </a:solidFill>
        </p:spPr>
        <p:txBody>
          <a:bodyPr wrap="square" lIns="0" tIns="0" rIns="0" bIns="0" rtlCol="0"/>
          <a:lstStyle/>
          <a:p/>
        </p:txBody>
      </p:sp>
      <p:sp>
        <p:nvSpPr>
          <p:cNvPr id="20" name="object 20"/>
          <p:cNvSpPr/>
          <p:nvPr/>
        </p:nvSpPr>
        <p:spPr>
          <a:xfrm>
            <a:off x="919166" y="4972786"/>
            <a:ext cx="2315210" cy="116839"/>
          </a:xfrm>
          <a:custGeom>
            <a:avLst/>
            <a:gdLst/>
            <a:ahLst/>
            <a:cxnLst/>
            <a:rect l="l" t="t" r="r" b="b"/>
            <a:pathLst>
              <a:path w="2315210" h="116839">
                <a:moveTo>
                  <a:pt x="0" y="116743"/>
                </a:moveTo>
                <a:lnTo>
                  <a:pt x="2314699" y="116743"/>
                </a:lnTo>
                <a:lnTo>
                  <a:pt x="2314699" y="0"/>
                </a:lnTo>
                <a:lnTo>
                  <a:pt x="0" y="0"/>
                </a:lnTo>
                <a:lnTo>
                  <a:pt x="0" y="116743"/>
                </a:lnTo>
                <a:close/>
              </a:path>
            </a:pathLst>
          </a:custGeom>
          <a:solidFill>
            <a:srgbClr val="FFFFFF"/>
          </a:solidFill>
        </p:spPr>
        <p:txBody>
          <a:bodyPr wrap="square" lIns="0" tIns="0" rIns="0" bIns="0" rtlCol="0"/>
          <a:lstStyle/>
          <a:p/>
        </p:txBody>
      </p:sp>
      <p:sp>
        <p:nvSpPr>
          <p:cNvPr id="21" name="object 21"/>
          <p:cNvSpPr txBox="1">
            <a:spLocks noGrp="1"/>
          </p:cNvSpPr>
          <p:nvPr>
            <p:ph type="title"/>
          </p:nvPr>
        </p:nvSpPr>
        <p:spPr>
          <a:xfrm>
            <a:off x="901930" y="780731"/>
            <a:ext cx="3427729" cy="473709"/>
          </a:xfrm>
          <a:prstGeom prst="rect">
            <a:avLst/>
          </a:prstGeom>
        </p:spPr>
        <p:txBody>
          <a:bodyPr vert="horz" wrap="square" lIns="0" tIns="11430" rIns="0" bIns="0" rtlCol="0">
            <a:spAutoFit/>
          </a:bodyPr>
          <a:lstStyle/>
          <a:p>
            <a:pPr marL="12700">
              <a:lnSpc>
                <a:spcPct val="100000"/>
              </a:lnSpc>
              <a:spcBef>
                <a:spcPts val="90"/>
              </a:spcBef>
            </a:pPr>
            <a:r>
              <a:rPr b="0" dirty="0">
                <a:latin typeface="Arial" panose="020B0604020202020204"/>
                <a:cs typeface="Arial" panose="020B0604020202020204"/>
              </a:rPr>
              <a:t>Seabridge</a:t>
            </a:r>
            <a:r>
              <a:rPr b="0" spc="-15" dirty="0">
                <a:latin typeface="Arial" panose="020B0604020202020204"/>
                <a:cs typeface="Arial" panose="020B0604020202020204"/>
              </a:rPr>
              <a:t> </a:t>
            </a:r>
            <a:r>
              <a:rPr b="0" spc="-10" dirty="0">
                <a:latin typeface="Arial" panose="020B0604020202020204"/>
                <a:cs typeface="Arial" panose="020B0604020202020204"/>
              </a:rPr>
              <a:t>AI</a:t>
            </a:r>
            <a:r>
              <a:rPr b="0" spc="-15" dirty="0">
                <a:latin typeface="Arial" panose="020B0604020202020204"/>
                <a:cs typeface="Arial" panose="020B0604020202020204"/>
              </a:rPr>
              <a:t> </a:t>
            </a:r>
            <a:r>
              <a:rPr b="0" dirty="0">
                <a:latin typeface="SimSun" panose="02010600030101010101" pitchFamily="2" charset="-122"/>
                <a:cs typeface="SimSun" panose="02010600030101010101" pitchFamily="2" charset="-122"/>
              </a:rPr>
              <a:t>方法</a:t>
            </a:r>
            <a:r>
              <a:rPr b="0" spc="-10" dirty="0">
                <a:latin typeface="SimSun" panose="02010600030101010101" pitchFamily="2" charset="-122"/>
                <a:cs typeface="SimSun" panose="02010600030101010101" pitchFamily="2" charset="-122"/>
              </a:rPr>
              <a:t>论</a:t>
            </a:r>
            <a:endParaRPr b="0" spc="-10" dirty="0">
              <a:latin typeface="SimSun" panose="02010600030101010101" pitchFamily="2" charset="-122"/>
              <a:cs typeface="SimSun" panose="02010600030101010101" pitchFamily="2" charset="-122"/>
            </a:endParaRPr>
          </a:p>
        </p:txBody>
      </p:sp>
      <p:sp>
        <p:nvSpPr>
          <p:cNvPr id="22" name="object 22"/>
          <p:cNvSpPr/>
          <p:nvPr/>
        </p:nvSpPr>
        <p:spPr>
          <a:xfrm>
            <a:off x="945117" y="1318573"/>
            <a:ext cx="991235" cy="0"/>
          </a:xfrm>
          <a:custGeom>
            <a:avLst/>
            <a:gdLst/>
            <a:ahLst/>
            <a:cxnLst/>
            <a:rect l="l" t="t" r="r" b="b"/>
            <a:pathLst>
              <a:path w="991235">
                <a:moveTo>
                  <a:pt x="0" y="0"/>
                </a:moveTo>
                <a:lnTo>
                  <a:pt x="990849" y="0"/>
                </a:lnTo>
              </a:path>
            </a:pathLst>
          </a:custGeom>
          <a:ln w="30487">
            <a:solidFill>
              <a:srgbClr val="231F5C"/>
            </a:solidFill>
          </a:ln>
        </p:spPr>
        <p:txBody>
          <a:bodyPr wrap="square" lIns="0" tIns="0" rIns="0" bIns="0" rtlCol="0"/>
          <a:lstStyle/>
          <a:p/>
        </p:txBody>
      </p:sp>
      <p:sp>
        <p:nvSpPr>
          <p:cNvPr id="23" name="object 23"/>
          <p:cNvSpPr txBox="1"/>
          <p:nvPr/>
        </p:nvSpPr>
        <p:spPr>
          <a:xfrm>
            <a:off x="893637" y="1710552"/>
            <a:ext cx="5759450" cy="8325484"/>
          </a:xfrm>
          <a:prstGeom prst="rect">
            <a:avLst/>
          </a:prstGeom>
        </p:spPr>
        <p:txBody>
          <a:bodyPr vert="horz" wrap="square" lIns="0" tIns="12065" rIns="0" bIns="0" rtlCol="0">
            <a:spAutoFit/>
          </a:bodyPr>
          <a:lstStyle/>
          <a:p>
            <a:pPr marL="20955" marR="29210">
              <a:lnSpc>
                <a:spcPct val="127000"/>
              </a:lnSpc>
              <a:spcBef>
                <a:spcPts val="95"/>
              </a:spcBef>
            </a:pPr>
            <a:r>
              <a:rPr sz="1000" spc="20" dirty="0">
                <a:latin typeface="SimSun" panose="02010600030101010101" pitchFamily="2" charset="-122"/>
                <a:cs typeface="SimSun" panose="02010600030101010101" pitchFamily="2" charset="-122"/>
              </a:rPr>
              <a:t>由于近年来许多定量因子模型的盈利能力下降，市场从业者正在寻找动态和因子时序模型进行选股。 </a:t>
            </a:r>
            <a:r>
              <a:rPr sz="1000" spc="20" dirty="0">
                <a:latin typeface="SimSun" panose="02010600030101010101" pitchFamily="2" charset="-122"/>
                <a:cs typeface="SimSun" panose="02010600030101010101" pitchFamily="2" charset="-122"/>
              </a:rPr>
              <a:t>很少有人在传统的定量方法中取得成功，</a:t>
            </a:r>
            <a:r>
              <a:rPr sz="1000" spc="-245" dirty="0">
                <a:latin typeface="SimSun" panose="02010600030101010101" pitchFamily="2" charset="-122"/>
                <a:cs typeface="SimSun" panose="02010600030101010101" pitchFamily="2" charset="-122"/>
              </a:rPr>
              <a:t> </a:t>
            </a:r>
            <a:r>
              <a:rPr sz="1000" spc="20" dirty="0">
                <a:latin typeface="SimSun" panose="02010600030101010101" pitchFamily="2" charset="-122"/>
                <a:cs typeface="SimSun" panose="02010600030101010101" pitchFamily="2" charset="-122"/>
              </a:rPr>
              <a:t>线性回归模型很难捕捉预测变量和股票收益之间的动态关 系。</a:t>
            </a:r>
            <a:endParaRPr sz="1000">
              <a:latin typeface="SimSun" panose="02010600030101010101" pitchFamily="2" charset="-122"/>
              <a:cs typeface="SimSun" panose="02010600030101010101" pitchFamily="2" charset="-122"/>
            </a:endParaRPr>
          </a:p>
          <a:p>
            <a:pPr marL="20955" marR="22860">
              <a:lnSpc>
                <a:spcPct val="135000"/>
              </a:lnSpc>
              <a:spcBef>
                <a:spcPts val="25"/>
              </a:spcBef>
            </a:pPr>
            <a:r>
              <a:rPr sz="1000" spc="20" dirty="0">
                <a:latin typeface="SimSun" panose="02010600030101010101" pitchFamily="2" charset="-122"/>
                <a:cs typeface="SimSun" panose="02010600030101010101" pitchFamily="2" charset="-122"/>
              </a:rPr>
              <a:t>与当下流行的计量不同的是</a:t>
            </a:r>
            <a:r>
              <a:rPr sz="1000" spc="10" dirty="0">
                <a:latin typeface="SimSun" panose="02010600030101010101" pitchFamily="2" charset="-122"/>
                <a:cs typeface="SimSun" panose="02010600030101010101" pitchFamily="2" charset="-122"/>
              </a:rPr>
              <a:t>，</a:t>
            </a:r>
            <a:r>
              <a:rPr sz="1000" spc="10" dirty="0">
                <a:latin typeface="Arial" panose="020B0604020202020204"/>
                <a:cs typeface="Arial" panose="020B0604020202020204"/>
              </a:rPr>
              <a:t>Seabridge</a:t>
            </a:r>
            <a:r>
              <a:rPr sz="1000" spc="-35" dirty="0">
                <a:latin typeface="Arial" panose="020B0604020202020204"/>
                <a:cs typeface="Arial" panose="020B0604020202020204"/>
              </a:rPr>
              <a:t> </a:t>
            </a:r>
            <a:r>
              <a:rPr sz="1000" dirty="0">
                <a:latin typeface="Arial" panose="020B0604020202020204"/>
                <a:cs typeface="Arial" panose="020B0604020202020204"/>
              </a:rPr>
              <a:t>AI</a:t>
            </a:r>
            <a:r>
              <a:rPr sz="1000" spc="-35" dirty="0">
                <a:latin typeface="Arial" panose="020B0604020202020204"/>
                <a:cs typeface="Arial" panose="020B0604020202020204"/>
              </a:rPr>
              <a:t> </a:t>
            </a:r>
            <a:r>
              <a:rPr sz="1000" spc="20" dirty="0">
                <a:latin typeface="SimSun" panose="02010600030101010101" pitchFamily="2" charset="-122"/>
                <a:cs typeface="SimSun" panose="02010600030101010101" pitchFamily="2" charset="-122"/>
              </a:rPr>
              <a:t>是机器学习和交易系统驱动的股票选择，预测模型。简单 来说是价格行为与机器学习，深度学习的完美配合。</a:t>
            </a:r>
            <a:endParaRPr sz="1000">
              <a:latin typeface="SimSun" panose="02010600030101010101" pitchFamily="2" charset="-122"/>
              <a:cs typeface="SimSun" panose="02010600030101010101" pitchFamily="2" charset="-122"/>
            </a:endParaRPr>
          </a:p>
          <a:p>
            <a:pPr>
              <a:lnSpc>
                <a:spcPct val="100000"/>
              </a:lnSpc>
              <a:spcBef>
                <a:spcPts val="50"/>
              </a:spcBef>
            </a:pPr>
            <a:endParaRPr sz="1200">
              <a:latin typeface="Times New Roman" panose="02020603050405020304"/>
              <a:cs typeface="Times New Roman" panose="02020603050405020304"/>
            </a:endParaRPr>
          </a:p>
          <a:p>
            <a:pPr marL="37465" marR="6350">
              <a:lnSpc>
                <a:spcPct val="130000"/>
              </a:lnSpc>
            </a:pPr>
            <a:r>
              <a:rPr sz="1000" spc="10" dirty="0">
                <a:latin typeface="Arial" panose="020B0604020202020204"/>
                <a:cs typeface="Arial" panose="020B0604020202020204"/>
              </a:rPr>
              <a:t>Seabridge</a:t>
            </a:r>
            <a:r>
              <a:rPr sz="1000" spc="-40" dirty="0">
                <a:latin typeface="Arial" panose="020B0604020202020204"/>
                <a:cs typeface="Arial" panose="020B0604020202020204"/>
              </a:rPr>
              <a:t> </a:t>
            </a:r>
            <a:r>
              <a:rPr sz="1000" dirty="0">
                <a:latin typeface="Arial" panose="020B0604020202020204"/>
                <a:cs typeface="Arial" panose="020B0604020202020204"/>
              </a:rPr>
              <a:t>AI</a:t>
            </a:r>
            <a:r>
              <a:rPr sz="1000" spc="-40" dirty="0">
                <a:latin typeface="Arial" panose="020B0604020202020204"/>
                <a:cs typeface="Arial" panose="020B0604020202020204"/>
              </a:rPr>
              <a:t> </a:t>
            </a:r>
            <a:r>
              <a:rPr sz="1000" spc="20" dirty="0">
                <a:latin typeface="SimSun" panose="02010600030101010101" pitchFamily="2" charset="-122"/>
                <a:cs typeface="SimSun" panose="02010600030101010101" pitchFamily="2" charset="-122"/>
              </a:rPr>
              <a:t>利用大数据和强大的学习算法结合配合着许多价格行为分析方法来寻找最佳信号。例如 </a:t>
            </a:r>
            <a:r>
              <a:rPr sz="1000" spc="20" dirty="0">
                <a:latin typeface="SimSun" panose="02010600030101010101" pitchFamily="2" charset="-122"/>
                <a:cs typeface="SimSun" panose="02010600030101010101" pitchFamily="2" charset="-122"/>
              </a:rPr>
              <a:t>多因子</a:t>
            </a:r>
            <a:r>
              <a:rPr sz="1500" spc="30" baseline="3000" dirty="0">
                <a:latin typeface="SimSun" panose="02010600030101010101" pitchFamily="2" charset="-122"/>
                <a:cs typeface="SimSun" panose="02010600030101010101" pitchFamily="2" charset="-122"/>
              </a:rPr>
              <a:t>选股，图形识别，</a:t>
            </a:r>
            <a:r>
              <a:rPr sz="1000" spc="20" dirty="0">
                <a:latin typeface="SimSun" panose="02010600030101010101" pitchFamily="2" charset="-122"/>
                <a:cs typeface="SimSun" panose="02010600030101010101" pitchFamily="2" charset="-122"/>
              </a:rPr>
              <a:t>主成分回归、弹性网络回归、随机森林、梯度提升树和神经网络模型等。将 </a:t>
            </a:r>
            <a:r>
              <a:rPr sz="1000" spc="20" dirty="0">
                <a:latin typeface="SimSun" panose="02010600030101010101" pitchFamily="2" charset="-122"/>
                <a:cs typeface="SimSun" panose="02010600030101010101" pitchFamily="2" charset="-122"/>
              </a:rPr>
              <a:t>许多弱信息源组合成一个强复合信号来识别隐藏的非线性关系。</a:t>
            </a:r>
            <a:r>
              <a:rPr sz="1000" spc="-245" dirty="0">
                <a:latin typeface="SimSun" panose="02010600030101010101" pitchFamily="2" charset="-122"/>
                <a:cs typeface="SimSun" panose="02010600030101010101" pitchFamily="2" charset="-122"/>
              </a:rPr>
              <a:t> </a:t>
            </a:r>
            <a:r>
              <a:rPr sz="1000" spc="20" dirty="0">
                <a:latin typeface="SimSun" panose="02010600030101010101" pitchFamily="2" charset="-122"/>
                <a:cs typeface="SimSun" panose="02010600030101010101" pitchFamily="2" charset="-122"/>
              </a:rPr>
              <a:t>并采用的这种集成方法在这种嘈杂 金融数据的低信噪比环境中取得惊人的成功。</a:t>
            </a:r>
            <a:endParaRPr sz="1000">
              <a:latin typeface="SimSun" panose="02010600030101010101" pitchFamily="2" charset="-122"/>
              <a:cs typeface="SimSun" panose="02010600030101010101" pitchFamily="2" charset="-122"/>
            </a:endParaRPr>
          </a:p>
          <a:p>
            <a:pPr>
              <a:lnSpc>
                <a:spcPct val="100000"/>
              </a:lnSpc>
            </a:pPr>
            <a:endParaRPr sz="1250">
              <a:latin typeface="Times New Roman" panose="02020603050405020304"/>
              <a:cs typeface="Times New Roman" panose="02020603050405020304"/>
            </a:endParaRPr>
          </a:p>
          <a:p>
            <a:pPr marL="25400" marR="24765" algn="just">
              <a:lnSpc>
                <a:spcPct val="135000"/>
              </a:lnSpc>
            </a:pPr>
            <a:r>
              <a:rPr sz="1000" spc="20" dirty="0">
                <a:latin typeface="SimSun" panose="02010600030101010101" pitchFamily="2" charset="-122"/>
                <a:cs typeface="SimSun" panose="02010600030101010101" pitchFamily="2" charset="-122"/>
              </a:rPr>
              <a:t>为了在数据中找到不仅在过去有效而且从样本中泛化的模式，我们将核心算法应用于了更多数据源， 有些甚至通常被人工分析师视为极弱信息或嘈音，这些无法在人的审查下做出任何的判断，却可以在 </a:t>
            </a:r>
            <a:r>
              <a:rPr sz="1000" spc="20" dirty="0">
                <a:latin typeface="SimSun" panose="02010600030101010101" pitchFamily="2" charset="-122"/>
                <a:cs typeface="SimSun" panose="02010600030101010101" pitchFamily="2" charset="-122"/>
              </a:rPr>
              <a:t>机器算法分析中取得重要的信号，</a:t>
            </a:r>
            <a:r>
              <a:rPr sz="1000" spc="-240" dirty="0">
                <a:latin typeface="SimSun" panose="02010600030101010101" pitchFamily="2" charset="-122"/>
                <a:cs typeface="SimSun" panose="02010600030101010101" pitchFamily="2" charset="-122"/>
              </a:rPr>
              <a:t> </a:t>
            </a:r>
            <a:r>
              <a:rPr sz="1000" spc="20" dirty="0">
                <a:latin typeface="SimSun" panose="02010600030101010101" pitchFamily="2" charset="-122"/>
                <a:cs typeface="SimSun" panose="02010600030101010101" pitchFamily="2" charset="-122"/>
              </a:rPr>
              <a:t>其</a:t>
            </a:r>
            <a:r>
              <a:rPr sz="1000" spc="-240" dirty="0">
                <a:latin typeface="SimSun" panose="02010600030101010101" pitchFamily="2" charset="-122"/>
                <a:cs typeface="SimSun" panose="02010600030101010101" pitchFamily="2" charset="-122"/>
              </a:rPr>
              <a:t> </a:t>
            </a:r>
            <a:r>
              <a:rPr sz="1000" spc="-55" dirty="0">
                <a:latin typeface="Arial" panose="020B0604020202020204"/>
                <a:cs typeface="Arial" panose="020B0604020202020204"/>
              </a:rPr>
              <a:t>A</a:t>
            </a:r>
            <a:r>
              <a:rPr sz="1000" spc="-20" dirty="0">
                <a:latin typeface="Arial" panose="020B0604020202020204"/>
                <a:cs typeface="Arial" panose="020B0604020202020204"/>
              </a:rPr>
              <a:t> </a:t>
            </a:r>
            <a:r>
              <a:rPr sz="1000" spc="-5" dirty="0">
                <a:latin typeface="Arial" panose="020B0604020202020204"/>
                <a:cs typeface="Arial" panose="020B0604020202020204"/>
              </a:rPr>
              <a:t>I</a:t>
            </a:r>
            <a:r>
              <a:rPr sz="1000" spc="-20" dirty="0">
                <a:latin typeface="Arial" panose="020B0604020202020204"/>
                <a:cs typeface="Arial" panose="020B0604020202020204"/>
              </a:rPr>
              <a:t> </a:t>
            </a:r>
            <a:r>
              <a:rPr sz="1000" spc="20" dirty="0">
                <a:latin typeface="SimSun" panose="02010600030101010101" pitchFamily="2" charset="-122"/>
                <a:cs typeface="SimSun" panose="02010600030101010101" pitchFamily="2" charset="-122"/>
              </a:rPr>
              <a:t>系统引擎可以在处理大量数据的同时识别出超越传统定量方</a:t>
            </a:r>
            <a:endParaRPr sz="1000">
              <a:latin typeface="SimSun" panose="02010600030101010101" pitchFamily="2" charset="-122"/>
              <a:cs typeface="SimSun" panose="02010600030101010101" pitchFamily="2" charset="-122"/>
            </a:endParaRPr>
          </a:p>
          <a:p>
            <a:pPr marL="25400" marR="5080">
              <a:lnSpc>
                <a:spcPct val="128000"/>
              </a:lnSpc>
              <a:spcBef>
                <a:spcPts val="190"/>
              </a:spcBef>
            </a:pPr>
            <a:r>
              <a:rPr sz="1000" spc="20" dirty="0">
                <a:latin typeface="SimSun" panose="02010600030101010101" pitchFamily="2" charset="-122"/>
                <a:cs typeface="SimSun" panose="02010600030101010101" pitchFamily="2" charset="-122"/>
              </a:rPr>
              <a:t>法的复杂信息。</a:t>
            </a:r>
            <a:r>
              <a:rPr sz="1000" spc="-225" dirty="0">
                <a:latin typeface="SimSun" panose="02010600030101010101" pitchFamily="2" charset="-122"/>
                <a:cs typeface="SimSun" panose="02010600030101010101" pitchFamily="2" charset="-122"/>
              </a:rPr>
              <a:t> </a:t>
            </a:r>
            <a:r>
              <a:rPr sz="1000" spc="20" dirty="0">
                <a:latin typeface="SimSun" panose="02010600030101010101" pitchFamily="2" charset="-122"/>
                <a:cs typeface="SimSun" panose="02010600030101010101" pitchFamily="2" charset="-122"/>
              </a:rPr>
              <a:t>我</a:t>
            </a:r>
            <a:r>
              <a:rPr sz="1000" spc="-225" dirty="0">
                <a:latin typeface="SimSun" panose="02010600030101010101" pitchFamily="2" charset="-122"/>
                <a:cs typeface="SimSun" panose="02010600030101010101" pitchFamily="2" charset="-122"/>
              </a:rPr>
              <a:t> </a:t>
            </a:r>
            <a:r>
              <a:rPr sz="1000" spc="20" dirty="0">
                <a:latin typeface="SimSun" panose="02010600030101010101" pitchFamily="2" charset="-122"/>
                <a:cs typeface="SimSun" panose="02010600030101010101" pitchFamily="2" charset="-122"/>
              </a:rPr>
              <a:t>们</a:t>
            </a:r>
            <a:r>
              <a:rPr sz="1000" spc="-220" dirty="0">
                <a:latin typeface="SimSun" panose="02010600030101010101" pitchFamily="2" charset="-122"/>
                <a:cs typeface="SimSun" panose="02010600030101010101" pitchFamily="2" charset="-122"/>
              </a:rPr>
              <a:t> </a:t>
            </a:r>
            <a:r>
              <a:rPr sz="1000" spc="20" dirty="0">
                <a:latin typeface="SimSun" panose="02010600030101010101" pitchFamily="2" charset="-122"/>
                <a:cs typeface="SimSun" panose="02010600030101010101" pitchFamily="2" charset="-122"/>
              </a:rPr>
              <a:t>致</a:t>
            </a:r>
            <a:r>
              <a:rPr sz="1000" spc="-225" dirty="0">
                <a:latin typeface="SimSun" panose="02010600030101010101" pitchFamily="2" charset="-122"/>
                <a:cs typeface="SimSun" panose="02010600030101010101" pitchFamily="2" charset="-122"/>
              </a:rPr>
              <a:t> </a:t>
            </a:r>
            <a:r>
              <a:rPr sz="1000" spc="20" dirty="0">
                <a:latin typeface="SimSun" panose="02010600030101010101" pitchFamily="2" charset="-122"/>
                <a:cs typeface="SimSun" panose="02010600030101010101" pitchFamily="2" charset="-122"/>
              </a:rPr>
              <a:t>力</a:t>
            </a:r>
            <a:r>
              <a:rPr sz="1000" spc="-220" dirty="0">
                <a:latin typeface="SimSun" panose="02010600030101010101" pitchFamily="2" charset="-122"/>
                <a:cs typeface="SimSun" panose="02010600030101010101" pitchFamily="2" charset="-122"/>
              </a:rPr>
              <a:t> </a:t>
            </a:r>
            <a:r>
              <a:rPr sz="1000" spc="20" dirty="0">
                <a:latin typeface="SimSun" panose="02010600030101010101" pitchFamily="2" charset="-122"/>
                <a:cs typeface="SimSun" panose="02010600030101010101" pitchFamily="2" charset="-122"/>
              </a:rPr>
              <a:t>于</a:t>
            </a:r>
            <a:r>
              <a:rPr sz="1000" spc="-225" dirty="0">
                <a:latin typeface="SimSun" panose="02010600030101010101" pitchFamily="2" charset="-122"/>
                <a:cs typeface="SimSun" panose="02010600030101010101" pitchFamily="2" charset="-122"/>
              </a:rPr>
              <a:t> </a:t>
            </a:r>
            <a:r>
              <a:rPr sz="1000" spc="20" dirty="0">
                <a:latin typeface="SimSun" panose="02010600030101010101" pitchFamily="2" charset="-122"/>
                <a:cs typeface="SimSun" panose="02010600030101010101" pitchFamily="2" charset="-122"/>
              </a:rPr>
              <a:t>对</a:t>
            </a:r>
            <a:r>
              <a:rPr sz="1000" spc="-220" dirty="0">
                <a:latin typeface="SimSun" panose="02010600030101010101" pitchFamily="2" charset="-122"/>
                <a:cs typeface="SimSun" panose="02010600030101010101" pitchFamily="2" charset="-122"/>
              </a:rPr>
              <a:t> </a:t>
            </a:r>
            <a:r>
              <a:rPr sz="1000" spc="-55" dirty="0">
                <a:latin typeface="Arial" panose="020B0604020202020204"/>
                <a:cs typeface="Arial" panose="020B0604020202020204"/>
              </a:rPr>
              <a:t>A</a:t>
            </a:r>
            <a:r>
              <a:rPr sz="1000" spc="-5" dirty="0">
                <a:latin typeface="Arial" panose="020B0604020202020204"/>
                <a:cs typeface="Arial" panose="020B0604020202020204"/>
              </a:rPr>
              <a:t> I</a:t>
            </a:r>
            <a:r>
              <a:rPr sz="1000" dirty="0">
                <a:latin typeface="Arial" panose="020B0604020202020204"/>
                <a:cs typeface="Arial" panose="020B0604020202020204"/>
              </a:rPr>
              <a:t> </a:t>
            </a:r>
            <a:r>
              <a:rPr sz="1000" spc="20" dirty="0">
                <a:latin typeface="SimSun" panose="02010600030101010101" pitchFamily="2" charset="-122"/>
                <a:cs typeface="SimSun" panose="02010600030101010101" pitchFamily="2" charset="-122"/>
              </a:rPr>
              <a:t>的</a:t>
            </a:r>
            <a:r>
              <a:rPr sz="1000" spc="-225" dirty="0">
                <a:latin typeface="SimSun" panose="02010600030101010101" pitchFamily="2" charset="-122"/>
                <a:cs typeface="SimSun" panose="02010600030101010101" pitchFamily="2" charset="-122"/>
              </a:rPr>
              <a:t> </a:t>
            </a:r>
            <a:r>
              <a:rPr sz="1000" spc="20" dirty="0">
                <a:latin typeface="SimSun" panose="02010600030101010101" pitchFamily="2" charset="-122"/>
                <a:cs typeface="SimSun" panose="02010600030101010101" pitchFamily="2" charset="-122"/>
              </a:rPr>
              <a:t>不</a:t>
            </a:r>
            <a:r>
              <a:rPr sz="1000" spc="-225" dirty="0">
                <a:latin typeface="SimSun" panose="02010600030101010101" pitchFamily="2" charset="-122"/>
                <a:cs typeface="SimSun" panose="02010600030101010101" pitchFamily="2" charset="-122"/>
              </a:rPr>
              <a:t> </a:t>
            </a:r>
            <a:r>
              <a:rPr sz="1000" spc="20" dirty="0">
                <a:latin typeface="SimSun" panose="02010600030101010101" pitchFamily="2" charset="-122"/>
                <a:cs typeface="SimSun" panose="02010600030101010101" pitchFamily="2" charset="-122"/>
              </a:rPr>
              <a:t>断</a:t>
            </a:r>
            <a:r>
              <a:rPr sz="1000" spc="-220" dirty="0">
                <a:latin typeface="SimSun" panose="02010600030101010101" pitchFamily="2" charset="-122"/>
                <a:cs typeface="SimSun" panose="02010600030101010101" pitchFamily="2" charset="-122"/>
              </a:rPr>
              <a:t> </a:t>
            </a:r>
            <a:r>
              <a:rPr sz="1000" spc="20" dirty="0">
                <a:latin typeface="SimSun" panose="02010600030101010101" pitchFamily="2" charset="-122"/>
                <a:cs typeface="SimSun" panose="02010600030101010101" pitchFamily="2" charset="-122"/>
              </a:rPr>
              <a:t>开</a:t>
            </a:r>
            <a:r>
              <a:rPr sz="1000" spc="-225" dirty="0">
                <a:latin typeface="SimSun" panose="02010600030101010101" pitchFamily="2" charset="-122"/>
                <a:cs typeface="SimSun" panose="02010600030101010101" pitchFamily="2" charset="-122"/>
              </a:rPr>
              <a:t> </a:t>
            </a:r>
            <a:r>
              <a:rPr sz="1000" spc="20" dirty="0">
                <a:latin typeface="SimSun" panose="02010600030101010101" pitchFamily="2" charset="-122"/>
                <a:cs typeface="SimSun" panose="02010600030101010101" pitchFamily="2" charset="-122"/>
              </a:rPr>
              <a:t>发</a:t>
            </a:r>
            <a:r>
              <a:rPr sz="1000" spc="-220" dirty="0">
                <a:latin typeface="SimSun" panose="02010600030101010101" pitchFamily="2" charset="-122"/>
                <a:cs typeface="SimSun" panose="02010600030101010101" pitchFamily="2" charset="-122"/>
              </a:rPr>
              <a:t> </a:t>
            </a:r>
            <a:r>
              <a:rPr sz="1000" spc="20" dirty="0">
                <a:latin typeface="SimSun" panose="02010600030101010101" pitchFamily="2" charset="-122"/>
                <a:cs typeface="SimSun" panose="02010600030101010101" pitchFamily="2" charset="-122"/>
              </a:rPr>
              <a:t>，</a:t>
            </a:r>
            <a:r>
              <a:rPr sz="1000" spc="-225" dirty="0">
                <a:latin typeface="SimSun" panose="02010600030101010101" pitchFamily="2" charset="-122"/>
                <a:cs typeface="SimSun" panose="02010600030101010101" pitchFamily="2" charset="-122"/>
              </a:rPr>
              <a:t> </a:t>
            </a:r>
            <a:r>
              <a:rPr sz="1000" spc="20" dirty="0">
                <a:latin typeface="SimSun" panose="02010600030101010101" pitchFamily="2" charset="-122"/>
                <a:cs typeface="SimSun" panose="02010600030101010101" pitchFamily="2" charset="-122"/>
              </a:rPr>
              <a:t>训</a:t>
            </a:r>
            <a:r>
              <a:rPr sz="1000" spc="-220" dirty="0">
                <a:latin typeface="SimSun" panose="02010600030101010101" pitchFamily="2" charset="-122"/>
                <a:cs typeface="SimSun" panose="02010600030101010101" pitchFamily="2" charset="-122"/>
              </a:rPr>
              <a:t> </a:t>
            </a:r>
            <a:r>
              <a:rPr sz="1000" spc="20" dirty="0">
                <a:latin typeface="SimSun" panose="02010600030101010101" pitchFamily="2" charset="-122"/>
                <a:cs typeface="SimSun" panose="02010600030101010101" pitchFamily="2" charset="-122"/>
              </a:rPr>
              <a:t>练</a:t>
            </a:r>
            <a:r>
              <a:rPr sz="1000" spc="-225" dirty="0">
                <a:latin typeface="SimSun" panose="02010600030101010101" pitchFamily="2" charset="-122"/>
                <a:cs typeface="SimSun" panose="02010600030101010101" pitchFamily="2" charset="-122"/>
              </a:rPr>
              <a:t> </a:t>
            </a:r>
            <a:r>
              <a:rPr sz="1000" spc="20" dirty="0">
                <a:latin typeface="SimSun" panose="02010600030101010101" pitchFamily="2" charset="-122"/>
                <a:cs typeface="SimSun" panose="02010600030101010101" pitchFamily="2" charset="-122"/>
              </a:rPr>
              <a:t>和</a:t>
            </a:r>
            <a:r>
              <a:rPr sz="1000" spc="-220" dirty="0">
                <a:latin typeface="SimSun" panose="02010600030101010101" pitchFamily="2" charset="-122"/>
                <a:cs typeface="SimSun" panose="02010600030101010101" pitchFamily="2" charset="-122"/>
              </a:rPr>
              <a:t> </a:t>
            </a:r>
            <a:r>
              <a:rPr sz="1000" spc="20" dirty="0">
                <a:latin typeface="SimSun" panose="02010600030101010101" pitchFamily="2" charset="-122"/>
                <a:cs typeface="SimSun" panose="02010600030101010101" pitchFamily="2" charset="-122"/>
              </a:rPr>
              <a:t>完</a:t>
            </a:r>
            <a:r>
              <a:rPr sz="1000" spc="-225" dirty="0">
                <a:latin typeface="SimSun" panose="02010600030101010101" pitchFamily="2" charset="-122"/>
                <a:cs typeface="SimSun" panose="02010600030101010101" pitchFamily="2" charset="-122"/>
              </a:rPr>
              <a:t> </a:t>
            </a:r>
            <a:r>
              <a:rPr sz="1000" spc="20" dirty="0">
                <a:latin typeface="SimSun" panose="02010600030101010101" pitchFamily="2" charset="-122"/>
                <a:cs typeface="SimSun" panose="02010600030101010101" pitchFamily="2" charset="-122"/>
              </a:rPr>
              <a:t>善</a:t>
            </a:r>
            <a:r>
              <a:rPr sz="1000" spc="-225" dirty="0">
                <a:latin typeface="SimSun" panose="02010600030101010101" pitchFamily="2" charset="-122"/>
                <a:cs typeface="SimSun" panose="02010600030101010101" pitchFamily="2" charset="-122"/>
              </a:rPr>
              <a:t> </a:t>
            </a:r>
            <a:r>
              <a:rPr sz="1000" spc="20" dirty="0">
                <a:latin typeface="SimSun" panose="02010600030101010101" pitchFamily="2" charset="-122"/>
                <a:cs typeface="SimSun" panose="02010600030101010101" pitchFamily="2" charset="-122"/>
              </a:rPr>
              <a:t>，</a:t>
            </a:r>
            <a:r>
              <a:rPr sz="1000" spc="-220" dirty="0">
                <a:latin typeface="SimSun" panose="02010600030101010101" pitchFamily="2" charset="-122"/>
                <a:cs typeface="SimSun" panose="02010600030101010101" pitchFamily="2" charset="-122"/>
              </a:rPr>
              <a:t> </a:t>
            </a:r>
            <a:r>
              <a:rPr sz="1000" spc="20" dirty="0">
                <a:latin typeface="SimSun" panose="02010600030101010101" pitchFamily="2" charset="-122"/>
                <a:cs typeface="SimSun" panose="02010600030101010101" pitchFamily="2" charset="-122"/>
              </a:rPr>
              <a:t>采</a:t>
            </a:r>
            <a:r>
              <a:rPr sz="1000" spc="-225" dirty="0">
                <a:latin typeface="SimSun" panose="02010600030101010101" pitchFamily="2" charset="-122"/>
                <a:cs typeface="SimSun" panose="02010600030101010101" pitchFamily="2" charset="-122"/>
              </a:rPr>
              <a:t> </a:t>
            </a:r>
            <a:r>
              <a:rPr sz="1000" spc="20" dirty="0">
                <a:latin typeface="SimSun" panose="02010600030101010101" pitchFamily="2" charset="-122"/>
                <a:cs typeface="SimSun" panose="02010600030101010101" pitchFamily="2" charset="-122"/>
              </a:rPr>
              <a:t>用</a:t>
            </a:r>
            <a:r>
              <a:rPr sz="1000" spc="-220" dirty="0">
                <a:latin typeface="SimSun" panose="02010600030101010101" pitchFamily="2" charset="-122"/>
                <a:cs typeface="SimSun" panose="02010600030101010101" pitchFamily="2" charset="-122"/>
              </a:rPr>
              <a:t> </a:t>
            </a:r>
            <a:r>
              <a:rPr sz="1000" spc="20" dirty="0">
                <a:latin typeface="SimSun" panose="02010600030101010101" pitchFamily="2" charset="-122"/>
                <a:cs typeface="SimSun" panose="02010600030101010101" pitchFamily="2" charset="-122"/>
              </a:rPr>
              <a:t>先</a:t>
            </a:r>
            <a:r>
              <a:rPr sz="1000" spc="-225" dirty="0">
                <a:latin typeface="SimSun" panose="02010600030101010101" pitchFamily="2" charset="-122"/>
                <a:cs typeface="SimSun" panose="02010600030101010101" pitchFamily="2" charset="-122"/>
              </a:rPr>
              <a:t> </a:t>
            </a:r>
            <a:r>
              <a:rPr sz="1000" spc="20" dirty="0">
                <a:latin typeface="SimSun" panose="02010600030101010101" pitchFamily="2" charset="-122"/>
                <a:cs typeface="SimSun" panose="02010600030101010101" pitchFamily="2" charset="-122"/>
              </a:rPr>
              <a:t>进</a:t>
            </a:r>
            <a:r>
              <a:rPr sz="1000" spc="-220" dirty="0">
                <a:latin typeface="SimSun" panose="02010600030101010101" pitchFamily="2" charset="-122"/>
                <a:cs typeface="SimSun" panose="02010600030101010101" pitchFamily="2" charset="-122"/>
              </a:rPr>
              <a:t> </a:t>
            </a:r>
            <a:r>
              <a:rPr sz="1000" spc="20" dirty="0">
                <a:latin typeface="SimSun" panose="02010600030101010101" pitchFamily="2" charset="-122"/>
                <a:cs typeface="SimSun" panose="02010600030101010101" pitchFamily="2" charset="-122"/>
              </a:rPr>
              <a:t>的</a:t>
            </a:r>
            <a:r>
              <a:rPr sz="1000" spc="-225" dirty="0">
                <a:latin typeface="SimSun" panose="02010600030101010101" pitchFamily="2" charset="-122"/>
                <a:cs typeface="SimSun" panose="02010600030101010101" pitchFamily="2" charset="-122"/>
              </a:rPr>
              <a:t> </a:t>
            </a:r>
            <a:r>
              <a:rPr sz="1000" spc="20" dirty="0">
                <a:latin typeface="SimSun" panose="02010600030101010101" pitchFamily="2" charset="-122"/>
                <a:cs typeface="SimSun" panose="02010600030101010101" pitchFamily="2" charset="-122"/>
              </a:rPr>
              <a:t>投</a:t>
            </a:r>
            <a:r>
              <a:rPr sz="1000" spc="-220" dirty="0">
                <a:latin typeface="SimSun" panose="02010600030101010101" pitchFamily="2" charset="-122"/>
                <a:cs typeface="SimSun" panose="02010600030101010101" pitchFamily="2" charset="-122"/>
              </a:rPr>
              <a:t> </a:t>
            </a:r>
            <a:r>
              <a:rPr sz="1000" spc="20" dirty="0">
                <a:latin typeface="SimSun" panose="02010600030101010101" pitchFamily="2" charset="-122"/>
                <a:cs typeface="SimSun" panose="02010600030101010101" pitchFamily="2" charset="-122"/>
              </a:rPr>
              <a:t>资</a:t>
            </a:r>
            <a:r>
              <a:rPr sz="1000" spc="-225" dirty="0">
                <a:latin typeface="SimSun" panose="02010600030101010101" pitchFamily="2" charset="-122"/>
                <a:cs typeface="SimSun" panose="02010600030101010101" pitchFamily="2" charset="-122"/>
              </a:rPr>
              <a:t> </a:t>
            </a:r>
            <a:r>
              <a:rPr sz="1000" spc="20" dirty="0">
                <a:latin typeface="SimSun" panose="02010600030101010101" pitchFamily="2" charset="-122"/>
                <a:cs typeface="SimSun" panose="02010600030101010101" pitchFamily="2" charset="-122"/>
              </a:rPr>
              <a:t>分</a:t>
            </a:r>
            <a:r>
              <a:rPr sz="1000" spc="-225" dirty="0">
                <a:latin typeface="SimSun" panose="02010600030101010101" pitchFamily="2" charset="-122"/>
                <a:cs typeface="SimSun" panose="02010600030101010101" pitchFamily="2" charset="-122"/>
              </a:rPr>
              <a:t> </a:t>
            </a:r>
            <a:r>
              <a:rPr sz="1000" spc="20" dirty="0">
                <a:latin typeface="SimSun" panose="02010600030101010101" pitchFamily="2" charset="-122"/>
                <a:cs typeface="SimSun" panose="02010600030101010101" pitchFamily="2" charset="-122"/>
              </a:rPr>
              <a:t>析</a:t>
            </a:r>
            <a:r>
              <a:rPr sz="1000" spc="-220" dirty="0">
                <a:latin typeface="SimSun" panose="02010600030101010101" pitchFamily="2" charset="-122"/>
                <a:cs typeface="SimSun" panose="02010600030101010101" pitchFamily="2" charset="-122"/>
              </a:rPr>
              <a:t> </a:t>
            </a:r>
            <a:r>
              <a:rPr sz="1000" spc="20" dirty="0">
                <a:latin typeface="SimSun" panose="02010600030101010101" pitchFamily="2" charset="-122"/>
                <a:cs typeface="SimSun" panose="02010600030101010101" pitchFamily="2" charset="-122"/>
              </a:rPr>
              <a:t>理 论</a:t>
            </a:r>
            <a:r>
              <a:rPr sz="1000" spc="-225" dirty="0">
                <a:latin typeface="SimSun" panose="02010600030101010101" pitchFamily="2" charset="-122"/>
                <a:cs typeface="SimSun" panose="02010600030101010101" pitchFamily="2" charset="-122"/>
              </a:rPr>
              <a:t> </a:t>
            </a:r>
            <a:r>
              <a:rPr sz="1000" spc="20" dirty="0">
                <a:latin typeface="SimSun" panose="02010600030101010101" pitchFamily="2" charset="-122"/>
                <a:cs typeface="SimSun" panose="02010600030101010101" pitchFamily="2" charset="-122"/>
              </a:rPr>
              <a:t>，</a:t>
            </a:r>
            <a:r>
              <a:rPr sz="1000" spc="-220" dirty="0">
                <a:latin typeface="SimSun" panose="02010600030101010101" pitchFamily="2" charset="-122"/>
                <a:cs typeface="SimSun" panose="02010600030101010101" pitchFamily="2" charset="-122"/>
              </a:rPr>
              <a:t> </a:t>
            </a:r>
            <a:r>
              <a:rPr sz="1000" spc="20" dirty="0">
                <a:latin typeface="SimSun" panose="02010600030101010101" pitchFamily="2" charset="-122"/>
                <a:cs typeface="SimSun" panose="02010600030101010101" pitchFamily="2" charset="-122"/>
              </a:rPr>
              <a:t>建</a:t>
            </a:r>
            <a:r>
              <a:rPr sz="1000" spc="-225" dirty="0">
                <a:latin typeface="SimSun" panose="02010600030101010101" pitchFamily="2" charset="-122"/>
                <a:cs typeface="SimSun" panose="02010600030101010101" pitchFamily="2" charset="-122"/>
              </a:rPr>
              <a:t> </a:t>
            </a:r>
            <a:r>
              <a:rPr sz="1000" spc="20" dirty="0">
                <a:latin typeface="SimSun" panose="02010600030101010101" pitchFamily="2" charset="-122"/>
                <a:cs typeface="SimSun" panose="02010600030101010101" pitchFamily="2" charset="-122"/>
              </a:rPr>
              <a:t>立</a:t>
            </a:r>
            <a:r>
              <a:rPr sz="1000" spc="-220" dirty="0">
                <a:latin typeface="SimSun" panose="02010600030101010101" pitchFamily="2" charset="-122"/>
                <a:cs typeface="SimSun" panose="02010600030101010101" pitchFamily="2" charset="-122"/>
              </a:rPr>
              <a:t> </a:t>
            </a:r>
            <a:r>
              <a:rPr sz="1000" spc="20" dirty="0">
                <a:latin typeface="SimSun" panose="02010600030101010101" pitchFamily="2" charset="-122"/>
                <a:cs typeface="SimSun" panose="02010600030101010101" pitchFamily="2" charset="-122"/>
              </a:rPr>
              <a:t>完</a:t>
            </a:r>
            <a:r>
              <a:rPr sz="1000" spc="-225" dirty="0">
                <a:latin typeface="SimSun" panose="02010600030101010101" pitchFamily="2" charset="-122"/>
                <a:cs typeface="SimSun" panose="02010600030101010101" pitchFamily="2" charset="-122"/>
              </a:rPr>
              <a:t> </a:t>
            </a:r>
            <a:r>
              <a:rPr sz="1000" spc="20" dirty="0">
                <a:latin typeface="SimSun" panose="02010600030101010101" pitchFamily="2" charset="-122"/>
                <a:cs typeface="SimSun" panose="02010600030101010101" pitchFamily="2" charset="-122"/>
              </a:rPr>
              <a:t>整</a:t>
            </a:r>
            <a:r>
              <a:rPr sz="1000" spc="-220" dirty="0">
                <a:latin typeface="SimSun" panose="02010600030101010101" pitchFamily="2" charset="-122"/>
                <a:cs typeface="SimSun" panose="02010600030101010101" pitchFamily="2" charset="-122"/>
              </a:rPr>
              <a:t> </a:t>
            </a:r>
            <a:r>
              <a:rPr sz="1000" spc="20" dirty="0">
                <a:latin typeface="SimSun" panose="02010600030101010101" pitchFamily="2" charset="-122"/>
                <a:cs typeface="SimSun" panose="02010600030101010101" pitchFamily="2" charset="-122"/>
              </a:rPr>
              <a:t>的</a:t>
            </a:r>
            <a:r>
              <a:rPr sz="1000" spc="-225" dirty="0">
                <a:latin typeface="SimSun" panose="02010600030101010101" pitchFamily="2" charset="-122"/>
                <a:cs typeface="SimSun" panose="02010600030101010101" pitchFamily="2" charset="-122"/>
              </a:rPr>
              <a:t> </a:t>
            </a:r>
            <a:r>
              <a:rPr sz="1000" spc="20" dirty="0">
                <a:latin typeface="SimSun" panose="02010600030101010101" pitchFamily="2" charset="-122"/>
                <a:cs typeface="SimSun" panose="02010600030101010101" pitchFamily="2" charset="-122"/>
              </a:rPr>
              <a:t>风</a:t>
            </a:r>
            <a:r>
              <a:rPr sz="1000" spc="-220" dirty="0">
                <a:latin typeface="SimSun" panose="02010600030101010101" pitchFamily="2" charset="-122"/>
                <a:cs typeface="SimSun" panose="02010600030101010101" pitchFamily="2" charset="-122"/>
              </a:rPr>
              <a:t> </a:t>
            </a:r>
            <a:r>
              <a:rPr sz="1000" spc="20" dirty="0">
                <a:latin typeface="SimSun" panose="02010600030101010101" pitchFamily="2" charset="-122"/>
                <a:cs typeface="SimSun" panose="02010600030101010101" pitchFamily="2" charset="-122"/>
              </a:rPr>
              <a:t>险</a:t>
            </a:r>
            <a:r>
              <a:rPr sz="1000" spc="-225" dirty="0">
                <a:latin typeface="SimSun" panose="02010600030101010101" pitchFamily="2" charset="-122"/>
                <a:cs typeface="SimSun" panose="02010600030101010101" pitchFamily="2" charset="-122"/>
              </a:rPr>
              <a:t> </a:t>
            </a:r>
            <a:r>
              <a:rPr sz="1000" spc="20" dirty="0">
                <a:latin typeface="SimSun" panose="02010600030101010101" pitchFamily="2" charset="-122"/>
                <a:cs typeface="SimSun" panose="02010600030101010101" pitchFamily="2" charset="-122"/>
              </a:rPr>
              <a:t>控</a:t>
            </a:r>
            <a:r>
              <a:rPr sz="1000" spc="-220" dirty="0">
                <a:latin typeface="SimSun" panose="02010600030101010101" pitchFamily="2" charset="-122"/>
                <a:cs typeface="SimSun" panose="02010600030101010101" pitchFamily="2" charset="-122"/>
              </a:rPr>
              <a:t> </a:t>
            </a:r>
            <a:r>
              <a:rPr sz="1000" spc="20" dirty="0">
                <a:latin typeface="SimSun" panose="02010600030101010101" pitchFamily="2" charset="-122"/>
                <a:cs typeface="SimSun" panose="02010600030101010101" pitchFamily="2" charset="-122"/>
              </a:rPr>
              <a:t>制</a:t>
            </a:r>
            <a:r>
              <a:rPr sz="1000" spc="-225" dirty="0">
                <a:latin typeface="SimSun" panose="02010600030101010101" pitchFamily="2" charset="-122"/>
                <a:cs typeface="SimSun" panose="02010600030101010101" pitchFamily="2" charset="-122"/>
              </a:rPr>
              <a:t> </a:t>
            </a:r>
            <a:r>
              <a:rPr sz="1000" spc="20" dirty="0">
                <a:latin typeface="SimSun" panose="02010600030101010101" pitchFamily="2" charset="-122"/>
                <a:cs typeface="SimSun" panose="02010600030101010101" pitchFamily="2" charset="-122"/>
              </a:rPr>
              <a:t>体</a:t>
            </a:r>
            <a:r>
              <a:rPr sz="1000" spc="-220" dirty="0">
                <a:latin typeface="SimSun" panose="02010600030101010101" pitchFamily="2" charset="-122"/>
                <a:cs typeface="SimSun" panose="02010600030101010101" pitchFamily="2" charset="-122"/>
              </a:rPr>
              <a:t> </a:t>
            </a:r>
            <a:r>
              <a:rPr sz="1000" spc="20" dirty="0">
                <a:latin typeface="SimSun" panose="02010600030101010101" pitchFamily="2" charset="-122"/>
                <a:cs typeface="SimSun" panose="02010600030101010101" pitchFamily="2" charset="-122"/>
              </a:rPr>
              <a:t>系</a:t>
            </a:r>
            <a:r>
              <a:rPr sz="1000" spc="-225" dirty="0">
                <a:latin typeface="SimSun" panose="02010600030101010101" pitchFamily="2" charset="-122"/>
                <a:cs typeface="SimSun" panose="02010600030101010101" pitchFamily="2" charset="-122"/>
              </a:rPr>
              <a:t> </a:t>
            </a:r>
            <a:r>
              <a:rPr sz="1000" spc="20" dirty="0">
                <a:latin typeface="SimSun" panose="02010600030101010101" pitchFamily="2" charset="-122"/>
                <a:cs typeface="SimSun" panose="02010600030101010101" pitchFamily="2" charset="-122"/>
              </a:rPr>
              <a:t>和</a:t>
            </a:r>
            <a:r>
              <a:rPr sz="1000" spc="-220" dirty="0">
                <a:latin typeface="SimSun" panose="02010600030101010101" pitchFamily="2" charset="-122"/>
                <a:cs typeface="SimSun" panose="02010600030101010101" pitchFamily="2" charset="-122"/>
              </a:rPr>
              <a:t> </a:t>
            </a:r>
            <a:r>
              <a:rPr sz="1000" spc="20" dirty="0">
                <a:latin typeface="SimSun" panose="02010600030101010101" pitchFamily="2" charset="-122"/>
                <a:cs typeface="SimSun" panose="02010600030101010101" pitchFamily="2" charset="-122"/>
              </a:rPr>
              <a:t>交</a:t>
            </a:r>
            <a:r>
              <a:rPr sz="1000" spc="-225" dirty="0">
                <a:latin typeface="SimSun" panose="02010600030101010101" pitchFamily="2" charset="-122"/>
                <a:cs typeface="SimSun" panose="02010600030101010101" pitchFamily="2" charset="-122"/>
              </a:rPr>
              <a:t> </a:t>
            </a:r>
            <a:r>
              <a:rPr sz="1000" spc="20" dirty="0">
                <a:latin typeface="SimSun" panose="02010600030101010101" pitchFamily="2" charset="-122"/>
                <a:cs typeface="SimSun" panose="02010600030101010101" pitchFamily="2" charset="-122"/>
              </a:rPr>
              <a:t>易</a:t>
            </a:r>
            <a:r>
              <a:rPr sz="1000" spc="-220" dirty="0">
                <a:latin typeface="SimSun" panose="02010600030101010101" pitchFamily="2" charset="-122"/>
                <a:cs typeface="SimSun" panose="02010600030101010101" pitchFamily="2" charset="-122"/>
              </a:rPr>
              <a:t> </a:t>
            </a:r>
            <a:r>
              <a:rPr sz="1000" spc="20" dirty="0">
                <a:latin typeface="SimSun" panose="02010600030101010101" pitchFamily="2" charset="-122"/>
                <a:cs typeface="SimSun" panose="02010600030101010101" pitchFamily="2" charset="-122"/>
              </a:rPr>
              <a:t>系</a:t>
            </a:r>
            <a:r>
              <a:rPr sz="1000" spc="-225" dirty="0">
                <a:latin typeface="SimSun" panose="02010600030101010101" pitchFamily="2" charset="-122"/>
                <a:cs typeface="SimSun" panose="02010600030101010101" pitchFamily="2" charset="-122"/>
              </a:rPr>
              <a:t> </a:t>
            </a:r>
            <a:r>
              <a:rPr sz="1000" spc="20" dirty="0">
                <a:latin typeface="SimSun" panose="02010600030101010101" pitchFamily="2" charset="-122"/>
                <a:cs typeface="SimSun" panose="02010600030101010101" pitchFamily="2" charset="-122"/>
              </a:rPr>
              <a:t>统</a:t>
            </a:r>
            <a:r>
              <a:rPr sz="1000" spc="-220" dirty="0">
                <a:latin typeface="SimSun" panose="02010600030101010101" pitchFamily="2" charset="-122"/>
                <a:cs typeface="SimSun" panose="02010600030101010101" pitchFamily="2" charset="-122"/>
              </a:rPr>
              <a:t> </a:t>
            </a:r>
            <a:r>
              <a:rPr sz="1000" spc="20" dirty="0">
                <a:latin typeface="SimSun" panose="02010600030101010101" pitchFamily="2" charset="-122"/>
                <a:cs typeface="SimSun" panose="02010600030101010101" pitchFamily="2" charset="-122"/>
              </a:rPr>
              <a:t>，</a:t>
            </a:r>
            <a:r>
              <a:rPr sz="1000" spc="-225" dirty="0">
                <a:latin typeface="SimSun" panose="02010600030101010101" pitchFamily="2" charset="-122"/>
                <a:cs typeface="SimSun" panose="02010600030101010101" pitchFamily="2" charset="-122"/>
              </a:rPr>
              <a:t> </a:t>
            </a:r>
            <a:r>
              <a:rPr sz="1000" spc="20" dirty="0">
                <a:latin typeface="SimSun" panose="02010600030101010101" pitchFamily="2" charset="-122"/>
                <a:cs typeface="SimSun" panose="02010600030101010101" pitchFamily="2" charset="-122"/>
              </a:rPr>
              <a:t>利</a:t>
            </a:r>
            <a:r>
              <a:rPr sz="1000" spc="-220" dirty="0">
                <a:latin typeface="SimSun" panose="02010600030101010101" pitchFamily="2" charset="-122"/>
                <a:cs typeface="SimSun" panose="02010600030101010101" pitchFamily="2" charset="-122"/>
              </a:rPr>
              <a:t> </a:t>
            </a:r>
            <a:r>
              <a:rPr sz="1000" spc="20" dirty="0">
                <a:latin typeface="SimSun" panose="02010600030101010101" pitchFamily="2" charset="-122"/>
                <a:cs typeface="SimSun" panose="02010600030101010101" pitchFamily="2" charset="-122"/>
              </a:rPr>
              <a:t>用</a:t>
            </a:r>
            <a:r>
              <a:rPr sz="1000" spc="-225" dirty="0">
                <a:latin typeface="SimSun" panose="02010600030101010101" pitchFamily="2" charset="-122"/>
                <a:cs typeface="SimSun" panose="02010600030101010101" pitchFamily="2" charset="-122"/>
              </a:rPr>
              <a:t> </a:t>
            </a:r>
            <a:r>
              <a:rPr sz="1000" spc="20" dirty="0">
                <a:latin typeface="SimSun" panose="02010600030101010101" pitchFamily="2" charset="-122"/>
                <a:cs typeface="SimSun" panose="02010600030101010101" pitchFamily="2" charset="-122"/>
              </a:rPr>
              <a:t>大</a:t>
            </a:r>
            <a:r>
              <a:rPr sz="1000" spc="-220" dirty="0">
                <a:latin typeface="SimSun" panose="02010600030101010101" pitchFamily="2" charset="-122"/>
                <a:cs typeface="SimSun" panose="02010600030101010101" pitchFamily="2" charset="-122"/>
              </a:rPr>
              <a:t> </a:t>
            </a:r>
            <a:r>
              <a:rPr sz="1000" spc="20" dirty="0">
                <a:latin typeface="SimSun" panose="02010600030101010101" pitchFamily="2" charset="-122"/>
                <a:cs typeface="SimSun" panose="02010600030101010101" pitchFamily="2" charset="-122"/>
              </a:rPr>
              <a:t>数</a:t>
            </a:r>
            <a:r>
              <a:rPr sz="1000" spc="-225" dirty="0">
                <a:latin typeface="SimSun" panose="02010600030101010101" pitchFamily="2" charset="-122"/>
                <a:cs typeface="SimSun" panose="02010600030101010101" pitchFamily="2" charset="-122"/>
              </a:rPr>
              <a:t> </a:t>
            </a:r>
            <a:r>
              <a:rPr sz="1000" spc="20" dirty="0">
                <a:latin typeface="SimSun" panose="02010600030101010101" pitchFamily="2" charset="-122"/>
                <a:cs typeface="SimSun" panose="02010600030101010101" pitchFamily="2" charset="-122"/>
              </a:rPr>
              <a:t>据</a:t>
            </a:r>
            <a:r>
              <a:rPr sz="1000" spc="-220" dirty="0">
                <a:latin typeface="SimSun" panose="02010600030101010101" pitchFamily="2" charset="-122"/>
                <a:cs typeface="SimSun" panose="02010600030101010101" pitchFamily="2" charset="-122"/>
              </a:rPr>
              <a:t> </a:t>
            </a:r>
            <a:r>
              <a:rPr sz="1000" spc="20" dirty="0">
                <a:latin typeface="SimSun" panose="02010600030101010101" pitchFamily="2" charset="-122"/>
                <a:cs typeface="SimSun" panose="02010600030101010101" pitchFamily="2" charset="-122"/>
              </a:rPr>
              <a:t>和</a:t>
            </a:r>
            <a:r>
              <a:rPr sz="1000" spc="-225" dirty="0">
                <a:latin typeface="SimSun" panose="02010600030101010101" pitchFamily="2" charset="-122"/>
                <a:cs typeface="SimSun" panose="02010600030101010101" pitchFamily="2" charset="-122"/>
              </a:rPr>
              <a:t> </a:t>
            </a:r>
            <a:r>
              <a:rPr sz="1000" spc="20" dirty="0">
                <a:latin typeface="SimSun" panose="02010600030101010101" pitchFamily="2" charset="-122"/>
                <a:cs typeface="SimSun" panose="02010600030101010101" pitchFamily="2" charset="-122"/>
              </a:rPr>
              <a:t>算</a:t>
            </a:r>
            <a:r>
              <a:rPr sz="1000" spc="-220" dirty="0">
                <a:latin typeface="SimSun" panose="02010600030101010101" pitchFamily="2" charset="-122"/>
                <a:cs typeface="SimSun" panose="02010600030101010101" pitchFamily="2" charset="-122"/>
              </a:rPr>
              <a:t> </a:t>
            </a:r>
            <a:r>
              <a:rPr sz="1000" spc="20" dirty="0">
                <a:latin typeface="SimSun" panose="02010600030101010101" pitchFamily="2" charset="-122"/>
                <a:cs typeface="SimSun" panose="02010600030101010101" pitchFamily="2" charset="-122"/>
              </a:rPr>
              <a:t>力</a:t>
            </a:r>
            <a:r>
              <a:rPr sz="1000" spc="-225" dirty="0">
                <a:latin typeface="SimSun" panose="02010600030101010101" pitchFamily="2" charset="-122"/>
                <a:cs typeface="SimSun" panose="02010600030101010101" pitchFamily="2" charset="-122"/>
              </a:rPr>
              <a:t> </a:t>
            </a:r>
            <a:r>
              <a:rPr sz="1000" spc="20" dirty="0">
                <a:latin typeface="SimSun" panose="02010600030101010101" pitchFamily="2" charset="-122"/>
                <a:cs typeface="SimSun" panose="02010600030101010101" pitchFamily="2" charset="-122"/>
              </a:rPr>
              <a:t>为</a:t>
            </a:r>
            <a:r>
              <a:rPr sz="1000" spc="-220" dirty="0">
                <a:latin typeface="SimSun" panose="02010600030101010101" pitchFamily="2" charset="-122"/>
                <a:cs typeface="SimSun" panose="02010600030101010101" pitchFamily="2" charset="-122"/>
              </a:rPr>
              <a:t> </a:t>
            </a:r>
            <a:r>
              <a:rPr sz="1000" spc="20" dirty="0">
                <a:latin typeface="SimSun" panose="02010600030101010101" pitchFamily="2" charset="-122"/>
                <a:cs typeface="SimSun" panose="02010600030101010101" pitchFamily="2" charset="-122"/>
              </a:rPr>
              <a:t>用</a:t>
            </a:r>
            <a:r>
              <a:rPr sz="1000" spc="-225" dirty="0">
                <a:latin typeface="SimSun" panose="02010600030101010101" pitchFamily="2" charset="-122"/>
                <a:cs typeface="SimSun" panose="02010600030101010101" pitchFamily="2" charset="-122"/>
              </a:rPr>
              <a:t> </a:t>
            </a:r>
            <a:r>
              <a:rPr sz="1000" spc="20" dirty="0">
                <a:latin typeface="SimSun" panose="02010600030101010101" pitchFamily="2" charset="-122"/>
                <a:cs typeface="SimSun" panose="02010600030101010101" pitchFamily="2" charset="-122"/>
              </a:rPr>
              <a:t>户</a:t>
            </a:r>
            <a:r>
              <a:rPr sz="1000" spc="-220" dirty="0">
                <a:latin typeface="SimSun" panose="02010600030101010101" pitchFamily="2" charset="-122"/>
                <a:cs typeface="SimSun" panose="02010600030101010101" pitchFamily="2" charset="-122"/>
              </a:rPr>
              <a:t> </a:t>
            </a:r>
            <a:r>
              <a:rPr sz="1000" spc="20" dirty="0">
                <a:latin typeface="SimSun" panose="02010600030101010101" pitchFamily="2" charset="-122"/>
                <a:cs typeface="SimSun" panose="02010600030101010101" pitchFamily="2" charset="-122"/>
              </a:rPr>
              <a:t>提</a:t>
            </a:r>
            <a:r>
              <a:rPr sz="1000" spc="-225" dirty="0">
                <a:latin typeface="SimSun" panose="02010600030101010101" pitchFamily="2" charset="-122"/>
                <a:cs typeface="SimSun" panose="02010600030101010101" pitchFamily="2" charset="-122"/>
              </a:rPr>
              <a:t> </a:t>
            </a:r>
            <a:r>
              <a:rPr sz="1000" spc="20" dirty="0">
                <a:latin typeface="SimSun" panose="02010600030101010101" pitchFamily="2" charset="-122"/>
                <a:cs typeface="SimSun" panose="02010600030101010101" pitchFamily="2" charset="-122"/>
              </a:rPr>
              <a:t>升</a:t>
            </a:r>
            <a:r>
              <a:rPr sz="1000" spc="-220" dirty="0">
                <a:latin typeface="SimSun" panose="02010600030101010101" pitchFamily="2" charset="-122"/>
                <a:cs typeface="SimSun" panose="02010600030101010101" pitchFamily="2" charset="-122"/>
              </a:rPr>
              <a:t> </a:t>
            </a:r>
            <a:r>
              <a:rPr sz="1000" spc="20" dirty="0">
                <a:latin typeface="SimSun" panose="02010600030101010101" pitchFamily="2" charset="-122"/>
                <a:cs typeface="SimSun" panose="02010600030101010101" pitchFamily="2" charset="-122"/>
              </a:rPr>
              <a:t>投</a:t>
            </a:r>
            <a:r>
              <a:rPr sz="1000" spc="-225" dirty="0">
                <a:latin typeface="SimSun" panose="02010600030101010101" pitchFamily="2" charset="-122"/>
                <a:cs typeface="SimSun" panose="02010600030101010101" pitchFamily="2" charset="-122"/>
              </a:rPr>
              <a:t> </a:t>
            </a:r>
            <a:r>
              <a:rPr sz="1000" spc="20" dirty="0">
                <a:latin typeface="SimSun" panose="02010600030101010101" pitchFamily="2" charset="-122"/>
                <a:cs typeface="SimSun" panose="02010600030101010101" pitchFamily="2" charset="-122"/>
              </a:rPr>
              <a:t>资 交</a:t>
            </a:r>
            <a:r>
              <a:rPr sz="1000" spc="-225" dirty="0">
                <a:latin typeface="SimSun" panose="02010600030101010101" pitchFamily="2" charset="-122"/>
                <a:cs typeface="SimSun" panose="02010600030101010101" pitchFamily="2" charset="-122"/>
              </a:rPr>
              <a:t> </a:t>
            </a:r>
            <a:r>
              <a:rPr sz="1000" spc="20" dirty="0">
                <a:latin typeface="SimSun" panose="02010600030101010101" pitchFamily="2" charset="-122"/>
                <a:cs typeface="SimSun" panose="02010600030101010101" pitchFamily="2" charset="-122"/>
              </a:rPr>
              <a:t>易</a:t>
            </a:r>
            <a:r>
              <a:rPr sz="1000" spc="-220" dirty="0">
                <a:latin typeface="SimSun" panose="02010600030101010101" pitchFamily="2" charset="-122"/>
                <a:cs typeface="SimSun" panose="02010600030101010101" pitchFamily="2" charset="-122"/>
              </a:rPr>
              <a:t> </a:t>
            </a:r>
            <a:r>
              <a:rPr sz="1000" spc="20" dirty="0">
                <a:latin typeface="SimSun" panose="02010600030101010101" pitchFamily="2" charset="-122"/>
                <a:cs typeface="SimSun" panose="02010600030101010101" pitchFamily="2" charset="-122"/>
              </a:rPr>
              <a:t>体</a:t>
            </a:r>
            <a:r>
              <a:rPr sz="1000" spc="-220" dirty="0">
                <a:latin typeface="SimSun" panose="02010600030101010101" pitchFamily="2" charset="-122"/>
                <a:cs typeface="SimSun" panose="02010600030101010101" pitchFamily="2" charset="-122"/>
              </a:rPr>
              <a:t> </a:t>
            </a:r>
            <a:r>
              <a:rPr sz="1000" spc="20" dirty="0">
                <a:latin typeface="SimSun" panose="02010600030101010101" pitchFamily="2" charset="-122"/>
                <a:cs typeface="SimSun" panose="02010600030101010101" pitchFamily="2" charset="-122"/>
              </a:rPr>
              <a:t>验</a:t>
            </a:r>
            <a:r>
              <a:rPr sz="1000" spc="-220" dirty="0">
                <a:latin typeface="SimSun" panose="02010600030101010101" pitchFamily="2" charset="-122"/>
                <a:cs typeface="SimSun" panose="02010600030101010101" pitchFamily="2" charset="-122"/>
              </a:rPr>
              <a:t> </a:t>
            </a:r>
            <a:r>
              <a:rPr sz="1000" spc="20" dirty="0">
                <a:latin typeface="SimSun" panose="02010600030101010101" pitchFamily="2" charset="-122"/>
                <a:cs typeface="SimSun" panose="02010600030101010101" pitchFamily="2" charset="-122"/>
              </a:rPr>
              <a:t>以</a:t>
            </a:r>
            <a:r>
              <a:rPr sz="1000" spc="-220" dirty="0">
                <a:latin typeface="SimSun" panose="02010600030101010101" pitchFamily="2" charset="-122"/>
                <a:cs typeface="SimSun" panose="02010600030101010101" pitchFamily="2" charset="-122"/>
              </a:rPr>
              <a:t> </a:t>
            </a:r>
            <a:r>
              <a:rPr sz="1000" spc="20" dirty="0">
                <a:latin typeface="SimSun" panose="02010600030101010101" pitchFamily="2" charset="-122"/>
                <a:cs typeface="SimSun" panose="02010600030101010101" pitchFamily="2" charset="-122"/>
              </a:rPr>
              <a:t>及</a:t>
            </a:r>
            <a:r>
              <a:rPr sz="1000" spc="-225" dirty="0">
                <a:latin typeface="SimSun" panose="02010600030101010101" pitchFamily="2" charset="-122"/>
                <a:cs typeface="SimSun" panose="02010600030101010101" pitchFamily="2" charset="-122"/>
              </a:rPr>
              <a:t> </a:t>
            </a:r>
            <a:r>
              <a:rPr sz="1000" spc="20" dirty="0">
                <a:latin typeface="SimSun" panose="02010600030101010101" pitchFamily="2" charset="-122"/>
                <a:cs typeface="SimSun" panose="02010600030101010101" pitchFamily="2" charset="-122"/>
              </a:rPr>
              <a:t>获</a:t>
            </a:r>
            <a:r>
              <a:rPr sz="1000" spc="-220" dirty="0">
                <a:latin typeface="SimSun" panose="02010600030101010101" pitchFamily="2" charset="-122"/>
                <a:cs typeface="SimSun" panose="02010600030101010101" pitchFamily="2" charset="-122"/>
              </a:rPr>
              <a:t> </a:t>
            </a:r>
            <a:r>
              <a:rPr sz="1000" spc="20" dirty="0">
                <a:latin typeface="SimSun" panose="02010600030101010101" pitchFamily="2" charset="-122"/>
                <a:cs typeface="SimSun" panose="02010600030101010101" pitchFamily="2" charset="-122"/>
              </a:rPr>
              <a:t>得</a:t>
            </a:r>
            <a:r>
              <a:rPr sz="1000" spc="-220" dirty="0">
                <a:latin typeface="SimSun" panose="02010600030101010101" pitchFamily="2" charset="-122"/>
                <a:cs typeface="SimSun" panose="02010600030101010101" pitchFamily="2" charset="-122"/>
              </a:rPr>
              <a:t> </a:t>
            </a:r>
            <a:r>
              <a:rPr sz="1000" spc="20" dirty="0">
                <a:latin typeface="SimSun" panose="02010600030101010101" pitchFamily="2" charset="-122"/>
                <a:cs typeface="SimSun" panose="02010600030101010101" pitchFamily="2" charset="-122"/>
              </a:rPr>
              <a:t>更</a:t>
            </a:r>
            <a:r>
              <a:rPr sz="1000" spc="-220" dirty="0">
                <a:latin typeface="SimSun" panose="02010600030101010101" pitchFamily="2" charset="-122"/>
                <a:cs typeface="SimSun" panose="02010600030101010101" pitchFamily="2" charset="-122"/>
              </a:rPr>
              <a:t> </a:t>
            </a:r>
            <a:r>
              <a:rPr sz="1000" spc="20" dirty="0">
                <a:latin typeface="SimSun" panose="02010600030101010101" pitchFamily="2" charset="-122"/>
                <a:cs typeface="SimSun" panose="02010600030101010101" pitchFamily="2" charset="-122"/>
              </a:rPr>
              <a:t>高</a:t>
            </a:r>
            <a:r>
              <a:rPr sz="1000" spc="-220" dirty="0">
                <a:latin typeface="SimSun" panose="02010600030101010101" pitchFamily="2" charset="-122"/>
                <a:cs typeface="SimSun" panose="02010600030101010101" pitchFamily="2" charset="-122"/>
              </a:rPr>
              <a:t> </a:t>
            </a:r>
            <a:r>
              <a:rPr sz="1000" spc="20" dirty="0">
                <a:latin typeface="SimSun" panose="02010600030101010101" pitchFamily="2" charset="-122"/>
                <a:cs typeface="SimSun" panose="02010600030101010101" pitchFamily="2" charset="-122"/>
              </a:rPr>
              <a:t>的</a:t>
            </a:r>
            <a:r>
              <a:rPr sz="1000" spc="-220" dirty="0">
                <a:latin typeface="SimSun" panose="02010600030101010101" pitchFamily="2" charset="-122"/>
                <a:cs typeface="SimSun" panose="02010600030101010101" pitchFamily="2" charset="-122"/>
              </a:rPr>
              <a:t> </a:t>
            </a:r>
            <a:r>
              <a:rPr sz="1000" spc="20" dirty="0">
                <a:latin typeface="SimSun" panose="02010600030101010101" pitchFamily="2" charset="-122"/>
                <a:cs typeface="SimSun" panose="02010600030101010101" pitchFamily="2" charset="-122"/>
              </a:rPr>
              <a:t>回</a:t>
            </a:r>
            <a:r>
              <a:rPr sz="1000" spc="-225" dirty="0">
                <a:latin typeface="SimSun" panose="02010600030101010101" pitchFamily="2" charset="-122"/>
                <a:cs typeface="SimSun" panose="02010600030101010101" pitchFamily="2" charset="-122"/>
              </a:rPr>
              <a:t> </a:t>
            </a:r>
            <a:r>
              <a:rPr sz="1000" spc="20" dirty="0">
                <a:latin typeface="SimSun" panose="02010600030101010101" pitchFamily="2" charset="-122"/>
                <a:cs typeface="SimSun" panose="02010600030101010101" pitchFamily="2" charset="-122"/>
              </a:rPr>
              <a:t>报</a:t>
            </a:r>
            <a:r>
              <a:rPr sz="1000" spc="-220" dirty="0">
                <a:latin typeface="SimSun" panose="02010600030101010101" pitchFamily="2" charset="-122"/>
                <a:cs typeface="SimSun" panose="02010600030101010101" pitchFamily="2" charset="-122"/>
              </a:rPr>
              <a:t> </a:t>
            </a:r>
            <a:r>
              <a:rPr sz="1000" spc="20" dirty="0">
                <a:latin typeface="SimSun" panose="02010600030101010101" pitchFamily="2" charset="-122"/>
                <a:cs typeface="SimSun" panose="02010600030101010101" pitchFamily="2" charset="-122"/>
              </a:rPr>
              <a:t>。</a:t>
            </a:r>
            <a:endParaRPr sz="1000">
              <a:latin typeface="SimSun" panose="02010600030101010101" pitchFamily="2" charset="-122"/>
              <a:cs typeface="SimSun" panose="02010600030101010101" pitchFamily="2" charset="-122"/>
            </a:endParaRPr>
          </a:p>
          <a:p>
            <a:pPr>
              <a:lnSpc>
                <a:spcPct val="100000"/>
              </a:lnSpc>
              <a:spcBef>
                <a:spcPts val="25"/>
              </a:spcBef>
            </a:pPr>
            <a:endParaRPr sz="1300">
              <a:latin typeface="Times New Roman" panose="02020603050405020304"/>
              <a:cs typeface="Times New Roman" panose="02020603050405020304"/>
            </a:endParaRPr>
          </a:p>
          <a:p>
            <a:pPr marL="12700">
              <a:lnSpc>
                <a:spcPct val="100000"/>
              </a:lnSpc>
            </a:pPr>
            <a:r>
              <a:rPr sz="1000" spc="20" dirty="0">
                <a:latin typeface="SimSun" panose="02010600030101010101" pitchFamily="2" charset="-122"/>
                <a:cs typeface="SimSun" panose="02010600030101010101" pitchFamily="2" charset="-122"/>
              </a:rPr>
              <a:t>当下所使用的一些分析策略组成部分包括：</a:t>
            </a:r>
            <a:endParaRPr sz="1000">
              <a:latin typeface="SimSun" panose="02010600030101010101" pitchFamily="2" charset="-122"/>
              <a:cs typeface="SimSun" panose="02010600030101010101" pitchFamily="2" charset="-122"/>
            </a:endParaRPr>
          </a:p>
          <a:p>
            <a:pPr marL="12700">
              <a:lnSpc>
                <a:spcPct val="100000"/>
              </a:lnSpc>
              <a:spcBef>
                <a:spcPts val="410"/>
              </a:spcBef>
            </a:pPr>
            <a:r>
              <a:rPr sz="1000" spc="20" dirty="0">
                <a:latin typeface="SimSun" panose="02010600030101010101" pitchFamily="2" charset="-122"/>
                <a:cs typeface="SimSun" panose="02010600030101010101" pitchFamily="2" charset="-122"/>
              </a:rPr>
              <a:t>财务报表信息，包括销售额，市值，净收入，股息</a:t>
            </a:r>
            <a:r>
              <a:rPr sz="1000" spc="-45" dirty="0">
                <a:latin typeface="SimSun" panose="02010600030101010101" pitchFamily="2" charset="-122"/>
                <a:cs typeface="SimSun" panose="02010600030101010101" pitchFamily="2" charset="-122"/>
              </a:rPr>
              <a:t>，</a:t>
            </a:r>
            <a:r>
              <a:rPr sz="1000" spc="-45" dirty="0">
                <a:latin typeface="Arial" panose="020B0604020202020204"/>
                <a:cs typeface="Arial" panose="020B0604020202020204"/>
              </a:rPr>
              <a:t>EPS</a:t>
            </a:r>
            <a:r>
              <a:rPr sz="1000" spc="20" dirty="0">
                <a:latin typeface="SimSun" panose="02010600030101010101" pitchFamily="2" charset="-122"/>
                <a:cs typeface="SimSun" panose="02010600030101010101" pitchFamily="2" charset="-122"/>
              </a:rPr>
              <a:t>等，</a:t>
            </a:r>
            <a:endParaRPr sz="1000">
              <a:latin typeface="SimSun" panose="02010600030101010101" pitchFamily="2" charset="-122"/>
              <a:cs typeface="SimSun" panose="02010600030101010101" pitchFamily="2" charset="-122"/>
            </a:endParaRPr>
          </a:p>
          <a:p>
            <a:pPr marL="12700" marR="3147060">
              <a:lnSpc>
                <a:spcPct val="128000"/>
              </a:lnSpc>
              <a:spcBef>
                <a:spcPts val="250"/>
              </a:spcBef>
            </a:pPr>
            <a:r>
              <a:rPr sz="1000" spc="20" dirty="0">
                <a:latin typeface="SimSun" panose="02010600030101010101" pitchFamily="2" charset="-122"/>
                <a:cs typeface="SimSun" panose="02010600030101010101" pitchFamily="2" charset="-122"/>
              </a:rPr>
              <a:t>比率包括资本与长期债务、</a:t>
            </a:r>
            <a:r>
              <a:rPr sz="1000" spc="10" dirty="0">
                <a:latin typeface="Arial" panose="020B0604020202020204"/>
                <a:cs typeface="Arial" panose="020B0604020202020204"/>
              </a:rPr>
              <a:t>ROA</a:t>
            </a:r>
            <a:r>
              <a:rPr sz="1000" spc="-40" dirty="0">
                <a:latin typeface="Arial" panose="020B0604020202020204"/>
                <a:cs typeface="Arial" panose="020B0604020202020204"/>
              </a:rPr>
              <a:t> </a:t>
            </a:r>
            <a:r>
              <a:rPr sz="1000" spc="20" dirty="0">
                <a:latin typeface="SimSun" panose="02010600030101010101" pitchFamily="2" charset="-122"/>
                <a:cs typeface="SimSun" panose="02010600030101010101" pitchFamily="2" charset="-122"/>
              </a:rPr>
              <a:t>和</a:t>
            </a:r>
            <a:r>
              <a:rPr sz="1000" spc="-250" dirty="0">
                <a:latin typeface="SimSun" panose="02010600030101010101" pitchFamily="2" charset="-122"/>
                <a:cs typeface="SimSun" panose="02010600030101010101" pitchFamily="2" charset="-122"/>
              </a:rPr>
              <a:t> </a:t>
            </a:r>
            <a:r>
              <a:rPr sz="1000" spc="10" dirty="0">
                <a:latin typeface="Arial" panose="020B0604020202020204"/>
                <a:cs typeface="Arial" panose="020B0604020202020204"/>
              </a:rPr>
              <a:t>ROE</a:t>
            </a:r>
            <a:r>
              <a:rPr sz="1000" spc="20" dirty="0">
                <a:latin typeface="SimSun" panose="02010600030101010101" pitchFamily="2" charset="-122"/>
                <a:cs typeface="SimSun" panose="02010600030101010101" pitchFamily="2" charset="-122"/>
              </a:rPr>
              <a:t>等，  </a:t>
            </a:r>
            <a:r>
              <a:rPr sz="1000" spc="20" dirty="0">
                <a:latin typeface="SimSun" panose="02010600030101010101" pitchFamily="2" charset="-122"/>
                <a:cs typeface="SimSun" panose="02010600030101010101" pitchFamily="2" charset="-122"/>
              </a:rPr>
              <a:t>自主研发的公司基本面及盈利能力分数体系，</a:t>
            </a:r>
            <a:endParaRPr sz="1000">
              <a:latin typeface="SimSun" panose="02010600030101010101" pitchFamily="2" charset="-122"/>
              <a:cs typeface="SimSun" panose="02010600030101010101" pitchFamily="2" charset="-122"/>
            </a:endParaRPr>
          </a:p>
          <a:p>
            <a:pPr marL="12700" marR="779145">
              <a:lnSpc>
                <a:spcPts val="1590"/>
              </a:lnSpc>
              <a:spcBef>
                <a:spcPts val="60"/>
              </a:spcBef>
            </a:pPr>
            <a:r>
              <a:rPr sz="1000" spc="20" dirty="0">
                <a:latin typeface="SimSun" panose="02010600030101010101" pitchFamily="2" charset="-122"/>
                <a:cs typeface="SimSun" panose="02010600030101010101" pitchFamily="2" charset="-122"/>
              </a:rPr>
              <a:t>机器学习自主优化的技术指标包括</a:t>
            </a:r>
            <a:r>
              <a:rPr sz="1000" spc="-310" dirty="0">
                <a:latin typeface="SimSun" panose="02010600030101010101" pitchFamily="2" charset="-122"/>
                <a:cs typeface="SimSun" panose="02010600030101010101" pitchFamily="2" charset="-122"/>
              </a:rPr>
              <a:t> </a:t>
            </a:r>
            <a:r>
              <a:rPr sz="1000" spc="20" dirty="0">
                <a:latin typeface="SimSun" panose="02010600030101010101" pitchFamily="2" charset="-122"/>
                <a:cs typeface="SimSun" panose="02010600030101010101" pitchFamily="2" charset="-122"/>
              </a:rPr>
              <a:t>最佳均线，倾斜资金流，成交量，相关性相对强弱等 根据价格行为与成交量化等构建出动量分析系统</a:t>
            </a:r>
            <a:endParaRPr sz="1000">
              <a:latin typeface="SimSun" panose="02010600030101010101" pitchFamily="2" charset="-122"/>
              <a:cs typeface="SimSun" panose="02010600030101010101" pitchFamily="2" charset="-122"/>
            </a:endParaRPr>
          </a:p>
          <a:p>
            <a:pPr marL="12700">
              <a:lnSpc>
                <a:spcPct val="100000"/>
              </a:lnSpc>
              <a:spcBef>
                <a:spcPts val="210"/>
              </a:spcBef>
            </a:pPr>
            <a:r>
              <a:rPr sz="1000" spc="20" dirty="0">
                <a:latin typeface="SimSun" panose="02010600030101010101" pitchFamily="2" charset="-122"/>
                <a:cs typeface="SimSun" panose="02010600030101010101" pitchFamily="2" charset="-122"/>
              </a:rPr>
              <a:t>价格趋势逻辑，包括图形识别和蜡烛图组合信息</a:t>
            </a:r>
            <a:endParaRPr sz="1000">
              <a:latin typeface="SimSun" panose="02010600030101010101" pitchFamily="2" charset="-122"/>
              <a:cs typeface="SimSun" panose="02010600030101010101" pitchFamily="2" charset="-122"/>
            </a:endParaRPr>
          </a:p>
          <a:p>
            <a:pPr marL="12700">
              <a:lnSpc>
                <a:spcPct val="100000"/>
              </a:lnSpc>
              <a:spcBef>
                <a:spcPts val="330"/>
              </a:spcBef>
            </a:pPr>
            <a:r>
              <a:rPr sz="1000" spc="20" dirty="0">
                <a:latin typeface="SimSun" panose="02010600030101010101" pitchFamily="2" charset="-122"/>
                <a:cs typeface="SimSun" panose="02010600030101010101" pitchFamily="2" charset="-122"/>
              </a:rPr>
              <a:t>上述因素的时间序列以及与价格相关性</a:t>
            </a:r>
            <a:endParaRPr sz="1000">
              <a:latin typeface="SimSun" panose="02010600030101010101" pitchFamily="2" charset="-122"/>
              <a:cs typeface="SimSun" panose="02010600030101010101" pitchFamily="2" charset="-122"/>
            </a:endParaRPr>
          </a:p>
          <a:p>
            <a:pPr marL="12700" marR="89535">
              <a:lnSpc>
                <a:spcPct val="135000"/>
              </a:lnSpc>
              <a:spcBef>
                <a:spcPts val="25"/>
              </a:spcBef>
            </a:pPr>
            <a:r>
              <a:rPr sz="1000" spc="20" dirty="0">
                <a:latin typeface="SimSun" panose="02010600030101010101" pitchFamily="2" charset="-122"/>
                <a:cs typeface="SimSun" panose="02010600030101010101" pitchFamily="2" charset="-122"/>
              </a:rPr>
              <a:t>市场和投资者情绪信息来自替代数据的信息，例如</a:t>
            </a:r>
            <a:r>
              <a:rPr sz="1000" spc="-265" dirty="0">
                <a:latin typeface="SimSun" panose="02010600030101010101" pitchFamily="2" charset="-122"/>
                <a:cs typeface="SimSun" panose="02010600030101010101" pitchFamily="2" charset="-122"/>
              </a:rPr>
              <a:t> </a:t>
            </a:r>
            <a:r>
              <a:rPr sz="1000" spc="10" dirty="0">
                <a:latin typeface="Arial" panose="020B0604020202020204"/>
                <a:cs typeface="Arial" panose="020B0604020202020204"/>
              </a:rPr>
              <a:t>SEC</a:t>
            </a:r>
            <a:r>
              <a:rPr sz="1000" spc="-45" dirty="0">
                <a:latin typeface="Arial" panose="020B0604020202020204"/>
                <a:cs typeface="Arial" panose="020B0604020202020204"/>
              </a:rPr>
              <a:t> </a:t>
            </a:r>
            <a:r>
              <a:rPr sz="1000" spc="20" dirty="0">
                <a:latin typeface="SimSun" panose="02010600030101010101" pitchFamily="2" charset="-122"/>
                <a:cs typeface="SimSun" panose="02010600030101010101" pitchFamily="2" charset="-122"/>
              </a:rPr>
              <a:t>报告、股民社区、访问流量、电子商务网站 的销售额等</a:t>
            </a:r>
            <a:endParaRPr sz="1000">
              <a:latin typeface="SimSun" panose="02010600030101010101" pitchFamily="2" charset="-122"/>
              <a:cs typeface="SimSun" panose="02010600030101010101" pitchFamily="2" charset="-122"/>
            </a:endParaRPr>
          </a:p>
          <a:p>
            <a:pPr>
              <a:lnSpc>
                <a:spcPct val="100000"/>
              </a:lnSpc>
              <a:spcBef>
                <a:spcPts val="25"/>
              </a:spcBef>
            </a:pPr>
            <a:endParaRPr sz="850">
              <a:latin typeface="Times New Roman" panose="02020603050405020304"/>
              <a:cs typeface="Times New Roman" panose="02020603050405020304"/>
            </a:endParaRPr>
          </a:p>
          <a:p>
            <a:pPr marL="12700" marR="167005">
              <a:lnSpc>
                <a:spcPct val="136000"/>
              </a:lnSpc>
            </a:pPr>
            <a:r>
              <a:rPr sz="1000" spc="20" dirty="0">
                <a:latin typeface="SimSun" panose="02010600030101010101" pitchFamily="2" charset="-122"/>
                <a:cs typeface="SimSun" panose="02010600030101010101" pitchFamily="2" charset="-122"/>
              </a:rPr>
              <a:t>据数据统计，股票的价格走势只有</a:t>
            </a:r>
            <a:r>
              <a:rPr sz="1000" spc="25" dirty="0">
                <a:latin typeface="Arial" panose="020B0604020202020204"/>
                <a:cs typeface="Arial" panose="020B0604020202020204"/>
              </a:rPr>
              <a:t>30%</a:t>
            </a:r>
            <a:r>
              <a:rPr sz="1000" spc="-165" dirty="0">
                <a:latin typeface="Arial" panose="020B0604020202020204"/>
                <a:cs typeface="Arial" panose="020B0604020202020204"/>
              </a:rPr>
              <a:t> </a:t>
            </a:r>
            <a:r>
              <a:rPr sz="1000" spc="30" dirty="0">
                <a:latin typeface="Arial" panose="020B0604020202020204"/>
                <a:cs typeface="Arial" panose="020B0604020202020204"/>
              </a:rPr>
              <a:t>-40%</a:t>
            </a:r>
            <a:r>
              <a:rPr sz="1000" spc="-125" dirty="0">
                <a:latin typeface="Arial" panose="020B0604020202020204"/>
                <a:cs typeface="Arial" panose="020B0604020202020204"/>
              </a:rPr>
              <a:t> </a:t>
            </a:r>
            <a:r>
              <a:rPr sz="1000" spc="20" dirty="0">
                <a:latin typeface="SimSun" panose="02010600030101010101" pitchFamily="2" charset="-122"/>
                <a:cs typeface="SimSun" panose="02010600030101010101" pitchFamily="2" charset="-122"/>
              </a:rPr>
              <a:t>处于趋势运动，而</a:t>
            </a:r>
            <a:r>
              <a:rPr sz="1000" spc="20" dirty="0">
                <a:latin typeface="Arial" panose="020B0604020202020204"/>
                <a:cs typeface="Arial" panose="020B0604020202020204"/>
              </a:rPr>
              <a:t>60%-</a:t>
            </a:r>
            <a:r>
              <a:rPr sz="1000" spc="-85" dirty="0">
                <a:latin typeface="Arial" panose="020B0604020202020204"/>
                <a:cs typeface="Arial" panose="020B0604020202020204"/>
              </a:rPr>
              <a:t> </a:t>
            </a:r>
            <a:r>
              <a:rPr sz="1000" spc="15" dirty="0">
                <a:latin typeface="Arial" panose="020B0604020202020204"/>
                <a:cs typeface="Arial" panose="020B0604020202020204"/>
              </a:rPr>
              <a:t>70%</a:t>
            </a:r>
            <a:r>
              <a:rPr sz="1000" spc="-190" dirty="0">
                <a:latin typeface="Arial" panose="020B0604020202020204"/>
                <a:cs typeface="Arial" panose="020B0604020202020204"/>
              </a:rPr>
              <a:t> </a:t>
            </a:r>
            <a:r>
              <a:rPr sz="1000" spc="20" dirty="0">
                <a:latin typeface="SimSun" panose="02010600030101010101" pitchFamily="2" charset="-122"/>
                <a:cs typeface="SimSun" panose="02010600030101010101" pitchFamily="2" charset="-122"/>
              </a:rPr>
              <a:t>则处于震荡。根据此基 </a:t>
            </a:r>
            <a:r>
              <a:rPr sz="1000" spc="15" dirty="0">
                <a:latin typeface="SimSun" panose="02010600030101010101" pitchFamily="2" charset="-122"/>
                <a:cs typeface="SimSun" panose="02010600030101010101" pitchFamily="2" charset="-122"/>
              </a:rPr>
              <a:t>本原则可推出交易分析里绝不存在“一招鲜吃遍天”，单一策略掌控全市场行情则显为悖论。所以  </a:t>
            </a:r>
            <a:r>
              <a:rPr sz="1000" spc="10" dirty="0">
                <a:latin typeface="Arial" panose="020B0604020202020204"/>
                <a:cs typeface="Arial" panose="020B0604020202020204"/>
              </a:rPr>
              <a:t>Seabridge</a:t>
            </a:r>
            <a:r>
              <a:rPr sz="1000" spc="50" dirty="0">
                <a:latin typeface="Arial" panose="020B0604020202020204"/>
                <a:cs typeface="Arial" panose="020B0604020202020204"/>
              </a:rPr>
              <a:t> </a:t>
            </a:r>
            <a:r>
              <a:rPr sz="1000" spc="20" dirty="0">
                <a:latin typeface="Arial" panose="020B0604020202020204"/>
                <a:cs typeface="Arial" panose="020B0604020202020204"/>
              </a:rPr>
              <a:t>AI</a:t>
            </a:r>
            <a:r>
              <a:rPr sz="1000" spc="20" dirty="0">
                <a:latin typeface="SimSun" panose="02010600030101010101" pitchFamily="2" charset="-122"/>
                <a:cs typeface="SimSun" panose="02010600030101010101" pitchFamily="2" charset="-122"/>
              </a:rPr>
              <a:t>的策略设计根据价格趋势原则进行了区分。我们在基础的趋势和震荡之外还额外添加 了动量策略。</a:t>
            </a:r>
            <a:endParaRPr sz="1000">
              <a:latin typeface="SimSun" panose="02010600030101010101" pitchFamily="2" charset="-122"/>
              <a:cs typeface="SimSun" panose="02010600030101010101" pitchFamily="2" charset="-122"/>
            </a:endParaRPr>
          </a:p>
          <a:p>
            <a:pPr>
              <a:lnSpc>
                <a:spcPct val="100000"/>
              </a:lnSpc>
              <a:spcBef>
                <a:spcPts val="25"/>
              </a:spcBef>
            </a:pPr>
            <a:endParaRPr sz="1200">
              <a:latin typeface="Times New Roman" panose="02020603050405020304"/>
              <a:cs typeface="Times New Roman" panose="02020603050405020304"/>
            </a:endParaRPr>
          </a:p>
          <a:p>
            <a:pPr marL="12700">
              <a:lnSpc>
                <a:spcPct val="100000"/>
              </a:lnSpc>
              <a:spcBef>
                <a:spcPts val="5"/>
              </a:spcBef>
            </a:pPr>
            <a:r>
              <a:rPr sz="1000" spc="20" dirty="0">
                <a:latin typeface="SimSun" panose="02010600030101010101" pitchFamily="2" charset="-122"/>
                <a:cs typeface="SimSun" panose="02010600030101010101" pitchFamily="2" charset="-122"/>
              </a:rPr>
              <a:t>数据来自多个数据供应商以提高完整性和质量</a:t>
            </a:r>
            <a:r>
              <a:rPr sz="1000" spc="-35" dirty="0">
                <a:latin typeface="Arial" panose="020B0604020202020204"/>
                <a:cs typeface="Arial" panose="020B0604020202020204"/>
              </a:rPr>
              <a:t>,</a:t>
            </a:r>
            <a:r>
              <a:rPr sz="1000" spc="85" dirty="0">
                <a:latin typeface="Arial" panose="020B0604020202020204"/>
                <a:cs typeface="Arial" panose="020B0604020202020204"/>
              </a:rPr>
              <a:t> </a:t>
            </a:r>
            <a:r>
              <a:rPr sz="1000" spc="20" dirty="0">
                <a:latin typeface="SimSun" panose="02010600030101010101" pitchFamily="2" charset="-122"/>
                <a:cs typeface="SimSun" panose="02010600030101010101" pitchFamily="2" charset="-122"/>
              </a:rPr>
              <a:t>在全部基本数据财务报表信息和比率粗筛后获取由</a:t>
            </a:r>
            <a:endParaRPr sz="1000">
              <a:latin typeface="SimSun" panose="02010600030101010101" pitchFamily="2" charset="-122"/>
              <a:cs typeface="SimSun" panose="02010600030101010101" pitchFamily="2" charset="-122"/>
            </a:endParaRPr>
          </a:p>
          <a:p>
            <a:pPr marL="12700">
              <a:lnSpc>
                <a:spcPct val="100000"/>
              </a:lnSpc>
              <a:spcBef>
                <a:spcPts val="525"/>
              </a:spcBef>
            </a:pPr>
            <a:r>
              <a:rPr sz="1000" spc="55" dirty="0">
                <a:latin typeface="Arial" panose="020B0604020202020204"/>
                <a:cs typeface="Arial" panose="020B0604020202020204"/>
              </a:rPr>
              <a:t>2000</a:t>
            </a:r>
            <a:r>
              <a:rPr sz="1000" spc="-20" dirty="0">
                <a:latin typeface="Arial" panose="020B0604020202020204"/>
                <a:cs typeface="Arial" panose="020B0604020202020204"/>
              </a:rPr>
              <a:t> </a:t>
            </a:r>
            <a:r>
              <a:rPr sz="1000" spc="20" dirty="0">
                <a:latin typeface="SimSun" panose="02010600030101010101" pitchFamily="2" charset="-122"/>
                <a:cs typeface="SimSun" panose="02010600030101010101" pitchFamily="2" charset="-122"/>
              </a:rPr>
              <a:t>多只基本数据符合要求的个股组成的第一股池，再通过自主研发的</a:t>
            </a:r>
            <a:r>
              <a:rPr sz="1000" spc="15" dirty="0">
                <a:latin typeface="Arial" panose="020B0604020202020204"/>
                <a:cs typeface="Arial" panose="020B0604020202020204"/>
              </a:rPr>
              <a:t>Cashbridge</a:t>
            </a:r>
            <a:r>
              <a:rPr sz="1000" spc="-160" dirty="0">
                <a:latin typeface="Arial" panose="020B0604020202020204"/>
                <a:cs typeface="Arial" panose="020B0604020202020204"/>
              </a:rPr>
              <a:t> </a:t>
            </a:r>
            <a:r>
              <a:rPr sz="1000" spc="20" dirty="0">
                <a:latin typeface="SimSun" panose="02010600030101010101" pitchFamily="2" charset="-122"/>
                <a:cs typeface="SimSun" panose="02010600030101010101" pitchFamily="2" charset="-122"/>
              </a:rPr>
              <a:t>基本面评分体</a:t>
            </a:r>
            <a:endParaRPr sz="1000">
              <a:latin typeface="SimSun" panose="02010600030101010101" pitchFamily="2" charset="-122"/>
              <a:cs typeface="SimSun" panose="02010600030101010101" pitchFamily="2" charset="-122"/>
            </a:endParaRPr>
          </a:p>
          <a:p>
            <a:pPr marL="12700" marR="125730">
              <a:lnSpc>
                <a:spcPct val="129000"/>
              </a:lnSpc>
              <a:spcBef>
                <a:spcPts val="280"/>
              </a:spcBef>
            </a:pPr>
            <a:r>
              <a:rPr sz="1000" spc="20" dirty="0">
                <a:latin typeface="SimSun" panose="02010600030101010101" pitchFamily="2" charset="-122"/>
                <a:cs typeface="SimSun" panose="02010600030101010101" pitchFamily="2" charset="-122"/>
              </a:rPr>
              <a:t>系，过滤出</a:t>
            </a:r>
            <a:r>
              <a:rPr sz="1000" spc="70" dirty="0">
                <a:latin typeface="Arial" panose="020B0604020202020204"/>
                <a:cs typeface="Arial" panose="020B0604020202020204"/>
              </a:rPr>
              <a:t>700</a:t>
            </a:r>
            <a:r>
              <a:rPr sz="1000" spc="-185" dirty="0">
                <a:latin typeface="Arial" panose="020B0604020202020204"/>
                <a:cs typeface="Arial" panose="020B0604020202020204"/>
              </a:rPr>
              <a:t> </a:t>
            </a:r>
            <a:r>
              <a:rPr sz="1000" spc="20" dirty="0">
                <a:latin typeface="SimSun" panose="02010600030101010101" pitchFamily="2" charset="-122"/>
                <a:cs typeface="SimSun" panose="02010600030101010101" pitchFamily="2" charset="-122"/>
              </a:rPr>
              <a:t>以内数量的第二股池。</a:t>
            </a:r>
            <a:r>
              <a:rPr sz="1000" spc="15" dirty="0">
                <a:latin typeface="Arial" panose="020B0604020202020204"/>
                <a:cs typeface="Arial" panose="020B0604020202020204"/>
              </a:rPr>
              <a:t>Cashbridge</a:t>
            </a:r>
            <a:r>
              <a:rPr sz="1000" spc="-165" dirty="0">
                <a:latin typeface="Arial" panose="020B0604020202020204"/>
                <a:cs typeface="Arial" panose="020B0604020202020204"/>
              </a:rPr>
              <a:t> </a:t>
            </a:r>
            <a:r>
              <a:rPr sz="1000" spc="20" dirty="0">
                <a:latin typeface="SimSun" panose="02010600030101010101" pitchFamily="2" charset="-122"/>
                <a:cs typeface="SimSun" panose="02010600030101010101" pitchFamily="2" charset="-122"/>
              </a:rPr>
              <a:t>结合了动态学习因子与未来回报之间的变化关系 针对给定时间范围内的当前影响项去提取预测和分析数千因子，我们的算法将这一长长的信号列表 从数千个减少到几十个。我们通过关注具有高信噪比的因子并避免过度拟合（机器学习中最具挑战 性的任务之一）来构建具有更符合当下市场动态的评分系统。每只股票的评级在</a:t>
            </a:r>
            <a:r>
              <a:rPr sz="1000" spc="-245" dirty="0">
                <a:latin typeface="SimSun" panose="02010600030101010101" pitchFamily="2" charset="-122"/>
                <a:cs typeface="SimSun" panose="02010600030101010101" pitchFamily="2" charset="-122"/>
              </a:rPr>
              <a:t> </a:t>
            </a:r>
            <a:r>
              <a:rPr sz="1000" spc="10" dirty="0">
                <a:latin typeface="Arial" panose="020B0604020202020204"/>
                <a:cs typeface="Arial" panose="020B0604020202020204"/>
              </a:rPr>
              <a:t>1</a:t>
            </a:r>
            <a:r>
              <a:rPr sz="1000" spc="-25" dirty="0">
                <a:latin typeface="Arial" panose="020B0604020202020204"/>
                <a:cs typeface="Arial" panose="020B0604020202020204"/>
              </a:rPr>
              <a:t> </a:t>
            </a:r>
            <a:r>
              <a:rPr sz="1000" spc="20" dirty="0">
                <a:latin typeface="SimSun" panose="02010600030101010101" pitchFamily="2" charset="-122"/>
                <a:cs typeface="SimSun" panose="02010600030101010101" pitchFamily="2" charset="-122"/>
              </a:rPr>
              <a:t>到</a:t>
            </a:r>
            <a:r>
              <a:rPr sz="1000" spc="-245" dirty="0">
                <a:latin typeface="SimSun" panose="02010600030101010101" pitchFamily="2" charset="-122"/>
                <a:cs typeface="SimSun" panose="02010600030101010101" pitchFamily="2" charset="-122"/>
              </a:rPr>
              <a:t> </a:t>
            </a:r>
            <a:r>
              <a:rPr sz="1000" spc="10" dirty="0">
                <a:latin typeface="Arial" panose="020B0604020202020204"/>
                <a:cs typeface="Arial" panose="020B0604020202020204"/>
              </a:rPr>
              <a:t>9</a:t>
            </a:r>
            <a:r>
              <a:rPr sz="1000" spc="-25" dirty="0">
                <a:latin typeface="Arial" panose="020B0604020202020204"/>
                <a:cs typeface="Arial" panose="020B0604020202020204"/>
              </a:rPr>
              <a:t> </a:t>
            </a:r>
            <a:r>
              <a:rPr sz="1000" spc="20" dirty="0">
                <a:latin typeface="SimSun" panose="02010600030101010101" pitchFamily="2" charset="-122"/>
                <a:cs typeface="SimSun" panose="02010600030101010101" pitchFamily="2" charset="-122"/>
              </a:rPr>
              <a:t>之间，分配</a:t>
            </a:r>
            <a:endParaRPr sz="1000">
              <a:latin typeface="SimSun" panose="02010600030101010101" pitchFamily="2" charset="-122"/>
              <a:cs typeface="SimSun" panose="02010600030101010101" pitchFamily="2" charset="-122"/>
            </a:endParaRPr>
          </a:p>
          <a:p>
            <a:pPr marL="12700" marR="228600">
              <a:lnSpc>
                <a:spcPct val="135000"/>
              </a:lnSpc>
              <a:spcBef>
                <a:spcPts val="45"/>
              </a:spcBef>
            </a:pPr>
            <a:r>
              <a:rPr sz="1000" spc="20" dirty="0">
                <a:latin typeface="SimSun" panose="02010600030101010101" pitchFamily="2" charset="-122"/>
                <a:cs typeface="SimSun" panose="02010600030101010101" pitchFamily="2" charset="-122"/>
              </a:rPr>
              <a:t>给股票的得分越高</a:t>
            </a:r>
            <a:r>
              <a:rPr sz="1000" spc="-235" dirty="0">
                <a:latin typeface="SimSun" panose="02010600030101010101" pitchFamily="2" charset="-122"/>
                <a:cs typeface="SimSun" panose="02010600030101010101" pitchFamily="2" charset="-122"/>
              </a:rPr>
              <a:t> </a:t>
            </a:r>
            <a:r>
              <a:rPr sz="1000" dirty="0">
                <a:latin typeface="Arial" panose="020B0604020202020204"/>
                <a:cs typeface="Arial" panose="020B0604020202020204"/>
              </a:rPr>
              <a:t>(9)</a:t>
            </a:r>
            <a:r>
              <a:rPr sz="1000" spc="-15" dirty="0">
                <a:latin typeface="Arial" panose="020B0604020202020204"/>
                <a:cs typeface="Arial" panose="020B0604020202020204"/>
              </a:rPr>
              <a:t> </a:t>
            </a:r>
            <a:r>
              <a:rPr sz="1000" spc="20" dirty="0">
                <a:latin typeface="SimSun" panose="02010600030101010101" pitchFamily="2" charset="-122"/>
                <a:cs typeface="SimSun" panose="02010600030101010101" pitchFamily="2" charset="-122"/>
              </a:rPr>
              <a:t>表示未来几个月表现优异的可能性越大，而得分</a:t>
            </a:r>
            <a:r>
              <a:rPr sz="1000" spc="-235" dirty="0">
                <a:latin typeface="SimSun" panose="02010600030101010101" pitchFamily="2" charset="-122"/>
                <a:cs typeface="SimSun" panose="02010600030101010101" pitchFamily="2" charset="-122"/>
              </a:rPr>
              <a:t> </a:t>
            </a:r>
            <a:r>
              <a:rPr sz="1000" dirty="0">
                <a:latin typeface="Arial" panose="020B0604020202020204"/>
                <a:cs typeface="Arial" panose="020B0604020202020204"/>
              </a:rPr>
              <a:t>(1)</a:t>
            </a:r>
            <a:r>
              <a:rPr sz="1000" spc="-15" dirty="0">
                <a:latin typeface="Arial" panose="020B0604020202020204"/>
                <a:cs typeface="Arial" panose="020B0604020202020204"/>
              </a:rPr>
              <a:t> </a:t>
            </a:r>
            <a:r>
              <a:rPr sz="1000" spc="20" dirty="0">
                <a:latin typeface="SimSun" panose="02010600030101010101" pitchFamily="2" charset="-122"/>
                <a:cs typeface="SimSun" panose="02010600030101010101" pitchFamily="2" charset="-122"/>
              </a:rPr>
              <a:t>越低表示表现优异的可 能性越低。</a:t>
            </a:r>
            <a:endParaRPr sz="1000">
              <a:latin typeface="SimSun" panose="02010600030101010101" pitchFamily="2" charset="-122"/>
              <a:cs typeface="SimSun" panose="02010600030101010101" pitchFamily="2" charset="-122"/>
            </a:endParaRPr>
          </a:p>
        </p:txBody>
      </p:sp>
      <p:sp>
        <p:nvSpPr>
          <p:cNvPr id="24" name="object 24"/>
          <p:cNvSpPr txBox="1">
            <a:spLocks noGrp="1"/>
          </p:cNvSpPr>
          <p:nvPr>
            <p:ph type="sldNum" sz="quarter" idx="7"/>
          </p:nvPr>
        </p:nvSpPr>
        <p:spPr>
          <a:prstGeom prst="rect">
            <a:avLst/>
          </a:prstGeom>
        </p:spPr>
        <p:txBody>
          <a:bodyPr vert="horz" wrap="square" lIns="0" tIns="0" rIns="0" bIns="0" rtlCol="0">
            <a:spAutoFit/>
          </a:bodyPr>
          <a:lstStyle/>
          <a:p>
            <a:pPr marL="25400">
              <a:lnSpc>
                <a:spcPts val="1085"/>
              </a:lnSpc>
            </a:pPr>
            <a:fld id="{81D60167-4931-47E6-BA6A-407CBD079E47}" type="slidenum">
              <a:rPr spc="10" dirty="0"/>
            </a:fld>
            <a:endParaRPr spc="1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4591" y="210024"/>
            <a:ext cx="6426835" cy="3902710"/>
          </a:xfrm>
          <a:prstGeom prst="rect">
            <a:avLst/>
          </a:prstGeom>
        </p:spPr>
        <p:txBody>
          <a:bodyPr vert="horz" wrap="square" lIns="0" tIns="12065" rIns="0" bIns="0" rtlCol="0">
            <a:spAutoFit/>
          </a:bodyPr>
          <a:lstStyle/>
          <a:p>
            <a:pPr marL="64770" marR="5080">
              <a:lnSpc>
                <a:spcPct val="139000"/>
              </a:lnSpc>
              <a:spcBef>
                <a:spcPts val="95"/>
              </a:spcBef>
            </a:pPr>
            <a:r>
              <a:rPr sz="1000" spc="20" dirty="0">
                <a:latin typeface="SimSun" panose="02010600030101010101" pitchFamily="2" charset="-122"/>
                <a:cs typeface="SimSun" panose="02010600030101010101" pitchFamily="2" charset="-122"/>
              </a:rPr>
              <a:t>在第二股池开始以三条主策略运行对其个股进行分析和价格节点计算及回测对比，并配合我们当下所监控统计得 到的实盘目标价触发率以搭配合适的风险回报比例（关键）以当下最优解去对个股做出交易决策。（每日运算）</a:t>
            </a:r>
            <a:endParaRPr sz="1000">
              <a:latin typeface="SimSun" panose="02010600030101010101" pitchFamily="2" charset="-122"/>
              <a:cs typeface="SimSun" panose="02010600030101010101" pitchFamily="2" charset="-122"/>
            </a:endParaRPr>
          </a:p>
          <a:p>
            <a:pPr marL="12700" marR="295275" algn="just">
              <a:lnSpc>
                <a:spcPct val="131000"/>
              </a:lnSpc>
              <a:spcBef>
                <a:spcPts val="805"/>
              </a:spcBef>
            </a:pPr>
            <a:r>
              <a:rPr sz="1000" spc="20" dirty="0">
                <a:latin typeface="SimSun" panose="02010600030101010101" pitchFamily="2" charset="-122"/>
                <a:cs typeface="SimSun" panose="02010600030101010101" pitchFamily="2" charset="-122"/>
              </a:rPr>
              <a:t>紫色</a:t>
            </a:r>
            <a:r>
              <a:rPr sz="1000" spc="20" dirty="0">
                <a:latin typeface="Arial" panose="020B0604020202020204"/>
                <a:cs typeface="Arial" panose="020B0604020202020204"/>
              </a:rPr>
              <a:t>Power</a:t>
            </a:r>
            <a:r>
              <a:rPr sz="1000" spc="110" dirty="0">
                <a:latin typeface="Arial" panose="020B0604020202020204"/>
                <a:cs typeface="Arial" panose="020B0604020202020204"/>
              </a:rPr>
              <a:t> </a:t>
            </a:r>
            <a:r>
              <a:rPr sz="1000" spc="5" dirty="0">
                <a:latin typeface="Arial" panose="020B0604020202020204"/>
                <a:cs typeface="Arial" panose="020B0604020202020204"/>
              </a:rPr>
              <a:t>Trend</a:t>
            </a:r>
            <a:r>
              <a:rPr sz="1000" spc="-65" dirty="0">
                <a:latin typeface="Arial" panose="020B0604020202020204"/>
                <a:cs typeface="Arial" panose="020B0604020202020204"/>
              </a:rPr>
              <a:t> </a:t>
            </a:r>
            <a:r>
              <a:rPr sz="1000" spc="20" dirty="0">
                <a:latin typeface="SimSun" panose="02010600030101010101" pitchFamily="2" charset="-122"/>
                <a:cs typeface="SimSun" panose="02010600030101010101" pitchFamily="2" charset="-122"/>
              </a:rPr>
              <a:t>策略：以特征识别价格反转所构成的不同规则运动的节点与自生成的多均线系统结合。对 股池中提取的公司进行识别聚类后为每个聚类创建随机其森林模型推演，使用最优解对应集群预测，再同理 套用在其他自研自生的指标系统进行层叠筛选。同时在自研均线角度和量价的关系排列考虑支撑阻力择优过 滤出强势趋势概率最大的股票。</a:t>
            </a:r>
            <a:endParaRPr sz="1000">
              <a:latin typeface="SimSun" panose="02010600030101010101" pitchFamily="2" charset="-122"/>
              <a:cs typeface="SimSun" panose="02010600030101010101" pitchFamily="2" charset="-122"/>
            </a:endParaRPr>
          </a:p>
          <a:p>
            <a:pPr>
              <a:lnSpc>
                <a:spcPct val="100000"/>
              </a:lnSpc>
            </a:pPr>
            <a:endParaRPr sz="1100">
              <a:latin typeface="Times New Roman" panose="02020603050405020304"/>
              <a:cs typeface="Times New Roman" panose="02020603050405020304"/>
            </a:endParaRPr>
          </a:p>
          <a:p>
            <a:pPr marL="12700">
              <a:lnSpc>
                <a:spcPct val="100000"/>
              </a:lnSpc>
              <a:spcBef>
                <a:spcPts val="770"/>
              </a:spcBef>
            </a:pPr>
            <a:r>
              <a:rPr sz="1000" spc="20" dirty="0">
                <a:latin typeface="SimSun" panose="02010600030101010101" pitchFamily="2" charset="-122"/>
                <a:cs typeface="SimSun" panose="02010600030101010101" pitchFamily="2" charset="-122"/>
              </a:rPr>
              <a:t>绿色策略：通过使用动量和波动为主要因数，结合紫色</a:t>
            </a:r>
            <a:r>
              <a:rPr sz="1000" spc="30" dirty="0">
                <a:latin typeface="Arial" panose="020B0604020202020204"/>
                <a:cs typeface="Arial" panose="020B0604020202020204"/>
              </a:rPr>
              <a:t>power</a:t>
            </a:r>
            <a:r>
              <a:rPr sz="1000" spc="140" dirty="0">
                <a:latin typeface="Arial" panose="020B0604020202020204"/>
                <a:cs typeface="Arial" panose="020B0604020202020204"/>
              </a:rPr>
              <a:t> </a:t>
            </a:r>
            <a:r>
              <a:rPr sz="1000" spc="25" dirty="0">
                <a:latin typeface="Arial" panose="020B0604020202020204"/>
                <a:cs typeface="Arial" panose="020B0604020202020204"/>
              </a:rPr>
              <a:t>trend,</a:t>
            </a:r>
            <a:r>
              <a:rPr sz="1000" spc="110" dirty="0">
                <a:latin typeface="Arial" panose="020B0604020202020204"/>
                <a:cs typeface="Arial" panose="020B0604020202020204"/>
              </a:rPr>
              <a:t> </a:t>
            </a:r>
            <a:r>
              <a:rPr sz="1000" spc="20" dirty="0">
                <a:latin typeface="SimSun" panose="02010600030101010101" pitchFamily="2" charset="-122"/>
                <a:cs typeface="SimSun" panose="02010600030101010101" pitchFamily="2" charset="-122"/>
              </a:rPr>
              <a:t>但去掉对趋势强度的定义。此策略具有</a:t>
            </a:r>
            <a:endParaRPr sz="1000">
              <a:latin typeface="SimSun" panose="02010600030101010101" pitchFamily="2" charset="-122"/>
              <a:cs typeface="SimSun" panose="02010600030101010101" pitchFamily="2" charset="-122"/>
            </a:endParaRPr>
          </a:p>
          <a:p>
            <a:pPr marL="12700">
              <a:lnSpc>
                <a:spcPct val="100000"/>
              </a:lnSpc>
              <a:spcBef>
                <a:spcPts val="430"/>
              </a:spcBef>
            </a:pPr>
            <a:r>
              <a:rPr sz="1000" spc="10" dirty="0">
                <a:latin typeface="Arial" panose="020B0604020202020204"/>
                <a:cs typeface="Arial" panose="020B0604020202020204"/>
              </a:rPr>
              <a:t>4</a:t>
            </a:r>
            <a:r>
              <a:rPr sz="1000" spc="-165" dirty="0">
                <a:latin typeface="Arial" panose="020B0604020202020204"/>
                <a:cs typeface="Arial" panose="020B0604020202020204"/>
              </a:rPr>
              <a:t> </a:t>
            </a:r>
            <a:r>
              <a:rPr sz="1000" spc="20" dirty="0">
                <a:latin typeface="SimSun" panose="02010600030101010101" pitchFamily="2" charset="-122"/>
                <a:cs typeface="SimSun" panose="02010600030101010101" pitchFamily="2" charset="-122"/>
              </a:rPr>
              <a:t>种微调算法</a:t>
            </a:r>
            <a:r>
              <a:rPr sz="1000" spc="60" dirty="0">
                <a:latin typeface="Arial" panose="020B0604020202020204"/>
                <a:cs typeface="Arial" panose="020B0604020202020204"/>
              </a:rPr>
              <a:t>(</a:t>
            </a:r>
            <a:r>
              <a:rPr sz="1000" spc="20" dirty="0">
                <a:latin typeface="SimSun" panose="02010600030101010101" pitchFamily="2" charset="-122"/>
                <a:cs typeface="SimSun" panose="02010600030101010101" pitchFamily="2" charset="-122"/>
              </a:rPr>
              <a:t>包括</a:t>
            </a:r>
            <a:r>
              <a:rPr sz="1000" dirty="0">
                <a:latin typeface="Arial" panose="020B0604020202020204"/>
                <a:cs typeface="Arial" panose="020B0604020202020204"/>
              </a:rPr>
              <a:t>Squeeze</a:t>
            </a:r>
            <a:r>
              <a:rPr sz="1000" dirty="0">
                <a:latin typeface="SimSun" panose="02010600030101010101" pitchFamily="2" charset="-122"/>
                <a:cs typeface="SimSun" panose="02010600030101010101" pitchFamily="2" charset="-122"/>
              </a:rPr>
              <a:t>）</a:t>
            </a:r>
            <a:r>
              <a:rPr sz="1000" spc="20" dirty="0">
                <a:latin typeface="SimSun" panose="02010600030101010101" pitchFamily="2" charset="-122"/>
                <a:cs typeface="SimSun" panose="02010600030101010101" pitchFamily="2" charset="-122"/>
              </a:rPr>
              <a:t>来训练最佳策略模型以选出最具有交易价值的个股。</a:t>
            </a:r>
            <a:endParaRPr sz="1000">
              <a:latin typeface="SimSun" panose="02010600030101010101" pitchFamily="2" charset="-122"/>
              <a:cs typeface="SimSun" panose="02010600030101010101" pitchFamily="2" charset="-122"/>
            </a:endParaRPr>
          </a:p>
          <a:p>
            <a:pPr>
              <a:lnSpc>
                <a:spcPct val="100000"/>
              </a:lnSpc>
            </a:pPr>
            <a:endParaRPr sz="1200">
              <a:latin typeface="Times New Roman" panose="02020603050405020304"/>
              <a:cs typeface="Times New Roman" panose="02020603050405020304"/>
            </a:endParaRPr>
          </a:p>
          <a:p>
            <a:pPr marL="12700">
              <a:lnSpc>
                <a:spcPct val="100000"/>
              </a:lnSpc>
              <a:spcBef>
                <a:spcPts val="705"/>
              </a:spcBef>
            </a:pPr>
            <a:r>
              <a:rPr sz="1000" spc="20" dirty="0">
                <a:latin typeface="SimSun" panose="02010600030101010101" pitchFamily="2" charset="-122"/>
                <a:cs typeface="SimSun" panose="02010600030101010101" pitchFamily="2" charset="-122"/>
              </a:rPr>
              <a:t>蓝色策略：弱化紫色策略中的趋势性，并且强化了对价格节点的重要性以及支撑阻力的更长时间窗口的参数</a:t>
            </a:r>
            <a:endParaRPr sz="1000">
              <a:latin typeface="SimSun" panose="02010600030101010101" pitchFamily="2" charset="-122"/>
              <a:cs typeface="SimSun" panose="02010600030101010101" pitchFamily="2" charset="-122"/>
            </a:endParaRPr>
          </a:p>
          <a:p>
            <a:pPr marL="12700">
              <a:lnSpc>
                <a:spcPct val="100000"/>
              </a:lnSpc>
              <a:spcBef>
                <a:spcPts val="420"/>
              </a:spcBef>
            </a:pPr>
            <a:r>
              <a:rPr sz="1000" spc="20" dirty="0">
                <a:latin typeface="SimSun" panose="02010600030101010101" pitchFamily="2" charset="-122"/>
                <a:cs typeface="SimSun" panose="02010600030101010101" pitchFamily="2" charset="-122"/>
              </a:rPr>
              <a:t>，结合上下趋势构成的支撑阻力来寻找高概率突破或反弹的价格范围，配合量能的变化找出当下机会。</a:t>
            </a:r>
            <a:endParaRPr sz="1000">
              <a:latin typeface="SimSun" panose="02010600030101010101" pitchFamily="2" charset="-122"/>
              <a:cs typeface="SimSun" panose="02010600030101010101" pitchFamily="2" charset="-122"/>
            </a:endParaRPr>
          </a:p>
          <a:p>
            <a:pPr marL="12700" marR="543560">
              <a:lnSpc>
                <a:spcPct val="152000"/>
              </a:lnSpc>
              <a:spcBef>
                <a:spcPts val="720"/>
              </a:spcBef>
            </a:pPr>
            <a:r>
              <a:rPr sz="1000" spc="20" dirty="0">
                <a:latin typeface="SimSun" panose="02010600030101010101" pitchFamily="2" charset="-122"/>
                <a:cs typeface="SimSun" panose="02010600030101010101" pitchFamily="2" charset="-122"/>
              </a:rPr>
              <a:t>将三大策略结果与图形机器视觉识别匹配，并过滤出满足其他附加条件的股票。并利用过去</a:t>
            </a:r>
            <a:r>
              <a:rPr sz="1000" spc="10" dirty="0">
                <a:latin typeface="Arial" panose="020B0604020202020204"/>
                <a:cs typeface="Arial" panose="020B0604020202020204"/>
              </a:rPr>
              <a:t>10</a:t>
            </a:r>
            <a:r>
              <a:rPr sz="1000" spc="-225" dirty="0">
                <a:latin typeface="Arial" panose="020B0604020202020204"/>
                <a:cs typeface="Arial" panose="020B0604020202020204"/>
              </a:rPr>
              <a:t> </a:t>
            </a:r>
            <a:r>
              <a:rPr sz="1000" spc="20" dirty="0">
                <a:latin typeface="SimSun" panose="02010600030101010101" pitchFamily="2" charset="-122"/>
                <a:cs typeface="SimSun" panose="02010600030101010101" pitchFamily="2" charset="-122"/>
              </a:rPr>
              <a:t>年数据在 </a:t>
            </a:r>
            <a:r>
              <a:rPr sz="1000" spc="20" dirty="0">
                <a:latin typeface="SimSun" panose="02010600030101010101" pitchFamily="2" charset="-122"/>
                <a:cs typeface="SimSun" panose="02010600030101010101" pitchFamily="2" charset="-122"/>
              </a:rPr>
              <a:t>本个股上回测策略。</a:t>
            </a:r>
            <a:endParaRPr sz="1000">
              <a:latin typeface="SimSun" panose="02010600030101010101" pitchFamily="2" charset="-122"/>
              <a:cs typeface="SimSun" panose="02010600030101010101" pitchFamily="2" charset="-122"/>
            </a:endParaRPr>
          </a:p>
          <a:p>
            <a:pPr>
              <a:lnSpc>
                <a:spcPct val="100000"/>
              </a:lnSpc>
              <a:spcBef>
                <a:spcPts val="45"/>
              </a:spcBef>
            </a:pPr>
            <a:endParaRPr sz="1150">
              <a:latin typeface="Times New Roman" panose="02020603050405020304"/>
              <a:cs typeface="Times New Roman" panose="02020603050405020304"/>
            </a:endParaRPr>
          </a:p>
          <a:p>
            <a:pPr marL="12700" marR="445770" algn="just">
              <a:lnSpc>
                <a:spcPct val="128000"/>
              </a:lnSpc>
              <a:spcBef>
                <a:spcPts val="5"/>
              </a:spcBef>
            </a:pPr>
            <a:r>
              <a:rPr sz="1000" spc="20" dirty="0">
                <a:latin typeface="SimSun" panose="02010600030101010101" pitchFamily="2" charset="-122"/>
                <a:cs typeface="SimSun" panose="02010600030101010101" pitchFamily="2" charset="-122"/>
              </a:rPr>
              <a:t>在更高层次上</a:t>
            </a:r>
            <a:r>
              <a:rPr sz="1000" spc="10" dirty="0">
                <a:latin typeface="SimSun" panose="02010600030101010101" pitchFamily="2" charset="-122"/>
                <a:cs typeface="SimSun" panose="02010600030101010101" pitchFamily="2" charset="-122"/>
              </a:rPr>
              <a:t>，</a:t>
            </a:r>
            <a:r>
              <a:rPr sz="1000" spc="10" dirty="0">
                <a:latin typeface="Arial" panose="020B0604020202020204"/>
                <a:cs typeface="Arial" panose="020B0604020202020204"/>
              </a:rPr>
              <a:t>Seabridge</a:t>
            </a:r>
            <a:r>
              <a:rPr sz="1000" spc="155" dirty="0">
                <a:latin typeface="Arial" panose="020B0604020202020204"/>
                <a:cs typeface="Arial" panose="020B0604020202020204"/>
              </a:rPr>
              <a:t> </a:t>
            </a:r>
            <a:r>
              <a:rPr sz="1000" spc="-30" dirty="0">
                <a:latin typeface="Arial" panose="020B0604020202020204"/>
                <a:cs typeface="Arial" panose="020B0604020202020204"/>
              </a:rPr>
              <a:t>AI</a:t>
            </a:r>
            <a:r>
              <a:rPr sz="1000" spc="20" dirty="0">
                <a:latin typeface="SimSun" panose="02010600030101010101" pitchFamily="2" charset="-122"/>
                <a:cs typeface="SimSun" panose="02010600030101010101" pitchFamily="2" charset="-122"/>
              </a:rPr>
              <a:t>引擎设定可以从结构化和非结构化数据（如财务比率、内幕交易、分析师意 </a:t>
            </a:r>
            <a:r>
              <a:rPr sz="1000" spc="20" dirty="0">
                <a:latin typeface="SimSun" panose="02010600030101010101" pitchFamily="2" charset="-122"/>
                <a:cs typeface="SimSun" panose="02010600030101010101" pitchFamily="2" charset="-122"/>
              </a:rPr>
              <a:t>见、筹码、财务报告、新闻和社交媒体等）中获取信号和因子，并利用机器学习算法来提取其定量信号。 </a:t>
            </a:r>
            <a:r>
              <a:rPr sz="1000" spc="20" dirty="0">
                <a:latin typeface="SimSun" panose="02010600030101010101" pitchFamily="2" charset="-122"/>
                <a:cs typeface="SimSun" panose="02010600030101010101" pitchFamily="2" charset="-122"/>
              </a:rPr>
              <a:t>这高度模拟了人类的思维方式并在打开类人智慧的前提下附加了几乎无限的算力和大数据库的支持。</a:t>
            </a:r>
            <a:endParaRPr sz="1000">
              <a:latin typeface="SimSun" panose="02010600030101010101" pitchFamily="2" charset="-122"/>
              <a:cs typeface="SimSun" panose="02010600030101010101" pitchFamily="2" charset="-122"/>
            </a:endParaRPr>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25400">
              <a:lnSpc>
                <a:spcPts val="1085"/>
              </a:lnSpc>
            </a:pPr>
            <a:fld id="{81D60167-4931-47E6-BA6A-407CBD079E47}" type="slidenum">
              <a:rPr spc="10" dirty="0"/>
            </a:fld>
            <a:endParaRPr spc="1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621" y="10053314"/>
            <a:ext cx="7545699" cy="640085"/>
          </a:xfrm>
          <a:prstGeom prst="rect">
            <a:avLst/>
          </a:prstGeom>
          <a:blipFill>
            <a:blip r:embed="rId1" cstate="print"/>
            <a:stretch>
              <a:fillRect/>
            </a:stretch>
          </a:blipFill>
        </p:spPr>
        <p:txBody>
          <a:bodyPr wrap="square" lIns="0" tIns="0" rIns="0" bIns="0" rtlCol="0"/>
          <a:lstStyle/>
          <a:p/>
        </p:txBody>
      </p:sp>
      <p:sp>
        <p:nvSpPr>
          <p:cNvPr id="3" name="object 3"/>
          <p:cNvSpPr txBox="1"/>
          <p:nvPr/>
        </p:nvSpPr>
        <p:spPr>
          <a:xfrm>
            <a:off x="920980" y="1442408"/>
            <a:ext cx="5279390" cy="1243965"/>
          </a:xfrm>
          <a:prstGeom prst="rect">
            <a:avLst/>
          </a:prstGeom>
        </p:spPr>
        <p:txBody>
          <a:bodyPr vert="horz" wrap="square" lIns="0" tIns="15240" rIns="0" bIns="0" rtlCol="0">
            <a:spAutoFit/>
          </a:bodyPr>
          <a:lstStyle/>
          <a:p>
            <a:pPr marL="12700">
              <a:lnSpc>
                <a:spcPct val="100000"/>
              </a:lnSpc>
              <a:spcBef>
                <a:spcPts val="120"/>
              </a:spcBef>
            </a:pPr>
            <a:r>
              <a:rPr sz="1000" spc="20" dirty="0">
                <a:latin typeface="SimSun" panose="02010600030101010101" pitchFamily="2" charset="-122"/>
                <a:cs typeface="SimSun" panose="02010600030101010101" pitchFamily="2" charset="-122"/>
              </a:rPr>
              <a:t>这是策略自构建成功后的</a:t>
            </a:r>
            <a:r>
              <a:rPr sz="1000" spc="15" dirty="0">
                <a:latin typeface="Arial" panose="020B0604020202020204"/>
                <a:cs typeface="Arial" panose="020B0604020202020204"/>
              </a:rPr>
              <a:t>10</a:t>
            </a:r>
            <a:r>
              <a:rPr sz="1000" spc="-160" dirty="0">
                <a:latin typeface="Arial" panose="020B0604020202020204"/>
                <a:cs typeface="Arial" panose="020B0604020202020204"/>
              </a:rPr>
              <a:t> </a:t>
            </a:r>
            <a:r>
              <a:rPr sz="1000" spc="20" dirty="0">
                <a:latin typeface="SimSun" panose="02010600030101010101" pitchFamily="2" charset="-122"/>
                <a:cs typeface="SimSun" panose="02010600030101010101" pitchFamily="2" charset="-122"/>
              </a:rPr>
              <a:t>年回测结果及实盘操作中的投资组合结果展示。</a:t>
            </a:r>
            <a:endParaRPr sz="1000">
              <a:latin typeface="SimSun" panose="02010600030101010101" pitchFamily="2" charset="-122"/>
              <a:cs typeface="SimSun" panose="02010600030101010101" pitchFamily="2" charset="-122"/>
            </a:endParaRPr>
          </a:p>
          <a:p>
            <a:pPr marL="12700" marR="5080">
              <a:lnSpc>
                <a:spcPct val="247000"/>
              </a:lnSpc>
            </a:pPr>
            <a:r>
              <a:rPr sz="1000" spc="20" dirty="0">
                <a:latin typeface="SimSun" panose="02010600030101010101" pitchFamily="2" charset="-122"/>
                <a:cs typeface="SimSun" panose="02010600030101010101" pitchFamily="2" charset="-122"/>
              </a:rPr>
              <a:t>回溯测试结果</a:t>
            </a:r>
            <a:r>
              <a:rPr sz="1000" spc="-35" dirty="0">
                <a:latin typeface="Arial" panose="020B0604020202020204"/>
                <a:cs typeface="Arial" panose="020B0604020202020204"/>
              </a:rPr>
              <a:t>:</a:t>
            </a:r>
            <a:r>
              <a:rPr sz="1000" spc="35" dirty="0">
                <a:latin typeface="Arial" panose="020B0604020202020204"/>
                <a:cs typeface="Arial" panose="020B0604020202020204"/>
              </a:rPr>
              <a:t> </a:t>
            </a:r>
            <a:r>
              <a:rPr sz="1000" spc="20" dirty="0">
                <a:latin typeface="SimSun" panose="02010600030101010101" pitchFamily="2" charset="-122"/>
                <a:cs typeface="SimSun" panose="02010600030101010101" pitchFamily="2" charset="-122"/>
              </a:rPr>
              <a:t>将三大策略分别作了测试于所有股票，过去</a:t>
            </a:r>
            <a:r>
              <a:rPr sz="1000" spc="25" dirty="0">
                <a:latin typeface="Arial" panose="020B0604020202020204"/>
                <a:cs typeface="Arial" panose="020B0604020202020204"/>
              </a:rPr>
              <a:t>11</a:t>
            </a:r>
            <a:r>
              <a:rPr sz="1000" spc="20" dirty="0">
                <a:latin typeface="SimSun" panose="02010600030101010101" pitchFamily="2" charset="-122"/>
                <a:cs typeface="SimSun" panose="02010600030101010101" pitchFamily="2" charset="-122"/>
              </a:rPr>
              <a:t>年历史数据检测。并在</a:t>
            </a:r>
            <a:r>
              <a:rPr sz="1000" spc="25" dirty="0">
                <a:latin typeface="Arial" panose="020B0604020202020204"/>
                <a:cs typeface="Arial" panose="020B0604020202020204"/>
              </a:rPr>
              <a:t>app</a:t>
            </a:r>
            <a:r>
              <a:rPr sz="1000" spc="20" dirty="0">
                <a:latin typeface="SimSun" panose="02010600030101010101" pitchFamily="2" charset="-122"/>
                <a:cs typeface="SimSun" panose="02010600030101010101" pitchFamily="2" charset="-122"/>
              </a:rPr>
              <a:t>上完 整展示。下面是标</a:t>
            </a:r>
            <a:r>
              <a:rPr sz="1000" spc="25" dirty="0">
                <a:latin typeface="SimSun" panose="02010600030101010101" pitchFamily="2" charset="-122"/>
                <a:cs typeface="SimSun" panose="02010600030101010101" pitchFamily="2" charset="-122"/>
              </a:rPr>
              <a:t>普</a:t>
            </a:r>
            <a:r>
              <a:rPr sz="1000" spc="10" dirty="0">
                <a:latin typeface="Arial" panose="020B0604020202020204"/>
                <a:cs typeface="Arial" panose="020B0604020202020204"/>
              </a:rPr>
              <a:t>5</a:t>
            </a:r>
            <a:r>
              <a:rPr sz="1000" spc="-160" dirty="0">
                <a:latin typeface="Arial" panose="020B0604020202020204"/>
                <a:cs typeface="Arial" panose="020B0604020202020204"/>
              </a:rPr>
              <a:t> </a:t>
            </a:r>
            <a:r>
              <a:rPr sz="1000" spc="40" dirty="0">
                <a:latin typeface="Arial" panose="020B0604020202020204"/>
                <a:cs typeface="Arial" panose="020B0604020202020204"/>
              </a:rPr>
              <a:t>00</a:t>
            </a:r>
            <a:r>
              <a:rPr sz="1000" spc="-95" dirty="0">
                <a:latin typeface="Arial" panose="020B0604020202020204"/>
                <a:cs typeface="Arial" panose="020B0604020202020204"/>
              </a:rPr>
              <a:t> </a:t>
            </a:r>
            <a:r>
              <a:rPr sz="1000" spc="-75" dirty="0">
                <a:latin typeface="Arial" panose="020B0604020202020204"/>
                <a:cs typeface="Arial" panose="020B0604020202020204"/>
              </a:rPr>
              <a:t>ETF</a:t>
            </a:r>
            <a:r>
              <a:rPr sz="1000" spc="114" dirty="0">
                <a:latin typeface="Arial" panose="020B0604020202020204"/>
                <a:cs typeface="Arial" panose="020B0604020202020204"/>
              </a:rPr>
              <a:t> </a:t>
            </a:r>
            <a:r>
              <a:rPr sz="1000" spc="-65" dirty="0">
                <a:latin typeface="Arial" panose="020B0604020202020204"/>
                <a:cs typeface="Arial" panose="020B0604020202020204"/>
              </a:rPr>
              <a:t>SPY</a:t>
            </a:r>
            <a:r>
              <a:rPr sz="1000" spc="20" dirty="0">
                <a:latin typeface="SimSun" panose="02010600030101010101" pitchFamily="2" charset="-122"/>
                <a:cs typeface="SimSun" panose="02010600030101010101" pitchFamily="2" charset="-122"/>
              </a:rPr>
              <a:t>的三大策略回测结果。</a:t>
            </a:r>
            <a:endParaRPr sz="1000">
              <a:latin typeface="SimSun" panose="02010600030101010101" pitchFamily="2" charset="-122"/>
              <a:cs typeface="SimSun" panose="02010600030101010101" pitchFamily="2" charset="-122"/>
            </a:endParaRPr>
          </a:p>
          <a:p>
            <a:pPr>
              <a:lnSpc>
                <a:spcPct val="100000"/>
              </a:lnSpc>
              <a:spcBef>
                <a:spcPts val="50"/>
              </a:spcBef>
            </a:pPr>
            <a:endParaRPr sz="1200">
              <a:latin typeface="Times New Roman" panose="02020603050405020304"/>
              <a:cs typeface="Times New Roman" panose="02020603050405020304"/>
            </a:endParaRPr>
          </a:p>
          <a:p>
            <a:pPr marL="72390">
              <a:lnSpc>
                <a:spcPct val="100000"/>
              </a:lnSpc>
              <a:spcBef>
                <a:spcPts val="5"/>
              </a:spcBef>
            </a:pPr>
            <a:r>
              <a:rPr sz="850" b="1" spc="-15" dirty="0">
                <a:latin typeface="SimSun" panose="02010600030101010101" pitchFamily="2" charset="-122"/>
                <a:cs typeface="SimSun" panose="02010600030101010101" pitchFamily="2" charset="-122"/>
              </a:rPr>
              <a:t>图</a:t>
            </a:r>
            <a:r>
              <a:rPr sz="850" b="1" spc="-195" dirty="0">
                <a:latin typeface="SimSun" panose="02010600030101010101" pitchFamily="2" charset="-122"/>
                <a:cs typeface="SimSun" panose="02010600030101010101" pitchFamily="2" charset="-122"/>
              </a:rPr>
              <a:t> </a:t>
            </a:r>
            <a:r>
              <a:rPr sz="850" b="1" spc="-10" dirty="0">
                <a:latin typeface="Arial" panose="020B0604020202020204"/>
                <a:cs typeface="Arial" panose="020B0604020202020204"/>
              </a:rPr>
              <a:t>1</a:t>
            </a:r>
            <a:r>
              <a:rPr sz="850" b="1" spc="5" dirty="0">
                <a:latin typeface="Arial" panose="020B0604020202020204"/>
                <a:cs typeface="Arial" panose="020B0604020202020204"/>
              </a:rPr>
              <a:t> </a:t>
            </a:r>
            <a:r>
              <a:rPr sz="850" b="1" spc="-40" dirty="0">
                <a:latin typeface="Arial" panose="020B0604020202020204"/>
                <a:cs typeface="Arial" panose="020B0604020202020204"/>
              </a:rPr>
              <a:t>.</a:t>
            </a:r>
            <a:r>
              <a:rPr sz="850" b="1" spc="-5" dirty="0">
                <a:latin typeface="Arial" panose="020B0604020202020204"/>
                <a:cs typeface="Arial" panose="020B0604020202020204"/>
              </a:rPr>
              <a:t> </a:t>
            </a:r>
            <a:r>
              <a:rPr sz="850" b="1" spc="-15" dirty="0">
                <a:latin typeface="SimSun" panose="02010600030101010101" pitchFamily="2" charset="-122"/>
                <a:cs typeface="SimSun" panose="02010600030101010101" pitchFamily="2" charset="-122"/>
              </a:rPr>
              <a:t>标</a:t>
            </a:r>
            <a:r>
              <a:rPr sz="850" b="1" spc="-195" dirty="0">
                <a:latin typeface="SimSun" panose="02010600030101010101" pitchFamily="2" charset="-122"/>
                <a:cs typeface="SimSun" panose="02010600030101010101" pitchFamily="2" charset="-122"/>
              </a:rPr>
              <a:t> </a:t>
            </a:r>
            <a:r>
              <a:rPr sz="850" b="1" spc="-15" dirty="0">
                <a:latin typeface="SimSun" panose="02010600030101010101" pitchFamily="2" charset="-122"/>
                <a:cs typeface="SimSun" panose="02010600030101010101" pitchFamily="2" charset="-122"/>
              </a:rPr>
              <a:t>普</a:t>
            </a:r>
            <a:r>
              <a:rPr sz="850" b="1" spc="-195" dirty="0">
                <a:latin typeface="SimSun" panose="02010600030101010101" pitchFamily="2" charset="-122"/>
                <a:cs typeface="SimSun" panose="02010600030101010101" pitchFamily="2" charset="-122"/>
              </a:rPr>
              <a:t> </a:t>
            </a:r>
            <a:r>
              <a:rPr sz="850" b="1" spc="-10" dirty="0">
                <a:latin typeface="Arial" panose="020B0604020202020204"/>
                <a:cs typeface="Arial" panose="020B0604020202020204"/>
              </a:rPr>
              <a:t>5</a:t>
            </a:r>
            <a:r>
              <a:rPr sz="850" b="1" spc="95" dirty="0">
                <a:latin typeface="Arial" panose="020B0604020202020204"/>
                <a:cs typeface="Arial" panose="020B0604020202020204"/>
              </a:rPr>
              <a:t> </a:t>
            </a:r>
            <a:r>
              <a:rPr sz="850" b="1" spc="-10" dirty="0">
                <a:latin typeface="Arial" panose="020B0604020202020204"/>
                <a:cs typeface="Arial" panose="020B0604020202020204"/>
              </a:rPr>
              <a:t>0</a:t>
            </a:r>
            <a:r>
              <a:rPr sz="850" b="1" spc="45" dirty="0">
                <a:latin typeface="Arial" panose="020B0604020202020204"/>
                <a:cs typeface="Arial" panose="020B0604020202020204"/>
              </a:rPr>
              <a:t> </a:t>
            </a:r>
            <a:r>
              <a:rPr sz="850" b="1" spc="-10" dirty="0">
                <a:latin typeface="Arial" panose="020B0604020202020204"/>
                <a:cs typeface="Arial" panose="020B0604020202020204"/>
              </a:rPr>
              <a:t>0</a:t>
            </a:r>
            <a:r>
              <a:rPr sz="850" b="1" spc="140" dirty="0">
                <a:latin typeface="Arial" panose="020B0604020202020204"/>
                <a:cs typeface="Arial" panose="020B0604020202020204"/>
              </a:rPr>
              <a:t> </a:t>
            </a:r>
            <a:r>
              <a:rPr sz="850" b="1" spc="-60" dirty="0">
                <a:latin typeface="Arial" panose="020B0604020202020204"/>
                <a:cs typeface="Arial" panose="020B0604020202020204"/>
              </a:rPr>
              <a:t>V</a:t>
            </a:r>
            <a:r>
              <a:rPr sz="850" b="1" spc="-5" dirty="0">
                <a:latin typeface="Arial" panose="020B0604020202020204"/>
                <a:cs typeface="Arial" panose="020B0604020202020204"/>
              </a:rPr>
              <a:t> </a:t>
            </a:r>
            <a:r>
              <a:rPr sz="850" b="1" spc="-75" dirty="0">
                <a:latin typeface="Arial" panose="020B0604020202020204"/>
                <a:cs typeface="Arial" panose="020B0604020202020204"/>
              </a:rPr>
              <a:t>S</a:t>
            </a:r>
            <a:r>
              <a:rPr sz="850" b="1" spc="5" dirty="0">
                <a:latin typeface="Arial" panose="020B0604020202020204"/>
                <a:cs typeface="Arial" panose="020B0604020202020204"/>
              </a:rPr>
              <a:t> </a:t>
            </a:r>
            <a:r>
              <a:rPr sz="850" b="1" spc="-15" dirty="0">
                <a:latin typeface="SimSun" panose="02010600030101010101" pitchFamily="2" charset="-122"/>
                <a:cs typeface="SimSun" panose="02010600030101010101" pitchFamily="2" charset="-122"/>
              </a:rPr>
              <a:t>三</a:t>
            </a:r>
            <a:r>
              <a:rPr sz="850" b="1" spc="-190" dirty="0">
                <a:latin typeface="SimSun" panose="02010600030101010101" pitchFamily="2" charset="-122"/>
                <a:cs typeface="SimSun" panose="02010600030101010101" pitchFamily="2" charset="-122"/>
              </a:rPr>
              <a:t> </a:t>
            </a:r>
            <a:r>
              <a:rPr sz="850" b="1" spc="-15" dirty="0">
                <a:latin typeface="SimSun" panose="02010600030101010101" pitchFamily="2" charset="-122"/>
                <a:cs typeface="SimSun" panose="02010600030101010101" pitchFamily="2" charset="-122"/>
              </a:rPr>
              <a:t>大</a:t>
            </a:r>
            <a:r>
              <a:rPr sz="850" b="1" spc="-195" dirty="0">
                <a:latin typeface="SimSun" panose="02010600030101010101" pitchFamily="2" charset="-122"/>
                <a:cs typeface="SimSun" panose="02010600030101010101" pitchFamily="2" charset="-122"/>
              </a:rPr>
              <a:t> </a:t>
            </a:r>
            <a:r>
              <a:rPr sz="850" b="1" spc="-15" dirty="0">
                <a:latin typeface="SimSun" panose="02010600030101010101" pitchFamily="2" charset="-122"/>
                <a:cs typeface="SimSun" panose="02010600030101010101" pitchFamily="2" charset="-122"/>
              </a:rPr>
              <a:t>策</a:t>
            </a:r>
            <a:r>
              <a:rPr sz="850" b="1" spc="-195" dirty="0">
                <a:latin typeface="SimSun" panose="02010600030101010101" pitchFamily="2" charset="-122"/>
                <a:cs typeface="SimSun" panose="02010600030101010101" pitchFamily="2" charset="-122"/>
              </a:rPr>
              <a:t> </a:t>
            </a:r>
            <a:r>
              <a:rPr sz="850" b="1" spc="-15" dirty="0">
                <a:latin typeface="SimSun" panose="02010600030101010101" pitchFamily="2" charset="-122"/>
                <a:cs typeface="SimSun" panose="02010600030101010101" pitchFamily="2" charset="-122"/>
              </a:rPr>
              <a:t>略</a:t>
            </a:r>
            <a:r>
              <a:rPr sz="850" b="1" spc="-195" dirty="0">
                <a:latin typeface="SimSun" panose="02010600030101010101" pitchFamily="2" charset="-122"/>
                <a:cs typeface="SimSun" panose="02010600030101010101" pitchFamily="2" charset="-122"/>
              </a:rPr>
              <a:t> </a:t>
            </a:r>
            <a:r>
              <a:rPr sz="850" b="1" spc="-15" dirty="0">
                <a:latin typeface="SimSun" panose="02010600030101010101" pitchFamily="2" charset="-122"/>
                <a:cs typeface="SimSun" panose="02010600030101010101" pitchFamily="2" charset="-122"/>
              </a:rPr>
              <a:t>累</a:t>
            </a:r>
            <a:r>
              <a:rPr sz="850" b="1" spc="-195" dirty="0">
                <a:latin typeface="SimSun" panose="02010600030101010101" pitchFamily="2" charset="-122"/>
                <a:cs typeface="SimSun" panose="02010600030101010101" pitchFamily="2" charset="-122"/>
              </a:rPr>
              <a:t> </a:t>
            </a:r>
            <a:r>
              <a:rPr sz="850" b="1" spc="-15" dirty="0">
                <a:latin typeface="SimSun" panose="02010600030101010101" pitchFamily="2" charset="-122"/>
                <a:cs typeface="SimSun" panose="02010600030101010101" pitchFamily="2" charset="-122"/>
              </a:rPr>
              <a:t>计</a:t>
            </a:r>
            <a:r>
              <a:rPr sz="850" b="1" spc="-195" dirty="0">
                <a:latin typeface="SimSun" panose="02010600030101010101" pitchFamily="2" charset="-122"/>
                <a:cs typeface="SimSun" panose="02010600030101010101" pitchFamily="2" charset="-122"/>
              </a:rPr>
              <a:t> </a:t>
            </a:r>
            <a:r>
              <a:rPr sz="850" b="1" spc="-15" dirty="0">
                <a:latin typeface="SimSun" panose="02010600030101010101" pitchFamily="2" charset="-122"/>
                <a:cs typeface="SimSun" panose="02010600030101010101" pitchFamily="2" charset="-122"/>
              </a:rPr>
              <a:t>收</a:t>
            </a:r>
            <a:r>
              <a:rPr sz="850" b="1" spc="-195" dirty="0">
                <a:latin typeface="SimSun" panose="02010600030101010101" pitchFamily="2" charset="-122"/>
                <a:cs typeface="SimSun" panose="02010600030101010101" pitchFamily="2" charset="-122"/>
              </a:rPr>
              <a:t> </a:t>
            </a:r>
            <a:r>
              <a:rPr sz="850" b="1" spc="-15" dirty="0">
                <a:latin typeface="SimSun" panose="02010600030101010101" pitchFamily="2" charset="-122"/>
                <a:cs typeface="SimSun" panose="02010600030101010101" pitchFamily="2" charset="-122"/>
              </a:rPr>
              <a:t>益</a:t>
            </a:r>
            <a:r>
              <a:rPr sz="850" b="1" spc="-195" dirty="0">
                <a:latin typeface="SimSun" panose="02010600030101010101" pitchFamily="2" charset="-122"/>
                <a:cs typeface="SimSun" panose="02010600030101010101" pitchFamily="2" charset="-122"/>
              </a:rPr>
              <a:t> </a:t>
            </a:r>
            <a:r>
              <a:rPr sz="850" b="1" spc="-15" dirty="0">
                <a:latin typeface="SimSun" panose="02010600030101010101" pitchFamily="2" charset="-122"/>
                <a:cs typeface="SimSun" panose="02010600030101010101" pitchFamily="2" charset="-122"/>
              </a:rPr>
              <a:t>率</a:t>
            </a:r>
            <a:r>
              <a:rPr sz="850" b="1" spc="-195" dirty="0">
                <a:latin typeface="SimSun" panose="02010600030101010101" pitchFamily="2" charset="-122"/>
                <a:cs typeface="SimSun" panose="02010600030101010101" pitchFamily="2" charset="-122"/>
              </a:rPr>
              <a:t> </a:t>
            </a:r>
            <a:r>
              <a:rPr sz="850" b="1" spc="-5" dirty="0">
                <a:latin typeface="Arial" panose="020B0604020202020204"/>
                <a:cs typeface="Arial" panose="020B0604020202020204"/>
              </a:rPr>
              <a:t>(</a:t>
            </a:r>
            <a:r>
              <a:rPr sz="850" b="1" spc="20" dirty="0">
                <a:latin typeface="Arial" panose="020B0604020202020204"/>
                <a:cs typeface="Arial" panose="020B0604020202020204"/>
              </a:rPr>
              <a:t> </a:t>
            </a:r>
            <a:r>
              <a:rPr sz="850" b="1" spc="-10" dirty="0">
                <a:latin typeface="Arial" panose="020B0604020202020204"/>
                <a:cs typeface="Arial" panose="020B0604020202020204"/>
              </a:rPr>
              <a:t>2</a:t>
            </a:r>
            <a:r>
              <a:rPr sz="850" b="1" spc="120" dirty="0">
                <a:latin typeface="Arial" panose="020B0604020202020204"/>
                <a:cs typeface="Arial" panose="020B0604020202020204"/>
              </a:rPr>
              <a:t> </a:t>
            </a:r>
            <a:r>
              <a:rPr sz="850" b="1" spc="-10" dirty="0">
                <a:latin typeface="Arial" panose="020B0604020202020204"/>
                <a:cs typeface="Arial" panose="020B0604020202020204"/>
              </a:rPr>
              <a:t>0</a:t>
            </a:r>
            <a:r>
              <a:rPr sz="850" b="1" spc="45" dirty="0">
                <a:latin typeface="Arial" panose="020B0604020202020204"/>
                <a:cs typeface="Arial" panose="020B0604020202020204"/>
              </a:rPr>
              <a:t> </a:t>
            </a:r>
            <a:r>
              <a:rPr sz="850" b="1" spc="-10" dirty="0">
                <a:latin typeface="Arial" panose="020B0604020202020204"/>
                <a:cs typeface="Arial" panose="020B0604020202020204"/>
              </a:rPr>
              <a:t>1</a:t>
            </a:r>
            <a:r>
              <a:rPr sz="850" b="1" spc="5" dirty="0">
                <a:latin typeface="Arial" panose="020B0604020202020204"/>
                <a:cs typeface="Arial" panose="020B0604020202020204"/>
              </a:rPr>
              <a:t> </a:t>
            </a:r>
            <a:r>
              <a:rPr sz="850" b="1" spc="-10" dirty="0">
                <a:latin typeface="Arial" panose="020B0604020202020204"/>
                <a:cs typeface="Arial" panose="020B0604020202020204"/>
              </a:rPr>
              <a:t>0</a:t>
            </a:r>
            <a:r>
              <a:rPr sz="850" b="1" spc="55" dirty="0">
                <a:latin typeface="Arial" panose="020B0604020202020204"/>
                <a:cs typeface="Arial" panose="020B0604020202020204"/>
              </a:rPr>
              <a:t> </a:t>
            </a:r>
            <a:r>
              <a:rPr sz="850" b="1" spc="-5" dirty="0">
                <a:latin typeface="Arial" panose="020B0604020202020204"/>
                <a:cs typeface="Arial" panose="020B0604020202020204"/>
              </a:rPr>
              <a:t>/</a:t>
            </a:r>
            <a:r>
              <a:rPr sz="850" b="1" spc="85" dirty="0">
                <a:latin typeface="Arial" panose="020B0604020202020204"/>
                <a:cs typeface="Arial" panose="020B0604020202020204"/>
              </a:rPr>
              <a:t> </a:t>
            </a:r>
            <a:r>
              <a:rPr sz="850" b="1" spc="-10" dirty="0">
                <a:latin typeface="Arial" panose="020B0604020202020204"/>
                <a:cs typeface="Arial" panose="020B0604020202020204"/>
              </a:rPr>
              <a:t>1</a:t>
            </a:r>
            <a:r>
              <a:rPr sz="850" b="1" spc="5" dirty="0">
                <a:latin typeface="Arial" panose="020B0604020202020204"/>
                <a:cs typeface="Arial" panose="020B0604020202020204"/>
              </a:rPr>
              <a:t> </a:t>
            </a:r>
            <a:r>
              <a:rPr sz="850" b="1" spc="-5" dirty="0">
                <a:latin typeface="Arial" panose="020B0604020202020204"/>
                <a:cs typeface="Arial" panose="020B0604020202020204"/>
              </a:rPr>
              <a:t>/</a:t>
            </a:r>
            <a:r>
              <a:rPr sz="850" b="1" spc="85" dirty="0">
                <a:latin typeface="Arial" panose="020B0604020202020204"/>
                <a:cs typeface="Arial" panose="020B0604020202020204"/>
              </a:rPr>
              <a:t> </a:t>
            </a:r>
            <a:r>
              <a:rPr sz="850" b="1" spc="-10" dirty="0">
                <a:latin typeface="Arial" panose="020B0604020202020204"/>
                <a:cs typeface="Arial" panose="020B0604020202020204"/>
              </a:rPr>
              <a:t>4</a:t>
            </a:r>
            <a:r>
              <a:rPr sz="850" b="1" spc="45" dirty="0">
                <a:latin typeface="Arial" panose="020B0604020202020204"/>
                <a:cs typeface="Arial" panose="020B0604020202020204"/>
              </a:rPr>
              <a:t> </a:t>
            </a:r>
            <a:r>
              <a:rPr sz="850" b="1" spc="-5" dirty="0">
                <a:latin typeface="Arial" panose="020B0604020202020204"/>
                <a:cs typeface="Arial" panose="020B0604020202020204"/>
              </a:rPr>
              <a:t>-</a:t>
            </a:r>
            <a:r>
              <a:rPr sz="850" b="1" spc="30" dirty="0">
                <a:latin typeface="Arial" panose="020B0604020202020204"/>
                <a:cs typeface="Arial" panose="020B0604020202020204"/>
              </a:rPr>
              <a:t> </a:t>
            </a:r>
            <a:r>
              <a:rPr sz="850" b="1" spc="-10" dirty="0">
                <a:latin typeface="Arial" panose="020B0604020202020204"/>
                <a:cs typeface="Arial" panose="020B0604020202020204"/>
              </a:rPr>
              <a:t>2</a:t>
            </a:r>
            <a:r>
              <a:rPr sz="850" b="1" spc="45" dirty="0">
                <a:latin typeface="Arial" panose="020B0604020202020204"/>
                <a:cs typeface="Arial" panose="020B0604020202020204"/>
              </a:rPr>
              <a:t> </a:t>
            </a:r>
            <a:r>
              <a:rPr sz="850" b="1" spc="-10" dirty="0">
                <a:latin typeface="Arial" panose="020B0604020202020204"/>
                <a:cs typeface="Arial" panose="020B0604020202020204"/>
              </a:rPr>
              <a:t>0</a:t>
            </a:r>
            <a:r>
              <a:rPr sz="850" b="1" spc="45" dirty="0">
                <a:latin typeface="Arial" panose="020B0604020202020204"/>
                <a:cs typeface="Arial" panose="020B0604020202020204"/>
              </a:rPr>
              <a:t> </a:t>
            </a:r>
            <a:r>
              <a:rPr sz="850" b="1" spc="-10" dirty="0">
                <a:latin typeface="Arial" panose="020B0604020202020204"/>
                <a:cs typeface="Arial" panose="020B0604020202020204"/>
              </a:rPr>
              <a:t>2</a:t>
            </a:r>
            <a:r>
              <a:rPr sz="850" b="1" spc="40" dirty="0">
                <a:latin typeface="Arial" panose="020B0604020202020204"/>
                <a:cs typeface="Arial" panose="020B0604020202020204"/>
              </a:rPr>
              <a:t> </a:t>
            </a:r>
            <a:r>
              <a:rPr sz="850" b="1" spc="-10" dirty="0">
                <a:latin typeface="Arial" panose="020B0604020202020204"/>
                <a:cs typeface="Arial" panose="020B0604020202020204"/>
              </a:rPr>
              <a:t>1</a:t>
            </a:r>
            <a:r>
              <a:rPr sz="850" b="1" spc="5" dirty="0">
                <a:latin typeface="Arial" panose="020B0604020202020204"/>
                <a:cs typeface="Arial" panose="020B0604020202020204"/>
              </a:rPr>
              <a:t> </a:t>
            </a:r>
            <a:r>
              <a:rPr sz="850" b="1" spc="-5" dirty="0">
                <a:latin typeface="Arial" panose="020B0604020202020204"/>
                <a:cs typeface="Arial" panose="020B0604020202020204"/>
              </a:rPr>
              <a:t>/</a:t>
            </a:r>
            <a:r>
              <a:rPr sz="850" b="1" spc="85" dirty="0">
                <a:latin typeface="Arial" panose="020B0604020202020204"/>
                <a:cs typeface="Arial" panose="020B0604020202020204"/>
              </a:rPr>
              <a:t> </a:t>
            </a:r>
            <a:r>
              <a:rPr sz="850" b="1" spc="-10" dirty="0">
                <a:latin typeface="Arial" panose="020B0604020202020204"/>
                <a:cs typeface="Arial" panose="020B0604020202020204"/>
              </a:rPr>
              <a:t>1</a:t>
            </a:r>
            <a:r>
              <a:rPr sz="850" b="1" dirty="0">
                <a:latin typeface="Arial" panose="020B0604020202020204"/>
                <a:cs typeface="Arial" panose="020B0604020202020204"/>
              </a:rPr>
              <a:t> </a:t>
            </a:r>
            <a:r>
              <a:rPr sz="850" b="1" spc="-10" dirty="0">
                <a:latin typeface="Arial" panose="020B0604020202020204"/>
                <a:cs typeface="Arial" panose="020B0604020202020204"/>
              </a:rPr>
              <a:t>1</a:t>
            </a:r>
            <a:r>
              <a:rPr sz="850" b="1" spc="5" dirty="0">
                <a:latin typeface="Arial" panose="020B0604020202020204"/>
                <a:cs typeface="Arial" panose="020B0604020202020204"/>
              </a:rPr>
              <a:t> </a:t>
            </a:r>
            <a:r>
              <a:rPr sz="850" b="1" spc="-5" dirty="0">
                <a:latin typeface="Arial" panose="020B0604020202020204"/>
                <a:cs typeface="Arial" panose="020B0604020202020204"/>
              </a:rPr>
              <a:t>/</a:t>
            </a:r>
            <a:r>
              <a:rPr sz="850" b="1" spc="85" dirty="0">
                <a:latin typeface="Arial" panose="020B0604020202020204"/>
                <a:cs typeface="Arial" panose="020B0604020202020204"/>
              </a:rPr>
              <a:t> </a:t>
            </a:r>
            <a:r>
              <a:rPr sz="850" b="1" spc="-10" dirty="0">
                <a:latin typeface="Arial" panose="020B0604020202020204"/>
                <a:cs typeface="Arial" panose="020B0604020202020204"/>
              </a:rPr>
              <a:t>4</a:t>
            </a:r>
            <a:r>
              <a:rPr sz="850" b="1" spc="50" dirty="0">
                <a:latin typeface="Arial" panose="020B0604020202020204"/>
                <a:cs typeface="Arial" panose="020B0604020202020204"/>
              </a:rPr>
              <a:t> </a:t>
            </a:r>
            <a:r>
              <a:rPr sz="850" b="1" spc="-5" dirty="0">
                <a:latin typeface="Arial" panose="020B0604020202020204"/>
                <a:cs typeface="Arial" panose="020B0604020202020204"/>
              </a:rPr>
              <a:t>)</a:t>
            </a:r>
            <a:endParaRPr sz="850">
              <a:latin typeface="Arial" panose="020B0604020202020204"/>
              <a:cs typeface="Arial" panose="020B0604020202020204"/>
            </a:endParaRPr>
          </a:p>
        </p:txBody>
      </p:sp>
      <p:sp>
        <p:nvSpPr>
          <p:cNvPr id="4" name="object 4"/>
          <p:cNvSpPr txBox="1"/>
          <p:nvPr/>
        </p:nvSpPr>
        <p:spPr>
          <a:xfrm>
            <a:off x="920980" y="5565493"/>
            <a:ext cx="124841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2052A9"/>
                </a:solidFill>
                <a:latin typeface="SimSun" panose="02010600030101010101" pitchFamily="2" charset="-122"/>
                <a:cs typeface="SimSun" panose="02010600030101010101" pitchFamily="2" charset="-122"/>
              </a:rPr>
              <a:t>回测结果参数对比</a:t>
            </a:r>
            <a:endParaRPr sz="1200">
              <a:latin typeface="SimSun" panose="02010600030101010101" pitchFamily="2" charset="-122"/>
              <a:cs typeface="SimSun" panose="02010600030101010101" pitchFamily="2" charset="-122"/>
            </a:endParaRPr>
          </a:p>
        </p:txBody>
      </p:sp>
      <p:sp>
        <p:nvSpPr>
          <p:cNvPr id="5" name="object 5"/>
          <p:cNvSpPr txBox="1">
            <a:spLocks noGrp="1"/>
          </p:cNvSpPr>
          <p:nvPr>
            <p:ph type="title"/>
          </p:nvPr>
        </p:nvSpPr>
        <p:spPr>
          <a:xfrm>
            <a:off x="903356" y="735519"/>
            <a:ext cx="5177790" cy="473709"/>
          </a:xfrm>
          <a:prstGeom prst="rect">
            <a:avLst/>
          </a:prstGeom>
        </p:spPr>
        <p:txBody>
          <a:bodyPr vert="horz" wrap="square" lIns="0" tIns="11430" rIns="0" bIns="0" rtlCol="0">
            <a:spAutoFit/>
          </a:bodyPr>
          <a:lstStyle/>
          <a:p>
            <a:pPr marL="12700">
              <a:lnSpc>
                <a:spcPct val="100000"/>
              </a:lnSpc>
              <a:spcBef>
                <a:spcPts val="90"/>
              </a:spcBef>
            </a:pPr>
            <a:r>
              <a:rPr spc="-25" dirty="0"/>
              <a:t>回</a:t>
            </a:r>
            <a:r>
              <a:rPr spc="-675" dirty="0"/>
              <a:t> </a:t>
            </a:r>
            <a:r>
              <a:rPr spc="-25" dirty="0"/>
              <a:t>测</a:t>
            </a:r>
            <a:r>
              <a:rPr spc="-670" dirty="0"/>
              <a:t> </a:t>
            </a:r>
            <a:r>
              <a:rPr spc="-25" dirty="0"/>
              <a:t>结</a:t>
            </a:r>
            <a:r>
              <a:rPr spc="-670" dirty="0"/>
              <a:t> </a:t>
            </a:r>
            <a:r>
              <a:rPr spc="-25" dirty="0"/>
              <a:t>果</a:t>
            </a:r>
            <a:r>
              <a:rPr spc="-670" dirty="0"/>
              <a:t> </a:t>
            </a:r>
            <a:r>
              <a:rPr spc="-25" dirty="0"/>
              <a:t>和</a:t>
            </a:r>
            <a:r>
              <a:rPr spc="-670" dirty="0"/>
              <a:t> </a:t>
            </a:r>
            <a:r>
              <a:rPr spc="-25" dirty="0"/>
              <a:t>投</a:t>
            </a:r>
            <a:r>
              <a:rPr spc="-670" dirty="0"/>
              <a:t> </a:t>
            </a:r>
            <a:r>
              <a:rPr spc="-25" dirty="0"/>
              <a:t>资</a:t>
            </a:r>
            <a:r>
              <a:rPr spc="-670" dirty="0"/>
              <a:t> </a:t>
            </a:r>
            <a:r>
              <a:rPr spc="-25" dirty="0"/>
              <a:t>组</a:t>
            </a:r>
            <a:r>
              <a:rPr spc="-670" dirty="0"/>
              <a:t> </a:t>
            </a:r>
            <a:r>
              <a:rPr spc="-25" dirty="0"/>
              <a:t>合</a:t>
            </a:r>
            <a:r>
              <a:rPr spc="-670" dirty="0"/>
              <a:t> </a:t>
            </a:r>
            <a:r>
              <a:rPr spc="-25" dirty="0"/>
              <a:t>展</a:t>
            </a:r>
            <a:r>
              <a:rPr spc="-670" dirty="0"/>
              <a:t> </a:t>
            </a:r>
            <a:r>
              <a:rPr spc="-25" dirty="0"/>
              <a:t>示</a:t>
            </a:r>
            <a:endParaRPr spc="-25" dirty="0"/>
          </a:p>
        </p:txBody>
      </p:sp>
      <p:sp>
        <p:nvSpPr>
          <p:cNvPr id="6" name="object 6"/>
          <p:cNvSpPr/>
          <p:nvPr/>
        </p:nvSpPr>
        <p:spPr>
          <a:xfrm>
            <a:off x="945117" y="1318573"/>
            <a:ext cx="991235" cy="0"/>
          </a:xfrm>
          <a:custGeom>
            <a:avLst/>
            <a:gdLst/>
            <a:ahLst/>
            <a:cxnLst/>
            <a:rect l="l" t="t" r="r" b="b"/>
            <a:pathLst>
              <a:path w="991235">
                <a:moveTo>
                  <a:pt x="0" y="0"/>
                </a:moveTo>
                <a:lnTo>
                  <a:pt x="990849" y="0"/>
                </a:lnTo>
              </a:path>
            </a:pathLst>
          </a:custGeom>
          <a:ln w="30487">
            <a:solidFill>
              <a:srgbClr val="231F5C"/>
            </a:solidFill>
          </a:ln>
        </p:spPr>
        <p:txBody>
          <a:bodyPr wrap="square" lIns="0" tIns="0" rIns="0" bIns="0" rtlCol="0"/>
          <a:lstStyle/>
          <a:p/>
        </p:txBody>
      </p:sp>
      <p:sp>
        <p:nvSpPr>
          <p:cNvPr id="7" name="object 7"/>
          <p:cNvSpPr/>
          <p:nvPr/>
        </p:nvSpPr>
        <p:spPr>
          <a:xfrm>
            <a:off x="944011" y="2812106"/>
            <a:ext cx="5271475" cy="2652287"/>
          </a:xfrm>
          <a:prstGeom prst="rect">
            <a:avLst/>
          </a:prstGeom>
          <a:blipFill>
            <a:blip r:embed="rId2" cstate="print"/>
            <a:stretch>
              <a:fillRect/>
            </a:stretch>
          </a:blipFill>
        </p:spPr>
        <p:txBody>
          <a:bodyPr wrap="square" lIns="0" tIns="0" rIns="0" bIns="0" rtlCol="0"/>
          <a:lstStyle/>
          <a:p/>
        </p:txBody>
      </p:sp>
      <p:sp>
        <p:nvSpPr>
          <p:cNvPr id="8" name="object 8"/>
          <p:cNvSpPr/>
          <p:nvPr/>
        </p:nvSpPr>
        <p:spPr>
          <a:xfrm>
            <a:off x="934046" y="5930079"/>
            <a:ext cx="5302250" cy="3679402"/>
          </a:xfrm>
          <a:prstGeom prst="rect">
            <a:avLst/>
          </a:prstGeom>
          <a:blipFill>
            <a:blip r:embed="rId3" cstate="print"/>
            <a:stretch>
              <a:fillRect/>
            </a:stretch>
          </a:blipFill>
        </p:spPr>
        <p:txBody>
          <a:bodyPr wrap="square" lIns="0" tIns="0" rIns="0" bIns="0" rtlCol="0"/>
          <a:lstStyle/>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25400">
              <a:lnSpc>
                <a:spcPts val="1085"/>
              </a:lnSpc>
            </a:pPr>
            <a:fld id="{81D60167-4931-47E6-BA6A-407CBD079E47}" type="slidenum">
              <a:rPr spc="10" dirty="0"/>
            </a:fld>
            <a:endParaRPr spc="1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621" y="10053309"/>
            <a:ext cx="7545702" cy="640090"/>
          </a:xfrm>
          <a:prstGeom prst="rect">
            <a:avLst/>
          </a:prstGeom>
          <a:blipFill>
            <a:blip r:embed="rId1" cstate="print"/>
            <a:stretch>
              <a:fillRect/>
            </a:stretch>
          </a:blipFill>
        </p:spPr>
        <p:txBody>
          <a:bodyPr wrap="square" lIns="0" tIns="0" rIns="0" bIns="0" rtlCol="0"/>
          <a:lstStyle/>
          <a:p/>
        </p:txBody>
      </p:sp>
      <p:sp>
        <p:nvSpPr>
          <p:cNvPr id="3" name="object 3"/>
          <p:cNvSpPr txBox="1">
            <a:spLocks noGrp="1"/>
          </p:cNvSpPr>
          <p:nvPr>
            <p:ph type="title"/>
          </p:nvPr>
        </p:nvSpPr>
        <p:spPr>
          <a:xfrm>
            <a:off x="901930" y="741864"/>
            <a:ext cx="5177790" cy="473709"/>
          </a:xfrm>
          <a:prstGeom prst="rect">
            <a:avLst/>
          </a:prstGeom>
        </p:spPr>
        <p:txBody>
          <a:bodyPr vert="horz" wrap="square" lIns="0" tIns="11430" rIns="0" bIns="0" rtlCol="0">
            <a:spAutoFit/>
          </a:bodyPr>
          <a:lstStyle/>
          <a:p>
            <a:pPr marL="12700">
              <a:lnSpc>
                <a:spcPct val="100000"/>
              </a:lnSpc>
              <a:spcBef>
                <a:spcPts val="90"/>
              </a:spcBef>
            </a:pPr>
            <a:r>
              <a:rPr spc="-25" dirty="0"/>
              <a:t>回</a:t>
            </a:r>
            <a:r>
              <a:rPr spc="-675" dirty="0"/>
              <a:t> </a:t>
            </a:r>
            <a:r>
              <a:rPr spc="-25" dirty="0"/>
              <a:t>测</a:t>
            </a:r>
            <a:r>
              <a:rPr spc="-670" dirty="0"/>
              <a:t> </a:t>
            </a:r>
            <a:r>
              <a:rPr spc="-25" dirty="0"/>
              <a:t>结</a:t>
            </a:r>
            <a:r>
              <a:rPr spc="-670" dirty="0"/>
              <a:t> </a:t>
            </a:r>
            <a:r>
              <a:rPr spc="-25" dirty="0"/>
              <a:t>果</a:t>
            </a:r>
            <a:r>
              <a:rPr spc="-670" dirty="0"/>
              <a:t> </a:t>
            </a:r>
            <a:r>
              <a:rPr spc="-25" dirty="0"/>
              <a:t>和</a:t>
            </a:r>
            <a:r>
              <a:rPr spc="-670" dirty="0"/>
              <a:t> </a:t>
            </a:r>
            <a:r>
              <a:rPr spc="-25" dirty="0"/>
              <a:t>投</a:t>
            </a:r>
            <a:r>
              <a:rPr spc="-670" dirty="0"/>
              <a:t> </a:t>
            </a:r>
            <a:r>
              <a:rPr spc="-25" dirty="0"/>
              <a:t>资</a:t>
            </a:r>
            <a:r>
              <a:rPr spc="-670" dirty="0"/>
              <a:t> </a:t>
            </a:r>
            <a:r>
              <a:rPr spc="-25" dirty="0"/>
              <a:t>组</a:t>
            </a:r>
            <a:r>
              <a:rPr spc="-670" dirty="0"/>
              <a:t> </a:t>
            </a:r>
            <a:r>
              <a:rPr spc="-25" dirty="0"/>
              <a:t>合</a:t>
            </a:r>
            <a:r>
              <a:rPr spc="-670" dirty="0"/>
              <a:t> </a:t>
            </a:r>
            <a:r>
              <a:rPr spc="-25" dirty="0"/>
              <a:t>展</a:t>
            </a:r>
            <a:r>
              <a:rPr spc="-670" dirty="0"/>
              <a:t> </a:t>
            </a:r>
            <a:r>
              <a:rPr spc="-25" dirty="0"/>
              <a:t>示</a:t>
            </a:r>
            <a:endParaRPr spc="-25" dirty="0"/>
          </a:p>
        </p:txBody>
      </p:sp>
      <p:sp>
        <p:nvSpPr>
          <p:cNvPr id="4" name="object 4"/>
          <p:cNvSpPr/>
          <p:nvPr/>
        </p:nvSpPr>
        <p:spPr>
          <a:xfrm>
            <a:off x="945117" y="1318537"/>
            <a:ext cx="991235" cy="0"/>
          </a:xfrm>
          <a:custGeom>
            <a:avLst/>
            <a:gdLst/>
            <a:ahLst/>
            <a:cxnLst/>
            <a:rect l="l" t="t" r="r" b="b"/>
            <a:pathLst>
              <a:path w="991235">
                <a:moveTo>
                  <a:pt x="0" y="0"/>
                </a:moveTo>
                <a:lnTo>
                  <a:pt x="990849" y="0"/>
                </a:lnTo>
              </a:path>
            </a:pathLst>
          </a:custGeom>
          <a:ln w="30487">
            <a:solidFill>
              <a:srgbClr val="231F5C"/>
            </a:solidFill>
          </a:ln>
        </p:spPr>
        <p:txBody>
          <a:bodyPr wrap="square" lIns="0" tIns="0" rIns="0" bIns="0" rtlCol="0"/>
          <a:lstStyle/>
          <a:p/>
        </p:txBody>
      </p:sp>
      <p:sp>
        <p:nvSpPr>
          <p:cNvPr id="5" name="object 5"/>
          <p:cNvSpPr txBox="1"/>
          <p:nvPr/>
        </p:nvSpPr>
        <p:spPr>
          <a:xfrm>
            <a:off x="825500" y="1597799"/>
            <a:ext cx="5056505" cy="362585"/>
          </a:xfrm>
          <a:prstGeom prst="rect">
            <a:avLst/>
          </a:prstGeom>
        </p:spPr>
        <p:txBody>
          <a:bodyPr vert="horz" wrap="square" lIns="0" tIns="41910" rIns="0" bIns="0" rtlCol="0">
            <a:spAutoFit/>
          </a:bodyPr>
          <a:lstStyle/>
          <a:p>
            <a:pPr marL="12700" marR="5080">
              <a:lnSpc>
                <a:spcPts val="1210"/>
              </a:lnSpc>
              <a:spcBef>
                <a:spcPts val="330"/>
              </a:spcBef>
            </a:pPr>
            <a:r>
              <a:rPr sz="1200" dirty="0">
                <a:latin typeface="SimSun" panose="02010600030101010101" pitchFamily="2" charset="-122"/>
                <a:cs typeface="SimSun" panose="02010600030101010101" pitchFamily="2" charset="-122"/>
              </a:rPr>
              <a:t>下面是标普实盘中投资组合的表现。起初因未买入，没有资金量的限制，所 以设置等权来计算组合买入量。</a:t>
            </a:r>
            <a:endParaRPr sz="1200">
              <a:latin typeface="SimSun" panose="02010600030101010101" pitchFamily="2" charset="-122"/>
              <a:cs typeface="SimSun" panose="02010600030101010101" pitchFamily="2" charset="-122"/>
            </a:endParaRPr>
          </a:p>
        </p:txBody>
      </p:sp>
      <p:sp>
        <p:nvSpPr>
          <p:cNvPr id="6" name="object 6"/>
          <p:cNvSpPr txBox="1"/>
          <p:nvPr/>
        </p:nvSpPr>
        <p:spPr>
          <a:xfrm>
            <a:off x="825500" y="2267836"/>
            <a:ext cx="4980305" cy="153670"/>
          </a:xfrm>
          <a:prstGeom prst="rect">
            <a:avLst/>
          </a:prstGeom>
        </p:spPr>
        <p:txBody>
          <a:bodyPr vert="horz" wrap="square" lIns="0" tIns="11430" rIns="0" bIns="0" rtlCol="0">
            <a:spAutoFit/>
          </a:bodyPr>
          <a:lstStyle/>
          <a:p>
            <a:pPr marL="12700">
              <a:lnSpc>
                <a:spcPct val="100000"/>
              </a:lnSpc>
              <a:spcBef>
                <a:spcPts val="90"/>
              </a:spcBef>
            </a:pPr>
            <a:r>
              <a:rPr sz="850" b="1" spc="-15" dirty="0">
                <a:latin typeface="SimSun" panose="02010600030101010101" pitchFamily="2" charset="-122"/>
                <a:cs typeface="SimSun" panose="02010600030101010101" pitchFamily="2" charset="-122"/>
              </a:rPr>
              <a:t>图</a:t>
            </a:r>
            <a:r>
              <a:rPr sz="850" b="1" spc="-195" dirty="0">
                <a:latin typeface="SimSun" panose="02010600030101010101" pitchFamily="2" charset="-122"/>
                <a:cs typeface="SimSun" panose="02010600030101010101" pitchFamily="2" charset="-122"/>
              </a:rPr>
              <a:t> </a:t>
            </a:r>
            <a:r>
              <a:rPr sz="850" b="1" spc="-10" dirty="0">
                <a:latin typeface="Arial" panose="020B0604020202020204"/>
                <a:cs typeface="Arial" panose="020B0604020202020204"/>
              </a:rPr>
              <a:t>2</a:t>
            </a:r>
            <a:r>
              <a:rPr sz="850" b="1" spc="90" dirty="0">
                <a:latin typeface="Arial" panose="020B0604020202020204"/>
                <a:cs typeface="Arial" panose="020B0604020202020204"/>
              </a:rPr>
              <a:t> </a:t>
            </a:r>
            <a:r>
              <a:rPr sz="850" b="1" spc="-40" dirty="0">
                <a:latin typeface="Arial" panose="020B0604020202020204"/>
                <a:cs typeface="Arial" panose="020B0604020202020204"/>
              </a:rPr>
              <a:t>.</a:t>
            </a:r>
            <a:r>
              <a:rPr sz="850" b="1" spc="-5" dirty="0">
                <a:latin typeface="Arial" panose="020B0604020202020204"/>
                <a:cs typeface="Arial" panose="020B0604020202020204"/>
              </a:rPr>
              <a:t> </a:t>
            </a:r>
            <a:r>
              <a:rPr sz="850" b="1" spc="-15" dirty="0">
                <a:latin typeface="SimSun" panose="02010600030101010101" pitchFamily="2" charset="-122"/>
                <a:cs typeface="SimSun" panose="02010600030101010101" pitchFamily="2" charset="-122"/>
              </a:rPr>
              <a:t>标</a:t>
            </a:r>
            <a:r>
              <a:rPr sz="850" b="1" spc="-195" dirty="0">
                <a:latin typeface="SimSun" panose="02010600030101010101" pitchFamily="2" charset="-122"/>
                <a:cs typeface="SimSun" panose="02010600030101010101" pitchFamily="2" charset="-122"/>
              </a:rPr>
              <a:t> </a:t>
            </a:r>
            <a:r>
              <a:rPr sz="850" b="1" spc="-15" dirty="0">
                <a:latin typeface="SimSun" panose="02010600030101010101" pitchFamily="2" charset="-122"/>
                <a:cs typeface="SimSun" panose="02010600030101010101" pitchFamily="2" charset="-122"/>
              </a:rPr>
              <a:t>普</a:t>
            </a:r>
            <a:r>
              <a:rPr sz="850" b="1" spc="-195" dirty="0">
                <a:latin typeface="SimSun" panose="02010600030101010101" pitchFamily="2" charset="-122"/>
                <a:cs typeface="SimSun" panose="02010600030101010101" pitchFamily="2" charset="-122"/>
              </a:rPr>
              <a:t> </a:t>
            </a:r>
            <a:r>
              <a:rPr sz="850" b="1" spc="-10" dirty="0">
                <a:latin typeface="Arial" panose="020B0604020202020204"/>
                <a:cs typeface="Arial" panose="020B0604020202020204"/>
              </a:rPr>
              <a:t>5</a:t>
            </a:r>
            <a:r>
              <a:rPr sz="850" b="1" spc="95" dirty="0">
                <a:latin typeface="Arial" panose="020B0604020202020204"/>
                <a:cs typeface="Arial" panose="020B0604020202020204"/>
              </a:rPr>
              <a:t> </a:t>
            </a:r>
            <a:r>
              <a:rPr sz="850" b="1" spc="-10" dirty="0">
                <a:latin typeface="Arial" panose="020B0604020202020204"/>
                <a:cs typeface="Arial" panose="020B0604020202020204"/>
              </a:rPr>
              <a:t>0</a:t>
            </a:r>
            <a:r>
              <a:rPr sz="850" b="1" spc="50" dirty="0">
                <a:latin typeface="Arial" panose="020B0604020202020204"/>
                <a:cs typeface="Arial" panose="020B0604020202020204"/>
              </a:rPr>
              <a:t> </a:t>
            </a:r>
            <a:r>
              <a:rPr sz="850" b="1" spc="-10" dirty="0">
                <a:latin typeface="Arial" panose="020B0604020202020204"/>
                <a:cs typeface="Arial" panose="020B0604020202020204"/>
              </a:rPr>
              <a:t>0</a:t>
            </a:r>
            <a:r>
              <a:rPr sz="850" b="1" spc="15" dirty="0">
                <a:latin typeface="Arial" panose="020B0604020202020204"/>
                <a:cs typeface="Arial" panose="020B0604020202020204"/>
              </a:rPr>
              <a:t> </a:t>
            </a:r>
            <a:r>
              <a:rPr sz="850" b="1" spc="-15" dirty="0">
                <a:latin typeface="SimSun" panose="02010600030101010101" pitchFamily="2" charset="-122"/>
                <a:cs typeface="SimSun" panose="02010600030101010101" pitchFamily="2" charset="-122"/>
              </a:rPr>
              <a:t>每</a:t>
            </a:r>
            <a:r>
              <a:rPr sz="850" b="1" spc="-195" dirty="0">
                <a:latin typeface="SimSun" panose="02010600030101010101" pitchFamily="2" charset="-122"/>
                <a:cs typeface="SimSun" panose="02010600030101010101" pitchFamily="2" charset="-122"/>
              </a:rPr>
              <a:t> </a:t>
            </a:r>
            <a:r>
              <a:rPr sz="850" b="1" spc="-15" dirty="0">
                <a:latin typeface="SimSun" panose="02010600030101010101" pitchFamily="2" charset="-122"/>
                <a:cs typeface="SimSun" panose="02010600030101010101" pitchFamily="2" charset="-122"/>
              </a:rPr>
              <a:t>日</a:t>
            </a:r>
            <a:r>
              <a:rPr sz="850" b="1" spc="-195" dirty="0">
                <a:latin typeface="SimSun" panose="02010600030101010101" pitchFamily="2" charset="-122"/>
                <a:cs typeface="SimSun" panose="02010600030101010101" pitchFamily="2" charset="-122"/>
              </a:rPr>
              <a:t> </a:t>
            </a:r>
            <a:r>
              <a:rPr sz="850" b="1" spc="-15" dirty="0">
                <a:latin typeface="SimSun" panose="02010600030101010101" pitchFamily="2" charset="-122"/>
                <a:cs typeface="SimSun" panose="02010600030101010101" pitchFamily="2" charset="-122"/>
              </a:rPr>
              <a:t>收</a:t>
            </a:r>
            <a:r>
              <a:rPr sz="850" b="1" spc="-190" dirty="0">
                <a:latin typeface="SimSun" panose="02010600030101010101" pitchFamily="2" charset="-122"/>
                <a:cs typeface="SimSun" panose="02010600030101010101" pitchFamily="2" charset="-122"/>
              </a:rPr>
              <a:t> </a:t>
            </a:r>
            <a:r>
              <a:rPr sz="850" b="1" spc="-15" dirty="0">
                <a:latin typeface="SimSun" panose="02010600030101010101" pitchFamily="2" charset="-122"/>
                <a:cs typeface="SimSun" panose="02010600030101010101" pitchFamily="2" charset="-122"/>
              </a:rPr>
              <a:t>益</a:t>
            </a:r>
            <a:r>
              <a:rPr sz="850" b="1" spc="-195" dirty="0">
                <a:latin typeface="SimSun" panose="02010600030101010101" pitchFamily="2" charset="-122"/>
                <a:cs typeface="SimSun" panose="02010600030101010101" pitchFamily="2" charset="-122"/>
              </a:rPr>
              <a:t> </a:t>
            </a:r>
            <a:r>
              <a:rPr sz="850" b="1" spc="-15" dirty="0">
                <a:latin typeface="SimSun" panose="02010600030101010101" pitchFamily="2" charset="-122"/>
                <a:cs typeface="SimSun" panose="02010600030101010101" pitchFamily="2" charset="-122"/>
              </a:rPr>
              <a:t>图</a:t>
            </a:r>
            <a:r>
              <a:rPr sz="850" b="1" spc="355" dirty="0">
                <a:latin typeface="SimSun" panose="02010600030101010101" pitchFamily="2" charset="-122"/>
                <a:cs typeface="SimSun" panose="02010600030101010101" pitchFamily="2" charset="-122"/>
              </a:rPr>
              <a:t> </a:t>
            </a:r>
            <a:r>
              <a:rPr sz="850" b="1" spc="-60" dirty="0">
                <a:latin typeface="Arial" panose="020B0604020202020204"/>
                <a:cs typeface="Arial" panose="020B0604020202020204"/>
              </a:rPr>
              <a:t>V</a:t>
            </a:r>
            <a:r>
              <a:rPr sz="850" b="1" spc="-5" dirty="0">
                <a:latin typeface="Arial" panose="020B0604020202020204"/>
                <a:cs typeface="Arial" panose="020B0604020202020204"/>
              </a:rPr>
              <a:t> </a:t>
            </a:r>
            <a:r>
              <a:rPr sz="850" b="1" spc="-75" dirty="0">
                <a:latin typeface="Arial" panose="020B0604020202020204"/>
                <a:cs typeface="Arial" panose="020B0604020202020204"/>
              </a:rPr>
              <a:t>S</a:t>
            </a:r>
            <a:r>
              <a:rPr sz="850" b="1" spc="65" dirty="0">
                <a:latin typeface="Arial" panose="020B0604020202020204"/>
                <a:cs typeface="Arial" panose="020B0604020202020204"/>
              </a:rPr>
              <a:t> </a:t>
            </a:r>
            <a:r>
              <a:rPr sz="850" b="1" spc="-15" dirty="0">
                <a:latin typeface="SimSun" panose="02010600030101010101" pitchFamily="2" charset="-122"/>
                <a:cs typeface="SimSun" panose="02010600030101010101" pitchFamily="2" charset="-122"/>
              </a:rPr>
              <a:t>投</a:t>
            </a:r>
            <a:r>
              <a:rPr sz="850" b="1" spc="-195" dirty="0">
                <a:latin typeface="SimSun" panose="02010600030101010101" pitchFamily="2" charset="-122"/>
                <a:cs typeface="SimSun" panose="02010600030101010101" pitchFamily="2" charset="-122"/>
              </a:rPr>
              <a:t> </a:t>
            </a:r>
            <a:r>
              <a:rPr sz="850" b="1" spc="-15" dirty="0">
                <a:latin typeface="SimSun" panose="02010600030101010101" pitchFamily="2" charset="-122"/>
                <a:cs typeface="SimSun" panose="02010600030101010101" pitchFamily="2" charset="-122"/>
              </a:rPr>
              <a:t>资</a:t>
            </a:r>
            <a:r>
              <a:rPr sz="850" b="1" spc="-195" dirty="0">
                <a:latin typeface="SimSun" panose="02010600030101010101" pitchFamily="2" charset="-122"/>
                <a:cs typeface="SimSun" panose="02010600030101010101" pitchFamily="2" charset="-122"/>
              </a:rPr>
              <a:t> </a:t>
            </a:r>
            <a:r>
              <a:rPr sz="850" b="1" spc="-15" dirty="0">
                <a:latin typeface="SimSun" panose="02010600030101010101" pitchFamily="2" charset="-122"/>
                <a:cs typeface="SimSun" panose="02010600030101010101" pitchFamily="2" charset="-122"/>
              </a:rPr>
              <a:t>组</a:t>
            </a:r>
            <a:r>
              <a:rPr sz="850" b="1" spc="-190" dirty="0">
                <a:latin typeface="SimSun" panose="02010600030101010101" pitchFamily="2" charset="-122"/>
                <a:cs typeface="SimSun" panose="02010600030101010101" pitchFamily="2" charset="-122"/>
              </a:rPr>
              <a:t> </a:t>
            </a:r>
            <a:r>
              <a:rPr sz="850" b="1" spc="-15" dirty="0">
                <a:latin typeface="SimSun" panose="02010600030101010101" pitchFamily="2" charset="-122"/>
                <a:cs typeface="SimSun" panose="02010600030101010101" pitchFamily="2" charset="-122"/>
              </a:rPr>
              <a:t>合</a:t>
            </a:r>
            <a:r>
              <a:rPr sz="850" b="1" spc="-195" dirty="0">
                <a:latin typeface="SimSun" panose="02010600030101010101" pitchFamily="2" charset="-122"/>
                <a:cs typeface="SimSun" panose="02010600030101010101" pitchFamily="2" charset="-122"/>
              </a:rPr>
              <a:t> </a:t>
            </a:r>
            <a:r>
              <a:rPr sz="850" b="1" spc="-15" dirty="0">
                <a:latin typeface="SimSun" panose="02010600030101010101" pitchFamily="2" charset="-122"/>
                <a:cs typeface="SimSun" panose="02010600030101010101" pitchFamily="2" charset="-122"/>
              </a:rPr>
              <a:t>每</a:t>
            </a:r>
            <a:r>
              <a:rPr sz="850" b="1" spc="-195" dirty="0">
                <a:latin typeface="SimSun" panose="02010600030101010101" pitchFamily="2" charset="-122"/>
                <a:cs typeface="SimSun" panose="02010600030101010101" pitchFamily="2" charset="-122"/>
              </a:rPr>
              <a:t> </a:t>
            </a:r>
            <a:r>
              <a:rPr sz="850" b="1" spc="-15" dirty="0">
                <a:latin typeface="SimSun" panose="02010600030101010101" pitchFamily="2" charset="-122"/>
                <a:cs typeface="SimSun" panose="02010600030101010101" pitchFamily="2" charset="-122"/>
              </a:rPr>
              <a:t>日</a:t>
            </a:r>
            <a:r>
              <a:rPr sz="850" b="1" spc="-195" dirty="0">
                <a:latin typeface="SimSun" panose="02010600030101010101" pitchFamily="2" charset="-122"/>
                <a:cs typeface="SimSun" panose="02010600030101010101" pitchFamily="2" charset="-122"/>
              </a:rPr>
              <a:t> </a:t>
            </a:r>
            <a:r>
              <a:rPr sz="850" b="1" spc="-15" dirty="0">
                <a:latin typeface="SimSun" panose="02010600030101010101" pitchFamily="2" charset="-122"/>
                <a:cs typeface="SimSun" panose="02010600030101010101" pitchFamily="2" charset="-122"/>
              </a:rPr>
              <a:t>收</a:t>
            </a:r>
            <a:r>
              <a:rPr sz="850" b="1" spc="-195" dirty="0">
                <a:latin typeface="SimSun" panose="02010600030101010101" pitchFamily="2" charset="-122"/>
                <a:cs typeface="SimSun" panose="02010600030101010101" pitchFamily="2" charset="-122"/>
              </a:rPr>
              <a:t> </a:t>
            </a:r>
            <a:r>
              <a:rPr sz="850" b="1" spc="-15" dirty="0">
                <a:latin typeface="SimSun" panose="02010600030101010101" pitchFamily="2" charset="-122"/>
                <a:cs typeface="SimSun" panose="02010600030101010101" pitchFamily="2" charset="-122"/>
              </a:rPr>
              <a:t>益</a:t>
            </a:r>
            <a:r>
              <a:rPr sz="850" b="1" spc="-195" dirty="0">
                <a:latin typeface="SimSun" panose="02010600030101010101" pitchFamily="2" charset="-122"/>
                <a:cs typeface="SimSun" panose="02010600030101010101" pitchFamily="2" charset="-122"/>
              </a:rPr>
              <a:t> </a:t>
            </a:r>
            <a:r>
              <a:rPr sz="850" b="1" spc="-15" dirty="0">
                <a:latin typeface="SimSun" panose="02010600030101010101" pitchFamily="2" charset="-122"/>
                <a:cs typeface="SimSun" panose="02010600030101010101" pitchFamily="2" charset="-122"/>
              </a:rPr>
              <a:t>图</a:t>
            </a:r>
            <a:r>
              <a:rPr sz="850" b="1" spc="-195" dirty="0">
                <a:latin typeface="SimSun" panose="02010600030101010101" pitchFamily="2" charset="-122"/>
                <a:cs typeface="SimSun" panose="02010600030101010101" pitchFamily="2" charset="-122"/>
              </a:rPr>
              <a:t> </a:t>
            </a:r>
            <a:r>
              <a:rPr sz="850" b="1" spc="-5" dirty="0">
                <a:latin typeface="Arial" panose="020B0604020202020204"/>
                <a:cs typeface="Arial" panose="020B0604020202020204"/>
              </a:rPr>
              <a:t>(</a:t>
            </a:r>
            <a:r>
              <a:rPr sz="850" b="1" spc="25" dirty="0">
                <a:latin typeface="Arial" panose="020B0604020202020204"/>
                <a:cs typeface="Arial" panose="020B0604020202020204"/>
              </a:rPr>
              <a:t> </a:t>
            </a:r>
            <a:r>
              <a:rPr sz="850" b="1" spc="-10" dirty="0">
                <a:latin typeface="Arial" panose="020B0604020202020204"/>
                <a:cs typeface="Arial" panose="020B0604020202020204"/>
              </a:rPr>
              <a:t>2</a:t>
            </a:r>
            <a:r>
              <a:rPr sz="850" b="1" spc="120" dirty="0">
                <a:latin typeface="Arial" panose="020B0604020202020204"/>
                <a:cs typeface="Arial" panose="020B0604020202020204"/>
              </a:rPr>
              <a:t> </a:t>
            </a:r>
            <a:r>
              <a:rPr sz="850" b="1" spc="-10" dirty="0">
                <a:latin typeface="Arial" panose="020B0604020202020204"/>
                <a:cs typeface="Arial" panose="020B0604020202020204"/>
              </a:rPr>
              <a:t>0</a:t>
            </a:r>
            <a:r>
              <a:rPr sz="850" b="1" spc="45" dirty="0">
                <a:latin typeface="Arial" panose="020B0604020202020204"/>
                <a:cs typeface="Arial" panose="020B0604020202020204"/>
              </a:rPr>
              <a:t> </a:t>
            </a:r>
            <a:r>
              <a:rPr sz="850" b="1" spc="-10" dirty="0">
                <a:latin typeface="Arial" panose="020B0604020202020204"/>
                <a:cs typeface="Arial" panose="020B0604020202020204"/>
              </a:rPr>
              <a:t>2</a:t>
            </a:r>
            <a:r>
              <a:rPr sz="850" b="1" spc="40" dirty="0">
                <a:latin typeface="Arial" panose="020B0604020202020204"/>
                <a:cs typeface="Arial" panose="020B0604020202020204"/>
              </a:rPr>
              <a:t> </a:t>
            </a:r>
            <a:r>
              <a:rPr sz="850" b="1" spc="-10" dirty="0">
                <a:latin typeface="Arial" panose="020B0604020202020204"/>
                <a:cs typeface="Arial" panose="020B0604020202020204"/>
              </a:rPr>
              <a:t>1</a:t>
            </a:r>
            <a:r>
              <a:rPr sz="850" b="1" spc="5" dirty="0">
                <a:latin typeface="Arial" panose="020B0604020202020204"/>
                <a:cs typeface="Arial" panose="020B0604020202020204"/>
              </a:rPr>
              <a:t> </a:t>
            </a:r>
            <a:r>
              <a:rPr sz="850" b="1" spc="-5" dirty="0">
                <a:latin typeface="Arial" panose="020B0604020202020204"/>
                <a:cs typeface="Arial" panose="020B0604020202020204"/>
              </a:rPr>
              <a:t>/</a:t>
            </a:r>
            <a:r>
              <a:rPr sz="850" b="1" spc="90" dirty="0">
                <a:latin typeface="Arial" panose="020B0604020202020204"/>
                <a:cs typeface="Arial" panose="020B0604020202020204"/>
              </a:rPr>
              <a:t> </a:t>
            </a:r>
            <a:r>
              <a:rPr sz="850" b="1" spc="-10" dirty="0">
                <a:latin typeface="Arial" panose="020B0604020202020204"/>
                <a:cs typeface="Arial" panose="020B0604020202020204"/>
              </a:rPr>
              <a:t>8</a:t>
            </a:r>
            <a:r>
              <a:rPr sz="850" b="1" spc="50" dirty="0">
                <a:latin typeface="Arial" panose="020B0604020202020204"/>
                <a:cs typeface="Arial" panose="020B0604020202020204"/>
              </a:rPr>
              <a:t> </a:t>
            </a:r>
            <a:r>
              <a:rPr sz="850" b="1" spc="-5" dirty="0">
                <a:latin typeface="Arial" panose="020B0604020202020204"/>
                <a:cs typeface="Arial" panose="020B0604020202020204"/>
              </a:rPr>
              <a:t>/</a:t>
            </a:r>
            <a:r>
              <a:rPr sz="850" b="1" spc="85" dirty="0">
                <a:latin typeface="Arial" panose="020B0604020202020204"/>
                <a:cs typeface="Arial" panose="020B0604020202020204"/>
              </a:rPr>
              <a:t> </a:t>
            </a:r>
            <a:r>
              <a:rPr sz="850" b="1" spc="-10" dirty="0">
                <a:latin typeface="Arial" panose="020B0604020202020204"/>
                <a:cs typeface="Arial" panose="020B0604020202020204"/>
              </a:rPr>
              <a:t>1</a:t>
            </a:r>
            <a:r>
              <a:rPr sz="850" b="1" spc="5" dirty="0">
                <a:latin typeface="Arial" panose="020B0604020202020204"/>
                <a:cs typeface="Arial" panose="020B0604020202020204"/>
              </a:rPr>
              <a:t> </a:t>
            </a:r>
            <a:r>
              <a:rPr sz="850" b="1" spc="-10" dirty="0">
                <a:latin typeface="Arial" panose="020B0604020202020204"/>
                <a:cs typeface="Arial" panose="020B0604020202020204"/>
              </a:rPr>
              <a:t>2</a:t>
            </a:r>
            <a:r>
              <a:rPr sz="850" b="1" spc="45" dirty="0">
                <a:latin typeface="Arial" panose="020B0604020202020204"/>
                <a:cs typeface="Arial" panose="020B0604020202020204"/>
              </a:rPr>
              <a:t> </a:t>
            </a:r>
            <a:r>
              <a:rPr sz="850" b="1" spc="-5" dirty="0">
                <a:latin typeface="Arial" panose="020B0604020202020204"/>
                <a:cs typeface="Arial" panose="020B0604020202020204"/>
              </a:rPr>
              <a:t>-</a:t>
            </a:r>
            <a:r>
              <a:rPr sz="850" b="1" spc="30" dirty="0">
                <a:latin typeface="Arial" panose="020B0604020202020204"/>
                <a:cs typeface="Arial" panose="020B0604020202020204"/>
              </a:rPr>
              <a:t> </a:t>
            </a:r>
            <a:r>
              <a:rPr sz="850" b="1" spc="-10" dirty="0">
                <a:latin typeface="Arial" panose="020B0604020202020204"/>
                <a:cs typeface="Arial" panose="020B0604020202020204"/>
              </a:rPr>
              <a:t>2</a:t>
            </a:r>
            <a:r>
              <a:rPr sz="850" b="1" spc="50" dirty="0">
                <a:latin typeface="Arial" panose="020B0604020202020204"/>
                <a:cs typeface="Arial" panose="020B0604020202020204"/>
              </a:rPr>
              <a:t> </a:t>
            </a:r>
            <a:r>
              <a:rPr sz="850" b="1" spc="-10" dirty="0">
                <a:latin typeface="Arial" panose="020B0604020202020204"/>
                <a:cs typeface="Arial" panose="020B0604020202020204"/>
              </a:rPr>
              <a:t>0</a:t>
            </a:r>
            <a:r>
              <a:rPr sz="850" b="1" spc="45" dirty="0">
                <a:latin typeface="Arial" panose="020B0604020202020204"/>
                <a:cs typeface="Arial" panose="020B0604020202020204"/>
              </a:rPr>
              <a:t> </a:t>
            </a:r>
            <a:r>
              <a:rPr sz="850" b="1" spc="-10" dirty="0">
                <a:latin typeface="Arial" panose="020B0604020202020204"/>
                <a:cs typeface="Arial" panose="020B0604020202020204"/>
              </a:rPr>
              <a:t>2</a:t>
            </a:r>
            <a:r>
              <a:rPr sz="850" b="1" spc="40" dirty="0">
                <a:latin typeface="Arial" panose="020B0604020202020204"/>
                <a:cs typeface="Arial" panose="020B0604020202020204"/>
              </a:rPr>
              <a:t> </a:t>
            </a:r>
            <a:r>
              <a:rPr sz="850" b="1" spc="-10" dirty="0">
                <a:latin typeface="Arial" panose="020B0604020202020204"/>
                <a:cs typeface="Arial" panose="020B0604020202020204"/>
              </a:rPr>
              <a:t>1</a:t>
            </a:r>
            <a:r>
              <a:rPr sz="850" b="1" spc="5" dirty="0">
                <a:latin typeface="Arial" panose="020B0604020202020204"/>
                <a:cs typeface="Arial" panose="020B0604020202020204"/>
              </a:rPr>
              <a:t> </a:t>
            </a:r>
            <a:r>
              <a:rPr sz="850" b="1" spc="-5" dirty="0">
                <a:latin typeface="Arial" panose="020B0604020202020204"/>
                <a:cs typeface="Arial" panose="020B0604020202020204"/>
              </a:rPr>
              <a:t>/</a:t>
            </a:r>
            <a:r>
              <a:rPr sz="850" b="1" spc="85" dirty="0">
                <a:latin typeface="Arial" panose="020B0604020202020204"/>
                <a:cs typeface="Arial" panose="020B0604020202020204"/>
              </a:rPr>
              <a:t> </a:t>
            </a:r>
            <a:r>
              <a:rPr sz="850" b="1" spc="-10" dirty="0">
                <a:latin typeface="Arial" panose="020B0604020202020204"/>
                <a:cs typeface="Arial" panose="020B0604020202020204"/>
              </a:rPr>
              <a:t>1</a:t>
            </a:r>
            <a:r>
              <a:rPr sz="850" b="1" dirty="0">
                <a:latin typeface="Arial" panose="020B0604020202020204"/>
                <a:cs typeface="Arial" panose="020B0604020202020204"/>
              </a:rPr>
              <a:t> </a:t>
            </a:r>
            <a:r>
              <a:rPr sz="850" b="1" spc="-10" dirty="0">
                <a:latin typeface="Arial" panose="020B0604020202020204"/>
                <a:cs typeface="Arial" panose="020B0604020202020204"/>
              </a:rPr>
              <a:t>1</a:t>
            </a:r>
            <a:r>
              <a:rPr sz="850" b="1" spc="10" dirty="0">
                <a:latin typeface="Arial" panose="020B0604020202020204"/>
                <a:cs typeface="Arial" panose="020B0604020202020204"/>
              </a:rPr>
              <a:t> </a:t>
            </a:r>
            <a:r>
              <a:rPr sz="850" b="1" spc="-5" dirty="0">
                <a:latin typeface="Arial" panose="020B0604020202020204"/>
                <a:cs typeface="Arial" panose="020B0604020202020204"/>
              </a:rPr>
              <a:t>/</a:t>
            </a:r>
            <a:r>
              <a:rPr sz="850" b="1" spc="85" dirty="0">
                <a:latin typeface="Arial" panose="020B0604020202020204"/>
                <a:cs typeface="Arial" panose="020B0604020202020204"/>
              </a:rPr>
              <a:t> </a:t>
            </a:r>
            <a:r>
              <a:rPr sz="850" b="1" spc="-10" dirty="0">
                <a:latin typeface="Arial" panose="020B0604020202020204"/>
                <a:cs typeface="Arial" panose="020B0604020202020204"/>
              </a:rPr>
              <a:t>4</a:t>
            </a:r>
            <a:r>
              <a:rPr sz="850" b="1" spc="45" dirty="0">
                <a:latin typeface="Arial" panose="020B0604020202020204"/>
                <a:cs typeface="Arial" panose="020B0604020202020204"/>
              </a:rPr>
              <a:t> </a:t>
            </a:r>
            <a:r>
              <a:rPr sz="850" b="1" spc="-5" dirty="0">
                <a:latin typeface="Arial" panose="020B0604020202020204"/>
                <a:cs typeface="Arial" panose="020B0604020202020204"/>
              </a:rPr>
              <a:t>)</a:t>
            </a:r>
            <a:endParaRPr sz="850">
              <a:latin typeface="Arial" panose="020B0604020202020204"/>
              <a:cs typeface="Arial" panose="020B0604020202020204"/>
            </a:endParaRPr>
          </a:p>
        </p:txBody>
      </p:sp>
      <p:sp>
        <p:nvSpPr>
          <p:cNvPr id="7" name="object 7"/>
          <p:cNvSpPr/>
          <p:nvPr/>
        </p:nvSpPr>
        <p:spPr>
          <a:xfrm>
            <a:off x="800100" y="2432166"/>
            <a:ext cx="5140780" cy="2884180"/>
          </a:xfrm>
          <a:prstGeom prst="rect">
            <a:avLst/>
          </a:prstGeom>
          <a:blipFill>
            <a:blip r:embed="rId2" cstate="print"/>
            <a:stretch>
              <a:fillRect/>
            </a:stretch>
          </a:blipFill>
        </p:spPr>
        <p:txBody>
          <a:bodyPr wrap="square" lIns="0" tIns="0" rIns="0" bIns="0" rtlCol="0"/>
          <a:lstStyle/>
          <a:p/>
        </p:txBody>
      </p:sp>
      <p:sp>
        <p:nvSpPr>
          <p:cNvPr id="8" name="object 8"/>
          <p:cNvSpPr txBox="1"/>
          <p:nvPr/>
        </p:nvSpPr>
        <p:spPr>
          <a:xfrm>
            <a:off x="838950" y="7531822"/>
            <a:ext cx="5584190" cy="473075"/>
          </a:xfrm>
          <a:prstGeom prst="rect">
            <a:avLst/>
          </a:prstGeom>
        </p:spPr>
        <p:txBody>
          <a:bodyPr vert="horz" wrap="square" lIns="0" tIns="21590" rIns="0" bIns="0" rtlCol="0">
            <a:spAutoFit/>
          </a:bodyPr>
          <a:lstStyle/>
          <a:p>
            <a:pPr marL="12700" marR="5080" algn="just">
              <a:lnSpc>
                <a:spcPct val="96000"/>
              </a:lnSpc>
              <a:spcBef>
                <a:spcPts val="170"/>
              </a:spcBef>
            </a:pPr>
            <a:r>
              <a:rPr sz="1000" spc="10" dirty="0">
                <a:latin typeface="Arial" panose="020B0604020202020204"/>
                <a:cs typeface="Arial" panose="020B0604020202020204"/>
              </a:rPr>
              <a:t>Seabridge</a:t>
            </a:r>
            <a:r>
              <a:rPr sz="1000" spc="-10" dirty="0">
                <a:latin typeface="Arial" panose="020B0604020202020204"/>
                <a:cs typeface="Arial" panose="020B0604020202020204"/>
              </a:rPr>
              <a:t> </a:t>
            </a:r>
            <a:r>
              <a:rPr sz="1000" spc="5" dirty="0">
                <a:latin typeface="Arial" panose="020B0604020202020204"/>
                <a:cs typeface="Arial" panose="020B0604020202020204"/>
              </a:rPr>
              <a:t>AI</a:t>
            </a:r>
            <a:r>
              <a:rPr sz="1000" spc="-5" dirty="0">
                <a:latin typeface="Arial" panose="020B0604020202020204"/>
                <a:cs typeface="Arial" panose="020B0604020202020204"/>
              </a:rPr>
              <a:t> </a:t>
            </a:r>
            <a:r>
              <a:rPr sz="1000" spc="20" dirty="0">
                <a:latin typeface="SimSun" panose="02010600030101010101" pitchFamily="2" charset="-122"/>
                <a:cs typeface="SimSun" panose="02010600030101010101" pitchFamily="2" charset="-122"/>
              </a:rPr>
              <a:t>利用和开发最先进的人工智能和机器学习</a:t>
            </a:r>
            <a:r>
              <a:rPr sz="1000" spc="-229" dirty="0">
                <a:latin typeface="SimSun" panose="02010600030101010101" pitchFamily="2" charset="-122"/>
                <a:cs typeface="SimSun" panose="02010600030101010101" pitchFamily="2" charset="-122"/>
              </a:rPr>
              <a:t> </a:t>
            </a:r>
            <a:r>
              <a:rPr sz="1000" spc="10" dirty="0">
                <a:latin typeface="Arial" panose="020B0604020202020204"/>
                <a:cs typeface="Arial" panose="020B0604020202020204"/>
              </a:rPr>
              <a:t>(ML)</a:t>
            </a:r>
            <a:r>
              <a:rPr sz="1000" spc="-15" dirty="0">
                <a:latin typeface="Arial" panose="020B0604020202020204"/>
                <a:cs typeface="Arial" panose="020B0604020202020204"/>
              </a:rPr>
              <a:t> </a:t>
            </a:r>
            <a:r>
              <a:rPr sz="1000" spc="20" dirty="0">
                <a:latin typeface="SimSun" panose="02010600030101010101" pitchFamily="2" charset="-122"/>
                <a:cs typeface="SimSun" panose="02010600030101010101" pitchFamily="2" charset="-122"/>
              </a:rPr>
              <a:t>引擎，将大量复杂数据转化为有用的 投资情报。</a:t>
            </a:r>
            <a:r>
              <a:rPr sz="1000" spc="-240" dirty="0">
                <a:latin typeface="SimSun" panose="02010600030101010101" pitchFamily="2" charset="-122"/>
                <a:cs typeface="SimSun" panose="02010600030101010101" pitchFamily="2" charset="-122"/>
              </a:rPr>
              <a:t> </a:t>
            </a:r>
            <a:r>
              <a:rPr sz="1000" spc="20" dirty="0">
                <a:latin typeface="SimSun" panose="02010600030101010101" pitchFamily="2" charset="-122"/>
                <a:cs typeface="SimSun" panose="02010600030101010101" pitchFamily="2" charset="-122"/>
              </a:rPr>
              <a:t>我们的</a:t>
            </a:r>
            <a:r>
              <a:rPr sz="1000" spc="-240" dirty="0">
                <a:latin typeface="SimSun" panose="02010600030101010101" pitchFamily="2" charset="-122"/>
                <a:cs typeface="SimSun" panose="02010600030101010101" pitchFamily="2" charset="-122"/>
              </a:rPr>
              <a:t> </a:t>
            </a:r>
            <a:r>
              <a:rPr sz="1000" spc="10" dirty="0">
                <a:latin typeface="Arial" panose="020B0604020202020204"/>
                <a:cs typeface="Arial" panose="020B0604020202020204"/>
              </a:rPr>
              <a:t>AL/ML</a:t>
            </a:r>
            <a:r>
              <a:rPr sz="1000" spc="-15" dirty="0">
                <a:latin typeface="Arial" panose="020B0604020202020204"/>
                <a:cs typeface="Arial" panose="020B0604020202020204"/>
              </a:rPr>
              <a:t> </a:t>
            </a:r>
            <a:r>
              <a:rPr sz="1000" spc="20" dirty="0">
                <a:latin typeface="SimSun" panose="02010600030101010101" pitchFamily="2" charset="-122"/>
                <a:cs typeface="SimSun" panose="02010600030101010101" pitchFamily="2" charset="-122"/>
              </a:rPr>
              <a:t>方法提供了一个框架，该框架不仅有条不紊且功能强大，而且具有适应 性和可扩展性。</a:t>
            </a:r>
            <a:r>
              <a:rPr sz="1000" spc="-220" dirty="0">
                <a:latin typeface="SimSun" panose="02010600030101010101" pitchFamily="2" charset="-122"/>
                <a:cs typeface="SimSun" panose="02010600030101010101" pitchFamily="2" charset="-122"/>
              </a:rPr>
              <a:t> </a:t>
            </a:r>
            <a:r>
              <a:rPr sz="1000" spc="20" dirty="0">
                <a:latin typeface="SimSun" panose="02010600030101010101" pitchFamily="2" charset="-122"/>
                <a:cs typeface="SimSun" panose="02010600030101010101" pitchFamily="2" charset="-122"/>
              </a:rPr>
              <a:t>我们将不断优化算法，帮助我们客户在投资方面取得长期的成功。</a:t>
            </a:r>
            <a:endParaRPr sz="1000">
              <a:latin typeface="SimSun" panose="02010600030101010101" pitchFamily="2" charset="-122"/>
              <a:cs typeface="SimSun" panose="02010600030101010101" pitchFamily="2" charset="-122"/>
            </a:endParaRPr>
          </a:p>
        </p:txBody>
      </p:sp>
      <p:sp>
        <p:nvSpPr>
          <p:cNvPr id="9" name="object 9"/>
          <p:cNvSpPr txBox="1"/>
          <p:nvPr/>
        </p:nvSpPr>
        <p:spPr>
          <a:xfrm>
            <a:off x="825499" y="6481768"/>
            <a:ext cx="772795" cy="473709"/>
          </a:xfrm>
          <a:prstGeom prst="rect">
            <a:avLst/>
          </a:prstGeom>
        </p:spPr>
        <p:txBody>
          <a:bodyPr vert="horz" wrap="square" lIns="0" tIns="11430" rIns="0" bIns="0" rtlCol="0">
            <a:spAutoFit/>
          </a:bodyPr>
          <a:lstStyle/>
          <a:p>
            <a:pPr marL="12700">
              <a:lnSpc>
                <a:spcPct val="100000"/>
              </a:lnSpc>
              <a:spcBef>
                <a:spcPts val="90"/>
              </a:spcBef>
            </a:pPr>
            <a:r>
              <a:rPr sz="2950" spc="-10" dirty="0">
                <a:solidFill>
                  <a:srgbClr val="231F5C"/>
                </a:solidFill>
                <a:latin typeface="SimSun" panose="02010600030101010101" pitchFamily="2" charset="-122"/>
                <a:cs typeface="SimSun" panose="02010600030101010101" pitchFamily="2" charset="-122"/>
              </a:rPr>
              <a:t>总结</a:t>
            </a:r>
            <a:endParaRPr sz="2950">
              <a:latin typeface="SimSun" panose="02010600030101010101" pitchFamily="2" charset="-122"/>
              <a:cs typeface="SimSun" panose="02010600030101010101" pitchFamily="2" charset="-122"/>
            </a:endParaRPr>
          </a:p>
        </p:txBody>
      </p:sp>
      <p:sp>
        <p:nvSpPr>
          <p:cNvPr id="10" name="object 10"/>
          <p:cNvSpPr/>
          <p:nvPr/>
        </p:nvSpPr>
        <p:spPr>
          <a:xfrm>
            <a:off x="882137" y="7096533"/>
            <a:ext cx="991235" cy="0"/>
          </a:xfrm>
          <a:custGeom>
            <a:avLst/>
            <a:gdLst/>
            <a:ahLst/>
            <a:cxnLst/>
            <a:rect l="l" t="t" r="r" b="b"/>
            <a:pathLst>
              <a:path w="991235">
                <a:moveTo>
                  <a:pt x="0" y="0"/>
                </a:moveTo>
                <a:lnTo>
                  <a:pt x="990849" y="0"/>
                </a:lnTo>
              </a:path>
            </a:pathLst>
          </a:custGeom>
          <a:ln w="30487">
            <a:solidFill>
              <a:srgbClr val="231F5C"/>
            </a:solidFill>
          </a:ln>
        </p:spPr>
        <p:txBody>
          <a:bodyPr wrap="square" lIns="0" tIns="0" rIns="0" bIns="0" rtlCol="0"/>
          <a:lstStyle/>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25400">
              <a:lnSpc>
                <a:spcPts val="1085"/>
              </a:lnSpc>
            </a:pPr>
            <a:fld id="{81D60167-4931-47E6-BA6A-407CBD079E47}" type="slidenum">
              <a:rPr spc="10" dirty="0"/>
            </a:fld>
            <a:endParaRPr spc="1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C7DC2"/>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3750</Words>
  <Application>WPS 演示</Application>
  <PresentationFormat>On-screen Show (4:3)</PresentationFormat>
  <Paragraphs>99</Paragraphs>
  <Slides>7</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7</vt:i4>
      </vt:variant>
    </vt:vector>
  </HeadingPairs>
  <TitlesOfParts>
    <vt:vector size="16" baseType="lpstr">
      <vt:lpstr>Arial</vt:lpstr>
      <vt:lpstr>SimSun</vt:lpstr>
      <vt:lpstr>Wingdings</vt:lpstr>
      <vt:lpstr>Arial</vt:lpstr>
      <vt:lpstr>Times New Roman</vt:lpstr>
      <vt:lpstr>Calibri</vt:lpstr>
      <vt:lpstr>Microsoft YaHei</vt:lpstr>
      <vt:lpstr>Arial Unicode MS</vt:lpstr>
      <vt:lpstr>Office Theme</vt:lpstr>
      <vt:lpstr>WHITEPAPER</vt:lpstr>
      <vt:lpstr>目录</vt:lpstr>
      <vt:lpstr>机器学习-大数据最优解</vt:lpstr>
      <vt:lpstr>Seabridge AI 方法论</vt:lpstr>
      <vt:lpstr>PowerPoint 演示文稿</vt:lpstr>
      <vt:lpstr>回 测 结 果 和 投 资 组 合 展 示</vt:lpstr>
      <vt:lpstr>回 测 结 果 和 投 资 组 合 展 示</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SEABRIDGE AI  METHODOLOGYWHITEPAPER</dc:title>
  <dc:creator/>
  <cp:lastModifiedBy>frank</cp:lastModifiedBy>
  <cp:revision>1</cp:revision>
  <dcterms:created xsi:type="dcterms:W3CDTF">2023-09-18T01:45:50Z</dcterms:created>
  <dcterms:modified xsi:type="dcterms:W3CDTF">2023-09-18T01:45:50Z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2020-07-19T20:00:00Z</vt:filetime>
  </property>
  <property fmtid="{D5CDD505-2E9C-101B-9397-08002B2CF9AE}" pid="3" name="Creator">
    <vt:lpwstr>wkhtmltopdf 0.12.5</vt:lpwstr>
  </property>
  <property fmtid="{D5CDD505-2E9C-101B-9397-08002B2CF9AE}" pid="4" name="LastSaved">
    <vt:filetime>2021-12-06T20:00:00Z</vt:filetime>
  </property>
  <property fmtid="{D5CDD505-2E9C-101B-9397-08002B2CF9AE}" pid="5" name="ICV">
    <vt:lpwstr>E1DBB0AC05CA467383A589C99BB9A220_13</vt:lpwstr>
  </property>
  <property fmtid="{D5CDD505-2E9C-101B-9397-08002B2CF9AE}" pid="6" name="KSOProductBuildVer">
    <vt:lpwstr>2052-12.1.0.15374</vt:lpwstr>
  </property>
</Properties>
</file>