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09" r:id="rId3"/>
    <p:sldId id="410" r:id="rId4"/>
    <p:sldId id="417" r:id="rId5"/>
    <p:sldId id="419" r:id="rId6"/>
    <p:sldId id="416" r:id="rId7"/>
    <p:sldId id="418" r:id="rId8"/>
    <p:sldId id="420" r:id="rId9"/>
    <p:sldId id="422" r:id="rId10"/>
    <p:sldId id="421" r:id="rId11"/>
    <p:sldId id="413" r:id="rId12"/>
    <p:sldId id="414" r:id="rId13"/>
    <p:sldId id="411" r:id="rId14"/>
    <p:sldId id="415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126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515600"/>
            <a:ext cx="10969200" cy="4736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9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2" Type="http://schemas.openxmlformats.org/officeDocument/2006/relationships/image" Target="../media/image8.jpe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1.xml"/><Relationship Id="rId2" Type="http://schemas.openxmlformats.org/officeDocument/2006/relationships/image" Target="../media/image9.jpe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2.xml"/><Relationship Id="rId2" Type="http://schemas.openxmlformats.org/officeDocument/2006/relationships/image" Target="../media/image10.jpe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>
            <a:lum bright="0" contrast="-6000"/>
          </a:blip>
          <a:stretch>
            <a:fillRect/>
          </a:stretch>
        </p:blipFill>
        <p:spPr>
          <a:xfrm>
            <a:off x="-1042670" y="-913765"/>
            <a:ext cx="14277340" cy="794956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219200" y="4197350"/>
            <a:ext cx="14630400" cy="18542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-215900" y="2638425"/>
            <a:ext cx="12031980" cy="3286125"/>
          </a:xfrm>
        </p:spPr>
        <p:txBody>
          <a:bodyPr>
            <a:noAutofit/>
          </a:bodyPr>
          <a:p>
            <a:r>
              <a:rPr lang="zh-CN" altLang="zh-CN" sz="8800">
                <a:ln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“芯”荒下的投资逻辑</a:t>
            </a:r>
            <a:endParaRPr lang="zh-CN" altLang="zh-CN" sz="8800">
              <a:ln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lam-research-price-target-raised-to-wall-street-high-at-cit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6065" y="-146050"/>
            <a:ext cx="12732385" cy="71621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5936162716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72465" y="-227965"/>
            <a:ext cx="14171930" cy="70859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 sz="2665"/>
              <a:t>LAM Research（NASDAQ：LRCX）巨大的机遇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lum bright="-6000" contrast="12000"/>
          </a:blip>
          <a:stretch>
            <a:fillRect/>
          </a:stretch>
        </p:blipFill>
        <p:spPr>
          <a:xfrm>
            <a:off x="7877175" y="2118360"/>
            <a:ext cx="3931285" cy="35712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6760" y="254690"/>
            <a:ext cx="10969200" cy="4759200"/>
          </a:xfrm>
        </p:spPr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480435" y="586105"/>
            <a:ext cx="52311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/>
              <a:t>汽车行业</a:t>
            </a:r>
            <a:r>
              <a:rPr lang="en-US" altLang="zh-CN" sz="3200" b="1"/>
              <a:t>“</a:t>
            </a:r>
            <a:r>
              <a:rPr lang="zh-CN" altLang="en-US" sz="3200" b="1"/>
              <a:t>缺芯</a:t>
            </a:r>
            <a:r>
              <a:rPr lang="en-US" altLang="zh-CN" sz="3200" b="1"/>
              <a:t>“ </a:t>
            </a:r>
            <a:r>
              <a:rPr lang="zh-CN" altLang="en-US" sz="3200" b="1"/>
              <a:t>有多严重？</a:t>
            </a:r>
            <a:endParaRPr lang="zh-CN" altLang="en-US" sz="3200" b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690" y="-1905"/>
            <a:ext cx="11694160" cy="68599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6760" y="254690"/>
            <a:ext cx="10969200" cy="4759200"/>
          </a:xfrm>
        </p:spPr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914140" y="654685"/>
            <a:ext cx="43643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3200"/>
              <a:t>那缺锌到底是为啥呢？</a:t>
            </a:r>
            <a:endParaRPr sz="3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564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51130" y="-127000"/>
            <a:ext cx="12533630" cy="92189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2047240" y="5865495"/>
            <a:ext cx="43707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5G手机比4G手机需求更多的芯片</a:t>
            </a:r>
            <a:endParaRPr lang="zh-CN" altLang="en-US"/>
          </a:p>
          <a:p>
            <a:r>
              <a:rPr lang="zh-CN" altLang="en-US"/>
              <a:t>汽车的智能化比传统燃油汽车消耗多</a:t>
            </a:r>
            <a:endParaRPr lang="zh-CN" altLang="en-US"/>
          </a:p>
        </p:txBody>
      </p:sp>
      <p:sp>
        <p:nvSpPr>
          <p:cNvPr id="7" name="内容占位符 6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1557" t="2271"/>
          <a:stretch>
            <a:fillRect/>
          </a:stretch>
        </p:blipFill>
        <p:spPr>
          <a:xfrm>
            <a:off x="-635" y="-299720"/>
            <a:ext cx="12193270" cy="71577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6760" y="254690"/>
            <a:ext cx="10969200" cy="4759200"/>
          </a:xfrm>
        </p:spPr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40205" y="358140"/>
            <a:ext cx="43643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3200"/>
              <a:t>那缺锌到底是为啥呢？</a:t>
            </a:r>
            <a:endParaRPr sz="3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0545" y="1068705"/>
            <a:ext cx="5229225" cy="336232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999490" y="5013643"/>
            <a:ext cx="5080000" cy="1168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0">
                <a:latin typeface="Calibri" panose="020F0502020204030204" charset="0"/>
                <a:ea typeface="宋体" panose="02010600030101010101" pitchFamily="2" charset="-122"/>
              </a:rPr>
              <a:t>主要原因：</a:t>
            </a:r>
            <a:endParaRPr lang="zh-CN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en-US" altLang="zh-CN" b="0">
                <a:latin typeface="Calibri" panose="020F0502020204030204" charset="0"/>
                <a:ea typeface="宋体" panose="02010600030101010101" pitchFamily="2" charset="-122"/>
              </a:rPr>
              <a:t>1. </a:t>
            </a:r>
            <a:r>
              <a:rPr lang="zh-CN" b="0">
                <a:latin typeface="Calibri" panose="020F0502020204030204" charset="0"/>
                <a:ea typeface="宋体" panose="02010600030101010101" pitchFamily="2" charset="-122"/>
              </a:rPr>
              <a:t>疫情</a:t>
            </a:r>
            <a:endParaRPr lang="zh-CN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en-US" altLang="zh-CN" b="0">
                <a:latin typeface="Calibri" panose="020F0502020204030204" charset="0"/>
                <a:ea typeface="宋体" panose="02010600030101010101" pitchFamily="2" charset="-122"/>
              </a:rPr>
              <a:t>2. PC</a:t>
            </a:r>
            <a:r>
              <a:rPr lang="en-US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b="0">
                <a:latin typeface="Calibri" panose="020F0502020204030204" charset="0"/>
                <a:ea typeface="宋体" panose="02010600030101010101" pitchFamily="2" charset="-122"/>
              </a:rPr>
              <a:t>端数据中心、新能源等等产业的逆势增长</a:t>
            </a:r>
            <a:endParaRPr lang="zh-CN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en-US" altLang="zh-CN" sz="1600"/>
              <a:t>3.赶上了流年不利,</a:t>
            </a:r>
            <a:r>
              <a:rPr lang="zh-CN" altLang="en-US" sz="1600"/>
              <a:t>自然灾害</a:t>
            </a:r>
            <a:endParaRPr lang="zh-CN" altLang="en-US" sz="1600"/>
          </a:p>
        </p:txBody>
      </p:sp>
      <p:pic>
        <p:nvPicPr>
          <p:cNvPr id="7" name="图片 6" descr="COVID_overview_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850" y="-233680"/>
            <a:ext cx="12331065" cy="77108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6760" y="254690"/>
            <a:ext cx="10969200" cy="4759200"/>
          </a:xfrm>
        </p:spPr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40205" y="358140"/>
            <a:ext cx="43643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3200"/>
              <a:t>那缺锌到底是为啥呢？</a:t>
            </a:r>
            <a:endParaRPr sz="3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0545" y="1068705"/>
            <a:ext cx="5229225" cy="336232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999490" y="5013643"/>
            <a:ext cx="5080000" cy="1168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0">
                <a:latin typeface="Calibri" panose="020F0502020204030204" charset="0"/>
                <a:ea typeface="宋体" panose="02010600030101010101" pitchFamily="2" charset="-122"/>
              </a:rPr>
              <a:t>主要原因：</a:t>
            </a:r>
            <a:endParaRPr lang="zh-CN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en-US" altLang="zh-CN" b="0">
                <a:latin typeface="Calibri" panose="020F0502020204030204" charset="0"/>
                <a:ea typeface="宋体" panose="02010600030101010101" pitchFamily="2" charset="-122"/>
              </a:rPr>
              <a:t>1. </a:t>
            </a:r>
            <a:r>
              <a:rPr lang="zh-CN" b="0">
                <a:latin typeface="Calibri" panose="020F0502020204030204" charset="0"/>
                <a:ea typeface="宋体" panose="02010600030101010101" pitchFamily="2" charset="-122"/>
              </a:rPr>
              <a:t>疫情</a:t>
            </a:r>
            <a:endParaRPr lang="zh-CN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en-US" altLang="zh-CN" b="0">
                <a:latin typeface="Calibri" panose="020F0502020204030204" charset="0"/>
                <a:ea typeface="宋体" panose="02010600030101010101" pitchFamily="2" charset="-122"/>
              </a:rPr>
              <a:t>2. PC</a:t>
            </a:r>
            <a:r>
              <a:rPr lang="en-US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b="0">
                <a:latin typeface="Calibri" panose="020F0502020204030204" charset="0"/>
                <a:ea typeface="宋体" panose="02010600030101010101" pitchFamily="2" charset="-122"/>
              </a:rPr>
              <a:t>端数据中心、新能源等等产业的逆势增长</a:t>
            </a:r>
            <a:endParaRPr lang="zh-CN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en-US" altLang="zh-CN" sz="1600"/>
              <a:t>3.赶上了流年不利,</a:t>
            </a:r>
            <a:r>
              <a:rPr lang="zh-CN" altLang="en-US" sz="1600"/>
              <a:t>自然灾害</a:t>
            </a:r>
            <a:endParaRPr lang="zh-CN" altLang="en-US" sz="1600"/>
          </a:p>
        </p:txBody>
      </p:sp>
      <p:pic>
        <p:nvPicPr>
          <p:cNvPr id="6" name="图片 5" descr="QQ__202007312040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94565" cy="73977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6760" y="254690"/>
            <a:ext cx="10969200" cy="4759200"/>
          </a:xfrm>
        </p:spPr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40205" y="358140"/>
            <a:ext cx="43643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3200"/>
              <a:t>那缺锌到底是为啥呢？</a:t>
            </a:r>
            <a:endParaRPr sz="3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0545" y="1068705"/>
            <a:ext cx="5229225" cy="336232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999490" y="5013643"/>
            <a:ext cx="5080000" cy="1168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0">
                <a:latin typeface="Calibri" panose="020F0502020204030204" charset="0"/>
                <a:ea typeface="宋体" panose="02010600030101010101" pitchFamily="2" charset="-122"/>
              </a:rPr>
              <a:t>主要原因：</a:t>
            </a:r>
            <a:endParaRPr lang="zh-CN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en-US" altLang="zh-CN" b="0">
                <a:latin typeface="Calibri" panose="020F0502020204030204" charset="0"/>
                <a:ea typeface="宋体" panose="02010600030101010101" pitchFamily="2" charset="-122"/>
              </a:rPr>
              <a:t>1. </a:t>
            </a:r>
            <a:r>
              <a:rPr lang="zh-CN" b="0">
                <a:latin typeface="Calibri" panose="020F0502020204030204" charset="0"/>
                <a:ea typeface="宋体" panose="02010600030101010101" pitchFamily="2" charset="-122"/>
              </a:rPr>
              <a:t>疫情</a:t>
            </a:r>
            <a:endParaRPr lang="zh-CN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en-US" altLang="zh-CN" b="0">
                <a:latin typeface="Calibri" panose="020F0502020204030204" charset="0"/>
                <a:ea typeface="宋体" panose="02010600030101010101" pitchFamily="2" charset="-122"/>
              </a:rPr>
              <a:t>2. PC</a:t>
            </a:r>
            <a:r>
              <a:rPr lang="en-US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b="0">
                <a:latin typeface="Calibri" panose="020F0502020204030204" charset="0"/>
                <a:ea typeface="宋体" panose="02010600030101010101" pitchFamily="2" charset="-122"/>
              </a:rPr>
              <a:t>端数据中心、新能源等等产业的逆势增长</a:t>
            </a:r>
            <a:endParaRPr lang="zh-CN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en-US" altLang="zh-CN" sz="1600"/>
              <a:t>3.赶上了流年不利,</a:t>
            </a:r>
            <a:r>
              <a:rPr lang="zh-CN" altLang="en-US" sz="1600"/>
              <a:t>自然灾害</a:t>
            </a:r>
            <a:endParaRPr lang="zh-CN" altLang="en-US" sz="1600"/>
          </a:p>
        </p:txBody>
      </p:sp>
      <p:pic>
        <p:nvPicPr>
          <p:cNvPr id="4" name="图片 3" descr="cdcc-knqqqmv32655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99310"/>
            <a:ext cx="12432665" cy="93046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6760" y="254690"/>
            <a:ext cx="10969200" cy="4759200"/>
          </a:xfrm>
        </p:spPr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40205" y="358140"/>
            <a:ext cx="43643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3200"/>
              <a:t>那缺锌到底是为啥呢？</a:t>
            </a:r>
            <a:endParaRPr sz="3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0545" y="1068705"/>
            <a:ext cx="5229225" cy="336232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999490" y="5013643"/>
            <a:ext cx="5080000" cy="1168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0">
                <a:latin typeface="Calibri" panose="020F0502020204030204" charset="0"/>
                <a:ea typeface="宋体" panose="02010600030101010101" pitchFamily="2" charset="-122"/>
              </a:rPr>
              <a:t>主要原因：</a:t>
            </a:r>
            <a:endParaRPr lang="zh-CN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en-US" altLang="zh-CN" b="0">
                <a:latin typeface="Calibri" panose="020F0502020204030204" charset="0"/>
                <a:ea typeface="宋体" panose="02010600030101010101" pitchFamily="2" charset="-122"/>
              </a:rPr>
              <a:t>1. </a:t>
            </a:r>
            <a:r>
              <a:rPr lang="zh-CN" b="0">
                <a:latin typeface="Calibri" panose="020F0502020204030204" charset="0"/>
                <a:ea typeface="宋体" panose="02010600030101010101" pitchFamily="2" charset="-122"/>
              </a:rPr>
              <a:t>疫情</a:t>
            </a:r>
            <a:endParaRPr lang="zh-CN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en-US" altLang="zh-CN" b="0">
                <a:latin typeface="Calibri" panose="020F0502020204030204" charset="0"/>
                <a:ea typeface="宋体" panose="02010600030101010101" pitchFamily="2" charset="-122"/>
              </a:rPr>
              <a:t>2. PC</a:t>
            </a:r>
            <a:r>
              <a:rPr lang="en-US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b="0">
                <a:latin typeface="Calibri" panose="020F0502020204030204" charset="0"/>
                <a:ea typeface="宋体" panose="02010600030101010101" pitchFamily="2" charset="-122"/>
              </a:rPr>
              <a:t>端数据中心、新能源等等产业的逆势增长</a:t>
            </a:r>
            <a:endParaRPr lang="zh-CN" b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en-US" altLang="zh-CN" sz="1600"/>
              <a:t>3.赶上了流年不利,</a:t>
            </a:r>
            <a:r>
              <a:rPr lang="zh-CN" altLang="en-US" sz="1600"/>
              <a:t>自然灾害</a:t>
            </a:r>
            <a:endParaRPr lang="zh-CN" altLang="en-US" sz="1600"/>
          </a:p>
        </p:txBody>
      </p:sp>
      <p:pic>
        <p:nvPicPr>
          <p:cNvPr id="4" name="图片 3" descr="1ty6890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53535" y="-678180"/>
            <a:ext cx="16720185" cy="82861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</Words>
  <Application>WPS 演示</Application>
  <PresentationFormat>宽屏</PresentationFormat>
  <Paragraphs>99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Times New Roman</vt:lpstr>
      <vt:lpstr>Office 主题​​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妞</cp:lastModifiedBy>
  <cp:revision>107</cp:revision>
  <dcterms:created xsi:type="dcterms:W3CDTF">2019-06-19T02:08:00Z</dcterms:created>
  <dcterms:modified xsi:type="dcterms:W3CDTF">2021-04-19T02:26:21Z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