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4A6C7A"/>
                </a:solidFill>
                <a:latin typeface="微软雅黑"/>
                <a:cs typeface="微软雅黑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8404" y="2520442"/>
            <a:ext cx="117068" cy="105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0"/>
            <a:ext cx="9142730" cy="2268220"/>
          </a:xfrm>
          <a:custGeom>
            <a:avLst/>
            <a:gdLst/>
            <a:ahLst/>
            <a:cxnLst/>
            <a:rect l="l" t="t" r="r" b="b"/>
            <a:pathLst>
              <a:path w="9142730" h="2268220">
                <a:moveTo>
                  <a:pt x="0" y="0"/>
                </a:moveTo>
                <a:lnTo>
                  <a:pt x="9142476" y="0"/>
                </a:lnTo>
                <a:lnTo>
                  <a:pt x="9142476" y="2267712"/>
                </a:lnTo>
                <a:lnTo>
                  <a:pt x="0" y="2267712"/>
                </a:lnTo>
                <a:lnTo>
                  <a:pt x="0" y="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4A6C7A"/>
                </a:solidFill>
                <a:latin typeface="微软雅黑"/>
                <a:cs typeface="微软雅黑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8404" y="2520442"/>
            <a:ext cx="117068" cy="105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6594964" y="5143500"/>
                </a:moveTo>
                <a:lnTo>
                  <a:pt x="0" y="5143500"/>
                </a:lnTo>
                <a:lnTo>
                  <a:pt x="0" y="983248"/>
                </a:lnTo>
                <a:lnTo>
                  <a:pt x="1526399" y="0"/>
                </a:lnTo>
                <a:lnTo>
                  <a:pt x="9144000" y="0"/>
                </a:lnTo>
                <a:lnTo>
                  <a:pt x="9144000" y="3501510"/>
                </a:lnTo>
                <a:lnTo>
                  <a:pt x="6594964" y="514350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4A6C7A"/>
                </a:solidFill>
                <a:latin typeface="微软雅黑"/>
                <a:cs typeface="微软雅黑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8404" y="2520442"/>
            <a:ext cx="117068" cy="105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8889" y="878852"/>
            <a:ext cx="1730375" cy="528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A6C7A"/>
                </a:solidFill>
                <a:latin typeface="微软雅黑"/>
                <a:cs typeface="微软雅黑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4030" y="924560"/>
            <a:ext cx="5615939" cy="1191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7.png"/><Relationship Id="rId6" Type="http://schemas.openxmlformats.org/officeDocument/2006/relationships/image" Target="../media/image3.png"/><Relationship Id="rId7" Type="http://schemas.openxmlformats.org/officeDocument/2006/relationships/image" Target="../media/image2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29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21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2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23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2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65500" y="344919"/>
            <a:ext cx="4004817" cy="4798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16914" y="321894"/>
            <a:ext cx="3732161" cy="4821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61518" y="4044289"/>
            <a:ext cx="1954530" cy="388620"/>
          </a:xfrm>
          <a:custGeom>
            <a:avLst/>
            <a:gdLst/>
            <a:ahLst/>
            <a:cxnLst/>
            <a:rect l="l" t="t" r="r" b="b"/>
            <a:pathLst>
              <a:path w="1954529" h="388620">
                <a:moveTo>
                  <a:pt x="1779739" y="387350"/>
                </a:moveTo>
                <a:lnTo>
                  <a:pt x="174383" y="387350"/>
                </a:lnTo>
                <a:lnTo>
                  <a:pt x="164655" y="386079"/>
                </a:lnTo>
                <a:lnTo>
                  <a:pt x="155079" y="383539"/>
                </a:lnTo>
                <a:lnTo>
                  <a:pt x="145681" y="382270"/>
                </a:lnTo>
                <a:lnTo>
                  <a:pt x="109994" y="368300"/>
                </a:lnTo>
                <a:lnTo>
                  <a:pt x="70637" y="344170"/>
                </a:lnTo>
                <a:lnTo>
                  <a:pt x="50406" y="323850"/>
                </a:lnTo>
                <a:lnTo>
                  <a:pt x="44297" y="317500"/>
                </a:lnTo>
                <a:lnTo>
                  <a:pt x="38531" y="309879"/>
                </a:lnTo>
                <a:lnTo>
                  <a:pt x="33121" y="302260"/>
                </a:lnTo>
                <a:lnTo>
                  <a:pt x="28066" y="294639"/>
                </a:lnTo>
                <a:lnTo>
                  <a:pt x="23380" y="285750"/>
                </a:lnTo>
                <a:lnTo>
                  <a:pt x="19088" y="278129"/>
                </a:lnTo>
                <a:lnTo>
                  <a:pt x="3873" y="232410"/>
                </a:lnTo>
                <a:lnTo>
                  <a:pt x="0" y="198120"/>
                </a:lnTo>
                <a:lnTo>
                  <a:pt x="0" y="189229"/>
                </a:lnTo>
                <a:lnTo>
                  <a:pt x="6045" y="144779"/>
                </a:lnTo>
                <a:lnTo>
                  <a:pt x="23380" y="101600"/>
                </a:lnTo>
                <a:lnTo>
                  <a:pt x="28066" y="92710"/>
                </a:lnTo>
                <a:lnTo>
                  <a:pt x="33121" y="85089"/>
                </a:lnTo>
                <a:lnTo>
                  <a:pt x="38531" y="77470"/>
                </a:lnTo>
                <a:lnTo>
                  <a:pt x="44297" y="69850"/>
                </a:lnTo>
                <a:lnTo>
                  <a:pt x="50406" y="63500"/>
                </a:lnTo>
                <a:lnTo>
                  <a:pt x="56845" y="55879"/>
                </a:lnTo>
                <a:lnTo>
                  <a:pt x="93484" y="27939"/>
                </a:lnTo>
                <a:lnTo>
                  <a:pt x="136461" y="7620"/>
                </a:lnTo>
                <a:lnTo>
                  <a:pt x="155079" y="3810"/>
                </a:lnTo>
                <a:lnTo>
                  <a:pt x="164655" y="1270"/>
                </a:lnTo>
                <a:lnTo>
                  <a:pt x="174383" y="0"/>
                </a:lnTo>
                <a:lnTo>
                  <a:pt x="1779739" y="0"/>
                </a:lnTo>
                <a:lnTo>
                  <a:pt x="1789468" y="1270"/>
                </a:lnTo>
                <a:lnTo>
                  <a:pt x="1799043" y="3810"/>
                </a:lnTo>
                <a:lnTo>
                  <a:pt x="1808441" y="5079"/>
                </a:lnTo>
                <a:lnTo>
                  <a:pt x="1817662" y="7620"/>
                </a:lnTo>
                <a:lnTo>
                  <a:pt x="175247" y="7620"/>
                </a:lnTo>
                <a:lnTo>
                  <a:pt x="165709" y="8889"/>
                </a:lnTo>
                <a:lnTo>
                  <a:pt x="165900" y="8889"/>
                </a:lnTo>
                <a:lnTo>
                  <a:pt x="161207" y="10160"/>
                </a:lnTo>
                <a:lnTo>
                  <a:pt x="156705" y="10160"/>
                </a:lnTo>
                <a:lnTo>
                  <a:pt x="147485" y="12700"/>
                </a:lnTo>
                <a:lnTo>
                  <a:pt x="147675" y="12700"/>
                </a:lnTo>
                <a:lnTo>
                  <a:pt x="138633" y="15239"/>
                </a:lnTo>
                <a:lnTo>
                  <a:pt x="138811" y="15239"/>
                </a:lnTo>
                <a:lnTo>
                  <a:pt x="129959" y="17779"/>
                </a:lnTo>
                <a:lnTo>
                  <a:pt x="130136" y="17779"/>
                </a:lnTo>
                <a:lnTo>
                  <a:pt x="121488" y="21589"/>
                </a:lnTo>
                <a:lnTo>
                  <a:pt x="121653" y="21589"/>
                </a:lnTo>
                <a:lnTo>
                  <a:pt x="113220" y="25400"/>
                </a:lnTo>
                <a:lnTo>
                  <a:pt x="113385" y="25400"/>
                </a:lnTo>
                <a:lnTo>
                  <a:pt x="105168" y="29210"/>
                </a:lnTo>
                <a:lnTo>
                  <a:pt x="105333" y="29210"/>
                </a:lnTo>
                <a:lnTo>
                  <a:pt x="97358" y="34289"/>
                </a:lnTo>
                <a:lnTo>
                  <a:pt x="97510" y="34289"/>
                </a:lnTo>
                <a:lnTo>
                  <a:pt x="89788" y="39370"/>
                </a:lnTo>
                <a:lnTo>
                  <a:pt x="89941" y="39370"/>
                </a:lnTo>
                <a:lnTo>
                  <a:pt x="82473" y="44450"/>
                </a:lnTo>
                <a:lnTo>
                  <a:pt x="82613" y="44450"/>
                </a:lnTo>
                <a:lnTo>
                  <a:pt x="75425" y="49529"/>
                </a:lnTo>
                <a:lnTo>
                  <a:pt x="75564" y="49529"/>
                </a:lnTo>
                <a:lnTo>
                  <a:pt x="68643" y="55879"/>
                </a:lnTo>
                <a:lnTo>
                  <a:pt x="68783" y="55879"/>
                </a:lnTo>
                <a:lnTo>
                  <a:pt x="62166" y="62229"/>
                </a:lnTo>
                <a:lnTo>
                  <a:pt x="55981" y="68579"/>
                </a:lnTo>
                <a:lnTo>
                  <a:pt x="50126" y="74929"/>
                </a:lnTo>
                <a:lnTo>
                  <a:pt x="45521" y="81279"/>
                </a:lnTo>
                <a:lnTo>
                  <a:pt x="44691" y="81279"/>
                </a:lnTo>
                <a:lnTo>
                  <a:pt x="39382" y="88900"/>
                </a:lnTo>
                <a:lnTo>
                  <a:pt x="34531" y="96520"/>
                </a:lnTo>
                <a:lnTo>
                  <a:pt x="30035" y="104139"/>
                </a:lnTo>
                <a:lnTo>
                  <a:pt x="25920" y="113029"/>
                </a:lnTo>
                <a:lnTo>
                  <a:pt x="22186" y="120650"/>
                </a:lnTo>
                <a:lnTo>
                  <a:pt x="18846" y="129539"/>
                </a:lnTo>
                <a:lnTo>
                  <a:pt x="15913" y="138429"/>
                </a:lnTo>
                <a:lnTo>
                  <a:pt x="13398" y="147320"/>
                </a:lnTo>
                <a:lnTo>
                  <a:pt x="11328" y="156210"/>
                </a:lnTo>
                <a:lnTo>
                  <a:pt x="9690" y="165100"/>
                </a:lnTo>
                <a:lnTo>
                  <a:pt x="8659" y="173989"/>
                </a:lnTo>
                <a:lnTo>
                  <a:pt x="8521" y="173989"/>
                </a:lnTo>
                <a:lnTo>
                  <a:pt x="7785" y="184150"/>
                </a:lnTo>
                <a:lnTo>
                  <a:pt x="7607" y="189229"/>
                </a:lnTo>
                <a:lnTo>
                  <a:pt x="7556" y="193039"/>
                </a:lnTo>
                <a:lnTo>
                  <a:pt x="7607" y="198120"/>
                </a:lnTo>
                <a:lnTo>
                  <a:pt x="7797" y="203200"/>
                </a:lnTo>
                <a:lnTo>
                  <a:pt x="8521" y="213360"/>
                </a:lnTo>
                <a:lnTo>
                  <a:pt x="8659" y="213360"/>
                </a:lnTo>
                <a:lnTo>
                  <a:pt x="9715" y="222250"/>
                </a:lnTo>
                <a:lnTo>
                  <a:pt x="11366" y="231139"/>
                </a:lnTo>
                <a:lnTo>
                  <a:pt x="13449" y="240029"/>
                </a:lnTo>
                <a:lnTo>
                  <a:pt x="15976" y="248920"/>
                </a:lnTo>
                <a:lnTo>
                  <a:pt x="18910" y="257810"/>
                </a:lnTo>
                <a:lnTo>
                  <a:pt x="22250" y="266700"/>
                </a:lnTo>
                <a:lnTo>
                  <a:pt x="25996" y="274320"/>
                </a:lnTo>
                <a:lnTo>
                  <a:pt x="30124" y="283210"/>
                </a:lnTo>
                <a:lnTo>
                  <a:pt x="34620" y="290829"/>
                </a:lnTo>
                <a:lnTo>
                  <a:pt x="39484" y="298450"/>
                </a:lnTo>
                <a:lnTo>
                  <a:pt x="44691" y="306070"/>
                </a:lnTo>
                <a:lnTo>
                  <a:pt x="45521" y="306070"/>
                </a:lnTo>
                <a:lnTo>
                  <a:pt x="50241" y="312420"/>
                </a:lnTo>
                <a:lnTo>
                  <a:pt x="56108" y="318770"/>
                </a:lnTo>
                <a:lnTo>
                  <a:pt x="62293" y="325120"/>
                </a:lnTo>
                <a:lnTo>
                  <a:pt x="68783" y="331470"/>
                </a:lnTo>
                <a:lnTo>
                  <a:pt x="68643" y="331470"/>
                </a:lnTo>
                <a:lnTo>
                  <a:pt x="75564" y="337820"/>
                </a:lnTo>
                <a:lnTo>
                  <a:pt x="75425" y="337820"/>
                </a:lnTo>
                <a:lnTo>
                  <a:pt x="82613" y="342900"/>
                </a:lnTo>
                <a:lnTo>
                  <a:pt x="82473" y="342900"/>
                </a:lnTo>
                <a:lnTo>
                  <a:pt x="89941" y="347979"/>
                </a:lnTo>
                <a:lnTo>
                  <a:pt x="89788" y="347979"/>
                </a:lnTo>
                <a:lnTo>
                  <a:pt x="97510" y="353060"/>
                </a:lnTo>
                <a:lnTo>
                  <a:pt x="97358" y="353060"/>
                </a:lnTo>
                <a:lnTo>
                  <a:pt x="105333" y="358139"/>
                </a:lnTo>
                <a:lnTo>
                  <a:pt x="105168" y="358139"/>
                </a:lnTo>
                <a:lnTo>
                  <a:pt x="113385" y="361950"/>
                </a:lnTo>
                <a:lnTo>
                  <a:pt x="113220" y="361950"/>
                </a:lnTo>
                <a:lnTo>
                  <a:pt x="121653" y="365760"/>
                </a:lnTo>
                <a:lnTo>
                  <a:pt x="121488" y="365760"/>
                </a:lnTo>
                <a:lnTo>
                  <a:pt x="130136" y="369570"/>
                </a:lnTo>
                <a:lnTo>
                  <a:pt x="129959" y="369570"/>
                </a:lnTo>
                <a:lnTo>
                  <a:pt x="138811" y="372110"/>
                </a:lnTo>
                <a:lnTo>
                  <a:pt x="138633" y="372110"/>
                </a:lnTo>
                <a:lnTo>
                  <a:pt x="147675" y="374650"/>
                </a:lnTo>
                <a:lnTo>
                  <a:pt x="147485" y="374650"/>
                </a:lnTo>
                <a:lnTo>
                  <a:pt x="156705" y="377189"/>
                </a:lnTo>
                <a:lnTo>
                  <a:pt x="156514" y="377189"/>
                </a:lnTo>
                <a:lnTo>
                  <a:pt x="165900" y="378460"/>
                </a:lnTo>
                <a:lnTo>
                  <a:pt x="165709" y="378460"/>
                </a:lnTo>
                <a:lnTo>
                  <a:pt x="175247" y="379729"/>
                </a:lnTo>
                <a:lnTo>
                  <a:pt x="189369" y="379729"/>
                </a:lnTo>
                <a:lnTo>
                  <a:pt x="194284" y="381000"/>
                </a:lnTo>
                <a:lnTo>
                  <a:pt x="1813051" y="381000"/>
                </a:lnTo>
                <a:lnTo>
                  <a:pt x="1808441" y="382270"/>
                </a:lnTo>
                <a:lnTo>
                  <a:pt x="1799043" y="383539"/>
                </a:lnTo>
                <a:lnTo>
                  <a:pt x="1789468" y="386079"/>
                </a:lnTo>
                <a:lnTo>
                  <a:pt x="1779739" y="387350"/>
                </a:lnTo>
                <a:close/>
              </a:path>
              <a:path w="1954529" h="388620">
                <a:moveTo>
                  <a:pt x="1797608" y="11429"/>
                </a:moveTo>
                <a:lnTo>
                  <a:pt x="1788223" y="8889"/>
                </a:lnTo>
                <a:lnTo>
                  <a:pt x="1788414" y="8889"/>
                </a:lnTo>
                <a:lnTo>
                  <a:pt x="1778876" y="7620"/>
                </a:lnTo>
                <a:lnTo>
                  <a:pt x="1817662" y="7620"/>
                </a:lnTo>
                <a:lnTo>
                  <a:pt x="1823681" y="10160"/>
                </a:lnTo>
                <a:lnTo>
                  <a:pt x="1797418" y="10160"/>
                </a:lnTo>
                <a:lnTo>
                  <a:pt x="1797608" y="11429"/>
                </a:lnTo>
                <a:close/>
              </a:path>
              <a:path w="1954529" h="388620">
                <a:moveTo>
                  <a:pt x="156514" y="11429"/>
                </a:moveTo>
                <a:lnTo>
                  <a:pt x="156705" y="10160"/>
                </a:lnTo>
                <a:lnTo>
                  <a:pt x="161207" y="10160"/>
                </a:lnTo>
                <a:lnTo>
                  <a:pt x="156514" y="11429"/>
                </a:lnTo>
                <a:close/>
              </a:path>
              <a:path w="1954529" h="388620">
                <a:moveTo>
                  <a:pt x="1909533" y="82550"/>
                </a:moveTo>
                <a:lnTo>
                  <a:pt x="1903882" y="74929"/>
                </a:lnTo>
                <a:lnTo>
                  <a:pt x="1898014" y="68579"/>
                </a:lnTo>
                <a:lnTo>
                  <a:pt x="1891830" y="62229"/>
                </a:lnTo>
                <a:lnTo>
                  <a:pt x="1885340" y="55879"/>
                </a:lnTo>
                <a:lnTo>
                  <a:pt x="1885480" y="55879"/>
                </a:lnTo>
                <a:lnTo>
                  <a:pt x="1878558" y="49529"/>
                </a:lnTo>
                <a:lnTo>
                  <a:pt x="1878698" y="49529"/>
                </a:lnTo>
                <a:lnTo>
                  <a:pt x="1871510" y="44450"/>
                </a:lnTo>
                <a:lnTo>
                  <a:pt x="1871649" y="44450"/>
                </a:lnTo>
                <a:lnTo>
                  <a:pt x="1864182" y="39370"/>
                </a:lnTo>
                <a:lnTo>
                  <a:pt x="1864334" y="39370"/>
                </a:lnTo>
                <a:lnTo>
                  <a:pt x="1856613" y="34289"/>
                </a:lnTo>
                <a:lnTo>
                  <a:pt x="1856765" y="34289"/>
                </a:lnTo>
                <a:lnTo>
                  <a:pt x="1848789" y="29210"/>
                </a:lnTo>
                <a:lnTo>
                  <a:pt x="1848942" y="29210"/>
                </a:lnTo>
                <a:lnTo>
                  <a:pt x="1840738" y="25400"/>
                </a:lnTo>
                <a:lnTo>
                  <a:pt x="1840903" y="25400"/>
                </a:lnTo>
                <a:lnTo>
                  <a:pt x="1832457" y="21589"/>
                </a:lnTo>
                <a:lnTo>
                  <a:pt x="1832635" y="21589"/>
                </a:lnTo>
                <a:lnTo>
                  <a:pt x="1823986" y="17779"/>
                </a:lnTo>
                <a:lnTo>
                  <a:pt x="1824164" y="17779"/>
                </a:lnTo>
                <a:lnTo>
                  <a:pt x="1815312" y="15239"/>
                </a:lnTo>
                <a:lnTo>
                  <a:pt x="1815490" y="15239"/>
                </a:lnTo>
                <a:lnTo>
                  <a:pt x="1806447" y="12700"/>
                </a:lnTo>
                <a:lnTo>
                  <a:pt x="1806638" y="12700"/>
                </a:lnTo>
                <a:lnTo>
                  <a:pt x="1797418" y="10160"/>
                </a:lnTo>
                <a:lnTo>
                  <a:pt x="1823681" y="10160"/>
                </a:lnTo>
                <a:lnTo>
                  <a:pt x="1860638" y="27939"/>
                </a:lnTo>
                <a:lnTo>
                  <a:pt x="1897278" y="55879"/>
                </a:lnTo>
                <a:lnTo>
                  <a:pt x="1903717" y="63500"/>
                </a:lnTo>
                <a:lnTo>
                  <a:pt x="1909825" y="69850"/>
                </a:lnTo>
                <a:lnTo>
                  <a:pt x="1915591" y="77470"/>
                </a:lnTo>
                <a:lnTo>
                  <a:pt x="1918296" y="81279"/>
                </a:lnTo>
                <a:lnTo>
                  <a:pt x="1909432" y="81279"/>
                </a:lnTo>
                <a:lnTo>
                  <a:pt x="1909533" y="82550"/>
                </a:lnTo>
                <a:close/>
              </a:path>
              <a:path w="1954529" h="388620">
                <a:moveTo>
                  <a:pt x="44577" y="82550"/>
                </a:moveTo>
                <a:lnTo>
                  <a:pt x="44691" y="81279"/>
                </a:lnTo>
                <a:lnTo>
                  <a:pt x="45521" y="81279"/>
                </a:lnTo>
                <a:lnTo>
                  <a:pt x="44577" y="82550"/>
                </a:lnTo>
                <a:close/>
              </a:path>
              <a:path w="1954529" h="388620">
                <a:moveTo>
                  <a:pt x="1945614" y="175260"/>
                </a:moveTo>
                <a:lnTo>
                  <a:pt x="1944408" y="165100"/>
                </a:lnTo>
                <a:lnTo>
                  <a:pt x="1942757" y="156210"/>
                </a:lnTo>
                <a:lnTo>
                  <a:pt x="1940674" y="147320"/>
                </a:lnTo>
                <a:lnTo>
                  <a:pt x="1938146" y="138429"/>
                </a:lnTo>
                <a:lnTo>
                  <a:pt x="1935213" y="129539"/>
                </a:lnTo>
                <a:lnTo>
                  <a:pt x="1931860" y="120650"/>
                </a:lnTo>
                <a:lnTo>
                  <a:pt x="1928126" y="113029"/>
                </a:lnTo>
                <a:lnTo>
                  <a:pt x="1923999" y="104139"/>
                </a:lnTo>
                <a:lnTo>
                  <a:pt x="1919503" y="96520"/>
                </a:lnTo>
                <a:lnTo>
                  <a:pt x="1914639" y="88900"/>
                </a:lnTo>
                <a:lnTo>
                  <a:pt x="1909432" y="81279"/>
                </a:lnTo>
                <a:lnTo>
                  <a:pt x="1918296" y="81279"/>
                </a:lnTo>
                <a:lnTo>
                  <a:pt x="1921002" y="85089"/>
                </a:lnTo>
                <a:lnTo>
                  <a:pt x="1926056" y="92710"/>
                </a:lnTo>
                <a:lnTo>
                  <a:pt x="1930742" y="101600"/>
                </a:lnTo>
                <a:lnTo>
                  <a:pt x="1935035" y="109220"/>
                </a:lnTo>
                <a:lnTo>
                  <a:pt x="1950250" y="154939"/>
                </a:lnTo>
                <a:lnTo>
                  <a:pt x="1953196" y="173989"/>
                </a:lnTo>
                <a:lnTo>
                  <a:pt x="1945601" y="173989"/>
                </a:lnTo>
                <a:lnTo>
                  <a:pt x="1945614" y="175260"/>
                </a:lnTo>
                <a:close/>
              </a:path>
              <a:path w="1954529" h="388620">
                <a:moveTo>
                  <a:pt x="8509" y="175260"/>
                </a:moveTo>
                <a:lnTo>
                  <a:pt x="8521" y="173989"/>
                </a:lnTo>
                <a:lnTo>
                  <a:pt x="8659" y="173989"/>
                </a:lnTo>
                <a:lnTo>
                  <a:pt x="8509" y="175260"/>
                </a:lnTo>
                <a:close/>
              </a:path>
              <a:path w="1954529" h="388620">
                <a:moveTo>
                  <a:pt x="1954187" y="194310"/>
                </a:moveTo>
                <a:lnTo>
                  <a:pt x="1946567" y="194310"/>
                </a:lnTo>
                <a:lnTo>
                  <a:pt x="1946567" y="193039"/>
                </a:lnTo>
                <a:lnTo>
                  <a:pt x="1946503" y="189229"/>
                </a:lnTo>
                <a:lnTo>
                  <a:pt x="1946325" y="184150"/>
                </a:lnTo>
                <a:lnTo>
                  <a:pt x="1945601" y="173989"/>
                </a:lnTo>
                <a:lnTo>
                  <a:pt x="1953196" y="173989"/>
                </a:lnTo>
                <a:lnTo>
                  <a:pt x="1953933" y="184150"/>
                </a:lnTo>
                <a:lnTo>
                  <a:pt x="1954123" y="189229"/>
                </a:lnTo>
                <a:lnTo>
                  <a:pt x="1954187" y="194310"/>
                </a:lnTo>
                <a:close/>
              </a:path>
              <a:path w="1954529" h="388620">
                <a:moveTo>
                  <a:pt x="1946559" y="193675"/>
                </a:moveTo>
                <a:lnTo>
                  <a:pt x="1946551" y="193039"/>
                </a:lnTo>
                <a:lnTo>
                  <a:pt x="1946559" y="193675"/>
                </a:lnTo>
                <a:close/>
              </a:path>
              <a:path w="1954529" h="388620">
                <a:moveTo>
                  <a:pt x="1953196" y="213360"/>
                </a:moveTo>
                <a:lnTo>
                  <a:pt x="1945601" y="213360"/>
                </a:lnTo>
                <a:lnTo>
                  <a:pt x="1946338" y="203200"/>
                </a:lnTo>
                <a:lnTo>
                  <a:pt x="1946516" y="198120"/>
                </a:lnTo>
                <a:lnTo>
                  <a:pt x="1946559" y="193675"/>
                </a:lnTo>
                <a:lnTo>
                  <a:pt x="1946567" y="194310"/>
                </a:lnTo>
                <a:lnTo>
                  <a:pt x="1954187" y="194310"/>
                </a:lnTo>
                <a:lnTo>
                  <a:pt x="1954123" y="198120"/>
                </a:lnTo>
                <a:lnTo>
                  <a:pt x="1953933" y="203200"/>
                </a:lnTo>
                <a:lnTo>
                  <a:pt x="1953196" y="213360"/>
                </a:lnTo>
                <a:close/>
              </a:path>
              <a:path w="1954529" h="388620">
                <a:moveTo>
                  <a:pt x="8659" y="213360"/>
                </a:moveTo>
                <a:lnTo>
                  <a:pt x="8521" y="213360"/>
                </a:lnTo>
                <a:lnTo>
                  <a:pt x="8509" y="212089"/>
                </a:lnTo>
                <a:lnTo>
                  <a:pt x="8659" y="213360"/>
                </a:lnTo>
                <a:close/>
              </a:path>
              <a:path w="1954529" h="388620">
                <a:moveTo>
                  <a:pt x="1918296" y="306070"/>
                </a:moveTo>
                <a:lnTo>
                  <a:pt x="1909432" y="306070"/>
                </a:lnTo>
                <a:lnTo>
                  <a:pt x="1914740" y="298450"/>
                </a:lnTo>
                <a:lnTo>
                  <a:pt x="1919592" y="290829"/>
                </a:lnTo>
                <a:lnTo>
                  <a:pt x="1924088" y="283210"/>
                </a:lnTo>
                <a:lnTo>
                  <a:pt x="1928202" y="274320"/>
                </a:lnTo>
                <a:lnTo>
                  <a:pt x="1931936" y="266700"/>
                </a:lnTo>
                <a:lnTo>
                  <a:pt x="1935276" y="257810"/>
                </a:lnTo>
                <a:lnTo>
                  <a:pt x="1938210" y="248920"/>
                </a:lnTo>
                <a:lnTo>
                  <a:pt x="1940725" y="240029"/>
                </a:lnTo>
                <a:lnTo>
                  <a:pt x="1942795" y="231139"/>
                </a:lnTo>
                <a:lnTo>
                  <a:pt x="1944433" y="222250"/>
                </a:lnTo>
                <a:lnTo>
                  <a:pt x="1945614" y="212089"/>
                </a:lnTo>
                <a:lnTo>
                  <a:pt x="1945601" y="213360"/>
                </a:lnTo>
                <a:lnTo>
                  <a:pt x="1953196" y="213360"/>
                </a:lnTo>
                <a:lnTo>
                  <a:pt x="1945462" y="251460"/>
                </a:lnTo>
                <a:lnTo>
                  <a:pt x="1930742" y="285750"/>
                </a:lnTo>
                <a:lnTo>
                  <a:pt x="1926056" y="294639"/>
                </a:lnTo>
                <a:lnTo>
                  <a:pt x="1921002" y="302260"/>
                </a:lnTo>
                <a:lnTo>
                  <a:pt x="1918296" y="306070"/>
                </a:lnTo>
                <a:close/>
              </a:path>
              <a:path w="1954529" h="388620">
                <a:moveTo>
                  <a:pt x="45521" y="306070"/>
                </a:moveTo>
                <a:lnTo>
                  <a:pt x="44691" y="306070"/>
                </a:lnTo>
                <a:lnTo>
                  <a:pt x="44577" y="304800"/>
                </a:lnTo>
                <a:lnTo>
                  <a:pt x="45521" y="306070"/>
                </a:lnTo>
                <a:close/>
              </a:path>
              <a:path w="1954529" h="388620">
                <a:moveTo>
                  <a:pt x="1813051" y="381000"/>
                </a:moveTo>
                <a:lnTo>
                  <a:pt x="1759839" y="381000"/>
                </a:lnTo>
                <a:lnTo>
                  <a:pt x="1764753" y="379729"/>
                </a:lnTo>
                <a:lnTo>
                  <a:pt x="1778876" y="379729"/>
                </a:lnTo>
                <a:lnTo>
                  <a:pt x="1788414" y="378460"/>
                </a:lnTo>
                <a:lnTo>
                  <a:pt x="1788223" y="378460"/>
                </a:lnTo>
                <a:lnTo>
                  <a:pt x="1797608" y="377189"/>
                </a:lnTo>
                <a:lnTo>
                  <a:pt x="1797418" y="377189"/>
                </a:lnTo>
                <a:lnTo>
                  <a:pt x="1806638" y="374650"/>
                </a:lnTo>
                <a:lnTo>
                  <a:pt x="1806447" y="374650"/>
                </a:lnTo>
                <a:lnTo>
                  <a:pt x="1815490" y="372110"/>
                </a:lnTo>
                <a:lnTo>
                  <a:pt x="1815312" y="372110"/>
                </a:lnTo>
                <a:lnTo>
                  <a:pt x="1824164" y="369570"/>
                </a:lnTo>
                <a:lnTo>
                  <a:pt x="1823986" y="369570"/>
                </a:lnTo>
                <a:lnTo>
                  <a:pt x="1832635" y="365760"/>
                </a:lnTo>
                <a:lnTo>
                  <a:pt x="1832457" y="365760"/>
                </a:lnTo>
                <a:lnTo>
                  <a:pt x="1840903" y="361950"/>
                </a:lnTo>
                <a:lnTo>
                  <a:pt x="1840738" y="361950"/>
                </a:lnTo>
                <a:lnTo>
                  <a:pt x="1848942" y="358139"/>
                </a:lnTo>
                <a:lnTo>
                  <a:pt x="1848789" y="358139"/>
                </a:lnTo>
                <a:lnTo>
                  <a:pt x="1856765" y="353060"/>
                </a:lnTo>
                <a:lnTo>
                  <a:pt x="1856613" y="353060"/>
                </a:lnTo>
                <a:lnTo>
                  <a:pt x="1864334" y="347979"/>
                </a:lnTo>
                <a:lnTo>
                  <a:pt x="1864182" y="347979"/>
                </a:lnTo>
                <a:lnTo>
                  <a:pt x="1871649" y="342900"/>
                </a:lnTo>
                <a:lnTo>
                  <a:pt x="1871510" y="342900"/>
                </a:lnTo>
                <a:lnTo>
                  <a:pt x="1878698" y="337820"/>
                </a:lnTo>
                <a:lnTo>
                  <a:pt x="1878558" y="337820"/>
                </a:lnTo>
                <a:lnTo>
                  <a:pt x="1885480" y="331470"/>
                </a:lnTo>
                <a:lnTo>
                  <a:pt x="1885340" y="331470"/>
                </a:lnTo>
                <a:lnTo>
                  <a:pt x="1891957" y="325120"/>
                </a:lnTo>
                <a:lnTo>
                  <a:pt x="1898141" y="318770"/>
                </a:lnTo>
                <a:lnTo>
                  <a:pt x="1903996" y="312420"/>
                </a:lnTo>
                <a:lnTo>
                  <a:pt x="1909533" y="304800"/>
                </a:lnTo>
                <a:lnTo>
                  <a:pt x="1909432" y="306070"/>
                </a:lnTo>
                <a:lnTo>
                  <a:pt x="1918296" y="306070"/>
                </a:lnTo>
                <a:lnTo>
                  <a:pt x="1915591" y="309879"/>
                </a:lnTo>
                <a:lnTo>
                  <a:pt x="1909825" y="317500"/>
                </a:lnTo>
                <a:lnTo>
                  <a:pt x="1903717" y="323850"/>
                </a:lnTo>
                <a:lnTo>
                  <a:pt x="1897278" y="331470"/>
                </a:lnTo>
                <a:lnTo>
                  <a:pt x="1860638" y="359410"/>
                </a:lnTo>
                <a:lnTo>
                  <a:pt x="1817662" y="379729"/>
                </a:lnTo>
                <a:lnTo>
                  <a:pt x="1813051" y="381000"/>
                </a:lnTo>
                <a:close/>
              </a:path>
              <a:path w="1954529" h="388620">
                <a:moveTo>
                  <a:pt x="1759902" y="388620"/>
                </a:moveTo>
                <a:lnTo>
                  <a:pt x="194221" y="388620"/>
                </a:lnTo>
                <a:lnTo>
                  <a:pt x="189230" y="387350"/>
                </a:lnTo>
                <a:lnTo>
                  <a:pt x="1764893" y="387350"/>
                </a:lnTo>
                <a:lnTo>
                  <a:pt x="1759902" y="388620"/>
                </a:lnTo>
                <a:close/>
              </a:path>
            </a:pathLst>
          </a:custGeom>
          <a:solidFill>
            <a:srgbClr val="799F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0351" y="0"/>
            <a:ext cx="6056376" cy="514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77996" y="975360"/>
            <a:ext cx="1610867" cy="3485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03364" y="4431791"/>
            <a:ext cx="622300" cy="0"/>
          </a:xfrm>
          <a:custGeom>
            <a:avLst/>
            <a:gdLst/>
            <a:ahLst/>
            <a:cxnLst/>
            <a:rect l="l" t="t" r="r" b="b"/>
            <a:pathLst>
              <a:path w="622300" h="0">
                <a:moveTo>
                  <a:pt x="0" y="0"/>
                </a:moveTo>
                <a:lnTo>
                  <a:pt x="621792" y="0"/>
                </a:lnTo>
              </a:path>
            </a:pathLst>
          </a:custGeom>
          <a:ln w="45720">
            <a:solidFill>
              <a:srgbClr val="799FA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342379" y="1967357"/>
            <a:ext cx="2247900" cy="234505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75"/>
              </a:spcBef>
              <a:tabLst>
                <a:tab pos="604520" algn="l"/>
                <a:tab pos="1209675" algn="l"/>
                <a:tab pos="1814830" algn="l"/>
              </a:tabLst>
            </a:pP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产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	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品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	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介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	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绍</a:t>
            </a:r>
            <a:endParaRPr sz="3200">
              <a:latin typeface="微软雅黑"/>
              <a:cs typeface="微软雅黑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dirty="0" sz="3200" b="1">
                <a:solidFill>
                  <a:srgbClr val="4A6C7A"/>
                </a:solidFill>
                <a:latin typeface="Arial"/>
                <a:cs typeface="Arial"/>
              </a:rPr>
              <a:t>&amp;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5"/>
              </a:spcBef>
              <a:tabLst>
                <a:tab pos="604520" algn="l"/>
                <a:tab pos="1209675" algn="l"/>
                <a:tab pos="1814830" algn="l"/>
              </a:tabLst>
            </a:pP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算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	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法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	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逻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	</a:t>
            </a:r>
            <a:r>
              <a:rPr dirty="0" sz="3200" spc="5" b="1">
                <a:solidFill>
                  <a:srgbClr val="4A6C7A"/>
                </a:solidFill>
                <a:latin typeface="微软雅黑"/>
                <a:cs typeface="微软雅黑"/>
              </a:rPr>
              <a:t>辑</a:t>
            </a:r>
            <a:endParaRPr sz="3200">
              <a:latin typeface="微软雅黑"/>
              <a:cs typeface="微软雅黑"/>
            </a:endParaRPr>
          </a:p>
          <a:p>
            <a:pPr marL="383540">
              <a:lnSpc>
                <a:spcPct val="100000"/>
              </a:lnSpc>
              <a:spcBef>
                <a:spcPts val="3570"/>
              </a:spcBef>
            </a:pPr>
            <a:r>
              <a:rPr dirty="0" sz="800">
                <a:solidFill>
                  <a:srgbClr val="4A6C7A"/>
                </a:solidFill>
                <a:latin typeface="Arial"/>
                <a:cs typeface="Arial"/>
              </a:rPr>
              <a:t>F r a n k / E m i l</a:t>
            </a:r>
            <a:r>
              <a:rPr dirty="0" sz="800" spc="135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4A6C7A"/>
                </a:solidFill>
                <a:latin typeface="Arial"/>
                <a:cs typeface="Arial"/>
              </a:rPr>
              <a:t>y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93815" y="1640839"/>
            <a:ext cx="2136140" cy="25781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467359" marR="5080" indent="-454659">
              <a:lnSpc>
                <a:spcPts val="860"/>
              </a:lnSpc>
              <a:spcBef>
                <a:spcPts val="215"/>
              </a:spcBef>
            </a:pPr>
            <a:r>
              <a:rPr dirty="0" sz="800" spc="35" b="1">
                <a:solidFill>
                  <a:srgbClr val="4A6C7A"/>
                </a:solidFill>
                <a:latin typeface="Arial"/>
                <a:cs typeface="Arial"/>
              </a:rPr>
              <a:t>An </a:t>
            </a:r>
            <a:r>
              <a:rPr dirty="0" sz="800" spc="65" b="1">
                <a:solidFill>
                  <a:srgbClr val="4A6C7A"/>
                </a:solidFill>
                <a:latin typeface="Arial"/>
                <a:cs typeface="Arial"/>
              </a:rPr>
              <a:t>Institution‘ </a:t>
            </a:r>
            <a:r>
              <a:rPr dirty="0" sz="800" b="1">
                <a:solidFill>
                  <a:srgbClr val="4A6C7A"/>
                </a:solidFill>
                <a:latin typeface="Arial"/>
                <a:cs typeface="Arial"/>
              </a:rPr>
              <a:t>s </a:t>
            </a:r>
            <a:r>
              <a:rPr dirty="0" sz="800" spc="60" b="1">
                <a:solidFill>
                  <a:srgbClr val="4A6C7A"/>
                </a:solidFill>
                <a:latin typeface="Arial"/>
                <a:cs typeface="Arial"/>
              </a:rPr>
              <a:t>Analysis </a:t>
            </a:r>
            <a:r>
              <a:rPr dirty="0" sz="800" spc="65" b="1">
                <a:solidFill>
                  <a:srgbClr val="4A6C7A"/>
                </a:solidFill>
                <a:latin typeface="Arial"/>
                <a:cs typeface="Arial"/>
              </a:rPr>
              <a:t>Department  </a:t>
            </a:r>
            <a:r>
              <a:rPr dirty="0" sz="800" spc="45" b="1">
                <a:solidFill>
                  <a:srgbClr val="4A6C7A"/>
                </a:solidFill>
                <a:latin typeface="Arial"/>
                <a:cs typeface="Arial"/>
              </a:rPr>
              <a:t>For </a:t>
            </a:r>
            <a:r>
              <a:rPr dirty="0" sz="800" spc="60" b="1">
                <a:solidFill>
                  <a:srgbClr val="4A6C7A"/>
                </a:solidFill>
                <a:latin typeface="Arial"/>
                <a:cs typeface="Arial"/>
              </a:rPr>
              <a:t>Private</a:t>
            </a:r>
            <a:r>
              <a:rPr dirty="0" sz="800" spc="-35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800" spc="60" b="1">
                <a:solidFill>
                  <a:srgbClr val="4A6C7A"/>
                </a:solidFill>
                <a:latin typeface="Arial"/>
                <a:cs typeface="Arial"/>
              </a:rPr>
              <a:t>Investors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55079" y="281940"/>
            <a:ext cx="2221992" cy="1257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0507" y="5080"/>
            <a:ext cx="8863965" cy="5138420"/>
          </a:xfrm>
          <a:custGeom>
            <a:avLst/>
            <a:gdLst/>
            <a:ahLst/>
            <a:cxnLst/>
            <a:rect l="l" t="t" r="r" b="b"/>
            <a:pathLst>
              <a:path w="8863965" h="5138420">
                <a:moveTo>
                  <a:pt x="6108395" y="5138420"/>
                </a:moveTo>
                <a:lnTo>
                  <a:pt x="0" y="5138420"/>
                </a:lnTo>
                <a:lnTo>
                  <a:pt x="6258735" y="0"/>
                </a:lnTo>
                <a:lnTo>
                  <a:pt x="8863492" y="0"/>
                </a:lnTo>
                <a:lnTo>
                  <a:pt x="8863492" y="2876489"/>
                </a:lnTo>
                <a:lnTo>
                  <a:pt x="6108395" y="513842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79174" y="1332819"/>
            <a:ext cx="2159635" cy="6750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80" b="0" i="1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dirty="0" sz="950" spc="-434" b="0" i="1">
                <a:solidFill>
                  <a:srgbClr val="FFFFFF"/>
                </a:solidFill>
                <a:latin typeface="微软雅黑"/>
                <a:cs typeface="微软雅黑"/>
              </a:rPr>
              <a:t>分析报告和网页信</a:t>
            </a:r>
            <a:r>
              <a:rPr dirty="0" sz="950" spc="-50" b="0" i="1">
                <a:solidFill>
                  <a:srgbClr val="FFFFFF"/>
                </a:solidFill>
                <a:latin typeface="微软雅黑"/>
                <a:cs typeface="微软雅黑"/>
              </a:rPr>
              <a:t>息</a:t>
            </a:r>
            <a:endParaRPr sz="9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75">
                <a:solidFill>
                  <a:srgbClr val="FFFFFF"/>
                </a:solidFill>
              </a:rPr>
              <a:t>重要信息</a:t>
            </a:r>
            <a:r>
              <a:rPr dirty="0">
                <a:solidFill>
                  <a:srgbClr val="FFFFFF"/>
                </a:solidFill>
              </a:rPr>
              <a:t>：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10060" y="2259101"/>
            <a:ext cx="2311400" cy="2120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分析报告上的：</a:t>
            </a:r>
            <a:endParaRPr sz="9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Entry: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69900"/>
              </a:lnSpc>
              <a:spcBef>
                <a:spcPts val="40"/>
              </a:spcBef>
            </a:pP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发布分析当日的收盘价（最小时间窗口为日）  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Position%:</a:t>
            </a:r>
            <a:r>
              <a:rPr dirty="0" sz="9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初始仓位比例，根据总仓位计算 </a:t>
            </a: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RRR:</a:t>
            </a:r>
            <a:r>
              <a:rPr dirty="0" sz="900" spc="2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最小阶段的风险回报比</a:t>
            </a:r>
            <a:endParaRPr sz="9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网页上的：</a:t>
            </a:r>
            <a:endParaRPr sz="900">
              <a:latin typeface="微软雅黑"/>
              <a:cs typeface="微软雅黑"/>
            </a:endParaRPr>
          </a:p>
          <a:p>
            <a:pPr marL="12700" marR="1002030">
              <a:lnSpc>
                <a:spcPct val="169900"/>
              </a:lnSpc>
            </a:pP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Entry:</a:t>
            </a: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真实入场价 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Position%</a:t>
            </a:r>
            <a:r>
              <a:rPr dirty="0" sz="900" spc="-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当前持仓比 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StopPrice:</a:t>
            </a:r>
            <a:r>
              <a:rPr dirty="0" sz="9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当前止损价格</a:t>
            </a:r>
            <a:endParaRPr sz="90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4800" y="591312"/>
            <a:ext cx="4648200" cy="396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0499" y="5080"/>
            <a:ext cx="8863965" cy="5138420"/>
          </a:xfrm>
          <a:custGeom>
            <a:avLst/>
            <a:gdLst/>
            <a:ahLst/>
            <a:cxnLst/>
            <a:rect l="l" t="t" r="r" b="b"/>
            <a:pathLst>
              <a:path w="8863965" h="5138420">
                <a:moveTo>
                  <a:pt x="6100445" y="5138420"/>
                </a:moveTo>
                <a:lnTo>
                  <a:pt x="0" y="5138420"/>
                </a:lnTo>
                <a:lnTo>
                  <a:pt x="6250589" y="0"/>
                </a:lnTo>
                <a:lnTo>
                  <a:pt x="8863500" y="0"/>
                </a:lnTo>
                <a:lnTo>
                  <a:pt x="8863500" y="2867000"/>
                </a:lnTo>
                <a:lnTo>
                  <a:pt x="6100445" y="513842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79174" y="1332819"/>
            <a:ext cx="1731010" cy="6750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80" b="0" i="1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dirty="0" sz="950" spc="-434" b="0" i="1">
                <a:solidFill>
                  <a:srgbClr val="FFFFFF"/>
                </a:solidFill>
                <a:latin typeface="微软雅黑"/>
                <a:cs typeface="微软雅黑"/>
              </a:rPr>
              <a:t>分析报告和网页信</a:t>
            </a:r>
            <a:r>
              <a:rPr dirty="0" sz="950" spc="-50" b="0" i="1">
                <a:solidFill>
                  <a:srgbClr val="FFFFFF"/>
                </a:solidFill>
                <a:latin typeface="微软雅黑"/>
                <a:cs typeface="微软雅黑"/>
              </a:rPr>
              <a:t>息</a:t>
            </a:r>
            <a:endParaRPr sz="9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75">
                <a:solidFill>
                  <a:srgbClr val="FFFFFF"/>
                </a:solidFill>
              </a:rPr>
              <a:t>读出来</a:t>
            </a:r>
            <a:r>
              <a:rPr dirty="0">
                <a:solidFill>
                  <a:srgbClr val="FFFFFF"/>
                </a:solidFill>
              </a:rPr>
              <a:t>：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10060" y="2259101"/>
            <a:ext cx="2844800" cy="2379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根据当前市场风险，建议投资比例为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48%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的情况下，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endParaRPr sz="900">
              <a:latin typeface="微软雅黑"/>
              <a:cs typeface="微软雅黑"/>
            </a:endParaRPr>
          </a:p>
          <a:p>
            <a:pPr marL="12700" marR="30480">
              <a:lnSpc>
                <a:spcPct val="179600"/>
              </a:lnSpc>
            </a:pP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Visa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的投资资金占比总资金的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8%</a:t>
            </a:r>
            <a:r>
              <a:rPr dirty="0" sz="9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止损挂在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192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美元，  根据个人风险偏好以及目前最小窗口下的</a:t>
            </a: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RRR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为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， 根据报告分析价值低位目标价格为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220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美元，中位目标 为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241.86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美元，高位目标价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270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美元。卖出时若在市场 情绪高涨的时候可以期待高位价格，以此类推。</a:t>
            </a:r>
            <a:endParaRPr sz="900">
              <a:latin typeface="微软雅黑"/>
              <a:cs typeface="微软雅黑"/>
            </a:endParaRPr>
          </a:p>
          <a:p>
            <a:pPr marL="12700" marR="538480">
              <a:lnSpc>
                <a:spcPct val="179600"/>
              </a:lnSpc>
            </a:pP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入场时间最早为明日，或找到更靠近止损价的 价格进行分批入场建仓。</a:t>
            </a:r>
            <a:r>
              <a:rPr dirty="0" sz="900" spc="-30" b="1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（根据个人</a:t>
            </a:r>
            <a:endParaRPr sz="900">
              <a:latin typeface="微软雅黑"/>
              <a:cs typeface="微软雅黑"/>
            </a:endParaRPr>
          </a:p>
          <a:p>
            <a:pPr marL="12700" marR="1173480">
              <a:lnSpc>
                <a:spcPct val="179600"/>
              </a:lnSpc>
            </a:pP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交易策略来做，目标为</a:t>
            </a:r>
            <a:r>
              <a:rPr dirty="0" sz="900" spc="-5" b="1">
                <a:solidFill>
                  <a:srgbClr val="FFFFFF"/>
                </a:solidFill>
                <a:latin typeface="Arial"/>
                <a:cs typeface="Arial"/>
              </a:rPr>
              <a:t>8%</a:t>
            </a:r>
            <a:r>
              <a:rPr dirty="0" sz="900" b="1">
                <a:solidFill>
                  <a:srgbClr val="FFFFFF"/>
                </a:solidFill>
                <a:latin typeface="微软雅黑"/>
                <a:cs typeface="微软雅黑"/>
              </a:rPr>
              <a:t>仓位， 均价越靠近止损越好）</a:t>
            </a:r>
            <a:endParaRPr sz="90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4800" y="591312"/>
            <a:ext cx="4648200" cy="396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35223" y="912393"/>
            <a:ext cx="1746453" cy="3619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3600" y="0"/>
            <a:ext cx="3200400" cy="5143500"/>
          </a:xfrm>
          <a:custGeom>
            <a:avLst/>
            <a:gdLst/>
            <a:ahLst/>
            <a:cxnLst/>
            <a:rect l="l" t="t" r="r" b="b"/>
            <a:pathLst>
              <a:path w="3200400" h="5143500">
                <a:moveTo>
                  <a:pt x="0" y="0"/>
                </a:moveTo>
                <a:lnTo>
                  <a:pt x="3200400" y="0"/>
                </a:lnTo>
                <a:lnTo>
                  <a:pt x="32004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99F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44846" y="191287"/>
            <a:ext cx="4004818" cy="495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57800" y="821436"/>
            <a:ext cx="1609344" cy="3485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14857" y="729284"/>
            <a:ext cx="1831987" cy="3669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48995"/>
            <a:ext cx="5923788" cy="4794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3453"/>
            <a:ext cx="914273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730885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</a:rPr>
              <a:t>模型的构架及思</a:t>
            </a:r>
            <a:r>
              <a:rPr dirty="0" sz="3200" spc="5">
                <a:solidFill>
                  <a:srgbClr val="FFFFFF"/>
                </a:solidFill>
              </a:rPr>
              <a:t>路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8763" y="1219200"/>
            <a:ext cx="7970520" cy="3852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51404" y="1667255"/>
            <a:ext cx="685800" cy="600710"/>
          </a:xfrm>
          <a:custGeom>
            <a:avLst/>
            <a:gdLst/>
            <a:ahLst/>
            <a:cxnLst/>
            <a:rect l="l" t="t" r="r" b="b"/>
            <a:pathLst>
              <a:path w="685800" h="600710">
                <a:moveTo>
                  <a:pt x="0" y="0"/>
                </a:moveTo>
                <a:lnTo>
                  <a:pt x="685799" y="0"/>
                </a:lnTo>
                <a:lnTo>
                  <a:pt x="685799" y="600456"/>
                </a:lnTo>
                <a:lnTo>
                  <a:pt x="0" y="600456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44800" y="1660525"/>
            <a:ext cx="698500" cy="613410"/>
          </a:xfrm>
          <a:custGeom>
            <a:avLst/>
            <a:gdLst/>
            <a:ahLst/>
            <a:cxnLst/>
            <a:rect l="l" t="t" r="r" b="b"/>
            <a:pathLst>
              <a:path w="698500" h="613410">
                <a:moveTo>
                  <a:pt x="698500" y="613410"/>
                </a:moveTo>
                <a:lnTo>
                  <a:pt x="0" y="613410"/>
                </a:lnTo>
                <a:lnTo>
                  <a:pt x="0" y="0"/>
                </a:lnTo>
                <a:lnTo>
                  <a:pt x="698500" y="0"/>
                </a:lnTo>
                <a:lnTo>
                  <a:pt x="698500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600710"/>
                </a:lnTo>
                <a:lnTo>
                  <a:pt x="6350" y="600710"/>
                </a:lnTo>
                <a:lnTo>
                  <a:pt x="12700" y="607060"/>
                </a:lnTo>
                <a:lnTo>
                  <a:pt x="698500" y="607060"/>
                </a:lnTo>
                <a:lnTo>
                  <a:pt x="698500" y="613410"/>
                </a:lnTo>
                <a:close/>
              </a:path>
              <a:path w="698500" h="613410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698500" h="613410">
                <a:moveTo>
                  <a:pt x="685800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685800" y="6350"/>
                </a:lnTo>
                <a:lnTo>
                  <a:pt x="685800" y="12700"/>
                </a:lnTo>
                <a:close/>
              </a:path>
              <a:path w="698500" h="613410">
                <a:moveTo>
                  <a:pt x="685800" y="607060"/>
                </a:moveTo>
                <a:lnTo>
                  <a:pt x="685800" y="6350"/>
                </a:lnTo>
                <a:lnTo>
                  <a:pt x="692150" y="12700"/>
                </a:lnTo>
                <a:lnTo>
                  <a:pt x="698500" y="12700"/>
                </a:lnTo>
                <a:lnTo>
                  <a:pt x="698500" y="600710"/>
                </a:lnTo>
                <a:lnTo>
                  <a:pt x="692150" y="600710"/>
                </a:lnTo>
                <a:lnTo>
                  <a:pt x="685800" y="607060"/>
                </a:lnTo>
                <a:close/>
              </a:path>
              <a:path w="698500" h="613410">
                <a:moveTo>
                  <a:pt x="698500" y="12700"/>
                </a:moveTo>
                <a:lnTo>
                  <a:pt x="692150" y="12700"/>
                </a:lnTo>
                <a:lnTo>
                  <a:pt x="685800" y="6350"/>
                </a:lnTo>
                <a:lnTo>
                  <a:pt x="698500" y="6350"/>
                </a:lnTo>
                <a:lnTo>
                  <a:pt x="698500" y="12700"/>
                </a:lnTo>
                <a:close/>
              </a:path>
              <a:path w="698500" h="613410">
                <a:moveTo>
                  <a:pt x="12700" y="607060"/>
                </a:moveTo>
                <a:lnTo>
                  <a:pt x="6350" y="600710"/>
                </a:lnTo>
                <a:lnTo>
                  <a:pt x="12700" y="600710"/>
                </a:lnTo>
                <a:lnTo>
                  <a:pt x="12700" y="607060"/>
                </a:lnTo>
                <a:close/>
              </a:path>
              <a:path w="698500" h="613410">
                <a:moveTo>
                  <a:pt x="685800" y="607060"/>
                </a:moveTo>
                <a:lnTo>
                  <a:pt x="12700" y="607060"/>
                </a:lnTo>
                <a:lnTo>
                  <a:pt x="12700" y="600710"/>
                </a:lnTo>
                <a:lnTo>
                  <a:pt x="685800" y="600710"/>
                </a:lnTo>
                <a:lnTo>
                  <a:pt x="685800" y="607060"/>
                </a:lnTo>
                <a:close/>
              </a:path>
              <a:path w="698500" h="613410">
                <a:moveTo>
                  <a:pt x="698500" y="607060"/>
                </a:moveTo>
                <a:lnTo>
                  <a:pt x="685800" y="607060"/>
                </a:lnTo>
                <a:lnTo>
                  <a:pt x="692150" y="600710"/>
                </a:lnTo>
                <a:lnTo>
                  <a:pt x="698500" y="600710"/>
                </a:lnTo>
                <a:lnTo>
                  <a:pt x="698500" y="607060"/>
                </a:lnTo>
                <a:close/>
              </a:path>
            </a:pathLst>
          </a:custGeom>
          <a:solidFill>
            <a:srgbClr val="A09E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851404" y="1692275"/>
            <a:ext cx="68580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FFFFFF"/>
                </a:solidFill>
                <a:latin typeface="Arial"/>
                <a:cs typeface="Arial"/>
              </a:rPr>
              <a:t>Logic1</a:t>
            </a:r>
            <a:endParaRPr sz="1200">
              <a:latin typeface="Arial"/>
              <a:cs typeface="Arial"/>
            </a:endParaRPr>
          </a:p>
          <a:p>
            <a:pPr marL="113030">
              <a:lnSpc>
                <a:spcPct val="100000"/>
              </a:lnSpc>
              <a:spcBef>
                <a:spcPts val="875"/>
              </a:spcBef>
            </a:pPr>
            <a:r>
              <a:rPr dirty="0" sz="1200" b="1">
                <a:solidFill>
                  <a:srgbClr val="FFFFFF"/>
                </a:solidFill>
                <a:latin typeface="微软雅黑"/>
                <a:cs typeface="微软雅黑"/>
              </a:rPr>
              <a:t>主算法</a:t>
            </a:r>
            <a:endParaRPr sz="1200"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69509" y="1704975"/>
            <a:ext cx="900430" cy="613410"/>
          </a:xfrm>
          <a:custGeom>
            <a:avLst/>
            <a:gdLst/>
            <a:ahLst/>
            <a:cxnLst/>
            <a:rect l="l" t="t" r="r" b="b"/>
            <a:pathLst>
              <a:path w="900429" h="613410">
                <a:moveTo>
                  <a:pt x="900429" y="613410"/>
                </a:moveTo>
                <a:lnTo>
                  <a:pt x="0" y="613410"/>
                </a:lnTo>
                <a:lnTo>
                  <a:pt x="0" y="0"/>
                </a:lnTo>
                <a:lnTo>
                  <a:pt x="900429" y="0"/>
                </a:lnTo>
                <a:lnTo>
                  <a:pt x="900429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600710"/>
                </a:lnTo>
                <a:lnTo>
                  <a:pt x="6350" y="600710"/>
                </a:lnTo>
                <a:lnTo>
                  <a:pt x="12700" y="607060"/>
                </a:lnTo>
                <a:lnTo>
                  <a:pt x="900429" y="607060"/>
                </a:lnTo>
                <a:lnTo>
                  <a:pt x="900429" y="613410"/>
                </a:lnTo>
                <a:close/>
              </a:path>
              <a:path w="900429" h="613410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900429" h="613410">
                <a:moveTo>
                  <a:pt x="887729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887729" y="6350"/>
                </a:lnTo>
                <a:lnTo>
                  <a:pt x="887729" y="12700"/>
                </a:lnTo>
                <a:close/>
              </a:path>
              <a:path w="900429" h="613410">
                <a:moveTo>
                  <a:pt x="887729" y="607060"/>
                </a:moveTo>
                <a:lnTo>
                  <a:pt x="887729" y="6350"/>
                </a:lnTo>
                <a:lnTo>
                  <a:pt x="894079" y="12700"/>
                </a:lnTo>
                <a:lnTo>
                  <a:pt x="900429" y="12700"/>
                </a:lnTo>
                <a:lnTo>
                  <a:pt x="900429" y="600710"/>
                </a:lnTo>
                <a:lnTo>
                  <a:pt x="894079" y="600710"/>
                </a:lnTo>
                <a:lnTo>
                  <a:pt x="887729" y="607060"/>
                </a:lnTo>
                <a:close/>
              </a:path>
              <a:path w="900429" h="613410">
                <a:moveTo>
                  <a:pt x="900429" y="12700"/>
                </a:moveTo>
                <a:lnTo>
                  <a:pt x="894079" y="12700"/>
                </a:lnTo>
                <a:lnTo>
                  <a:pt x="887729" y="6350"/>
                </a:lnTo>
                <a:lnTo>
                  <a:pt x="900429" y="6350"/>
                </a:lnTo>
                <a:lnTo>
                  <a:pt x="900429" y="12700"/>
                </a:lnTo>
                <a:close/>
              </a:path>
              <a:path w="900429" h="613410">
                <a:moveTo>
                  <a:pt x="12700" y="607060"/>
                </a:moveTo>
                <a:lnTo>
                  <a:pt x="6350" y="600710"/>
                </a:lnTo>
                <a:lnTo>
                  <a:pt x="12700" y="600710"/>
                </a:lnTo>
                <a:lnTo>
                  <a:pt x="12700" y="607060"/>
                </a:lnTo>
                <a:close/>
              </a:path>
              <a:path w="900429" h="613410">
                <a:moveTo>
                  <a:pt x="887729" y="607060"/>
                </a:moveTo>
                <a:lnTo>
                  <a:pt x="12700" y="607060"/>
                </a:lnTo>
                <a:lnTo>
                  <a:pt x="12700" y="600710"/>
                </a:lnTo>
                <a:lnTo>
                  <a:pt x="887729" y="600710"/>
                </a:lnTo>
                <a:lnTo>
                  <a:pt x="887729" y="607060"/>
                </a:lnTo>
                <a:close/>
              </a:path>
              <a:path w="900429" h="613410">
                <a:moveTo>
                  <a:pt x="900429" y="607060"/>
                </a:moveTo>
                <a:lnTo>
                  <a:pt x="887729" y="607060"/>
                </a:lnTo>
                <a:lnTo>
                  <a:pt x="894079" y="600710"/>
                </a:lnTo>
                <a:lnTo>
                  <a:pt x="900429" y="600710"/>
                </a:lnTo>
                <a:lnTo>
                  <a:pt x="900429" y="607060"/>
                </a:lnTo>
                <a:close/>
              </a:path>
            </a:pathLst>
          </a:custGeom>
          <a:solidFill>
            <a:srgbClr val="A09E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975859" y="1689354"/>
            <a:ext cx="889000" cy="578485"/>
          </a:xfrm>
          <a:prstGeom prst="rect">
            <a:avLst/>
          </a:prstGeom>
          <a:solidFill>
            <a:srgbClr val="7E7E7E"/>
          </a:solidFill>
        </p:spPr>
        <p:txBody>
          <a:bodyPr wrap="square" lIns="0" tIns="40005" rIns="0" bIns="0" rtlCol="0" vert="horz">
            <a:spAutoFit/>
          </a:bodyPr>
          <a:lstStyle/>
          <a:p>
            <a:pPr marL="214629" marR="208279">
              <a:lnSpc>
                <a:spcPct val="100000"/>
              </a:lnSpc>
              <a:spcBef>
                <a:spcPts val="315"/>
              </a:spcBef>
            </a:pPr>
            <a:r>
              <a:rPr dirty="0" sz="1800" b="1">
                <a:solidFill>
                  <a:srgbClr val="FFFFFF"/>
                </a:solidFill>
                <a:latin typeface="微软雅黑"/>
                <a:cs typeface="微软雅黑"/>
              </a:rPr>
              <a:t>评分 系统</a:t>
            </a:r>
            <a:endParaRPr sz="18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6594964" y="5143500"/>
                </a:moveTo>
                <a:lnTo>
                  <a:pt x="0" y="5143500"/>
                </a:lnTo>
                <a:lnTo>
                  <a:pt x="0" y="983248"/>
                </a:lnTo>
                <a:lnTo>
                  <a:pt x="1526399" y="0"/>
                </a:lnTo>
                <a:lnTo>
                  <a:pt x="9144000" y="0"/>
                </a:lnTo>
                <a:lnTo>
                  <a:pt x="9144000" y="3501510"/>
                </a:lnTo>
                <a:lnTo>
                  <a:pt x="6594964" y="514350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194490" y="572724"/>
            <a:ext cx="3131820" cy="15786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95"/>
              </a:spcBef>
            </a:pPr>
            <a:r>
              <a:rPr dirty="0" sz="900" spc="-80" i="1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dirty="0" sz="950" spc="-434" i="1">
                <a:solidFill>
                  <a:srgbClr val="FFFFFF"/>
                </a:solidFill>
                <a:latin typeface="微软雅黑"/>
                <a:cs typeface="微软雅黑"/>
              </a:rPr>
              <a:t>皮奥特洛斯基评分系</a:t>
            </a:r>
            <a:r>
              <a:rPr dirty="0" sz="950" spc="-50" i="1">
                <a:solidFill>
                  <a:srgbClr val="FFFFFF"/>
                </a:solidFill>
                <a:latin typeface="微软雅黑"/>
                <a:cs typeface="微软雅黑"/>
              </a:rPr>
              <a:t>统</a:t>
            </a:r>
            <a:endParaRPr sz="950">
              <a:latin typeface="微软雅黑"/>
              <a:cs typeface="微软雅黑"/>
            </a:endParaRPr>
          </a:p>
          <a:p>
            <a:pPr marL="49530">
              <a:lnSpc>
                <a:spcPct val="100000"/>
              </a:lnSpc>
              <a:spcBef>
                <a:spcPts val="15"/>
              </a:spcBef>
            </a:pPr>
            <a:r>
              <a:rPr dirty="0" sz="3300" spc="-5" b="1">
                <a:solidFill>
                  <a:srgbClr val="FFFFFF"/>
                </a:solidFill>
                <a:latin typeface="Arial"/>
                <a:cs typeface="Arial"/>
              </a:rPr>
              <a:t>Pio</a:t>
            </a:r>
            <a:r>
              <a:rPr dirty="0" sz="3300" b="1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dirty="0" sz="3300" spc="-5" b="1">
                <a:solidFill>
                  <a:srgbClr val="FFFFFF"/>
                </a:solidFill>
                <a:latin typeface="Arial"/>
                <a:cs typeface="Arial"/>
              </a:rPr>
              <a:t>oski</a:t>
            </a:r>
            <a:r>
              <a:rPr dirty="0" sz="3300" spc="75" b="1">
                <a:solidFill>
                  <a:srgbClr val="FFFFFF"/>
                </a:solidFill>
                <a:latin typeface="微软雅黑"/>
                <a:cs typeface="微软雅黑"/>
              </a:rPr>
              <a:t>分数</a:t>
            </a:r>
            <a:r>
              <a:rPr dirty="0" sz="3300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3300">
              <a:latin typeface="微软雅黑"/>
              <a:cs typeface="微软雅黑"/>
            </a:endParaRPr>
          </a:p>
          <a:p>
            <a:pPr algn="just" marL="12700" marR="339090">
              <a:lnSpc>
                <a:spcPct val="179700"/>
              </a:lnSpc>
              <a:spcBef>
                <a:spcPts val="1939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Piotroski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分数是介于零和九之间的离散分数，反映了用于确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定 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公司财务状况强度的九项标准。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Piotroski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得分用于确定最有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价 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值的股票，其中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是最好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是最差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。</a:t>
            </a:r>
            <a:endParaRPr sz="800">
              <a:latin typeface="微软雅黑"/>
              <a:cs typeface="微软雅黑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94490" y="2441346"/>
            <a:ext cx="2870835" cy="1024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根据公司财务报表的特定方面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Piotroski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分数以设计该表的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芝</a:t>
            </a:r>
            <a:endParaRPr sz="800">
              <a:latin typeface="微软雅黑"/>
              <a:cs typeface="微软雅黑"/>
            </a:endParaRPr>
          </a:p>
          <a:p>
            <a:pPr marL="12700" marR="101600">
              <a:lnSpc>
                <a:spcPct val="179700"/>
              </a:lnSpc>
            </a:pP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加哥会计教授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Joseph</a:t>
            </a:r>
            <a:r>
              <a:rPr dirty="0" sz="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Piotroski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的名字命名。</a:t>
            </a:r>
            <a:r>
              <a:rPr dirty="0" sz="800" b="1">
                <a:solidFill>
                  <a:srgbClr val="FFC000"/>
                </a:solidFill>
                <a:latin typeface="微软雅黑"/>
                <a:cs typeface="微软雅黑"/>
              </a:rPr>
              <a:t>重点是最近一</a:t>
            </a:r>
            <a:r>
              <a:rPr dirty="0" sz="800" spc="5" b="1">
                <a:solidFill>
                  <a:srgbClr val="FFC000"/>
                </a:solidFill>
                <a:latin typeface="微软雅黑"/>
                <a:cs typeface="微软雅黑"/>
              </a:rPr>
              <a:t>段 </a:t>
            </a:r>
            <a:r>
              <a:rPr dirty="0" sz="800" b="1">
                <a:solidFill>
                  <a:srgbClr val="FFC000"/>
                </a:solidFill>
                <a:latin typeface="微软雅黑"/>
                <a:cs typeface="微软雅黑"/>
              </a:rPr>
              <a:t>时间（年）的公司会计结果。对于满足的每个标准（如下</a:t>
            </a:r>
            <a:r>
              <a:rPr dirty="0" sz="800" spc="5" b="1">
                <a:solidFill>
                  <a:srgbClr val="FFC000"/>
                </a:solidFill>
                <a:latin typeface="微软雅黑"/>
                <a:cs typeface="微软雅黑"/>
              </a:rPr>
              <a:t>所</a:t>
            </a:r>
            <a:endParaRPr sz="800">
              <a:latin typeface="微软雅黑"/>
              <a:cs typeface="微软雅黑"/>
            </a:endParaRPr>
          </a:p>
          <a:p>
            <a:pPr marL="12700" marR="5080">
              <a:lnSpc>
                <a:spcPct val="179700"/>
              </a:lnSpc>
            </a:pPr>
            <a:r>
              <a:rPr dirty="0" sz="800" b="1">
                <a:solidFill>
                  <a:srgbClr val="FFC000"/>
                </a:solidFill>
                <a:latin typeface="微软雅黑"/>
                <a:cs typeface="微软雅黑"/>
              </a:rPr>
              <a:t>述），将获得一个积分；否则，将不计分。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然后将这些点相加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， 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以确定最有价值的股票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。</a:t>
            </a:r>
            <a:endParaRPr sz="80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8200" y="1543811"/>
            <a:ext cx="3697604" cy="3091180"/>
          </a:xfrm>
          <a:custGeom>
            <a:avLst/>
            <a:gdLst/>
            <a:ahLst/>
            <a:cxnLst/>
            <a:rect l="l" t="t" r="r" b="b"/>
            <a:pathLst>
              <a:path w="3697604" h="3091179">
                <a:moveTo>
                  <a:pt x="0" y="0"/>
                </a:moveTo>
                <a:lnTo>
                  <a:pt x="3697224" y="0"/>
                </a:lnTo>
                <a:lnTo>
                  <a:pt x="3697224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86879" y="648924"/>
            <a:ext cx="1731010" cy="6750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80" i="1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dirty="0" sz="950" spc="-434" i="1">
                <a:solidFill>
                  <a:srgbClr val="FFFFFF"/>
                </a:solidFill>
                <a:latin typeface="微软雅黑"/>
                <a:cs typeface="微软雅黑"/>
              </a:rPr>
              <a:t>耗时近两年，团队协</a:t>
            </a:r>
            <a:r>
              <a:rPr dirty="0" sz="950" spc="-50" i="1">
                <a:solidFill>
                  <a:srgbClr val="FFFFFF"/>
                </a:solidFill>
                <a:latin typeface="微软雅黑"/>
                <a:cs typeface="微软雅黑"/>
              </a:rPr>
              <a:t>作</a:t>
            </a:r>
            <a:endParaRPr sz="9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3300" spc="75" b="1">
                <a:solidFill>
                  <a:srgbClr val="FFFFFF"/>
                </a:solidFill>
                <a:latin typeface="微软雅黑"/>
                <a:cs typeface="微软雅黑"/>
              </a:rPr>
              <a:t>主算法</a:t>
            </a:r>
            <a:r>
              <a:rPr dirty="0" sz="3300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3300">
              <a:latin typeface="微软雅黑"/>
              <a:cs typeface="微软雅黑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200" y="1532254"/>
            <a:ext cx="3697604" cy="2875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6600" spc="-5" b="1">
                <a:solidFill>
                  <a:srgbClr val="FFFFFF"/>
                </a:solidFill>
                <a:latin typeface="Arial"/>
                <a:cs typeface="Arial"/>
              </a:rPr>
              <a:t>Logic1</a:t>
            </a:r>
            <a:endParaRPr sz="660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  <a:spcBef>
                <a:spcPts val="1475"/>
              </a:spcBef>
            </a:pP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核心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8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255904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微软雅黑"/>
                <a:cs typeface="微软雅黑"/>
              </a:rPr>
              <a:t>以低价格购买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dirty="0" sz="1600" b="1">
                <a:solidFill>
                  <a:srgbClr val="FFFFFF"/>
                </a:solidFill>
                <a:latin typeface="微软雅黑"/>
                <a:cs typeface="微软雅黑"/>
              </a:rPr>
              <a:t>好</a:t>
            </a:r>
            <a:r>
              <a:rPr dirty="0" sz="1600" spc="-5" b="1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dirty="0" sz="1600" b="1">
                <a:solidFill>
                  <a:srgbClr val="FFFFFF"/>
                </a:solidFill>
                <a:latin typeface="微软雅黑"/>
                <a:cs typeface="微软雅黑"/>
              </a:rPr>
              <a:t>公</a:t>
            </a:r>
            <a:r>
              <a:rPr dirty="0" sz="1600" spc="-5" b="1">
                <a:solidFill>
                  <a:srgbClr val="FFFFFF"/>
                </a:solidFill>
                <a:latin typeface="微软雅黑"/>
                <a:cs typeface="微软雅黑"/>
              </a:rPr>
              <a:t>司</a:t>
            </a:r>
            <a:endParaRPr sz="1600">
              <a:latin typeface="微软雅黑"/>
              <a:cs typeface="微软雅黑"/>
            </a:endParaRPr>
          </a:p>
          <a:p>
            <a:pPr marL="255904">
              <a:lnSpc>
                <a:spcPct val="100000"/>
              </a:lnSpc>
              <a:spcBef>
                <a:spcPts val="910"/>
              </a:spcBef>
            </a:pP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我们对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好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的定义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800">
              <a:latin typeface="微软雅黑"/>
              <a:cs typeface="微软雅黑"/>
            </a:endParaRPr>
          </a:p>
          <a:p>
            <a:pPr marL="255904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收益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率</a:t>
            </a:r>
            <a:endParaRPr sz="800">
              <a:latin typeface="微软雅黑"/>
              <a:cs typeface="微软雅黑"/>
            </a:endParaRPr>
          </a:p>
          <a:p>
            <a:pPr marL="255904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投资回报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率</a:t>
            </a:r>
            <a:endParaRPr sz="800">
              <a:latin typeface="微软雅黑"/>
              <a:cs typeface="微软雅黑"/>
            </a:endParaRPr>
          </a:p>
          <a:p>
            <a:pPr marL="255904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股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息</a:t>
            </a:r>
            <a:endParaRPr sz="800">
              <a:latin typeface="微软雅黑"/>
              <a:cs typeface="微软雅黑"/>
            </a:endParaRPr>
          </a:p>
          <a:p>
            <a:pPr marL="255904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。。。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。</a:t>
            </a:r>
            <a:endParaRPr sz="800">
              <a:latin typeface="微软雅黑"/>
              <a:cs typeface="微软雅黑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72420" y="4049395"/>
            <a:ext cx="408305" cy="410209"/>
          </a:xfrm>
          <a:custGeom>
            <a:avLst/>
            <a:gdLst/>
            <a:ahLst/>
            <a:cxnLst/>
            <a:rect l="l" t="t" r="r" b="b"/>
            <a:pathLst>
              <a:path w="408304" h="410210">
                <a:moveTo>
                  <a:pt x="231077" y="139204"/>
                </a:moveTo>
                <a:lnTo>
                  <a:pt x="165684" y="139204"/>
                </a:lnTo>
                <a:lnTo>
                  <a:pt x="235712" y="109308"/>
                </a:lnTo>
                <a:lnTo>
                  <a:pt x="233544" y="102707"/>
                </a:lnTo>
                <a:lnTo>
                  <a:pt x="231932" y="95699"/>
                </a:lnTo>
                <a:lnTo>
                  <a:pt x="230927" y="88450"/>
                </a:lnTo>
                <a:lnTo>
                  <a:pt x="230581" y="81127"/>
                </a:lnTo>
                <a:lnTo>
                  <a:pt x="236955" y="49538"/>
                </a:lnTo>
                <a:lnTo>
                  <a:pt x="254339" y="23752"/>
                </a:lnTo>
                <a:lnTo>
                  <a:pt x="280130" y="6371"/>
                </a:lnTo>
                <a:lnTo>
                  <a:pt x="311721" y="0"/>
                </a:lnTo>
                <a:lnTo>
                  <a:pt x="343381" y="6371"/>
                </a:lnTo>
                <a:lnTo>
                  <a:pt x="369311" y="23752"/>
                </a:lnTo>
                <a:lnTo>
                  <a:pt x="370292" y="25196"/>
                </a:lnTo>
                <a:lnTo>
                  <a:pt x="311289" y="25196"/>
                </a:lnTo>
                <a:lnTo>
                  <a:pt x="289697" y="29571"/>
                </a:lnTo>
                <a:lnTo>
                  <a:pt x="272046" y="41487"/>
                </a:lnTo>
                <a:lnTo>
                  <a:pt x="260244" y="59133"/>
                </a:lnTo>
                <a:lnTo>
                  <a:pt x="256197" y="80695"/>
                </a:lnTo>
                <a:lnTo>
                  <a:pt x="260506" y="102184"/>
                </a:lnTo>
                <a:lnTo>
                  <a:pt x="272280" y="119691"/>
                </a:lnTo>
                <a:lnTo>
                  <a:pt x="289785" y="131473"/>
                </a:lnTo>
                <a:lnTo>
                  <a:pt x="292048" y="131927"/>
                </a:lnTo>
                <a:lnTo>
                  <a:pt x="248081" y="131927"/>
                </a:lnTo>
                <a:lnTo>
                  <a:pt x="231077" y="139204"/>
                </a:lnTo>
                <a:close/>
              </a:path>
              <a:path w="408304" h="410210">
                <a:moveTo>
                  <a:pt x="371159" y="135788"/>
                </a:moveTo>
                <a:lnTo>
                  <a:pt x="311289" y="135788"/>
                </a:lnTo>
                <a:lnTo>
                  <a:pt x="332776" y="131473"/>
                </a:lnTo>
                <a:lnTo>
                  <a:pt x="350278" y="119691"/>
                </a:lnTo>
                <a:lnTo>
                  <a:pt x="362056" y="102184"/>
                </a:lnTo>
                <a:lnTo>
                  <a:pt x="366369" y="80695"/>
                </a:lnTo>
                <a:lnTo>
                  <a:pt x="362056" y="59133"/>
                </a:lnTo>
                <a:lnTo>
                  <a:pt x="350278" y="41487"/>
                </a:lnTo>
                <a:lnTo>
                  <a:pt x="332776" y="29571"/>
                </a:lnTo>
                <a:lnTo>
                  <a:pt x="311289" y="25196"/>
                </a:lnTo>
                <a:lnTo>
                  <a:pt x="370292" y="25196"/>
                </a:lnTo>
                <a:lnTo>
                  <a:pt x="386832" y="49538"/>
                </a:lnTo>
                <a:lnTo>
                  <a:pt x="393268" y="81127"/>
                </a:lnTo>
                <a:lnTo>
                  <a:pt x="386832" y="112722"/>
                </a:lnTo>
                <a:lnTo>
                  <a:pt x="371159" y="135788"/>
                </a:lnTo>
                <a:close/>
              </a:path>
              <a:path w="408304" h="410210">
                <a:moveTo>
                  <a:pt x="282028" y="69608"/>
                </a:moveTo>
                <a:lnTo>
                  <a:pt x="272592" y="63042"/>
                </a:lnTo>
                <a:lnTo>
                  <a:pt x="274561" y="59778"/>
                </a:lnTo>
                <a:lnTo>
                  <a:pt x="281649" y="51920"/>
                </a:lnTo>
                <a:lnTo>
                  <a:pt x="290082" y="46010"/>
                </a:lnTo>
                <a:lnTo>
                  <a:pt x="299612" y="42289"/>
                </a:lnTo>
                <a:lnTo>
                  <a:pt x="309994" y="40995"/>
                </a:lnTo>
                <a:lnTo>
                  <a:pt x="313905" y="40995"/>
                </a:lnTo>
                <a:lnTo>
                  <a:pt x="316839" y="43472"/>
                </a:lnTo>
                <a:lnTo>
                  <a:pt x="316839" y="51269"/>
                </a:lnTo>
                <a:lnTo>
                  <a:pt x="313905" y="53797"/>
                </a:lnTo>
                <a:lnTo>
                  <a:pt x="309994" y="53797"/>
                </a:lnTo>
                <a:lnTo>
                  <a:pt x="302844" y="54673"/>
                </a:lnTo>
                <a:lnTo>
                  <a:pt x="296160" y="57238"/>
                </a:lnTo>
                <a:lnTo>
                  <a:pt x="290206" y="61394"/>
                </a:lnTo>
                <a:lnTo>
                  <a:pt x="285241" y="67043"/>
                </a:lnTo>
                <a:lnTo>
                  <a:pt x="283933" y="68300"/>
                </a:lnTo>
                <a:lnTo>
                  <a:pt x="282028" y="69608"/>
                </a:lnTo>
                <a:close/>
              </a:path>
              <a:path w="408304" h="410210">
                <a:moveTo>
                  <a:pt x="90957" y="281825"/>
                </a:moveTo>
                <a:lnTo>
                  <a:pt x="55635" y="274650"/>
                </a:lnTo>
                <a:lnTo>
                  <a:pt x="26714" y="255109"/>
                </a:lnTo>
                <a:lnTo>
                  <a:pt x="7175" y="226184"/>
                </a:lnTo>
                <a:lnTo>
                  <a:pt x="0" y="190855"/>
                </a:lnTo>
                <a:lnTo>
                  <a:pt x="7175" y="155541"/>
                </a:lnTo>
                <a:lnTo>
                  <a:pt x="26714" y="126623"/>
                </a:lnTo>
                <a:lnTo>
                  <a:pt x="55635" y="107086"/>
                </a:lnTo>
                <a:lnTo>
                  <a:pt x="90957" y="99910"/>
                </a:lnTo>
                <a:lnTo>
                  <a:pt x="113506" y="102753"/>
                </a:lnTo>
                <a:lnTo>
                  <a:pt x="133921" y="110766"/>
                </a:lnTo>
                <a:lnTo>
                  <a:pt x="151536" y="123174"/>
                </a:lnTo>
                <a:lnTo>
                  <a:pt x="154744" y="126809"/>
                </a:lnTo>
                <a:lnTo>
                  <a:pt x="90525" y="126809"/>
                </a:lnTo>
                <a:lnTo>
                  <a:pt x="65220" y="131927"/>
                </a:lnTo>
                <a:lnTo>
                  <a:pt x="44438" y="145862"/>
                </a:lnTo>
                <a:lnTo>
                  <a:pt x="30362" y="166500"/>
                </a:lnTo>
                <a:lnTo>
                  <a:pt x="25184" y="191719"/>
                </a:lnTo>
                <a:lnTo>
                  <a:pt x="30362" y="216930"/>
                </a:lnTo>
                <a:lnTo>
                  <a:pt x="44438" y="237564"/>
                </a:lnTo>
                <a:lnTo>
                  <a:pt x="65223" y="251499"/>
                </a:lnTo>
                <a:lnTo>
                  <a:pt x="90525" y="256616"/>
                </a:lnTo>
                <a:lnTo>
                  <a:pt x="154057" y="256616"/>
                </a:lnTo>
                <a:lnTo>
                  <a:pt x="141252" y="267059"/>
                </a:lnTo>
                <a:lnTo>
                  <a:pt x="125926" y="275107"/>
                </a:lnTo>
                <a:lnTo>
                  <a:pt x="109019" y="280107"/>
                </a:lnTo>
                <a:lnTo>
                  <a:pt x="90957" y="281825"/>
                </a:lnTo>
                <a:close/>
              </a:path>
              <a:path w="408304" h="410210">
                <a:moveTo>
                  <a:pt x="154057" y="256616"/>
                </a:moveTo>
                <a:lnTo>
                  <a:pt x="90525" y="256616"/>
                </a:lnTo>
                <a:lnTo>
                  <a:pt x="115731" y="251499"/>
                </a:lnTo>
                <a:lnTo>
                  <a:pt x="136366" y="237564"/>
                </a:lnTo>
                <a:lnTo>
                  <a:pt x="150304" y="216930"/>
                </a:lnTo>
                <a:lnTo>
                  <a:pt x="155422" y="191719"/>
                </a:lnTo>
                <a:lnTo>
                  <a:pt x="150304" y="166500"/>
                </a:lnTo>
                <a:lnTo>
                  <a:pt x="136366" y="145862"/>
                </a:lnTo>
                <a:lnTo>
                  <a:pt x="115731" y="131926"/>
                </a:lnTo>
                <a:lnTo>
                  <a:pt x="90525" y="126809"/>
                </a:lnTo>
                <a:lnTo>
                  <a:pt x="154744" y="126809"/>
                </a:lnTo>
                <a:lnTo>
                  <a:pt x="165684" y="139204"/>
                </a:lnTo>
                <a:lnTo>
                  <a:pt x="231077" y="139204"/>
                </a:lnTo>
                <a:lnTo>
                  <a:pt x="177215" y="162255"/>
                </a:lnTo>
                <a:lnTo>
                  <a:pt x="179046" y="169244"/>
                </a:lnTo>
                <a:lnTo>
                  <a:pt x="180535" y="176510"/>
                </a:lnTo>
                <a:lnTo>
                  <a:pt x="181535" y="184015"/>
                </a:lnTo>
                <a:lnTo>
                  <a:pt x="181861" y="190855"/>
                </a:lnTo>
                <a:lnTo>
                  <a:pt x="181783" y="193497"/>
                </a:lnTo>
                <a:lnTo>
                  <a:pt x="181105" y="203611"/>
                </a:lnTo>
                <a:lnTo>
                  <a:pt x="178817" y="214934"/>
                </a:lnTo>
                <a:lnTo>
                  <a:pt x="175188" y="225648"/>
                </a:lnTo>
                <a:lnTo>
                  <a:pt x="170370" y="235712"/>
                </a:lnTo>
                <a:lnTo>
                  <a:pt x="211351" y="256197"/>
                </a:lnTo>
                <a:lnTo>
                  <a:pt x="154571" y="256197"/>
                </a:lnTo>
                <a:lnTo>
                  <a:pt x="154057" y="256616"/>
                </a:lnTo>
                <a:close/>
              </a:path>
              <a:path w="408304" h="410210">
                <a:moveTo>
                  <a:pt x="311721" y="162255"/>
                </a:moveTo>
                <a:lnTo>
                  <a:pt x="292907" y="160170"/>
                </a:lnTo>
                <a:lnTo>
                  <a:pt x="275753" y="154168"/>
                </a:lnTo>
                <a:lnTo>
                  <a:pt x="260674" y="144627"/>
                </a:lnTo>
                <a:lnTo>
                  <a:pt x="248081" y="131927"/>
                </a:lnTo>
                <a:lnTo>
                  <a:pt x="292048" y="131927"/>
                </a:lnTo>
                <a:lnTo>
                  <a:pt x="311289" y="135788"/>
                </a:lnTo>
                <a:lnTo>
                  <a:pt x="371159" y="135788"/>
                </a:lnTo>
                <a:lnTo>
                  <a:pt x="369311" y="138507"/>
                </a:lnTo>
                <a:lnTo>
                  <a:pt x="343381" y="155885"/>
                </a:lnTo>
                <a:lnTo>
                  <a:pt x="311721" y="162255"/>
                </a:lnTo>
                <a:close/>
              </a:path>
              <a:path w="408304" h="410210">
                <a:moveTo>
                  <a:pt x="60172" y="182333"/>
                </a:moveTo>
                <a:lnTo>
                  <a:pt x="57645" y="181051"/>
                </a:lnTo>
                <a:lnTo>
                  <a:pt x="54394" y="179095"/>
                </a:lnTo>
                <a:lnTo>
                  <a:pt x="54025" y="174917"/>
                </a:lnTo>
                <a:lnTo>
                  <a:pt x="55943" y="171653"/>
                </a:lnTo>
                <a:lnTo>
                  <a:pt x="63634" y="162563"/>
                </a:lnTo>
                <a:lnTo>
                  <a:pt x="72897" y="155863"/>
                </a:lnTo>
                <a:lnTo>
                  <a:pt x="83504" y="151722"/>
                </a:lnTo>
                <a:lnTo>
                  <a:pt x="95224" y="150304"/>
                </a:lnTo>
                <a:lnTo>
                  <a:pt x="98437" y="150304"/>
                </a:lnTo>
                <a:lnTo>
                  <a:pt x="101866" y="153034"/>
                </a:lnTo>
                <a:lnTo>
                  <a:pt x="102488" y="157556"/>
                </a:lnTo>
                <a:lnTo>
                  <a:pt x="102488" y="161480"/>
                </a:lnTo>
                <a:lnTo>
                  <a:pt x="99974" y="163969"/>
                </a:lnTo>
                <a:lnTo>
                  <a:pt x="96075" y="163969"/>
                </a:lnTo>
                <a:lnTo>
                  <a:pt x="87456" y="165064"/>
                </a:lnTo>
                <a:lnTo>
                  <a:pt x="79390" y="168205"/>
                </a:lnTo>
                <a:lnTo>
                  <a:pt x="72301" y="173174"/>
                </a:lnTo>
                <a:lnTo>
                  <a:pt x="66611" y="179755"/>
                </a:lnTo>
                <a:lnTo>
                  <a:pt x="65316" y="181051"/>
                </a:lnTo>
                <a:lnTo>
                  <a:pt x="63423" y="182321"/>
                </a:lnTo>
                <a:lnTo>
                  <a:pt x="60172" y="182333"/>
                </a:lnTo>
                <a:close/>
              </a:path>
              <a:path w="408304" h="410210">
                <a:moveTo>
                  <a:pt x="43484" y="195999"/>
                </a:moveTo>
                <a:lnTo>
                  <a:pt x="40995" y="193497"/>
                </a:lnTo>
                <a:lnTo>
                  <a:pt x="40995" y="186385"/>
                </a:lnTo>
                <a:lnTo>
                  <a:pt x="40779" y="185356"/>
                </a:lnTo>
                <a:lnTo>
                  <a:pt x="41427" y="182752"/>
                </a:lnTo>
                <a:lnTo>
                  <a:pt x="42087" y="179527"/>
                </a:lnTo>
                <a:lnTo>
                  <a:pt x="46304" y="177012"/>
                </a:lnTo>
                <a:lnTo>
                  <a:pt x="49529" y="177634"/>
                </a:lnTo>
                <a:lnTo>
                  <a:pt x="53441" y="178904"/>
                </a:lnTo>
                <a:lnTo>
                  <a:pt x="55005" y="182321"/>
                </a:lnTo>
                <a:lnTo>
                  <a:pt x="54996" y="182752"/>
                </a:lnTo>
                <a:lnTo>
                  <a:pt x="53809" y="185737"/>
                </a:lnTo>
                <a:lnTo>
                  <a:pt x="53809" y="193497"/>
                </a:lnTo>
                <a:lnTo>
                  <a:pt x="51257" y="195986"/>
                </a:lnTo>
                <a:lnTo>
                  <a:pt x="43484" y="195999"/>
                </a:lnTo>
                <a:close/>
              </a:path>
              <a:path w="408304" h="410210">
                <a:moveTo>
                  <a:pt x="247849" y="258762"/>
                </a:moveTo>
                <a:lnTo>
                  <a:pt x="216484" y="258762"/>
                </a:lnTo>
                <a:lnTo>
                  <a:pt x="232406" y="237469"/>
                </a:lnTo>
                <a:lnTo>
                  <a:pt x="253136" y="221022"/>
                </a:lnTo>
                <a:lnTo>
                  <a:pt x="277638" y="210422"/>
                </a:lnTo>
                <a:lnTo>
                  <a:pt x="304876" y="206667"/>
                </a:lnTo>
                <a:lnTo>
                  <a:pt x="344597" y="214527"/>
                </a:lnTo>
                <a:lnTo>
                  <a:pt x="371068" y="231851"/>
                </a:lnTo>
                <a:lnTo>
                  <a:pt x="304876" y="231851"/>
                </a:lnTo>
                <a:lnTo>
                  <a:pt x="275190" y="237787"/>
                </a:lnTo>
                <a:lnTo>
                  <a:pt x="251040" y="254015"/>
                </a:lnTo>
                <a:lnTo>
                  <a:pt x="247849" y="258762"/>
                </a:lnTo>
                <a:close/>
              </a:path>
              <a:path w="408304" h="410210">
                <a:moveTo>
                  <a:pt x="372529" y="383870"/>
                </a:moveTo>
                <a:lnTo>
                  <a:pt x="304876" y="383870"/>
                </a:lnTo>
                <a:lnTo>
                  <a:pt x="334299" y="377933"/>
                </a:lnTo>
                <a:lnTo>
                  <a:pt x="358478" y="361705"/>
                </a:lnTo>
                <a:lnTo>
                  <a:pt x="374858" y="337557"/>
                </a:lnTo>
                <a:lnTo>
                  <a:pt x="380885" y="307860"/>
                </a:lnTo>
                <a:lnTo>
                  <a:pt x="374949" y="278164"/>
                </a:lnTo>
                <a:lnTo>
                  <a:pt x="358721" y="254015"/>
                </a:lnTo>
                <a:lnTo>
                  <a:pt x="334572" y="237787"/>
                </a:lnTo>
                <a:lnTo>
                  <a:pt x="304876" y="231851"/>
                </a:lnTo>
                <a:lnTo>
                  <a:pt x="371068" y="231851"/>
                </a:lnTo>
                <a:lnTo>
                  <a:pt x="377501" y="236061"/>
                </a:lnTo>
                <a:lnTo>
                  <a:pt x="399927" y="268196"/>
                </a:lnTo>
                <a:lnTo>
                  <a:pt x="408216" y="307860"/>
                </a:lnTo>
                <a:lnTo>
                  <a:pt x="400126" y="347662"/>
                </a:lnTo>
                <a:lnTo>
                  <a:pt x="378137" y="380098"/>
                </a:lnTo>
                <a:lnTo>
                  <a:pt x="372529" y="383870"/>
                </a:lnTo>
                <a:close/>
              </a:path>
              <a:path w="408304" h="410210">
                <a:moveTo>
                  <a:pt x="306158" y="409930"/>
                </a:moveTo>
                <a:lnTo>
                  <a:pt x="266359" y="401842"/>
                </a:lnTo>
                <a:lnTo>
                  <a:pt x="233927" y="379855"/>
                </a:lnTo>
                <a:lnTo>
                  <a:pt x="212097" y="347388"/>
                </a:lnTo>
                <a:lnTo>
                  <a:pt x="204101" y="307860"/>
                </a:lnTo>
                <a:lnTo>
                  <a:pt x="204298" y="301140"/>
                </a:lnTo>
                <a:lnTo>
                  <a:pt x="204876" y="294600"/>
                </a:lnTo>
                <a:lnTo>
                  <a:pt x="205816" y="288181"/>
                </a:lnTo>
                <a:lnTo>
                  <a:pt x="207098" y="281825"/>
                </a:lnTo>
                <a:lnTo>
                  <a:pt x="154571" y="256197"/>
                </a:lnTo>
                <a:lnTo>
                  <a:pt x="211351" y="256197"/>
                </a:lnTo>
                <a:lnTo>
                  <a:pt x="216484" y="258762"/>
                </a:lnTo>
                <a:lnTo>
                  <a:pt x="247849" y="258762"/>
                </a:lnTo>
                <a:lnTo>
                  <a:pt x="234806" y="278164"/>
                </a:lnTo>
                <a:lnTo>
                  <a:pt x="228866" y="307860"/>
                </a:lnTo>
                <a:lnTo>
                  <a:pt x="234890" y="337557"/>
                </a:lnTo>
                <a:lnTo>
                  <a:pt x="251264" y="361705"/>
                </a:lnTo>
                <a:lnTo>
                  <a:pt x="275442" y="377933"/>
                </a:lnTo>
                <a:lnTo>
                  <a:pt x="304876" y="383870"/>
                </a:lnTo>
                <a:lnTo>
                  <a:pt x="372529" y="383870"/>
                </a:lnTo>
                <a:lnTo>
                  <a:pt x="345674" y="401933"/>
                </a:lnTo>
                <a:lnTo>
                  <a:pt x="306158" y="409930"/>
                </a:lnTo>
                <a:close/>
              </a:path>
              <a:path w="408304" h="410210">
                <a:moveTo>
                  <a:pt x="268389" y="293344"/>
                </a:moveTo>
                <a:lnTo>
                  <a:pt x="265150" y="293344"/>
                </a:lnTo>
                <a:lnTo>
                  <a:pt x="262597" y="292074"/>
                </a:lnTo>
                <a:lnTo>
                  <a:pt x="259372" y="290118"/>
                </a:lnTo>
                <a:lnTo>
                  <a:pt x="258927" y="286334"/>
                </a:lnTo>
                <a:lnTo>
                  <a:pt x="260896" y="283095"/>
                </a:lnTo>
                <a:lnTo>
                  <a:pt x="269409" y="273399"/>
                </a:lnTo>
                <a:lnTo>
                  <a:pt x="279957" y="265996"/>
                </a:lnTo>
                <a:lnTo>
                  <a:pt x="291969" y="261273"/>
                </a:lnTo>
                <a:lnTo>
                  <a:pt x="304876" y="259613"/>
                </a:lnTo>
                <a:lnTo>
                  <a:pt x="308165" y="259613"/>
                </a:lnTo>
                <a:lnTo>
                  <a:pt x="311467" y="262763"/>
                </a:lnTo>
                <a:lnTo>
                  <a:pt x="312136" y="265996"/>
                </a:lnTo>
                <a:lnTo>
                  <a:pt x="312140" y="269925"/>
                </a:lnTo>
                <a:lnTo>
                  <a:pt x="309625" y="272846"/>
                </a:lnTo>
                <a:lnTo>
                  <a:pt x="305727" y="272846"/>
                </a:lnTo>
                <a:lnTo>
                  <a:pt x="295735" y="274094"/>
                </a:lnTo>
                <a:lnTo>
                  <a:pt x="286465" y="277669"/>
                </a:lnTo>
                <a:lnTo>
                  <a:pt x="278289" y="283315"/>
                </a:lnTo>
                <a:lnTo>
                  <a:pt x="271576" y="290779"/>
                </a:lnTo>
                <a:lnTo>
                  <a:pt x="270268" y="292087"/>
                </a:lnTo>
                <a:lnTo>
                  <a:pt x="268389" y="293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2730" cy="1724025"/>
          </a:xfrm>
          <a:custGeom>
            <a:avLst/>
            <a:gdLst/>
            <a:ahLst/>
            <a:cxnLst/>
            <a:rect l="l" t="t" r="r" b="b"/>
            <a:pathLst>
              <a:path w="9142730" h="1724025">
                <a:moveTo>
                  <a:pt x="0" y="0"/>
                </a:moveTo>
                <a:lnTo>
                  <a:pt x="9142476" y="0"/>
                </a:lnTo>
                <a:lnTo>
                  <a:pt x="9142476" y="1723644"/>
                </a:lnTo>
                <a:lnTo>
                  <a:pt x="0" y="1723644"/>
                </a:lnTo>
                <a:lnTo>
                  <a:pt x="0" y="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8451" y="603453"/>
            <a:ext cx="327723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</a:rPr>
              <a:t>模型的构架及思</a:t>
            </a:r>
            <a:r>
              <a:rPr dirty="0" sz="3200" spc="5">
                <a:solidFill>
                  <a:srgbClr val="FFFFFF"/>
                </a:solidFill>
              </a:rPr>
              <a:t>路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1019" y="2916935"/>
            <a:ext cx="4596384" cy="1610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10584" y="2417064"/>
            <a:ext cx="4846320" cy="1554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16329" y="3144253"/>
            <a:ext cx="859790" cy="418465"/>
          </a:xfrm>
          <a:custGeom>
            <a:avLst/>
            <a:gdLst/>
            <a:ahLst/>
            <a:cxnLst/>
            <a:rect l="l" t="t" r="r" b="b"/>
            <a:pathLst>
              <a:path w="859789" h="418464">
                <a:moveTo>
                  <a:pt x="838307" y="404013"/>
                </a:moveTo>
                <a:lnTo>
                  <a:pt x="0" y="6883"/>
                </a:lnTo>
                <a:lnTo>
                  <a:pt x="3251" y="0"/>
                </a:lnTo>
                <a:lnTo>
                  <a:pt x="841562" y="397125"/>
                </a:lnTo>
                <a:lnTo>
                  <a:pt x="845834" y="403365"/>
                </a:lnTo>
                <a:lnTo>
                  <a:pt x="838307" y="404013"/>
                </a:lnTo>
                <a:close/>
              </a:path>
              <a:path w="859789" h="418464">
                <a:moveTo>
                  <a:pt x="857143" y="410044"/>
                </a:moveTo>
                <a:lnTo>
                  <a:pt x="851039" y="410044"/>
                </a:lnTo>
                <a:lnTo>
                  <a:pt x="854303" y="403161"/>
                </a:lnTo>
                <a:lnTo>
                  <a:pt x="841562" y="397125"/>
                </a:lnTo>
                <a:lnTo>
                  <a:pt x="799693" y="335965"/>
                </a:lnTo>
                <a:lnTo>
                  <a:pt x="799109" y="334594"/>
                </a:lnTo>
                <a:lnTo>
                  <a:pt x="799096" y="333108"/>
                </a:lnTo>
                <a:lnTo>
                  <a:pt x="799655" y="331736"/>
                </a:lnTo>
                <a:lnTo>
                  <a:pt x="800696" y="330669"/>
                </a:lnTo>
                <a:lnTo>
                  <a:pt x="802055" y="330085"/>
                </a:lnTo>
                <a:lnTo>
                  <a:pt x="803573" y="330085"/>
                </a:lnTo>
                <a:lnTo>
                  <a:pt x="804925" y="330619"/>
                </a:lnTo>
                <a:lnTo>
                  <a:pt x="805992" y="331660"/>
                </a:lnTo>
                <a:lnTo>
                  <a:pt x="859510" y="409841"/>
                </a:lnTo>
                <a:lnTo>
                  <a:pt x="857143" y="410044"/>
                </a:lnTo>
                <a:close/>
              </a:path>
              <a:path w="859789" h="418464">
                <a:moveTo>
                  <a:pt x="845834" y="403365"/>
                </a:moveTo>
                <a:lnTo>
                  <a:pt x="841562" y="397125"/>
                </a:lnTo>
                <a:lnTo>
                  <a:pt x="853552" y="402805"/>
                </a:lnTo>
                <a:lnTo>
                  <a:pt x="852347" y="402805"/>
                </a:lnTo>
                <a:lnTo>
                  <a:pt x="845834" y="403365"/>
                </a:lnTo>
                <a:close/>
              </a:path>
              <a:path w="859789" h="418464">
                <a:moveTo>
                  <a:pt x="849528" y="408762"/>
                </a:moveTo>
                <a:lnTo>
                  <a:pt x="845834" y="403365"/>
                </a:lnTo>
                <a:lnTo>
                  <a:pt x="852347" y="402805"/>
                </a:lnTo>
                <a:lnTo>
                  <a:pt x="849528" y="408762"/>
                </a:lnTo>
                <a:close/>
              </a:path>
              <a:path w="859789" h="418464">
                <a:moveTo>
                  <a:pt x="851647" y="408762"/>
                </a:moveTo>
                <a:lnTo>
                  <a:pt x="849528" y="408762"/>
                </a:lnTo>
                <a:lnTo>
                  <a:pt x="852347" y="402805"/>
                </a:lnTo>
                <a:lnTo>
                  <a:pt x="853552" y="402805"/>
                </a:lnTo>
                <a:lnTo>
                  <a:pt x="854303" y="403161"/>
                </a:lnTo>
                <a:lnTo>
                  <a:pt x="851647" y="408762"/>
                </a:lnTo>
                <a:close/>
              </a:path>
              <a:path w="859789" h="418464">
                <a:moveTo>
                  <a:pt x="851039" y="410044"/>
                </a:moveTo>
                <a:lnTo>
                  <a:pt x="838307" y="404013"/>
                </a:lnTo>
                <a:lnTo>
                  <a:pt x="845834" y="403365"/>
                </a:lnTo>
                <a:lnTo>
                  <a:pt x="849528" y="408762"/>
                </a:lnTo>
                <a:lnTo>
                  <a:pt x="851647" y="408762"/>
                </a:lnTo>
                <a:lnTo>
                  <a:pt x="851039" y="410044"/>
                </a:lnTo>
                <a:close/>
              </a:path>
              <a:path w="859789" h="418464">
                <a:moveTo>
                  <a:pt x="765111" y="417944"/>
                </a:moveTo>
                <a:lnTo>
                  <a:pt x="763638" y="417779"/>
                </a:lnTo>
                <a:lnTo>
                  <a:pt x="762330" y="417067"/>
                </a:lnTo>
                <a:lnTo>
                  <a:pt x="761403" y="415912"/>
                </a:lnTo>
                <a:lnTo>
                  <a:pt x="760984" y="414477"/>
                </a:lnTo>
                <a:lnTo>
                  <a:pt x="761149" y="413003"/>
                </a:lnTo>
                <a:lnTo>
                  <a:pt x="761872" y="411695"/>
                </a:lnTo>
                <a:lnTo>
                  <a:pt x="763028" y="410768"/>
                </a:lnTo>
                <a:lnTo>
                  <a:pt x="764463" y="410362"/>
                </a:lnTo>
                <a:lnTo>
                  <a:pt x="838307" y="404013"/>
                </a:lnTo>
                <a:lnTo>
                  <a:pt x="851039" y="410044"/>
                </a:lnTo>
                <a:lnTo>
                  <a:pt x="857143" y="410044"/>
                </a:lnTo>
                <a:lnTo>
                  <a:pt x="765111" y="417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22742" y="3696347"/>
            <a:ext cx="853440" cy="394970"/>
          </a:xfrm>
          <a:custGeom>
            <a:avLst/>
            <a:gdLst/>
            <a:ahLst/>
            <a:cxnLst/>
            <a:rect l="l" t="t" r="r" b="b"/>
            <a:pathLst>
              <a:path w="853439" h="394970">
                <a:moveTo>
                  <a:pt x="831775" y="15509"/>
                </a:moveTo>
                <a:lnTo>
                  <a:pt x="758075" y="7569"/>
                </a:lnTo>
                <a:lnTo>
                  <a:pt x="754697" y="3378"/>
                </a:lnTo>
                <a:lnTo>
                  <a:pt x="755141" y="1955"/>
                </a:lnTo>
                <a:lnTo>
                  <a:pt x="756094" y="812"/>
                </a:lnTo>
                <a:lnTo>
                  <a:pt x="757415" y="126"/>
                </a:lnTo>
                <a:lnTo>
                  <a:pt x="758888" y="0"/>
                </a:lnTo>
                <a:lnTo>
                  <a:pt x="849441" y="9753"/>
                </a:lnTo>
                <a:lnTo>
                  <a:pt x="844638" y="9753"/>
                </a:lnTo>
                <a:lnTo>
                  <a:pt x="831775" y="15509"/>
                </a:lnTo>
                <a:close/>
              </a:path>
              <a:path w="853439" h="394970">
                <a:moveTo>
                  <a:pt x="839296" y="16319"/>
                </a:moveTo>
                <a:lnTo>
                  <a:pt x="831775" y="15509"/>
                </a:lnTo>
                <a:lnTo>
                  <a:pt x="844638" y="9753"/>
                </a:lnTo>
                <a:lnTo>
                  <a:pt x="845201" y="11010"/>
                </a:lnTo>
                <a:lnTo>
                  <a:pt x="843102" y="11010"/>
                </a:lnTo>
                <a:lnTo>
                  <a:pt x="839296" y="16319"/>
                </a:lnTo>
                <a:close/>
              </a:path>
              <a:path w="853439" h="394970">
                <a:moveTo>
                  <a:pt x="795413" y="88684"/>
                </a:moveTo>
                <a:lnTo>
                  <a:pt x="793927" y="88646"/>
                </a:lnTo>
                <a:lnTo>
                  <a:pt x="792568" y="88023"/>
                </a:lnTo>
                <a:lnTo>
                  <a:pt x="791552" y="86944"/>
                </a:lnTo>
                <a:lnTo>
                  <a:pt x="791032" y="85547"/>
                </a:lnTo>
                <a:lnTo>
                  <a:pt x="791083" y="84061"/>
                </a:lnTo>
                <a:lnTo>
                  <a:pt x="791692" y="82715"/>
                </a:lnTo>
                <a:lnTo>
                  <a:pt x="834887" y="22468"/>
                </a:lnTo>
                <a:lnTo>
                  <a:pt x="847750" y="16713"/>
                </a:lnTo>
                <a:lnTo>
                  <a:pt x="844638" y="9753"/>
                </a:lnTo>
                <a:lnTo>
                  <a:pt x="849441" y="9753"/>
                </a:lnTo>
                <a:lnTo>
                  <a:pt x="853097" y="10147"/>
                </a:lnTo>
                <a:lnTo>
                  <a:pt x="797890" y="87147"/>
                </a:lnTo>
                <a:lnTo>
                  <a:pt x="796810" y="88163"/>
                </a:lnTo>
                <a:lnTo>
                  <a:pt x="795413" y="88684"/>
                </a:lnTo>
                <a:close/>
              </a:path>
              <a:path w="853439" h="394970">
                <a:moveTo>
                  <a:pt x="845781" y="17018"/>
                </a:moveTo>
                <a:lnTo>
                  <a:pt x="839296" y="16319"/>
                </a:lnTo>
                <a:lnTo>
                  <a:pt x="843102" y="11010"/>
                </a:lnTo>
                <a:lnTo>
                  <a:pt x="845781" y="17018"/>
                </a:lnTo>
                <a:close/>
              </a:path>
              <a:path w="853439" h="394970">
                <a:moveTo>
                  <a:pt x="847069" y="17018"/>
                </a:moveTo>
                <a:lnTo>
                  <a:pt x="845781" y="17018"/>
                </a:lnTo>
                <a:lnTo>
                  <a:pt x="843102" y="11010"/>
                </a:lnTo>
                <a:lnTo>
                  <a:pt x="845201" y="11010"/>
                </a:lnTo>
                <a:lnTo>
                  <a:pt x="847750" y="16713"/>
                </a:lnTo>
                <a:lnTo>
                  <a:pt x="847069" y="17018"/>
                </a:lnTo>
                <a:close/>
              </a:path>
              <a:path w="853439" h="394970">
                <a:moveTo>
                  <a:pt x="3124" y="394627"/>
                </a:moveTo>
                <a:lnTo>
                  <a:pt x="0" y="387667"/>
                </a:lnTo>
                <a:lnTo>
                  <a:pt x="831775" y="15509"/>
                </a:lnTo>
                <a:lnTo>
                  <a:pt x="839296" y="16319"/>
                </a:lnTo>
                <a:lnTo>
                  <a:pt x="834887" y="22468"/>
                </a:lnTo>
                <a:lnTo>
                  <a:pt x="3124" y="394627"/>
                </a:lnTo>
                <a:close/>
              </a:path>
              <a:path w="853439" h="394970">
                <a:moveTo>
                  <a:pt x="834887" y="22468"/>
                </a:moveTo>
                <a:lnTo>
                  <a:pt x="839296" y="16319"/>
                </a:lnTo>
                <a:lnTo>
                  <a:pt x="845781" y="17018"/>
                </a:lnTo>
                <a:lnTo>
                  <a:pt x="847069" y="17018"/>
                </a:lnTo>
                <a:lnTo>
                  <a:pt x="834887" y="224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68941" y="3577082"/>
            <a:ext cx="388620" cy="96520"/>
          </a:xfrm>
          <a:custGeom>
            <a:avLst/>
            <a:gdLst/>
            <a:ahLst/>
            <a:cxnLst/>
            <a:rect l="l" t="t" r="r" b="b"/>
            <a:pathLst>
              <a:path w="388620" h="96520">
                <a:moveTo>
                  <a:pt x="366346" y="43410"/>
                </a:moveTo>
                <a:lnTo>
                  <a:pt x="301701" y="7112"/>
                </a:lnTo>
                <a:lnTo>
                  <a:pt x="300570" y="6146"/>
                </a:lnTo>
                <a:lnTo>
                  <a:pt x="299897" y="4813"/>
                </a:lnTo>
                <a:lnTo>
                  <a:pt x="299783" y="3340"/>
                </a:lnTo>
                <a:lnTo>
                  <a:pt x="300253" y="1917"/>
                </a:lnTo>
                <a:lnTo>
                  <a:pt x="301218" y="800"/>
                </a:lnTo>
                <a:lnTo>
                  <a:pt x="302539" y="126"/>
                </a:lnTo>
                <a:lnTo>
                  <a:pt x="304025" y="0"/>
                </a:lnTo>
                <a:lnTo>
                  <a:pt x="305435" y="469"/>
                </a:lnTo>
                <a:lnTo>
                  <a:pt x="381490" y="43179"/>
                </a:lnTo>
                <a:lnTo>
                  <a:pt x="380428" y="43179"/>
                </a:lnTo>
                <a:lnTo>
                  <a:pt x="366346" y="43410"/>
                </a:lnTo>
                <a:close/>
              </a:path>
              <a:path w="388620" h="96520">
                <a:moveTo>
                  <a:pt x="372928" y="47106"/>
                </a:moveTo>
                <a:lnTo>
                  <a:pt x="366346" y="43410"/>
                </a:lnTo>
                <a:lnTo>
                  <a:pt x="380428" y="43179"/>
                </a:lnTo>
                <a:lnTo>
                  <a:pt x="380437" y="43726"/>
                </a:lnTo>
                <a:lnTo>
                  <a:pt x="378510" y="43726"/>
                </a:lnTo>
                <a:lnTo>
                  <a:pt x="372928" y="47106"/>
                </a:lnTo>
                <a:close/>
              </a:path>
              <a:path w="388620" h="96520">
                <a:moveTo>
                  <a:pt x="305600" y="96443"/>
                </a:moveTo>
                <a:lnTo>
                  <a:pt x="304114" y="96380"/>
                </a:lnTo>
                <a:lnTo>
                  <a:pt x="302768" y="95745"/>
                </a:lnTo>
                <a:lnTo>
                  <a:pt x="301764" y="94653"/>
                </a:lnTo>
                <a:lnTo>
                  <a:pt x="301256" y="93256"/>
                </a:lnTo>
                <a:lnTo>
                  <a:pt x="301320" y="91770"/>
                </a:lnTo>
                <a:lnTo>
                  <a:pt x="301955" y="90423"/>
                </a:lnTo>
                <a:lnTo>
                  <a:pt x="303047" y="89420"/>
                </a:lnTo>
                <a:lnTo>
                  <a:pt x="366447" y="51030"/>
                </a:lnTo>
                <a:lnTo>
                  <a:pt x="380555" y="50800"/>
                </a:lnTo>
                <a:lnTo>
                  <a:pt x="380428" y="43179"/>
                </a:lnTo>
                <a:lnTo>
                  <a:pt x="381490" y="43179"/>
                </a:lnTo>
                <a:lnTo>
                  <a:pt x="388048" y="46862"/>
                </a:lnTo>
                <a:lnTo>
                  <a:pt x="306997" y="95935"/>
                </a:lnTo>
                <a:lnTo>
                  <a:pt x="305600" y="96443"/>
                </a:lnTo>
                <a:close/>
              </a:path>
              <a:path w="388620" h="96520">
                <a:moveTo>
                  <a:pt x="126" y="57022"/>
                </a:moveTo>
                <a:lnTo>
                  <a:pt x="0" y="49402"/>
                </a:lnTo>
                <a:lnTo>
                  <a:pt x="366346" y="43410"/>
                </a:lnTo>
                <a:lnTo>
                  <a:pt x="372928" y="47106"/>
                </a:lnTo>
                <a:lnTo>
                  <a:pt x="366447" y="51030"/>
                </a:lnTo>
                <a:lnTo>
                  <a:pt x="126" y="57022"/>
                </a:lnTo>
                <a:close/>
              </a:path>
              <a:path w="388620" h="96520">
                <a:moveTo>
                  <a:pt x="378625" y="50304"/>
                </a:moveTo>
                <a:lnTo>
                  <a:pt x="372928" y="47106"/>
                </a:lnTo>
                <a:lnTo>
                  <a:pt x="378510" y="43726"/>
                </a:lnTo>
                <a:lnTo>
                  <a:pt x="378625" y="50304"/>
                </a:lnTo>
                <a:close/>
              </a:path>
              <a:path w="388620" h="96520">
                <a:moveTo>
                  <a:pt x="380547" y="50304"/>
                </a:moveTo>
                <a:lnTo>
                  <a:pt x="378625" y="50304"/>
                </a:lnTo>
                <a:lnTo>
                  <a:pt x="378510" y="43726"/>
                </a:lnTo>
                <a:lnTo>
                  <a:pt x="380437" y="43726"/>
                </a:lnTo>
                <a:lnTo>
                  <a:pt x="380547" y="50304"/>
                </a:lnTo>
                <a:close/>
              </a:path>
              <a:path w="388620" h="96520">
                <a:moveTo>
                  <a:pt x="366447" y="51030"/>
                </a:moveTo>
                <a:lnTo>
                  <a:pt x="372928" y="47106"/>
                </a:lnTo>
                <a:lnTo>
                  <a:pt x="378625" y="50304"/>
                </a:lnTo>
                <a:lnTo>
                  <a:pt x="380547" y="50304"/>
                </a:lnTo>
                <a:lnTo>
                  <a:pt x="380555" y="50800"/>
                </a:lnTo>
                <a:lnTo>
                  <a:pt x="366447" y="510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02517" y="2655277"/>
            <a:ext cx="955040" cy="450850"/>
          </a:xfrm>
          <a:custGeom>
            <a:avLst/>
            <a:gdLst/>
            <a:ahLst/>
            <a:cxnLst/>
            <a:rect l="l" t="t" r="r" b="b"/>
            <a:pathLst>
              <a:path w="955039" h="450850">
                <a:moveTo>
                  <a:pt x="933462" y="436037"/>
                </a:moveTo>
                <a:lnTo>
                  <a:pt x="0" y="6934"/>
                </a:lnTo>
                <a:lnTo>
                  <a:pt x="3175" y="0"/>
                </a:lnTo>
                <a:lnTo>
                  <a:pt x="936634" y="429114"/>
                </a:lnTo>
                <a:lnTo>
                  <a:pt x="940976" y="435304"/>
                </a:lnTo>
                <a:lnTo>
                  <a:pt x="933462" y="436037"/>
                </a:lnTo>
                <a:close/>
              </a:path>
              <a:path w="955039" h="450850">
                <a:moveTo>
                  <a:pt x="951596" y="441921"/>
                </a:moveTo>
                <a:lnTo>
                  <a:pt x="946264" y="441921"/>
                </a:lnTo>
                <a:lnTo>
                  <a:pt x="949439" y="435000"/>
                </a:lnTo>
                <a:lnTo>
                  <a:pt x="936634" y="429114"/>
                </a:lnTo>
                <a:lnTo>
                  <a:pt x="894067" y="368426"/>
                </a:lnTo>
                <a:lnTo>
                  <a:pt x="893457" y="367068"/>
                </a:lnTo>
                <a:lnTo>
                  <a:pt x="893432" y="365582"/>
                </a:lnTo>
                <a:lnTo>
                  <a:pt x="893965" y="364197"/>
                </a:lnTo>
                <a:lnTo>
                  <a:pt x="894994" y="363131"/>
                </a:lnTo>
                <a:lnTo>
                  <a:pt x="896353" y="362521"/>
                </a:lnTo>
                <a:lnTo>
                  <a:pt x="897839" y="362496"/>
                </a:lnTo>
                <a:lnTo>
                  <a:pt x="899223" y="363029"/>
                </a:lnTo>
                <a:lnTo>
                  <a:pt x="900303" y="364058"/>
                </a:lnTo>
                <a:lnTo>
                  <a:pt x="954722" y="441617"/>
                </a:lnTo>
                <a:lnTo>
                  <a:pt x="951596" y="441921"/>
                </a:lnTo>
                <a:close/>
              </a:path>
              <a:path w="955039" h="450850">
                <a:moveTo>
                  <a:pt x="940976" y="435304"/>
                </a:moveTo>
                <a:lnTo>
                  <a:pt x="936634" y="429114"/>
                </a:lnTo>
                <a:lnTo>
                  <a:pt x="948721" y="434670"/>
                </a:lnTo>
                <a:lnTo>
                  <a:pt x="947483" y="434670"/>
                </a:lnTo>
                <a:lnTo>
                  <a:pt x="940976" y="435304"/>
                </a:lnTo>
                <a:close/>
              </a:path>
              <a:path w="955039" h="450850">
                <a:moveTo>
                  <a:pt x="944727" y="440651"/>
                </a:moveTo>
                <a:lnTo>
                  <a:pt x="940976" y="435304"/>
                </a:lnTo>
                <a:lnTo>
                  <a:pt x="947483" y="434670"/>
                </a:lnTo>
                <a:lnTo>
                  <a:pt x="944727" y="440651"/>
                </a:lnTo>
                <a:close/>
              </a:path>
              <a:path w="955039" h="450850">
                <a:moveTo>
                  <a:pt x="946846" y="440651"/>
                </a:moveTo>
                <a:lnTo>
                  <a:pt x="944727" y="440651"/>
                </a:lnTo>
                <a:lnTo>
                  <a:pt x="947483" y="434670"/>
                </a:lnTo>
                <a:lnTo>
                  <a:pt x="948721" y="434670"/>
                </a:lnTo>
                <a:lnTo>
                  <a:pt x="949439" y="435000"/>
                </a:lnTo>
                <a:lnTo>
                  <a:pt x="946846" y="440651"/>
                </a:lnTo>
                <a:close/>
              </a:path>
              <a:path w="955039" h="450850">
                <a:moveTo>
                  <a:pt x="946264" y="441921"/>
                </a:moveTo>
                <a:lnTo>
                  <a:pt x="933462" y="436037"/>
                </a:lnTo>
                <a:lnTo>
                  <a:pt x="940976" y="435304"/>
                </a:lnTo>
                <a:lnTo>
                  <a:pt x="944727" y="440651"/>
                </a:lnTo>
                <a:lnTo>
                  <a:pt x="946846" y="440651"/>
                </a:lnTo>
                <a:lnTo>
                  <a:pt x="946264" y="441921"/>
                </a:lnTo>
                <a:close/>
              </a:path>
              <a:path w="955039" h="450850">
                <a:moveTo>
                  <a:pt x="860425" y="450811"/>
                </a:moveTo>
                <a:lnTo>
                  <a:pt x="858939" y="450659"/>
                </a:lnTo>
                <a:lnTo>
                  <a:pt x="857631" y="449961"/>
                </a:lnTo>
                <a:lnTo>
                  <a:pt x="856691" y="448818"/>
                </a:lnTo>
                <a:lnTo>
                  <a:pt x="856259" y="447382"/>
                </a:lnTo>
                <a:lnTo>
                  <a:pt x="856411" y="445909"/>
                </a:lnTo>
                <a:lnTo>
                  <a:pt x="857110" y="444601"/>
                </a:lnTo>
                <a:lnTo>
                  <a:pt x="858253" y="443661"/>
                </a:lnTo>
                <a:lnTo>
                  <a:pt x="859675" y="443230"/>
                </a:lnTo>
                <a:lnTo>
                  <a:pt x="933462" y="436037"/>
                </a:lnTo>
                <a:lnTo>
                  <a:pt x="946264" y="441921"/>
                </a:lnTo>
                <a:lnTo>
                  <a:pt x="951596" y="441921"/>
                </a:lnTo>
                <a:lnTo>
                  <a:pt x="860425" y="4508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88505" y="3086773"/>
            <a:ext cx="666750" cy="96520"/>
          </a:xfrm>
          <a:custGeom>
            <a:avLst/>
            <a:gdLst/>
            <a:ahLst/>
            <a:cxnLst/>
            <a:rect l="l" t="t" r="r" b="b"/>
            <a:pathLst>
              <a:path w="666750" h="96519">
                <a:moveTo>
                  <a:pt x="651624" y="48221"/>
                </a:moveTo>
                <a:lnTo>
                  <a:pt x="581063" y="7061"/>
                </a:lnTo>
                <a:lnTo>
                  <a:pt x="579958" y="6083"/>
                </a:lnTo>
                <a:lnTo>
                  <a:pt x="579297" y="4737"/>
                </a:lnTo>
                <a:lnTo>
                  <a:pt x="579208" y="3263"/>
                </a:lnTo>
                <a:lnTo>
                  <a:pt x="579691" y="1854"/>
                </a:lnTo>
                <a:lnTo>
                  <a:pt x="580682" y="736"/>
                </a:lnTo>
                <a:lnTo>
                  <a:pt x="582015" y="88"/>
                </a:lnTo>
                <a:lnTo>
                  <a:pt x="583501" y="0"/>
                </a:lnTo>
                <a:lnTo>
                  <a:pt x="584911" y="482"/>
                </a:lnTo>
                <a:lnTo>
                  <a:pt x="660218" y="44411"/>
                </a:lnTo>
                <a:lnTo>
                  <a:pt x="659193" y="44411"/>
                </a:lnTo>
                <a:lnTo>
                  <a:pt x="659193" y="44932"/>
                </a:lnTo>
                <a:lnTo>
                  <a:pt x="657263" y="44932"/>
                </a:lnTo>
                <a:lnTo>
                  <a:pt x="651624" y="48221"/>
                </a:lnTo>
                <a:close/>
              </a:path>
              <a:path w="666750" h="96519">
                <a:moveTo>
                  <a:pt x="645092" y="52031"/>
                </a:moveTo>
                <a:lnTo>
                  <a:pt x="0" y="52031"/>
                </a:lnTo>
                <a:lnTo>
                  <a:pt x="0" y="44411"/>
                </a:lnTo>
                <a:lnTo>
                  <a:pt x="645092" y="44411"/>
                </a:lnTo>
                <a:lnTo>
                  <a:pt x="651624" y="48221"/>
                </a:lnTo>
                <a:lnTo>
                  <a:pt x="645092" y="52031"/>
                </a:lnTo>
                <a:close/>
              </a:path>
              <a:path w="666750" h="96519">
                <a:moveTo>
                  <a:pt x="660218" y="52031"/>
                </a:moveTo>
                <a:lnTo>
                  <a:pt x="659193" y="52031"/>
                </a:lnTo>
                <a:lnTo>
                  <a:pt x="659193" y="44411"/>
                </a:lnTo>
                <a:lnTo>
                  <a:pt x="660218" y="44411"/>
                </a:lnTo>
                <a:lnTo>
                  <a:pt x="666750" y="48221"/>
                </a:lnTo>
                <a:lnTo>
                  <a:pt x="660218" y="52031"/>
                </a:lnTo>
                <a:close/>
              </a:path>
              <a:path w="666750" h="96519">
                <a:moveTo>
                  <a:pt x="657263" y="51511"/>
                </a:moveTo>
                <a:lnTo>
                  <a:pt x="651624" y="48221"/>
                </a:lnTo>
                <a:lnTo>
                  <a:pt x="657263" y="44932"/>
                </a:lnTo>
                <a:lnTo>
                  <a:pt x="657263" y="51511"/>
                </a:lnTo>
                <a:close/>
              </a:path>
              <a:path w="666750" h="96519">
                <a:moveTo>
                  <a:pt x="659193" y="51511"/>
                </a:moveTo>
                <a:lnTo>
                  <a:pt x="657263" y="51511"/>
                </a:lnTo>
                <a:lnTo>
                  <a:pt x="657263" y="44932"/>
                </a:lnTo>
                <a:lnTo>
                  <a:pt x="659193" y="44932"/>
                </a:lnTo>
                <a:lnTo>
                  <a:pt x="659193" y="51511"/>
                </a:lnTo>
                <a:close/>
              </a:path>
              <a:path w="666750" h="96519">
                <a:moveTo>
                  <a:pt x="583501" y="96443"/>
                </a:moveTo>
                <a:lnTo>
                  <a:pt x="582015" y="96354"/>
                </a:lnTo>
                <a:lnTo>
                  <a:pt x="580682" y="95707"/>
                </a:lnTo>
                <a:lnTo>
                  <a:pt x="579691" y="94589"/>
                </a:lnTo>
                <a:lnTo>
                  <a:pt x="579208" y="93179"/>
                </a:lnTo>
                <a:lnTo>
                  <a:pt x="579297" y="91706"/>
                </a:lnTo>
                <a:lnTo>
                  <a:pt x="579958" y="90360"/>
                </a:lnTo>
                <a:lnTo>
                  <a:pt x="581063" y="89382"/>
                </a:lnTo>
                <a:lnTo>
                  <a:pt x="651624" y="48221"/>
                </a:lnTo>
                <a:lnTo>
                  <a:pt x="657263" y="51511"/>
                </a:lnTo>
                <a:lnTo>
                  <a:pt x="659193" y="51511"/>
                </a:lnTo>
                <a:lnTo>
                  <a:pt x="659193" y="52031"/>
                </a:lnTo>
                <a:lnTo>
                  <a:pt x="660218" y="52031"/>
                </a:lnTo>
                <a:lnTo>
                  <a:pt x="584911" y="95961"/>
                </a:lnTo>
                <a:lnTo>
                  <a:pt x="583501" y="96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13362" y="3248609"/>
            <a:ext cx="643890" cy="372745"/>
          </a:xfrm>
          <a:custGeom>
            <a:avLst/>
            <a:gdLst/>
            <a:ahLst/>
            <a:cxnLst/>
            <a:rect l="l" t="t" r="r" b="b"/>
            <a:pathLst>
              <a:path w="643889" h="372745">
                <a:moveTo>
                  <a:pt x="623199" y="8153"/>
                </a:moveTo>
                <a:lnTo>
                  <a:pt x="549071" y="7620"/>
                </a:lnTo>
                <a:lnTo>
                  <a:pt x="545299" y="3784"/>
                </a:lnTo>
                <a:lnTo>
                  <a:pt x="545592" y="2324"/>
                </a:lnTo>
                <a:lnTo>
                  <a:pt x="546430" y="1092"/>
                </a:lnTo>
                <a:lnTo>
                  <a:pt x="547674" y="279"/>
                </a:lnTo>
                <a:lnTo>
                  <a:pt x="549135" y="0"/>
                </a:lnTo>
                <a:lnTo>
                  <a:pt x="643877" y="685"/>
                </a:lnTo>
                <a:lnTo>
                  <a:pt x="643614" y="1143"/>
                </a:lnTo>
                <a:lnTo>
                  <a:pt x="635419" y="1143"/>
                </a:lnTo>
                <a:lnTo>
                  <a:pt x="623199" y="8153"/>
                </a:lnTo>
                <a:close/>
              </a:path>
              <a:path w="643889" h="372745">
                <a:moveTo>
                  <a:pt x="630757" y="8208"/>
                </a:moveTo>
                <a:lnTo>
                  <a:pt x="623199" y="8153"/>
                </a:lnTo>
                <a:lnTo>
                  <a:pt x="635419" y="1143"/>
                </a:lnTo>
                <a:lnTo>
                  <a:pt x="636229" y="2552"/>
                </a:lnTo>
                <a:lnTo>
                  <a:pt x="634009" y="2552"/>
                </a:lnTo>
                <a:lnTo>
                  <a:pt x="630757" y="8208"/>
                </a:lnTo>
                <a:close/>
              </a:path>
              <a:path w="643889" h="372745">
                <a:moveTo>
                  <a:pt x="592848" y="84696"/>
                </a:moveTo>
                <a:lnTo>
                  <a:pt x="591439" y="84226"/>
                </a:lnTo>
                <a:lnTo>
                  <a:pt x="590321" y="83248"/>
                </a:lnTo>
                <a:lnTo>
                  <a:pt x="589661" y="81914"/>
                </a:lnTo>
                <a:lnTo>
                  <a:pt x="589559" y="80429"/>
                </a:lnTo>
                <a:lnTo>
                  <a:pt x="590042" y="79019"/>
                </a:lnTo>
                <a:lnTo>
                  <a:pt x="626989" y="14761"/>
                </a:lnTo>
                <a:lnTo>
                  <a:pt x="639216" y="7747"/>
                </a:lnTo>
                <a:lnTo>
                  <a:pt x="635419" y="1143"/>
                </a:lnTo>
                <a:lnTo>
                  <a:pt x="643614" y="1143"/>
                </a:lnTo>
                <a:lnTo>
                  <a:pt x="596646" y="82816"/>
                </a:lnTo>
                <a:lnTo>
                  <a:pt x="595668" y="83947"/>
                </a:lnTo>
                <a:lnTo>
                  <a:pt x="594334" y="84607"/>
                </a:lnTo>
                <a:lnTo>
                  <a:pt x="592848" y="84696"/>
                </a:lnTo>
                <a:close/>
              </a:path>
              <a:path w="643889" h="372745">
                <a:moveTo>
                  <a:pt x="637286" y="8255"/>
                </a:moveTo>
                <a:lnTo>
                  <a:pt x="630757" y="8208"/>
                </a:lnTo>
                <a:lnTo>
                  <a:pt x="634009" y="2552"/>
                </a:lnTo>
                <a:lnTo>
                  <a:pt x="637286" y="8255"/>
                </a:lnTo>
                <a:close/>
              </a:path>
              <a:path w="643889" h="372745">
                <a:moveTo>
                  <a:pt x="638330" y="8255"/>
                </a:moveTo>
                <a:lnTo>
                  <a:pt x="637286" y="8255"/>
                </a:lnTo>
                <a:lnTo>
                  <a:pt x="634009" y="2552"/>
                </a:lnTo>
                <a:lnTo>
                  <a:pt x="636229" y="2552"/>
                </a:lnTo>
                <a:lnTo>
                  <a:pt x="639216" y="7747"/>
                </a:lnTo>
                <a:lnTo>
                  <a:pt x="638330" y="8255"/>
                </a:lnTo>
                <a:close/>
              </a:path>
              <a:path w="643889" h="372745">
                <a:moveTo>
                  <a:pt x="3784" y="372287"/>
                </a:moveTo>
                <a:lnTo>
                  <a:pt x="0" y="365683"/>
                </a:lnTo>
                <a:lnTo>
                  <a:pt x="623199" y="8153"/>
                </a:lnTo>
                <a:lnTo>
                  <a:pt x="630757" y="8208"/>
                </a:lnTo>
                <a:lnTo>
                  <a:pt x="626989" y="14761"/>
                </a:lnTo>
                <a:lnTo>
                  <a:pt x="3784" y="372287"/>
                </a:lnTo>
                <a:close/>
              </a:path>
              <a:path w="643889" h="372745">
                <a:moveTo>
                  <a:pt x="626989" y="14761"/>
                </a:moveTo>
                <a:lnTo>
                  <a:pt x="630757" y="8208"/>
                </a:lnTo>
                <a:lnTo>
                  <a:pt x="638330" y="8255"/>
                </a:lnTo>
                <a:lnTo>
                  <a:pt x="626989" y="147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98475" y="2914014"/>
            <a:ext cx="25209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4A6C7A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53179" y="2386964"/>
            <a:ext cx="25209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4A6C7A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45805" y="2737485"/>
            <a:ext cx="798195" cy="896619"/>
          </a:xfrm>
          <a:custGeom>
            <a:avLst/>
            <a:gdLst/>
            <a:ahLst/>
            <a:cxnLst/>
            <a:rect l="l" t="t" r="r" b="b"/>
            <a:pathLst>
              <a:path w="798195" h="896620">
                <a:moveTo>
                  <a:pt x="466725" y="7619"/>
                </a:moveTo>
                <a:lnTo>
                  <a:pt x="0" y="7619"/>
                </a:lnTo>
                <a:lnTo>
                  <a:pt x="0" y="0"/>
                </a:lnTo>
                <a:lnTo>
                  <a:pt x="474345" y="0"/>
                </a:lnTo>
                <a:lnTo>
                  <a:pt x="474345" y="3809"/>
                </a:lnTo>
                <a:lnTo>
                  <a:pt x="466725" y="3809"/>
                </a:lnTo>
                <a:lnTo>
                  <a:pt x="466725" y="7619"/>
                </a:lnTo>
                <a:close/>
              </a:path>
              <a:path w="798195" h="896620">
                <a:moveTo>
                  <a:pt x="798195" y="896619"/>
                </a:moveTo>
                <a:lnTo>
                  <a:pt x="466725" y="896619"/>
                </a:lnTo>
                <a:lnTo>
                  <a:pt x="466725" y="3809"/>
                </a:lnTo>
                <a:lnTo>
                  <a:pt x="470535" y="7619"/>
                </a:lnTo>
                <a:lnTo>
                  <a:pt x="474345" y="7619"/>
                </a:lnTo>
                <a:lnTo>
                  <a:pt x="474345" y="889000"/>
                </a:lnTo>
                <a:lnTo>
                  <a:pt x="470535" y="889000"/>
                </a:lnTo>
                <a:lnTo>
                  <a:pt x="474345" y="892810"/>
                </a:lnTo>
                <a:lnTo>
                  <a:pt x="798195" y="892810"/>
                </a:lnTo>
                <a:lnTo>
                  <a:pt x="798195" y="896619"/>
                </a:lnTo>
                <a:close/>
              </a:path>
              <a:path w="798195" h="896620">
                <a:moveTo>
                  <a:pt x="474345" y="7619"/>
                </a:moveTo>
                <a:lnTo>
                  <a:pt x="470535" y="7619"/>
                </a:lnTo>
                <a:lnTo>
                  <a:pt x="466725" y="3809"/>
                </a:lnTo>
                <a:lnTo>
                  <a:pt x="474345" y="3809"/>
                </a:lnTo>
                <a:lnTo>
                  <a:pt x="474345" y="7619"/>
                </a:lnTo>
                <a:close/>
              </a:path>
              <a:path w="798195" h="896620">
                <a:moveTo>
                  <a:pt x="474345" y="892810"/>
                </a:moveTo>
                <a:lnTo>
                  <a:pt x="470535" y="889000"/>
                </a:lnTo>
                <a:lnTo>
                  <a:pt x="474345" y="889000"/>
                </a:lnTo>
                <a:lnTo>
                  <a:pt x="474345" y="892810"/>
                </a:lnTo>
                <a:close/>
              </a:path>
              <a:path w="798195" h="896620">
                <a:moveTo>
                  <a:pt x="798195" y="892810"/>
                </a:moveTo>
                <a:lnTo>
                  <a:pt x="474345" y="892810"/>
                </a:lnTo>
                <a:lnTo>
                  <a:pt x="474345" y="889000"/>
                </a:lnTo>
                <a:lnTo>
                  <a:pt x="798195" y="889000"/>
                </a:lnTo>
                <a:lnTo>
                  <a:pt x="798195" y="892810"/>
                </a:lnTo>
                <a:close/>
              </a:path>
            </a:pathLst>
          </a:custGeom>
          <a:solidFill>
            <a:srgbClr val="DBD7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219440" y="2106295"/>
            <a:ext cx="0" cy="612140"/>
          </a:xfrm>
          <a:custGeom>
            <a:avLst/>
            <a:gdLst/>
            <a:ahLst/>
            <a:cxnLst/>
            <a:rect l="l" t="t" r="r" b="b"/>
            <a:pathLst>
              <a:path w="0" h="612139">
                <a:moveTo>
                  <a:pt x="0" y="0"/>
                </a:moveTo>
                <a:lnTo>
                  <a:pt x="0" y="61200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32839" y="2109470"/>
            <a:ext cx="7085965" cy="0"/>
          </a:xfrm>
          <a:custGeom>
            <a:avLst/>
            <a:gdLst/>
            <a:ahLst/>
            <a:cxnLst/>
            <a:rect l="l" t="t" r="r" b="b"/>
            <a:pathLst>
              <a:path w="7085965" h="0">
                <a:moveTo>
                  <a:pt x="0" y="0"/>
                </a:moveTo>
                <a:lnTo>
                  <a:pt x="7085964" y="0"/>
                </a:lnTo>
              </a:path>
            </a:pathLst>
          </a:custGeom>
          <a:ln w="139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83983" y="2112645"/>
            <a:ext cx="96520" cy="762000"/>
          </a:xfrm>
          <a:custGeom>
            <a:avLst/>
            <a:gdLst/>
            <a:ahLst/>
            <a:cxnLst/>
            <a:rect l="l" t="t" r="r" b="b"/>
            <a:pathLst>
              <a:path w="96519" h="762000">
                <a:moveTo>
                  <a:pt x="48221" y="746874"/>
                </a:moveTo>
                <a:lnTo>
                  <a:pt x="44411" y="740342"/>
                </a:lnTo>
                <a:lnTo>
                  <a:pt x="44411" y="0"/>
                </a:lnTo>
                <a:lnTo>
                  <a:pt x="52031" y="0"/>
                </a:lnTo>
                <a:lnTo>
                  <a:pt x="52031" y="740342"/>
                </a:lnTo>
                <a:lnTo>
                  <a:pt x="48221" y="746874"/>
                </a:lnTo>
                <a:close/>
              </a:path>
              <a:path w="96519" h="762000">
                <a:moveTo>
                  <a:pt x="48221" y="762000"/>
                </a:moveTo>
                <a:lnTo>
                  <a:pt x="482" y="680161"/>
                </a:lnTo>
                <a:lnTo>
                  <a:pt x="0" y="678751"/>
                </a:lnTo>
                <a:lnTo>
                  <a:pt x="88" y="677265"/>
                </a:lnTo>
                <a:lnTo>
                  <a:pt x="736" y="675932"/>
                </a:lnTo>
                <a:lnTo>
                  <a:pt x="1854" y="674941"/>
                </a:lnTo>
                <a:lnTo>
                  <a:pt x="3263" y="674458"/>
                </a:lnTo>
                <a:lnTo>
                  <a:pt x="4737" y="674547"/>
                </a:lnTo>
                <a:lnTo>
                  <a:pt x="6083" y="675208"/>
                </a:lnTo>
                <a:lnTo>
                  <a:pt x="7061" y="676313"/>
                </a:lnTo>
                <a:lnTo>
                  <a:pt x="44411" y="740342"/>
                </a:lnTo>
                <a:lnTo>
                  <a:pt x="44411" y="754443"/>
                </a:lnTo>
                <a:lnTo>
                  <a:pt x="52629" y="754443"/>
                </a:lnTo>
                <a:lnTo>
                  <a:pt x="48221" y="762000"/>
                </a:lnTo>
                <a:close/>
              </a:path>
              <a:path w="96519" h="762000">
                <a:moveTo>
                  <a:pt x="52629" y="754443"/>
                </a:moveTo>
                <a:lnTo>
                  <a:pt x="52031" y="754443"/>
                </a:lnTo>
                <a:lnTo>
                  <a:pt x="52031" y="740342"/>
                </a:lnTo>
                <a:lnTo>
                  <a:pt x="89382" y="676313"/>
                </a:lnTo>
                <a:lnTo>
                  <a:pt x="90360" y="675208"/>
                </a:lnTo>
                <a:lnTo>
                  <a:pt x="91706" y="674547"/>
                </a:lnTo>
                <a:lnTo>
                  <a:pt x="93179" y="674458"/>
                </a:lnTo>
                <a:lnTo>
                  <a:pt x="94589" y="674941"/>
                </a:lnTo>
                <a:lnTo>
                  <a:pt x="95707" y="675932"/>
                </a:lnTo>
                <a:lnTo>
                  <a:pt x="96354" y="677265"/>
                </a:lnTo>
                <a:lnTo>
                  <a:pt x="96443" y="678751"/>
                </a:lnTo>
                <a:lnTo>
                  <a:pt x="95961" y="680161"/>
                </a:lnTo>
                <a:lnTo>
                  <a:pt x="52629" y="754443"/>
                </a:lnTo>
                <a:close/>
              </a:path>
              <a:path w="96519" h="762000">
                <a:moveTo>
                  <a:pt x="52031" y="754443"/>
                </a:moveTo>
                <a:lnTo>
                  <a:pt x="44411" y="754443"/>
                </a:lnTo>
                <a:lnTo>
                  <a:pt x="44411" y="740342"/>
                </a:lnTo>
                <a:lnTo>
                  <a:pt x="48221" y="746874"/>
                </a:lnTo>
                <a:lnTo>
                  <a:pt x="44932" y="752513"/>
                </a:lnTo>
                <a:lnTo>
                  <a:pt x="52031" y="752513"/>
                </a:lnTo>
                <a:lnTo>
                  <a:pt x="52031" y="754443"/>
                </a:lnTo>
                <a:close/>
              </a:path>
              <a:path w="96519" h="762000">
                <a:moveTo>
                  <a:pt x="52031" y="752513"/>
                </a:moveTo>
                <a:lnTo>
                  <a:pt x="51511" y="752513"/>
                </a:lnTo>
                <a:lnTo>
                  <a:pt x="48221" y="746874"/>
                </a:lnTo>
                <a:lnTo>
                  <a:pt x="52031" y="740342"/>
                </a:lnTo>
                <a:lnTo>
                  <a:pt x="52031" y="752513"/>
                </a:lnTo>
                <a:close/>
              </a:path>
              <a:path w="96519" h="762000">
                <a:moveTo>
                  <a:pt x="51511" y="752513"/>
                </a:moveTo>
                <a:lnTo>
                  <a:pt x="44932" y="752513"/>
                </a:lnTo>
                <a:lnTo>
                  <a:pt x="48221" y="746874"/>
                </a:lnTo>
                <a:lnTo>
                  <a:pt x="51511" y="7525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62044" y="3326891"/>
            <a:ext cx="795655" cy="600710"/>
          </a:xfrm>
          <a:custGeom>
            <a:avLst/>
            <a:gdLst/>
            <a:ahLst/>
            <a:cxnLst/>
            <a:rect l="l" t="t" r="r" b="b"/>
            <a:pathLst>
              <a:path w="795654" h="600710">
                <a:moveTo>
                  <a:pt x="0" y="0"/>
                </a:moveTo>
                <a:lnTo>
                  <a:pt x="795527" y="0"/>
                </a:lnTo>
                <a:lnTo>
                  <a:pt x="795527" y="600456"/>
                </a:lnTo>
                <a:lnTo>
                  <a:pt x="0" y="600456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155440" y="3320415"/>
            <a:ext cx="808990" cy="613410"/>
          </a:xfrm>
          <a:custGeom>
            <a:avLst/>
            <a:gdLst/>
            <a:ahLst/>
            <a:cxnLst/>
            <a:rect l="l" t="t" r="r" b="b"/>
            <a:pathLst>
              <a:path w="808989" h="613410">
                <a:moveTo>
                  <a:pt x="808989" y="613410"/>
                </a:moveTo>
                <a:lnTo>
                  <a:pt x="0" y="613410"/>
                </a:lnTo>
                <a:lnTo>
                  <a:pt x="0" y="0"/>
                </a:lnTo>
                <a:lnTo>
                  <a:pt x="808989" y="0"/>
                </a:lnTo>
                <a:lnTo>
                  <a:pt x="808989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600710"/>
                </a:lnTo>
                <a:lnTo>
                  <a:pt x="6350" y="600710"/>
                </a:lnTo>
                <a:lnTo>
                  <a:pt x="12700" y="607060"/>
                </a:lnTo>
                <a:lnTo>
                  <a:pt x="808989" y="607060"/>
                </a:lnTo>
                <a:lnTo>
                  <a:pt x="808989" y="613410"/>
                </a:lnTo>
                <a:close/>
              </a:path>
              <a:path w="808989" h="613410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808989" h="613410">
                <a:moveTo>
                  <a:pt x="796289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796289" y="6350"/>
                </a:lnTo>
                <a:lnTo>
                  <a:pt x="796289" y="12700"/>
                </a:lnTo>
                <a:close/>
              </a:path>
              <a:path w="808989" h="613410">
                <a:moveTo>
                  <a:pt x="796289" y="607060"/>
                </a:moveTo>
                <a:lnTo>
                  <a:pt x="796289" y="6350"/>
                </a:lnTo>
                <a:lnTo>
                  <a:pt x="802639" y="12700"/>
                </a:lnTo>
                <a:lnTo>
                  <a:pt x="808989" y="12700"/>
                </a:lnTo>
                <a:lnTo>
                  <a:pt x="808989" y="600710"/>
                </a:lnTo>
                <a:lnTo>
                  <a:pt x="802639" y="600710"/>
                </a:lnTo>
                <a:lnTo>
                  <a:pt x="796289" y="607060"/>
                </a:lnTo>
                <a:close/>
              </a:path>
              <a:path w="808989" h="613410">
                <a:moveTo>
                  <a:pt x="808989" y="12700"/>
                </a:moveTo>
                <a:lnTo>
                  <a:pt x="802639" y="12700"/>
                </a:lnTo>
                <a:lnTo>
                  <a:pt x="796289" y="6350"/>
                </a:lnTo>
                <a:lnTo>
                  <a:pt x="808989" y="6350"/>
                </a:lnTo>
                <a:lnTo>
                  <a:pt x="808989" y="12700"/>
                </a:lnTo>
                <a:close/>
              </a:path>
              <a:path w="808989" h="613410">
                <a:moveTo>
                  <a:pt x="12700" y="607060"/>
                </a:moveTo>
                <a:lnTo>
                  <a:pt x="6350" y="600710"/>
                </a:lnTo>
                <a:lnTo>
                  <a:pt x="12700" y="600710"/>
                </a:lnTo>
                <a:lnTo>
                  <a:pt x="12700" y="607060"/>
                </a:lnTo>
                <a:close/>
              </a:path>
              <a:path w="808989" h="613410">
                <a:moveTo>
                  <a:pt x="796289" y="607060"/>
                </a:moveTo>
                <a:lnTo>
                  <a:pt x="12700" y="607060"/>
                </a:lnTo>
                <a:lnTo>
                  <a:pt x="12700" y="600710"/>
                </a:lnTo>
                <a:lnTo>
                  <a:pt x="796289" y="600710"/>
                </a:lnTo>
                <a:lnTo>
                  <a:pt x="796289" y="607060"/>
                </a:lnTo>
                <a:close/>
              </a:path>
              <a:path w="808989" h="613410">
                <a:moveTo>
                  <a:pt x="808989" y="607060"/>
                </a:moveTo>
                <a:lnTo>
                  <a:pt x="796289" y="607060"/>
                </a:lnTo>
                <a:lnTo>
                  <a:pt x="802639" y="600710"/>
                </a:lnTo>
                <a:lnTo>
                  <a:pt x="808989" y="600710"/>
                </a:lnTo>
                <a:lnTo>
                  <a:pt x="808989" y="607060"/>
                </a:lnTo>
                <a:close/>
              </a:path>
            </a:pathLst>
          </a:custGeom>
          <a:solidFill>
            <a:srgbClr val="A09E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162044" y="3326129"/>
            <a:ext cx="7956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4010" marR="84455" indent="-2413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Log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c  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61980" y="668019"/>
            <a:ext cx="408305" cy="410209"/>
          </a:xfrm>
          <a:custGeom>
            <a:avLst/>
            <a:gdLst/>
            <a:ahLst/>
            <a:cxnLst/>
            <a:rect l="l" t="t" r="r" b="b"/>
            <a:pathLst>
              <a:path w="408304" h="410209">
                <a:moveTo>
                  <a:pt x="231077" y="139204"/>
                </a:moveTo>
                <a:lnTo>
                  <a:pt x="165684" y="139204"/>
                </a:lnTo>
                <a:lnTo>
                  <a:pt x="235712" y="109308"/>
                </a:lnTo>
                <a:lnTo>
                  <a:pt x="233544" y="102707"/>
                </a:lnTo>
                <a:lnTo>
                  <a:pt x="231932" y="95699"/>
                </a:lnTo>
                <a:lnTo>
                  <a:pt x="230927" y="88450"/>
                </a:lnTo>
                <a:lnTo>
                  <a:pt x="230581" y="81127"/>
                </a:lnTo>
                <a:lnTo>
                  <a:pt x="236955" y="49538"/>
                </a:lnTo>
                <a:lnTo>
                  <a:pt x="254339" y="23752"/>
                </a:lnTo>
                <a:lnTo>
                  <a:pt x="280130" y="6371"/>
                </a:lnTo>
                <a:lnTo>
                  <a:pt x="311721" y="0"/>
                </a:lnTo>
                <a:lnTo>
                  <a:pt x="343381" y="6371"/>
                </a:lnTo>
                <a:lnTo>
                  <a:pt x="369311" y="23752"/>
                </a:lnTo>
                <a:lnTo>
                  <a:pt x="370292" y="25196"/>
                </a:lnTo>
                <a:lnTo>
                  <a:pt x="311289" y="25196"/>
                </a:lnTo>
                <a:lnTo>
                  <a:pt x="289697" y="29571"/>
                </a:lnTo>
                <a:lnTo>
                  <a:pt x="272046" y="41487"/>
                </a:lnTo>
                <a:lnTo>
                  <a:pt x="260244" y="59133"/>
                </a:lnTo>
                <a:lnTo>
                  <a:pt x="256197" y="80695"/>
                </a:lnTo>
                <a:lnTo>
                  <a:pt x="260506" y="102184"/>
                </a:lnTo>
                <a:lnTo>
                  <a:pt x="272280" y="119691"/>
                </a:lnTo>
                <a:lnTo>
                  <a:pt x="289785" y="131473"/>
                </a:lnTo>
                <a:lnTo>
                  <a:pt x="292048" y="131927"/>
                </a:lnTo>
                <a:lnTo>
                  <a:pt x="248081" y="131927"/>
                </a:lnTo>
                <a:lnTo>
                  <a:pt x="231077" y="139204"/>
                </a:lnTo>
                <a:close/>
              </a:path>
              <a:path w="408304" h="410209">
                <a:moveTo>
                  <a:pt x="371159" y="135788"/>
                </a:moveTo>
                <a:lnTo>
                  <a:pt x="311289" y="135788"/>
                </a:lnTo>
                <a:lnTo>
                  <a:pt x="332776" y="131473"/>
                </a:lnTo>
                <a:lnTo>
                  <a:pt x="350278" y="119691"/>
                </a:lnTo>
                <a:lnTo>
                  <a:pt x="362056" y="102184"/>
                </a:lnTo>
                <a:lnTo>
                  <a:pt x="366369" y="80695"/>
                </a:lnTo>
                <a:lnTo>
                  <a:pt x="362056" y="59133"/>
                </a:lnTo>
                <a:lnTo>
                  <a:pt x="350278" y="41487"/>
                </a:lnTo>
                <a:lnTo>
                  <a:pt x="332776" y="29571"/>
                </a:lnTo>
                <a:lnTo>
                  <a:pt x="311289" y="25196"/>
                </a:lnTo>
                <a:lnTo>
                  <a:pt x="370292" y="25196"/>
                </a:lnTo>
                <a:lnTo>
                  <a:pt x="386832" y="49538"/>
                </a:lnTo>
                <a:lnTo>
                  <a:pt x="393268" y="81127"/>
                </a:lnTo>
                <a:lnTo>
                  <a:pt x="386832" y="112722"/>
                </a:lnTo>
                <a:lnTo>
                  <a:pt x="371159" y="135788"/>
                </a:lnTo>
                <a:close/>
              </a:path>
              <a:path w="408304" h="410209">
                <a:moveTo>
                  <a:pt x="282028" y="69608"/>
                </a:moveTo>
                <a:lnTo>
                  <a:pt x="272592" y="63042"/>
                </a:lnTo>
                <a:lnTo>
                  <a:pt x="274561" y="59778"/>
                </a:lnTo>
                <a:lnTo>
                  <a:pt x="281649" y="51920"/>
                </a:lnTo>
                <a:lnTo>
                  <a:pt x="290082" y="46010"/>
                </a:lnTo>
                <a:lnTo>
                  <a:pt x="299612" y="42289"/>
                </a:lnTo>
                <a:lnTo>
                  <a:pt x="309994" y="40995"/>
                </a:lnTo>
                <a:lnTo>
                  <a:pt x="313905" y="40995"/>
                </a:lnTo>
                <a:lnTo>
                  <a:pt x="316839" y="43472"/>
                </a:lnTo>
                <a:lnTo>
                  <a:pt x="316839" y="51269"/>
                </a:lnTo>
                <a:lnTo>
                  <a:pt x="313905" y="53797"/>
                </a:lnTo>
                <a:lnTo>
                  <a:pt x="309994" y="53797"/>
                </a:lnTo>
                <a:lnTo>
                  <a:pt x="302844" y="54673"/>
                </a:lnTo>
                <a:lnTo>
                  <a:pt x="296160" y="57238"/>
                </a:lnTo>
                <a:lnTo>
                  <a:pt x="290206" y="61394"/>
                </a:lnTo>
                <a:lnTo>
                  <a:pt x="285242" y="67043"/>
                </a:lnTo>
                <a:lnTo>
                  <a:pt x="283933" y="68300"/>
                </a:lnTo>
                <a:lnTo>
                  <a:pt x="282028" y="69608"/>
                </a:lnTo>
                <a:close/>
              </a:path>
              <a:path w="408304" h="410209">
                <a:moveTo>
                  <a:pt x="90957" y="281825"/>
                </a:moveTo>
                <a:lnTo>
                  <a:pt x="55635" y="274650"/>
                </a:lnTo>
                <a:lnTo>
                  <a:pt x="26714" y="255109"/>
                </a:lnTo>
                <a:lnTo>
                  <a:pt x="7175" y="226184"/>
                </a:lnTo>
                <a:lnTo>
                  <a:pt x="0" y="190855"/>
                </a:lnTo>
                <a:lnTo>
                  <a:pt x="7175" y="155541"/>
                </a:lnTo>
                <a:lnTo>
                  <a:pt x="26714" y="126623"/>
                </a:lnTo>
                <a:lnTo>
                  <a:pt x="55635" y="107086"/>
                </a:lnTo>
                <a:lnTo>
                  <a:pt x="90957" y="99910"/>
                </a:lnTo>
                <a:lnTo>
                  <a:pt x="113506" y="102753"/>
                </a:lnTo>
                <a:lnTo>
                  <a:pt x="133921" y="110766"/>
                </a:lnTo>
                <a:lnTo>
                  <a:pt x="151536" y="123174"/>
                </a:lnTo>
                <a:lnTo>
                  <a:pt x="154744" y="126809"/>
                </a:lnTo>
                <a:lnTo>
                  <a:pt x="90525" y="126809"/>
                </a:lnTo>
                <a:lnTo>
                  <a:pt x="65222" y="131927"/>
                </a:lnTo>
                <a:lnTo>
                  <a:pt x="44445" y="145862"/>
                </a:lnTo>
                <a:lnTo>
                  <a:pt x="30373" y="166500"/>
                </a:lnTo>
                <a:lnTo>
                  <a:pt x="25196" y="191719"/>
                </a:lnTo>
                <a:lnTo>
                  <a:pt x="30373" y="216930"/>
                </a:lnTo>
                <a:lnTo>
                  <a:pt x="44445" y="237564"/>
                </a:lnTo>
                <a:lnTo>
                  <a:pt x="65225" y="251499"/>
                </a:lnTo>
                <a:lnTo>
                  <a:pt x="90525" y="256616"/>
                </a:lnTo>
                <a:lnTo>
                  <a:pt x="154057" y="256616"/>
                </a:lnTo>
                <a:lnTo>
                  <a:pt x="141252" y="267059"/>
                </a:lnTo>
                <a:lnTo>
                  <a:pt x="125926" y="275107"/>
                </a:lnTo>
                <a:lnTo>
                  <a:pt x="109019" y="280107"/>
                </a:lnTo>
                <a:lnTo>
                  <a:pt x="90957" y="281825"/>
                </a:lnTo>
                <a:close/>
              </a:path>
              <a:path w="408304" h="410209">
                <a:moveTo>
                  <a:pt x="154057" y="256616"/>
                </a:moveTo>
                <a:lnTo>
                  <a:pt x="90525" y="256616"/>
                </a:lnTo>
                <a:lnTo>
                  <a:pt x="115731" y="251499"/>
                </a:lnTo>
                <a:lnTo>
                  <a:pt x="136366" y="237564"/>
                </a:lnTo>
                <a:lnTo>
                  <a:pt x="150304" y="216930"/>
                </a:lnTo>
                <a:lnTo>
                  <a:pt x="155422" y="191719"/>
                </a:lnTo>
                <a:lnTo>
                  <a:pt x="150304" y="166500"/>
                </a:lnTo>
                <a:lnTo>
                  <a:pt x="136366" y="145862"/>
                </a:lnTo>
                <a:lnTo>
                  <a:pt x="115731" y="131926"/>
                </a:lnTo>
                <a:lnTo>
                  <a:pt x="90525" y="126809"/>
                </a:lnTo>
                <a:lnTo>
                  <a:pt x="154744" y="126809"/>
                </a:lnTo>
                <a:lnTo>
                  <a:pt x="165684" y="139204"/>
                </a:lnTo>
                <a:lnTo>
                  <a:pt x="231077" y="139204"/>
                </a:lnTo>
                <a:lnTo>
                  <a:pt x="177215" y="162255"/>
                </a:lnTo>
                <a:lnTo>
                  <a:pt x="179046" y="169244"/>
                </a:lnTo>
                <a:lnTo>
                  <a:pt x="180535" y="176510"/>
                </a:lnTo>
                <a:lnTo>
                  <a:pt x="181535" y="184015"/>
                </a:lnTo>
                <a:lnTo>
                  <a:pt x="181861" y="190855"/>
                </a:lnTo>
                <a:lnTo>
                  <a:pt x="181783" y="193497"/>
                </a:lnTo>
                <a:lnTo>
                  <a:pt x="181105" y="203611"/>
                </a:lnTo>
                <a:lnTo>
                  <a:pt x="178817" y="214934"/>
                </a:lnTo>
                <a:lnTo>
                  <a:pt x="175188" y="225648"/>
                </a:lnTo>
                <a:lnTo>
                  <a:pt x="170370" y="235711"/>
                </a:lnTo>
                <a:lnTo>
                  <a:pt x="211351" y="256197"/>
                </a:lnTo>
                <a:lnTo>
                  <a:pt x="154571" y="256197"/>
                </a:lnTo>
                <a:lnTo>
                  <a:pt x="154057" y="256616"/>
                </a:lnTo>
                <a:close/>
              </a:path>
              <a:path w="408304" h="410209">
                <a:moveTo>
                  <a:pt x="311721" y="162255"/>
                </a:moveTo>
                <a:lnTo>
                  <a:pt x="292907" y="160170"/>
                </a:lnTo>
                <a:lnTo>
                  <a:pt x="275753" y="154168"/>
                </a:lnTo>
                <a:lnTo>
                  <a:pt x="260674" y="144627"/>
                </a:lnTo>
                <a:lnTo>
                  <a:pt x="248081" y="131927"/>
                </a:lnTo>
                <a:lnTo>
                  <a:pt x="292048" y="131927"/>
                </a:lnTo>
                <a:lnTo>
                  <a:pt x="311289" y="135788"/>
                </a:lnTo>
                <a:lnTo>
                  <a:pt x="371159" y="135788"/>
                </a:lnTo>
                <a:lnTo>
                  <a:pt x="369311" y="138507"/>
                </a:lnTo>
                <a:lnTo>
                  <a:pt x="343381" y="155885"/>
                </a:lnTo>
                <a:lnTo>
                  <a:pt x="311721" y="162255"/>
                </a:lnTo>
                <a:close/>
              </a:path>
              <a:path w="408304" h="410209">
                <a:moveTo>
                  <a:pt x="60172" y="182333"/>
                </a:moveTo>
                <a:lnTo>
                  <a:pt x="57645" y="181051"/>
                </a:lnTo>
                <a:lnTo>
                  <a:pt x="54394" y="179095"/>
                </a:lnTo>
                <a:lnTo>
                  <a:pt x="54025" y="174917"/>
                </a:lnTo>
                <a:lnTo>
                  <a:pt x="55943" y="171653"/>
                </a:lnTo>
                <a:lnTo>
                  <a:pt x="63634" y="162563"/>
                </a:lnTo>
                <a:lnTo>
                  <a:pt x="72898" y="155863"/>
                </a:lnTo>
                <a:lnTo>
                  <a:pt x="83504" y="151722"/>
                </a:lnTo>
                <a:lnTo>
                  <a:pt x="95224" y="150304"/>
                </a:lnTo>
                <a:lnTo>
                  <a:pt x="98437" y="150304"/>
                </a:lnTo>
                <a:lnTo>
                  <a:pt x="101866" y="153034"/>
                </a:lnTo>
                <a:lnTo>
                  <a:pt x="102489" y="157556"/>
                </a:lnTo>
                <a:lnTo>
                  <a:pt x="102489" y="161480"/>
                </a:lnTo>
                <a:lnTo>
                  <a:pt x="99974" y="163969"/>
                </a:lnTo>
                <a:lnTo>
                  <a:pt x="96075" y="163969"/>
                </a:lnTo>
                <a:lnTo>
                  <a:pt x="87456" y="165064"/>
                </a:lnTo>
                <a:lnTo>
                  <a:pt x="79390" y="168205"/>
                </a:lnTo>
                <a:lnTo>
                  <a:pt x="72301" y="173174"/>
                </a:lnTo>
                <a:lnTo>
                  <a:pt x="66611" y="179755"/>
                </a:lnTo>
                <a:lnTo>
                  <a:pt x="65316" y="181051"/>
                </a:lnTo>
                <a:lnTo>
                  <a:pt x="63423" y="182321"/>
                </a:lnTo>
                <a:lnTo>
                  <a:pt x="60172" y="182333"/>
                </a:lnTo>
                <a:close/>
              </a:path>
              <a:path w="408304" h="410209">
                <a:moveTo>
                  <a:pt x="43484" y="195999"/>
                </a:moveTo>
                <a:lnTo>
                  <a:pt x="40995" y="193497"/>
                </a:lnTo>
                <a:lnTo>
                  <a:pt x="40995" y="186385"/>
                </a:lnTo>
                <a:lnTo>
                  <a:pt x="40779" y="185356"/>
                </a:lnTo>
                <a:lnTo>
                  <a:pt x="41427" y="182752"/>
                </a:lnTo>
                <a:lnTo>
                  <a:pt x="42087" y="179527"/>
                </a:lnTo>
                <a:lnTo>
                  <a:pt x="46304" y="177012"/>
                </a:lnTo>
                <a:lnTo>
                  <a:pt x="49530" y="177634"/>
                </a:lnTo>
                <a:lnTo>
                  <a:pt x="53441" y="178904"/>
                </a:lnTo>
                <a:lnTo>
                  <a:pt x="55005" y="182321"/>
                </a:lnTo>
                <a:lnTo>
                  <a:pt x="54996" y="182752"/>
                </a:lnTo>
                <a:lnTo>
                  <a:pt x="53809" y="185737"/>
                </a:lnTo>
                <a:lnTo>
                  <a:pt x="53809" y="193497"/>
                </a:lnTo>
                <a:lnTo>
                  <a:pt x="51257" y="195986"/>
                </a:lnTo>
                <a:lnTo>
                  <a:pt x="43484" y="195999"/>
                </a:lnTo>
                <a:close/>
              </a:path>
              <a:path w="408304" h="410209">
                <a:moveTo>
                  <a:pt x="247849" y="258762"/>
                </a:moveTo>
                <a:lnTo>
                  <a:pt x="216484" y="258762"/>
                </a:lnTo>
                <a:lnTo>
                  <a:pt x="232406" y="237469"/>
                </a:lnTo>
                <a:lnTo>
                  <a:pt x="253136" y="221022"/>
                </a:lnTo>
                <a:lnTo>
                  <a:pt x="277638" y="210422"/>
                </a:lnTo>
                <a:lnTo>
                  <a:pt x="304876" y="206667"/>
                </a:lnTo>
                <a:lnTo>
                  <a:pt x="344597" y="214527"/>
                </a:lnTo>
                <a:lnTo>
                  <a:pt x="371068" y="231851"/>
                </a:lnTo>
                <a:lnTo>
                  <a:pt x="304876" y="231851"/>
                </a:lnTo>
                <a:lnTo>
                  <a:pt x="275190" y="237787"/>
                </a:lnTo>
                <a:lnTo>
                  <a:pt x="251040" y="254015"/>
                </a:lnTo>
                <a:lnTo>
                  <a:pt x="247849" y="258762"/>
                </a:lnTo>
                <a:close/>
              </a:path>
              <a:path w="408304" h="410209">
                <a:moveTo>
                  <a:pt x="372529" y="383870"/>
                </a:moveTo>
                <a:lnTo>
                  <a:pt x="304876" y="383870"/>
                </a:lnTo>
                <a:lnTo>
                  <a:pt x="334299" y="377933"/>
                </a:lnTo>
                <a:lnTo>
                  <a:pt x="358478" y="361705"/>
                </a:lnTo>
                <a:lnTo>
                  <a:pt x="374858" y="337557"/>
                </a:lnTo>
                <a:lnTo>
                  <a:pt x="380885" y="307860"/>
                </a:lnTo>
                <a:lnTo>
                  <a:pt x="374949" y="278164"/>
                </a:lnTo>
                <a:lnTo>
                  <a:pt x="358721" y="254015"/>
                </a:lnTo>
                <a:lnTo>
                  <a:pt x="334572" y="237787"/>
                </a:lnTo>
                <a:lnTo>
                  <a:pt x="304876" y="231851"/>
                </a:lnTo>
                <a:lnTo>
                  <a:pt x="371068" y="231851"/>
                </a:lnTo>
                <a:lnTo>
                  <a:pt x="377501" y="236061"/>
                </a:lnTo>
                <a:lnTo>
                  <a:pt x="399927" y="268196"/>
                </a:lnTo>
                <a:lnTo>
                  <a:pt x="408216" y="307860"/>
                </a:lnTo>
                <a:lnTo>
                  <a:pt x="400126" y="347662"/>
                </a:lnTo>
                <a:lnTo>
                  <a:pt x="378137" y="380098"/>
                </a:lnTo>
                <a:lnTo>
                  <a:pt x="372529" y="383870"/>
                </a:lnTo>
                <a:close/>
              </a:path>
              <a:path w="408304" h="410209">
                <a:moveTo>
                  <a:pt x="306158" y="409930"/>
                </a:moveTo>
                <a:lnTo>
                  <a:pt x="266359" y="401842"/>
                </a:lnTo>
                <a:lnTo>
                  <a:pt x="233927" y="379855"/>
                </a:lnTo>
                <a:lnTo>
                  <a:pt x="212097" y="347388"/>
                </a:lnTo>
                <a:lnTo>
                  <a:pt x="204101" y="307860"/>
                </a:lnTo>
                <a:lnTo>
                  <a:pt x="204298" y="301140"/>
                </a:lnTo>
                <a:lnTo>
                  <a:pt x="204876" y="294600"/>
                </a:lnTo>
                <a:lnTo>
                  <a:pt x="205816" y="288181"/>
                </a:lnTo>
                <a:lnTo>
                  <a:pt x="207098" y="281825"/>
                </a:lnTo>
                <a:lnTo>
                  <a:pt x="154571" y="256197"/>
                </a:lnTo>
                <a:lnTo>
                  <a:pt x="211351" y="256197"/>
                </a:lnTo>
                <a:lnTo>
                  <a:pt x="216484" y="258762"/>
                </a:lnTo>
                <a:lnTo>
                  <a:pt x="247849" y="258762"/>
                </a:lnTo>
                <a:lnTo>
                  <a:pt x="234806" y="278164"/>
                </a:lnTo>
                <a:lnTo>
                  <a:pt x="228866" y="307860"/>
                </a:lnTo>
                <a:lnTo>
                  <a:pt x="234890" y="337557"/>
                </a:lnTo>
                <a:lnTo>
                  <a:pt x="251264" y="361705"/>
                </a:lnTo>
                <a:lnTo>
                  <a:pt x="275442" y="377933"/>
                </a:lnTo>
                <a:lnTo>
                  <a:pt x="304876" y="383870"/>
                </a:lnTo>
                <a:lnTo>
                  <a:pt x="372529" y="383870"/>
                </a:lnTo>
                <a:lnTo>
                  <a:pt x="345674" y="401933"/>
                </a:lnTo>
                <a:lnTo>
                  <a:pt x="306158" y="409930"/>
                </a:lnTo>
                <a:close/>
              </a:path>
              <a:path w="408304" h="410209">
                <a:moveTo>
                  <a:pt x="268389" y="293344"/>
                </a:moveTo>
                <a:lnTo>
                  <a:pt x="265150" y="293344"/>
                </a:lnTo>
                <a:lnTo>
                  <a:pt x="262597" y="292074"/>
                </a:lnTo>
                <a:lnTo>
                  <a:pt x="259372" y="290118"/>
                </a:lnTo>
                <a:lnTo>
                  <a:pt x="258940" y="286334"/>
                </a:lnTo>
                <a:lnTo>
                  <a:pt x="260896" y="283095"/>
                </a:lnTo>
                <a:lnTo>
                  <a:pt x="269409" y="273399"/>
                </a:lnTo>
                <a:lnTo>
                  <a:pt x="279957" y="265996"/>
                </a:lnTo>
                <a:lnTo>
                  <a:pt x="291969" y="261273"/>
                </a:lnTo>
                <a:lnTo>
                  <a:pt x="304876" y="259613"/>
                </a:lnTo>
                <a:lnTo>
                  <a:pt x="308165" y="259613"/>
                </a:lnTo>
                <a:lnTo>
                  <a:pt x="311467" y="262762"/>
                </a:lnTo>
                <a:lnTo>
                  <a:pt x="312136" y="265996"/>
                </a:lnTo>
                <a:lnTo>
                  <a:pt x="312140" y="269925"/>
                </a:lnTo>
                <a:lnTo>
                  <a:pt x="309626" y="272846"/>
                </a:lnTo>
                <a:lnTo>
                  <a:pt x="305727" y="272846"/>
                </a:lnTo>
                <a:lnTo>
                  <a:pt x="295735" y="274094"/>
                </a:lnTo>
                <a:lnTo>
                  <a:pt x="286465" y="277669"/>
                </a:lnTo>
                <a:lnTo>
                  <a:pt x="278289" y="283315"/>
                </a:lnTo>
                <a:lnTo>
                  <a:pt x="271576" y="290779"/>
                </a:lnTo>
                <a:lnTo>
                  <a:pt x="270268" y="292087"/>
                </a:lnTo>
                <a:lnTo>
                  <a:pt x="268389" y="293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6594964" y="5143500"/>
                </a:moveTo>
                <a:lnTo>
                  <a:pt x="0" y="5143500"/>
                </a:lnTo>
                <a:lnTo>
                  <a:pt x="0" y="983248"/>
                </a:lnTo>
                <a:lnTo>
                  <a:pt x="1526399" y="0"/>
                </a:lnTo>
                <a:lnTo>
                  <a:pt x="9144000" y="0"/>
                </a:lnTo>
                <a:lnTo>
                  <a:pt x="9144000" y="3501510"/>
                </a:lnTo>
                <a:lnTo>
                  <a:pt x="6594964" y="514350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291886" y="1202861"/>
            <a:ext cx="1704975" cy="253301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dirty="0" sz="3300" spc="75" b="1">
                <a:solidFill>
                  <a:srgbClr val="FFFFFF"/>
                </a:solidFill>
                <a:latin typeface="微软雅黑"/>
                <a:cs typeface="微软雅黑"/>
              </a:rPr>
              <a:t>主算法</a:t>
            </a:r>
            <a:r>
              <a:rPr dirty="0" sz="3300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3300">
              <a:latin typeface="微软雅黑"/>
              <a:cs typeface="微软雅黑"/>
            </a:endParaRPr>
          </a:p>
          <a:p>
            <a:pPr marL="30480">
              <a:lnSpc>
                <a:spcPct val="100000"/>
              </a:lnSpc>
              <a:spcBef>
                <a:spcPts val="2705"/>
              </a:spcBef>
            </a:pP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主要核心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800">
              <a:latin typeface="微软雅黑"/>
              <a:cs typeface="微软雅黑"/>
            </a:endParaRPr>
          </a:p>
          <a:p>
            <a:pPr marL="30480">
              <a:lnSpc>
                <a:spcPct val="100000"/>
              </a:lnSpc>
              <a:spcBef>
                <a:spcPts val="765"/>
              </a:spcBef>
            </a:pP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以低价格购买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好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公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司</a:t>
            </a:r>
            <a:endParaRPr sz="8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30480">
              <a:lnSpc>
                <a:spcPct val="100000"/>
              </a:lnSpc>
              <a:spcBef>
                <a:spcPts val="5"/>
              </a:spcBef>
            </a:pP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我们对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好</a:t>
            </a: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的定义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800">
              <a:latin typeface="微软雅黑"/>
              <a:cs typeface="微软雅黑"/>
            </a:endParaRPr>
          </a:p>
          <a:p>
            <a:pPr marL="30480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收益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率</a:t>
            </a:r>
            <a:endParaRPr sz="800">
              <a:latin typeface="微软雅黑"/>
              <a:cs typeface="微软雅黑"/>
            </a:endParaRPr>
          </a:p>
          <a:p>
            <a:pPr marL="30480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投资回报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率</a:t>
            </a:r>
            <a:endParaRPr sz="800">
              <a:latin typeface="微软雅黑"/>
              <a:cs typeface="微软雅黑"/>
            </a:endParaRPr>
          </a:p>
          <a:p>
            <a:pPr marL="30480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股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息</a:t>
            </a:r>
            <a:endParaRPr sz="800">
              <a:latin typeface="微软雅黑"/>
              <a:cs typeface="微软雅黑"/>
            </a:endParaRPr>
          </a:p>
          <a:p>
            <a:pPr marL="30480">
              <a:lnSpc>
                <a:spcPct val="100000"/>
              </a:lnSpc>
              <a:spcBef>
                <a:spcPts val="765"/>
              </a:spcBef>
            </a:pPr>
            <a:r>
              <a:rPr dirty="0" sz="800" spc="-5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800" spc="-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800" b="1">
                <a:solidFill>
                  <a:srgbClr val="FFFFFF"/>
                </a:solidFill>
                <a:latin typeface="微软雅黑"/>
                <a:cs typeface="微软雅黑"/>
              </a:rPr>
              <a:t>。。。</a:t>
            </a:r>
            <a:r>
              <a:rPr dirty="0" sz="800" spc="5" b="1">
                <a:solidFill>
                  <a:srgbClr val="FFFFFF"/>
                </a:solidFill>
                <a:latin typeface="微软雅黑"/>
                <a:cs typeface="微软雅黑"/>
              </a:rPr>
              <a:t>。</a:t>
            </a:r>
            <a:endParaRPr sz="800">
              <a:latin typeface="微软雅黑"/>
              <a:cs typeface="微软雅黑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62072" y="1082039"/>
            <a:ext cx="5501639" cy="2872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5300" y="752855"/>
            <a:ext cx="2188845" cy="3933825"/>
          </a:xfrm>
          <a:custGeom>
            <a:avLst/>
            <a:gdLst/>
            <a:ahLst/>
            <a:cxnLst/>
            <a:rect l="l" t="t" r="r" b="b"/>
            <a:pathLst>
              <a:path w="2188845" h="3933825">
                <a:moveTo>
                  <a:pt x="0" y="0"/>
                </a:moveTo>
                <a:lnTo>
                  <a:pt x="2188464" y="0"/>
                </a:lnTo>
                <a:lnTo>
                  <a:pt x="2188464" y="3933444"/>
                </a:lnTo>
                <a:lnTo>
                  <a:pt x="0" y="39334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7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42619" y="777875"/>
            <a:ext cx="1980564" cy="3775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分类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盈利能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力</a:t>
            </a:r>
            <a:endParaRPr sz="700">
              <a:latin typeface="微软雅黑"/>
              <a:cs typeface="微软雅黑"/>
            </a:endParaRPr>
          </a:p>
          <a:p>
            <a:pPr marL="12700" marR="982980">
              <a:lnSpc>
                <a:spcPct val="179800"/>
              </a:lnSpc>
            </a:pP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杠杆，流动性和资金来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源 </a:t>
            </a: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运作效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率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获利标准包括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净收入正数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分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当年资产正收益率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分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本年度的正营业现金流量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分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</a:t>
            </a:r>
            <a:endParaRPr sz="700">
              <a:latin typeface="微软雅黑"/>
              <a:cs typeface="微软雅黑"/>
            </a:endParaRPr>
          </a:p>
          <a:p>
            <a:pPr marL="12700" marR="133985">
              <a:lnSpc>
                <a:spcPct val="179800"/>
              </a:lnSpc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经营现金流量大于净收入（收益质量）（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分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 </a:t>
            </a: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杠杆，流动性和资金来源标准包括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与上一年度相比，当前期间的长期债务比率较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低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（杠杆降低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分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与上年相比，今年的流动比率更高（流动性更高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</a:t>
            </a:r>
            <a:endParaRPr sz="7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分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</a:t>
            </a:r>
            <a:endParaRPr sz="700">
              <a:latin typeface="微软雅黑"/>
              <a:cs typeface="微软雅黑"/>
            </a:endParaRPr>
          </a:p>
          <a:p>
            <a:pPr marL="12700" marR="311785">
              <a:lnSpc>
                <a:spcPct val="179800"/>
              </a:lnSpc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去年没有发行新股（没有稀释）（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点）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。 </a:t>
            </a: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运营效率标准包括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endParaRPr sz="700">
              <a:latin typeface="微软雅黑"/>
              <a:cs typeface="微软雅黑"/>
            </a:endParaRPr>
          </a:p>
          <a:p>
            <a:pPr marL="12700" marR="489584">
              <a:lnSpc>
                <a:spcPct val="179800"/>
              </a:lnSpc>
            </a:pP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与上一年相比，毛利率更高（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个点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 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资产周转率比上年高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（</a:t>
            </a:r>
            <a:r>
              <a:rPr dirty="0" sz="700" spc="-5" b="1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dirty="0" sz="700" b="1">
                <a:solidFill>
                  <a:srgbClr val="FFFF00"/>
                </a:solidFill>
                <a:latin typeface="微软雅黑"/>
                <a:cs typeface="微软雅黑"/>
              </a:rPr>
              <a:t>分</a:t>
            </a:r>
            <a:r>
              <a:rPr dirty="0" sz="700" spc="-5" b="1">
                <a:solidFill>
                  <a:srgbClr val="FFFF00"/>
                </a:solidFill>
                <a:latin typeface="微软雅黑"/>
                <a:cs typeface="微软雅黑"/>
              </a:rPr>
              <a:t>）</a:t>
            </a:r>
            <a:endParaRPr sz="700">
              <a:latin typeface="微软雅黑"/>
              <a:cs typeface="微软雅黑"/>
            </a:endParaRPr>
          </a:p>
          <a:p>
            <a:pPr marL="12700" marR="5080">
              <a:lnSpc>
                <a:spcPct val="179800"/>
              </a:lnSpc>
            </a:pP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当然，对于任何投资系统，查看过去的结果并不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意 </a:t>
            </a:r>
            <a:r>
              <a:rPr dirty="0" sz="700" b="1">
                <a:solidFill>
                  <a:srgbClr val="FFFFFF"/>
                </a:solidFill>
                <a:latin typeface="微软雅黑"/>
                <a:cs typeface="微软雅黑"/>
              </a:rPr>
              <a:t>味着它将来会以相同的方式起作用</a:t>
            </a:r>
            <a:r>
              <a:rPr dirty="0" sz="700" spc="-5" b="1">
                <a:solidFill>
                  <a:srgbClr val="FFFFFF"/>
                </a:solidFill>
                <a:latin typeface="微软雅黑"/>
                <a:cs typeface="微软雅黑"/>
              </a:rPr>
              <a:t>。</a:t>
            </a:r>
            <a:endParaRPr sz="700">
              <a:latin typeface="微软雅黑"/>
              <a:cs typeface="微软雅黑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64879" y="1198270"/>
            <a:ext cx="229577" cy="1387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5055" y="833869"/>
            <a:ext cx="370205" cy="370840"/>
          </a:xfrm>
          <a:custGeom>
            <a:avLst/>
            <a:gdLst/>
            <a:ahLst/>
            <a:cxnLst/>
            <a:rect l="l" t="t" r="r" b="b"/>
            <a:pathLst>
              <a:path w="370205" h="370840">
                <a:moveTo>
                  <a:pt x="259520" y="29724"/>
                </a:moveTo>
                <a:lnTo>
                  <a:pt x="110530" y="29724"/>
                </a:lnTo>
                <a:lnTo>
                  <a:pt x="119900" y="28536"/>
                </a:lnTo>
                <a:lnTo>
                  <a:pt x="127541" y="22804"/>
                </a:lnTo>
                <a:lnTo>
                  <a:pt x="133908" y="13787"/>
                </a:lnTo>
                <a:lnTo>
                  <a:pt x="140399" y="5010"/>
                </a:lnTo>
                <a:lnTo>
                  <a:pt x="148412" y="0"/>
                </a:lnTo>
                <a:lnTo>
                  <a:pt x="157542" y="1430"/>
                </a:lnTo>
                <a:lnTo>
                  <a:pt x="166554" y="7056"/>
                </a:lnTo>
                <a:lnTo>
                  <a:pt x="175565" y="13046"/>
                </a:lnTo>
                <a:lnTo>
                  <a:pt x="184696" y="15570"/>
                </a:lnTo>
                <a:lnTo>
                  <a:pt x="237149" y="15570"/>
                </a:lnTo>
                <a:lnTo>
                  <a:pt x="242235" y="22804"/>
                </a:lnTo>
                <a:lnTo>
                  <a:pt x="250151" y="28536"/>
                </a:lnTo>
                <a:lnTo>
                  <a:pt x="259520" y="29724"/>
                </a:lnTo>
                <a:close/>
              </a:path>
              <a:path w="370205" h="370840">
                <a:moveTo>
                  <a:pt x="237149" y="15570"/>
                </a:moveTo>
                <a:lnTo>
                  <a:pt x="184696" y="15570"/>
                </a:lnTo>
                <a:lnTo>
                  <a:pt x="193933" y="13046"/>
                </a:lnTo>
                <a:lnTo>
                  <a:pt x="203168" y="7056"/>
                </a:lnTo>
                <a:lnTo>
                  <a:pt x="212403" y="1430"/>
                </a:lnTo>
                <a:lnTo>
                  <a:pt x="221640" y="0"/>
                </a:lnTo>
                <a:lnTo>
                  <a:pt x="229556" y="5010"/>
                </a:lnTo>
                <a:lnTo>
                  <a:pt x="235896" y="13787"/>
                </a:lnTo>
                <a:lnTo>
                  <a:pt x="237149" y="15570"/>
                </a:lnTo>
                <a:close/>
              </a:path>
              <a:path w="370205" h="370840">
                <a:moveTo>
                  <a:pt x="89364" y="344614"/>
                </a:moveTo>
                <a:lnTo>
                  <a:pt x="80365" y="342430"/>
                </a:lnTo>
                <a:lnTo>
                  <a:pt x="74925" y="334828"/>
                </a:lnTo>
                <a:lnTo>
                  <a:pt x="72343" y="324431"/>
                </a:lnTo>
                <a:lnTo>
                  <a:pt x="69883" y="313790"/>
                </a:lnTo>
                <a:lnTo>
                  <a:pt x="64808" y="305460"/>
                </a:lnTo>
                <a:lnTo>
                  <a:pt x="56760" y="300757"/>
                </a:lnTo>
                <a:lnTo>
                  <a:pt x="46099" y="298484"/>
                </a:lnTo>
                <a:lnTo>
                  <a:pt x="35559" y="295969"/>
                </a:lnTo>
                <a:lnTo>
                  <a:pt x="27876" y="290537"/>
                </a:lnTo>
                <a:lnTo>
                  <a:pt x="25685" y="281428"/>
                </a:lnTo>
                <a:lnTo>
                  <a:pt x="27385" y="270676"/>
                </a:lnTo>
                <a:lnTo>
                  <a:pt x="29332" y="259803"/>
                </a:lnTo>
                <a:lnTo>
                  <a:pt x="27876" y="250329"/>
                </a:lnTo>
                <a:lnTo>
                  <a:pt x="22242" y="242782"/>
                </a:lnTo>
                <a:lnTo>
                  <a:pt x="13452" y="236634"/>
                </a:lnTo>
                <a:lnTo>
                  <a:pt x="4905" y="230364"/>
                </a:lnTo>
                <a:lnTo>
                  <a:pt x="0" y="222453"/>
                </a:lnTo>
                <a:lnTo>
                  <a:pt x="1418" y="213206"/>
                </a:lnTo>
                <a:lnTo>
                  <a:pt x="6969" y="203963"/>
                </a:lnTo>
                <a:lnTo>
                  <a:pt x="12762" y="194722"/>
                </a:lnTo>
                <a:lnTo>
                  <a:pt x="14909" y="185483"/>
                </a:lnTo>
                <a:lnTo>
                  <a:pt x="12762" y="176242"/>
                </a:lnTo>
                <a:lnTo>
                  <a:pt x="6969" y="166998"/>
                </a:lnTo>
                <a:lnTo>
                  <a:pt x="1418" y="157755"/>
                </a:lnTo>
                <a:lnTo>
                  <a:pt x="0" y="148513"/>
                </a:lnTo>
                <a:lnTo>
                  <a:pt x="4905" y="140602"/>
                </a:lnTo>
                <a:lnTo>
                  <a:pt x="13452" y="134331"/>
                </a:lnTo>
                <a:lnTo>
                  <a:pt x="22242" y="128179"/>
                </a:lnTo>
                <a:lnTo>
                  <a:pt x="27876" y="120624"/>
                </a:lnTo>
                <a:lnTo>
                  <a:pt x="29332" y="110877"/>
                </a:lnTo>
                <a:lnTo>
                  <a:pt x="27385" y="100034"/>
                </a:lnTo>
                <a:lnTo>
                  <a:pt x="25685" y="89434"/>
                </a:lnTo>
                <a:lnTo>
                  <a:pt x="27876" y="80416"/>
                </a:lnTo>
                <a:lnTo>
                  <a:pt x="35559" y="74986"/>
                </a:lnTo>
                <a:lnTo>
                  <a:pt x="46099" y="72475"/>
                </a:lnTo>
                <a:lnTo>
                  <a:pt x="56760" y="70207"/>
                </a:lnTo>
                <a:lnTo>
                  <a:pt x="64808" y="65506"/>
                </a:lnTo>
                <a:lnTo>
                  <a:pt x="69883" y="57085"/>
                </a:lnTo>
                <a:lnTo>
                  <a:pt x="72343" y="46293"/>
                </a:lnTo>
                <a:lnTo>
                  <a:pt x="74925" y="35865"/>
                </a:lnTo>
                <a:lnTo>
                  <a:pt x="80365" y="28536"/>
                </a:lnTo>
                <a:lnTo>
                  <a:pt x="89364" y="26256"/>
                </a:lnTo>
                <a:lnTo>
                  <a:pt x="99885" y="27808"/>
                </a:lnTo>
                <a:lnTo>
                  <a:pt x="110530" y="29724"/>
                </a:lnTo>
                <a:lnTo>
                  <a:pt x="290567" y="29724"/>
                </a:lnTo>
                <a:lnTo>
                  <a:pt x="295121" y="35865"/>
                </a:lnTo>
                <a:lnTo>
                  <a:pt x="297702" y="46293"/>
                </a:lnTo>
                <a:lnTo>
                  <a:pt x="299520" y="54270"/>
                </a:lnTo>
                <a:lnTo>
                  <a:pt x="191922" y="54270"/>
                </a:lnTo>
                <a:lnTo>
                  <a:pt x="150041" y="58850"/>
                </a:lnTo>
                <a:lnTo>
                  <a:pt x="112444" y="76041"/>
                </a:lnTo>
                <a:lnTo>
                  <a:pt x="81974" y="103933"/>
                </a:lnTo>
                <a:lnTo>
                  <a:pt x="61477" y="140619"/>
                </a:lnTo>
                <a:lnTo>
                  <a:pt x="53797" y="184188"/>
                </a:lnTo>
                <a:lnTo>
                  <a:pt x="60982" y="228394"/>
                </a:lnTo>
                <a:lnTo>
                  <a:pt x="81255" y="265684"/>
                </a:lnTo>
                <a:lnTo>
                  <a:pt x="111715" y="294111"/>
                </a:lnTo>
                <a:lnTo>
                  <a:pt x="149465" y="311729"/>
                </a:lnTo>
                <a:lnTo>
                  <a:pt x="191607" y="316593"/>
                </a:lnTo>
                <a:lnTo>
                  <a:pt x="299513" y="316593"/>
                </a:lnTo>
                <a:lnTo>
                  <a:pt x="297702" y="324431"/>
                </a:lnTo>
                <a:lnTo>
                  <a:pt x="295121" y="334828"/>
                </a:lnTo>
                <a:lnTo>
                  <a:pt x="290732" y="340967"/>
                </a:lnTo>
                <a:lnTo>
                  <a:pt x="110530" y="340967"/>
                </a:lnTo>
                <a:lnTo>
                  <a:pt x="99885" y="342911"/>
                </a:lnTo>
                <a:lnTo>
                  <a:pt x="89364" y="344614"/>
                </a:lnTo>
                <a:close/>
              </a:path>
              <a:path w="370205" h="370840">
                <a:moveTo>
                  <a:pt x="290567" y="29724"/>
                </a:moveTo>
                <a:lnTo>
                  <a:pt x="259520" y="29724"/>
                </a:lnTo>
                <a:lnTo>
                  <a:pt x="270162" y="27808"/>
                </a:lnTo>
                <a:lnTo>
                  <a:pt x="280682" y="26256"/>
                </a:lnTo>
                <a:lnTo>
                  <a:pt x="289687" y="28536"/>
                </a:lnTo>
                <a:lnTo>
                  <a:pt x="290567" y="29724"/>
                </a:lnTo>
                <a:close/>
              </a:path>
              <a:path w="370205" h="370840">
                <a:moveTo>
                  <a:pt x="299513" y="316593"/>
                </a:moveTo>
                <a:lnTo>
                  <a:pt x="191607" y="316593"/>
                </a:lnTo>
                <a:lnTo>
                  <a:pt x="235242" y="306755"/>
                </a:lnTo>
                <a:lnTo>
                  <a:pt x="273103" y="282791"/>
                </a:lnTo>
                <a:lnTo>
                  <a:pt x="299426" y="249515"/>
                </a:lnTo>
                <a:lnTo>
                  <a:pt x="313578" y="210365"/>
                </a:lnTo>
                <a:lnTo>
                  <a:pt x="314932" y="168784"/>
                </a:lnTo>
                <a:lnTo>
                  <a:pt x="302856" y="128212"/>
                </a:lnTo>
                <a:lnTo>
                  <a:pt x="276720" y="92087"/>
                </a:lnTo>
                <a:lnTo>
                  <a:pt x="235242" y="64211"/>
                </a:lnTo>
                <a:lnTo>
                  <a:pt x="191922" y="54270"/>
                </a:lnTo>
                <a:lnTo>
                  <a:pt x="299520" y="54270"/>
                </a:lnTo>
                <a:lnTo>
                  <a:pt x="300161" y="57085"/>
                </a:lnTo>
                <a:lnTo>
                  <a:pt x="305231" y="65506"/>
                </a:lnTo>
                <a:lnTo>
                  <a:pt x="313286" y="70207"/>
                </a:lnTo>
                <a:lnTo>
                  <a:pt x="323951" y="72475"/>
                </a:lnTo>
                <a:lnTo>
                  <a:pt x="334492" y="74986"/>
                </a:lnTo>
                <a:lnTo>
                  <a:pt x="342176" y="80416"/>
                </a:lnTo>
                <a:lnTo>
                  <a:pt x="344078" y="89434"/>
                </a:lnTo>
                <a:lnTo>
                  <a:pt x="342338" y="100034"/>
                </a:lnTo>
                <a:lnTo>
                  <a:pt x="340354" y="110877"/>
                </a:lnTo>
                <a:lnTo>
                  <a:pt x="341528" y="120624"/>
                </a:lnTo>
                <a:lnTo>
                  <a:pt x="347258" y="128179"/>
                </a:lnTo>
                <a:lnTo>
                  <a:pt x="356269" y="134331"/>
                </a:lnTo>
                <a:lnTo>
                  <a:pt x="365049" y="140619"/>
                </a:lnTo>
                <a:lnTo>
                  <a:pt x="370039" y="148513"/>
                </a:lnTo>
                <a:lnTo>
                  <a:pt x="368610" y="157755"/>
                </a:lnTo>
                <a:lnTo>
                  <a:pt x="362989" y="166998"/>
                </a:lnTo>
                <a:lnTo>
                  <a:pt x="357004" y="176242"/>
                </a:lnTo>
                <a:lnTo>
                  <a:pt x="354482" y="185483"/>
                </a:lnTo>
                <a:lnTo>
                  <a:pt x="357004" y="194722"/>
                </a:lnTo>
                <a:lnTo>
                  <a:pt x="362989" y="203963"/>
                </a:lnTo>
                <a:lnTo>
                  <a:pt x="368610" y="213206"/>
                </a:lnTo>
                <a:lnTo>
                  <a:pt x="370039" y="222453"/>
                </a:lnTo>
                <a:lnTo>
                  <a:pt x="365129" y="230364"/>
                </a:lnTo>
                <a:lnTo>
                  <a:pt x="356512" y="236634"/>
                </a:lnTo>
                <a:lnTo>
                  <a:pt x="347531" y="242782"/>
                </a:lnTo>
                <a:lnTo>
                  <a:pt x="341528" y="250329"/>
                </a:lnTo>
                <a:lnTo>
                  <a:pt x="340354" y="259803"/>
                </a:lnTo>
                <a:lnTo>
                  <a:pt x="342338" y="270676"/>
                </a:lnTo>
                <a:lnTo>
                  <a:pt x="344078" y="281428"/>
                </a:lnTo>
                <a:lnTo>
                  <a:pt x="342176" y="290537"/>
                </a:lnTo>
                <a:lnTo>
                  <a:pt x="334492" y="295969"/>
                </a:lnTo>
                <a:lnTo>
                  <a:pt x="323951" y="298484"/>
                </a:lnTo>
                <a:lnTo>
                  <a:pt x="313286" y="300757"/>
                </a:lnTo>
                <a:lnTo>
                  <a:pt x="305231" y="305460"/>
                </a:lnTo>
                <a:lnTo>
                  <a:pt x="300161" y="313790"/>
                </a:lnTo>
                <a:lnTo>
                  <a:pt x="299513" y="316593"/>
                </a:lnTo>
                <a:close/>
              </a:path>
              <a:path w="370205" h="370840">
                <a:moveTo>
                  <a:pt x="148412" y="370306"/>
                </a:moveTo>
                <a:lnTo>
                  <a:pt x="140399" y="365677"/>
                </a:lnTo>
                <a:lnTo>
                  <a:pt x="133908" y="357097"/>
                </a:lnTo>
                <a:lnTo>
                  <a:pt x="127541" y="348152"/>
                </a:lnTo>
                <a:lnTo>
                  <a:pt x="119900" y="342430"/>
                </a:lnTo>
                <a:lnTo>
                  <a:pt x="110530" y="340967"/>
                </a:lnTo>
                <a:lnTo>
                  <a:pt x="259520" y="340967"/>
                </a:lnTo>
                <a:lnTo>
                  <a:pt x="250151" y="342430"/>
                </a:lnTo>
                <a:lnTo>
                  <a:pt x="242509" y="348152"/>
                </a:lnTo>
                <a:lnTo>
                  <a:pt x="237349" y="355396"/>
                </a:lnTo>
                <a:lnTo>
                  <a:pt x="184696" y="355396"/>
                </a:lnTo>
                <a:lnTo>
                  <a:pt x="175565" y="357546"/>
                </a:lnTo>
                <a:lnTo>
                  <a:pt x="166554" y="363342"/>
                </a:lnTo>
                <a:lnTo>
                  <a:pt x="157542" y="368893"/>
                </a:lnTo>
                <a:lnTo>
                  <a:pt x="148412" y="370306"/>
                </a:lnTo>
                <a:close/>
              </a:path>
              <a:path w="370205" h="370840">
                <a:moveTo>
                  <a:pt x="280682" y="344614"/>
                </a:moveTo>
                <a:lnTo>
                  <a:pt x="270162" y="342911"/>
                </a:lnTo>
                <a:lnTo>
                  <a:pt x="259520" y="340967"/>
                </a:lnTo>
                <a:lnTo>
                  <a:pt x="290732" y="340967"/>
                </a:lnTo>
                <a:lnTo>
                  <a:pt x="289687" y="342430"/>
                </a:lnTo>
                <a:lnTo>
                  <a:pt x="280682" y="344614"/>
                </a:lnTo>
                <a:close/>
              </a:path>
              <a:path w="370205" h="370840">
                <a:moveTo>
                  <a:pt x="221640" y="370306"/>
                </a:moveTo>
                <a:lnTo>
                  <a:pt x="212494" y="368893"/>
                </a:lnTo>
                <a:lnTo>
                  <a:pt x="203411" y="363342"/>
                </a:lnTo>
                <a:lnTo>
                  <a:pt x="194206" y="357546"/>
                </a:lnTo>
                <a:lnTo>
                  <a:pt x="184696" y="355396"/>
                </a:lnTo>
                <a:lnTo>
                  <a:pt x="237349" y="355396"/>
                </a:lnTo>
                <a:lnTo>
                  <a:pt x="236139" y="357097"/>
                </a:lnTo>
                <a:lnTo>
                  <a:pt x="229647" y="365677"/>
                </a:lnTo>
                <a:lnTo>
                  <a:pt x="221640" y="370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72830" y="911644"/>
            <a:ext cx="214490" cy="215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46455"/>
            <a:ext cx="7804886" cy="40279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67531" y="1053769"/>
            <a:ext cx="1728393" cy="3605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73338" y="1054087"/>
            <a:ext cx="1727758" cy="3603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66803" y="1051864"/>
            <a:ext cx="1727758" cy="3605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65910" y="212090"/>
            <a:ext cx="600265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75">
                <a:solidFill>
                  <a:srgbClr val="FFFFFF"/>
                </a:solidFill>
              </a:rPr>
              <a:t>人工检查</a:t>
            </a:r>
            <a:r>
              <a:rPr dirty="0" sz="3200" spc="7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3200" spc="75">
                <a:solidFill>
                  <a:srgbClr val="FFFFFF"/>
                </a:solidFill>
              </a:rPr>
              <a:t>筛选</a:t>
            </a:r>
            <a:r>
              <a:rPr dirty="0" sz="3200" spc="7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3200" spc="75">
                <a:solidFill>
                  <a:srgbClr val="FFFFFF"/>
                </a:solidFill>
              </a:rPr>
              <a:t>研报</a:t>
            </a:r>
            <a:r>
              <a:rPr dirty="0" sz="3200" spc="7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3200" spc="75">
                <a:solidFill>
                  <a:srgbClr val="FFFFFF"/>
                </a:solidFill>
              </a:rPr>
              <a:t>技术面</a:t>
            </a:r>
            <a:r>
              <a:rPr dirty="0" sz="3200" spc="7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3200" spc="75">
                <a:solidFill>
                  <a:srgbClr val="FFFFFF"/>
                </a:solidFill>
              </a:rPr>
              <a:t>维</a:t>
            </a:r>
            <a:r>
              <a:rPr dirty="0" sz="3200" spc="5">
                <a:solidFill>
                  <a:srgbClr val="FFFFFF"/>
                </a:solidFill>
              </a:rPr>
              <a:t>护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46455"/>
            <a:ext cx="7804886" cy="40279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19170" y="212090"/>
            <a:ext cx="209613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75">
                <a:solidFill>
                  <a:srgbClr val="FFFFFF"/>
                </a:solidFill>
              </a:rPr>
              <a:t>剩余数据</a:t>
            </a:r>
            <a:r>
              <a:rPr dirty="0" sz="3200" spc="5">
                <a:solidFill>
                  <a:srgbClr val="FFFFFF"/>
                </a:solidFill>
              </a:rPr>
              <a:t>？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718523" y="937247"/>
            <a:ext cx="3653078" cy="3844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50052" y="186562"/>
            <a:ext cx="514984" cy="514984"/>
          </a:xfrm>
          <a:custGeom>
            <a:avLst/>
            <a:gdLst/>
            <a:ahLst/>
            <a:cxnLst/>
            <a:rect l="l" t="t" r="r" b="b"/>
            <a:pathLst>
              <a:path w="514985" h="514984">
                <a:moveTo>
                  <a:pt x="319506" y="514769"/>
                </a:moveTo>
                <a:lnTo>
                  <a:pt x="312623" y="510641"/>
                </a:lnTo>
                <a:lnTo>
                  <a:pt x="310794" y="504228"/>
                </a:lnTo>
                <a:lnTo>
                  <a:pt x="303453" y="477647"/>
                </a:lnTo>
                <a:lnTo>
                  <a:pt x="301625" y="471220"/>
                </a:lnTo>
                <a:lnTo>
                  <a:pt x="305752" y="464350"/>
                </a:lnTo>
                <a:lnTo>
                  <a:pt x="312165" y="462508"/>
                </a:lnTo>
                <a:lnTo>
                  <a:pt x="319049" y="461137"/>
                </a:lnTo>
                <a:lnTo>
                  <a:pt x="325462" y="464807"/>
                </a:lnTo>
                <a:lnTo>
                  <a:pt x="327291" y="471220"/>
                </a:lnTo>
                <a:lnTo>
                  <a:pt x="334632" y="497814"/>
                </a:lnTo>
                <a:lnTo>
                  <a:pt x="336461" y="504228"/>
                </a:lnTo>
                <a:lnTo>
                  <a:pt x="332333" y="511098"/>
                </a:lnTo>
                <a:lnTo>
                  <a:pt x="319506" y="514769"/>
                </a:lnTo>
                <a:close/>
              </a:path>
              <a:path w="514985" h="514984">
                <a:moveTo>
                  <a:pt x="504685" y="336003"/>
                </a:moveTo>
                <a:lnTo>
                  <a:pt x="497814" y="334632"/>
                </a:lnTo>
                <a:lnTo>
                  <a:pt x="464807" y="325462"/>
                </a:lnTo>
                <a:lnTo>
                  <a:pt x="461137" y="319036"/>
                </a:lnTo>
                <a:lnTo>
                  <a:pt x="462521" y="312166"/>
                </a:lnTo>
                <a:lnTo>
                  <a:pt x="464350" y="305752"/>
                </a:lnTo>
                <a:lnTo>
                  <a:pt x="471233" y="301625"/>
                </a:lnTo>
                <a:lnTo>
                  <a:pt x="510654" y="312623"/>
                </a:lnTo>
                <a:lnTo>
                  <a:pt x="514769" y="319506"/>
                </a:lnTo>
                <a:lnTo>
                  <a:pt x="511111" y="332333"/>
                </a:lnTo>
                <a:lnTo>
                  <a:pt x="504685" y="336003"/>
                </a:lnTo>
                <a:close/>
              </a:path>
              <a:path w="514985" h="514984">
                <a:moveTo>
                  <a:pt x="440055" y="449224"/>
                </a:moveTo>
                <a:lnTo>
                  <a:pt x="431812" y="449224"/>
                </a:lnTo>
                <a:lnTo>
                  <a:pt x="402932" y="420344"/>
                </a:lnTo>
                <a:lnTo>
                  <a:pt x="402932" y="412089"/>
                </a:lnTo>
                <a:lnTo>
                  <a:pt x="412559" y="402463"/>
                </a:lnTo>
                <a:lnTo>
                  <a:pt x="420344" y="402920"/>
                </a:lnTo>
                <a:lnTo>
                  <a:pt x="449224" y="431800"/>
                </a:lnTo>
                <a:lnTo>
                  <a:pt x="449681" y="439597"/>
                </a:lnTo>
                <a:lnTo>
                  <a:pt x="440055" y="449224"/>
                </a:lnTo>
                <a:close/>
              </a:path>
              <a:path w="514985" h="514984">
                <a:moveTo>
                  <a:pt x="195732" y="53632"/>
                </a:moveTo>
                <a:lnTo>
                  <a:pt x="189306" y="49961"/>
                </a:lnTo>
                <a:lnTo>
                  <a:pt x="187020" y="43078"/>
                </a:lnTo>
                <a:lnTo>
                  <a:pt x="180136" y="16954"/>
                </a:lnTo>
                <a:lnTo>
                  <a:pt x="178765" y="10083"/>
                </a:lnTo>
                <a:lnTo>
                  <a:pt x="181978" y="3200"/>
                </a:lnTo>
                <a:lnTo>
                  <a:pt x="188849" y="1828"/>
                </a:lnTo>
                <a:lnTo>
                  <a:pt x="195262" y="0"/>
                </a:lnTo>
                <a:lnTo>
                  <a:pt x="202145" y="4114"/>
                </a:lnTo>
                <a:lnTo>
                  <a:pt x="203974" y="10541"/>
                </a:lnTo>
                <a:lnTo>
                  <a:pt x="211315" y="37122"/>
                </a:lnTo>
                <a:lnTo>
                  <a:pt x="213144" y="43548"/>
                </a:lnTo>
                <a:lnTo>
                  <a:pt x="209016" y="50419"/>
                </a:lnTo>
                <a:lnTo>
                  <a:pt x="202145" y="51790"/>
                </a:lnTo>
                <a:lnTo>
                  <a:pt x="195732" y="53632"/>
                </a:lnTo>
                <a:close/>
              </a:path>
              <a:path w="514985" h="514984">
                <a:moveTo>
                  <a:pt x="43548" y="213144"/>
                </a:moveTo>
                <a:lnTo>
                  <a:pt x="4127" y="202145"/>
                </a:lnTo>
                <a:lnTo>
                  <a:pt x="0" y="195262"/>
                </a:lnTo>
                <a:lnTo>
                  <a:pt x="1828" y="188849"/>
                </a:lnTo>
                <a:lnTo>
                  <a:pt x="3213" y="181965"/>
                </a:lnTo>
                <a:lnTo>
                  <a:pt x="10540" y="178308"/>
                </a:lnTo>
                <a:lnTo>
                  <a:pt x="16954" y="180136"/>
                </a:lnTo>
                <a:lnTo>
                  <a:pt x="43091" y="187020"/>
                </a:lnTo>
                <a:lnTo>
                  <a:pt x="49961" y="189306"/>
                </a:lnTo>
                <a:lnTo>
                  <a:pt x="53632" y="195719"/>
                </a:lnTo>
                <a:lnTo>
                  <a:pt x="51790" y="202145"/>
                </a:lnTo>
                <a:lnTo>
                  <a:pt x="50419" y="209016"/>
                </a:lnTo>
                <a:lnTo>
                  <a:pt x="43548" y="213144"/>
                </a:lnTo>
                <a:close/>
              </a:path>
              <a:path w="514985" h="514984">
                <a:moveTo>
                  <a:pt x="102679" y="111836"/>
                </a:moveTo>
                <a:lnTo>
                  <a:pt x="94424" y="111836"/>
                </a:lnTo>
                <a:lnTo>
                  <a:pt x="65544" y="82956"/>
                </a:lnTo>
                <a:lnTo>
                  <a:pt x="65544" y="74714"/>
                </a:lnTo>
                <a:lnTo>
                  <a:pt x="75171" y="65087"/>
                </a:lnTo>
                <a:lnTo>
                  <a:pt x="82969" y="65544"/>
                </a:lnTo>
                <a:lnTo>
                  <a:pt x="111848" y="94424"/>
                </a:lnTo>
                <a:lnTo>
                  <a:pt x="112306" y="102209"/>
                </a:lnTo>
                <a:lnTo>
                  <a:pt x="102679" y="111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99670" y="331406"/>
            <a:ext cx="220497" cy="220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39419" y="253014"/>
            <a:ext cx="459105" cy="459105"/>
          </a:xfrm>
          <a:custGeom>
            <a:avLst/>
            <a:gdLst/>
            <a:ahLst/>
            <a:cxnLst/>
            <a:rect l="l" t="t" r="r" b="b"/>
            <a:pathLst>
              <a:path w="459104" h="459105">
                <a:moveTo>
                  <a:pt x="53401" y="443588"/>
                </a:moveTo>
                <a:lnTo>
                  <a:pt x="17497" y="413892"/>
                </a:lnTo>
                <a:lnTo>
                  <a:pt x="15247" y="405427"/>
                </a:lnTo>
                <a:lnTo>
                  <a:pt x="15748" y="396618"/>
                </a:lnTo>
                <a:lnTo>
                  <a:pt x="18913" y="388233"/>
                </a:lnTo>
                <a:lnTo>
                  <a:pt x="11572" y="380905"/>
                </a:lnTo>
                <a:lnTo>
                  <a:pt x="2993" y="367985"/>
                </a:lnTo>
                <a:lnTo>
                  <a:pt x="0" y="353173"/>
                </a:lnTo>
                <a:lnTo>
                  <a:pt x="2678" y="338359"/>
                </a:lnTo>
                <a:lnTo>
                  <a:pt x="11115" y="325432"/>
                </a:lnTo>
                <a:lnTo>
                  <a:pt x="81257" y="255302"/>
                </a:lnTo>
                <a:lnTo>
                  <a:pt x="82629" y="251175"/>
                </a:lnTo>
                <a:lnTo>
                  <a:pt x="81257" y="246133"/>
                </a:lnTo>
                <a:lnTo>
                  <a:pt x="73508" y="194935"/>
                </a:lnTo>
                <a:lnTo>
                  <a:pt x="79427" y="144252"/>
                </a:lnTo>
                <a:lnTo>
                  <a:pt x="98411" y="96834"/>
                </a:lnTo>
                <a:lnTo>
                  <a:pt x="129876" y="55417"/>
                </a:lnTo>
                <a:lnTo>
                  <a:pt x="164866" y="27667"/>
                </a:lnTo>
                <a:lnTo>
                  <a:pt x="203952" y="9198"/>
                </a:lnTo>
                <a:lnTo>
                  <a:pt x="245476" y="0"/>
                </a:lnTo>
                <a:lnTo>
                  <a:pt x="287792" y="46"/>
                </a:lnTo>
                <a:lnTo>
                  <a:pt x="329258" y="9314"/>
                </a:lnTo>
                <a:lnTo>
                  <a:pt x="368229" y="27779"/>
                </a:lnTo>
                <a:lnTo>
                  <a:pt x="380679" y="37657"/>
                </a:lnTo>
                <a:lnTo>
                  <a:pt x="242540" y="37659"/>
                </a:lnTo>
                <a:lnTo>
                  <a:pt x="196523" y="52292"/>
                </a:lnTo>
                <a:lnTo>
                  <a:pt x="155984" y="81554"/>
                </a:lnTo>
                <a:lnTo>
                  <a:pt x="130558" y="114979"/>
                </a:lnTo>
                <a:lnTo>
                  <a:pt x="115185" y="153301"/>
                </a:lnTo>
                <a:lnTo>
                  <a:pt x="110471" y="194373"/>
                </a:lnTo>
                <a:lnTo>
                  <a:pt x="117020" y="236049"/>
                </a:lnTo>
                <a:lnTo>
                  <a:pt x="118631" y="248917"/>
                </a:lnTo>
                <a:lnTo>
                  <a:pt x="116844" y="261316"/>
                </a:lnTo>
                <a:lnTo>
                  <a:pt x="112050" y="273114"/>
                </a:lnTo>
                <a:lnTo>
                  <a:pt x="104638" y="284182"/>
                </a:lnTo>
                <a:lnTo>
                  <a:pt x="101924" y="290173"/>
                </a:lnTo>
                <a:lnTo>
                  <a:pt x="150015" y="350641"/>
                </a:lnTo>
                <a:lnTo>
                  <a:pt x="366810" y="356962"/>
                </a:lnTo>
                <a:lnTo>
                  <a:pt x="362108" y="360531"/>
                </a:lnTo>
                <a:lnTo>
                  <a:pt x="322556" y="376308"/>
                </a:lnTo>
                <a:lnTo>
                  <a:pt x="207775" y="376308"/>
                </a:lnTo>
                <a:lnTo>
                  <a:pt x="203190" y="377235"/>
                </a:lnTo>
                <a:lnTo>
                  <a:pt x="199990" y="380435"/>
                </a:lnTo>
                <a:lnTo>
                  <a:pt x="141659" y="439579"/>
                </a:lnTo>
                <a:lnTo>
                  <a:pt x="70246" y="439579"/>
                </a:lnTo>
                <a:lnTo>
                  <a:pt x="62125" y="443001"/>
                </a:lnTo>
                <a:lnTo>
                  <a:pt x="53401" y="443588"/>
                </a:lnTo>
                <a:close/>
              </a:path>
              <a:path w="459104" h="459105">
                <a:moveTo>
                  <a:pt x="378331" y="348214"/>
                </a:moveTo>
                <a:lnTo>
                  <a:pt x="264312" y="348214"/>
                </a:lnTo>
                <a:lnTo>
                  <a:pt x="305247" y="343364"/>
                </a:lnTo>
                <a:lnTo>
                  <a:pt x="343515" y="327942"/>
                </a:lnTo>
                <a:lnTo>
                  <a:pt x="376926" y="302508"/>
                </a:lnTo>
                <a:lnTo>
                  <a:pt x="406193" y="261968"/>
                </a:lnTo>
                <a:lnTo>
                  <a:pt x="420827" y="215948"/>
                </a:lnTo>
                <a:lnTo>
                  <a:pt x="420829" y="168104"/>
                </a:lnTo>
                <a:lnTo>
                  <a:pt x="406199" y="122088"/>
                </a:lnTo>
                <a:lnTo>
                  <a:pt x="376939" y="81554"/>
                </a:lnTo>
                <a:lnTo>
                  <a:pt x="336399" y="52288"/>
                </a:lnTo>
                <a:lnTo>
                  <a:pt x="290383" y="37657"/>
                </a:lnTo>
                <a:lnTo>
                  <a:pt x="380681" y="37659"/>
                </a:lnTo>
                <a:lnTo>
                  <a:pt x="430874" y="90424"/>
                </a:lnTo>
                <a:lnTo>
                  <a:pt x="449464" y="129520"/>
                </a:lnTo>
                <a:lnTo>
                  <a:pt x="458816" y="171070"/>
                </a:lnTo>
                <a:lnTo>
                  <a:pt x="458913" y="213437"/>
                </a:lnTo>
                <a:lnTo>
                  <a:pt x="449740" y="254986"/>
                </a:lnTo>
                <a:lnTo>
                  <a:pt x="431281" y="294082"/>
                </a:lnTo>
                <a:lnTo>
                  <a:pt x="403520" y="329089"/>
                </a:lnTo>
                <a:lnTo>
                  <a:pt x="378331" y="348214"/>
                </a:lnTo>
                <a:close/>
              </a:path>
              <a:path w="459104" h="459105">
                <a:moveTo>
                  <a:pt x="366810" y="356962"/>
                </a:moveTo>
                <a:lnTo>
                  <a:pt x="168712" y="356962"/>
                </a:lnTo>
                <a:lnTo>
                  <a:pt x="174767" y="354311"/>
                </a:lnTo>
                <a:lnTo>
                  <a:pt x="185642" y="346701"/>
                </a:lnTo>
                <a:lnTo>
                  <a:pt x="197462" y="341929"/>
                </a:lnTo>
                <a:lnTo>
                  <a:pt x="209968" y="340253"/>
                </a:lnTo>
                <a:lnTo>
                  <a:pt x="222900" y="341929"/>
                </a:lnTo>
                <a:lnTo>
                  <a:pt x="264312" y="348214"/>
                </a:lnTo>
                <a:lnTo>
                  <a:pt x="378331" y="348214"/>
                </a:lnTo>
                <a:lnTo>
                  <a:pt x="366810" y="356962"/>
                </a:lnTo>
                <a:close/>
              </a:path>
              <a:path w="459104" h="459105">
                <a:moveTo>
                  <a:pt x="263822" y="385248"/>
                </a:moveTo>
                <a:lnTo>
                  <a:pt x="212359" y="377235"/>
                </a:lnTo>
                <a:lnTo>
                  <a:pt x="207775" y="376308"/>
                </a:lnTo>
                <a:lnTo>
                  <a:pt x="322556" y="376308"/>
                </a:lnTo>
                <a:lnTo>
                  <a:pt x="314640" y="379465"/>
                </a:lnTo>
                <a:lnTo>
                  <a:pt x="263822" y="385248"/>
                </a:lnTo>
                <a:close/>
              </a:path>
              <a:path w="459104" h="459105">
                <a:moveTo>
                  <a:pt x="105776" y="458950"/>
                </a:moveTo>
                <a:lnTo>
                  <a:pt x="90964" y="455957"/>
                </a:lnTo>
                <a:lnTo>
                  <a:pt x="78044" y="447377"/>
                </a:lnTo>
                <a:lnTo>
                  <a:pt x="70246" y="439579"/>
                </a:lnTo>
                <a:lnTo>
                  <a:pt x="141659" y="439579"/>
                </a:lnTo>
                <a:lnTo>
                  <a:pt x="133518" y="447834"/>
                </a:lnTo>
                <a:lnTo>
                  <a:pt x="120591" y="456271"/>
                </a:lnTo>
                <a:lnTo>
                  <a:pt x="105776" y="458950"/>
                </a:lnTo>
                <a:close/>
              </a:path>
            </a:pathLst>
          </a:custGeom>
          <a:solidFill>
            <a:srgbClr val="FFFFFF">
              <a:alpha val="9489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6594964" y="5143500"/>
                </a:moveTo>
                <a:lnTo>
                  <a:pt x="0" y="5143500"/>
                </a:lnTo>
                <a:lnTo>
                  <a:pt x="0" y="983248"/>
                </a:lnTo>
                <a:lnTo>
                  <a:pt x="1526399" y="0"/>
                </a:lnTo>
                <a:lnTo>
                  <a:pt x="9144000" y="0"/>
                </a:lnTo>
                <a:lnTo>
                  <a:pt x="9144000" y="3501510"/>
                </a:lnTo>
                <a:lnTo>
                  <a:pt x="6594964" y="514350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846455"/>
            <a:ext cx="7804886" cy="40279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79675" y="212090"/>
            <a:ext cx="417576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75">
                <a:solidFill>
                  <a:srgbClr val="FFFFFF"/>
                </a:solidFill>
              </a:rPr>
              <a:t>为什么要运营成产品</a:t>
            </a:r>
            <a:r>
              <a:rPr dirty="0" sz="3200" spc="5">
                <a:solidFill>
                  <a:srgbClr val="FFFFFF"/>
                </a:solidFill>
              </a:rPr>
              <a:t>？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704456" y="187197"/>
            <a:ext cx="514984" cy="514984"/>
          </a:xfrm>
          <a:custGeom>
            <a:avLst/>
            <a:gdLst/>
            <a:ahLst/>
            <a:cxnLst/>
            <a:rect l="l" t="t" r="r" b="b"/>
            <a:pathLst>
              <a:path w="514984" h="514984">
                <a:moveTo>
                  <a:pt x="319506" y="514769"/>
                </a:moveTo>
                <a:lnTo>
                  <a:pt x="312623" y="510641"/>
                </a:lnTo>
                <a:lnTo>
                  <a:pt x="310794" y="504228"/>
                </a:lnTo>
                <a:lnTo>
                  <a:pt x="303453" y="477646"/>
                </a:lnTo>
                <a:lnTo>
                  <a:pt x="301625" y="471220"/>
                </a:lnTo>
                <a:lnTo>
                  <a:pt x="305752" y="464350"/>
                </a:lnTo>
                <a:lnTo>
                  <a:pt x="312166" y="462508"/>
                </a:lnTo>
                <a:lnTo>
                  <a:pt x="319049" y="461136"/>
                </a:lnTo>
                <a:lnTo>
                  <a:pt x="325462" y="464807"/>
                </a:lnTo>
                <a:lnTo>
                  <a:pt x="327291" y="471220"/>
                </a:lnTo>
                <a:lnTo>
                  <a:pt x="334632" y="497814"/>
                </a:lnTo>
                <a:lnTo>
                  <a:pt x="336461" y="504228"/>
                </a:lnTo>
                <a:lnTo>
                  <a:pt x="332333" y="511098"/>
                </a:lnTo>
                <a:lnTo>
                  <a:pt x="319506" y="514769"/>
                </a:lnTo>
                <a:close/>
              </a:path>
              <a:path w="514984" h="514984">
                <a:moveTo>
                  <a:pt x="504685" y="336003"/>
                </a:moveTo>
                <a:lnTo>
                  <a:pt x="497814" y="334632"/>
                </a:lnTo>
                <a:lnTo>
                  <a:pt x="464807" y="325462"/>
                </a:lnTo>
                <a:lnTo>
                  <a:pt x="461137" y="319036"/>
                </a:lnTo>
                <a:lnTo>
                  <a:pt x="462521" y="312165"/>
                </a:lnTo>
                <a:lnTo>
                  <a:pt x="464350" y="305752"/>
                </a:lnTo>
                <a:lnTo>
                  <a:pt x="471220" y="301624"/>
                </a:lnTo>
                <a:lnTo>
                  <a:pt x="510654" y="312623"/>
                </a:lnTo>
                <a:lnTo>
                  <a:pt x="514769" y="319506"/>
                </a:lnTo>
                <a:lnTo>
                  <a:pt x="511111" y="332333"/>
                </a:lnTo>
                <a:lnTo>
                  <a:pt x="504685" y="336003"/>
                </a:lnTo>
                <a:close/>
              </a:path>
              <a:path w="514984" h="514984">
                <a:moveTo>
                  <a:pt x="440054" y="449224"/>
                </a:moveTo>
                <a:lnTo>
                  <a:pt x="431812" y="449224"/>
                </a:lnTo>
                <a:lnTo>
                  <a:pt x="402932" y="420344"/>
                </a:lnTo>
                <a:lnTo>
                  <a:pt x="402932" y="412089"/>
                </a:lnTo>
                <a:lnTo>
                  <a:pt x="412559" y="402462"/>
                </a:lnTo>
                <a:lnTo>
                  <a:pt x="420344" y="402920"/>
                </a:lnTo>
                <a:lnTo>
                  <a:pt x="449224" y="431799"/>
                </a:lnTo>
                <a:lnTo>
                  <a:pt x="449681" y="439597"/>
                </a:lnTo>
                <a:lnTo>
                  <a:pt x="440054" y="449224"/>
                </a:lnTo>
                <a:close/>
              </a:path>
              <a:path w="514984" h="514984">
                <a:moveTo>
                  <a:pt x="195732" y="53632"/>
                </a:moveTo>
                <a:lnTo>
                  <a:pt x="189306" y="49961"/>
                </a:lnTo>
                <a:lnTo>
                  <a:pt x="187020" y="43078"/>
                </a:lnTo>
                <a:lnTo>
                  <a:pt x="180136" y="16954"/>
                </a:lnTo>
                <a:lnTo>
                  <a:pt x="178765" y="10083"/>
                </a:lnTo>
                <a:lnTo>
                  <a:pt x="181978" y="3200"/>
                </a:lnTo>
                <a:lnTo>
                  <a:pt x="188849" y="1828"/>
                </a:lnTo>
                <a:lnTo>
                  <a:pt x="195262" y="0"/>
                </a:lnTo>
                <a:lnTo>
                  <a:pt x="202145" y="4114"/>
                </a:lnTo>
                <a:lnTo>
                  <a:pt x="203974" y="10540"/>
                </a:lnTo>
                <a:lnTo>
                  <a:pt x="211315" y="37122"/>
                </a:lnTo>
                <a:lnTo>
                  <a:pt x="213144" y="43548"/>
                </a:lnTo>
                <a:lnTo>
                  <a:pt x="209016" y="50418"/>
                </a:lnTo>
                <a:lnTo>
                  <a:pt x="202145" y="51790"/>
                </a:lnTo>
                <a:lnTo>
                  <a:pt x="195732" y="53632"/>
                </a:lnTo>
                <a:close/>
              </a:path>
              <a:path w="514984" h="514984">
                <a:moveTo>
                  <a:pt x="43548" y="213144"/>
                </a:moveTo>
                <a:lnTo>
                  <a:pt x="4127" y="202145"/>
                </a:lnTo>
                <a:lnTo>
                  <a:pt x="0" y="195262"/>
                </a:lnTo>
                <a:lnTo>
                  <a:pt x="1828" y="188848"/>
                </a:lnTo>
                <a:lnTo>
                  <a:pt x="3200" y="181965"/>
                </a:lnTo>
                <a:lnTo>
                  <a:pt x="10541" y="178307"/>
                </a:lnTo>
                <a:lnTo>
                  <a:pt x="16954" y="180136"/>
                </a:lnTo>
                <a:lnTo>
                  <a:pt x="43091" y="187020"/>
                </a:lnTo>
                <a:lnTo>
                  <a:pt x="49961" y="189306"/>
                </a:lnTo>
                <a:lnTo>
                  <a:pt x="53632" y="195719"/>
                </a:lnTo>
                <a:lnTo>
                  <a:pt x="51790" y="202145"/>
                </a:lnTo>
                <a:lnTo>
                  <a:pt x="50419" y="209016"/>
                </a:lnTo>
                <a:lnTo>
                  <a:pt x="43548" y="213144"/>
                </a:lnTo>
                <a:close/>
              </a:path>
              <a:path w="514984" h="514984">
                <a:moveTo>
                  <a:pt x="102679" y="111836"/>
                </a:moveTo>
                <a:lnTo>
                  <a:pt x="94424" y="111836"/>
                </a:lnTo>
                <a:lnTo>
                  <a:pt x="65544" y="82956"/>
                </a:lnTo>
                <a:lnTo>
                  <a:pt x="65544" y="74714"/>
                </a:lnTo>
                <a:lnTo>
                  <a:pt x="75171" y="65087"/>
                </a:lnTo>
                <a:lnTo>
                  <a:pt x="82969" y="65544"/>
                </a:lnTo>
                <a:lnTo>
                  <a:pt x="111848" y="94424"/>
                </a:lnTo>
                <a:lnTo>
                  <a:pt x="112306" y="102209"/>
                </a:lnTo>
                <a:lnTo>
                  <a:pt x="102679" y="111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54075" y="332041"/>
            <a:ext cx="220497" cy="220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93823" y="253649"/>
            <a:ext cx="459105" cy="459105"/>
          </a:xfrm>
          <a:custGeom>
            <a:avLst/>
            <a:gdLst/>
            <a:ahLst/>
            <a:cxnLst/>
            <a:rect l="l" t="t" r="r" b="b"/>
            <a:pathLst>
              <a:path w="459104" h="459105">
                <a:moveTo>
                  <a:pt x="53401" y="443588"/>
                </a:moveTo>
                <a:lnTo>
                  <a:pt x="17497" y="413892"/>
                </a:lnTo>
                <a:lnTo>
                  <a:pt x="15247" y="405427"/>
                </a:lnTo>
                <a:lnTo>
                  <a:pt x="15748" y="396618"/>
                </a:lnTo>
                <a:lnTo>
                  <a:pt x="18913" y="388233"/>
                </a:lnTo>
                <a:lnTo>
                  <a:pt x="11572" y="380905"/>
                </a:lnTo>
                <a:lnTo>
                  <a:pt x="2993" y="367985"/>
                </a:lnTo>
                <a:lnTo>
                  <a:pt x="0" y="353173"/>
                </a:lnTo>
                <a:lnTo>
                  <a:pt x="2678" y="338359"/>
                </a:lnTo>
                <a:lnTo>
                  <a:pt x="11115" y="325432"/>
                </a:lnTo>
                <a:lnTo>
                  <a:pt x="81257" y="255302"/>
                </a:lnTo>
                <a:lnTo>
                  <a:pt x="82629" y="251175"/>
                </a:lnTo>
                <a:lnTo>
                  <a:pt x="81257" y="246133"/>
                </a:lnTo>
                <a:lnTo>
                  <a:pt x="73508" y="194935"/>
                </a:lnTo>
                <a:lnTo>
                  <a:pt x="79427" y="144252"/>
                </a:lnTo>
                <a:lnTo>
                  <a:pt x="98411" y="96834"/>
                </a:lnTo>
                <a:lnTo>
                  <a:pt x="129876" y="55417"/>
                </a:lnTo>
                <a:lnTo>
                  <a:pt x="164866" y="27667"/>
                </a:lnTo>
                <a:lnTo>
                  <a:pt x="203952" y="9198"/>
                </a:lnTo>
                <a:lnTo>
                  <a:pt x="245476" y="0"/>
                </a:lnTo>
                <a:lnTo>
                  <a:pt x="287792" y="46"/>
                </a:lnTo>
                <a:lnTo>
                  <a:pt x="329258" y="9314"/>
                </a:lnTo>
                <a:lnTo>
                  <a:pt x="368229" y="27779"/>
                </a:lnTo>
                <a:lnTo>
                  <a:pt x="380679" y="37657"/>
                </a:lnTo>
                <a:lnTo>
                  <a:pt x="242540" y="37659"/>
                </a:lnTo>
                <a:lnTo>
                  <a:pt x="196523" y="52292"/>
                </a:lnTo>
                <a:lnTo>
                  <a:pt x="155984" y="81554"/>
                </a:lnTo>
                <a:lnTo>
                  <a:pt x="130558" y="114979"/>
                </a:lnTo>
                <a:lnTo>
                  <a:pt x="115185" y="153301"/>
                </a:lnTo>
                <a:lnTo>
                  <a:pt x="110471" y="194373"/>
                </a:lnTo>
                <a:lnTo>
                  <a:pt x="117020" y="236049"/>
                </a:lnTo>
                <a:lnTo>
                  <a:pt x="118631" y="248917"/>
                </a:lnTo>
                <a:lnTo>
                  <a:pt x="116844" y="261316"/>
                </a:lnTo>
                <a:lnTo>
                  <a:pt x="112050" y="273114"/>
                </a:lnTo>
                <a:lnTo>
                  <a:pt x="104638" y="284182"/>
                </a:lnTo>
                <a:lnTo>
                  <a:pt x="101924" y="290173"/>
                </a:lnTo>
                <a:lnTo>
                  <a:pt x="150015" y="350641"/>
                </a:lnTo>
                <a:lnTo>
                  <a:pt x="366810" y="356962"/>
                </a:lnTo>
                <a:lnTo>
                  <a:pt x="362108" y="360531"/>
                </a:lnTo>
                <a:lnTo>
                  <a:pt x="322556" y="376308"/>
                </a:lnTo>
                <a:lnTo>
                  <a:pt x="207775" y="376308"/>
                </a:lnTo>
                <a:lnTo>
                  <a:pt x="203190" y="377235"/>
                </a:lnTo>
                <a:lnTo>
                  <a:pt x="199990" y="380435"/>
                </a:lnTo>
                <a:lnTo>
                  <a:pt x="141659" y="439579"/>
                </a:lnTo>
                <a:lnTo>
                  <a:pt x="70246" y="439579"/>
                </a:lnTo>
                <a:lnTo>
                  <a:pt x="62125" y="443001"/>
                </a:lnTo>
                <a:lnTo>
                  <a:pt x="53401" y="443588"/>
                </a:lnTo>
                <a:close/>
              </a:path>
              <a:path w="459104" h="459105">
                <a:moveTo>
                  <a:pt x="378331" y="348214"/>
                </a:moveTo>
                <a:lnTo>
                  <a:pt x="264312" y="348214"/>
                </a:lnTo>
                <a:lnTo>
                  <a:pt x="305247" y="343364"/>
                </a:lnTo>
                <a:lnTo>
                  <a:pt x="343515" y="327942"/>
                </a:lnTo>
                <a:lnTo>
                  <a:pt x="376926" y="302508"/>
                </a:lnTo>
                <a:lnTo>
                  <a:pt x="406193" y="261968"/>
                </a:lnTo>
                <a:lnTo>
                  <a:pt x="420827" y="215948"/>
                </a:lnTo>
                <a:lnTo>
                  <a:pt x="420829" y="168104"/>
                </a:lnTo>
                <a:lnTo>
                  <a:pt x="406199" y="122088"/>
                </a:lnTo>
                <a:lnTo>
                  <a:pt x="376939" y="81554"/>
                </a:lnTo>
                <a:lnTo>
                  <a:pt x="336399" y="52288"/>
                </a:lnTo>
                <a:lnTo>
                  <a:pt x="290383" y="37657"/>
                </a:lnTo>
                <a:lnTo>
                  <a:pt x="380681" y="37659"/>
                </a:lnTo>
                <a:lnTo>
                  <a:pt x="430874" y="90424"/>
                </a:lnTo>
                <a:lnTo>
                  <a:pt x="449464" y="129520"/>
                </a:lnTo>
                <a:lnTo>
                  <a:pt x="458816" y="171070"/>
                </a:lnTo>
                <a:lnTo>
                  <a:pt x="458913" y="213437"/>
                </a:lnTo>
                <a:lnTo>
                  <a:pt x="449740" y="254986"/>
                </a:lnTo>
                <a:lnTo>
                  <a:pt x="431281" y="294082"/>
                </a:lnTo>
                <a:lnTo>
                  <a:pt x="403520" y="329089"/>
                </a:lnTo>
                <a:lnTo>
                  <a:pt x="378331" y="348214"/>
                </a:lnTo>
                <a:close/>
              </a:path>
              <a:path w="459104" h="459105">
                <a:moveTo>
                  <a:pt x="366810" y="356962"/>
                </a:moveTo>
                <a:lnTo>
                  <a:pt x="168712" y="356962"/>
                </a:lnTo>
                <a:lnTo>
                  <a:pt x="174767" y="354311"/>
                </a:lnTo>
                <a:lnTo>
                  <a:pt x="185642" y="346701"/>
                </a:lnTo>
                <a:lnTo>
                  <a:pt x="197462" y="341929"/>
                </a:lnTo>
                <a:lnTo>
                  <a:pt x="209968" y="340253"/>
                </a:lnTo>
                <a:lnTo>
                  <a:pt x="222900" y="341929"/>
                </a:lnTo>
                <a:lnTo>
                  <a:pt x="264312" y="348214"/>
                </a:lnTo>
                <a:lnTo>
                  <a:pt x="378331" y="348214"/>
                </a:lnTo>
                <a:lnTo>
                  <a:pt x="366810" y="356962"/>
                </a:lnTo>
                <a:close/>
              </a:path>
              <a:path w="459104" h="459105">
                <a:moveTo>
                  <a:pt x="263822" y="385248"/>
                </a:moveTo>
                <a:lnTo>
                  <a:pt x="212359" y="377235"/>
                </a:lnTo>
                <a:lnTo>
                  <a:pt x="207775" y="376308"/>
                </a:lnTo>
                <a:lnTo>
                  <a:pt x="322556" y="376308"/>
                </a:lnTo>
                <a:lnTo>
                  <a:pt x="314640" y="379465"/>
                </a:lnTo>
                <a:lnTo>
                  <a:pt x="263822" y="385248"/>
                </a:lnTo>
                <a:close/>
              </a:path>
              <a:path w="459104" h="459105">
                <a:moveTo>
                  <a:pt x="105776" y="458950"/>
                </a:moveTo>
                <a:lnTo>
                  <a:pt x="90964" y="455957"/>
                </a:lnTo>
                <a:lnTo>
                  <a:pt x="78044" y="447377"/>
                </a:lnTo>
                <a:lnTo>
                  <a:pt x="70246" y="439579"/>
                </a:lnTo>
                <a:lnTo>
                  <a:pt x="141659" y="439579"/>
                </a:lnTo>
                <a:lnTo>
                  <a:pt x="133518" y="447834"/>
                </a:lnTo>
                <a:lnTo>
                  <a:pt x="120591" y="456271"/>
                </a:lnTo>
                <a:lnTo>
                  <a:pt x="105776" y="458950"/>
                </a:lnTo>
                <a:close/>
              </a:path>
            </a:pathLst>
          </a:custGeom>
          <a:solidFill>
            <a:srgbClr val="FFFFFF">
              <a:alpha val="948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54428" y="3865130"/>
            <a:ext cx="2681630" cy="518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62703" y="3865130"/>
            <a:ext cx="1333525" cy="518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927953" y="3865130"/>
            <a:ext cx="1333525" cy="518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27779" y="2234488"/>
            <a:ext cx="1214996" cy="13704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980564" y="924560"/>
            <a:ext cx="5399405" cy="11912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3200" spc="5" b="1">
                <a:solidFill>
                  <a:srgbClr val="FFFFFF"/>
                </a:solidFill>
                <a:latin typeface="微软雅黑"/>
                <a:cs typeface="微软雅黑"/>
              </a:rPr>
              <a:t>贵</a:t>
            </a:r>
            <a:endParaRPr sz="3200">
              <a:latin typeface="微软雅黑"/>
              <a:cs typeface="微软雅黑"/>
            </a:endParaRPr>
          </a:p>
          <a:p>
            <a:pPr algn="ctr" marL="12700" marR="5080">
              <a:lnSpc>
                <a:spcPct val="100000"/>
              </a:lnSpc>
              <a:spcBef>
                <a:spcPts val="1970"/>
              </a:spcBef>
            </a:pPr>
            <a:r>
              <a:rPr dirty="0" sz="1400" spc="75" b="1">
                <a:solidFill>
                  <a:srgbClr val="FFFFFF"/>
                </a:solidFill>
                <a:latin typeface="微软雅黑"/>
                <a:cs typeface="微软雅黑"/>
              </a:rPr>
              <a:t>量化数据库，</a:t>
            </a:r>
            <a:r>
              <a:rPr dirty="0" sz="1400" spc="70" b="1">
                <a:solidFill>
                  <a:srgbClr val="FFFFFF"/>
                </a:solidFill>
                <a:latin typeface="Arial"/>
                <a:cs typeface="Arial"/>
              </a:rPr>
              <a:t>API</a:t>
            </a:r>
            <a:r>
              <a:rPr dirty="0" sz="1400" spc="75" b="1">
                <a:solidFill>
                  <a:srgbClr val="FFFFFF"/>
                </a:solidFill>
                <a:latin typeface="微软雅黑"/>
                <a:cs typeface="微软雅黑"/>
              </a:rPr>
              <a:t>数据端口，云端，后期分析调研数据源，人工</a:t>
            </a:r>
            <a:r>
              <a:rPr dirty="0" sz="1400" b="1">
                <a:solidFill>
                  <a:srgbClr val="FFFFFF"/>
                </a:solidFill>
                <a:latin typeface="微软雅黑"/>
                <a:cs typeface="微软雅黑"/>
              </a:rPr>
              <a:t>， </a:t>
            </a:r>
            <a:r>
              <a:rPr dirty="0" sz="1400" spc="75" b="1">
                <a:solidFill>
                  <a:srgbClr val="FFFFFF"/>
                </a:solidFill>
                <a:latin typeface="微软雅黑"/>
                <a:cs typeface="微软雅黑"/>
              </a:rPr>
              <a:t>机器，硬件软件维护，算法优化</a:t>
            </a:r>
            <a:r>
              <a:rPr dirty="0" sz="1400" spc="65" b="1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dirty="0" sz="1400" spc="65" b="1">
                <a:solidFill>
                  <a:srgbClr val="FFFFFF"/>
                </a:solidFill>
                <a:latin typeface="Arial"/>
                <a:cs typeface="Arial"/>
              </a:rPr>
              <a:t>SwingBridge</a:t>
            </a:r>
            <a:r>
              <a:rPr dirty="0" sz="1400" spc="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45" b="1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dirty="0" sz="1400" spc="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5" b="1">
                <a:solidFill>
                  <a:srgbClr val="FFFFFF"/>
                </a:solidFill>
                <a:latin typeface="微软雅黑"/>
                <a:cs typeface="微软雅黑"/>
              </a:rPr>
              <a:t>开</a:t>
            </a:r>
            <a:r>
              <a:rPr dirty="0" sz="1400" spc="5" b="1">
                <a:solidFill>
                  <a:srgbClr val="FFFFFF"/>
                </a:solidFill>
                <a:latin typeface="微软雅黑"/>
                <a:cs typeface="微软雅黑"/>
              </a:rPr>
              <a:t>发</a:t>
            </a:r>
            <a:endParaRPr sz="14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3600" y="0"/>
            <a:ext cx="3200400" cy="5143500"/>
          </a:xfrm>
          <a:custGeom>
            <a:avLst/>
            <a:gdLst/>
            <a:ahLst/>
            <a:cxnLst/>
            <a:rect l="l" t="t" r="r" b="b"/>
            <a:pathLst>
              <a:path w="3200400" h="5143500">
                <a:moveTo>
                  <a:pt x="0" y="0"/>
                </a:moveTo>
                <a:lnTo>
                  <a:pt x="3200400" y="0"/>
                </a:lnTo>
                <a:lnTo>
                  <a:pt x="32004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99F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68646" y="191287"/>
            <a:ext cx="4004818" cy="495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41629" y="4853635"/>
            <a:ext cx="78740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>
                <a:latin typeface="Arial"/>
                <a:cs typeface="Arial"/>
              </a:rPr>
              <a:t>2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6035" y="1751964"/>
            <a:ext cx="2174240" cy="90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8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年平均年增长</a:t>
            </a:r>
            <a:r>
              <a:rPr dirty="0" sz="1000" spc="-5" b="1">
                <a:solidFill>
                  <a:srgbClr val="FF0000"/>
                </a:solidFill>
                <a:latin typeface="Arial"/>
                <a:cs typeface="Arial"/>
              </a:rPr>
              <a:t>100%+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4A6C7A"/>
              </a:buClr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稳定的股息</a:t>
            </a:r>
            <a:r>
              <a:rPr dirty="0" sz="1000" b="1">
                <a:solidFill>
                  <a:srgbClr val="FF0000"/>
                </a:solidFill>
                <a:latin typeface="微软雅黑"/>
                <a:cs typeface="微软雅黑"/>
              </a:rPr>
              <a:t>被动收</a:t>
            </a:r>
            <a:r>
              <a:rPr dirty="0" sz="1000" spc="-5" b="1">
                <a:solidFill>
                  <a:srgbClr val="FF0000"/>
                </a:solidFill>
                <a:latin typeface="微软雅黑"/>
                <a:cs typeface="微软雅黑"/>
              </a:rPr>
              <a:t>益</a:t>
            </a:r>
            <a:endParaRPr sz="10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4A6C7A"/>
              </a:buClr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Volatility</a:t>
            </a:r>
            <a:r>
              <a:rPr dirty="0" sz="1000" spc="-1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波动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率</a:t>
            </a:r>
            <a:r>
              <a:rPr dirty="0" sz="1000" spc="-20" b="1">
                <a:solidFill>
                  <a:srgbClr val="4A6C7A"/>
                </a:solidFill>
                <a:latin typeface="微软雅黑"/>
                <a:cs typeface="微软雅黑"/>
              </a:rPr>
              <a:t> </a:t>
            </a:r>
            <a:r>
              <a:rPr dirty="0" sz="1000" spc="-5" b="1">
                <a:solidFill>
                  <a:srgbClr val="FF0000"/>
                </a:solidFill>
                <a:latin typeface="Arial"/>
                <a:cs typeface="Arial"/>
              </a:rPr>
              <a:t>0.15</a:t>
            </a:r>
            <a:r>
              <a:rPr dirty="0" sz="10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vs SPX</a:t>
            </a:r>
            <a:r>
              <a:rPr dirty="0" sz="1000" spc="-1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0.13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6035" y="2851150"/>
            <a:ext cx="133604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跑赢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SPX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大盘</a:t>
            </a:r>
            <a:r>
              <a:rPr dirty="0" sz="1000" spc="-5" b="1">
                <a:solidFill>
                  <a:srgbClr val="FF0000"/>
                </a:solidFill>
                <a:latin typeface="Arial"/>
                <a:cs typeface="Arial"/>
              </a:rPr>
              <a:t>3.5</a:t>
            </a:r>
            <a:r>
              <a:rPr dirty="0" sz="1000" b="1">
                <a:solidFill>
                  <a:srgbClr val="FF0000"/>
                </a:solidFill>
                <a:latin typeface="微软雅黑"/>
                <a:cs typeface="微软雅黑"/>
              </a:rPr>
              <a:t>倍</a:t>
            </a:r>
            <a:r>
              <a:rPr dirty="0" sz="1000" spc="-5" b="1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6035" y="3214370"/>
            <a:ext cx="212407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Max-Drawdown </a:t>
            </a:r>
            <a:r>
              <a:rPr dirty="0" sz="1000" spc="-5" b="1">
                <a:solidFill>
                  <a:srgbClr val="FF0000"/>
                </a:solidFill>
                <a:latin typeface="Arial"/>
                <a:cs typeface="Arial"/>
              </a:rPr>
              <a:t>0.11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vs. SPX</a:t>
            </a:r>
            <a:r>
              <a:rPr dirty="0" sz="1000" spc="-1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0.2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6035" y="3580765"/>
            <a:ext cx="193992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SharpRatio </a:t>
            </a:r>
            <a:r>
              <a:rPr dirty="0" sz="1000" spc="-5" b="1">
                <a:solidFill>
                  <a:srgbClr val="FF0000"/>
                </a:solidFill>
                <a:latin typeface="Arial"/>
                <a:cs typeface="Arial"/>
              </a:rPr>
              <a:t>1.57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vs. SPX</a:t>
            </a:r>
            <a:r>
              <a:rPr dirty="0" sz="1000" spc="-2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0.78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6035" y="3950334"/>
            <a:ext cx="256095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CAGR</a:t>
            </a:r>
            <a:r>
              <a:rPr dirty="0" sz="1000" spc="-15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复合年均增长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率</a:t>
            </a:r>
            <a:r>
              <a:rPr dirty="0" sz="1000" spc="-25" b="1">
                <a:solidFill>
                  <a:srgbClr val="4A6C7A"/>
                </a:solidFill>
                <a:latin typeface="微软雅黑"/>
                <a:cs typeface="微软雅黑"/>
              </a:rPr>
              <a:t> </a:t>
            </a:r>
            <a:r>
              <a:rPr dirty="0" sz="1000" spc="-5" b="1">
                <a:solidFill>
                  <a:srgbClr val="FF0000"/>
                </a:solidFill>
                <a:latin typeface="Arial"/>
                <a:cs typeface="Arial"/>
              </a:rPr>
              <a:t>0.26</a:t>
            </a:r>
            <a:r>
              <a:rPr dirty="0" sz="10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vs. SPX</a:t>
            </a:r>
            <a:r>
              <a:rPr dirty="0" sz="1000" spc="-1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0.13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78889" y="878852"/>
            <a:ext cx="302641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75"/>
              <a:t>数据：对比</a:t>
            </a:r>
            <a:r>
              <a:rPr dirty="0" spc="70">
                <a:latin typeface="Arial"/>
                <a:cs typeface="Arial"/>
              </a:rPr>
              <a:t>SP</a:t>
            </a:r>
            <a:r>
              <a:rPr dirty="0">
                <a:latin typeface="Arial"/>
                <a:cs typeface="Arial"/>
              </a:rPr>
              <a:t>X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78889" y="732363"/>
            <a:ext cx="1670685" cy="1695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SeaBridge </a:t>
            </a:r>
            <a:r>
              <a:rPr dirty="0" sz="900" i="1">
                <a:solidFill>
                  <a:srgbClr val="BEBEBE"/>
                </a:solidFill>
                <a:latin typeface="Arial"/>
                <a:cs typeface="Arial"/>
              </a:rPr>
              <a:t>- </a:t>
            </a: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CashBridge</a:t>
            </a:r>
            <a:r>
              <a:rPr dirty="0" sz="900" spc="-105" i="1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dirty="0" sz="950" spc="-434" i="1">
                <a:solidFill>
                  <a:srgbClr val="BEBEBE"/>
                </a:solidFill>
                <a:latin typeface="微软雅黑"/>
                <a:cs typeface="微软雅黑"/>
              </a:rPr>
              <a:t>稳定</a:t>
            </a:r>
            <a:r>
              <a:rPr dirty="0" sz="950" spc="-50" i="1">
                <a:solidFill>
                  <a:srgbClr val="BEBEBE"/>
                </a:solidFill>
                <a:latin typeface="微软雅黑"/>
                <a:cs typeface="微软雅黑"/>
              </a:rPr>
              <a:t>性</a:t>
            </a:r>
            <a:endParaRPr sz="950">
              <a:latin typeface="微软雅黑"/>
              <a:cs typeface="微软雅黑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81600" y="821436"/>
            <a:ext cx="1610868" cy="3485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967728" y="972311"/>
            <a:ext cx="2100580" cy="1524000"/>
          </a:xfrm>
          <a:custGeom>
            <a:avLst/>
            <a:gdLst/>
            <a:ahLst/>
            <a:cxnLst/>
            <a:rect l="l" t="t" r="r" b="b"/>
            <a:pathLst>
              <a:path w="2100579" h="1524000">
                <a:moveTo>
                  <a:pt x="0" y="0"/>
                </a:moveTo>
                <a:lnTo>
                  <a:pt x="2100072" y="0"/>
                </a:lnTo>
                <a:lnTo>
                  <a:pt x="2100072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36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963409" y="967739"/>
            <a:ext cx="2108200" cy="1531620"/>
          </a:xfrm>
          <a:custGeom>
            <a:avLst/>
            <a:gdLst/>
            <a:ahLst/>
            <a:cxnLst/>
            <a:rect l="l" t="t" r="r" b="b"/>
            <a:pathLst>
              <a:path w="2108200" h="1531620">
                <a:moveTo>
                  <a:pt x="2108200" y="1531620"/>
                </a:moveTo>
                <a:lnTo>
                  <a:pt x="0" y="1531620"/>
                </a:lnTo>
                <a:lnTo>
                  <a:pt x="0" y="0"/>
                </a:lnTo>
                <a:lnTo>
                  <a:pt x="2108200" y="0"/>
                </a:lnTo>
                <a:lnTo>
                  <a:pt x="2108200" y="3810"/>
                </a:lnTo>
                <a:lnTo>
                  <a:pt x="7620" y="3810"/>
                </a:lnTo>
                <a:lnTo>
                  <a:pt x="3810" y="7620"/>
                </a:lnTo>
                <a:lnTo>
                  <a:pt x="7620" y="7620"/>
                </a:lnTo>
                <a:lnTo>
                  <a:pt x="7620" y="1524000"/>
                </a:lnTo>
                <a:lnTo>
                  <a:pt x="3810" y="1524000"/>
                </a:lnTo>
                <a:lnTo>
                  <a:pt x="7620" y="1527810"/>
                </a:lnTo>
                <a:lnTo>
                  <a:pt x="2108200" y="1527810"/>
                </a:lnTo>
                <a:lnTo>
                  <a:pt x="2108200" y="1531620"/>
                </a:lnTo>
                <a:close/>
              </a:path>
              <a:path w="2108200" h="1531620">
                <a:moveTo>
                  <a:pt x="7620" y="7620"/>
                </a:moveTo>
                <a:lnTo>
                  <a:pt x="3810" y="7620"/>
                </a:lnTo>
                <a:lnTo>
                  <a:pt x="7620" y="3810"/>
                </a:lnTo>
                <a:lnTo>
                  <a:pt x="7620" y="7620"/>
                </a:lnTo>
                <a:close/>
              </a:path>
              <a:path w="2108200" h="1531620">
                <a:moveTo>
                  <a:pt x="2100580" y="7620"/>
                </a:moveTo>
                <a:lnTo>
                  <a:pt x="7620" y="7620"/>
                </a:lnTo>
                <a:lnTo>
                  <a:pt x="7620" y="3810"/>
                </a:lnTo>
                <a:lnTo>
                  <a:pt x="2100580" y="3810"/>
                </a:lnTo>
                <a:lnTo>
                  <a:pt x="2100580" y="7620"/>
                </a:lnTo>
                <a:close/>
              </a:path>
              <a:path w="2108200" h="1531620">
                <a:moveTo>
                  <a:pt x="2100580" y="1527810"/>
                </a:moveTo>
                <a:lnTo>
                  <a:pt x="2100580" y="3810"/>
                </a:lnTo>
                <a:lnTo>
                  <a:pt x="2104390" y="7620"/>
                </a:lnTo>
                <a:lnTo>
                  <a:pt x="2108200" y="7620"/>
                </a:lnTo>
                <a:lnTo>
                  <a:pt x="2108200" y="1524000"/>
                </a:lnTo>
                <a:lnTo>
                  <a:pt x="2104390" y="1524000"/>
                </a:lnTo>
                <a:lnTo>
                  <a:pt x="2100580" y="1527810"/>
                </a:lnTo>
                <a:close/>
              </a:path>
              <a:path w="2108200" h="1531620">
                <a:moveTo>
                  <a:pt x="2108200" y="7620"/>
                </a:moveTo>
                <a:lnTo>
                  <a:pt x="2104390" y="7620"/>
                </a:lnTo>
                <a:lnTo>
                  <a:pt x="2100580" y="3810"/>
                </a:lnTo>
                <a:lnTo>
                  <a:pt x="2108200" y="3810"/>
                </a:lnTo>
                <a:lnTo>
                  <a:pt x="2108200" y="7620"/>
                </a:lnTo>
                <a:close/>
              </a:path>
              <a:path w="2108200" h="1531620">
                <a:moveTo>
                  <a:pt x="7620" y="1527810"/>
                </a:moveTo>
                <a:lnTo>
                  <a:pt x="3810" y="1524000"/>
                </a:lnTo>
                <a:lnTo>
                  <a:pt x="7620" y="1524000"/>
                </a:lnTo>
                <a:lnTo>
                  <a:pt x="7620" y="1527810"/>
                </a:lnTo>
                <a:close/>
              </a:path>
              <a:path w="2108200" h="1531620">
                <a:moveTo>
                  <a:pt x="2100580" y="1527810"/>
                </a:moveTo>
                <a:lnTo>
                  <a:pt x="7620" y="1527810"/>
                </a:lnTo>
                <a:lnTo>
                  <a:pt x="7620" y="1524000"/>
                </a:lnTo>
                <a:lnTo>
                  <a:pt x="2100580" y="1524000"/>
                </a:lnTo>
                <a:lnTo>
                  <a:pt x="2100580" y="1527810"/>
                </a:lnTo>
                <a:close/>
              </a:path>
              <a:path w="2108200" h="1531620">
                <a:moveTo>
                  <a:pt x="2108200" y="1527810"/>
                </a:moveTo>
                <a:lnTo>
                  <a:pt x="2100580" y="1527810"/>
                </a:lnTo>
                <a:lnTo>
                  <a:pt x="2104390" y="1524000"/>
                </a:lnTo>
                <a:lnTo>
                  <a:pt x="2108200" y="1524000"/>
                </a:lnTo>
                <a:lnTo>
                  <a:pt x="2108200" y="1527810"/>
                </a:lnTo>
                <a:close/>
              </a:path>
            </a:pathLst>
          </a:custGeom>
          <a:solidFill>
            <a:srgbClr val="A09E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792468" y="1065275"/>
            <a:ext cx="2351531" cy="2514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134859" y="2956560"/>
            <a:ext cx="1854200" cy="1610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44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Arial Unicode MS"/>
                <a:cs typeface="Arial Unicode MS"/>
              </a:rPr>
              <a:t>价值投资 穿越牛熊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51519" y="2496311"/>
            <a:ext cx="287020" cy="459105"/>
          </a:xfrm>
          <a:custGeom>
            <a:avLst/>
            <a:gdLst/>
            <a:ahLst/>
            <a:cxnLst/>
            <a:rect l="l" t="t" r="r" b="b"/>
            <a:pathLst>
              <a:path w="287020" h="459105">
                <a:moveTo>
                  <a:pt x="286511" y="141731"/>
                </a:moveTo>
                <a:lnTo>
                  <a:pt x="0" y="141731"/>
                </a:lnTo>
                <a:lnTo>
                  <a:pt x="143255" y="0"/>
                </a:lnTo>
                <a:lnTo>
                  <a:pt x="286511" y="141731"/>
                </a:lnTo>
                <a:close/>
              </a:path>
              <a:path w="287020" h="459105">
                <a:moveTo>
                  <a:pt x="214883" y="458724"/>
                </a:moveTo>
                <a:lnTo>
                  <a:pt x="71627" y="458724"/>
                </a:lnTo>
                <a:lnTo>
                  <a:pt x="71627" y="141731"/>
                </a:lnTo>
                <a:lnTo>
                  <a:pt x="214883" y="141731"/>
                </a:lnTo>
                <a:lnTo>
                  <a:pt x="214883" y="4587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336826" y="2486571"/>
            <a:ext cx="317500" cy="474980"/>
          </a:xfrm>
          <a:custGeom>
            <a:avLst/>
            <a:gdLst/>
            <a:ahLst/>
            <a:cxnLst/>
            <a:rect l="l" t="t" r="r" b="b"/>
            <a:pathLst>
              <a:path w="317500" h="474980">
                <a:moveTo>
                  <a:pt x="80568" y="158521"/>
                </a:moveTo>
                <a:lnTo>
                  <a:pt x="0" y="158521"/>
                </a:lnTo>
                <a:lnTo>
                  <a:pt x="158521" y="0"/>
                </a:lnTo>
                <a:lnTo>
                  <a:pt x="171996" y="13474"/>
                </a:lnTo>
                <a:lnTo>
                  <a:pt x="154025" y="13474"/>
                </a:lnTo>
                <a:lnTo>
                  <a:pt x="158521" y="17970"/>
                </a:lnTo>
                <a:lnTo>
                  <a:pt x="30670" y="145821"/>
                </a:lnTo>
                <a:lnTo>
                  <a:pt x="15328" y="145821"/>
                </a:lnTo>
                <a:lnTo>
                  <a:pt x="19824" y="156667"/>
                </a:lnTo>
                <a:lnTo>
                  <a:pt x="80568" y="156667"/>
                </a:lnTo>
                <a:lnTo>
                  <a:pt x="80568" y="158521"/>
                </a:lnTo>
                <a:close/>
              </a:path>
              <a:path w="317500" h="474980">
                <a:moveTo>
                  <a:pt x="158521" y="17970"/>
                </a:moveTo>
                <a:lnTo>
                  <a:pt x="154025" y="13474"/>
                </a:lnTo>
                <a:lnTo>
                  <a:pt x="163017" y="13474"/>
                </a:lnTo>
                <a:lnTo>
                  <a:pt x="158521" y="17970"/>
                </a:lnTo>
                <a:close/>
              </a:path>
              <a:path w="317500" h="474980">
                <a:moveTo>
                  <a:pt x="297218" y="156667"/>
                </a:moveTo>
                <a:lnTo>
                  <a:pt x="158521" y="17970"/>
                </a:lnTo>
                <a:lnTo>
                  <a:pt x="163017" y="13474"/>
                </a:lnTo>
                <a:lnTo>
                  <a:pt x="171996" y="13474"/>
                </a:lnTo>
                <a:lnTo>
                  <a:pt x="304342" y="145821"/>
                </a:lnTo>
                <a:lnTo>
                  <a:pt x="301713" y="145821"/>
                </a:lnTo>
                <a:lnTo>
                  <a:pt x="297218" y="156667"/>
                </a:lnTo>
                <a:close/>
              </a:path>
              <a:path w="317500" h="474980">
                <a:moveTo>
                  <a:pt x="19824" y="156667"/>
                </a:moveTo>
                <a:lnTo>
                  <a:pt x="15328" y="145821"/>
                </a:lnTo>
                <a:lnTo>
                  <a:pt x="30670" y="145821"/>
                </a:lnTo>
                <a:lnTo>
                  <a:pt x="19824" y="156667"/>
                </a:lnTo>
                <a:close/>
              </a:path>
              <a:path w="317500" h="474980">
                <a:moveTo>
                  <a:pt x="80568" y="156667"/>
                </a:moveTo>
                <a:lnTo>
                  <a:pt x="19824" y="156667"/>
                </a:lnTo>
                <a:lnTo>
                  <a:pt x="30670" y="145821"/>
                </a:lnTo>
                <a:lnTo>
                  <a:pt x="93268" y="145821"/>
                </a:lnTo>
                <a:lnTo>
                  <a:pt x="93268" y="152171"/>
                </a:lnTo>
                <a:lnTo>
                  <a:pt x="80568" y="152171"/>
                </a:lnTo>
                <a:lnTo>
                  <a:pt x="80568" y="156667"/>
                </a:lnTo>
                <a:close/>
              </a:path>
              <a:path w="317500" h="474980">
                <a:moveTo>
                  <a:pt x="223761" y="468083"/>
                </a:moveTo>
                <a:lnTo>
                  <a:pt x="223761" y="145821"/>
                </a:lnTo>
                <a:lnTo>
                  <a:pt x="286372" y="145821"/>
                </a:lnTo>
                <a:lnTo>
                  <a:pt x="292722" y="152171"/>
                </a:lnTo>
                <a:lnTo>
                  <a:pt x="236461" y="152171"/>
                </a:lnTo>
                <a:lnTo>
                  <a:pt x="230111" y="158521"/>
                </a:lnTo>
                <a:lnTo>
                  <a:pt x="236461" y="158521"/>
                </a:lnTo>
                <a:lnTo>
                  <a:pt x="236461" y="461733"/>
                </a:lnTo>
                <a:lnTo>
                  <a:pt x="230111" y="461733"/>
                </a:lnTo>
                <a:lnTo>
                  <a:pt x="223761" y="468083"/>
                </a:lnTo>
                <a:close/>
              </a:path>
              <a:path w="317500" h="474980">
                <a:moveTo>
                  <a:pt x="315188" y="156667"/>
                </a:moveTo>
                <a:lnTo>
                  <a:pt x="297218" y="156667"/>
                </a:lnTo>
                <a:lnTo>
                  <a:pt x="301713" y="145821"/>
                </a:lnTo>
                <a:lnTo>
                  <a:pt x="304342" y="145821"/>
                </a:lnTo>
                <a:lnTo>
                  <a:pt x="315188" y="156667"/>
                </a:lnTo>
                <a:close/>
              </a:path>
              <a:path w="317500" h="474980">
                <a:moveTo>
                  <a:pt x="236461" y="474433"/>
                </a:moveTo>
                <a:lnTo>
                  <a:pt x="80568" y="474433"/>
                </a:lnTo>
                <a:lnTo>
                  <a:pt x="80568" y="152171"/>
                </a:lnTo>
                <a:lnTo>
                  <a:pt x="86918" y="158521"/>
                </a:lnTo>
                <a:lnTo>
                  <a:pt x="93268" y="158521"/>
                </a:lnTo>
                <a:lnTo>
                  <a:pt x="93268" y="461733"/>
                </a:lnTo>
                <a:lnTo>
                  <a:pt x="86918" y="461733"/>
                </a:lnTo>
                <a:lnTo>
                  <a:pt x="93268" y="468083"/>
                </a:lnTo>
                <a:lnTo>
                  <a:pt x="236461" y="468083"/>
                </a:lnTo>
                <a:lnTo>
                  <a:pt x="236461" y="474433"/>
                </a:lnTo>
                <a:close/>
              </a:path>
              <a:path w="317500" h="474980">
                <a:moveTo>
                  <a:pt x="93268" y="158521"/>
                </a:moveTo>
                <a:lnTo>
                  <a:pt x="86918" y="158521"/>
                </a:lnTo>
                <a:lnTo>
                  <a:pt x="80568" y="152171"/>
                </a:lnTo>
                <a:lnTo>
                  <a:pt x="93268" y="152171"/>
                </a:lnTo>
                <a:lnTo>
                  <a:pt x="93268" y="158521"/>
                </a:lnTo>
                <a:close/>
              </a:path>
              <a:path w="317500" h="474980">
                <a:moveTo>
                  <a:pt x="236461" y="158521"/>
                </a:moveTo>
                <a:lnTo>
                  <a:pt x="230111" y="158521"/>
                </a:lnTo>
                <a:lnTo>
                  <a:pt x="236461" y="152171"/>
                </a:lnTo>
                <a:lnTo>
                  <a:pt x="236461" y="158521"/>
                </a:lnTo>
                <a:close/>
              </a:path>
              <a:path w="317500" h="474980">
                <a:moveTo>
                  <a:pt x="317042" y="158521"/>
                </a:moveTo>
                <a:lnTo>
                  <a:pt x="236461" y="158521"/>
                </a:lnTo>
                <a:lnTo>
                  <a:pt x="236461" y="152171"/>
                </a:lnTo>
                <a:lnTo>
                  <a:pt x="292722" y="152171"/>
                </a:lnTo>
                <a:lnTo>
                  <a:pt x="297218" y="156667"/>
                </a:lnTo>
                <a:lnTo>
                  <a:pt x="315188" y="156667"/>
                </a:lnTo>
                <a:lnTo>
                  <a:pt x="317042" y="158521"/>
                </a:lnTo>
                <a:close/>
              </a:path>
              <a:path w="317500" h="474980">
                <a:moveTo>
                  <a:pt x="93268" y="468083"/>
                </a:moveTo>
                <a:lnTo>
                  <a:pt x="86918" y="461733"/>
                </a:lnTo>
                <a:lnTo>
                  <a:pt x="93268" y="461733"/>
                </a:lnTo>
                <a:lnTo>
                  <a:pt x="93268" y="468083"/>
                </a:lnTo>
                <a:close/>
              </a:path>
              <a:path w="317500" h="474980">
                <a:moveTo>
                  <a:pt x="223761" y="468083"/>
                </a:moveTo>
                <a:lnTo>
                  <a:pt x="93268" y="468083"/>
                </a:lnTo>
                <a:lnTo>
                  <a:pt x="93268" y="461733"/>
                </a:lnTo>
                <a:lnTo>
                  <a:pt x="223761" y="461733"/>
                </a:lnTo>
                <a:lnTo>
                  <a:pt x="223761" y="468083"/>
                </a:lnTo>
                <a:close/>
              </a:path>
              <a:path w="317500" h="474980">
                <a:moveTo>
                  <a:pt x="236461" y="468083"/>
                </a:moveTo>
                <a:lnTo>
                  <a:pt x="223761" y="468083"/>
                </a:lnTo>
                <a:lnTo>
                  <a:pt x="230111" y="461733"/>
                </a:lnTo>
                <a:lnTo>
                  <a:pt x="236461" y="461733"/>
                </a:lnTo>
                <a:lnTo>
                  <a:pt x="236461" y="4680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740395" y="2496311"/>
            <a:ext cx="287020" cy="459105"/>
          </a:xfrm>
          <a:custGeom>
            <a:avLst/>
            <a:gdLst/>
            <a:ahLst/>
            <a:cxnLst/>
            <a:rect l="l" t="t" r="r" b="b"/>
            <a:pathLst>
              <a:path w="287020" h="459105">
                <a:moveTo>
                  <a:pt x="286511" y="141731"/>
                </a:moveTo>
                <a:lnTo>
                  <a:pt x="0" y="141731"/>
                </a:lnTo>
                <a:lnTo>
                  <a:pt x="143255" y="0"/>
                </a:lnTo>
                <a:lnTo>
                  <a:pt x="286511" y="141731"/>
                </a:lnTo>
                <a:close/>
              </a:path>
              <a:path w="287020" h="459105">
                <a:moveTo>
                  <a:pt x="214883" y="458724"/>
                </a:moveTo>
                <a:lnTo>
                  <a:pt x="71627" y="458724"/>
                </a:lnTo>
                <a:lnTo>
                  <a:pt x="71627" y="141731"/>
                </a:lnTo>
                <a:lnTo>
                  <a:pt x="214883" y="141731"/>
                </a:lnTo>
                <a:lnTo>
                  <a:pt x="214883" y="45872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724685" y="2486571"/>
            <a:ext cx="317500" cy="474980"/>
          </a:xfrm>
          <a:custGeom>
            <a:avLst/>
            <a:gdLst/>
            <a:ahLst/>
            <a:cxnLst/>
            <a:rect l="l" t="t" r="r" b="b"/>
            <a:pathLst>
              <a:path w="317500" h="474980">
                <a:moveTo>
                  <a:pt x="80581" y="158521"/>
                </a:moveTo>
                <a:lnTo>
                  <a:pt x="0" y="158521"/>
                </a:lnTo>
                <a:lnTo>
                  <a:pt x="158521" y="0"/>
                </a:lnTo>
                <a:lnTo>
                  <a:pt x="171996" y="13474"/>
                </a:lnTo>
                <a:lnTo>
                  <a:pt x="154025" y="13474"/>
                </a:lnTo>
                <a:lnTo>
                  <a:pt x="158521" y="17970"/>
                </a:lnTo>
                <a:lnTo>
                  <a:pt x="30670" y="145821"/>
                </a:lnTo>
                <a:lnTo>
                  <a:pt x="15328" y="145821"/>
                </a:lnTo>
                <a:lnTo>
                  <a:pt x="19824" y="156667"/>
                </a:lnTo>
                <a:lnTo>
                  <a:pt x="80581" y="156667"/>
                </a:lnTo>
                <a:lnTo>
                  <a:pt x="80581" y="158521"/>
                </a:lnTo>
                <a:close/>
              </a:path>
              <a:path w="317500" h="474980">
                <a:moveTo>
                  <a:pt x="158521" y="17970"/>
                </a:moveTo>
                <a:lnTo>
                  <a:pt x="154025" y="13474"/>
                </a:lnTo>
                <a:lnTo>
                  <a:pt x="163017" y="13474"/>
                </a:lnTo>
                <a:lnTo>
                  <a:pt x="158521" y="17970"/>
                </a:lnTo>
                <a:close/>
              </a:path>
              <a:path w="317500" h="474980">
                <a:moveTo>
                  <a:pt x="297218" y="156667"/>
                </a:moveTo>
                <a:lnTo>
                  <a:pt x="158521" y="17970"/>
                </a:lnTo>
                <a:lnTo>
                  <a:pt x="163017" y="13474"/>
                </a:lnTo>
                <a:lnTo>
                  <a:pt x="171996" y="13474"/>
                </a:lnTo>
                <a:lnTo>
                  <a:pt x="304342" y="145821"/>
                </a:lnTo>
                <a:lnTo>
                  <a:pt x="301713" y="145821"/>
                </a:lnTo>
                <a:lnTo>
                  <a:pt x="297218" y="156667"/>
                </a:lnTo>
                <a:close/>
              </a:path>
              <a:path w="317500" h="474980">
                <a:moveTo>
                  <a:pt x="19824" y="156667"/>
                </a:moveTo>
                <a:lnTo>
                  <a:pt x="15328" y="145821"/>
                </a:lnTo>
                <a:lnTo>
                  <a:pt x="30670" y="145821"/>
                </a:lnTo>
                <a:lnTo>
                  <a:pt x="19824" y="156667"/>
                </a:lnTo>
                <a:close/>
              </a:path>
              <a:path w="317500" h="474980">
                <a:moveTo>
                  <a:pt x="80581" y="156667"/>
                </a:moveTo>
                <a:lnTo>
                  <a:pt x="19824" y="156667"/>
                </a:lnTo>
                <a:lnTo>
                  <a:pt x="30670" y="145821"/>
                </a:lnTo>
                <a:lnTo>
                  <a:pt x="93281" y="145821"/>
                </a:lnTo>
                <a:lnTo>
                  <a:pt x="93281" y="152171"/>
                </a:lnTo>
                <a:lnTo>
                  <a:pt x="80581" y="152171"/>
                </a:lnTo>
                <a:lnTo>
                  <a:pt x="80581" y="156667"/>
                </a:lnTo>
                <a:close/>
              </a:path>
              <a:path w="317500" h="474980">
                <a:moveTo>
                  <a:pt x="223761" y="468083"/>
                </a:moveTo>
                <a:lnTo>
                  <a:pt x="223761" y="145821"/>
                </a:lnTo>
                <a:lnTo>
                  <a:pt x="286372" y="145821"/>
                </a:lnTo>
                <a:lnTo>
                  <a:pt x="292722" y="152171"/>
                </a:lnTo>
                <a:lnTo>
                  <a:pt x="236461" y="152171"/>
                </a:lnTo>
                <a:lnTo>
                  <a:pt x="230111" y="158521"/>
                </a:lnTo>
                <a:lnTo>
                  <a:pt x="236461" y="158521"/>
                </a:lnTo>
                <a:lnTo>
                  <a:pt x="236461" y="461733"/>
                </a:lnTo>
                <a:lnTo>
                  <a:pt x="230111" y="461733"/>
                </a:lnTo>
                <a:lnTo>
                  <a:pt x="223761" y="468083"/>
                </a:lnTo>
                <a:close/>
              </a:path>
              <a:path w="317500" h="474980">
                <a:moveTo>
                  <a:pt x="315188" y="156667"/>
                </a:moveTo>
                <a:lnTo>
                  <a:pt x="297218" y="156667"/>
                </a:lnTo>
                <a:lnTo>
                  <a:pt x="301713" y="145821"/>
                </a:lnTo>
                <a:lnTo>
                  <a:pt x="304342" y="145821"/>
                </a:lnTo>
                <a:lnTo>
                  <a:pt x="315188" y="156667"/>
                </a:lnTo>
                <a:close/>
              </a:path>
              <a:path w="317500" h="474980">
                <a:moveTo>
                  <a:pt x="236461" y="474433"/>
                </a:moveTo>
                <a:lnTo>
                  <a:pt x="80581" y="474433"/>
                </a:lnTo>
                <a:lnTo>
                  <a:pt x="80581" y="152171"/>
                </a:lnTo>
                <a:lnTo>
                  <a:pt x="86931" y="158521"/>
                </a:lnTo>
                <a:lnTo>
                  <a:pt x="93281" y="158521"/>
                </a:lnTo>
                <a:lnTo>
                  <a:pt x="93281" y="461733"/>
                </a:lnTo>
                <a:lnTo>
                  <a:pt x="86931" y="461733"/>
                </a:lnTo>
                <a:lnTo>
                  <a:pt x="93281" y="468083"/>
                </a:lnTo>
                <a:lnTo>
                  <a:pt x="236461" y="468083"/>
                </a:lnTo>
                <a:lnTo>
                  <a:pt x="236461" y="474433"/>
                </a:lnTo>
                <a:close/>
              </a:path>
              <a:path w="317500" h="474980">
                <a:moveTo>
                  <a:pt x="93281" y="158521"/>
                </a:moveTo>
                <a:lnTo>
                  <a:pt x="86931" y="158521"/>
                </a:lnTo>
                <a:lnTo>
                  <a:pt x="80581" y="152171"/>
                </a:lnTo>
                <a:lnTo>
                  <a:pt x="93281" y="152171"/>
                </a:lnTo>
                <a:lnTo>
                  <a:pt x="93281" y="158521"/>
                </a:lnTo>
                <a:close/>
              </a:path>
              <a:path w="317500" h="474980">
                <a:moveTo>
                  <a:pt x="236461" y="158521"/>
                </a:moveTo>
                <a:lnTo>
                  <a:pt x="230111" y="158521"/>
                </a:lnTo>
                <a:lnTo>
                  <a:pt x="236461" y="152171"/>
                </a:lnTo>
                <a:lnTo>
                  <a:pt x="236461" y="158521"/>
                </a:lnTo>
                <a:close/>
              </a:path>
              <a:path w="317500" h="474980">
                <a:moveTo>
                  <a:pt x="317042" y="158521"/>
                </a:moveTo>
                <a:lnTo>
                  <a:pt x="236461" y="158521"/>
                </a:lnTo>
                <a:lnTo>
                  <a:pt x="236461" y="152171"/>
                </a:lnTo>
                <a:lnTo>
                  <a:pt x="292722" y="152171"/>
                </a:lnTo>
                <a:lnTo>
                  <a:pt x="297218" y="156667"/>
                </a:lnTo>
                <a:lnTo>
                  <a:pt x="315188" y="156667"/>
                </a:lnTo>
                <a:lnTo>
                  <a:pt x="317042" y="158521"/>
                </a:lnTo>
                <a:close/>
              </a:path>
              <a:path w="317500" h="474980">
                <a:moveTo>
                  <a:pt x="93281" y="468083"/>
                </a:moveTo>
                <a:lnTo>
                  <a:pt x="86931" y="461733"/>
                </a:lnTo>
                <a:lnTo>
                  <a:pt x="93281" y="461733"/>
                </a:lnTo>
                <a:lnTo>
                  <a:pt x="93281" y="468083"/>
                </a:lnTo>
                <a:close/>
              </a:path>
              <a:path w="317500" h="474980">
                <a:moveTo>
                  <a:pt x="223761" y="468083"/>
                </a:moveTo>
                <a:lnTo>
                  <a:pt x="93281" y="468083"/>
                </a:lnTo>
                <a:lnTo>
                  <a:pt x="93281" y="461733"/>
                </a:lnTo>
                <a:lnTo>
                  <a:pt x="223761" y="461733"/>
                </a:lnTo>
                <a:lnTo>
                  <a:pt x="223761" y="468083"/>
                </a:lnTo>
                <a:close/>
              </a:path>
              <a:path w="317500" h="474980">
                <a:moveTo>
                  <a:pt x="236461" y="468083"/>
                </a:moveTo>
                <a:lnTo>
                  <a:pt x="223761" y="468083"/>
                </a:lnTo>
                <a:lnTo>
                  <a:pt x="230111" y="461733"/>
                </a:lnTo>
                <a:lnTo>
                  <a:pt x="236461" y="461733"/>
                </a:lnTo>
                <a:lnTo>
                  <a:pt x="236461" y="4680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6594964" y="5143500"/>
                </a:moveTo>
                <a:lnTo>
                  <a:pt x="0" y="5143500"/>
                </a:lnTo>
                <a:lnTo>
                  <a:pt x="0" y="983248"/>
                </a:lnTo>
                <a:lnTo>
                  <a:pt x="1526399" y="0"/>
                </a:lnTo>
                <a:lnTo>
                  <a:pt x="9144000" y="0"/>
                </a:lnTo>
                <a:lnTo>
                  <a:pt x="9144000" y="3501510"/>
                </a:lnTo>
                <a:lnTo>
                  <a:pt x="6594964" y="5143500"/>
                </a:lnTo>
                <a:close/>
              </a:path>
            </a:pathLst>
          </a:custGeom>
          <a:solidFill>
            <a:srgbClr val="4A6C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924934" y="125730"/>
            <a:ext cx="126428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75" b="1">
                <a:solidFill>
                  <a:srgbClr val="FFFFFF"/>
                </a:solidFill>
                <a:latin typeface="微软雅黑"/>
                <a:cs typeface="微软雅黑"/>
              </a:rPr>
              <a:t>订阅</a:t>
            </a:r>
            <a:r>
              <a:rPr dirty="0" sz="3200" spc="5" b="1">
                <a:solidFill>
                  <a:srgbClr val="FFFFFF"/>
                </a:solidFill>
                <a:latin typeface="微软雅黑"/>
                <a:cs typeface="微软雅黑"/>
              </a:rPr>
              <a:t>费</a:t>
            </a:r>
            <a:endParaRPr sz="320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25169"/>
            <a:ext cx="8330031" cy="4326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8964" y="132080"/>
            <a:ext cx="281686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0.99$ </a:t>
            </a:r>
            <a:r>
              <a:rPr dirty="0" sz="3200" spc="35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3200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55">
                <a:solidFill>
                  <a:srgbClr val="FFFFFF"/>
                </a:solidFill>
                <a:latin typeface="Arial"/>
                <a:cs typeface="Arial"/>
              </a:rPr>
              <a:t>0.00$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23289"/>
            <a:ext cx="8499576" cy="3871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3600" y="0"/>
            <a:ext cx="3200400" cy="5143500"/>
          </a:xfrm>
          <a:custGeom>
            <a:avLst/>
            <a:gdLst/>
            <a:ahLst/>
            <a:cxnLst/>
            <a:rect l="l" t="t" r="r" b="b"/>
            <a:pathLst>
              <a:path w="3200400" h="5143500">
                <a:moveTo>
                  <a:pt x="0" y="0"/>
                </a:moveTo>
                <a:lnTo>
                  <a:pt x="3200400" y="0"/>
                </a:lnTo>
                <a:lnTo>
                  <a:pt x="32004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99F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44846" y="191287"/>
            <a:ext cx="4004818" cy="495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57800" y="821436"/>
            <a:ext cx="1609344" cy="3485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14857" y="728967"/>
            <a:ext cx="1831987" cy="3670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83915" y="729602"/>
            <a:ext cx="1831352" cy="3669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96035" y="1599438"/>
            <a:ext cx="1847214" cy="2727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0" marR="117475" indent="-171450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Portfolio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追踪：完全按照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仓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位比例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。</a:t>
            </a:r>
            <a:endParaRPr sz="10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buClr>
                <a:srgbClr val="4A6C7A"/>
              </a:buClr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marL="184150" marR="5080" indent="-171450">
              <a:lnSpc>
                <a:spcPct val="150000"/>
              </a:lnSpc>
              <a:spcBef>
                <a:spcPts val="1045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今日市场分析：最小为日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时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间窗口的延迟分析，无必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要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不会为日内操作做出辅助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判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断。（必要：经济危机级别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）</a:t>
            </a:r>
            <a:endParaRPr sz="10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buClr>
                <a:srgbClr val="4A6C7A"/>
              </a:buClr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algn="just" marL="184150" marR="132080" indent="-171450">
              <a:lnSpc>
                <a:spcPct val="150000"/>
              </a:lnSpc>
              <a:spcBef>
                <a:spcPts val="1045"/>
              </a:spcBef>
              <a:buFont typeface="Arial"/>
              <a:buChar char="•"/>
              <a:tabLst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当下交易：预期每周一次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的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持仓检查，可能出现的变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化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包括加仓减仓和换仓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。</a:t>
            </a:r>
            <a:endParaRPr sz="1000">
              <a:latin typeface="微软雅黑"/>
              <a:cs typeface="微软雅黑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75"/>
              <a:t>手机版</a:t>
            </a:r>
            <a:r>
              <a:rPr dirty="0"/>
              <a:t>：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78889" y="732363"/>
            <a:ext cx="1556385" cy="1695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SeaBridge </a:t>
            </a:r>
            <a:r>
              <a:rPr dirty="0" sz="900" i="1">
                <a:solidFill>
                  <a:srgbClr val="BEBEBE"/>
                </a:solidFill>
                <a:latin typeface="Arial"/>
                <a:cs typeface="Arial"/>
              </a:rPr>
              <a:t>- </a:t>
            </a: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CashBridge</a:t>
            </a:r>
            <a:r>
              <a:rPr dirty="0" sz="900" spc="-110" i="1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dirty="0" sz="950" spc="-434" i="1">
                <a:solidFill>
                  <a:srgbClr val="BEBEBE"/>
                </a:solidFill>
                <a:latin typeface="微软雅黑"/>
                <a:cs typeface="微软雅黑"/>
              </a:rPr>
              <a:t>网</a:t>
            </a:r>
            <a:r>
              <a:rPr dirty="0" sz="950" spc="-50" i="1">
                <a:solidFill>
                  <a:srgbClr val="BEBEBE"/>
                </a:solidFill>
                <a:latin typeface="微软雅黑"/>
                <a:cs typeface="微软雅黑"/>
              </a:rPr>
              <a:t>页</a:t>
            </a:r>
            <a:endParaRPr sz="950">
              <a:latin typeface="微软雅黑"/>
              <a:cs typeface="微软雅黑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3600" y="0"/>
            <a:ext cx="3200400" cy="5143500"/>
          </a:xfrm>
          <a:custGeom>
            <a:avLst/>
            <a:gdLst/>
            <a:ahLst/>
            <a:cxnLst/>
            <a:rect l="l" t="t" r="r" b="b"/>
            <a:pathLst>
              <a:path w="3200400" h="5143500">
                <a:moveTo>
                  <a:pt x="0" y="0"/>
                </a:moveTo>
                <a:lnTo>
                  <a:pt x="3200400" y="0"/>
                </a:lnTo>
                <a:lnTo>
                  <a:pt x="32004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99F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44846" y="191287"/>
            <a:ext cx="4004818" cy="495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57800" y="821436"/>
            <a:ext cx="1609344" cy="3483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14857" y="729284"/>
            <a:ext cx="1831987" cy="3669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83915" y="730237"/>
            <a:ext cx="1831352" cy="3667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96035" y="1599438"/>
            <a:ext cx="1720214" cy="2956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150" marR="5080" indent="-171450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持仓投资组合分析：板块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和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比例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。</a:t>
            </a:r>
            <a:endParaRPr sz="10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buClr>
                <a:srgbClr val="4A6C7A"/>
              </a:buClr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algn="just" marL="184150" marR="5080" indent="-171450">
              <a:lnSpc>
                <a:spcPct val="150000"/>
              </a:lnSpc>
              <a:spcBef>
                <a:spcPts val="1045"/>
              </a:spcBef>
              <a:buFont typeface="Arial"/>
              <a:buChar char="•"/>
              <a:tabLst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个股分析：后面单独介绍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，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交易需要的信息详情都在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这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里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。</a:t>
            </a:r>
            <a:endParaRPr sz="10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buClr>
                <a:srgbClr val="4A6C7A"/>
              </a:buClr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algn="just" marL="184150" marR="5080" indent="-171450">
              <a:lnSpc>
                <a:spcPct val="150000"/>
              </a:lnSpc>
              <a:spcBef>
                <a:spcPts val="1045"/>
              </a:spcBef>
              <a:buFont typeface="Arial"/>
              <a:buChar char="•"/>
              <a:tabLst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股权分析：一年四次财报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，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财报后会对个股重新进行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深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入研究分析，每次新加个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股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也会在一个月内发布股权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分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析报告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。</a:t>
            </a:r>
            <a:endParaRPr sz="1000">
              <a:latin typeface="微软雅黑"/>
              <a:cs typeface="微软雅黑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75"/>
              <a:t>手机版</a:t>
            </a:r>
            <a:r>
              <a:rPr dirty="0"/>
              <a:t>：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78889" y="732363"/>
            <a:ext cx="1556385" cy="1695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SeaBridge </a:t>
            </a:r>
            <a:r>
              <a:rPr dirty="0" sz="900" i="1">
                <a:solidFill>
                  <a:srgbClr val="BEBEBE"/>
                </a:solidFill>
                <a:latin typeface="Arial"/>
                <a:cs typeface="Arial"/>
              </a:rPr>
              <a:t>- </a:t>
            </a: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CashBridge</a:t>
            </a:r>
            <a:r>
              <a:rPr dirty="0" sz="900" spc="-110" i="1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dirty="0" sz="950" spc="-434" i="1">
                <a:solidFill>
                  <a:srgbClr val="BEBEBE"/>
                </a:solidFill>
                <a:latin typeface="微软雅黑"/>
                <a:cs typeface="微软雅黑"/>
              </a:rPr>
              <a:t>网</a:t>
            </a:r>
            <a:r>
              <a:rPr dirty="0" sz="950" spc="-50" i="1">
                <a:solidFill>
                  <a:srgbClr val="BEBEBE"/>
                </a:solidFill>
                <a:latin typeface="微软雅黑"/>
                <a:cs typeface="微软雅黑"/>
              </a:rPr>
              <a:t>页</a:t>
            </a:r>
            <a:endParaRPr sz="950">
              <a:latin typeface="微软雅黑"/>
              <a:cs typeface="微软雅黑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65500" y="344919"/>
            <a:ext cx="4004817" cy="4798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16914" y="321894"/>
            <a:ext cx="3732161" cy="4821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978118" y="857776"/>
            <a:ext cx="1556385" cy="1695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SeaBridge </a:t>
            </a:r>
            <a:r>
              <a:rPr dirty="0" sz="900" i="1">
                <a:solidFill>
                  <a:srgbClr val="BEBEBE"/>
                </a:solidFill>
                <a:latin typeface="Arial"/>
                <a:cs typeface="Arial"/>
              </a:rPr>
              <a:t>- </a:t>
            </a:r>
            <a:r>
              <a:rPr dirty="0" sz="900" spc="-5" i="1">
                <a:solidFill>
                  <a:srgbClr val="BEBEBE"/>
                </a:solidFill>
                <a:latin typeface="Arial"/>
                <a:cs typeface="Arial"/>
              </a:rPr>
              <a:t>CashBridge</a:t>
            </a:r>
            <a:r>
              <a:rPr dirty="0" sz="900" spc="-110" i="1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dirty="0" sz="950" spc="-434" i="1">
                <a:solidFill>
                  <a:srgbClr val="BEBEBE"/>
                </a:solidFill>
                <a:latin typeface="微软雅黑"/>
                <a:cs typeface="微软雅黑"/>
              </a:rPr>
              <a:t>网</a:t>
            </a:r>
            <a:r>
              <a:rPr dirty="0" sz="950" spc="-50" i="1">
                <a:solidFill>
                  <a:srgbClr val="BEBEBE"/>
                </a:solidFill>
                <a:latin typeface="微软雅黑"/>
                <a:cs typeface="微软雅黑"/>
              </a:rPr>
              <a:t>页</a:t>
            </a:r>
            <a:endParaRPr sz="950">
              <a:latin typeface="微软雅黑"/>
              <a:cs typeface="微软雅黑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17344" y="1167130"/>
            <a:ext cx="1369695" cy="24904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77996" y="975360"/>
            <a:ext cx="1610867" cy="3485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02654" y="1004582"/>
            <a:ext cx="173037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75"/>
              <a:t>手机版</a:t>
            </a:r>
            <a:r>
              <a:rPr dirty="0"/>
              <a:t>：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025515" y="1738502"/>
            <a:ext cx="2602230" cy="1948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150" marR="5080" indent="-171450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其他交易计划和策略：有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Swing</a:t>
            </a:r>
            <a:r>
              <a:rPr dirty="0" sz="1000" spc="-7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Trade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和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部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分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Long</a:t>
            </a:r>
            <a:r>
              <a:rPr dirty="0" sz="1000" spc="-7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Hold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，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无分类，自由图书馆。建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议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单独账号小仓操作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。</a:t>
            </a:r>
            <a:endParaRPr sz="10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buClr>
                <a:srgbClr val="4A6C7A"/>
              </a:buClr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marL="184150" marR="47625" indent="-171450">
              <a:lnSpc>
                <a:spcPct val="150000"/>
              </a:lnSpc>
              <a:spcBef>
                <a:spcPts val="1045"/>
              </a:spcBef>
              <a:buFont typeface="Arial"/>
              <a:buChar char="•"/>
              <a:tabLst>
                <a:tab pos="183515" algn="l"/>
                <a:tab pos="184150" algn="l"/>
              </a:tabLst>
            </a:pP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精简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5</a:t>
            </a:r>
            <a:r>
              <a:rPr dirty="0" sz="1000" spc="-40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News:</a:t>
            </a:r>
            <a:r>
              <a:rPr dirty="0" sz="1000" spc="-35" b="1">
                <a:solidFill>
                  <a:srgbClr val="4A6C7A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最多不超过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5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个每日新闻，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新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闻阅读长度不超过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3-5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分钟。调仓信息也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会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在这里发布，但调仓信息不属于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5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个</a:t>
            </a:r>
            <a:r>
              <a:rPr dirty="0" sz="1000" spc="-5" b="1">
                <a:solidFill>
                  <a:srgbClr val="4A6C7A"/>
                </a:solidFill>
                <a:latin typeface="Arial"/>
                <a:cs typeface="Arial"/>
              </a:rPr>
              <a:t>News  </a:t>
            </a:r>
            <a:r>
              <a:rPr dirty="0" sz="1000" b="1">
                <a:solidFill>
                  <a:srgbClr val="4A6C7A"/>
                </a:solidFill>
                <a:latin typeface="微软雅黑"/>
                <a:cs typeface="微软雅黑"/>
              </a:rPr>
              <a:t>的数量限制内</a:t>
            </a:r>
            <a:r>
              <a:rPr dirty="0" sz="1000" spc="-5" b="1">
                <a:solidFill>
                  <a:srgbClr val="4A6C7A"/>
                </a:solidFill>
                <a:latin typeface="微软雅黑"/>
                <a:cs typeface="微软雅黑"/>
              </a:rPr>
              <a:t>。</a:t>
            </a:r>
            <a:endParaRPr sz="1000">
              <a:latin typeface="微软雅黑"/>
              <a:cs typeface="微软雅黑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65376" y="0"/>
            <a:ext cx="5724144" cy="514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58339" y="0"/>
            <a:ext cx="5724144" cy="514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58339" y="0"/>
            <a:ext cx="5724144" cy="514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0"/>
            <a:ext cx="8382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34528" y="36576"/>
            <a:ext cx="1033272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2021-03-06T16:11:38Z</dcterms:created>
  <dcterms:modified xsi:type="dcterms:W3CDTF">2021-03-06T16:11:38Z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2021-03-06T00:00:00Z</vt:filetime>
  </property>
  <property fmtid="{D5CDD505-2E9C-101B-9397-08002B2CF9AE}" pid="3" name="Creator">
    <vt:lpwstr>WPS 演示</vt:lpwstr>
  </property>
  <property fmtid="{D5CDD505-2E9C-101B-9397-08002B2CF9AE}" pid="4" name="LastSaved">
    <vt:filetime>2021-03-06T00:00:00Z</vt:filetime>
  </property>
</Properties>
</file>