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404" r:id="rId3"/>
    <p:sldId id="622" r:id="rId4"/>
    <p:sldId id="632" r:id="rId5"/>
    <p:sldId id="656" r:id="rId6"/>
    <p:sldId id="658" r:id="rId7"/>
    <p:sldId id="623" r:id="rId8"/>
    <p:sldId id="645" r:id="rId9"/>
    <p:sldId id="644" r:id="rId10"/>
    <p:sldId id="660" r:id="rId11"/>
    <p:sldId id="659" r:id="rId12"/>
    <p:sldId id="663" r:id="rId13"/>
    <p:sldId id="625" r:id="rId14"/>
    <p:sldId id="642" r:id="rId15"/>
    <p:sldId id="643" r:id="rId16"/>
    <p:sldId id="678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2E1"/>
    <a:srgbClr val="5045E5"/>
    <a:srgbClr val="1D41D5"/>
    <a:srgbClr val="5358F7"/>
    <a:srgbClr val="FDF3F1"/>
    <a:srgbClr val="2C80D4"/>
    <a:srgbClr val="3AC4CD"/>
    <a:srgbClr val="204DD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5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6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68" y="0"/>
            <a:ext cx="6858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3870" y="3286760"/>
            <a:ext cx="27552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20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     0.91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19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		    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09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 	    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49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	    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23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7680" y="3366135"/>
            <a:ext cx="27889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21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 97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     0.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15</a:t>
            </a:r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10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56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80120" y="3286760"/>
            <a:ext cx="3338830" cy="1045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24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                        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1.09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           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.16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    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21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1.09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9190" y="135890"/>
            <a:ext cx="850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季度财报股池</a:t>
            </a:r>
            <a:r>
              <a:rPr lang="zh-CN" altLang="zh-CN" sz="2800" b="1">
                <a:solidFill>
                  <a:srgbClr val="5832E1"/>
                </a:solidFill>
              </a:rPr>
              <a:t> </a:t>
            </a:r>
            <a:r>
              <a:rPr lang="en-US" altLang="zh-CN" sz="2800" b="1">
                <a:solidFill>
                  <a:srgbClr val="5832E1"/>
                </a:solidFill>
              </a:rPr>
              <a:t>2014-2021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2178" t="2183" r="1414" b="3092"/>
          <a:stretch>
            <a:fillRect/>
          </a:stretch>
        </p:blipFill>
        <p:spPr>
          <a:xfrm>
            <a:off x="4202430" y="768985"/>
            <a:ext cx="3277235" cy="22409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2572" t="2946" r="1038" b="4464"/>
          <a:stretch>
            <a:fillRect/>
          </a:stretch>
        </p:blipFill>
        <p:spPr>
          <a:xfrm>
            <a:off x="8353425" y="4723130"/>
            <a:ext cx="2828290" cy="20910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2068" t="2812" r="1604" b="4606"/>
          <a:stretch>
            <a:fillRect/>
          </a:stretch>
        </p:blipFill>
        <p:spPr>
          <a:xfrm>
            <a:off x="300355" y="768350"/>
            <a:ext cx="3171825" cy="22415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l="2796" t="2598" r="2383" b="4419"/>
          <a:stretch>
            <a:fillRect/>
          </a:stretch>
        </p:blipFill>
        <p:spPr>
          <a:xfrm>
            <a:off x="300355" y="4723130"/>
            <a:ext cx="2628900" cy="1895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l="2541" t="3113" r="2687" b="4864"/>
          <a:stretch>
            <a:fillRect/>
          </a:stretch>
        </p:blipFill>
        <p:spPr>
          <a:xfrm>
            <a:off x="4401185" y="4719955"/>
            <a:ext cx="2879725" cy="20942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 l="2423" t="3282" r="2616" b="5195"/>
          <a:stretch>
            <a:fillRect/>
          </a:stretch>
        </p:blipFill>
        <p:spPr>
          <a:xfrm>
            <a:off x="8209915" y="875030"/>
            <a:ext cx="3115310" cy="21348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01950" y="173990"/>
            <a:ext cx="7701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年度 </a:t>
            </a:r>
            <a:r>
              <a:rPr lang="en-US" altLang="zh-CN" sz="2800" b="1">
                <a:solidFill>
                  <a:srgbClr val="5832E1"/>
                </a:solidFill>
              </a:rPr>
              <a:t>VS </a:t>
            </a:r>
            <a:r>
              <a:rPr lang="zh-CN" altLang="zh-CN" sz="2800" b="1">
                <a:solidFill>
                  <a:srgbClr val="5832E1"/>
                </a:solidFill>
              </a:rPr>
              <a:t>季度财报股池 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16570" y="4296410"/>
            <a:ext cx="43745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):	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0.26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1.32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): 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.15</a:t>
            </a:r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  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24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	1.19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16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       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21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1.09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</a:t>
            </a:r>
            <a:endParaRPr lang="en-US" altLang="zh-CN" sz="1200" b="1">
              <a:solidFill>
                <a:srgbClr val="5832E1"/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l="2679" t="5592" r="4243" b="6655"/>
          <a:stretch>
            <a:fillRect/>
          </a:stretch>
        </p:blipFill>
        <p:spPr>
          <a:xfrm>
            <a:off x="8116570" y="1135380"/>
            <a:ext cx="3716655" cy="27914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71620" y="3853180"/>
            <a:ext cx="360743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1200" b="1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CAGR(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	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0.18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SharpRatio(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 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0.86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Max-Drawdown(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.18</a:t>
            </a:r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14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	0.77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15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	0.1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0.55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.2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rcRect l="3025" t="5149" r="3560" b="7611"/>
          <a:stretch>
            <a:fillRect/>
          </a:stretch>
        </p:blipFill>
        <p:spPr>
          <a:xfrm>
            <a:off x="3964940" y="1134745"/>
            <a:ext cx="3821430" cy="27908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rcRect l="1603" t="2923" r="2092" b="3066"/>
          <a:stretch>
            <a:fillRect/>
          </a:stretch>
        </p:blipFill>
        <p:spPr>
          <a:xfrm>
            <a:off x="217805" y="1134745"/>
            <a:ext cx="3416300" cy="27920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17805" y="3853180"/>
            <a:ext cx="360743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1200" b="1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CAGR(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	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0.13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SharpRatio(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Strategy-A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)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 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0.58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Max-Drawdown(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A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):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.17</a:t>
            </a:r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23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	0.95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Max-Drawdown(Strategy):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	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19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	0.09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0.49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.23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205" y="6314440"/>
            <a:ext cx="10805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</a:rPr>
              <a:t>DJI </a:t>
            </a:r>
            <a:r>
              <a:rPr lang="zh-CN" altLang="en-US" b="1">
                <a:solidFill>
                  <a:srgbClr val="5832E1"/>
                </a:solidFill>
              </a:rPr>
              <a:t>稳定型股票模型构建更适合于季度财报</a:t>
            </a:r>
            <a:r>
              <a:rPr lang="zh-CN" altLang="zh-CN" b="1">
                <a:solidFill>
                  <a:srgbClr val="5832E1"/>
                </a:solidFill>
                <a:sym typeface="+mn-ea"/>
              </a:rPr>
              <a:t>股池</a:t>
            </a:r>
            <a:r>
              <a:rPr lang="zh-CN" altLang="en-US" b="1">
                <a:solidFill>
                  <a:srgbClr val="5832E1"/>
                </a:solidFill>
              </a:rPr>
              <a:t>  </a:t>
            </a:r>
            <a:r>
              <a:rPr lang="en-US" altLang="zh-CN" b="1">
                <a:solidFill>
                  <a:srgbClr val="5832E1"/>
                </a:solidFill>
              </a:rPr>
              <a:t>SP500&amp;NDX100 </a:t>
            </a:r>
            <a:r>
              <a:rPr lang="zh-CN" altLang="en-US" b="1">
                <a:solidFill>
                  <a:srgbClr val="5832E1"/>
                </a:solidFill>
              </a:rPr>
              <a:t>成长性的股票更适合于年度财报</a:t>
            </a:r>
            <a:r>
              <a:rPr lang="zh-CN" altLang="zh-CN" b="1">
                <a:solidFill>
                  <a:srgbClr val="5832E1"/>
                </a:solidFill>
                <a:sym typeface="+mn-ea"/>
              </a:rPr>
              <a:t>股池</a:t>
            </a:r>
            <a:endParaRPr lang="zh-CN" altLang="en-US" b="1">
              <a:solidFill>
                <a:srgbClr val="5832E1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8242" y="5995035"/>
            <a:ext cx="789305" cy="781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264660"/>
            <a:ext cx="6762750" cy="24428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95" y="82550"/>
            <a:ext cx="5610860" cy="41821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7970" y="181610"/>
            <a:ext cx="3980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5045E5"/>
                </a:solidFill>
              </a:rPr>
              <a:t>抽样数据验证</a:t>
            </a:r>
            <a:r>
              <a:rPr lang="en-US" altLang="zh-CN" sz="3200" b="1">
                <a:solidFill>
                  <a:srgbClr val="5045E5"/>
                </a:solidFill>
              </a:rPr>
              <a:t>DJI</a:t>
            </a:r>
            <a:endParaRPr lang="en-US" altLang="zh-CN" sz="3200" b="1">
              <a:solidFill>
                <a:srgbClr val="5045E5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6945" y="461010"/>
            <a:ext cx="490220" cy="278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投资组合及收益</a:t>
            </a:r>
            <a:endParaRPr lang="en-US" altLang="zh-CN" sz="2000" b="1">
              <a:solidFill>
                <a:srgbClr val="5045E5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86965" y="3865880"/>
            <a:ext cx="3587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验证结果</a:t>
            </a:r>
            <a:endParaRPr lang="zh-CN" altLang="en-US" sz="2000" b="1">
              <a:solidFill>
                <a:srgbClr val="5045E5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8242" y="306070"/>
            <a:ext cx="789305" cy="781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7970" y="181610"/>
            <a:ext cx="6777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5045E5"/>
                </a:solidFill>
                <a:sym typeface="+mn-ea"/>
              </a:rPr>
              <a:t>抽样数据验证</a:t>
            </a:r>
            <a:r>
              <a:rPr lang="en-US" altLang="zh-CN" sz="3200" b="1">
                <a:solidFill>
                  <a:srgbClr val="5045E5"/>
                </a:solidFill>
              </a:rPr>
              <a:t>NDX100</a:t>
            </a:r>
            <a:endParaRPr lang="en-US" altLang="zh-CN" sz="3200" b="1">
              <a:solidFill>
                <a:srgbClr val="5045E5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24170" y="3761740"/>
            <a:ext cx="490220" cy="278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投资组合及收益</a:t>
            </a:r>
            <a:endParaRPr lang="zh-CN" altLang="en-US" sz="2000" b="1">
              <a:solidFill>
                <a:srgbClr val="5045E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185" y="2959100"/>
            <a:ext cx="6019800" cy="3756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-27" r="1790"/>
          <a:stretch>
            <a:fillRect/>
          </a:stretch>
        </p:blipFill>
        <p:spPr>
          <a:xfrm>
            <a:off x="635" y="702945"/>
            <a:ext cx="7571105" cy="2315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75245" y="956945"/>
            <a:ext cx="490220" cy="1341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验证结果</a:t>
            </a:r>
            <a:endParaRPr lang="zh-CN" altLang="en-US" sz="2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5652" y="181610"/>
            <a:ext cx="789305" cy="781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58445" y="181610"/>
            <a:ext cx="3980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5045E5"/>
                </a:solidFill>
                <a:sym typeface="+mn-ea"/>
              </a:rPr>
              <a:t>抽样数据验证 </a:t>
            </a:r>
            <a:r>
              <a:rPr lang="en-US" altLang="zh-CN" sz="3200" b="1">
                <a:solidFill>
                  <a:srgbClr val="5045E5"/>
                </a:solidFill>
              </a:rPr>
              <a:t>SP500</a:t>
            </a:r>
            <a:endParaRPr lang="en-US" altLang="zh-CN" sz="3200" b="1">
              <a:solidFill>
                <a:srgbClr val="5045E5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54575" y="4234180"/>
            <a:ext cx="490220" cy="278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投资组合及收益</a:t>
            </a:r>
            <a:endParaRPr lang="zh-CN" altLang="en-US" sz="2000" b="1">
              <a:solidFill>
                <a:srgbClr val="5045E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795" y="3094990"/>
            <a:ext cx="6721475" cy="3676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175"/>
            <a:ext cx="6865620" cy="23818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88175" y="1197610"/>
            <a:ext cx="490220" cy="1341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验证结果</a:t>
            </a:r>
            <a:endParaRPr lang="zh-CN" altLang="en-US" sz="2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2725" y="553720"/>
            <a:ext cx="3185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模型后续的发展：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2725" y="1995170"/>
            <a:ext cx="7455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b="1">
                <a:solidFill>
                  <a:srgbClr val="5832E1"/>
                </a:solidFill>
              </a:rPr>
              <a:t>Markowitz's Modern Portfolio Theory</a:t>
            </a:r>
            <a:r>
              <a:rPr lang="zh-CN" altLang="en-US" b="1">
                <a:solidFill>
                  <a:srgbClr val="5832E1"/>
                </a:solidFill>
              </a:rPr>
              <a:t>（现代投资组合理论）</a:t>
            </a:r>
            <a:r>
              <a:rPr lang="en-US" altLang="zh-CN" b="1">
                <a:solidFill>
                  <a:srgbClr val="5832E1"/>
                </a:solidFill>
              </a:rPr>
              <a:t> </a:t>
            </a:r>
            <a:endParaRPr lang="en-US" altLang="zh-CN" b="1">
              <a:solidFill>
                <a:srgbClr val="5832E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2725" y="2967990"/>
            <a:ext cx="8108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</a:rPr>
              <a:t>Technical Indicators:</a:t>
            </a:r>
            <a:endParaRPr lang="en-US" altLang="zh-CN" b="1">
              <a:solidFill>
                <a:srgbClr val="5832E1"/>
              </a:solidFill>
            </a:endParaRPr>
          </a:p>
          <a:p>
            <a:endParaRPr lang="en-US" altLang="zh-CN" b="1">
              <a:solidFill>
                <a:srgbClr val="5832E1"/>
              </a:solidFill>
            </a:endParaRPr>
          </a:p>
          <a:p>
            <a:r>
              <a:rPr lang="zh-CN" altLang="zh-CN" b="1">
                <a:solidFill>
                  <a:srgbClr val="5832E1"/>
                </a:solidFill>
              </a:rPr>
              <a:t>     趋势（</a:t>
            </a:r>
            <a:r>
              <a:rPr lang="en-US" altLang="zh-CN" b="1">
                <a:solidFill>
                  <a:srgbClr val="5832E1"/>
                </a:solidFill>
              </a:rPr>
              <a:t>ADX)+</a:t>
            </a:r>
            <a:r>
              <a:rPr lang="zh-CN" altLang="en-US" b="1">
                <a:solidFill>
                  <a:srgbClr val="5832E1"/>
                </a:solidFill>
              </a:rPr>
              <a:t>量</a:t>
            </a:r>
            <a:r>
              <a:rPr lang="en-US" altLang="zh-CN" b="1">
                <a:solidFill>
                  <a:srgbClr val="5832E1"/>
                </a:solidFill>
              </a:rPr>
              <a:t>(OBV)</a:t>
            </a:r>
            <a:endParaRPr lang="en-US" altLang="zh-CN" b="1">
              <a:solidFill>
                <a:srgbClr val="5832E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1877" y="5962650"/>
            <a:ext cx="789305" cy="781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0140" y="1878965"/>
            <a:ext cx="38817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045E5"/>
                </a:solidFill>
              </a:rPr>
              <a:t>1. </a:t>
            </a:r>
            <a:r>
              <a:rPr lang="zh-CN" altLang="en-US" b="1">
                <a:solidFill>
                  <a:srgbClr val="5832E1"/>
                </a:solidFill>
                <a:sym typeface="+mn-ea"/>
              </a:rPr>
              <a:t>优化模型实证结果</a:t>
            </a:r>
            <a:endParaRPr lang="zh-CN" altLang="en-US" b="1">
              <a:solidFill>
                <a:srgbClr val="5832E1"/>
              </a:solidFill>
              <a:sym typeface="+mn-ea"/>
            </a:endParaRPr>
          </a:p>
          <a:p>
            <a:endParaRPr lang="zh-CN" altLang="en-US" b="1">
              <a:solidFill>
                <a:srgbClr val="5832E1"/>
              </a:solidFill>
              <a:sym typeface="+mn-ea"/>
            </a:endParaRPr>
          </a:p>
          <a:p>
            <a:r>
              <a:rPr lang="zh-CN" altLang="en-US" b="1">
                <a:solidFill>
                  <a:srgbClr val="5832E1"/>
                </a:solidFill>
                <a:sym typeface="+mn-ea"/>
              </a:rPr>
              <a:t>      年度财报股池</a:t>
            </a:r>
            <a:endParaRPr lang="zh-CN" altLang="en-US" b="1">
              <a:solidFill>
                <a:srgbClr val="5832E1"/>
              </a:solidFill>
              <a:sym typeface="+mn-ea"/>
            </a:endParaRPr>
          </a:p>
          <a:p>
            <a:r>
              <a:rPr lang="zh-CN" altLang="en-US" b="1">
                <a:solidFill>
                  <a:srgbClr val="5832E1"/>
                </a:solidFill>
                <a:sym typeface="+mn-ea"/>
              </a:rPr>
              <a:t>      季度财报股池</a:t>
            </a:r>
            <a:endParaRPr lang="zh-CN" altLang="en-US" b="1">
              <a:solidFill>
                <a:srgbClr val="5832E1"/>
              </a:solidFill>
              <a:sym typeface="+mn-ea"/>
            </a:endParaRPr>
          </a:p>
          <a:p>
            <a:endParaRPr lang="en-US" altLang="zh-CN" b="1">
              <a:solidFill>
                <a:srgbClr val="5045E5"/>
              </a:solidFill>
            </a:endParaRPr>
          </a:p>
          <a:p>
            <a:r>
              <a:rPr lang="en-US" altLang="zh-CN" b="1">
                <a:solidFill>
                  <a:srgbClr val="5045E5"/>
                </a:solidFill>
              </a:rPr>
              <a:t>2. </a:t>
            </a:r>
            <a:r>
              <a:rPr lang="zh-CN" altLang="en-US" b="1">
                <a:solidFill>
                  <a:srgbClr val="5045E5"/>
                </a:solidFill>
              </a:rPr>
              <a:t>数据验证</a:t>
            </a:r>
            <a:endParaRPr lang="zh-CN" altLang="en-US" b="1">
              <a:solidFill>
                <a:srgbClr val="5045E5"/>
              </a:solidFill>
            </a:endParaRPr>
          </a:p>
          <a:p>
            <a:endParaRPr lang="zh-CN" altLang="en-US" b="1">
              <a:solidFill>
                <a:srgbClr val="5045E5"/>
              </a:solidFill>
            </a:endParaRPr>
          </a:p>
          <a:p>
            <a:r>
              <a:rPr lang="en-US" altLang="zh-CN" b="1">
                <a:solidFill>
                  <a:srgbClr val="5045E5"/>
                </a:solidFill>
              </a:rPr>
              <a:t>3. </a:t>
            </a:r>
            <a:r>
              <a:rPr lang="zh-CN" altLang="en-US" b="1">
                <a:solidFill>
                  <a:srgbClr val="5045E5"/>
                </a:solidFill>
              </a:rPr>
              <a:t>模型后续发展</a:t>
            </a:r>
            <a:endParaRPr lang="zh-CN" altLang="en-US" b="1">
              <a:solidFill>
                <a:srgbClr val="5045E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0140" y="827405"/>
            <a:ext cx="205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目录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59750" y="1878965"/>
            <a:ext cx="2901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5832E1"/>
                </a:solidFill>
              </a:rPr>
              <a:t>回测时间： </a:t>
            </a:r>
            <a:r>
              <a:rPr lang="en-US" altLang="zh-CN" b="1">
                <a:solidFill>
                  <a:srgbClr val="5832E1"/>
                </a:solidFill>
              </a:rPr>
              <a:t>2004-2021</a:t>
            </a:r>
            <a:endParaRPr lang="zh-CN" altLang="en-US" b="1">
              <a:solidFill>
                <a:srgbClr val="5832E1"/>
              </a:solidFill>
            </a:endParaRPr>
          </a:p>
          <a:p>
            <a:r>
              <a:rPr lang="zh-CN" altLang="en-US" b="1">
                <a:solidFill>
                  <a:srgbClr val="5832E1"/>
                </a:solidFill>
              </a:rPr>
              <a:t>调仓频率： 每月调仓一次</a:t>
            </a:r>
            <a:endParaRPr lang="zh-CN" altLang="en-US" b="1">
              <a:solidFill>
                <a:srgbClr val="5832E1"/>
              </a:solidFill>
            </a:endParaRPr>
          </a:p>
          <a:p>
            <a:r>
              <a:rPr lang="zh-CN" altLang="en-US" b="1">
                <a:solidFill>
                  <a:srgbClr val="5832E1"/>
                </a:solidFill>
              </a:rPr>
              <a:t>配置策略： 等比例</a:t>
            </a:r>
            <a:endParaRPr lang="zh-CN" altLang="en-US" b="1">
              <a:solidFill>
                <a:srgbClr val="5832E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23940" y="1515745"/>
            <a:ext cx="75565" cy="3826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8280" y="254000"/>
            <a:ext cx="1032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牛市 </a:t>
            </a:r>
            <a:r>
              <a:rPr lang="en-US" altLang="zh-CN" sz="2800" b="1">
                <a:solidFill>
                  <a:srgbClr val="5832E1"/>
                </a:solidFill>
              </a:rPr>
              <a:t>2012-2019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37075" y="3773170"/>
            <a:ext cx="329882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  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0.1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9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	1.23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	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</a:rPr>
              <a:t>15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CAGR(SP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		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0.1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SharpRatio(SP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 	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9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SP500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):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	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</a:rPr>
              <a:t>14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8175" y="3773170"/>
            <a:ext cx="30276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15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 82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0.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17</a:t>
            </a:r>
            <a:endParaRPr lang="en-US" altLang="zh-CN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11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77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12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38235" y="3773170"/>
            <a:ext cx="333883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28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              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1.31</a:t>
            </a:r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 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0.2</a:t>
            </a:r>
            <a:r>
              <a:rPr lang="en-US" altLang="zh-CN" sz="10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3</a:t>
            </a:r>
            <a:endParaRPr lang="en-US" altLang="zh-CN" sz="1000" b="1">
              <a:solidFill>
                <a:srgbClr val="5832E1"/>
              </a:solidFill>
              <a:latin typeface="+mj-ea"/>
              <a:ea typeface="+mj-ea"/>
              <a:sym typeface="+mn-ea"/>
            </a:endParaRPr>
          </a:p>
          <a:p>
            <a:endParaRPr lang="zh-CN" altLang="en-US" sz="10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	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18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1.12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0.17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 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lum bright="-24000" contrast="42000"/>
          </a:blip>
          <a:srcRect l="2619" t="3717" r="2091" b="4852"/>
          <a:stretch>
            <a:fillRect/>
          </a:stretch>
        </p:blipFill>
        <p:spPr>
          <a:xfrm>
            <a:off x="8388985" y="1137285"/>
            <a:ext cx="3415665" cy="23348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-48000" contrast="100000"/>
          </a:blip>
          <a:srcRect l="1837" t="3850" r="2239" b="3500"/>
          <a:stretch>
            <a:fillRect/>
          </a:stretch>
        </p:blipFill>
        <p:spPr>
          <a:xfrm>
            <a:off x="4443730" y="1137285"/>
            <a:ext cx="3392170" cy="23348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lum bright="-48000" contrast="100000"/>
          </a:blip>
          <a:srcRect l="1726" t="2341" r="1024" b="2784"/>
          <a:stretch>
            <a:fillRect/>
          </a:stretch>
        </p:blipFill>
        <p:spPr>
          <a:xfrm>
            <a:off x="410845" y="1085850"/>
            <a:ext cx="3482975" cy="23348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71645" y="4345305"/>
            <a:ext cx="41916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	  	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20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		1.16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	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</a:rPr>
              <a:t>0.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</a:rPr>
              <a:t>15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CAGR(SP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):		0.1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SharpRatio(SP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): 	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78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SP500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):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</a:rPr>
              <a:t>20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380" y="4290060"/>
            <a:ext cx="30276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19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 89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17</a:t>
            </a:r>
            <a:endParaRPr lang="en-US" altLang="zh-CN" sz="12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11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60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23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63280" y="4458970"/>
            <a:ext cx="33388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9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                 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1.46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  0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.21</a:t>
            </a:r>
            <a:endParaRPr lang="en-US" altLang="zh-CN" sz="1200" b="1">
              <a:solidFill>
                <a:srgbClr val="5832E1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  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21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1.17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  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lum bright="-24000" contrast="42000"/>
          </a:blip>
          <a:srcRect l="1679" t="1658" r="1829" b="2722"/>
          <a:stretch>
            <a:fillRect/>
          </a:stretch>
        </p:blipFill>
        <p:spPr>
          <a:xfrm>
            <a:off x="201930" y="1043305"/>
            <a:ext cx="3686810" cy="2748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4165" y="236220"/>
            <a:ext cx="9042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2012-2020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851" t="3060" r="1794" b="3402"/>
          <a:stretch>
            <a:fillRect/>
          </a:stretch>
        </p:blipFill>
        <p:spPr>
          <a:xfrm>
            <a:off x="4170680" y="1059180"/>
            <a:ext cx="3850005" cy="2732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901" t="2975" r="4143" b="3412"/>
          <a:stretch>
            <a:fillRect/>
          </a:stretch>
        </p:blipFill>
        <p:spPr>
          <a:xfrm>
            <a:off x="8343265" y="1058545"/>
            <a:ext cx="3707130" cy="27330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6520" y="4700905"/>
            <a:ext cx="30276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14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. 67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 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39</a:t>
            </a:r>
            <a:endParaRPr lang="en-US" altLang="zh-CN" sz="12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05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17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49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03705" y="146050"/>
            <a:ext cx="8785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 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2004-2014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2483" t="1824" r="3182" b="4267"/>
          <a:stretch>
            <a:fillRect/>
          </a:stretch>
        </p:blipFill>
        <p:spPr>
          <a:xfrm>
            <a:off x="927735" y="1214755"/>
            <a:ext cx="3905885" cy="2938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73520" y="4700905"/>
            <a:ext cx="37077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	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26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      	1.06</a:t>
            </a:r>
            <a:endParaRPr lang="zh-CN" altLang="en-US" sz="1200" b="1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Max-Drawdown(Strategy):       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17</a:t>
            </a:r>
            <a:endParaRPr lang="en-US" altLang="zh-CN" sz="1200" b="1">
              <a:solidFill>
                <a:srgbClr val="5832E1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11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52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23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540" t="2117" r="2916" b="3187"/>
          <a:stretch>
            <a:fillRect/>
          </a:stretch>
        </p:blipFill>
        <p:spPr>
          <a:xfrm>
            <a:off x="6228080" y="1170305"/>
            <a:ext cx="4192905" cy="32118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95320" y="159385"/>
            <a:ext cx="5800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DJI &amp; Portfolio Monthly Returns(%) 2012-2020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6560" y="3641725"/>
            <a:ext cx="40151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n-ea"/>
                <a:sym typeface="+mn-ea"/>
              </a:rPr>
              <a:t>DJI &amp; Portfolio Yearly Returns(%)</a:t>
            </a:r>
            <a:endParaRPr lang="en-US" altLang="zh-CN" b="1">
              <a:solidFill>
                <a:srgbClr val="5832E1"/>
              </a:solidFill>
              <a:latin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lum bright="0" contrast="48000"/>
          </a:blip>
          <a:stretch>
            <a:fillRect/>
          </a:stretch>
        </p:blipFill>
        <p:spPr>
          <a:xfrm>
            <a:off x="197485" y="696595"/>
            <a:ext cx="10154920" cy="2800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2000" contrast="78000"/>
          </a:blip>
          <a:stretch>
            <a:fillRect/>
          </a:stretch>
        </p:blipFill>
        <p:spPr>
          <a:xfrm>
            <a:off x="10352405" y="687070"/>
            <a:ext cx="1295400" cy="28092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lum bright="-18000" contrast="30000"/>
          </a:blip>
          <a:srcRect l="1386" t="1533" r="1616" b="2553"/>
          <a:stretch>
            <a:fillRect/>
          </a:stretch>
        </p:blipFill>
        <p:spPr>
          <a:xfrm>
            <a:off x="4062730" y="4154170"/>
            <a:ext cx="4066540" cy="26441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2080" y="197485"/>
            <a:ext cx="595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SP500 &amp; Portfolio Monthly Returns(%) 2012-2020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00295" y="821055"/>
            <a:ext cx="373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+mn-ea"/>
                <a:sym typeface="+mn-ea"/>
              </a:rPr>
              <a:t>DJI Portfolio Yearly Returns(%)</a:t>
            </a:r>
            <a:endParaRPr lang="zh-CN" altLang="en-US" b="1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8000" contrast="42000"/>
          </a:blip>
          <a:srcRect l="1676" t="1905" r="1503" b="3771"/>
          <a:stretch>
            <a:fillRect/>
          </a:stretch>
        </p:blipFill>
        <p:spPr>
          <a:xfrm>
            <a:off x="3592830" y="4102100"/>
            <a:ext cx="4331335" cy="275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6000" contrast="34000"/>
          </a:blip>
          <a:stretch>
            <a:fillRect/>
          </a:stretch>
        </p:blipFill>
        <p:spPr>
          <a:xfrm>
            <a:off x="297180" y="820420"/>
            <a:ext cx="10393680" cy="2800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bright="-12000" contrast="72000"/>
          </a:blip>
          <a:stretch>
            <a:fillRect/>
          </a:stretch>
        </p:blipFill>
        <p:spPr>
          <a:xfrm>
            <a:off x="10623550" y="797560"/>
            <a:ext cx="1172210" cy="2823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4165" y="3733800"/>
            <a:ext cx="4361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n-ea"/>
                <a:sym typeface="+mn-ea"/>
              </a:rPr>
              <a:t>SP500 &amp; Portfolio Yearly Returns(%)</a:t>
            </a:r>
            <a:endParaRPr lang="en-US" altLang="zh-CN" b="1">
              <a:solidFill>
                <a:srgbClr val="5832E1"/>
              </a:solidFill>
              <a:latin typeface="+mn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0180" y="264160"/>
            <a:ext cx="650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NDX100 &amp; Portfolio Monthly Returns(%) 2012-2020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5280" y="3808730"/>
            <a:ext cx="45999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n-ea"/>
                <a:sym typeface="+mn-ea"/>
              </a:rPr>
              <a:t>NDX100 &amp; Portfolio Yearly Returns(%)</a:t>
            </a:r>
            <a:endParaRPr lang="en-US" altLang="zh-CN" b="1">
              <a:solidFill>
                <a:srgbClr val="5832E1"/>
              </a:solidFill>
              <a:latin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lum bright="0" contrast="48000"/>
          </a:blip>
          <a:stretch>
            <a:fillRect/>
          </a:stretch>
        </p:blipFill>
        <p:spPr>
          <a:xfrm>
            <a:off x="412750" y="821055"/>
            <a:ext cx="9574530" cy="2819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lum bright="-6000" contrast="66000"/>
          </a:blip>
          <a:stretch>
            <a:fillRect/>
          </a:stretch>
        </p:blipFill>
        <p:spPr>
          <a:xfrm>
            <a:off x="9987280" y="821055"/>
            <a:ext cx="1343025" cy="2809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lum bright="-18000" contrast="30000"/>
          </a:blip>
          <a:srcRect l="1899" t="2320" r="1960" b="2162"/>
          <a:stretch>
            <a:fillRect/>
          </a:stretch>
        </p:blipFill>
        <p:spPr>
          <a:xfrm>
            <a:off x="4064000" y="4243705"/>
            <a:ext cx="4063365" cy="25546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18915" y="90805"/>
            <a:ext cx="6557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DJI &amp; Portfolio Monthly Returns(%) 2005-2014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7195" y="3608070"/>
            <a:ext cx="40151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n-ea"/>
                <a:sym typeface="+mn-ea"/>
              </a:rPr>
              <a:t>DJI &amp; Portfolio Yearly Returns(%)</a:t>
            </a:r>
            <a:endParaRPr lang="en-US" altLang="zh-CN" b="1">
              <a:solidFill>
                <a:srgbClr val="5832E1"/>
              </a:solidFill>
              <a:latin typeface="+mn-ea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lum bright="0" contrast="46000"/>
          </a:blip>
          <a:stretch>
            <a:fillRect/>
          </a:stretch>
        </p:blipFill>
        <p:spPr>
          <a:xfrm>
            <a:off x="9857105" y="559435"/>
            <a:ext cx="1152525" cy="30105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lum bright="-12000" contrast="70000"/>
          </a:blip>
          <a:stretch>
            <a:fillRect/>
          </a:stretch>
        </p:blipFill>
        <p:spPr>
          <a:xfrm>
            <a:off x="453390" y="560070"/>
            <a:ext cx="9403715" cy="30099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3153" t="1560" r="6532" b="4627"/>
          <a:stretch>
            <a:fillRect/>
          </a:stretch>
        </p:blipFill>
        <p:spPr>
          <a:xfrm>
            <a:off x="4018915" y="3919855"/>
            <a:ext cx="3947160" cy="29381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3831</Words>
  <Application>WPS 演示</Application>
  <PresentationFormat>宽屏</PresentationFormat>
  <Paragraphs>207</Paragraphs>
  <Slides>15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190</cp:revision>
  <dcterms:created xsi:type="dcterms:W3CDTF">2019-05-24T06:29:00Z</dcterms:created>
  <dcterms:modified xsi:type="dcterms:W3CDTF">2021-02-10T17:20:58Z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