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404" r:id="rId3"/>
    <p:sldId id="622" r:id="rId4"/>
    <p:sldId id="624" r:id="rId5"/>
    <p:sldId id="623" r:id="rId6"/>
    <p:sldId id="625" r:id="rId7"/>
    <p:sldId id="598" r:id="rId8"/>
    <p:sldId id="603" r:id="rId9"/>
    <p:sldId id="602" r:id="rId10"/>
    <p:sldId id="620" r:id="rId11"/>
    <p:sldId id="597" r:id="rId12"/>
  </p:sldIdLst>
  <p:sldSz cx="12192000" cy="6858000"/>
  <p:notesSz cx="6858000" cy="9144000"/>
  <p:embeddedFontLst>
    <p:embeddedFont>
      <p:font typeface="微软雅黑" panose="020B0503020204020204" pitchFamily="34" charset="-122"/>
      <p:regular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45E5"/>
    <a:srgbClr val="5832E1"/>
    <a:srgbClr val="1D41D5"/>
    <a:srgbClr val="5358F7"/>
    <a:srgbClr val="FDF3F1"/>
    <a:srgbClr val="2C80D4"/>
    <a:srgbClr val="3AC4CD"/>
    <a:srgbClr val="204DD5"/>
    <a:srgbClr val="2E68FD"/>
    <a:srgbClr val="3B5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100" d="100"/>
          <a:sy n="100" d="100"/>
        </p:scale>
        <p:origin x="336" y="444"/>
      </p:cViewPr>
      <p:guideLst>
        <p:guide orient="horz" pos="2160"/>
        <p:guide pos="39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886C-4C3A-48B2-92B1-BDE70EF49B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6183-338E-4994-BBEA-270B6A6C0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jpeg"/><Relationship Id="rId2" Type="http://schemas.openxmlformats.org/officeDocument/2006/relationships/tags" Target="../tags/tag72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middle1\\07\subject_holdleft_191,191,191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2371091"/>
            <a:ext cx="6350000" cy="448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2996565" y="3023235"/>
            <a:ext cx="6198870" cy="1463675"/>
            <a:chOff x="2996565" y="2806065"/>
            <a:chExt cx="6198870" cy="1463675"/>
          </a:xfrm>
        </p:grpSpPr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>
              <a:off x="2996565" y="4269740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1"/>
              </p:custDataLst>
            </p:nvPr>
          </p:nvCxnSpPr>
          <p:spPr>
            <a:xfrm>
              <a:off x="2996565" y="2806065"/>
              <a:ext cx="619887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2921000" y="3128010"/>
            <a:ext cx="6350000" cy="125349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4316730" y="1888808"/>
            <a:ext cx="3558540" cy="3080385"/>
            <a:chOff x="6798" y="2568"/>
            <a:chExt cx="5604" cy="4851"/>
          </a:xfrm>
        </p:grpSpPr>
        <p:sp>
          <p:nvSpPr>
            <p:cNvPr id="9" name="任意多边形 6"/>
            <p:cNvSpPr/>
            <p:nvPr>
              <p:custDataLst>
                <p:tags r:id="rId9"/>
              </p:custDataLst>
            </p:nvPr>
          </p:nvSpPr>
          <p:spPr>
            <a:xfrm rot="10800000">
              <a:off x="6798" y="6625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5"/>
            <p:cNvSpPr/>
            <p:nvPr>
              <p:custDataLst>
                <p:tags r:id="rId10"/>
              </p:custDataLst>
            </p:nvPr>
          </p:nvSpPr>
          <p:spPr>
            <a:xfrm>
              <a:off x="6798" y="2568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921000" y="3912321"/>
            <a:ext cx="6350000" cy="36131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760" y="2420303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4365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00713"/>
            <a:ext cx="1620202" cy="115728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713"/>
            <a:ext cx="1620202" cy="11572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50844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50844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1435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1435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5.xml"/><Relationship Id="rId2" Type="http://schemas.openxmlformats.org/officeDocument/2006/relationships/image" Target="../media/image23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1.xml"/><Relationship Id="rId4" Type="http://schemas.openxmlformats.org/officeDocument/2006/relationships/image" Target="../media/image16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3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4.xml"/><Relationship Id="rId7" Type="http://schemas.openxmlformats.org/officeDocument/2006/relationships/image" Target="../media/image21.png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68" y="0"/>
            <a:ext cx="6858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矩形 4"/>
          <p:cNvSpPr/>
          <p:nvPr/>
        </p:nvSpPr>
        <p:spPr>
          <a:xfrm flipV="1">
            <a:off x="2907821" y="5144342"/>
            <a:ext cx="473498" cy="60960"/>
          </a:xfrm>
          <a:prstGeom prst="rect">
            <a:avLst/>
          </a:prstGeom>
          <a:solidFill>
            <a:srgbClr val="5045E5"/>
          </a:solidFill>
          <a:ln w="12700" cap="flat" cmpd="sng" algn="ctr">
            <a:solidFill>
              <a:srgbClr val="5045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 dirty="0">
              <a:solidFill>
                <a:srgbClr val="1D41D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355004" y="2788569"/>
            <a:ext cx="3579134" cy="1624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量化策略</a:t>
            </a:r>
            <a:endParaRPr lang="zh-CN" altLang="en-US" sz="4800" b="1" cap="all" dirty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dist" defTabSz="913765">
              <a:spcBef>
                <a:spcPct val="20000"/>
              </a:spcBef>
            </a:pPr>
            <a:r>
              <a:rPr lang="zh-CN" altLang="en-US" sz="4800" b="1" cap="all" dirty="0" smtClean="0">
                <a:solidFill>
                  <a:srgbClr val="5358F7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总结汇报</a:t>
            </a:r>
            <a:endParaRPr lang="zh-CN" altLang="en-US" sz="4800" b="1" cap="all" dirty="0" smtClean="0">
              <a:solidFill>
                <a:srgbClr val="5358F7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70100" y="1736090"/>
            <a:ext cx="3019425" cy="6451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defTabSz="514350">
              <a:defRPr/>
            </a:pPr>
            <a:r>
              <a:rPr lang="en-US" sz="36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Precise  Mind</a:t>
            </a:r>
            <a:r>
              <a:rPr lang="en-US" sz="2000" b="1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1400">
                <a:solidFill>
                  <a:srgbClr val="5832E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</a:t>
            </a:r>
            <a:endParaRPr lang="en-US" altLang="en-US" sz="1400" b="1" u="sng" dirty="0">
              <a:solidFill>
                <a:srgbClr val="5832E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67" y="1668145"/>
            <a:ext cx="78930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61815" y="878840"/>
            <a:ext cx="7762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模型数据的验证：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445" y="1741805"/>
            <a:ext cx="4308475" cy="19126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210685" y="4649470"/>
            <a:ext cx="69056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045E5"/>
                </a:solidFill>
              </a:rPr>
              <a:t>SPY: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137-375</a:t>
            </a:r>
            <a:endParaRPr lang="en-US" altLang="zh-CN" b="1">
              <a:solidFill>
                <a:schemeClr val="bg1"/>
              </a:solidFill>
              <a:sym typeface="+mn-ea"/>
            </a:endParaRPr>
          </a:p>
          <a:p>
            <a:r>
              <a:rPr lang="en-US" altLang="zh-CN" b="1">
                <a:solidFill>
                  <a:srgbClr val="5045E5"/>
                </a:solidFill>
              </a:rPr>
              <a:t>CAGR: 13.37%</a:t>
            </a:r>
            <a:endParaRPr lang="en-US" altLang="zh-CN" b="1">
              <a:solidFill>
                <a:srgbClr val="5045E5"/>
              </a:solidFill>
            </a:endParaRPr>
          </a:p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7096760" y="4649470"/>
            <a:ext cx="4159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045E5"/>
                </a:solidFill>
              </a:rPr>
              <a:t>DJI:</a:t>
            </a:r>
            <a:r>
              <a:rPr lang="en-US" altLang="zh-CN" b="1">
                <a:solidFill>
                  <a:schemeClr val="bg1"/>
                </a:solidFill>
              </a:rPr>
              <a:t>13840- 29360</a:t>
            </a:r>
            <a:endParaRPr lang="en-US" altLang="zh-CN" b="1">
              <a:solidFill>
                <a:schemeClr val="bg1"/>
              </a:solidFill>
            </a:endParaRPr>
          </a:p>
          <a:p>
            <a:r>
              <a:rPr lang="en-US" altLang="zh-CN" b="1">
                <a:solidFill>
                  <a:srgbClr val="5045E5"/>
                </a:solidFill>
              </a:rPr>
              <a:t>10.9%</a:t>
            </a:r>
            <a:endParaRPr lang="en-US" altLang="zh-CN" b="1">
              <a:solidFill>
                <a:srgbClr val="5045E5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6922" y="114935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14500" y="114935"/>
            <a:ext cx="7762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模型优化 </a:t>
            </a:r>
            <a:r>
              <a:rPr lang="en-US" altLang="zh-CN" sz="2800" b="1">
                <a:solidFill>
                  <a:srgbClr val="5832E1"/>
                </a:solidFill>
              </a:rPr>
              <a:t>- Annual - </a:t>
            </a:r>
            <a:r>
              <a:rPr lang="zh-CN" altLang="en-US" sz="2800" b="1">
                <a:solidFill>
                  <a:srgbClr val="5832E1"/>
                </a:solidFill>
              </a:rPr>
              <a:t>含股息因子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70075" y="2456815"/>
            <a:ext cx="73126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045E5"/>
                </a:solidFill>
              </a:rPr>
              <a:t>1. </a:t>
            </a:r>
            <a:r>
              <a:rPr lang="zh-CN" altLang="en-US" b="1">
                <a:solidFill>
                  <a:srgbClr val="5045E5"/>
                </a:solidFill>
              </a:rPr>
              <a:t>优化后模型的结果</a:t>
            </a:r>
            <a:endParaRPr lang="zh-CN" altLang="en-US" b="1">
              <a:solidFill>
                <a:srgbClr val="5045E5"/>
              </a:solidFill>
            </a:endParaRPr>
          </a:p>
          <a:p>
            <a:r>
              <a:rPr lang="en-US" altLang="zh-CN" b="1">
                <a:solidFill>
                  <a:srgbClr val="5045E5"/>
                </a:solidFill>
              </a:rPr>
              <a:t>2. </a:t>
            </a:r>
            <a:r>
              <a:rPr lang="zh-CN" altLang="en-US" b="1">
                <a:solidFill>
                  <a:srgbClr val="5045E5"/>
                </a:solidFill>
              </a:rPr>
              <a:t>数据的验证</a:t>
            </a:r>
            <a:endParaRPr lang="zh-CN" altLang="en-US" b="1">
              <a:solidFill>
                <a:srgbClr val="5045E5"/>
              </a:solidFill>
            </a:endParaRPr>
          </a:p>
          <a:p>
            <a:r>
              <a:rPr lang="en-US" altLang="zh-CN" b="1">
                <a:solidFill>
                  <a:srgbClr val="5045E5"/>
                </a:solidFill>
              </a:rPr>
              <a:t>3. </a:t>
            </a:r>
            <a:r>
              <a:rPr lang="zh-CN" altLang="en-US" b="1">
                <a:solidFill>
                  <a:srgbClr val="5045E5"/>
                </a:solidFill>
              </a:rPr>
              <a:t>模型后续发展方向</a:t>
            </a:r>
            <a:endParaRPr lang="zh-CN" altLang="en-US" b="1">
              <a:solidFill>
                <a:srgbClr val="5045E5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0795" y="6207125"/>
            <a:ext cx="751205" cy="650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77925" y="127000"/>
            <a:ext cx="7806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优化模型实证结果： </a:t>
            </a:r>
            <a:r>
              <a:rPr lang="en-US" altLang="zh-CN" sz="2800" b="1">
                <a:solidFill>
                  <a:srgbClr val="5832E1"/>
                </a:solidFill>
              </a:rPr>
              <a:t>- Annual - </a:t>
            </a:r>
            <a:r>
              <a:rPr lang="zh-CN" altLang="en-US" sz="2800" b="1">
                <a:solidFill>
                  <a:srgbClr val="5832E1"/>
                </a:solidFill>
              </a:rPr>
              <a:t>含股息因子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4" name="图片 3" descr="SP500-PERFORMANCE-1-31"/>
          <p:cNvPicPr>
            <a:picLocks noChangeAspect="1"/>
          </p:cNvPicPr>
          <p:nvPr/>
        </p:nvPicPr>
        <p:blipFill>
          <a:blip r:embed="rId2"/>
          <a:srcRect l="1115" t="2588" r="1547" b="2073"/>
          <a:stretch>
            <a:fillRect/>
          </a:stretch>
        </p:blipFill>
        <p:spPr>
          <a:xfrm>
            <a:off x="4155440" y="1337945"/>
            <a:ext cx="3881120" cy="2696845"/>
          </a:xfrm>
          <a:prstGeom prst="rect">
            <a:avLst/>
          </a:prstGeom>
        </p:spPr>
      </p:pic>
      <p:pic>
        <p:nvPicPr>
          <p:cNvPr id="5" name="图片 4" descr="ndx-PERFORMANCE"/>
          <p:cNvPicPr>
            <a:picLocks noChangeAspect="1"/>
          </p:cNvPicPr>
          <p:nvPr/>
        </p:nvPicPr>
        <p:blipFill>
          <a:blip r:embed="rId3"/>
          <a:srcRect l="1724" t="2812" r="1897" b="2769"/>
          <a:stretch>
            <a:fillRect/>
          </a:stretch>
        </p:blipFill>
        <p:spPr>
          <a:xfrm>
            <a:off x="8248650" y="1964690"/>
            <a:ext cx="3624580" cy="2616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56075" y="4260215"/>
            <a:ext cx="38804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</a:rPr>
              <a:t>CAGR(Strategy): 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</a:rPr>
              <a:t>	  	</a:t>
            </a:r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</a:rPr>
              <a:t>0.18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</a:rPr>
              <a:t>SharpRatio(Strategy): 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</a:rPr>
              <a:t>		</a:t>
            </a:r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</a:rPr>
              <a:t>0.98 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</a:rPr>
              <a:t>Max-Drawdown(Strategy): 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</a:rPr>
              <a:t>	</a:t>
            </a:r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</a:rPr>
              <a:t>0.22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sz="12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CAGR(SPY):		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0.13 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SharpRatio(SPY): 	  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0.78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Max-Drawdown(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SPY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):    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0.20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980" y="3642995"/>
            <a:ext cx="25888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15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</a:t>
            </a:r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. 85</a:t>
            </a:r>
            <a:endParaRPr lang="zh-CN" altLang="en-US" sz="1000" b="1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Max-Drawdown(Strategy):         0. </a:t>
            </a:r>
            <a:r>
              <a:rPr lang="en-US" altLang="zh-CN" sz="1000" b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17</a:t>
            </a:r>
            <a:endParaRPr lang="en-US" altLang="zh-CN" sz="1000" b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000" b="1">
                <a:solidFill>
                  <a:srgbClr val="5045E5"/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rgbClr val="5045E5"/>
                </a:solidFill>
                <a:latin typeface="+mj-ea"/>
                <a:ea typeface="+mj-ea"/>
                <a:sym typeface="+mn-ea"/>
              </a:rPr>
              <a:t>SPY</a:t>
            </a:r>
            <a:r>
              <a:rPr lang="zh-CN" altLang="en-US" sz="1000" b="1">
                <a:solidFill>
                  <a:srgbClr val="5045E5"/>
                </a:solidFill>
                <a:latin typeface="+mj-ea"/>
                <a:ea typeface="+mj-ea"/>
                <a:sym typeface="+mn-ea"/>
              </a:rPr>
              <a:t>):		      0. </a:t>
            </a:r>
            <a:r>
              <a:rPr lang="en-US" altLang="zh-CN" sz="1000" b="1">
                <a:solidFill>
                  <a:srgbClr val="5045E5"/>
                </a:solidFill>
                <a:latin typeface="+mj-ea"/>
                <a:ea typeface="+mj-ea"/>
                <a:sym typeface="+mn-ea"/>
              </a:rPr>
              <a:t>12</a:t>
            </a:r>
            <a:endParaRPr lang="zh-CN" altLang="en-US" sz="1000" b="1">
              <a:solidFill>
                <a:srgbClr val="5045E5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045E5"/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rgbClr val="5045E5"/>
                </a:solidFill>
                <a:latin typeface="+mj-ea"/>
                <a:ea typeface="+mj-ea"/>
                <a:sym typeface="+mn-ea"/>
              </a:rPr>
              <a:t>SPY</a:t>
            </a:r>
            <a:r>
              <a:rPr lang="zh-CN" altLang="en-US" sz="1000" b="1">
                <a:solidFill>
                  <a:srgbClr val="5045E5"/>
                </a:solidFill>
                <a:latin typeface="+mj-ea"/>
                <a:ea typeface="+mj-ea"/>
                <a:sym typeface="+mn-ea"/>
              </a:rPr>
              <a:t>): 	      0.  </a:t>
            </a:r>
            <a:r>
              <a:rPr lang="en-US" altLang="zh-CN" sz="1000" b="1">
                <a:solidFill>
                  <a:srgbClr val="5045E5"/>
                </a:solidFill>
                <a:latin typeface="+mj-ea"/>
                <a:ea typeface="+mj-ea"/>
                <a:sym typeface="+mn-ea"/>
              </a:rPr>
              <a:t>9</a:t>
            </a:r>
            <a:endParaRPr lang="zh-CN" altLang="en-US" sz="1000" b="1">
              <a:solidFill>
                <a:srgbClr val="5045E5"/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rgbClr val="5045E5"/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rgbClr val="5045E5"/>
                </a:solidFill>
                <a:latin typeface="+mj-ea"/>
                <a:ea typeface="+mj-ea"/>
                <a:sym typeface="+mn-ea"/>
              </a:rPr>
              <a:t>SPY</a:t>
            </a:r>
            <a:r>
              <a:rPr lang="zh-CN" altLang="en-US" sz="1000" b="1">
                <a:solidFill>
                  <a:srgbClr val="5045E5"/>
                </a:solidFill>
                <a:latin typeface="+mj-ea"/>
                <a:ea typeface="+mj-ea"/>
                <a:sym typeface="+mn-ea"/>
              </a:rPr>
              <a:t>):                 0. </a:t>
            </a:r>
            <a:r>
              <a:rPr lang="en-US" altLang="zh-CN" sz="1000" b="1">
                <a:solidFill>
                  <a:srgbClr val="5045E5"/>
                </a:solidFill>
                <a:latin typeface="+mj-ea"/>
                <a:ea typeface="+mj-ea"/>
                <a:sym typeface="+mn-ea"/>
              </a:rPr>
              <a:t>14</a:t>
            </a:r>
            <a:endParaRPr lang="en-US" altLang="zh-CN" sz="1000" b="1">
              <a:solidFill>
                <a:srgbClr val="5045E5"/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rgbClr val="5045E5"/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		      0.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11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	      0.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77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      0. </a:t>
            </a:r>
            <a:r>
              <a:rPr lang="en-US" altLang="zh-CN" sz="10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12</a:t>
            </a:r>
            <a:endParaRPr lang="en-US" altLang="zh-CN" sz="10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endParaRPr lang="en-US" altLang="zh-CN" sz="1000" b="1">
              <a:solidFill>
                <a:srgbClr val="5045E5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8650" y="4766310"/>
            <a:ext cx="414528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 </a:t>
            </a:r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19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SharpRatio(Strategy):                  0.9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9</a:t>
            </a:r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Max-Drawdown(Strategy):          0.2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</a:t>
            </a:r>
            <a:endParaRPr lang="en-US" altLang="zh-CN" sz="120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zh-CN" altLang="en-US" sz="12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             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19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       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1.14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0.17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 </a:t>
            </a:r>
            <a:r>
              <a:rPr lang="zh-CN" altLang="en-US" sz="12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2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052" t="16199" r="1587" b="1630"/>
          <a:stretch>
            <a:fillRect/>
          </a:stretch>
        </p:blipFill>
        <p:spPr>
          <a:xfrm>
            <a:off x="93980" y="875030"/>
            <a:ext cx="3701415" cy="26428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870575" y="648970"/>
            <a:ext cx="27349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模型构建基本假设：</a:t>
            </a:r>
            <a:endParaRPr lang="zh-CN" altLang="en-US"/>
          </a:p>
          <a:p>
            <a:r>
              <a:rPr lang="zh-CN" altLang="en-US"/>
              <a:t>回测时间</a:t>
            </a:r>
            <a:endParaRPr lang="zh-CN" altLang="en-US"/>
          </a:p>
          <a:p>
            <a:r>
              <a:rPr lang="zh-CN" altLang="en-US"/>
              <a:t>调仓频率</a:t>
            </a:r>
            <a:endParaRPr lang="zh-CN" altLang="en-US"/>
          </a:p>
          <a:p>
            <a:r>
              <a:rPr lang="zh-CN" altLang="en-US"/>
              <a:t>配置策略： 等权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5867" y="6017260"/>
            <a:ext cx="789305" cy="781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-6000" contrast="42000"/>
          </a:blip>
          <a:stretch>
            <a:fillRect/>
          </a:stretch>
        </p:blipFill>
        <p:spPr>
          <a:xfrm>
            <a:off x="669290" y="450850"/>
            <a:ext cx="10854055" cy="32981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文本框 3"/>
          <p:cNvSpPr txBox="1"/>
          <p:nvPr/>
        </p:nvSpPr>
        <p:spPr>
          <a:xfrm>
            <a:off x="4018280" y="82550"/>
            <a:ext cx="4154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+mj-ea"/>
                <a:ea typeface="+mj-ea"/>
              </a:rPr>
              <a:t>Portfolio Monthly Returns(%)</a:t>
            </a:r>
            <a:endParaRPr lang="en-US" altLang="zh-CN" b="1"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1053" t="2258" r="2107" b="4585"/>
          <a:stretch>
            <a:fillRect/>
          </a:stretch>
        </p:blipFill>
        <p:spPr>
          <a:xfrm>
            <a:off x="3300730" y="4177030"/>
            <a:ext cx="4511675" cy="2621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03345" y="3808730"/>
            <a:ext cx="33058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>
                <a:latin typeface="+mn-ea"/>
                <a:sym typeface="+mn-ea"/>
              </a:rPr>
              <a:t>Portfolio Yearly Returns(%)</a:t>
            </a:r>
            <a:endParaRPr lang="zh-CN" altLang="en-US" b="1">
              <a:latin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3952" y="82550"/>
            <a:ext cx="789305" cy="7810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" y="4264660"/>
            <a:ext cx="6762750" cy="24428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495" y="82550"/>
            <a:ext cx="5610860" cy="41821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67970" y="181610"/>
            <a:ext cx="3980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5045E5"/>
                </a:solidFill>
              </a:rPr>
              <a:t>数据验证</a:t>
            </a:r>
            <a:endParaRPr lang="zh-CN" altLang="en-US" sz="3200" b="1">
              <a:solidFill>
                <a:srgbClr val="5045E5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66945" y="461010"/>
            <a:ext cx="490220" cy="2788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 b="1">
                <a:solidFill>
                  <a:srgbClr val="5045E5"/>
                </a:solidFill>
              </a:rPr>
              <a:t>投资组合及收益</a:t>
            </a:r>
            <a:endParaRPr lang="zh-CN" altLang="en-US" sz="2000" b="1">
              <a:solidFill>
                <a:srgbClr val="5045E5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86965" y="3865880"/>
            <a:ext cx="3587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5045E5"/>
                </a:solidFill>
              </a:rPr>
              <a:t>验证结果</a:t>
            </a:r>
            <a:endParaRPr lang="zh-CN" altLang="en-US" sz="2000" b="1">
              <a:solidFill>
                <a:srgbClr val="5045E5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18050" y="183515"/>
            <a:ext cx="7762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模型优化 </a:t>
            </a:r>
            <a:r>
              <a:rPr lang="en-US" altLang="zh-CN" sz="2800" b="1">
                <a:solidFill>
                  <a:srgbClr val="5832E1"/>
                </a:solidFill>
              </a:rPr>
              <a:t>- Annual - </a:t>
            </a:r>
            <a:r>
              <a:rPr lang="zh-CN" altLang="en-US" sz="2800" b="1">
                <a:solidFill>
                  <a:srgbClr val="5832E1"/>
                </a:solidFill>
              </a:rPr>
              <a:t>含股息因子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pic>
        <p:nvPicPr>
          <p:cNvPr id="4" name="图片 3" descr="SP500-PERFORMANCE-1-31"/>
          <p:cNvPicPr>
            <a:picLocks noChangeAspect="1"/>
          </p:cNvPicPr>
          <p:nvPr/>
        </p:nvPicPr>
        <p:blipFill>
          <a:blip r:embed="rId2"/>
          <a:srcRect l="1115" t="2588" r="1547" b="2073"/>
          <a:stretch>
            <a:fillRect/>
          </a:stretch>
        </p:blipFill>
        <p:spPr>
          <a:xfrm>
            <a:off x="4300220" y="1363980"/>
            <a:ext cx="3881120" cy="2696845"/>
          </a:xfrm>
          <a:prstGeom prst="rect">
            <a:avLst/>
          </a:prstGeom>
        </p:spPr>
      </p:pic>
      <p:pic>
        <p:nvPicPr>
          <p:cNvPr id="5" name="图片 4" descr="ndx-PERFORMANCE"/>
          <p:cNvPicPr>
            <a:picLocks noChangeAspect="1"/>
          </p:cNvPicPr>
          <p:nvPr/>
        </p:nvPicPr>
        <p:blipFill>
          <a:blip r:embed="rId3"/>
          <a:srcRect l="1724" t="2812" r="1897" b="2769"/>
          <a:stretch>
            <a:fillRect/>
          </a:stretch>
        </p:blipFill>
        <p:spPr>
          <a:xfrm>
            <a:off x="8335645" y="1903730"/>
            <a:ext cx="3624580" cy="2616200"/>
          </a:xfrm>
          <a:prstGeom prst="rect">
            <a:avLst/>
          </a:prstGeom>
        </p:spPr>
      </p:pic>
      <p:pic>
        <p:nvPicPr>
          <p:cNvPr id="8" name="图片 7" descr="latest-1-30"/>
          <p:cNvPicPr>
            <a:picLocks noChangeAspect="1"/>
          </p:cNvPicPr>
          <p:nvPr/>
        </p:nvPicPr>
        <p:blipFill>
          <a:blip r:embed="rId4"/>
          <a:srcRect l="1344" t="1447" r="1522" b="1400"/>
          <a:stretch>
            <a:fillRect/>
          </a:stretch>
        </p:blipFill>
        <p:spPr>
          <a:xfrm>
            <a:off x="98425" y="898525"/>
            <a:ext cx="4021455" cy="28663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00855" y="4303395"/>
            <a:ext cx="3880485" cy="1491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CAGR(Strategy):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  	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0.18</a:t>
            </a:r>
            <a:endParaRPr lang="zh-CN" altLang="en-US" sz="13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SharpRatio(Strategy):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	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0.98 </a:t>
            </a:r>
            <a:endParaRPr lang="zh-CN" altLang="en-US" sz="13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Max-Drawdown(Strategy):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0.22</a:t>
            </a:r>
            <a:endParaRPr lang="zh-CN" altLang="en-US" sz="130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sz="13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CAGR(SPY):		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0.13 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SharpRatio(SPY): 	  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0.78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Max-Drawdown(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SPY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):    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0.20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4335" y="3764915"/>
            <a:ext cx="406844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	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0.1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97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0.9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5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Max-Drawdown(Strategy):    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17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sz="14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		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0.1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	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59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0.2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3</a:t>
            </a:r>
            <a:endParaRPr lang="en-US" altLang="zh-CN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35645" y="4705985"/>
            <a:ext cx="4145280" cy="1414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 </a:t>
            </a:r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9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SharpRatio(Strategy):                  0.9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9</a:t>
            </a:r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Max-Drawdown(Strategy):          0.2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</a:t>
            </a:r>
            <a:endParaRPr lang="en-US" altLang="zh-CN" sz="120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zh-CN" altLang="en-US" sz="12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             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9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       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1.14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0.17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 </a:t>
            </a:r>
            <a:r>
              <a:rPr lang="zh-CN" altLang="en-US" sz="14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400" b="1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5650" y="173990"/>
            <a:ext cx="7762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模型优化 </a:t>
            </a:r>
            <a:r>
              <a:rPr lang="en-US" altLang="zh-CN" sz="2800" b="1">
                <a:solidFill>
                  <a:srgbClr val="5832E1"/>
                </a:solidFill>
              </a:rPr>
              <a:t>- Annual -</a:t>
            </a:r>
            <a:r>
              <a:rPr lang="zh-CN" altLang="en-US" sz="2800" b="1">
                <a:solidFill>
                  <a:srgbClr val="5832E1"/>
                </a:solidFill>
              </a:rPr>
              <a:t>去除股</a:t>
            </a:r>
            <a:r>
              <a:rPr lang="zh-CN" altLang="en-US" sz="2800" b="1">
                <a:solidFill>
                  <a:srgbClr val="5832E1"/>
                </a:solidFill>
              </a:rPr>
              <a:t>息</a:t>
            </a:r>
            <a:r>
              <a:rPr lang="zh-CN" altLang="en-US" sz="2800" b="1">
                <a:solidFill>
                  <a:srgbClr val="5832E1"/>
                </a:solidFill>
              </a:rPr>
              <a:t>因子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73220" y="4629150"/>
            <a:ext cx="3880485" cy="1491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CAGR(Strategy):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  	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0.18</a:t>
            </a:r>
            <a:endParaRPr lang="zh-CN" altLang="en-US" sz="13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SharpRatio(Strategy):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	1.03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zh-CN" altLang="en-US" sz="13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Max-Drawdown(Strategy):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0.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14</a:t>
            </a:r>
            <a:endParaRPr lang="zh-CN" altLang="en-US" sz="1300">
              <a:solidFill>
                <a:srgbClr val="5832E1"/>
              </a:solidFill>
              <a:latin typeface="+mj-ea"/>
              <a:ea typeface="+mj-ea"/>
            </a:endParaRPr>
          </a:p>
          <a:p>
            <a:endParaRPr lang="zh-CN" altLang="en-US" sz="13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CAGR(SPY):	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0.1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SharpRatio(SPY): 	  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0.7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8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Max-Drawdown(spy):    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0.20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4170" y="3735705"/>
            <a:ext cx="406844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	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21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1.06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Max-Drawdown(Strategy):    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15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sz="14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		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0.1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	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59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0.2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3</a:t>
            </a:r>
            <a:endParaRPr lang="en-US" altLang="zh-CN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35645" y="4705985"/>
            <a:ext cx="4145280" cy="1414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  </a:t>
            </a:r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29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SharpRatio(Strategy):                  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1.43</a:t>
            </a:r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Max-Drawdown(Strategy):           0.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15</a:t>
            </a:r>
            <a:endParaRPr lang="en-US" altLang="zh-CN" sz="120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zh-CN" altLang="en-US" sz="12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             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19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       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1.14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0.17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 </a:t>
            </a:r>
            <a:r>
              <a:rPr lang="zh-CN" altLang="en-US" sz="1400" b="1">
                <a:solidFill>
                  <a:schemeClr val="tx2">
                    <a:lumMod val="25000"/>
                    <a:lumOff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400" b="1">
              <a:solidFill>
                <a:schemeClr val="tx2">
                  <a:lumMod val="25000"/>
                  <a:lumOff val="75000"/>
                </a:schemeClr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6" name="图片 5" descr="sp500-anual-without div"/>
          <p:cNvPicPr>
            <a:picLocks noChangeAspect="1"/>
          </p:cNvPicPr>
          <p:nvPr/>
        </p:nvPicPr>
        <p:blipFill>
          <a:blip r:embed="rId2"/>
          <a:srcRect l="1923" t="2657" r="1748" b="2415"/>
          <a:stretch>
            <a:fillRect/>
          </a:stretch>
        </p:blipFill>
        <p:spPr>
          <a:xfrm>
            <a:off x="4022725" y="1273810"/>
            <a:ext cx="3893820" cy="2777490"/>
          </a:xfrm>
          <a:prstGeom prst="rect">
            <a:avLst/>
          </a:prstGeom>
        </p:spPr>
      </p:pic>
      <p:pic>
        <p:nvPicPr>
          <p:cNvPr id="10" name="图片 9" descr="ndx-no-div"/>
          <p:cNvPicPr>
            <a:picLocks noChangeAspect="1"/>
          </p:cNvPicPr>
          <p:nvPr/>
        </p:nvPicPr>
        <p:blipFill>
          <a:blip r:embed="rId3"/>
          <a:srcRect l="1776" t="1610" r="1239" b="2107"/>
          <a:stretch>
            <a:fillRect/>
          </a:stretch>
        </p:blipFill>
        <p:spPr>
          <a:xfrm>
            <a:off x="8141335" y="1687195"/>
            <a:ext cx="3904615" cy="2941955"/>
          </a:xfrm>
          <a:prstGeom prst="rect">
            <a:avLst/>
          </a:prstGeom>
        </p:spPr>
      </p:pic>
      <p:pic>
        <p:nvPicPr>
          <p:cNvPr id="5" name="图片 4" descr="dji-no-div"/>
          <p:cNvPicPr>
            <a:picLocks noChangeAspect="1"/>
          </p:cNvPicPr>
          <p:nvPr/>
        </p:nvPicPr>
        <p:blipFill>
          <a:blip r:embed="rId4"/>
          <a:srcRect l="2730" t="3937" r="2151" b="3452"/>
          <a:stretch>
            <a:fillRect/>
          </a:stretch>
        </p:blipFill>
        <p:spPr>
          <a:xfrm>
            <a:off x="344170" y="695960"/>
            <a:ext cx="3584575" cy="27070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0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0220" y="202565"/>
            <a:ext cx="7762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模型优化 </a:t>
            </a:r>
            <a:r>
              <a:rPr lang="en-US" altLang="zh-CN" sz="2800" b="1">
                <a:solidFill>
                  <a:srgbClr val="5832E1"/>
                </a:solidFill>
              </a:rPr>
              <a:t>-</a:t>
            </a:r>
            <a:r>
              <a:rPr lang="en-US" altLang="zh-CN" sz="2800" b="1">
                <a:solidFill>
                  <a:srgbClr val="5832E1"/>
                </a:solidFill>
                <a:sym typeface="+mn-ea"/>
              </a:rPr>
              <a:t> Quarter - 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去除</a:t>
            </a:r>
            <a:r>
              <a:rPr lang="zh-CN" altLang="en-US" sz="2800" b="1">
                <a:solidFill>
                  <a:srgbClr val="5832E1"/>
                </a:solidFill>
                <a:sym typeface="+mn-ea"/>
              </a:rPr>
              <a:t>股息因子</a:t>
            </a:r>
            <a:r>
              <a:rPr lang="en-US" altLang="zh-CN" sz="2800" b="1">
                <a:solidFill>
                  <a:srgbClr val="5832E1"/>
                </a:solidFill>
                <a:sym typeface="+mn-ea"/>
              </a:rPr>
              <a:t> </a:t>
            </a:r>
            <a:endParaRPr lang="zh-CN" altLang="en-US" sz="2800" b="1">
              <a:solidFill>
                <a:srgbClr val="5832E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00220" y="4322445"/>
            <a:ext cx="3880485" cy="1491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CAGR(Strategy):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  	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0.1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5</a:t>
            </a:r>
            <a:endParaRPr lang="zh-CN" altLang="en-US" sz="13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SharpRatio(Strategy):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	1.0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zh-CN" altLang="en-US" sz="13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Max-Drawdown(Strategy): 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rgbClr val="FF0000"/>
                </a:solidFill>
                <a:latin typeface="+mj-ea"/>
                <a:ea typeface="+mj-ea"/>
              </a:rPr>
              <a:t>0.</a:t>
            </a:r>
            <a:r>
              <a:rPr lang="en-US" altLang="zh-CN" sz="1300">
                <a:solidFill>
                  <a:srgbClr val="FF0000"/>
                </a:solidFill>
                <a:latin typeface="+mj-ea"/>
                <a:ea typeface="+mj-ea"/>
              </a:rPr>
              <a:t>14</a:t>
            </a:r>
            <a:endParaRPr lang="zh-CN" altLang="en-US" sz="1300">
              <a:solidFill>
                <a:srgbClr val="5832E1"/>
              </a:solidFill>
              <a:latin typeface="+mj-ea"/>
              <a:ea typeface="+mj-ea"/>
            </a:endParaRPr>
          </a:p>
          <a:p>
            <a:endParaRPr lang="zh-CN" altLang="en-US" sz="13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CAGR(SPY):		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0.1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SharpRatio(SPY): 	  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55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Max-Drawdown(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SPY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):    </a:t>
            </a:r>
            <a:r>
              <a:rPr lang="en-US" altLang="zh-CN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	</a:t>
            </a:r>
            <a:r>
              <a:rPr lang="zh-CN" altLang="en-US" sz="13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0.20</a:t>
            </a:r>
            <a:endParaRPr lang="zh-CN" altLang="en-US" sz="13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4170" y="3783330"/>
            <a:ext cx="406844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	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SharpRatio(Strategy):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0.9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3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Max-Drawdown(Strategy):     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20</a:t>
            </a:r>
            <a:endParaRPr lang="zh-CN" altLang="en-US" sz="140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sz="14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		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	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45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DJI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 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0.2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3</a:t>
            </a:r>
            <a:endParaRPr lang="en-US" altLang="zh-CN" sz="1400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35645" y="4705985"/>
            <a:ext cx="4145280" cy="1414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CAGR(Strategy): 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	          </a:t>
            </a:r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.25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SharpRatio(Strategy):                 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1.1</a:t>
            </a:r>
            <a:endParaRPr lang="zh-CN" altLang="en-US" sz="120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Max-Drawdown(Strategy):         </a:t>
            </a:r>
            <a:r>
              <a:rPr lang="en-US" altLang="zh-CN" sz="12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0.24</a:t>
            </a:r>
            <a:endParaRPr lang="en-US" altLang="zh-CN" sz="120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endParaRPr lang="zh-CN" altLang="en-US" sz="1200">
              <a:solidFill>
                <a:srgbClr val="5832E1"/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CAGR(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	           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19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SharpRatio(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       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1.03</a:t>
            </a:r>
            <a:endParaRPr lang="zh-CN" altLang="en-US" sz="1200">
              <a:solidFill>
                <a:schemeClr val="accent1">
                  <a:lumMod val="75000"/>
                </a:schemeClr>
              </a:solidFill>
              <a:latin typeface="+mj-ea"/>
              <a:ea typeface="+mj-ea"/>
              <a:sym typeface="+mn-ea"/>
            </a:endParaRPr>
          </a:p>
          <a:p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Max-Drawdown(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NDX100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):          </a:t>
            </a:r>
            <a:r>
              <a:rPr lang="en-US" altLang="zh-CN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0.17</a:t>
            </a:r>
            <a:r>
              <a:rPr lang="zh-CN" altLang="en-US" sz="12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 </a:t>
            </a:r>
            <a:r>
              <a:rPr lang="zh-CN" altLang="en-US" sz="1400" b="1">
                <a:solidFill>
                  <a:srgbClr val="5832E1"/>
                </a:solidFill>
                <a:latin typeface="+mj-ea"/>
                <a:ea typeface="+mj-ea"/>
                <a:sym typeface="+mn-ea"/>
              </a:rPr>
              <a:t> </a:t>
            </a:r>
            <a:endParaRPr lang="en-US" altLang="zh-CN" sz="1600" b="1">
              <a:solidFill>
                <a:srgbClr val="5832E1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6" name="图片 5" descr="DJI-QUARTERLY"/>
          <p:cNvPicPr>
            <a:picLocks noChangeAspect="1"/>
          </p:cNvPicPr>
          <p:nvPr/>
        </p:nvPicPr>
        <p:blipFill>
          <a:blip r:embed="rId2"/>
          <a:srcRect l="1554" t="2830" r="2348" b="2401"/>
          <a:stretch>
            <a:fillRect/>
          </a:stretch>
        </p:blipFill>
        <p:spPr>
          <a:xfrm>
            <a:off x="344170" y="1048385"/>
            <a:ext cx="3533775" cy="2381250"/>
          </a:xfrm>
          <a:prstGeom prst="rect">
            <a:avLst/>
          </a:prstGeom>
        </p:spPr>
      </p:pic>
      <p:pic>
        <p:nvPicPr>
          <p:cNvPr id="12" name="图片 11" descr="spy-no-div-108"/>
          <p:cNvPicPr>
            <a:picLocks noChangeAspect="1"/>
          </p:cNvPicPr>
          <p:nvPr/>
        </p:nvPicPr>
        <p:blipFill>
          <a:blip r:embed="rId3"/>
          <a:srcRect l="1345" t="1902" r="1255" b="1855"/>
          <a:stretch>
            <a:fillRect/>
          </a:stretch>
        </p:blipFill>
        <p:spPr>
          <a:xfrm>
            <a:off x="4081145" y="1445260"/>
            <a:ext cx="3653155" cy="2545080"/>
          </a:xfrm>
          <a:prstGeom prst="rect">
            <a:avLst/>
          </a:prstGeom>
        </p:spPr>
      </p:pic>
      <p:pic>
        <p:nvPicPr>
          <p:cNvPr id="13" name="图片 12" descr="quarterlly-ndx"/>
          <p:cNvPicPr>
            <a:picLocks noChangeAspect="1"/>
          </p:cNvPicPr>
          <p:nvPr/>
        </p:nvPicPr>
        <p:blipFill>
          <a:blip r:embed="rId4"/>
          <a:srcRect l="2422" t="3333" r="3230" b="4901"/>
          <a:stretch>
            <a:fillRect/>
          </a:stretch>
        </p:blipFill>
        <p:spPr>
          <a:xfrm>
            <a:off x="8180705" y="1740535"/>
            <a:ext cx="3512185" cy="25228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20955" y="0"/>
            <a:ext cx="5089588" cy="537602"/>
          </a:xfrm>
          <a:custGeom>
            <a:avLst/>
            <a:gdLst>
              <a:gd name="connsiteX0" fmla="*/ 0 w 5089588"/>
              <a:gd name="connsiteY0" fmla="*/ 0 h 537602"/>
              <a:gd name="connsiteX1" fmla="*/ 5088611 w 5089588"/>
              <a:gd name="connsiteY1" fmla="*/ 0 h 537602"/>
              <a:gd name="connsiteX2" fmla="*/ 5089588 w 5089588"/>
              <a:gd name="connsiteY2" fmla="*/ 8133 h 537602"/>
              <a:gd name="connsiteX3" fmla="*/ 4902123 w 5089588"/>
              <a:gd name="connsiteY3" fmla="*/ 77304 h 537602"/>
              <a:gd name="connsiteX4" fmla="*/ 2986087 w 5089588"/>
              <a:gd name="connsiteY4" fmla="*/ 537032 h 537602"/>
              <a:gd name="connsiteX5" fmla="*/ 1439978 w 5089588"/>
              <a:gd name="connsiteY5" fmla="*/ 177975 h 537602"/>
              <a:gd name="connsiteX6" fmla="*/ 121518 w 5089588"/>
              <a:gd name="connsiteY6" fmla="*/ 436362 h 537602"/>
              <a:gd name="connsiteX7" fmla="*/ 0 w 5089588"/>
              <a:gd name="connsiteY7" fmla="*/ 437777 h 53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588" h="537602">
                <a:moveTo>
                  <a:pt x="0" y="0"/>
                </a:moveTo>
                <a:lnTo>
                  <a:pt x="5088611" y="0"/>
                </a:lnTo>
                <a:lnTo>
                  <a:pt x="5089588" y="8133"/>
                </a:lnTo>
                <a:cubicBezTo>
                  <a:pt x="5076119" y="21280"/>
                  <a:pt x="5017133" y="41860"/>
                  <a:pt x="4902123" y="77304"/>
                </a:cubicBezTo>
                <a:cubicBezTo>
                  <a:pt x="4595431" y="171823"/>
                  <a:pt x="3563111" y="520254"/>
                  <a:pt x="2986087" y="537032"/>
                </a:cubicBezTo>
                <a:cubicBezTo>
                  <a:pt x="2409063" y="553811"/>
                  <a:pt x="1917406" y="194753"/>
                  <a:pt x="1439978" y="177975"/>
                </a:cubicBezTo>
                <a:cubicBezTo>
                  <a:pt x="962550" y="161196"/>
                  <a:pt x="594203" y="413431"/>
                  <a:pt x="121518" y="436362"/>
                </a:cubicBezTo>
                <a:lnTo>
                  <a:pt x="0" y="437777"/>
                </a:ln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20161950" flipV="1">
            <a:off x="10363327" y="6103065"/>
            <a:ext cx="2122338" cy="1066533"/>
          </a:xfrm>
          <a:custGeom>
            <a:avLst/>
            <a:gdLst>
              <a:gd name="connsiteX0" fmla="*/ 2122338 w 2122338"/>
              <a:gd name="connsiteY0" fmla="*/ 1030944 h 1066533"/>
              <a:gd name="connsiteX1" fmla="*/ 1664032 w 2122338"/>
              <a:gd name="connsiteY1" fmla="*/ 0 h 1066533"/>
              <a:gd name="connsiteX2" fmla="*/ 0 w 2122338"/>
              <a:gd name="connsiteY2" fmla="*/ 739744 h 1066533"/>
              <a:gd name="connsiteX3" fmla="*/ 53437 w 2122338"/>
              <a:gd name="connsiteY3" fmla="*/ 762617 h 1066533"/>
              <a:gd name="connsiteX4" fmla="*/ 578906 w 2122338"/>
              <a:gd name="connsiteY4" fmla="*/ 884392 h 1066533"/>
              <a:gd name="connsiteX5" fmla="*/ 1238136 w 2122338"/>
              <a:gd name="connsiteY5" fmla="*/ 419528 h 1066533"/>
              <a:gd name="connsiteX6" fmla="*/ 2011189 w 2122338"/>
              <a:gd name="connsiteY6" fmla="*/ 1065508 h 1066533"/>
              <a:gd name="connsiteX7" fmla="*/ 2067809 w 2122338"/>
              <a:gd name="connsiteY7" fmla="*/ 1053113 h 10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338" h="1066533">
                <a:moveTo>
                  <a:pt x="2122338" y="1030944"/>
                </a:moveTo>
                <a:lnTo>
                  <a:pt x="1664032" y="0"/>
                </a:lnTo>
                <a:lnTo>
                  <a:pt x="0" y="739744"/>
                </a:lnTo>
                <a:lnTo>
                  <a:pt x="53437" y="762617"/>
                </a:lnTo>
                <a:cubicBezTo>
                  <a:pt x="221106" y="832981"/>
                  <a:pt x="431191" y="910176"/>
                  <a:pt x="578906" y="884392"/>
                </a:cubicBezTo>
                <a:cubicBezTo>
                  <a:pt x="815248" y="843138"/>
                  <a:pt x="999422" y="389342"/>
                  <a:pt x="1238136" y="419528"/>
                </a:cubicBezTo>
                <a:cubicBezTo>
                  <a:pt x="1476850" y="449714"/>
                  <a:pt x="1722678" y="1095694"/>
                  <a:pt x="2011189" y="1065508"/>
                </a:cubicBezTo>
                <a:cubicBezTo>
                  <a:pt x="2029222" y="1063621"/>
                  <a:pt x="2048143" y="1059404"/>
                  <a:pt x="2067809" y="1053113"/>
                </a:cubicBezTo>
                <a:close/>
              </a:path>
            </a:pathLst>
          </a:custGeom>
          <a:gradFill>
            <a:gsLst>
              <a:gs pos="0">
                <a:srgbClr val="3BCACA"/>
              </a:gs>
              <a:gs pos="100000">
                <a:srgbClr val="1D41D5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" name="图片 22" descr="C:/Users/keqch/AppData/Local/Temp/kaimatting/20210121205525/output_aiMatting_20210121205710.pngoutput_aiMatting_20210121205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6822" y="6019800"/>
            <a:ext cx="78930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00220" y="202565"/>
            <a:ext cx="9075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5832E1"/>
                </a:solidFill>
              </a:rPr>
              <a:t>模型优化 </a:t>
            </a:r>
            <a:r>
              <a:rPr lang="en-US" altLang="zh-CN" sz="2800" b="1">
                <a:solidFill>
                  <a:srgbClr val="5832E1"/>
                </a:solidFill>
              </a:rPr>
              <a:t>-</a:t>
            </a:r>
            <a:r>
              <a:rPr lang="en-US" altLang="zh-CN" sz="2800" b="1">
                <a:solidFill>
                  <a:srgbClr val="5832E1"/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rgbClr val="5832E1"/>
                </a:solidFill>
                <a:sym typeface="+mn-ea"/>
              </a:rPr>
              <a:t>Annual VS Quarter -</a:t>
            </a:r>
            <a:r>
              <a:rPr lang="zh-CN" altLang="en-US" sz="2400" b="1">
                <a:solidFill>
                  <a:srgbClr val="5832E1"/>
                </a:solidFill>
                <a:sym typeface="+mn-ea"/>
              </a:rPr>
              <a:t>去除</a:t>
            </a:r>
            <a:r>
              <a:rPr lang="zh-CN" altLang="en-US" sz="2400" b="1">
                <a:solidFill>
                  <a:srgbClr val="5832E1"/>
                </a:solidFill>
                <a:sym typeface="+mn-ea"/>
              </a:rPr>
              <a:t>股息因子</a:t>
            </a:r>
            <a:endParaRPr lang="zh-CN" altLang="en-US" sz="2400" b="1">
              <a:solidFill>
                <a:srgbClr val="5832E1"/>
              </a:solidFill>
              <a:sym typeface="+mn-ea"/>
            </a:endParaRPr>
          </a:p>
        </p:txBody>
      </p:sp>
      <p:pic>
        <p:nvPicPr>
          <p:cNvPr id="5" name="图片 4" descr="DJI-QUARTERLY"/>
          <p:cNvPicPr>
            <a:picLocks noChangeAspect="1"/>
          </p:cNvPicPr>
          <p:nvPr/>
        </p:nvPicPr>
        <p:blipFill>
          <a:blip r:embed="rId2"/>
          <a:srcRect l="1554" t="2830" r="2348" b="2401"/>
          <a:stretch>
            <a:fillRect/>
          </a:stretch>
        </p:blipFill>
        <p:spPr>
          <a:xfrm>
            <a:off x="908050" y="3664585"/>
            <a:ext cx="2739390" cy="2470785"/>
          </a:xfrm>
          <a:prstGeom prst="rect">
            <a:avLst/>
          </a:prstGeom>
        </p:spPr>
      </p:pic>
      <p:pic>
        <p:nvPicPr>
          <p:cNvPr id="11" name="图片 10" descr="sp500-anual-without div"/>
          <p:cNvPicPr>
            <a:picLocks noChangeAspect="1"/>
          </p:cNvPicPr>
          <p:nvPr/>
        </p:nvPicPr>
        <p:blipFill>
          <a:blip r:embed="rId3"/>
          <a:srcRect l="1923" t="2657" r="1748" b="2415"/>
          <a:stretch>
            <a:fillRect/>
          </a:stretch>
        </p:blipFill>
        <p:spPr>
          <a:xfrm>
            <a:off x="4300220" y="842645"/>
            <a:ext cx="3863975" cy="2706370"/>
          </a:xfrm>
          <a:prstGeom prst="rect">
            <a:avLst/>
          </a:prstGeom>
        </p:spPr>
      </p:pic>
      <p:pic>
        <p:nvPicPr>
          <p:cNvPr id="14" name="图片 13" descr="dji-no-div"/>
          <p:cNvPicPr>
            <a:picLocks noChangeAspect="1"/>
          </p:cNvPicPr>
          <p:nvPr/>
        </p:nvPicPr>
        <p:blipFill>
          <a:blip r:embed="rId4"/>
          <a:srcRect l="2730" t="3937" r="2151" b="3452"/>
          <a:stretch>
            <a:fillRect/>
          </a:stretch>
        </p:blipFill>
        <p:spPr>
          <a:xfrm>
            <a:off x="200025" y="842010"/>
            <a:ext cx="3726815" cy="2707005"/>
          </a:xfrm>
          <a:prstGeom prst="rect">
            <a:avLst/>
          </a:prstGeom>
        </p:spPr>
      </p:pic>
      <p:pic>
        <p:nvPicPr>
          <p:cNvPr id="15" name="图片 14" descr="ndx-no-div"/>
          <p:cNvPicPr>
            <a:picLocks noChangeAspect="1"/>
          </p:cNvPicPr>
          <p:nvPr/>
        </p:nvPicPr>
        <p:blipFill>
          <a:blip r:embed="rId5"/>
          <a:srcRect l="1776" t="1610" r="1239" b="2107"/>
          <a:stretch>
            <a:fillRect/>
          </a:stretch>
        </p:blipFill>
        <p:spPr>
          <a:xfrm>
            <a:off x="8303895" y="842645"/>
            <a:ext cx="3759200" cy="2706370"/>
          </a:xfrm>
          <a:prstGeom prst="rect">
            <a:avLst/>
          </a:prstGeom>
        </p:spPr>
      </p:pic>
      <p:pic>
        <p:nvPicPr>
          <p:cNvPr id="16" name="图片 15" descr="quarterlly-ndx"/>
          <p:cNvPicPr>
            <a:picLocks noChangeAspect="1"/>
          </p:cNvPicPr>
          <p:nvPr/>
        </p:nvPicPr>
        <p:blipFill>
          <a:blip r:embed="rId6"/>
          <a:srcRect l="2422" t="3333" r="3230" b="4901"/>
          <a:stretch>
            <a:fillRect/>
          </a:stretch>
        </p:blipFill>
        <p:spPr>
          <a:xfrm>
            <a:off x="9072880" y="3664585"/>
            <a:ext cx="2907665" cy="2355215"/>
          </a:xfrm>
          <a:prstGeom prst="rect">
            <a:avLst/>
          </a:prstGeom>
        </p:spPr>
      </p:pic>
      <p:pic>
        <p:nvPicPr>
          <p:cNvPr id="17" name="图片 16" descr="spy-no-div-108"/>
          <p:cNvPicPr>
            <a:picLocks noChangeAspect="1"/>
          </p:cNvPicPr>
          <p:nvPr/>
        </p:nvPicPr>
        <p:blipFill>
          <a:blip r:embed="rId7"/>
          <a:srcRect l="1345" t="1902" r="1255" b="1855"/>
          <a:stretch>
            <a:fillRect/>
          </a:stretch>
        </p:blipFill>
        <p:spPr>
          <a:xfrm>
            <a:off x="5110480" y="3664585"/>
            <a:ext cx="2857500" cy="25450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1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2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9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9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5、16、17、18、19、22、27、32、35、36"/>
</p:tagLst>
</file>

<file path=ppt/tags/tag146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7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8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49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1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2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3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4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55.xml><?xml version="1.0" encoding="utf-8"?>
<p:tagLst xmlns:p="http://schemas.openxmlformats.org/presentationml/2006/main">
  <p:tag name="KSO_WM_TEMPLATE_CATEGORY" val="custom"/>
  <p:tag name="KSO_WM_TEMPLATE_INDEX" val="2020449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7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heme/theme1.xml><?xml version="1.0" encoding="utf-8"?>
<a:theme xmlns:a="http://schemas.openxmlformats.org/drawingml/2006/main" name="2_Office 主题​​">
  <a:themeElements>
    <a:clrScheme name="自定义 267">
      <a:dk1>
        <a:sysClr val="windowText" lastClr="000000"/>
      </a:dk1>
      <a:lt1>
        <a:sysClr val="window" lastClr="FFFFFF"/>
      </a:lt1>
      <a:dk2>
        <a:srgbClr val="00070C"/>
      </a:dk2>
      <a:lt2>
        <a:srgbClr val="FFFFFF"/>
      </a:lt2>
      <a:accent1>
        <a:srgbClr val="0BAEF4"/>
      </a:accent1>
      <a:accent2>
        <a:srgbClr val="0868A9"/>
      </a:accent2>
      <a:accent3>
        <a:srgbClr val="0A69CF"/>
      </a:accent3>
      <a:accent4>
        <a:srgbClr val="0A46BD"/>
      </a:accent4>
      <a:accent5>
        <a:srgbClr val="0924AA"/>
      </a:accent5>
      <a:accent6>
        <a:srgbClr val="09019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2657</Words>
  <Application>WPS 演示</Application>
  <PresentationFormat>宽屏</PresentationFormat>
  <Paragraphs>146</Paragraphs>
  <Slides>10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汉仪旗黑-85S</vt:lpstr>
      <vt:lpstr>Times New Roman</vt:lpstr>
      <vt:lpstr>Arial Unicode MS</vt:lpstr>
      <vt:lpstr>Calibri</vt:lpstr>
      <vt:lpstr>Adobe Garamond Pro Bold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frank</cp:lastModifiedBy>
  <cp:revision>170</cp:revision>
  <dcterms:created xsi:type="dcterms:W3CDTF">2019-05-24T06:29:00Z</dcterms:created>
  <dcterms:modified xsi:type="dcterms:W3CDTF">2021-02-07T03:46:54Z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