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404" r:id="rId3"/>
    <p:sldId id="598" r:id="rId4"/>
    <p:sldId id="603" r:id="rId5"/>
    <p:sldId id="602" r:id="rId6"/>
    <p:sldId id="620" r:id="rId7"/>
    <p:sldId id="597" r:id="rId8"/>
  </p:sldIdLst>
  <p:sldSz cx="12192000" cy="6858000"/>
  <p:notesSz cx="6858000" cy="9144000"/>
  <p:embeddedFontLst>
    <p:embeddedFont>
      <p:font typeface="微软雅黑" panose="020B0503020204020204" pitchFamily="34" charset="-122"/>
      <p:regular r:id="rId13"/>
    </p:embeddedFont>
    <p:embeddedFont>
      <p:font typeface="Calibri" panose="020F0502020204030204" charset="0"/>
      <p:regular r:id="rId14"/>
      <p:bold r:id="rId15"/>
      <p:italic r:id="rId16"/>
      <p:boldItalic r:id="rId1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32E1"/>
    <a:srgbClr val="5045E5"/>
    <a:srgbClr val="1D41D5"/>
    <a:srgbClr val="5358F7"/>
    <a:srgbClr val="FDF3F1"/>
    <a:srgbClr val="2C80D4"/>
    <a:srgbClr val="3AC4CD"/>
    <a:srgbClr val="204DD5"/>
    <a:srgbClr val="2E68FD"/>
    <a:srgbClr val="3B5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3" autoAdjust="0"/>
    <p:restoredTop sz="94660"/>
  </p:normalViewPr>
  <p:slideViewPr>
    <p:cSldViewPr snapToGrid="0">
      <p:cViewPr>
        <p:scale>
          <a:sx n="100" d="100"/>
          <a:sy n="100" d="100"/>
        </p:scale>
        <p:origin x="336" y="444"/>
      </p:cViewPr>
      <p:guideLst>
        <p:guide orient="horz" pos="2160"/>
        <p:guide pos="39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font" Target="fonts/font5.fntdata"/><Relationship Id="rId16" Type="http://schemas.openxmlformats.org/officeDocument/2006/relationships/font" Target="fonts/font4.fntdata"/><Relationship Id="rId15" Type="http://schemas.openxmlformats.org/officeDocument/2006/relationships/font" Target="fonts/font3.fntdata"/><Relationship Id="rId14" Type="http://schemas.openxmlformats.org/officeDocument/2006/relationships/font" Target="fonts/font2.fntdata"/><Relationship Id="rId13" Type="http://schemas.openxmlformats.org/officeDocument/2006/relationships/font" Target="fonts/font1.fntdata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9886C-4C3A-48B2-92B1-BDE70EF49B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B6183-338E-4994-BBEA-270B6A6C07E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6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72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8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81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4" Type="http://schemas.openxmlformats.org/officeDocument/2006/relationships/tags" Target="../tags/tag111.xml"/><Relationship Id="rId13" Type="http://schemas.openxmlformats.org/officeDocument/2006/relationships/tags" Target="../tags/tag110.xml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6" Type="http://schemas.openxmlformats.org/officeDocument/2006/relationships/tags" Target="../tags/tag131.xml"/><Relationship Id="rId15" Type="http://schemas.openxmlformats.org/officeDocument/2006/relationships/tags" Target="../tags/tag130.xml"/><Relationship Id="rId14" Type="http://schemas.openxmlformats.org/officeDocument/2006/relationships/tags" Target="../tags/tag129.xml"/><Relationship Id="rId13" Type="http://schemas.openxmlformats.org/officeDocument/2006/relationships/tags" Target="../tags/tag128.xml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34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3" Type="http://schemas.openxmlformats.org/officeDocument/2006/relationships/tags" Target="../tags/tag13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3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middle1\\07\subject_holdleft_191,191,191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1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9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2921000" y="2371091"/>
            <a:ext cx="6350000" cy="44894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grpSp>
        <p:nvGrpSpPr>
          <p:cNvPr id="7" name="组合 6"/>
          <p:cNvGrpSpPr/>
          <p:nvPr>
            <p:custDataLst>
              <p:tags r:id="rId9"/>
            </p:custDataLst>
          </p:nvPr>
        </p:nvGrpSpPr>
        <p:grpSpPr>
          <a:xfrm>
            <a:off x="2996565" y="3023235"/>
            <a:ext cx="6198870" cy="1463675"/>
            <a:chOff x="2996565" y="2806065"/>
            <a:chExt cx="6198870" cy="1463675"/>
          </a:xfrm>
        </p:grpSpPr>
        <p:cxnSp>
          <p:nvCxnSpPr>
            <p:cNvPr id="8" name="直接连接符 7"/>
            <p:cNvCxnSpPr/>
            <p:nvPr>
              <p:custDataLst>
                <p:tags r:id="rId10"/>
              </p:custDataLst>
            </p:nvPr>
          </p:nvCxnSpPr>
          <p:spPr>
            <a:xfrm>
              <a:off x="2996565" y="4269740"/>
              <a:ext cx="619887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11"/>
              </p:custDataLst>
            </p:nvPr>
          </p:nvCxnSpPr>
          <p:spPr>
            <a:xfrm>
              <a:off x="2996565" y="2806065"/>
              <a:ext cx="619887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2"/>
            </p:custDataLst>
          </p:nvPr>
        </p:nvSpPr>
        <p:spPr>
          <a:xfrm>
            <a:off x="2921000" y="3128010"/>
            <a:ext cx="6350000" cy="125349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spc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>
            <p:custDataLst>
              <p:tags r:id="rId8"/>
            </p:custDataLst>
          </p:nvPr>
        </p:nvGrpSpPr>
        <p:grpSpPr>
          <a:xfrm>
            <a:off x="4316730" y="1888808"/>
            <a:ext cx="3558540" cy="3080385"/>
            <a:chOff x="6798" y="2568"/>
            <a:chExt cx="5604" cy="4851"/>
          </a:xfrm>
        </p:grpSpPr>
        <p:sp>
          <p:nvSpPr>
            <p:cNvPr id="9" name="任意多边形 6"/>
            <p:cNvSpPr/>
            <p:nvPr>
              <p:custDataLst>
                <p:tags r:id="rId9"/>
              </p:custDataLst>
            </p:nvPr>
          </p:nvSpPr>
          <p:spPr>
            <a:xfrm rot="10800000">
              <a:off x="6798" y="6625"/>
              <a:ext cx="5605" cy="795"/>
            </a:xfrm>
            <a:custGeom>
              <a:avLst/>
              <a:gdLst>
                <a:gd name="connsiteX0" fmla="*/ 0 w 6430"/>
                <a:gd name="connsiteY0" fmla="*/ 1187 h 1232"/>
                <a:gd name="connsiteX1" fmla="*/ 0 w 6430"/>
                <a:gd name="connsiteY1" fmla="*/ 0 h 1232"/>
                <a:gd name="connsiteX2" fmla="*/ 6430 w 6430"/>
                <a:gd name="connsiteY2" fmla="*/ 0 h 1232"/>
                <a:gd name="connsiteX3" fmla="*/ 6430 w 6430"/>
                <a:gd name="connsiteY3" fmla="*/ 1232 h 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0" h="1232">
                  <a:moveTo>
                    <a:pt x="0" y="1187"/>
                  </a:moveTo>
                  <a:lnTo>
                    <a:pt x="0" y="0"/>
                  </a:lnTo>
                  <a:lnTo>
                    <a:pt x="6430" y="0"/>
                  </a:lnTo>
                  <a:lnTo>
                    <a:pt x="6430" y="1232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5"/>
            <p:cNvSpPr/>
            <p:nvPr>
              <p:custDataLst>
                <p:tags r:id="rId10"/>
              </p:custDataLst>
            </p:nvPr>
          </p:nvSpPr>
          <p:spPr>
            <a:xfrm>
              <a:off x="6798" y="2568"/>
              <a:ext cx="5605" cy="795"/>
            </a:xfrm>
            <a:custGeom>
              <a:avLst/>
              <a:gdLst>
                <a:gd name="connsiteX0" fmla="*/ 0 w 6430"/>
                <a:gd name="connsiteY0" fmla="*/ 1187 h 1232"/>
                <a:gd name="connsiteX1" fmla="*/ 0 w 6430"/>
                <a:gd name="connsiteY1" fmla="*/ 0 h 1232"/>
                <a:gd name="connsiteX2" fmla="*/ 6430 w 6430"/>
                <a:gd name="connsiteY2" fmla="*/ 0 h 1232"/>
                <a:gd name="connsiteX3" fmla="*/ 6430 w 6430"/>
                <a:gd name="connsiteY3" fmla="*/ 1232 h 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0" h="1232">
                  <a:moveTo>
                    <a:pt x="0" y="1187"/>
                  </a:moveTo>
                  <a:lnTo>
                    <a:pt x="0" y="0"/>
                  </a:lnTo>
                  <a:lnTo>
                    <a:pt x="6430" y="0"/>
                  </a:lnTo>
                  <a:lnTo>
                    <a:pt x="6430" y="1232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11"/>
            </p:custDataLst>
          </p:nvPr>
        </p:nvSpPr>
        <p:spPr>
          <a:xfrm>
            <a:off x="2921000" y="3912321"/>
            <a:ext cx="6350000" cy="361315"/>
          </a:xfrm>
        </p:spPr>
        <p:txBody>
          <a:bodyPr vert="horz" wrap="square" lIns="0" tIns="0" rIns="0" bIns="0" anchor="t" anchorCtr="0">
            <a:normAutofit/>
          </a:bodyPr>
          <a:lstStyle>
            <a:lvl1pPr marL="457200" marR="0" indent="-457200" algn="ct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2"/>
            </p:custDataLst>
          </p:nvPr>
        </p:nvSpPr>
        <p:spPr>
          <a:xfrm>
            <a:off x="3413760" y="2420303"/>
            <a:ext cx="5365750" cy="139890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spc="10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343650"/>
            <a:ext cx="720090" cy="51435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65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700713"/>
            <a:ext cx="1620202" cy="1157288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0713"/>
            <a:ext cx="1620202" cy="11572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3612445" cy="4064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8"/>
            </p:custDataLst>
          </p:nvPr>
        </p:nvSpPr>
        <p:spPr>
          <a:xfrm>
            <a:off x="5084446" y="2785110"/>
            <a:ext cx="5767705" cy="83566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9"/>
            </p:custDataLst>
          </p:nvPr>
        </p:nvSpPr>
        <p:spPr>
          <a:xfrm>
            <a:off x="5084446" y="3823971"/>
            <a:ext cx="5767705" cy="32194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2194560"/>
            <a:ext cx="4389120" cy="246888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0" y="0"/>
            <a:ext cx="73152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65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45.xml"/><Relationship Id="rId23" Type="http://schemas.openxmlformats.org/officeDocument/2006/relationships/tags" Target="../tags/tag144.xml"/><Relationship Id="rId22" Type="http://schemas.openxmlformats.org/officeDocument/2006/relationships/tags" Target="../tags/tag143.xml"/><Relationship Id="rId21" Type="http://schemas.openxmlformats.org/officeDocument/2006/relationships/tags" Target="../tags/tag142.xml"/><Relationship Id="rId20" Type="http://schemas.openxmlformats.org/officeDocument/2006/relationships/tags" Target="../tags/tag14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40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6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7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8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9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50.xml"/><Relationship Id="rId7" Type="http://schemas.openxmlformats.org/officeDocument/2006/relationships/image" Target="../media/image16.png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1.xml"/><Relationship Id="rId2" Type="http://schemas.openxmlformats.org/officeDocument/2006/relationships/image" Target="../media/image18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268" y="0"/>
            <a:ext cx="6858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矩形 4"/>
          <p:cNvSpPr/>
          <p:nvPr/>
        </p:nvSpPr>
        <p:spPr>
          <a:xfrm flipV="1">
            <a:off x="2907821" y="5144342"/>
            <a:ext cx="473498" cy="60960"/>
          </a:xfrm>
          <a:prstGeom prst="rect">
            <a:avLst/>
          </a:prstGeom>
          <a:solidFill>
            <a:srgbClr val="5045E5"/>
          </a:solidFill>
          <a:ln w="12700" cap="flat" cmpd="sng" algn="ctr">
            <a:solidFill>
              <a:srgbClr val="5045E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 dirty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1624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r>
              <a:rPr lang="zh-CN" altLang="en-US" sz="4800" b="1" cap="all" dirty="0">
                <a:solidFill>
                  <a:srgbClr val="5358F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量化策略</a:t>
            </a:r>
            <a:endParaRPr lang="zh-CN" altLang="en-US" sz="4800" b="1" cap="all" dirty="0">
              <a:solidFill>
                <a:srgbClr val="5358F7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dist" defTabSz="913765">
              <a:spcBef>
                <a:spcPct val="20000"/>
              </a:spcBef>
            </a:pPr>
            <a:r>
              <a:rPr lang="zh-CN" altLang="en-US" sz="4800" b="1" cap="all" dirty="0" smtClean="0">
                <a:solidFill>
                  <a:srgbClr val="5358F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总结汇报</a:t>
            </a:r>
            <a:endParaRPr lang="zh-CN" altLang="en-US" sz="4800" b="1" cap="all" dirty="0" smtClean="0">
              <a:solidFill>
                <a:srgbClr val="5358F7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070100" y="1736090"/>
            <a:ext cx="3019425" cy="6451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defTabSz="514350">
              <a:defRPr/>
            </a:pPr>
            <a:r>
              <a:rPr lang="en-US" sz="36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Precise  Mind</a:t>
            </a:r>
            <a:r>
              <a:rPr lang="en-US" sz="2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1400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</a:t>
            </a:r>
            <a:endParaRPr lang="en-US" altLang="en-US" sz="1400" b="1" u="sng" dirty="0">
              <a:solidFill>
                <a:srgbClr val="5832E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267" y="1668145"/>
            <a:ext cx="789305" cy="781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6" grpId="1" bldLvl="0" animBg="1"/>
      <p:bldP spid="20" grpId="0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18050" y="183515"/>
            <a:ext cx="7762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5832E1"/>
                </a:solidFill>
              </a:rPr>
              <a:t>模型优化 </a:t>
            </a:r>
            <a:r>
              <a:rPr lang="en-US" altLang="zh-CN" sz="2800" b="1">
                <a:solidFill>
                  <a:srgbClr val="5832E1"/>
                </a:solidFill>
              </a:rPr>
              <a:t>- Annual - with Dividend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  <p:pic>
        <p:nvPicPr>
          <p:cNvPr id="4" name="图片 3" descr="SP500-PERFORMANCE-1-31"/>
          <p:cNvPicPr>
            <a:picLocks noChangeAspect="1"/>
          </p:cNvPicPr>
          <p:nvPr/>
        </p:nvPicPr>
        <p:blipFill>
          <a:blip r:embed="rId2"/>
          <a:srcRect l="1115" t="2588" r="1547" b="2073"/>
          <a:stretch>
            <a:fillRect/>
          </a:stretch>
        </p:blipFill>
        <p:spPr>
          <a:xfrm>
            <a:off x="4300220" y="1363980"/>
            <a:ext cx="3881120" cy="2696845"/>
          </a:xfrm>
          <a:prstGeom prst="rect">
            <a:avLst/>
          </a:prstGeom>
        </p:spPr>
      </p:pic>
      <p:pic>
        <p:nvPicPr>
          <p:cNvPr id="5" name="图片 4" descr="ndx-PERFORMANCE"/>
          <p:cNvPicPr>
            <a:picLocks noChangeAspect="1"/>
          </p:cNvPicPr>
          <p:nvPr/>
        </p:nvPicPr>
        <p:blipFill>
          <a:blip r:embed="rId3"/>
          <a:srcRect l="1724" t="2812" r="1897" b="2769"/>
          <a:stretch>
            <a:fillRect/>
          </a:stretch>
        </p:blipFill>
        <p:spPr>
          <a:xfrm>
            <a:off x="8335645" y="1946910"/>
            <a:ext cx="3624580" cy="2616200"/>
          </a:xfrm>
          <a:prstGeom prst="rect">
            <a:avLst/>
          </a:prstGeom>
        </p:spPr>
      </p:pic>
      <p:pic>
        <p:nvPicPr>
          <p:cNvPr id="8" name="图片 7" descr="latest-1-30"/>
          <p:cNvPicPr>
            <a:picLocks noChangeAspect="1"/>
          </p:cNvPicPr>
          <p:nvPr/>
        </p:nvPicPr>
        <p:blipFill>
          <a:blip r:embed="rId4"/>
          <a:srcRect l="1344" t="1447" r="1522" b="1400"/>
          <a:stretch>
            <a:fillRect/>
          </a:stretch>
        </p:blipFill>
        <p:spPr>
          <a:xfrm>
            <a:off x="115570" y="898525"/>
            <a:ext cx="4021455" cy="28663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300855" y="4303395"/>
            <a:ext cx="3880485" cy="1491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00">
                <a:solidFill>
                  <a:srgbClr val="FF0000"/>
                </a:solidFill>
                <a:latin typeface="+mj-ea"/>
                <a:ea typeface="+mj-ea"/>
              </a:rPr>
              <a:t>CAGR(Strategy): </a:t>
            </a:r>
            <a:r>
              <a:rPr lang="en-US" altLang="zh-CN" sz="1300">
                <a:solidFill>
                  <a:srgbClr val="FF0000"/>
                </a:solidFill>
                <a:latin typeface="+mj-ea"/>
                <a:ea typeface="+mj-ea"/>
              </a:rPr>
              <a:t>	  	</a:t>
            </a:r>
            <a:r>
              <a:rPr lang="zh-CN" altLang="en-US" sz="1300">
                <a:solidFill>
                  <a:srgbClr val="FF0000"/>
                </a:solidFill>
                <a:latin typeface="+mj-ea"/>
                <a:ea typeface="+mj-ea"/>
              </a:rPr>
              <a:t>0.18</a:t>
            </a:r>
            <a:endParaRPr lang="zh-CN" altLang="en-US" sz="13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300">
                <a:solidFill>
                  <a:srgbClr val="FF0000"/>
                </a:solidFill>
                <a:latin typeface="+mj-ea"/>
                <a:ea typeface="+mj-ea"/>
              </a:rPr>
              <a:t>SharpRatio(Strategy): </a:t>
            </a:r>
            <a:r>
              <a:rPr lang="en-US" altLang="zh-CN" sz="1300">
                <a:solidFill>
                  <a:srgbClr val="FF0000"/>
                </a:solidFill>
                <a:latin typeface="+mj-ea"/>
                <a:ea typeface="+mj-ea"/>
              </a:rPr>
              <a:t>		</a:t>
            </a:r>
            <a:r>
              <a:rPr lang="zh-CN" altLang="en-US" sz="1300">
                <a:solidFill>
                  <a:srgbClr val="FF0000"/>
                </a:solidFill>
                <a:latin typeface="+mj-ea"/>
                <a:ea typeface="+mj-ea"/>
              </a:rPr>
              <a:t>0.98 </a:t>
            </a:r>
            <a:endParaRPr lang="zh-CN" altLang="en-US" sz="13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300">
                <a:solidFill>
                  <a:srgbClr val="FF0000"/>
                </a:solidFill>
                <a:latin typeface="+mj-ea"/>
                <a:ea typeface="+mj-ea"/>
              </a:rPr>
              <a:t>Max-Drawdown(Strategy): </a:t>
            </a:r>
            <a:r>
              <a:rPr lang="en-US" altLang="zh-CN" sz="1300">
                <a:solidFill>
                  <a:srgbClr val="FF0000"/>
                </a:solidFill>
                <a:latin typeface="+mj-ea"/>
                <a:ea typeface="+mj-ea"/>
              </a:rPr>
              <a:t>	</a:t>
            </a:r>
            <a:r>
              <a:rPr lang="zh-CN" altLang="en-US" sz="1300">
                <a:solidFill>
                  <a:srgbClr val="FF0000"/>
                </a:solidFill>
                <a:latin typeface="+mj-ea"/>
                <a:ea typeface="+mj-ea"/>
              </a:rPr>
              <a:t>0.22</a:t>
            </a:r>
            <a:endParaRPr lang="zh-CN" altLang="en-US" sz="1300">
              <a:solidFill>
                <a:srgbClr val="FF0000"/>
              </a:solidFill>
              <a:latin typeface="+mj-ea"/>
              <a:ea typeface="+mj-ea"/>
            </a:endParaRPr>
          </a:p>
          <a:p>
            <a:endParaRPr lang="zh-CN" altLang="en-US" sz="1300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CAGR(SPY):		</a:t>
            </a:r>
            <a:r>
              <a:rPr lang="en-US" altLang="zh-CN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	</a:t>
            </a:r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0.13 </a:t>
            </a:r>
            <a:endParaRPr lang="zh-CN" altLang="en-US" sz="13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SharpRatio(SPY): 	  </a:t>
            </a:r>
            <a:r>
              <a:rPr lang="en-US" altLang="zh-CN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	</a:t>
            </a:r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0.78</a:t>
            </a:r>
            <a:endParaRPr lang="zh-CN" altLang="en-US" sz="13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Max-Drawdown(</a:t>
            </a:r>
            <a:r>
              <a:rPr lang="en-US" altLang="zh-CN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SPY</a:t>
            </a:r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):    </a:t>
            </a:r>
            <a:r>
              <a:rPr lang="en-US" altLang="zh-CN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	</a:t>
            </a:r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0.20</a:t>
            </a:r>
            <a:endParaRPr lang="zh-CN" altLang="en-US" sz="13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4335" y="3764915"/>
            <a:ext cx="4068445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      	</a:t>
            </a:r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0.1</a:t>
            </a:r>
            <a:r>
              <a:rPr lang="en-US" altLang="zh-CN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97</a:t>
            </a:r>
            <a:endParaRPr lang="zh-CN" altLang="en-US" sz="14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SharpRatio(Strategy): </a:t>
            </a:r>
            <a:r>
              <a:rPr lang="en-US" altLang="zh-CN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0.9</a:t>
            </a:r>
            <a:r>
              <a:rPr lang="en-US" altLang="zh-CN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5</a:t>
            </a:r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4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Max-Drawdown(Strategy):     </a:t>
            </a:r>
            <a:r>
              <a:rPr lang="en-US" altLang="zh-CN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17</a:t>
            </a:r>
            <a:endParaRPr lang="zh-CN" altLang="en-US" sz="1400">
              <a:solidFill>
                <a:srgbClr val="FF0000"/>
              </a:solidFill>
              <a:latin typeface="+mj-ea"/>
              <a:ea typeface="+mj-ea"/>
            </a:endParaRPr>
          </a:p>
          <a:p>
            <a:endParaRPr lang="zh-CN" altLang="en-US" sz="1400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		  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0.1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 	  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59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              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0.2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3</a:t>
            </a:r>
            <a:endParaRPr lang="en-US" altLang="zh-CN" sz="1400">
              <a:solidFill>
                <a:schemeClr val="accent1">
                  <a:lumMod val="75000"/>
                </a:schemeClr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35645" y="4705985"/>
            <a:ext cx="4145280" cy="1414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           </a:t>
            </a:r>
            <a:r>
              <a:rPr lang="zh-CN" altLang="en-US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</a:t>
            </a:r>
            <a:r>
              <a:rPr lang="en-US" altLang="zh-CN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9</a:t>
            </a:r>
            <a:endParaRPr lang="zh-CN" altLang="en-US" sz="12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SharpRatio(Strategy):                  0.9</a:t>
            </a:r>
            <a:r>
              <a:rPr lang="en-US" altLang="zh-CN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9</a:t>
            </a:r>
            <a:r>
              <a:rPr lang="zh-CN" altLang="en-US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2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Max-Drawdown(Strategy):          0.2</a:t>
            </a:r>
            <a:r>
              <a:rPr lang="en-US" altLang="zh-CN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</a:t>
            </a:r>
            <a:endParaRPr lang="en-US" altLang="zh-CN" sz="1200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endParaRPr lang="zh-CN" altLang="en-US" sz="1200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	             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1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9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2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                   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1.14</a:t>
            </a:r>
            <a:endParaRPr lang="zh-CN" altLang="en-US" sz="1200">
              <a:solidFill>
                <a:schemeClr val="accent1">
                  <a:lumMod val="75000"/>
                </a:schemeClr>
              </a:solidFill>
              <a:latin typeface="+mj-ea"/>
              <a:ea typeface="+mj-ea"/>
              <a:sym typeface="+mn-ea"/>
            </a:endParaRPr>
          </a:p>
          <a:p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            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0.17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  </a:t>
            </a:r>
            <a:r>
              <a:rPr lang="zh-CN" altLang="en-US" sz="14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400" b="1">
              <a:solidFill>
                <a:schemeClr val="accent1">
                  <a:lumMod val="75000"/>
                </a:schemeClr>
              </a:solidFill>
              <a:latin typeface="+mj-ea"/>
              <a:ea typeface="+mj-ea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65650" y="173990"/>
            <a:ext cx="7762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5832E1"/>
                </a:solidFill>
              </a:rPr>
              <a:t>模型优化 </a:t>
            </a:r>
            <a:r>
              <a:rPr lang="en-US" altLang="zh-CN" sz="2800" b="1">
                <a:solidFill>
                  <a:srgbClr val="5832E1"/>
                </a:solidFill>
              </a:rPr>
              <a:t>- Annual - without Dividend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73220" y="4629150"/>
            <a:ext cx="3880485" cy="1491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00">
                <a:solidFill>
                  <a:srgbClr val="FF0000"/>
                </a:solidFill>
                <a:latin typeface="+mj-ea"/>
                <a:ea typeface="+mj-ea"/>
              </a:rPr>
              <a:t>CAGR(Strategy): </a:t>
            </a:r>
            <a:r>
              <a:rPr lang="en-US" altLang="zh-CN" sz="1300">
                <a:solidFill>
                  <a:srgbClr val="FF0000"/>
                </a:solidFill>
                <a:latin typeface="+mj-ea"/>
                <a:ea typeface="+mj-ea"/>
              </a:rPr>
              <a:t>	  	</a:t>
            </a:r>
            <a:r>
              <a:rPr lang="zh-CN" altLang="en-US" sz="1300">
                <a:solidFill>
                  <a:srgbClr val="FF0000"/>
                </a:solidFill>
                <a:latin typeface="+mj-ea"/>
                <a:ea typeface="+mj-ea"/>
              </a:rPr>
              <a:t>0.18</a:t>
            </a:r>
            <a:endParaRPr lang="zh-CN" altLang="en-US" sz="13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300">
                <a:solidFill>
                  <a:srgbClr val="FF0000"/>
                </a:solidFill>
                <a:latin typeface="+mj-ea"/>
                <a:ea typeface="+mj-ea"/>
              </a:rPr>
              <a:t>SharpRatio(Strategy): </a:t>
            </a:r>
            <a:r>
              <a:rPr lang="en-US" altLang="zh-CN" sz="1300">
                <a:solidFill>
                  <a:srgbClr val="FF0000"/>
                </a:solidFill>
                <a:latin typeface="+mj-ea"/>
                <a:ea typeface="+mj-ea"/>
              </a:rPr>
              <a:t>		1.03</a:t>
            </a:r>
            <a:r>
              <a:rPr lang="zh-CN" altLang="en-US" sz="130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endParaRPr lang="zh-CN" altLang="en-US" sz="13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300">
                <a:solidFill>
                  <a:srgbClr val="FF0000"/>
                </a:solidFill>
                <a:latin typeface="+mj-ea"/>
                <a:ea typeface="+mj-ea"/>
              </a:rPr>
              <a:t>Max-Drawdown(Strategy): </a:t>
            </a:r>
            <a:r>
              <a:rPr lang="en-US" altLang="zh-CN" sz="1300">
                <a:solidFill>
                  <a:srgbClr val="FF0000"/>
                </a:solidFill>
                <a:latin typeface="+mj-ea"/>
                <a:ea typeface="+mj-ea"/>
              </a:rPr>
              <a:t>	</a:t>
            </a:r>
            <a:r>
              <a:rPr lang="zh-CN" altLang="en-US" sz="1300">
                <a:solidFill>
                  <a:srgbClr val="FF0000"/>
                </a:solidFill>
                <a:latin typeface="+mj-ea"/>
                <a:ea typeface="+mj-ea"/>
              </a:rPr>
              <a:t>0.</a:t>
            </a:r>
            <a:r>
              <a:rPr lang="en-US" altLang="zh-CN" sz="1300">
                <a:solidFill>
                  <a:srgbClr val="FF0000"/>
                </a:solidFill>
                <a:latin typeface="+mj-ea"/>
                <a:ea typeface="+mj-ea"/>
              </a:rPr>
              <a:t>14</a:t>
            </a:r>
            <a:endParaRPr lang="zh-CN" altLang="en-US" sz="1300">
              <a:solidFill>
                <a:srgbClr val="5832E1"/>
              </a:solidFill>
              <a:latin typeface="+mj-ea"/>
              <a:ea typeface="+mj-ea"/>
            </a:endParaRPr>
          </a:p>
          <a:p>
            <a:endParaRPr lang="zh-CN" altLang="en-US" sz="1300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CAGR(SPY):	</a:t>
            </a:r>
            <a:r>
              <a:rPr lang="en-US" altLang="zh-CN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	</a:t>
            </a:r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	0.1</a:t>
            </a:r>
            <a:r>
              <a:rPr lang="en-US" altLang="zh-CN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3</a:t>
            </a:r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endParaRPr lang="zh-CN" altLang="en-US" sz="13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SharpRatio(SPY): 	  </a:t>
            </a:r>
            <a:r>
              <a:rPr lang="en-US" altLang="zh-CN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	</a:t>
            </a:r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0.7</a:t>
            </a:r>
            <a:r>
              <a:rPr lang="en-US" altLang="zh-CN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8</a:t>
            </a:r>
            <a:endParaRPr lang="zh-CN" altLang="en-US" sz="13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Max-Drawdown(spy):    </a:t>
            </a:r>
            <a:r>
              <a:rPr lang="en-US" altLang="zh-CN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	</a:t>
            </a:r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0.20</a:t>
            </a:r>
            <a:endParaRPr lang="zh-CN" altLang="en-US" sz="13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4170" y="3735705"/>
            <a:ext cx="4068445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      	</a:t>
            </a:r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21</a:t>
            </a:r>
            <a:endParaRPr lang="zh-CN" altLang="en-US" sz="14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SharpRatio(Strategy): </a:t>
            </a:r>
            <a:r>
              <a:rPr lang="en-US" altLang="zh-CN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1.06</a:t>
            </a:r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4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Max-Drawdown(Strategy):     </a:t>
            </a:r>
            <a:r>
              <a:rPr lang="en-US" altLang="zh-CN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15</a:t>
            </a:r>
            <a:endParaRPr lang="zh-CN" altLang="en-US" sz="1400">
              <a:solidFill>
                <a:srgbClr val="FF0000"/>
              </a:solidFill>
              <a:latin typeface="+mj-ea"/>
              <a:ea typeface="+mj-ea"/>
            </a:endParaRPr>
          </a:p>
          <a:p>
            <a:endParaRPr lang="zh-CN" altLang="en-US" sz="1400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		  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0.1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 	  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59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              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0.2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3</a:t>
            </a:r>
            <a:endParaRPr lang="en-US" altLang="zh-CN" sz="1400">
              <a:solidFill>
                <a:schemeClr val="accent1">
                  <a:lumMod val="75000"/>
                </a:schemeClr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35645" y="4705985"/>
            <a:ext cx="4145280" cy="1414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            </a:t>
            </a:r>
            <a:r>
              <a:rPr lang="zh-CN" altLang="en-US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29</a:t>
            </a:r>
            <a:endParaRPr lang="zh-CN" altLang="en-US" sz="12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SharpRatio(Strategy):                  </a:t>
            </a:r>
            <a:r>
              <a:rPr lang="en-US" altLang="zh-CN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1.43</a:t>
            </a:r>
            <a:r>
              <a:rPr lang="zh-CN" altLang="en-US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2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Max-Drawdown(Strategy):           0.</a:t>
            </a:r>
            <a:r>
              <a:rPr lang="en-US" altLang="zh-CN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15</a:t>
            </a:r>
            <a:endParaRPr lang="en-US" altLang="zh-CN" sz="1200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endParaRPr lang="zh-CN" altLang="en-US" sz="1200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	             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19</a:t>
            </a:r>
            <a:endParaRPr lang="zh-CN" altLang="en-US" sz="12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                   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1.14</a:t>
            </a:r>
            <a:endParaRPr lang="zh-CN" altLang="en-US" sz="1200">
              <a:solidFill>
                <a:schemeClr val="accent1">
                  <a:lumMod val="75000"/>
                </a:schemeClr>
              </a:solidFill>
              <a:latin typeface="+mj-ea"/>
              <a:ea typeface="+mj-ea"/>
              <a:sym typeface="+mn-ea"/>
            </a:endParaRPr>
          </a:p>
          <a:p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NDX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100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           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0.17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  </a:t>
            </a:r>
            <a:r>
              <a:rPr lang="zh-CN" altLang="en-US" sz="1400" b="1">
                <a:solidFill>
                  <a:schemeClr val="tx2">
                    <a:lumMod val="25000"/>
                    <a:lumOff val="75000"/>
                  </a:schemeClr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400" b="1">
              <a:solidFill>
                <a:schemeClr val="tx2">
                  <a:lumMod val="25000"/>
                  <a:lumOff val="75000"/>
                </a:schemeClr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6" name="图片 5" descr="sp500-anual-without div"/>
          <p:cNvPicPr>
            <a:picLocks noChangeAspect="1"/>
          </p:cNvPicPr>
          <p:nvPr/>
        </p:nvPicPr>
        <p:blipFill>
          <a:blip r:embed="rId2"/>
          <a:srcRect l="1923" t="2657" r="1748" b="2415"/>
          <a:stretch>
            <a:fillRect/>
          </a:stretch>
        </p:blipFill>
        <p:spPr>
          <a:xfrm>
            <a:off x="4022725" y="1273810"/>
            <a:ext cx="3893820" cy="2777490"/>
          </a:xfrm>
          <a:prstGeom prst="rect">
            <a:avLst/>
          </a:prstGeom>
        </p:spPr>
      </p:pic>
      <p:pic>
        <p:nvPicPr>
          <p:cNvPr id="10" name="图片 9" descr="ndx-no-div"/>
          <p:cNvPicPr>
            <a:picLocks noChangeAspect="1"/>
          </p:cNvPicPr>
          <p:nvPr/>
        </p:nvPicPr>
        <p:blipFill>
          <a:blip r:embed="rId3"/>
          <a:srcRect l="1776" t="1610" r="1239" b="2107"/>
          <a:stretch>
            <a:fillRect/>
          </a:stretch>
        </p:blipFill>
        <p:spPr>
          <a:xfrm>
            <a:off x="8141335" y="1687195"/>
            <a:ext cx="3904615" cy="2941955"/>
          </a:xfrm>
          <a:prstGeom prst="rect">
            <a:avLst/>
          </a:prstGeom>
        </p:spPr>
      </p:pic>
      <p:pic>
        <p:nvPicPr>
          <p:cNvPr id="5" name="图片 4" descr="dji-no-div"/>
          <p:cNvPicPr>
            <a:picLocks noChangeAspect="1"/>
          </p:cNvPicPr>
          <p:nvPr/>
        </p:nvPicPr>
        <p:blipFill>
          <a:blip r:embed="rId4"/>
          <a:srcRect l="2730" t="3937" r="2151" b="3452"/>
          <a:stretch>
            <a:fillRect/>
          </a:stretch>
        </p:blipFill>
        <p:spPr>
          <a:xfrm>
            <a:off x="344170" y="695960"/>
            <a:ext cx="3584575" cy="27070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00220" y="202565"/>
            <a:ext cx="7762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5832E1"/>
                </a:solidFill>
              </a:rPr>
              <a:t>模型优化 </a:t>
            </a:r>
            <a:r>
              <a:rPr lang="en-US" altLang="zh-CN" sz="2800" b="1">
                <a:solidFill>
                  <a:srgbClr val="5832E1"/>
                </a:solidFill>
              </a:rPr>
              <a:t>-</a:t>
            </a:r>
            <a:r>
              <a:rPr lang="en-US" altLang="zh-CN" sz="2800" b="1">
                <a:solidFill>
                  <a:srgbClr val="5832E1"/>
                </a:solidFill>
                <a:sym typeface="+mn-ea"/>
              </a:rPr>
              <a:t> Quarter - without Dividend 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00220" y="4322445"/>
            <a:ext cx="3880485" cy="1491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00">
                <a:solidFill>
                  <a:srgbClr val="FF0000"/>
                </a:solidFill>
                <a:latin typeface="+mj-ea"/>
                <a:ea typeface="+mj-ea"/>
              </a:rPr>
              <a:t>CAGR(Strategy): </a:t>
            </a:r>
            <a:r>
              <a:rPr lang="en-US" altLang="zh-CN" sz="1300">
                <a:solidFill>
                  <a:srgbClr val="FF0000"/>
                </a:solidFill>
                <a:latin typeface="+mj-ea"/>
                <a:ea typeface="+mj-ea"/>
              </a:rPr>
              <a:t>	  	</a:t>
            </a:r>
            <a:r>
              <a:rPr lang="zh-CN" altLang="en-US" sz="1300">
                <a:solidFill>
                  <a:srgbClr val="FF0000"/>
                </a:solidFill>
                <a:latin typeface="+mj-ea"/>
                <a:ea typeface="+mj-ea"/>
              </a:rPr>
              <a:t>0.1</a:t>
            </a:r>
            <a:r>
              <a:rPr lang="en-US" altLang="zh-CN" sz="1300">
                <a:solidFill>
                  <a:srgbClr val="FF0000"/>
                </a:solidFill>
                <a:latin typeface="+mj-ea"/>
                <a:ea typeface="+mj-ea"/>
              </a:rPr>
              <a:t>5</a:t>
            </a:r>
            <a:endParaRPr lang="zh-CN" altLang="en-US" sz="13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300">
                <a:solidFill>
                  <a:srgbClr val="FF0000"/>
                </a:solidFill>
                <a:latin typeface="+mj-ea"/>
                <a:ea typeface="+mj-ea"/>
              </a:rPr>
              <a:t>SharpRatio(Strategy): </a:t>
            </a:r>
            <a:r>
              <a:rPr lang="en-US" altLang="zh-CN" sz="1300">
                <a:solidFill>
                  <a:srgbClr val="FF0000"/>
                </a:solidFill>
                <a:latin typeface="+mj-ea"/>
                <a:ea typeface="+mj-ea"/>
              </a:rPr>
              <a:t>		1.0</a:t>
            </a:r>
            <a:r>
              <a:rPr lang="zh-CN" altLang="en-US" sz="130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endParaRPr lang="zh-CN" altLang="en-US" sz="13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300">
                <a:solidFill>
                  <a:srgbClr val="FF0000"/>
                </a:solidFill>
                <a:latin typeface="+mj-ea"/>
                <a:ea typeface="+mj-ea"/>
              </a:rPr>
              <a:t>Max-Drawdown(Strategy): </a:t>
            </a:r>
            <a:r>
              <a:rPr lang="en-US" altLang="zh-CN" sz="1300">
                <a:solidFill>
                  <a:srgbClr val="FF0000"/>
                </a:solidFill>
                <a:latin typeface="+mj-ea"/>
                <a:ea typeface="+mj-ea"/>
              </a:rPr>
              <a:t>	</a:t>
            </a:r>
            <a:r>
              <a:rPr lang="zh-CN" altLang="en-US" sz="1300">
                <a:solidFill>
                  <a:srgbClr val="FF0000"/>
                </a:solidFill>
                <a:latin typeface="+mj-ea"/>
                <a:ea typeface="+mj-ea"/>
              </a:rPr>
              <a:t>0.</a:t>
            </a:r>
            <a:r>
              <a:rPr lang="en-US" altLang="zh-CN" sz="1300">
                <a:solidFill>
                  <a:srgbClr val="FF0000"/>
                </a:solidFill>
                <a:latin typeface="+mj-ea"/>
                <a:ea typeface="+mj-ea"/>
              </a:rPr>
              <a:t>14</a:t>
            </a:r>
            <a:endParaRPr lang="zh-CN" altLang="en-US" sz="1300">
              <a:solidFill>
                <a:srgbClr val="5832E1"/>
              </a:solidFill>
              <a:latin typeface="+mj-ea"/>
              <a:ea typeface="+mj-ea"/>
            </a:endParaRPr>
          </a:p>
          <a:p>
            <a:endParaRPr lang="zh-CN" altLang="en-US" sz="1300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CAGR(SPY):		</a:t>
            </a:r>
            <a:r>
              <a:rPr lang="en-US" altLang="zh-CN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	</a:t>
            </a:r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0.1</a:t>
            </a:r>
            <a:r>
              <a:rPr lang="en-US" altLang="zh-CN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0</a:t>
            </a:r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endParaRPr lang="zh-CN" altLang="en-US" sz="13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SharpRatio(SPY): 	  </a:t>
            </a:r>
            <a:r>
              <a:rPr lang="en-US" altLang="zh-CN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	</a:t>
            </a:r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0.</a:t>
            </a:r>
            <a:r>
              <a:rPr lang="en-US" altLang="zh-CN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55</a:t>
            </a:r>
            <a:endParaRPr lang="zh-CN" altLang="en-US" sz="13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Max-Drawdown(</a:t>
            </a:r>
            <a:r>
              <a:rPr lang="en-US" altLang="zh-CN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SPY</a:t>
            </a:r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):    </a:t>
            </a:r>
            <a:r>
              <a:rPr lang="en-US" altLang="zh-CN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	</a:t>
            </a:r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0.20</a:t>
            </a:r>
            <a:endParaRPr lang="zh-CN" altLang="en-US" sz="13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4170" y="3783330"/>
            <a:ext cx="4068445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      	</a:t>
            </a:r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2</a:t>
            </a:r>
            <a:endParaRPr lang="zh-CN" altLang="en-US" sz="14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SharpRatio(Strategy): </a:t>
            </a:r>
            <a:r>
              <a:rPr lang="en-US" altLang="zh-CN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0.9</a:t>
            </a:r>
            <a:r>
              <a:rPr lang="en-US" altLang="zh-CN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3</a:t>
            </a:r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4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Max-Drawdown(Strategy):     </a:t>
            </a:r>
            <a:r>
              <a:rPr lang="en-US" altLang="zh-CN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20</a:t>
            </a:r>
            <a:endParaRPr lang="zh-CN" altLang="en-US" sz="1400">
              <a:solidFill>
                <a:srgbClr val="FF0000"/>
              </a:solidFill>
              <a:latin typeface="+mj-ea"/>
              <a:ea typeface="+mj-ea"/>
            </a:endParaRPr>
          </a:p>
          <a:p>
            <a:endParaRPr lang="zh-CN" altLang="en-US" sz="1400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		  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09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 	  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45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              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0.2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3</a:t>
            </a:r>
            <a:endParaRPr lang="en-US" altLang="zh-CN" sz="1400">
              <a:solidFill>
                <a:schemeClr val="accent1">
                  <a:lumMod val="75000"/>
                </a:schemeClr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35645" y="4705985"/>
            <a:ext cx="4145280" cy="1414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          </a:t>
            </a:r>
            <a:r>
              <a:rPr lang="zh-CN" altLang="en-US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</a:t>
            </a:r>
            <a:r>
              <a:rPr lang="en-US" altLang="zh-CN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.25</a:t>
            </a:r>
            <a:endParaRPr lang="zh-CN" altLang="en-US" sz="12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SharpRatio(Strategy):                 </a:t>
            </a:r>
            <a:r>
              <a:rPr lang="en-US" altLang="zh-CN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1.1</a:t>
            </a:r>
            <a:endParaRPr lang="zh-CN" altLang="en-US" sz="12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Max-Drawdown(Strategy):         </a:t>
            </a:r>
            <a:r>
              <a:rPr lang="en-US" altLang="zh-CN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0.24</a:t>
            </a:r>
            <a:endParaRPr lang="en-US" altLang="zh-CN" sz="1200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endParaRPr lang="zh-CN" altLang="en-US" sz="1200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	           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19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2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                 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1.03</a:t>
            </a:r>
            <a:endParaRPr lang="zh-CN" altLang="en-US" sz="1200">
              <a:solidFill>
                <a:schemeClr val="accent1">
                  <a:lumMod val="75000"/>
                </a:schemeClr>
              </a:solidFill>
              <a:latin typeface="+mj-ea"/>
              <a:ea typeface="+mj-ea"/>
              <a:sym typeface="+mn-ea"/>
            </a:endParaRPr>
          </a:p>
          <a:p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          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0.17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  </a:t>
            </a:r>
            <a:r>
              <a:rPr lang="zh-CN" altLang="en-US" sz="14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 </a:t>
            </a:r>
            <a:endParaRPr lang="en-US" altLang="zh-CN" sz="1600" b="1">
              <a:solidFill>
                <a:srgbClr val="5832E1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6" name="图片 5" descr="DJI-QUARTERLY"/>
          <p:cNvPicPr>
            <a:picLocks noChangeAspect="1"/>
          </p:cNvPicPr>
          <p:nvPr/>
        </p:nvPicPr>
        <p:blipFill>
          <a:blip r:embed="rId2"/>
          <a:srcRect l="1554" t="2830" r="2348" b="2401"/>
          <a:stretch>
            <a:fillRect/>
          </a:stretch>
        </p:blipFill>
        <p:spPr>
          <a:xfrm>
            <a:off x="344170" y="1048385"/>
            <a:ext cx="3533775" cy="2381250"/>
          </a:xfrm>
          <a:prstGeom prst="rect">
            <a:avLst/>
          </a:prstGeom>
        </p:spPr>
      </p:pic>
      <p:pic>
        <p:nvPicPr>
          <p:cNvPr id="12" name="图片 11" descr="spy-no-div-108"/>
          <p:cNvPicPr>
            <a:picLocks noChangeAspect="1"/>
          </p:cNvPicPr>
          <p:nvPr/>
        </p:nvPicPr>
        <p:blipFill>
          <a:blip r:embed="rId3"/>
          <a:srcRect l="1345" t="1902" r="1255" b="1855"/>
          <a:stretch>
            <a:fillRect/>
          </a:stretch>
        </p:blipFill>
        <p:spPr>
          <a:xfrm>
            <a:off x="4081145" y="1445260"/>
            <a:ext cx="3653155" cy="2545080"/>
          </a:xfrm>
          <a:prstGeom prst="rect">
            <a:avLst/>
          </a:prstGeom>
        </p:spPr>
      </p:pic>
      <p:pic>
        <p:nvPicPr>
          <p:cNvPr id="13" name="图片 12" descr="quarterlly-ndx"/>
          <p:cNvPicPr>
            <a:picLocks noChangeAspect="1"/>
          </p:cNvPicPr>
          <p:nvPr/>
        </p:nvPicPr>
        <p:blipFill>
          <a:blip r:embed="rId4"/>
          <a:srcRect l="2422" t="3333" r="3230" b="4901"/>
          <a:stretch>
            <a:fillRect/>
          </a:stretch>
        </p:blipFill>
        <p:spPr>
          <a:xfrm>
            <a:off x="8180705" y="1740535"/>
            <a:ext cx="3512185" cy="25228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20955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00220" y="202565"/>
            <a:ext cx="9075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5832E1"/>
                </a:solidFill>
              </a:rPr>
              <a:t>模型优化 </a:t>
            </a:r>
            <a:r>
              <a:rPr lang="en-US" altLang="zh-CN" sz="2800" b="1">
                <a:solidFill>
                  <a:srgbClr val="5832E1"/>
                </a:solidFill>
              </a:rPr>
              <a:t>-</a:t>
            </a:r>
            <a:r>
              <a:rPr lang="en-US" altLang="zh-CN" sz="2800" b="1">
                <a:solidFill>
                  <a:srgbClr val="5832E1"/>
                </a:solidFill>
                <a:sym typeface="+mn-ea"/>
              </a:rPr>
              <a:t> </a:t>
            </a:r>
            <a:r>
              <a:rPr lang="en-US" altLang="zh-CN" sz="2400" b="1">
                <a:solidFill>
                  <a:srgbClr val="5832E1"/>
                </a:solidFill>
                <a:sym typeface="+mn-ea"/>
              </a:rPr>
              <a:t>Annual VS Quarter -Without Dividend</a:t>
            </a:r>
            <a:endParaRPr lang="en-US" altLang="zh-CN" sz="2400" b="1">
              <a:solidFill>
                <a:srgbClr val="5832E1"/>
              </a:solidFill>
              <a:sym typeface="+mn-ea"/>
            </a:endParaRPr>
          </a:p>
        </p:txBody>
      </p:sp>
      <p:pic>
        <p:nvPicPr>
          <p:cNvPr id="5" name="图片 4" descr="DJI-QUARTERLY"/>
          <p:cNvPicPr>
            <a:picLocks noChangeAspect="1"/>
          </p:cNvPicPr>
          <p:nvPr/>
        </p:nvPicPr>
        <p:blipFill>
          <a:blip r:embed="rId2"/>
          <a:srcRect l="1554" t="2830" r="2348" b="2401"/>
          <a:stretch>
            <a:fillRect/>
          </a:stretch>
        </p:blipFill>
        <p:spPr>
          <a:xfrm>
            <a:off x="908050" y="3664585"/>
            <a:ext cx="2739390" cy="2470785"/>
          </a:xfrm>
          <a:prstGeom prst="rect">
            <a:avLst/>
          </a:prstGeom>
        </p:spPr>
      </p:pic>
      <p:pic>
        <p:nvPicPr>
          <p:cNvPr id="11" name="图片 10" descr="sp500-anual-without div"/>
          <p:cNvPicPr>
            <a:picLocks noChangeAspect="1"/>
          </p:cNvPicPr>
          <p:nvPr/>
        </p:nvPicPr>
        <p:blipFill>
          <a:blip r:embed="rId3"/>
          <a:srcRect l="1923" t="2657" r="1748" b="2415"/>
          <a:stretch>
            <a:fillRect/>
          </a:stretch>
        </p:blipFill>
        <p:spPr>
          <a:xfrm>
            <a:off x="4300220" y="842645"/>
            <a:ext cx="3863975" cy="2706370"/>
          </a:xfrm>
          <a:prstGeom prst="rect">
            <a:avLst/>
          </a:prstGeom>
        </p:spPr>
      </p:pic>
      <p:pic>
        <p:nvPicPr>
          <p:cNvPr id="14" name="图片 13" descr="dji-no-div"/>
          <p:cNvPicPr>
            <a:picLocks noChangeAspect="1"/>
          </p:cNvPicPr>
          <p:nvPr/>
        </p:nvPicPr>
        <p:blipFill>
          <a:blip r:embed="rId4"/>
          <a:srcRect l="2730" t="3937" r="2151" b="3452"/>
          <a:stretch>
            <a:fillRect/>
          </a:stretch>
        </p:blipFill>
        <p:spPr>
          <a:xfrm>
            <a:off x="200025" y="842010"/>
            <a:ext cx="3726815" cy="2707005"/>
          </a:xfrm>
          <a:prstGeom prst="rect">
            <a:avLst/>
          </a:prstGeom>
        </p:spPr>
      </p:pic>
      <p:pic>
        <p:nvPicPr>
          <p:cNvPr id="15" name="图片 14" descr="ndx-no-div"/>
          <p:cNvPicPr>
            <a:picLocks noChangeAspect="1"/>
          </p:cNvPicPr>
          <p:nvPr/>
        </p:nvPicPr>
        <p:blipFill>
          <a:blip r:embed="rId5"/>
          <a:srcRect l="1776" t="1610" r="1239" b="2107"/>
          <a:stretch>
            <a:fillRect/>
          </a:stretch>
        </p:blipFill>
        <p:spPr>
          <a:xfrm>
            <a:off x="8303895" y="842645"/>
            <a:ext cx="3759200" cy="2706370"/>
          </a:xfrm>
          <a:prstGeom prst="rect">
            <a:avLst/>
          </a:prstGeom>
        </p:spPr>
      </p:pic>
      <p:pic>
        <p:nvPicPr>
          <p:cNvPr id="16" name="图片 15" descr="quarterlly-ndx"/>
          <p:cNvPicPr>
            <a:picLocks noChangeAspect="1"/>
          </p:cNvPicPr>
          <p:nvPr/>
        </p:nvPicPr>
        <p:blipFill>
          <a:blip r:embed="rId6"/>
          <a:srcRect l="2422" t="3333" r="3230" b="4901"/>
          <a:stretch>
            <a:fillRect/>
          </a:stretch>
        </p:blipFill>
        <p:spPr>
          <a:xfrm>
            <a:off x="9072880" y="3664585"/>
            <a:ext cx="2907665" cy="2355215"/>
          </a:xfrm>
          <a:prstGeom prst="rect">
            <a:avLst/>
          </a:prstGeom>
        </p:spPr>
      </p:pic>
      <p:pic>
        <p:nvPicPr>
          <p:cNvPr id="17" name="图片 16" descr="spy-no-div-108"/>
          <p:cNvPicPr>
            <a:picLocks noChangeAspect="1"/>
          </p:cNvPicPr>
          <p:nvPr/>
        </p:nvPicPr>
        <p:blipFill>
          <a:blip r:embed="rId7"/>
          <a:srcRect l="1345" t="1902" r="1255" b="1855"/>
          <a:stretch>
            <a:fillRect/>
          </a:stretch>
        </p:blipFill>
        <p:spPr>
          <a:xfrm>
            <a:off x="5110480" y="3664585"/>
            <a:ext cx="2857500" cy="254508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29125" y="385445"/>
            <a:ext cx="7762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5832E1"/>
                </a:solidFill>
              </a:rPr>
              <a:t>模型数据的验证：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55" y="984250"/>
            <a:ext cx="4308475" cy="191262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29640" y="3895725"/>
            <a:ext cx="69056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SPY: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137-375</a:t>
            </a:r>
            <a:endParaRPr lang="en-US" altLang="zh-CN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CAGR: 13.37%</a:t>
            </a:r>
            <a:endParaRPr lang="en-US" altLang="zh-CN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4100195" y="3895725"/>
            <a:ext cx="4159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DJI:</a:t>
            </a:r>
            <a:r>
              <a:rPr lang="en-US" altLang="zh-CN">
                <a:solidFill>
                  <a:schemeClr val="bg1"/>
                </a:solidFill>
              </a:rPr>
              <a:t>13840- 29360</a:t>
            </a:r>
            <a:endParaRPr lang="en-US" altLang="zh-CN">
              <a:solidFill>
                <a:schemeClr val="bg1"/>
              </a:solidFill>
            </a:endParaRPr>
          </a:p>
          <a:p>
            <a:r>
              <a:rPr lang="en-US" altLang="zh-CN"/>
              <a:t>10.9%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7367905" y="4034155"/>
            <a:ext cx="3489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2467  11677  0.127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3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2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21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2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9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9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492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1、12、15、16、17、18、19、22、27、32、35、36"/>
</p:tagLst>
</file>

<file path=ppt/tags/tag146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47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48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49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1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7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5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heme/theme1.xml><?xml version="1.0" encoding="utf-8"?>
<a:theme xmlns:a="http://schemas.openxmlformats.org/drawingml/2006/main" name="2_Office 主题​​">
  <a:themeElements>
    <a:clrScheme name="自定义 267">
      <a:dk1>
        <a:sysClr val="windowText" lastClr="000000"/>
      </a:dk1>
      <a:lt1>
        <a:sysClr val="window" lastClr="FFFFFF"/>
      </a:lt1>
      <a:dk2>
        <a:srgbClr val="00070C"/>
      </a:dk2>
      <a:lt2>
        <a:srgbClr val="FFFFFF"/>
      </a:lt2>
      <a:accent1>
        <a:srgbClr val="0BAEF4"/>
      </a:accent1>
      <a:accent2>
        <a:srgbClr val="0868A9"/>
      </a:accent2>
      <a:accent3>
        <a:srgbClr val="0A69CF"/>
      </a:accent3>
      <a:accent4>
        <a:srgbClr val="0A46BD"/>
      </a:accent4>
      <a:accent5>
        <a:srgbClr val="0924AA"/>
      </a:accent5>
      <a:accent6>
        <a:srgbClr val="090198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1879</Words>
  <Application>WPS 演示</Application>
  <PresentationFormat>宽屏</PresentationFormat>
  <Paragraphs>96</Paragraphs>
  <Slides>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汉仪旗黑-85S</vt:lpstr>
      <vt:lpstr>Times New Roman</vt:lpstr>
      <vt:lpstr>Wingdings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frank</cp:lastModifiedBy>
  <cp:revision>165</cp:revision>
  <dcterms:created xsi:type="dcterms:W3CDTF">2019-05-24T06:29:00Z</dcterms:created>
  <dcterms:modified xsi:type="dcterms:W3CDTF">2021-02-03T17:47:11Z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