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7772400" cy="10058400"/>
  <p:notesSz cx="7772400" cy="100584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3550" y="4207509"/>
            <a:ext cx="6845300" cy="2862580"/>
          </a:xfrm>
          <a:custGeom>
            <a:avLst/>
            <a:gdLst/>
            <a:ahLst/>
            <a:cxnLst/>
            <a:rect l="l" t="t" r="r" b="b"/>
            <a:pathLst>
              <a:path w="6845300" h="2862579">
                <a:moveTo>
                  <a:pt x="0" y="2862580"/>
                </a:moveTo>
                <a:lnTo>
                  <a:pt x="6845300" y="2862580"/>
                </a:lnTo>
                <a:lnTo>
                  <a:pt x="6845300" y="0"/>
                </a:lnTo>
                <a:lnTo>
                  <a:pt x="0" y="0"/>
                </a:lnTo>
                <a:lnTo>
                  <a:pt x="0" y="2862580"/>
                </a:lnTo>
                <a:close/>
              </a:path>
            </a:pathLst>
          </a:custGeom>
          <a:solidFill>
            <a:srgbClr val="EEF2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463550" y="4207509"/>
            <a:ext cx="6845300" cy="2862580"/>
          </a:xfrm>
          <a:custGeom>
            <a:avLst/>
            <a:gdLst/>
            <a:ahLst/>
            <a:cxnLst/>
            <a:rect l="l" t="t" r="r" b="b"/>
            <a:pathLst>
              <a:path w="6845300" h="2862579">
                <a:moveTo>
                  <a:pt x="0" y="2862580"/>
                </a:moveTo>
                <a:lnTo>
                  <a:pt x="6845300" y="2862580"/>
                </a:lnTo>
                <a:lnTo>
                  <a:pt x="6845300" y="0"/>
                </a:lnTo>
                <a:lnTo>
                  <a:pt x="0" y="0"/>
                </a:lnTo>
                <a:lnTo>
                  <a:pt x="0" y="2862580"/>
                </a:lnTo>
                <a:close/>
              </a:path>
            </a:pathLst>
          </a:custGeom>
          <a:ln w="12700">
            <a:solidFill>
              <a:srgbClr val="CAD8E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5.xml"/><Relationship Id="rId4" Type="http://schemas.openxmlformats.org/officeDocument/2006/relationships/image" Target="../media/image1.png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186372" y="1352550"/>
            <a:ext cx="2152015" cy="5979160"/>
          </a:xfrm>
          <a:custGeom>
            <a:avLst/>
            <a:gdLst/>
            <a:ahLst/>
            <a:cxnLst/>
            <a:rect l="l" t="t" r="r" b="b"/>
            <a:pathLst>
              <a:path w="2152015" h="5979159">
                <a:moveTo>
                  <a:pt x="0" y="5979160"/>
                </a:moveTo>
                <a:lnTo>
                  <a:pt x="2151532" y="5979160"/>
                </a:lnTo>
                <a:lnTo>
                  <a:pt x="2151532" y="0"/>
                </a:lnTo>
                <a:lnTo>
                  <a:pt x="0" y="0"/>
                </a:lnTo>
                <a:lnTo>
                  <a:pt x="0" y="5979160"/>
                </a:lnTo>
                <a:close/>
              </a:path>
            </a:pathLst>
          </a:custGeom>
          <a:solidFill>
            <a:srgbClr val="EEF2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86372" y="1352550"/>
            <a:ext cx="2152015" cy="5979160"/>
          </a:xfrm>
          <a:custGeom>
            <a:avLst/>
            <a:gdLst/>
            <a:ahLst/>
            <a:cxnLst/>
            <a:rect l="l" t="t" r="r" b="b"/>
            <a:pathLst>
              <a:path w="2152015" h="5979159">
                <a:moveTo>
                  <a:pt x="0" y="5979160"/>
                </a:moveTo>
                <a:lnTo>
                  <a:pt x="2151532" y="5979160"/>
                </a:lnTo>
                <a:lnTo>
                  <a:pt x="2151532" y="0"/>
                </a:lnTo>
                <a:lnTo>
                  <a:pt x="0" y="0"/>
                </a:lnTo>
                <a:lnTo>
                  <a:pt x="0" y="5979160"/>
                </a:lnTo>
                <a:close/>
              </a:path>
            </a:pathLst>
          </a:custGeom>
          <a:ln w="12699">
            <a:solidFill>
              <a:srgbClr val="CAD8E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14858" y="1453431"/>
            <a:ext cx="70993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5" dirty="0">
                <a:solidFill>
                  <a:srgbClr val="4F6F87"/>
                </a:solidFill>
                <a:latin typeface="Arial Black" panose="020B0A04020102020204"/>
                <a:cs typeface="Arial Black" panose="020B0A04020102020204"/>
              </a:rPr>
              <a:t>STRATEGY</a:t>
            </a:r>
            <a:endParaRPr sz="900">
              <a:latin typeface="Arial Black" panose="020B0A04020102020204"/>
              <a:cs typeface="Arial Black" panose="020B0A04020102020204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08457" y="1720850"/>
            <a:ext cx="1895475" cy="2593340"/>
          </a:xfrm>
          <a:custGeom>
            <a:avLst/>
            <a:gdLst/>
            <a:ahLst/>
            <a:cxnLst/>
            <a:rect l="l" t="t" r="r" b="b"/>
            <a:pathLst>
              <a:path w="1895475" h="2593340">
                <a:moveTo>
                  <a:pt x="0" y="2593340"/>
                </a:moveTo>
                <a:lnTo>
                  <a:pt x="1894992" y="2593340"/>
                </a:lnTo>
                <a:lnTo>
                  <a:pt x="1894992" y="0"/>
                </a:lnTo>
                <a:lnTo>
                  <a:pt x="0" y="0"/>
                </a:lnTo>
                <a:lnTo>
                  <a:pt x="0" y="2593340"/>
                </a:lnTo>
                <a:close/>
              </a:path>
            </a:pathLst>
          </a:custGeom>
          <a:solidFill>
            <a:srgbClr val="EEF2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02103" y="1736576"/>
            <a:ext cx="1909445" cy="1181100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 marR="5080" algn="just">
              <a:lnSpc>
                <a:spcPts val="900"/>
              </a:lnSpc>
              <a:spcBef>
                <a:spcPts val="215"/>
              </a:spcBef>
            </a:pPr>
            <a:r>
              <a:rPr sz="800" spc="20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A</a:t>
            </a:r>
            <a:r>
              <a:rPr sz="800" spc="-65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800" spc="15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specialist</a:t>
            </a:r>
            <a:r>
              <a:rPr sz="800" spc="-65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800" spc="10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in</a:t>
            </a:r>
            <a:r>
              <a:rPr sz="800" spc="-65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800" spc="15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the</a:t>
            </a:r>
            <a:r>
              <a:rPr sz="800" spc="-65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800" spc="15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technology,</a:t>
            </a:r>
            <a:r>
              <a:rPr sz="800" spc="-65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800" spc="15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media</a:t>
            </a:r>
            <a:r>
              <a:rPr sz="800" spc="-65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800" spc="20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and  telecom </a:t>
            </a:r>
            <a:r>
              <a:rPr sz="800" spc="15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sectors, </a:t>
            </a:r>
            <a:r>
              <a:rPr lang="en-US" sz="800" spc="15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SEABRIDGE</a:t>
            </a:r>
            <a:r>
              <a:rPr sz="800" spc="-5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800" spc="15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800" spc="20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concentrated,</a:t>
            </a:r>
            <a:r>
              <a:rPr sz="800" spc="-145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800" spc="15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high  </a:t>
            </a:r>
            <a:r>
              <a:rPr sz="800" spc="20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conviction portfolio </a:t>
            </a:r>
            <a:r>
              <a:rPr sz="800" spc="10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of </a:t>
            </a:r>
            <a:r>
              <a:rPr sz="800" spc="15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rapidly growing,  profitable </a:t>
            </a:r>
            <a:r>
              <a:rPr sz="800" spc="20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companies. Our </a:t>
            </a:r>
            <a:r>
              <a:rPr sz="800" spc="15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quantitative  methodology, </a:t>
            </a:r>
            <a:r>
              <a:rPr sz="800" spc="20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measuring </a:t>
            </a:r>
            <a:r>
              <a:rPr sz="800" spc="15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profitable  </a:t>
            </a:r>
            <a:r>
              <a:rPr sz="800" spc="20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growth, </a:t>
            </a:r>
            <a:r>
              <a:rPr sz="800" spc="15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free </a:t>
            </a:r>
            <a:r>
              <a:rPr sz="800" spc="20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cash </a:t>
            </a:r>
            <a:r>
              <a:rPr sz="800" spc="15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flow yield </a:t>
            </a:r>
            <a:r>
              <a:rPr sz="800" spc="20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and</a:t>
            </a:r>
            <a:r>
              <a:rPr sz="800" spc="-140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800" spc="20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forward  </a:t>
            </a:r>
            <a:r>
              <a:rPr sz="800" spc="10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visibility, </a:t>
            </a:r>
            <a:r>
              <a:rPr sz="800" spc="15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brings substantial </a:t>
            </a:r>
            <a:r>
              <a:rPr sz="800" spc="20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efficiency  and </a:t>
            </a:r>
            <a:r>
              <a:rPr sz="800" spc="15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discipline </a:t>
            </a:r>
            <a:r>
              <a:rPr sz="800" spc="10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to </a:t>
            </a:r>
            <a:r>
              <a:rPr sz="800" spc="15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our </a:t>
            </a:r>
            <a:r>
              <a:rPr sz="800" spc="20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fundamental </a:t>
            </a:r>
            <a:r>
              <a:rPr sz="800" spc="-145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800" spc="20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based  bottom-up</a:t>
            </a:r>
            <a:r>
              <a:rPr sz="800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800" spc="15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research.</a:t>
            </a:r>
            <a:endParaRPr sz="8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02103" y="3108579"/>
            <a:ext cx="1908810" cy="610870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 marR="5080" algn="just">
              <a:lnSpc>
                <a:spcPts val="900"/>
              </a:lnSpc>
              <a:spcBef>
                <a:spcPts val="215"/>
              </a:spcBef>
            </a:pPr>
            <a:r>
              <a:rPr sz="800" spc="20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The managers </a:t>
            </a:r>
            <a:r>
              <a:rPr sz="800" spc="10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have </a:t>
            </a:r>
            <a:r>
              <a:rPr sz="800" spc="20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decades </a:t>
            </a:r>
            <a:r>
              <a:rPr sz="800" spc="10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of  </a:t>
            </a:r>
            <a:r>
              <a:rPr sz="800" spc="20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experience </a:t>
            </a:r>
            <a:r>
              <a:rPr sz="800" spc="10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in </a:t>
            </a:r>
            <a:r>
              <a:rPr sz="800" spc="15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public </a:t>
            </a:r>
            <a:r>
              <a:rPr sz="800" spc="10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investing, </a:t>
            </a:r>
            <a:r>
              <a:rPr sz="800" spc="15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venture  capital, </a:t>
            </a:r>
            <a:r>
              <a:rPr sz="800" spc="20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corporate governance and  </a:t>
            </a:r>
            <a:r>
              <a:rPr sz="800" spc="10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executive </a:t>
            </a:r>
            <a:r>
              <a:rPr sz="800" spc="20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management </a:t>
            </a:r>
            <a:r>
              <a:rPr sz="800" spc="10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in </a:t>
            </a:r>
            <a:r>
              <a:rPr sz="800" spc="15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public </a:t>
            </a:r>
            <a:r>
              <a:rPr sz="800" spc="20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and  </a:t>
            </a:r>
            <a:r>
              <a:rPr sz="800" spc="15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private </a:t>
            </a:r>
            <a:r>
              <a:rPr sz="800" spc="20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technology</a:t>
            </a:r>
            <a:r>
              <a:rPr sz="800" spc="-15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800" spc="20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companies.</a:t>
            </a:r>
            <a:endParaRPr sz="8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08457" y="1720850"/>
            <a:ext cx="1895475" cy="2593340"/>
          </a:xfrm>
          <a:custGeom>
            <a:avLst/>
            <a:gdLst/>
            <a:ahLst/>
            <a:cxnLst/>
            <a:rect l="l" t="t" r="r" b="b"/>
            <a:pathLst>
              <a:path w="1895475" h="2593340">
                <a:moveTo>
                  <a:pt x="0" y="2593340"/>
                </a:moveTo>
                <a:lnTo>
                  <a:pt x="1894992" y="2593340"/>
                </a:lnTo>
                <a:lnTo>
                  <a:pt x="1894992" y="0"/>
                </a:lnTo>
                <a:lnTo>
                  <a:pt x="0" y="0"/>
                </a:lnTo>
                <a:lnTo>
                  <a:pt x="0" y="2593340"/>
                </a:lnTo>
                <a:close/>
              </a:path>
            </a:pathLst>
          </a:custGeom>
          <a:ln w="12700">
            <a:solidFill>
              <a:srgbClr val="EEF2F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250190" y="4137451"/>
            <a:ext cx="18129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4F6F87"/>
                </a:solidFill>
                <a:latin typeface="Arial Black" panose="020B0A04020102020204"/>
                <a:cs typeface="Arial Black" panose="020B0A04020102020204"/>
              </a:rPr>
              <a:t>MARKET CAP</a:t>
            </a:r>
            <a:r>
              <a:rPr sz="900" spc="-90" dirty="0">
                <a:solidFill>
                  <a:srgbClr val="4F6F87"/>
                </a:solidFill>
                <a:latin typeface="Arial Black" panose="020B0A04020102020204"/>
                <a:cs typeface="Arial Black" panose="020B0A04020102020204"/>
              </a:rPr>
              <a:t> </a:t>
            </a:r>
            <a:r>
              <a:rPr sz="900" spc="-10" dirty="0">
                <a:solidFill>
                  <a:srgbClr val="4F6F87"/>
                </a:solidFill>
                <a:latin typeface="Arial Black" panose="020B0A04020102020204"/>
                <a:cs typeface="Arial Black" panose="020B0A04020102020204"/>
              </a:rPr>
              <a:t>ALLOCATIONS</a:t>
            </a:r>
            <a:endParaRPr sz="900">
              <a:latin typeface="Arial Black" panose="020B0A04020102020204"/>
              <a:cs typeface="Arial Black" panose="020B0A04020102020204"/>
            </a:endParaRPr>
          </a:p>
          <a:p>
            <a:pPr marL="12700">
              <a:lnSpc>
                <a:spcPct val="100000"/>
              </a:lnSpc>
            </a:pPr>
            <a:r>
              <a:rPr sz="900" b="1" dirty="0">
                <a:solidFill>
                  <a:srgbClr val="4F6F87"/>
                </a:solidFill>
                <a:latin typeface="Arial" panose="020B0604020202020204"/>
                <a:cs typeface="Arial" panose="020B0604020202020204"/>
              </a:rPr>
              <a:t>dollar</a:t>
            </a:r>
            <a:r>
              <a:rPr sz="900" b="1" spc="-5" dirty="0">
                <a:solidFill>
                  <a:srgbClr val="4F6F87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900" b="1" dirty="0">
                <a:solidFill>
                  <a:srgbClr val="4F6F87"/>
                </a:solidFill>
                <a:latin typeface="Arial" panose="020B0604020202020204"/>
                <a:cs typeface="Arial" panose="020B0604020202020204"/>
              </a:rPr>
              <a:t>weighted</a:t>
            </a:r>
            <a:endParaRPr sz="9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92726" y="9390687"/>
            <a:ext cx="5310505" cy="39116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80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Results are </a:t>
            </a:r>
            <a:r>
              <a:rPr sz="80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for the </a:t>
            </a:r>
            <a:r>
              <a:rPr sz="80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period </a:t>
            </a:r>
            <a:r>
              <a:rPr sz="80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from January </a:t>
            </a:r>
            <a:r>
              <a:rPr sz="80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1, 2017 </a:t>
            </a:r>
            <a:r>
              <a:rPr sz="80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(fund </a:t>
            </a:r>
            <a:r>
              <a:rPr sz="80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inception) </a:t>
            </a:r>
            <a:r>
              <a:rPr sz="80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through January </a:t>
            </a:r>
            <a:r>
              <a:rPr sz="80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31,</a:t>
            </a:r>
            <a:r>
              <a:rPr sz="800" spc="-2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80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2021.</a:t>
            </a:r>
            <a:endParaRPr sz="800">
              <a:latin typeface="Arial" panose="020B0604020202020204"/>
              <a:cs typeface="Arial" panose="020B0604020202020204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80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Monthly return </a:t>
            </a:r>
            <a:r>
              <a:rPr sz="80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percentages are derived </a:t>
            </a:r>
            <a:r>
              <a:rPr sz="80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from a </a:t>
            </a:r>
            <a:r>
              <a:rPr sz="80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hypothetical </a:t>
            </a:r>
            <a:r>
              <a:rPr sz="80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test </a:t>
            </a:r>
            <a:r>
              <a:rPr sz="80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account and do not </a:t>
            </a:r>
            <a:r>
              <a:rPr sz="80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represent </a:t>
            </a:r>
            <a:r>
              <a:rPr sz="80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actual </a:t>
            </a:r>
            <a:r>
              <a:rPr sz="80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capital</a:t>
            </a:r>
            <a:r>
              <a:rPr sz="800" spc="-5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80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accounts.</a:t>
            </a:r>
            <a:endParaRPr sz="800">
              <a:latin typeface="Arial" panose="020B0604020202020204"/>
              <a:cs typeface="Arial" panose="020B0604020202020204"/>
            </a:endParaRPr>
          </a:p>
        </p:txBody>
      </p:sp>
      <p:graphicFrame>
        <p:nvGraphicFramePr>
          <p:cNvPr id="20" name="object 20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250033" y="4664248"/>
          <a:ext cx="1746250" cy="7308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60450"/>
                <a:gridCol w="685800"/>
              </a:tblGrid>
              <a:tr h="25400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900" dirty="0">
                          <a:solidFill>
                            <a:srgbClr val="000101"/>
                          </a:solidFill>
                          <a:latin typeface="Arial" panose="020B0604020202020204"/>
                          <a:cs typeface="Arial" panose="020B0604020202020204"/>
                        </a:rPr>
                        <a:t>Below</a:t>
                      </a:r>
                      <a:r>
                        <a:rPr sz="900" spc="-10" dirty="0">
                          <a:solidFill>
                            <a:srgbClr val="000101"/>
                          </a:solidFill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900" spc="-5" dirty="0">
                          <a:solidFill>
                            <a:srgbClr val="000101"/>
                          </a:solidFill>
                          <a:latin typeface="Arial" panose="020B0604020202020204"/>
                          <a:cs typeface="Arial" panose="020B0604020202020204"/>
                        </a:rPr>
                        <a:t>$3B</a:t>
                      </a:r>
                      <a:endParaRPr sz="9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0955" marB="0">
                    <a:solidFill>
                      <a:srgbClr val="EEF2F7"/>
                    </a:solidFill>
                  </a:tcPr>
                </a:tc>
                <a:tc>
                  <a:txBody>
                    <a:bodyPr/>
                    <a:lstStyle/>
                    <a:p>
                      <a:pPr marR="43180" algn="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900" spc="-5" dirty="0">
                          <a:solidFill>
                            <a:srgbClr val="000101"/>
                          </a:solidFill>
                          <a:latin typeface="Arial" panose="020B0604020202020204"/>
                          <a:cs typeface="Arial" panose="020B0604020202020204"/>
                        </a:rPr>
                        <a:t>2%</a:t>
                      </a:r>
                      <a:endParaRPr sz="9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0955" marB="0">
                    <a:solidFill>
                      <a:srgbClr val="EEF2F7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410"/>
                        </a:spcBef>
                      </a:pPr>
                      <a:r>
                        <a:rPr sz="900" spc="-5" dirty="0">
                          <a:solidFill>
                            <a:srgbClr val="000101"/>
                          </a:solidFill>
                          <a:latin typeface="Arial" panose="020B0604020202020204"/>
                          <a:cs typeface="Arial" panose="020B0604020202020204"/>
                        </a:rPr>
                        <a:t>$3B </a:t>
                      </a:r>
                      <a:r>
                        <a:rPr sz="900" dirty="0">
                          <a:solidFill>
                            <a:srgbClr val="000101"/>
                          </a:solidFill>
                          <a:latin typeface="Arial" panose="020B0604020202020204"/>
                          <a:cs typeface="Arial" panose="020B0604020202020204"/>
                        </a:rPr>
                        <a:t>-</a:t>
                      </a:r>
                      <a:r>
                        <a:rPr sz="900" spc="-15" dirty="0">
                          <a:solidFill>
                            <a:srgbClr val="000101"/>
                          </a:solidFill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900" spc="-5" dirty="0">
                          <a:solidFill>
                            <a:srgbClr val="000101"/>
                          </a:solidFill>
                          <a:latin typeface="Arial" panose="020B0604020202020204"/>
                          <a:cs typeface="Arial" panose="020B0604020202020204"/>
                        </a:rPr>
                        <a:t>$10B</a:t>
                      </a:r>
                      <a:endParaRPr sz="9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52069" marB="0">
                    <a:solidFill>
                      <a:srgbClr val="EEF2F7"/>
                    </a:solidFill>
                  </a:tcPr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410"/>
                        </a:spcBef>
                      </a:pPr>
                      <a:r>
                        <a:rPr sz="900" spc="-5" dirty="0">
                          <a:solidFill>
                            <a:srgbClr val="000101"/>
                          </a:solidFill>
                          <a:latin typeface="Arial" panose="020B0604020202020204"/>
                          <a:cs typeface="Arial" panose="020B0604020202020204"/>
                        </a:rPr>
                        <a:t>54%</a:t>
                      </a:r>
                      <a:endParaRPr sz="9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52069" marB="0">
                    <a:solidFill>
                      <a:srgbClr val="EEF2F7"/>
                    </a:solidFill>
                  </a:tcPr>
                </a:tc>
              </a:tr>
              <a:tr h="22258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410"/>
                        </a:spcBef>
                      </a:pPr>
                      <a:r>
                        <a:rPr sz="900" dirty="0">
                          <a:solidFill>
                            <a:srgbClr val="000101"/>
                          </a:solidFill>
                          <a:latin typeface="Arial" panose="020B0604020202020204"/>
                          <a:cs typeface="Arial" panose="020B0604020202020204"/>
                        </a:rPr>
                        <a:t>Above</a:t>
                      </a:r>
                      <a:r>
                        <a:rPr sz="900" spc="-10" dirty="0">
                          <a:solidFill>
                            <a:srgbClr val="000101"/>
                          </a:solidFill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900" spc="-5" dirty="0">
                          <a:solidFill>
                            <a:srgbClr val="000101"/>
                          </a:solidFill>
                          <a:latin typeface="Arial" panose="020B0604020202020204"/>
                          <a:cs typeface="Arial" panose="020B0604020202020204"/>
                        </a:rPr>
                        <a:t>$10B</a:t>
                      </a:r>
                      <a:endParaRPr sz="9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52069" marB="0">
                    <a:solidFill>
                      <a:srgbClr val="EEF2F7"/>
                    </a:solidFill>
                  </a:tcPr>
                </a:tc>
                <a:tc>
                  <a:txBody>
                    <a:bodyPr/>
                    <a:lstStyle/>
                    <a:p>
                      <a:pPr marR="43180" algn="r">
                        <a:lnSpc>
                          <a:spcPct val="100000"/>
                        </a:lnSpc>
                        <a:spcBef>
                          <a:spcPts val="410"/>
                        </a:spcBef>
                      </a:pPr>
                      <a:r>
                        <a:rPr sz="900" spc="-5" dirty="0">
                          <a:solidFill>
                            <a:srgbClr val="000101"/>
                          </a:solidFill>
                          <a:latin typeface="Arial" panose="020B0604020202020204"/>
                          <a:cs typeface="Arial" panose="020B0604020202020204"/>
                        </a:rPr>
                        <a:t>44%</a:t>
                      </a:r>
                      <a:endParaRPr sz="9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52069" marB="0">
                    <a:solidFill>
                      <a:srgbClr val="EEF2F7"/>
                    </a:solidFill>
                  </a:tcPr>
                </a:tc>
              </a:tr>
            </a:tbl>
          </a:graphicData>
        </a:graphic>
      </p:graphicFrame>
      <p:pic>
        <p:nvPicPr>
          <p:cNvPr id="43" name="图片 4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3400" y="327025"/>
            <a:ext cx="3791585" cy="507365"/>
          </a:xfrm>
          <a:prstGeom prst="rect">
            <a:avLst/>
          </a:prstGeom>
        </p:spPr>
      </p:pic>
      <p:sp>
        <p:nvSpPr>
          <p:cNvPr id="39" name="object 2"/>
          <p:cNvSpPr/>
          <p:nvPr/>
        </p:nvSpPr>
        <p:spPr>
          <a:xfrm>
            <a:off x="2713355" y="1352550"/>
            <a:ext cx="4272280" cy="24193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p/>
        </p:txBody>
      </p:sp>
      <p:pic>
        <p:nvPicPr>
          <p:cNvPr id="40" name="图片 39" descr="port-ret-mom-80%"/>
          <p:cNvPicPr>
            <a:picLocks noChangeAspect="1"/>
          </p:cNvPicPr>
          <p:nvPr/>
        </p:nvPicPr>
        <p:blipFill>
          <a:blip r:embed="rId4"/>
          <a:srcRect t="-693" r="618"/>
          <a:stretch>
            <a:fillRect/>
          </a:stretch>
        </p:blipFill>
        <p:spPr>
          <a:xfrm>
            <a:off x="179705" y="7331710"/>
            <a:ext cx="5985510" cy="1768475"/>
          </a:xfrm>
          <a:prstGeom prst="rect">
            <a:avLst/>
          </a:prstGeom>
        </p:spPr>
      </p:pic>
      <p:pic>
        <p:nvPicPr>
          <p:cNvPr id="41" name="图片 4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65215" y="7352030"/>
            <a:ext cx="1070610" cy="1748155"/>
          </a:xfrm>
          <a:prstGeom prst="rect">
            <a:avLst/>
          </a:prstGeom>
        </p:spPr>
      </p:pic>
      <p:pic>
        <p:nvPicPr>
          <p:cNvPr id="44" name="图片 4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89835" y="3852545"/>
            <a:ext cx="5054600" cy="312039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object 19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443230" y="1301950"/>
          <a:ext cx="3208655" cy="27628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96110"/>
                <a:gridCol w="679450"/>
                <a:gridCol w="633094"/>
              </a:tblGrid>
              <a:tr h="216828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900" spc="-15" dirty="0">
                          <a:solidFill>
                            <a:srgbClr val="053266"/>
                          </a:solidFill>
                          <a:latin typeface="Arial Black" panose="020B0A04020102020204"/>
                          <a:cs typeface="Arial Black" panose="020B0A04020102020204"/>
                        </a:rPr>
                        <a:t>RISK</a:t>
                      </a:r>
                      <a:r>
                        <a:rPr sz="900" spc="-60" dirty="0">
                          <a:solidFill>
                            <a:srgbClr val="053266"/>
                          </a:solidFill>
                          <a:latin typeface="Arial Black" panose="020B0A04020102020204"/>
                          <a:cs typeface="Arial Black" panose="020B0A04020102020204"/>
                        </a:rPr>
                        <a:t> </a:t>
                      </a:r>
                      <a:r>
                        <a:rPr sz="900" spc="-15" dirty="0">
                          <a:solidFill>
                            <a:srgbClr val="053266"/>
                          </a:solidFill>
                          <a:latin typeface="Arial Black" panose="020B0A04020102020204"/>
                          <a:cs typeface="Arial Black" panose="020B0A04020102020204"/>
                        </a:rPr>
                        <a:t>MEASUREMENTS</a:t>
                      </a:r>
                      <a:endParaRPr sz="900">
                        <a:latin typeface="Arial Black" panose="020B0A04020102020204"/>
                        <a:cs typeface="Arial Black" panose="020B0A04020102020204"/>
                      </a:endParaRPr>
                    </a:p>
                  </a:txBody>
                  <a:tcPr marL="0" marR="0" marT="43180" marB="0"/>
                </a:tc>
                <a:tc>
                  <a:txBody>
                    <a:bodyPr/>
                    <a:lstStyle/>
                    <a:p>
                      <a:pPr marR="91440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700" b="1" dirty="0">
                          <a:solidFill>
                            <a:srgbClr val="506F87"/>
                          </a:solidFill>
                          <a:latin typeface="Arial" panose="020B0604020202020204"/>
                          <a:cs typeface="Arial" panose="020B0604020202020204"/>
                        </a:rPr>
                        <a:t>FUND</a:t>
                      </a:r>
                      <a:endParaRPr sz="7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3429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700" b="1" dirty="0">
                          <a:solidFill>
                            <a:srgbClr val="506F87"/>
                          </a:solidFill>
                          <a:latin typeface="Arial" panose="020B0604020202020204"/>
                          <a:cs typeface="Arial" panose="020B0604020202020204"/>
                        </a:rPr>
                        <a:t>S&amp;P</a:t>
                      </a:r>
                      <a:r>
                        <a:rPr sz="700" b="1" spc="-114" dirty="0">
                          <a:solidFill>
                            <a:srgbClr val="506F87"/>
                          </a:solidFill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700" b="1" spc="-5" dirty="0">
                          <a:solidFill>
                            <a:srgbClr val="506F87"/>
                          </a:solidFill>
                          <a:latin typeface="Arial" panose="020B0604020202020204"/>
                          <a:cs typeface="Arial" panose="020B0604020202020204"/>
                        </a:rPr>
                        <a:t>500-TR</a:t>
                      </a:r>
                      <a:endParaRPr sz="7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34290" marB="0"/>
                </a:tc>
              </a:tr>
              <a:tr h="16259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750" b="1" dirty="0">
                          <a:solidFill>
                            <a:srgbClr val="67686B"/>
                          </a:solidFill>
                          <a:latin typeface="Arial" panose="020B0604020202020204"/>
                          <a:cs typeface="Arial" panose="020B0604020202020204"/>
                        </a:rPr>
                        <a:t>Standard</a:t>
                      </a:r>
                      <a:r>
                        <a:rPr sz="750" b="1" spc="-5" dirty="0">
                          <a:solidFill>
                            <a:srgbClr val="67686B"/>
                          </a:solidFill>
                          <a:latin typeface="Arial" panose="020B0604020202020204"/>
                          <a:cs typeface="Arial" panose="020B0604020202020204"/>
                        </a:rPr>
                        <a:t> Deviation</a:t>
                      </a:r>
                      <a:endParaRPr sz="7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4604" marB="0"/>
                </a:tc>
                <a:tc>
                  <a:txBody>
                    <a:bodyPr/>
                    <a:lstStyle/>
                    <a:p>
                      <a:pPr marR="91440" algn="r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750" spc="-5" dirty="0">
                          <a:solidFill>
                            <a:srgbClr val="67686B"/>
                          </a:solidFill>
                          <a:latin typeface="Arial" panose="020B0604020202020204"/>
                          <a:cs typeface="Arial" panose="020B0604020202020204"/>
                        </a:rPr>
                        <a:t>25.2%</a:t>
                      </a:r>
                      <a:endParaRPr sz="7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4604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750" spc="-5" dirty="0">
                          <a:solidFill>
                            <a:srgbClr val="67686B"/>
                          </a:solidFill>
                          <a:latin typeface="Arial" panose="020B0604020202020204"/>
                          <a:cs typeface="Arial" panose="020B0604020202020204"/>
                        </a:rPr>
                        <a:t>16.1%</a:t>
                      </a:r>
                      <a:endParaRPr sz="7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4604" marB="0"/>
                </a:tc>
              </a:tr>
              <a:tr h="17097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750" b="1" spc="-10" dirty="0">
                          <a:solidFill>
                            <a:srgbClr val="67686B"/>
                          </a:solidFill>
                          <a:latin typeface="Arial" panose="020B0604020202020204"/>
                          <a:cs typeface="Arial" panose="020B0604020202020204"/>
                        </a:rPr>
                        <a:t>Tracking </a:t>
                      </a:r>
                      <a:r>
                        <a:rPr sz="750" b="1" dirty="0">
                          <a:solidFill>
                            <a:srgbClr val="67686B"/>
                          </a:solidFill>
                          <a:latin typeface="Arial" panose="020B0604020202020204"/>
                          <a:cs typeface="Arial" panose="020B0604020202020204"/>
                        </a:rPr>
                        <a:t>Error</a:t>
                      </a:r>
                      <a:endParaRPr sz="7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286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750" spc="-5" dirty="0">
                          <a:solidFill>
                            <a:srgbClr val="67686B"/>
                          </a:solidFill>
                          <a:latin typeface="Arial" panose="020B0604020202020204"/>
                          <a:cs typeface="Arial" panose="020B0604020202020204"/>
                        </a:rPr>
                        <a:t>4.4%</a:t>
                      </a:r>
                      <a:endParaRPr sz="7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2860" marB="0"/>
                </a:tc>
              </a:tr>
              <a:tr h="17497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750" b="1" spc="-5" dirty="0">
                          <a:solidFill>
                            <a:srgbClr val="67686B"/>
                          </a:solidFill>
                          <a:latin typeface="Arial" panose="020B0604020202020204"/>
                          <a:cs typeface="Arial" panose="020B0604020202020204"/>
                        </a:rPr>
                        <a:t>Upside</a:t>
                      </a:r>
                      <a:r>
                        <a:rPr sz="750" b="1" spc="-10" dirty="0">
                          <a:solidFill>
                            <a:srgbClr val="67686B"/>
                          </a:solidFill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750" b="1" spc="-5" dirty="0">
                          <a:solidFill>
                            <a:srgbClr val="67686B"/>
                          </a:solidFill>
                          <a:latin typeface="Arial" panose="020B0604020202020204"/>
                          <a:cs typeface="Arial" panose="020B0604020202020204"/>
                        </a:rPr>
                        <a:t>Capture</a:t>
                      </a:r>
                      <a:endParaRPr sz="7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286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205"/>
                        </a:spcBef>
                      </a:pPr>
                      <a:r>
                        <a:rPr sz="750" spc="-5" dirty="0">
                          <a:solidFill>
                            <a:srgbClr val="67686B"/>
                          </a:solidFill>
                          <a:latin typeface="Arial" panose="020B0604020202020204"/>
                          <a:cs typeface="Arial" panose="020B0604020202020204"/>
                        </a:rPr>
                        <a:t>187.6</a:t>
                      </a:r>
                      <a:endParaRPr sz="7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6034" marB="0"/>
                </a:tc>
              </a:tr>
              <a:tr h="1812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750" b="1" spc="-5" dirty="0">
                          <a:solidFill>
                            <a:srgbClr val="67686B"/>
                          </a:solidFill>
                          <a:latin typeface="Arial" panose="020B0604020202020204"/>
                          <a:cs typeface="Arial" panose="020B0604020202020204"/>
                        </a:rPr>
                        <a:t>Downside</a:t>
                      </a:r>
                      <a:r>
                        <a:rPr sz="750" b="1" spc="-10" dirty="0">
                          <a:solidFill>
                            <a:srgbClr val="67686B"/>
                          </a:solidFill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750" b="1" spc="-5" dirty="0">
                          <a:solidFill>
                            <a:srgbClr val="67686B"/>
                          </a:solidFill>
                          <a:latin typeface="Arial" panose="020B0604020202020204"/>
                          <a:cs typeface="Arial" panose="020B0604020202020204"/>
                        </a:rPr>
                        <a:t>Capture</a:t>
                      </a:r>
                      <a:endParaRPr sz="7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413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750" spc="-5" dirty="0">
                          <a:solidFill>
                            <a:srgbClr val="67686B"/>
                          </a:solidFill>
                          <a:latin typeface="Arial" panose="020B0604020202020204"/>
                          <a:cs typeface="Arial" panose="020B0604020202020204"/>
                        </a:rPr>
                        <a:t>83.5</a:t>
                      </a:r>
                      <a:endParaRPr sz="7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30480" marB="0"/>
                </a:tc>
              </a:tr>
              <a:tr h="173926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05"/>
                        </a:spcBef>
                      </a:pPr>
                      <a:r>
                        <a:rPr sz="750" b="1" spc="-5" dirty="0">
                          <a:solidFill>
                            <a:srgbClr val="67686B"/>
                          </a:solidFill>
                          <a:latin typeface="Arial" panose="020B0604020202020204"/>
                          <a:cs typeface="Arial" panose="020B0604020202020204"/>
                        </a:rPr>
                        <a:t>Downside Deviation </a:t>
                      </a:r>
                      <a:r>
                        <a:rPr sz="750" b="1" dirty="0">
                          <a:solidFill>
                            <a:srgbClr val="67686B"/>
                          </a:solidFill>
                          <a:latin typeface="Arial" panose="020B0604020202020204"/>
                          <a:cs typeface="Arial" panose="020B0604020202020204"/>
                        </a:rPr>
                        <a:t>(below</a:t>
                      </a:r>
                      <a:r>
                        <a:rPr sz="750" b="1" spc="-15" dirty="0">
                          <a:solidFill>
                            <a:srgbClr val="67686B"/>
                          </a:solidFill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750" b="1" spc="-5" dirty="0">
                          <a:solidFill>
                            <a:srgbClr val="67686B"/>
                          </a:solidFill>
                          <a:latin typeface="Arial" panose="020B0604020202020204"/>
                          <a:cs typeface="Arial" panose="020B0604020202020204"/>
                        </a:rPr>
                        <a:t>0%)</a:t>
                      </a:r>
                      <a:endParaRPr sz="7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6034" marB="0"/>
                </a:tc>
                <a:tc>
                  <a:txBody>
                    <a:bodyPr/>
                    <a:lstStyle/>
                    <a:p>
                      <a:pPr marR="91440" algn="r">
                        <a:lnSpc>
                          <a:spcPct val="100000"/>
                        </a:lnSpc>
                        <a:spcBef>
                          <a:spcPts val="205"/>
                        </a:spcBef>
                      </a:pPr>
                      <a:r>
                        <a:rPr sz="750" spc="-5" dirty="0">
                          <a:solidFill>
                            <a:srgbClr val="67686B"/>
                          </a:solidFill>
                          <a:latin typeface="Arial" panose="020B0604020202020204"/>
                          <a:cs typeface="Arial" panose="020B0604020202020204"/>
                        </a:rPr>
                        <a:t>15.1%</a:t>
                      </a:r>
                      <a:endParaRPr sz="7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6034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205"/>
                        </a:spcBef>
                      </a:pPr>
                      <a:r>
                        <a:rPr sz="750" spc="-5" dirty="0">
                          <a:solidFill>
                            <a:srgbClr val="67686B"/>
                          </a:solidFill>
                          <a:latin typeface="Arial" panose="020B0604020202020204"/>
                          <a:cs typeface="Arial" panose="020B0604020202020204"/>
                        </a:rPr>
                        <a:t>10.3%</a:t>
                      </a:r>
                      <a:endParaRPr sz="7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6034" marB="0"/>
                </a:tc>
              </a:tr>
              <a:tr h="17097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750" b="1" dirty="0">
                          <a:solidFill>
                            <a:srgbClr val="67686B"/>
                          </a:solidFill>
                          <a:latin typeface="Arial" panose="020B0604020202020204"/>
                          <a:cs typeface="Arial" panose="020B0604020202020204"/>
                        </a:rPr>
                        <a:t>Sortino </a:t>
                      </a:r>
                      <a:r>
                        <a:rPr sz="750" b="1" spc="-5" dirty="0">
                          <a:solidFill>
                            <a:srgbClr val="67686B"/>
                          </a:solidFill>
                          <a:latin typeface="Arial" panose="020B0604020202020204"/>
                          <a:cs typeface="Arial" panose="020B0604020202020204"/>
                        </a:rPr>
                        <a:t>Ratio</a:t>
                      </a:r>
                      <a:r>
                        <a:rPr sz="750" b="1" spc="-10" dirty="0">
                          <a:solidFill>
                            <a:srgbClr val="67686B"/>
                          </a:solidFill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750" b="1" dirty="0">
                          <a:solidFill>
                            <a:srgbClr val="67686B"/>
                          </a:solidFill>
                          <a:latin typeface="Arial" panose="020B0604020202020204"/>
                          <a:cs typeface="Arial" panose="020B0604020202020204"/>
                        </a:rPr>
                        <a:t>(0%)</a:t>
                      </a:r>
                      <a:endParaRPr sz="7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2860" marB="0"/>
                </a:tc>
                <a:tc>
                  <a:txBody>
                    <a:bodyPr/>
                    <a:lstStyle/>
                    <a:p>
                      <a:pPr marR="9144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750" spc="-5" dirty="0">
                          <a:solidFill>
                            <a:srgbClr val="67686B"/>
                          </a:solidFill>
                          <a:latin typeface="Arial" panose="020B0604020202020204"/>
                          <a:cs typeface="Arial" panose="020B0604020202020204"/>
                        </a:rPr>
                        <a:t>2.2</a:t>
                      </a:r>
                      <a:endParaRPr sz="7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28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750" spc="-5" dirty="0">
                          <a:solidFill>
                            <a:srgbClr val="67686B"/>
                          </a:solidFill>
                          <a:latin typeface="Arial" panose="020B0604020202020204"/>
                          <a:cs typeface="Arial" panose="020B0604020202020204"/>
                        </a:rPr>
                        <a:t>1.5</a:t>
                      </a:r>
                      <a:endParaRPr sz="7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2860" marB="0"/>
                </a:tc>
              </a:tr>
              <a:tr h="17097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750" b="1" dirty="0">
                          <a:solidFill>
                            <a:srgbClr val="67686B"/>
                          </a:solidFill>
                          <a:latin typeface="Arial" panose="020B0604020202020204"/>
                          <a:cs typeface="Arial" panose="020B0604020202020204"/>
                        </a:rPr>
                        <a:t>Greatest Monthly</a:t>
                      </a:r>
                      <a:r>
                        <a:rPr sz="750" b="1" spc="-10" dirty="0">
                          <a:solidFill>
                            <a:srgbClr val="67686B"/>
                          </a:solidFill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750" b="1" dirty="0">
                          <a:solidFill>
                            <a:srgbClr val="67686B"/>
                          </a:solidFill>
                          <a:latin typeface="Arial" panose="020B0604020202020204"/>
                          <a:cs typeface="Arial" panose="020B0604020202020204"/>
                        </a:rPr>
                        <a:t>Loss</a:t>
                      </a:r>
                      <a:endParaRPr sz="7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2860" marB="0"/>
                </a:tc>
                <a:tc>
                  <a:txBody>
                    <a:bodyPr/>
                    <a:lstStyle/>
                    <a:p>
                      <a:pPr marR="9144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750" dirty="0">
                          <a:solidFill>
                            <a:srgbClr val="67686B"/>
                          </a:solidFill>
                          <a:latin typeface="Arial" panose="020B0604020202020204"/>
                          <a:cs typeface="Arial" panose="020B0604020202020204"/>
                        </a:rPr>
                        <a:t>-25.0%</a:t>
                      </a:r>
                      <a:endParaRPr sz="7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28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750" dirty="0">
                          <a:solidFill>
                            <a:srgbClr val="67686B"/>
                          </a:solidFill>
                          <a:latin typeface="Arial" panose="020B0604020202020204"/>
                          <a:cs typeface="Arial" panose="020B0604020202020204"/>
                        </a:rPr>
                        <a:t>-12.4%</a:t>
                      </a:r>
                      <a:endParaRPr sz="7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2860" marB="0"/>
                </a:tc>
              </a:tr>
              <a:tr h="18182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750" b="1" dirty="0">
                          <a:solidFill>
                            <a:srgbClr val="67686B"/>
                          </a:solidFill>
                          <a:latin typeface="Arial" panose="020B0604020202020204"/>
                          <a:cs typeface="Arial" panose="020B0604020202020204"/>
                        </a:rPr>
                        <a:t>Maximum</a:t>
                      </a:r>
                      <a:r>
                        <a:rPr sz="750" b="1" spc="-5" dirty="0">
                          <a:solidFill>
                            <a:srgbClr val="67686B"/>
                          </a:solidFill>
                          <a:latin typeface="Arial" panose="020B0604020202020204"/>
                          <a:cs typeface="Arial" panose="020B0604020202020204"/>
                        </a:rPr>
                        <a:t> Drawdown</a:t>
                      </a:r>
                      <a:endParaRPr sz="7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2860" marB="0"/>
                </a:tc>
                <a:tc>
                  <a:txBody>
                    <a:bodyPr/>
                    <a:lstStyle/>
                    <a:p>
                      <a:pPr marR="9144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750" dirty="0">
                          <a:solidFill>
                            <a:srgbClr val="67686B"/>
                          </a:solidFill>
                          <a:latin typeface="Arial" panose="020B0604020202020204"/>
                          <a:cs typeface="Arial" panose="020B0604020202020204"/>
                        </a:rPr>
                        <a:t>-29.6%</a:t>
                      </a:r>
                      <a:endParaRPr sz="7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28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750" dirty="0">
                          <a:solidFill>
                            <a:srgbClr val="67686B"/>
                          </a:solidFill>
                          <a:latin typeface="Arial" panose="020B0604020202020204"/>
                          <a:cs typeface="Arial" panose="020B0604020202020204"/>
                        </a:rPr>
                        <a:t>-19.6%</a:t>
                      </a:r>
                      <a:endParaRPr sz="7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2860" marB="0"/>
                </a:tc>
              </a:tr>
              <a:tr h="40001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900" spc="-15" dirty="0">
                          <a:solidFill>
                            <a:srgbClr val="053266"/>
                          </a:solidFill>
                          <a:latin typeface="Arial Black" panose="020B0A04020102020204"/>
                          <a:cs typeface="Arial Black" panose="020B0A04020102020204"/>
                        </a:rPr>
                        <a:t>REGRESSION</a:t>
                      </a:r>
                      <a:r>
                        <a:rPr sz="900" spc="-65" dirty="0">
                          <a:solidFill>
                            <a:srgbClr val="053266"/>
                          </a:solidFill>
                          <a:latin typeface="Arial Black" panose="020B0A04020102020204"/>
                          <a:cs typeface="Arial Black" panose="020B0A04020102020204"/>
                        </a:rPr>
                        <a:t> </a:t>
                      </a:r>
                      <a:r>
                        <a:rPr sz="900" spc="-30" dirty="0">
                          <a:solidFill>
                            <a:srgbClr val="053266"/>
                          </a:solidFill>
                          <a:latin typeface="Arial Black" panose="020B0A04020102020204"/>
                          <a:cs typeface="Arial Black" panose="020B0A04020102020204"/>
                        </a:rPr>
                        <a:t>STATISTICS</a:t>
                      </a:r>
                      <a:endParaRPr sz="900">
                        <a:latin typeface="Arial Black" panose="020B0A04020102020204"/>
                        <a:cs typeface="Arial Black" panose="020B0A04020102020204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750" b="1" dirty="0">
                          <a:solidFill>
                            <a:srgbClr val="67686B"/>
                          </a:solidFill>
                          <a:latin typeface="Arial" panose="020B0604020202020204"/>
                          <a:cs typeface="Arial" panose="020B0604020202020204"/>
                        </a:rPr>
                        <a:t>Monthly</a:t>
                      </a:r>
                      <a:r>
                        <a:rPr sz="750" b="1" spc="-35" dirty="0">
                          <a:solidFill>
                            <a:srgbClr val="67686B"/>
                          </a:solidFill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750" b="1" spc="-5" dirty="0">
                          <a:solidFill>
                            <a:srgbClr val="67686B"/>
                          </a:solidFill>
                          <a:latin typeface="Arial" panose="020B0604020202020204"/>
                          <a:cs typeface="Arial" panose="020B0604020202020204"/>
                        </a:rPr>
                        <a:t>Alpha</a:t>
                      </a:r>
                      <a:endParaRPr sz="7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5461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700" b="1" dirty="0">
                          <a:solidFill>
                            <a:srgbClr val="506F87"/>
                          </a:solidFill>
                          <a:latin typeface="Arial" panose="020B0604020202020204"/>
                          <a:cs typeface="Arial" panose="020B0604020202020204"/>
                        </a:rPr>
                        <a:t>S&amp;P</a:t>
                      </a:r>
                      <a:r>
                        <a:rPr sz="700" b="1" spc="-114" dirty="0">
                          <a:solidFill>
                            <a:srgbClr val="506F87"/>
                          </a:solidFill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700" b="1" spc="-5" dirty="0">
                          <a:solidFill>
                            <a:srgbClr val="506F87"/>
                          </a:solidFill>
                          <a:latin typeface="Arial" panose="020B0604020202020204"/>
                          <a:cs typeface="Arial" panose="020B0604020202020204"/>
                        </a:rPr>
                        <a:t>500-TR</a:t>
                      </a:r>
                      <a:endParaRPr sz="700">
                        <a:latin typeface="Arial" panose="020B0604020202020204"/>
                        <a:cs typeface="Arial" panose="020B0604020202020204"/>
                      </a:endParaRPr>
                    </a:p>
                    <a:p>
                      <a:pPr marL="384175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750" spc="-5" dirty="0">
                          <a:solidFill>
                            <a:srgbClr val="67686B"/>
                          </a:solidFill>
                          <a:latin typeface="Arial" panose="020B0604020202020204"/>
                          <a:cs typeface="Arial" panose="020B0604020202020204"/>
                        </a:rPr>
                        <a:t>1.1%</a:t>
                      </a:r>
                      <a:endParaRPr sz="7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B="0"/>
                </a:tc>
              </a:tr>
              <a:tr h="189928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55"/>
                        </a:spcBef>
                      </a:pPr>
                      <a:r>
                        <a:rPr sz="750" b="1" spc="-5" dirty="0">
                          <a:solidFill>
                            <a:srgbClr val="67686B"/>
                          </a:solidFill>
                          <a:latin typeface="Arial" panose="020B0604020202020204"/>
                          <a:cs typeface="Arial" panose="020B0604020202020204"/>
                        </a:rPr>
                        <a:t>Annualized</a:t>
                      </a:r>
                      <a:r>
                        <a:rPr sz="750" b="1" spc="-35" dirty="0">
                          <a:solidFill>
                            <a:srgbClr val="67686B"/>
                          </a:solidFill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750" b="1" spc="-5" dirty="0">
                          <a:solidFill>
                            <a:srgbClr val="67686B"/>
                          </a:solidFill>
                          <a:latin typeface="Arial" panose="020B0604020202020204"/>
                          <a:cs typeface="Arial" panose="020B0604020202020204"/>
                        </a:rPr>
                        <a:t>Alpha</a:t>
                      </a:r>
                      <a:endParaRPr sz="7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323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255"/>
                        </a:spcBef>
                      </a:pPr>
                      <a:r>
                        <a:rPr sz="750" spc="-5" dirty="0">
                          <a:solidFill>
                            <a:srgbClr val="67686B"/>
                          </a:solidFill>
                          <a:latin typeface="Arial" panose="020B0604020202020204"/>
                          <a:cs typeface="Arial" panose="020B0604020202020204"/>
                        </a:rPr>
                        <a:t>13.4%</a:t>
                      </a:r>
                      <a:endParaRPr sz="7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32384" marB="0"/>
                </a:tc>
              </a:tr>
              <a:tr h="194548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55"/>
                        </a:spcBef>
                      </a:pPr>
                      <a:r>
                        <a:rPr sz="750" b="1" spc="-5" dirty="0">
                          <a:solidFill>
                            <a:srgbClr val="67686B"/>
                          </a:solidFill>
                          <a:latin typeface="Arial" panose="020B0604020202020204"/>
                          <a:cs typeface="Arial" panose="020B0604020202020204"/>
                        </a:rPr>
                        <a:t>Beta</a:t>
                      </a:r>
                      <a:endParaRPr sz="7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323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255"/>
                        </a:spcBef>
                      </a:pPr>
                      <a:r>
                        <a:rPr sz="750" spc="-5" dirty="0">
                          <a:solidFill>
                            <a:srgbClr val="67686B"/>
                          </a:solidFill>
                          <a:latin typeface="Arial" panose="020B0604020202020204"/>
                          <a:cs typeface="Arial" panose="020B0604020202020204"/>
                        </a:rPr>
                        <a:t>1.3</a:t>
                      </a:r>
                      <a:endParaRPr sz="7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32384" marB="0"/>
                </a:tc>
              </a:tr>
              <a:tr h="19431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750" b="1" spc="-5" dirty="0">
                          <a:solidFill>
                            <a:srgbClr val="67686B"/>
                          </a:solidFill>
                          <a:latin typeface="Arial" panose="020B0604020202020204"/>
                          <a:cs typeface="Arial" panose="020B0604020202020204"/>
                        </a:rPr>
                        <a:t>R-Squared</a:t>
                      </a:r>
                      <a:endParaRPr sz="7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3746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750" spc="-5" dirty="0">
                          <a:solidFill>
                            <a:srgbClr val="67686B"/>
                          </a:solidFill>
                          <a:latin typeface="Arial" panose="020B0604020202020204"/>
                          <a:cs typeface="Arial" panose="020B0604020202020204"/>
                        </a:rPr>
                        <a:t>0.7</a:t>
                      </a:r>
                      <a:endParaRPr sz="7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37465" marB="0"/>
                </a:tc>
              </a:tr>
              <a:tr h="17992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55"/>
                        </a:spcBef>
                      </a:pPr>
                      <a:r>
                        <a:rPr sz="750" b="1" spc="-5" dirty="0">
                          <a:solidFill>
                            <a:srgbClr val="67686B"/>
                          </a:solidFill>
                          <a:latin typeface="Arial" panose="020B0604020202020204"/>
                          <a:cs typeface="Arial" panose="020B0604020202020204"/>
                        </a:rPr>
                        <a:t>Correlation</a:t>
                      </a:r>
                      <a:endParaRPr sz="7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323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255"/>
                        </a:spcBef>
                      </a:pPr>
                      <a:r>
                        <a:rPr sz="750" spc="-5" dirty="0">
                          <a:solidFill>
                            <a:srgbClr val="67686B"/>
                          </a:solidFill>
                          <a:latin typeface="Arial" panose="020B0604020202020204"/>
                          <a:cs typeface="Arial" panose="020B0604020202020204"/>
                        </a:rPr>
                        <a:t>0.8</a:t>
                      </a:r>
                      <a:endParaRPr sz="7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32384" marB="0"/>
                </a:tc>
              </a:tr>
            </a:tbl>
          </a:graphicData>
        </a:graphic>
      </p:graphicFrame>
      <p:sp>
        <p:nvSpPr>
          <p:cNvPr id="20" name="object 20"/>
          <p:cNvSpPr txBox="1"/>
          <p:nvPr/>
        </p:nvSpPr>
        <p:spPr>
          <a:xfrm>
            <a:off x="4189241" y="1223391"/>
            <a:ext cx="120205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20" dirty="0">
                <a:solidFill>
                  <a:srgbClr val="053266"/>
                </a:solidFill>
                <a:latin typeface="Arial Black" panose="020B0A04020102020204"/>
                <a:cs typeface="Arial Black" panose="020B0A04020102020204"/>
              </a:rPr>
              <a:t>RISK VS</a:t>
            </a:r>
            <a:r>
              <a:rPr sz="1000" spc="-160" dirty="0">
                <a:solidFill>
                  <a:srgbClr val="053266"/>
                </a:solidFill>
                <a:latin typeface="Arial Black" panose="020B0A04020102020204"/>
                <a:cs typeface="Arial Black" panose="020B0A04020102020204"/>
              </a:rPr>
              <a:t> </a:t>
            </a:r>
            <a:r>
              <a:rPr sz="1000" spc="-20" dirty="0">
                <a:solidFill>
                  <a:srgbClr val="053266"/>
                </a:solidFill>
                <a:latin typeface="Arial Black" panose="020B0A04020102020204"/>
                <a:cs typeface="Arial Black" panose="020B0A04020102020204"/>
              </a:rPr>
              <a:t>RETURN</a:t>
            </a:r>
            <a:endParaRPr sz="1000">
              <a:latin typeface="Arial Black" panose="020B0A04020102020204"/>
              <a:cs typeface="Arial Black" panose="020B0A04020102020204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054850" y="3611598"/>
            <a:ext cx="156464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800" b="1" spc="-15" dirty="0">
                <a:solidFill>
                  <a:srgbClr val="4F6F87"/>
                </a:solidFill>
                <a:latin typeface="Arial" panose="020B0604020202020204"/>
                <a:cs typeface="Arial" panose="020B0604020202020204"/>
              </a:rPr>
              <a:t>STANDARD </a:t>
            </a:r>
            <a:r>
              <a:rPr sz="800" b="1" spc="-10" dirty="0">
                <a:solidFill>
                  <a:srgbClr val="4F6F87"/>
                </a:solidFill>
                <a:latin typeface="Arial" panose="020B0604020202020204"/>
                <a:cs typeface="Arial" panose="020B0604020202020204"/>
              </a:rPr>
              <a:t>DEVIATION</a:t>
            </a:r>
            <a:endParaRPr sz="800">
              <a:latin typeface="Arial" panose="020B0604020202020204"/>
              <a:cs typeface="Arial" panose="020B0604020202020204"/>
            </a:endParaRPr>
          </a:p>
          <a:p>
            <a:pPr algn="ctr">
              <a:lnSpc>
                <a:spcPct val="100000"/>
              </a:lnSpc>
            </a:pPr>
            <a:r>
              <a:rPr sz="800" b="1" dirty="0">
                <a:solidFill>
                  <a:srgbClr val="4F6F87"/>
                </a:solidFill>
                <a:latin typeface="Arial" panose="020B0604020202020204"/>
                <a:cs typeface="Arial" panose="020B0604020202020204"/>
              </a:rPr>
              <a:t>(greater numbers = greater</a:t>
            </a:r>
            <a:r>
              <a:rPr sz="800" b="1" spc="-90" dirty="0">
                <a:solidFill>
                  <a:srgbClr val="4F6F87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800" b="1" spc="-5" dirty="0">
                <a:solidFill>
                  <a:srgbClr val="4F6F87"/>
                </a:solidFill>
                <a:latin typeface="Arial" panose="020B0604020202020204"/>
                <a:cs typeface="Arial" panose="020B0604020202020204"/>
              </a:rPr>
              <a:t>risk)</a:t>
            </a:r>
            <a:endParaRPr sz="8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896131" y="1691281"/>
            <a:ext cx="139065" cy="1604010"/>
          </a:xfrm>
          <a:prstGeom prst="rect">
            <a:avLst/>
          </a:prstGeom>
        </p:spPr>
        <p:txBody>
          <a:bodyPr vert="vert270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800" b="1" spc="-5" dirty="0">
                <a:solidFill>
                  <a:srgbClr val="4F6F87"/>
                </a:solidFill>
                <a:latin typeface="Arial" panose="020B0604020202020204"/>
                <a:cs typeface="Arial" panose="020B0604020202020204"/>
              </a:rPr>
              <a:t>ANNUALIZED </a:t>
            </a:r>
            <a:r>
              <a:rPr sz="800" b="1" spc="-20" dirty="0">
                <a:solidFill>
                  <a:srgbClr val="4F6F87"/>
                </a:solidFill>
                <a:latin typeface="Arial" panose="020B0604020202020204"/>
                <a:cs typeface="Arial" panose="020B0604020202020204"/>
              </a:rPr>
              <a:t>RATE </a:t>
            </a:r>
            <a:r>
              <a:rPr sz="800" b="1" dirty="0">
                <a:solidFill>
                  <a:srgbClr val="4F6F87"/>
                </a:solidFill>
                <a:latin typeface="Arial" panose="020B0604020202020204"/>
                <a:cs typeface="Arial" panose="020B0604020202020204"/>
              </a:rPr>
              <a:t>OF</a:t>
            </a:r>
            <a:r>
              <a:rPr sz="800" b="1" spc="-45" dirty="0">
                <a:solidFill>
                  <a:srgbClr val="4F6F87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800" b="1" spc="-5" dirty="0">
                <a:solidFill>
                  <a:srgbClr val="4F6F87"/>
                </a:solidFill>
                <a:latin typeface="Arial" panose="020B0604020202020204"/>
                <a:cs typeface="Arial" panose="020B0604020202020204"/>
              </a:rPr>
              <a:t>RETURN</a:t>
            </a:r>
            <a:endParaRPr sz="8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18613" y="7089898"/>
            <a:ext cx="7010400" cy="2686685"/>
          </a:xfrm>
          <a:prstGeom prst="rect">
            <a:avLst/>
          </a:prstGeom>
        </p:spPr>
        <p:txBody>
          <a:bodyPr vert="horz" wrap="square" lIns="0" tIns="57150" rIns="0" bIns="0" rtlCol="0">
            <a:spAutoFit/>
          </a:bodyPr>
          <a:lstStyle/>
          <a:p>
            <a:pPr marL="138430" algn="just">
              <a:lnSpc>
                <a:spcPct val="100000"/>
              </a:lnSpc>
              <a:spcBef>
                <a:spcPts val="450"/>
              </a:spcBef>
            </a:pPr>
            <a:r>
              <a:rPr sz="1000" spc="-20" dirty="0">
                <a:solidFill>
                  <a:srgbClr val="053266"/>
                </a:solidFill>
                <a:latin typeface="Arial Black" panose="020B0A04020102020204"/>
                <a:cs typeface="Arial Black" panose="020B0A04020102020204"/>
              </a:rPr>
              <a:t>PERFORMANCE</a:t>
            </a:r>
            <a:r>
              <a:rPr sz="1000" spc="-70" dirty="0">
                <a:solidFill>
                  <a:srgbClr val="053266"/>
                </a:solidFill>
                <a:latin typeface="Arial Black" panose="020B0A04020102020204"/>
                <a:cs typeface="Arial Black" panose="020B0A04020102020204"/>
              </a:rPr>
              <a:t> </a:t>
            </a:r>
            <a:r>
              <a:rPr sz="1000" spc="-20" dirty="0">
                <a:solidFill>
                  <a:srgbClr val="053266"/>
                </a:solidFill>
                <a:latin typeface="Arial Black" panose="020B0A04020102020204"/>
                <a:cs typeface="Arial Black" panose="020B0A04020102020204"/>
              </a:rPr>
              <a:t>NOTES</a:t>
            </a:r>
            <a:endParaRPr sz="1000">
              <a:latin typeface="Arial Black" panose="020B0A04020102020204"/>
              <a:cs typeface="Arial Black" panose="020B0A04020102020204"/>
            </a:endParaRPr>
          </a:p>
          <a:p>
            <a:pPr marL="156210" marR="6350" algn="just">
              <a:lnSpc>
                <a:spcPct val="100000"/>
              </a:lnSpc>
              <a:spcBef>
                <a:spcPts val="225"/>
              </a:spcBef>
            </a:pP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This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document is not intended as and does not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constitute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an offer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to sell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any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securities to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any person, or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a solicitation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of any person of any offer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to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purchase any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securities. Such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an offer or 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solicitation can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only be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made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by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the confidential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Offering Circular of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the Partnership.</a:t>
            </a:r>
            <a:endParaRPr sz="650">
              <a:latin typeface="Arial" panose="020B0604020202020204"/>
              <a:cs typeface="Arial" panose="020B0604020202020204"/>
            </a:endParaRPr>
          </a:p>
          <a:p>
            <a:pPr marL="156210" marR="6985" algn="just">
              <a:lnSpc>
                <a:spcPct val="100000"/>
              </a:lnSpc>
              <a:spcBef>
                <a:spcPts val="400"/>
              </a:spcBef>
            </a:pP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The</a:t>
            </a:r>
            <a:r>
              <a:rPr sz="650" spc="-3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foregoing</a:t>
            </a:r>
            <a:r>
              <a:rPr sz="650" spc="-2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data</a:t>
            </a:r>
            <a:r>
              <a:rPr sz="650" spc="-3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have</a:t>
            </a:r>
            <a:r>
              <a:rPr sz="650" spc="-3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not</a:t>
            </a:r>
            <a:r>
              <a:rPr sz="650" spc="-3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been</a:t>
            </a:r>
            <a:r>
              <a:rPr sz="650" spc="-3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compiled,</a:t>
            </a:r>
            <a:r>
              <a:rPr sz="650" spc="-2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reviewed,</a:t>
            </a:r>
            <a:r>
              <a:rPr sz="650" spc="-2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or</a:t>
            </a:r>
            <a:r>
              <a:rPr sz="650" spc="-3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audited</a:t>
            </a:r>
            <a:r>
              <a:rPr sz="650" spc="-2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by</a:t>
            </a:r>
            <a:r>
              <a:rPr sz="650" spc="-3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an</a:t>
            </a:r>
            <a:r>
              <a:rPr sz="650" spc="-3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independent</a:t>
            </a:r>
            <a:r>
              <a:rPr sz="650" spc="-2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accountant</a:t>
            </a:r>
            <a:r>
              <a:rPr sz="650" spc="-3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and</a:t>
            </a:r>
            <a:r>
              <a:rPr sz="650" spc="-2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non-year-end</a:t>
            </a:r>
            <a:r>
              <a:rPr sz="650" spc="-2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results</a:t>
            </a:r>
            <a:r>
              <a:rPr sz="650" spc="-3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are</a:t>
            </a:r>
            <a:r>
              <a:rPr sz="650" spc="-3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subject</a:t>
            </a:r>
            <a:r>
              <a:rPr sz="650" spc="-2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to</a:t>
            </a:r>
            <a:r>
              <a:rPr sz="650" spc="-2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adjustment.</a:t>
            </a:r>
            <a:r>
              <a:rPr sz="650" spc="-4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The</a:t>
            </a:r>
            <a:r>
              <a:rPr sz="650" spc="-2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results</a:t>
            </a:r>
            <a:r>
              <a:rPr sz="650" spc="-3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portrayed</a:t>
            </a:r>
            <a:r>
              <a:rPr sz="650" spc="-3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for</a:t>
            </a:r>
            <a:r>
              <a:rPr sz="650" spc="-2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the</a:t>
            </a:r>
            <a:r>
              <a:rPr sz="650" spc="-2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Partnership  reflect the reinvestment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of dividends and other earnings and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deduction of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costs,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and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the management fees charged to the</a:t>
            </a:r>
            <a:r>
              <a:rPr sz="650" spc="-1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partnership.</a:t>
            </a:r>
            <a:endParaRPr sz="650">
              <a:latin typeface="Arial" panose="020B0604020202020204"/>
              <a:cs typeface="Arial" panose="020B0604020202020204"/>
            </a:endParaRPr>
          </a:p>
          <a:p>
            <a:pPr marL="156210" marR="5080" algn="just">
              <a:lnSpc>
                <a:spcPct val="100000"/>
              </a:lnSpc>
              <a:spcBef>
                <a:spcPts val="400"/>
              </a:spcBef>
            </a:pP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While the General Partner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believes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that to-date, the Partnership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has been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managed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with an investment philosophy and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methodology similar to that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described in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Partnership’s Offering  Circular</a:t>
            </a:r>
            <a:r>
              <a:rPr sz="650" spc="-3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and</a:t>
            </a:r>
            <a:r>
              <a:rPr sz="650" spc="-3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that</a:t>
            </a:r>
            <a:r>
              <a:rPr sz="650" spc="-3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will</a:t>
            </a:r>
            <a:r>
              <a:rPr sz="650" spc="-3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be</a:t>
            </a:r>
            <a:r>
              <a:rPr sz="650" spc="-3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used</a:t>
            </a:r>
            <a:r>
              <a:rPr sz="650" spc="-3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to</a:t>
            </a:r>
            <a:r>
              <a:rPr sz="650" spc="-3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manage</a:t>
            </a:r>
            <a:r>
              <a:rPr sz="650" spc="-3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the</a:t>
            </a:r>
            <a:r>
              <a:rPr sz="650" spc="-3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Partnership</a:t>
            </a:r>
            <a:r>
              <a:rPr sz="650" spc="-3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in</a:t>
            </a:r>
            <a:r>
              <a:rPr sz="650" spc="-2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the</a:t>
            </a:r>
            <a:r>
              <a:rPr sz="650" spc="-3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future,</a:t>
            </a:r>
            <a:r>
              <a:rPr sz="650" spc="-3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future</a:t>
            </a:r>
            <a:r>
              <a:rPr sz="650" spc="-3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investments</a:t>
            </a:r>
            <a:r>
              <a:rPr sz="650" spc="-3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will</a:t>
            </a:r>
            <a:r>
              <a:rPr sz="650" spc="-3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be</a:t>
            </a:r>
            <a:r>
              <a:rPr sz="650" spc="-3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made</a:t>
            </a:r>
            <a:r>
              <a:rPr sz="650" spc="-3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under</a:t>
            </a:r>
            <a:r>
              <a:rPr sz="650" spc="-3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different</a:t>
            </a:r>
            <a:r>
              <a:rPr sz="650" spc="-3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economic</a:t>
            </a:r>
            <a:r>
              <a:rPr sz="650" spc="-3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conditions</a:t>
            </a:r>
            <a:r>
              <a:rPr sz="650" spc="-2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and</a:t>
            </a:r>
            <a:r>
              <a:rPr sz="650" spc="-3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in</a:t>
            </a:r>
            <a:r>
              <a:rPr sz="650" spc="-3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different</a:t>
            </a:r>
            <a:r>
              <a:rPr sz="650" spc="-3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securities.</a:t>
            </a:r>
            <a:r>
              <a:rPr sz="650" spc="-3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It</a:t>
            </a:r>
            <a:r>
              <a:rPr sz="650" spc="-3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should</a:t>
            </a:r>
            <a:r>
              <a:rPr sz="650" spc="-3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not</a:t>
            </a:r>
            <a:r>
              <a:rPr sz="650" spc="-3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be</a:t>
            </a:r>
            <a:r>
              <a:rPr sz="650" spc="-3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assumed 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that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investors will experience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returns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in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the future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if </a:t>
            </a:r>
            <a:r>
              <a:rPr sz="650" spc="-1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any,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comparable to those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discussed above.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performance discussed herein does not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reflect the General Partner’s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performance in all  different economic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cycles.</a:t>
            </a:r>
            <a:endParaRPr sz="650">
              <a:latin typeface="Arial" panose="020B0604020202020204"/>
              <a:cs typeface="Arial" panose="020B0604020202020204"/>
            </a:endParaRPr>
          </a:p>
          <a:p>
            <a:pPr marL="156210" marR="6350" algn="just">
              <a:lnSpc>
                <a:spcPct val="100000"/>
              </a:lnSpc>
              <a:spcBef>
                <a:spcPts val="400"/>
              </a:spcBef>
            </a:pP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The</a:t>
            </a:r>
            <a:r>
              <a:rPr sz="650" spc="-2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information</a:t>
            </a:r>
            <a:r>
              <a:rPr sz="650" spc="-2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given</a:t>
            </a:r>
            <a:r>
              <a:rPr sz="650" spc="-2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above</a:t>
            </a:r>
            <a:r>
              <a:rPr sz="650" spc="-2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is</a:t>
            </a:r>
            <a:r>
              <a:rPr sz="650" spc="-2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historic</a:t>
            </a:r>
            <a:r>
              <a:rPr sz="650" spc="-2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and</a:t>
            </a:r>
            <a:r>
              <a:rPr sz="650" spc="-2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should</a:t>
            </a:r>
            <a:r>
              <a:rPr sz="650" spc="-2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not</a:t>
            </a:r>
            <a:r>
              <a:rPr sz="650" spc="-2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be</a:t>
            </a:r>
            <a:r>
              <a:rPr sz="650" spc="-2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taken</a:t>
            </a:r>
            <a:r>
              <a:rPr sz="650" spc="-2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as</a:t>
            </a:r>
            <a:r>
              <a:rPr sz="650" spc="-2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any</a:t>
            </a:r>
            <a:r>
              <a:rPr sz="650" spc="-2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indication</a:t>
            </a:r>
            <a:r>
              <a:rPr sz="650" spc="-2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of</a:t>
            </a:r>
            <a:r>
              <a:rPr sz="650" spc="-2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future</a:t>
            </a:r>
            <a:r>
              <a:rPr sz="650" spc="-2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performance.</a:t>
            </a:r>
            <a:r>
              <a:rPr sz="650" spc="-3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The</a:t>
            </a:r>
            <a:r>
              <a:rPr sz="650" spc="-2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General</a:t>
            </a:r>
            <a:r>
              <a:rPr sz="650" spc="-2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Partner</a:t>
            </a:r>
            <a:r>
              <a:rPr sz="650" spc="-2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believes</a:t>
            </a:r>
            <a:r>
              <a:rPr sz="650" spc="-2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that</a:t>
            </a:r>
            <a:r>
              <a:rPr sz="650" spc="-2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the</a:t>
            </a:r>
            <a:r>
              <a:rPr sz="650" spc="-2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comparison</a:t>
            </a:r>
            <a:r>
              <a:rPr sz="650" spc="-2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of</a:t>
            </a:r>
            <a:r>
              <a:rPr sz="650" spc="-2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Partnership</a:t>
            </a:r>
            <a:r>
              <a:rPr sz="650" spc="-2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performance</a:t>
            </a:r>
            <a:r>
              <a:rPr sz="650" spc="-2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to</a:t>
            </a:r>
            <a:r>
              <a:rPr sz="650" spc="-2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any 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single market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index is inappropriate.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Partnership’s portfolio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may contain cash, fixed-income securities,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options and other derivative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securities, may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include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short sales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of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securities,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and 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margin trading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and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may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not be as diversified as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the market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indices</a:t>
            </a:r>
            <a:r>
              <a:rPr sz="650" spc="-1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shown.</a:t>
            </a:r>
            <a:endParaRPr sz="650">
              <a:latin typeface="Arial" panose="020B0604020202020204"/>
              <a:cs typeface="Arial" panose="020B0604020202020204"/>
            </a:endParaRPr>
          </a:p>
          <a:p>
            <a:pPr marL="156210" marR="6350" algn="just">
              <a:lnSpc>
                <a:spcPct val="100000"/>
              </a:lnSpc>
              <a:spcBef>
                <a:spcPts val="400"/>
              </a:spcBef>
            </a:pP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Both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of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indices are unmanaged,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market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weighted, and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reflect the reinvestment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of dividends. Due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to the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differences among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Partnership’s portfolio and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performance of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equity 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market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indices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shown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above, </a:t>
            </a:r>
            <a:r>
              <a:rPr sz="650" spc="-1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however,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the General Partner cautions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potential investors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that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no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such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index is directly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comparable to the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investment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strategy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of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the</a:t>
            </a:r>
            <a:r>
              <a:rPr sz="650" spc="-1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partnership.</a:t>
            </a:r>
            <a:endParaRPr sz="650">
              <a:latin typeface="Arial" panose="020B0604020202020204"/>
              <a:cs typeface="Arial" panose="020B0604020202020204"/>
            </a:endParaRPr>
          </a:p>
          <a:p>
            <a:pPr marL="156210" marR="7620" algn="just">
              <a:lnSpc>
                <a:spcPct val="100000"/>
              </a:lnSpc>
              <a:spcBef>
                <a:spcPts val="400"/>
              </a:spcBef>
            </a:pP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This</a:t>
            </a:r>
            <a:r>
              <a:rPr sz="650" spc="-4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information</a:t>
            </a:r>
            <a:r>
              <a:rPr sz="650" spc="-3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omits</a:t>
            </a:r>
            <a:r>
              <a:rPr sz="650" spc="-3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most</a:t>
            </a:r>
            <a:r>
              <a:rPr sz="650" spc="-3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of</a:t>
            </a:r>
            <a:r>
              <a:rPr sz="650" spc="-3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the</a:t>
            </a:r>
            <a:r>
              <a:rPr sz="650" spc="-3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information</a:t>
            </a:r>
            <a:r>
              <a:rPr sz="650" spc="-3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material</a:t>
            </a:r>
            <a:r>
              <a:rPr sz="650" spc="-3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to</a:t>
            </a:r>
            <a:r>
              <a:rPr sz="650" spc="-3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a</a:t>
            </a:r>
            <a:r>
              <a:rPr sz="650" spc="-3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decision</a:t>
            </a:r>
            <a:r>
              <a:rPr sz="650" spc="-3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whether</a:t>
            </a:r>
            <a:r>
              <a:rPr sz="650" spc="-4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to</a:t>
            </a:r>
            <a:r>
              <a:rPr sz="650" spc="-3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invest</a:t>
            </a:r>
            <a:r>
              <a:rPr sz="650" spc="-3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in</a:t>
            </a:r>
            <a:r>
              <a:rPr sz="650" spc="-3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the</a:t>
            </a:r>
            <a:r>
              <a:rPr sz="650" spc="-3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partnership.</a:t>
            </a:r>
            <a:r>
              <a:rPr sz="650" spc="-3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No</a:t>
            </a:r>
            <a:r>
              <a:rPr sz="650" spc="-3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person</a:t>
            </a:r>
            <a:r>
              <a:rPr sz="650" spc="-3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should</a:t>
            </a:r>
            <a:r>
              <a:rPr sz="650" spc="-3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rely</a:t>
            </a:r>
            <a:r>
              <a:rPr sz="650" spc="-3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on</a:t>
            </a:r>
            <a:r>
              <a:rPr sz="650" spc="-3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any</a:t>
            </a:r>
            <a:r>
              <a:rPr sz="650" spc="-4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information</a:t>
            </a:r>
            <a:r>
              <a:rPr sz="650" spc="-3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in</a:t>
            </a:r>
            <a:r>
              <a:rPr sz="650" spc="-3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this</a:t>
            </a:r>
            <a:r>
              <a:rPr sz="650" spc="-3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document,</a:t>
            </a:r>
            <a:r>
              <a:rPr sz="650" spc="-3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but</a:t>
            </a:r>
            <a:r>
              <a:rPr sz="650" spc="-3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should</a:t>
            </a:r>
            <a:r>
              <a:rPr sz="650" spc="-3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rely</a:t>
            </a:r>
            <a:r>
              <a:rPr sz="650" spc="-3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exclusively  on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Offering Circular in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considering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whether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to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invest in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the Partnership.</a:t>
            </a:r>
            <a:endParaRPr sz="650">
              <a:latin typeface="Arial" panose="020B0604020202020204"/>
              <a:cs typeface="Arial" panose="020B0604020202020204"/>
            </a:endParaRPr>
          </a:p>
          <a:p>
            <a:pPr marL="156210" marR="5715" algn="just">
              <a:lnSpc>
                <a:spcPct val="100000"/>
              </a:lnSpc>
              <a:spcBef>
                <a:spcPts val="400"/>
              </a:spcBef>
            </a:pP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S&amp;P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500-TR is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the total return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of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the S&amp;P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500, which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refers to the capital Standard &amp; Poor’s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500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Index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with dividends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reinvested. It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generally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represents the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aggregate price changes in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the 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largest 500 U.S. publicly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traded companies. Planting Ground Fund seeks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absolute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returns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irrespective of indices and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cites them for comparative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purposes</a:t>
            </a:r>
            <a:r>
              <a:rPr sz="650" spc="-2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1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only.</a:t>
            </a:r>
            <a:endParaRPr sz="650">
              <a:latin typeface="Arial" panose="020B0604020202020204"/>
              <a:cs typeface="Arial" panose="020B0604020202020204"/>
            </a:endParaRPr>
          </a:p>
          <a:p>
            <a:pPr marL="156210" marR="5715" algn="just">
              <a:lnSpc>
                <a:spcPct val="100000"/>
              </a:lnSpc>
              <a:spcBef>
                <a:spcPts val="400"/>
              </a:spcBef>
            </a:pP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Numerical</a:t>
            </a:r>
            <a:r>
              <a:rPr sz="650" spc="-2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data</a:t>
            </a:r>
            <a:r>
              <a:rPr sz="650" spc="-1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compiled</a:t>
            </a:r>
            <a:r>
              <a:rPr sz="650" spc="-1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by</a:t>
            </a:r>
            <a:r>
              <a:rPr sz="650" spc="-5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ALPS</a:t>
            </a:r>
            <a:r>
              <a:rPr sz="650" spc="-1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Fund</a:t>
            </a:r>
            <a:r>
              <a:rPr sz="650" spc="-1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Services,</a:t>
            </a:r>
            <a:r>
              <a:rPr sz="650" spc="-1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Inc.,</a:t>
            </a:r>
            <a:r>
              <a:rPr sz="650" spc="-5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Administrator</a:t>
            </a:r>
            <a:r>
              <a:rPr sz="650" spc="-1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to</a:t>
            </a:r>
            <a:r>
              <a:rPr sz="650" spc="-1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the</a:t>
            </a:r>
            <a:r>
              <a:rPr sz="650" spc="-1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Fund.</a:t>
            </a:r>
            <a:r>
              <a:rPr sz="650" spc="-1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Fund</a:t>
            </a:r>
            <a:r>
              <a:rPr sz="650" spc="-1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returns</a:t>
            </a:r>
            <a:r>
              <a:rPr sz="650" spc="-1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reflect</a:t>
            </a:r>
            <a:r>
              <a:rPr sz="650" spc="-1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the</a:t>
            </a:r>
            <a:r>
              <a:rPr sz="650" spc="-1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net</a:t>
            </a:r>
            <a:r>
              <a:rPr sz="650" spc="-2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investment</a:t>
            </a:r>
            <a:r>
              <a:rPr sz="650" spc="-1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results</a:t>
            </a:r>
            <a:r>
              <a:rPr sz="650" spc="-1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of</a:t>
            </a:r>
            <a:r>
              <a:rPr sz="650" spc="-1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a</a:t>
            </a:r>
            <a:r>
              <a:rPr sz="650" spc="-1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single</a:t>
            </a:r>
            <a:r>
              <a:rPr sz="650" spc="-1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contribution</a:t>
            </a:r>
            <a:r>
              <a:rPr sz="650" spc="-1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at</a:t>
            </a:r>
            <a:r>
              <a:rPr sz="650" spc="-1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the</a:t>
            </a:r>
            <a:r>
              <a:rPr sz="650" spc="-1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beginning</a:t>
            </a:r>
            <a:r>
              <a:rPr sz="650" spc="-1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of</a:t>
            </a:r>
            <a:r>
              <a:rPr sz="650" spc="-1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the</a:t>
            </a:r>
            <a:r>
              <a:rPr sz="650" spc="-1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period</a:t>
            </a:r>
            <a:r>
              <a:rPr sz="650" spc="-1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with</a:t>
            </a:r>
            <a:r>
              <a:rPr sz="650" spc="-1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no 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subsequent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additions or withdrawals.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Based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on information believed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to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be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correct,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but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subject to revision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and audit</a:t>
            </a:r>
            <a:r>
              <a:rPr sz="650" spc="-1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adjustment.</a:t>
            </a:r>
            <a:endParaRPr sz="650">
              <a:latin typeface="Arial" panose="020B0604020202020204"/>
              <a:cs typeface="Arial" panose="020B0604020202020204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endParaRPr sz="8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6656951" y="1883829"/>
            <a:ext cx="66635" cy="674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5905232" y="2542901"/>
            <a:ext cx="66635" cy="674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5184521" y="2618100"/>
            <a:ext cx="666750" cy="1651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dirty="0">
                <a:solidFill>
                  <a:srgbClr val="58595B"/>
                </a:solidFill>
                <a:latin typeface="Arial" panose="020B0604020202020204"/>
                <a:cs typeface="Arial" panose="020B0604020202020204"/>
              </a:rPr>
              <a:t>S&amp;P</a:t>
            </a:r>
            <a:r>
              <a:rPr sz="900" spc="-80" dirty="0">
                <a:solidFill>
                  <a:srgbClr val="58595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900" spc="-5" dirty="0">
                <a:solidFill>
                  <a:srgbClr val="58595B"/>
                </a:solidFill>
                <a:latin typeface="Arial" panose="020B0604020202020204"/>
                <a:cs typeface="Arial" panose="020B0604020202020204"/>
              </a:rPr>
              <a:t>500-TR</a:t>
            </a:r>
            <a:endParaRPr sz="9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292585" y="1913814"/>
            <a:ext cx="287020" cy="1651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dirty="0">
                <a:solidFill>
                  <a:srgbClr val="58595B"/>
                </a:solidFill>
                <a:latin typeface="Arial" panose="020B0604020202020204"/>
                <a:cs typeface="Arial" panose="020B0604020202020204"/>
              </a:rPr>
              <a:t>Fund</a:t>
            </a:r>
            <a:endParaRPr sz="9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4611398" y="1688016"/>
            <a:ext cx="0" cy="1463675"/>
          </a:xfrm>
          <a:custGeom>
            <a:avLst/>
            <a:gdLst/>
            <a:ahLst/>
            <a:cxnLst/>
            <a:rect l="l" t="t" r="r" b="b"/>
            <a:pathLst>
              <a:path h="1463675">
                <a:moveTo>
                  <a:pt x="0" y="1463329"/>
                </a:moveTo>
                <a:lnTo>
                  <a:pt x="0" y="0"/>
                </a:lnTo>
              </a:path>
            </a:pathLst>
          </a:custGeom>
          <a:ln w="9458">
            <a:solidFill>
              <a:srgbClr val="C0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611398" y="3151345"/>
            <a:ext cx="2430780" cy="0"/>
          </a:xfrm>
          <a:custGeom>
            <a:avLst/>
            <a:gdLst/>
            <a:ahLst/>
            <a:cxnLst/>
            <a:rect l="l" t="t" r="r" b="b"/>
            <a:pathLst>
              <a:path w="2430779">
                <a:moveTo>
                  <a:pt x="0" y="0"/>
                </a:moveTo>
                <a:lnTo>
                  <a:pt x="2430157" y="0"/>
                </a:lnTo>
              </a:path>
            </a:pathLst>
          </a:custGeom>
          <a:ln w="9578">
            <a:solidFill>
              <a:srgbClr val="C0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4502300" y="3237536"/>
            <a:ext cx="1832610" cy="1727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407670" algn="l"/>
                <a:tab pos="784225" algn="l"/>
                <a:tab pos="1169035" algn="l"/>
                <a:tab pos="1578610" algn="l"/>
              </a:tabLst>
            </a:pPr>
            <a:r>
              <a:rPr sz="1425" spc="-7" baseline="3000" dirty="0">
                <a:latin typeface="Arial" panose="020B0604020202020204"/>
                <a:cs typeface="Arial" panose="020B0604020202020204"/>
              </a:rPr>
              <a:t>0</a:t>
            </a:r>
            <a:r>
              <a:rPr sz="1425" baseline="3000" dirty="0">
                <a:latin typeface="Arial" panose="020B0604020202020204"/>
                <a:cs typeface="Arial" panose="020B0604020202020204"/>
              </a:rPr>
              <a:t>%</a:t>
            </a:r>
            <a:r>
              <a:rPr sz="1425" baseline="3000" dirty="0">
                <a:latin typeface="Arial" panose="020B0604020202020204"/>
                <a:cs typeface="Arial" panose="020B0604020202020204"/>
              </a:rPr>
              <a:t>	</a:t>
            </a:r>
            <a:r>
              <a:rPr sz="950" spc="-5" dirty="0">
                <a:latin typeface="Arial" panose="020B0604020202020204"/>
                <a:cs typeface="Arial" panose="020B0604020202020204"/>
              </a:rPr>
              <a:t>5</a:t>
            </a:r>
            <a:r>
              <a:rPr sz="950" dirty="0">
                <a:latin typeface="Arial" panose="020B0604020202020204"/>
                <a:cs typeface="Arial" panose="020B0604020202020204"/>
              </a:rPr>
              <a:t>%</a:t>
            </a:r>
            <a:r>
              <a:rPr sz="950" dirty="0">
                <a:latin typeface="Arial" panose="020B0604020202020204"/>
                <a:cs typeface="Arial" panose="020B0604020202020204"/>
              </a:rPr>
              <a:t>	</a:t>
            </a:r>
            <a:r>
              <a:rPr sz="950" spc="-5" dirty="0">
                <a:latin typeface="Arial" panose="020B0604020202020204"/>
                <a:cs typeface="Arial" panose="020B0604020202020204"/>
              </a:rPr>
              <a:t>10</a:t>
            </a:r>
            <a:r>
              <a:rPr sz="950" dirty="0">
                <a:latin typeface="Arial" panose="020B0604020202020204"/>
                <a:cs typeface="Arial" panose="020B0604020202020204"/>
              </a:rPr>
              <a:t>%</a:t>
            </a:r>
            <a:r>
              <a:rPr sz="950" dirty="0">
                <a:latin typeface="Arial" panose="020B0604020202020204"/>
                <a:cs typeface="Arial" panose="020B0604020202020204"/>
              </a:rPr>
              <a:t>	</a:t>
            </a:r>
            <a:r>
              <a:rPr sz="1425" spc="-7" baseline="3000" dirty="0">
                <a:latin typeface="Arial" panose="020B0604020202020204"/>
                <a:cs typeface="Arial" panose="020B0604020202020204"/>
              </a:rPr>
              <a:t>15</a:t>
            </a:r>
            <a:r>
              <a:rPr sz="1425" baseline="3000" dirty="0">
                <a:latin typeface="Arial" panose="020B0604020202020204"/>
                <a:cs typeface="Arial" panose="020B0604020202020204"/>
              </a:rPr>
              <a:t>%</a:t>
            </a:r>
            <a:r>
              <a:rPr sz="1425" baseline="3000" dirty="0">
                <a:latin typeface="Arial" panose="020B0604020202020204"/>
                <a:cs typeface="Arial" panose="020B0604020202020204"/>
              </a:rPr>
              <a:t>	</a:t>
            </a:r>
            <a:r>
              <a:rPr sz="950" spc="-5" dirty="0">
                <a:latin typeface="Arial" panose="020B0604020202020204"/>
                <a:cs typeface="Arial" panose="020B0604020202020204"/>
              </a:rPr>
              <a:t>20</a:t>
            </a:r>
            <a:r>
              <a:rPr sz="950" dirty="0">
                <a:latin typeface="Arial" panose="020B0604020202020204"/>
                <a:cs typeface="Arial" panose="020B0604020202020204"/>
              </a:rPr>
              <a:t>%</a:t>
            </a:r>
            <a:endParaRPr sz="950">
              <a:latin typeface="Arial" panose="020B0604020202020204"/>
              <a:cs typeface="Arial" panose="020B0604020202020204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484120" y="3229465"/>
            <a:ext cx="693420" cy="1727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438150" algn="l"/>
              </a:tabLst>
            </a:pPr>
            <a:r>
              <a:rPr sz="950" spc="-5" dirty="0">
                <a:latin typeface="Arial" panose="020B0604020202020204"/>
                <a:cs typeface="Arial" panose="020B0604020202020204"/>
              </a:rPr>
              <a:t>25</a:t>
            </a:r>
            <a:r>
              <a:rPr sz="950" dirty="0">
                <a:latin typeface="Arial" panose="020B0604020202020204"/>
                <a:cs typeface="Arial" panose="020B0604020202020204"/>
              </a:rPr>
              <a:t>%</a:t>
            </a:r>
            <a:r>
              <a:rPr sz="950" dirty="0">
                <a:latin typeface="Arial" panose="020B0604020202020204"/>
                <a:cs typeface="Arial" panose="020B0604020202020204"/>
              </a:rPr>
              <a:t>	</a:t>
            </a:r>
            <a:r>
              <a:rPr sz="950" spc="-5" dirty="0">
                <a:latin typeface="Arial" panose="020B0604020202020204"/>
                <a:cs typeface="Arial" panose="020B0604020202020204"/>
              </a:rPr>
              <a:t>30</a:t>
            </a:r>
            <a:r>
              <a:rPr sz="950" dirty="0">
                <a:latin typeface="Arial" panose="020B0604020202020204"/>
                <a:cs typeface="Arial" panose="020B0604020202020204"/>
              </a:rPr>
              <a:t>%</a:t>
            </a:r>
            <a:endParaRPr sz="950">
              <a:latin typeface="Arial" panose="020B0604020202020204"/>
              <a:cs typeface="Arial" panose="020B0604020202020204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228070" y="1586337"/>
            <a:ext cx="271145" cy="1631314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7145">
              <a:lnSpc>
                <a:spcPct val="100000"/>
              </a:lnSpc>
              <a:spcBef>
                <a:spcPts val="320"/>
              </a:spcBef>
            </a:pPr>
            <a:r>
              <a:rPr sz="950" spc="-5" dirty="0">
                <a:latin typeface="Arial" panose="020B0604020202020204"/>
                <a:cs typeface="Arial" panose="020B0604020202020204"/>
              </a:rPr>
              <a:t>40</a:t>
            </a:r>
            <a:r>
              <a:rPr sz="950" dirty="0">
                <a:latin typeface="Arial" panose="020B0604020202020204"/>
                <a:cs typeface="Arial" panose="020B0604020202020204"/>
              </a:rPr>
              <a:t>%</a:t>
            </a:r>
            <a:endParaRPr sz="950">
              <a:latin typeface="Arial" panose="020B0604020202020204"/>
              <a:cs typeface="Arial" panose="020B0604020202020204"/>
            </a:endParaRPr>
          </a:p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z="950" spc="-5" dirty="0">
                <a:latin typeface="Arial" panose="020B0604020202020204"/>
                <a:cs typeface="Arial" panose="020B0604020202020204"/>
              </a:rPr>
              <a:t>35%</a:t>
            </a:r>
            <a:endParaRPr sz="950">
              <a:latin typeface="Arial" panose="020B0604020202020204"/>
              <a:cs typeface="Arial" panose="020B0604020202020204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sz="950" spc="-5" dirty="0">
                <a:latin typeface="Arial" panose="020B0604020202020204"/>
                <a:cs typeface="Arial" panose="020B0604020202020204"/>
              </a:rPr>
              <a:t>30%</a:t>
            </a:r>
            <a:endParaRPr sz="950">
              <a:latin typeface="Arial" panose="020B0604020202020204"/>
              <a:cs typeface="Arial" panose="020B0604020202020204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950" spc="-5" dirty="0">
                <a:latin typeface="Arial" panose="020B0604020202020204"/>
                <a:cs typeface="Arial" panose="020B0604020202020204"/>
              </a:rPr>
              <a:t>25%</a:t>
            </a:r>
            <a:endParaRPr sz="950">
              <a:latin typeface="Arial" panose="020B0604020202020204"/>
              <a:cs typeface="Arial" panose="020B0604020202020204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sz="950" spc="-5" dirty="0">
                <a:latin typeface="Arial" panose="020B0604020202020204"/>
                <a:cs typeface="Arial" panose="020B0604020202020204"/>
              </a:rPr>
              <a:t>20%</a:t>
            </a:r>
            <a:endParaRPr sz="950">
              <a:latin typeface="Arial" panose="020B0604020202020204"/>
              <a:cs typeface="Arial" panose="020B0604020202020204"/>
            </a:endParaRPr>
          </a:p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sz="950" spc="-5" dirty="0">
                <a:latin typeface="Arial" panose="020B0604020202020204"/>
                <a:cs typeface="Arial" panose="020B0604020202020204"/>
              </a:rPr>
              <a:t>15%</a:t>
            </a:r>
            <a:endParaRPr sz="950">
              <a:latin typeface="Arial" panose="020B0604020202020204"/>
              <a:cs typeface="Arial" panose="020B0604020202020204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sz="950" spc="-5" dirty="0">
                <a:latin typeface="Arial" panose="020B0604020202020204"/>
                <a:cs typeface="Arial" panose="020B0604020202020204"/>
              </a:rPr>
              <a:t>10%</a:t>
            </a:r>
            <a:endParaRPr sz="950">
              <a:latin typeface="Arial" panose="020B0604020202020204"/>
              <a:cs typeface="Arial" panose="020B0604020202020204"/>
            </a:endParaRPr>
          </a:p>
          <a:p>
            <a:pPr marL="76200">
              <a:lnSpc>
                <a:spcPct val="100000"/>
              </a:lnSpc>
              <a:spcBef>
                <a:spcPts val="200"/>
              </a:spcBef>
            </a:pPr>
            <a:r>
              <a:rPr sz="950" spc="-5" dirty="0">
                <a:latin typeface="Arial" panose="020B0604020202020204"/>
                <a:cs typeface="Arial" panose="020B0604020202020204"/>
              </a:rPr>
              <a:t>5%</a:t>
            </a:r>
            <a:endParaRPr sz="950">
              <a:latin typeface="Arial" panose="020B0604020202020204"/>
              <a:cs typeface="Arial" panose="020B0604020202020204"/>
            </a:endParaRPr>
          </a:p>
          <a:p>
            <a:pPr marL="76200">
              <a:lnSpc>
                <a:spcPct val="100000"/>
              </a:lnSpc>
              <a:spcBef>
                <a:spcPts val="355"/>
              </a:spcBef>
            </a:pPr>
            <a:r>
              <a:rPr sz="950" spc="-5" dirty="0">
                <a:latin typeface="Arial" panose="020B0604020202020204"/>
                <a:cs typeface="Arial" panose="020B0604020202020204"/>
              </a:rPr>
              <a:t>0%</a:t>
            </a:r>
            <a:endParaRPr sz="950">
              <a:latin typeface="Arial" panose="020B0604020202020204"/>
              <a:cs typeface="Arial" panose="020B0604020202020204"/>
            </a:endParaRPr>
          </a:p>
        </p:txBody>
      </p:sp>
      <p:pic>
        <p:nvPicPr>
          <p:cNvPr id="43" name="图片 4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61185" y="345440"/>
            <a:ext cx="3791585" cy="507365"/>
          </a:xfrm>
          <a:prstGeom prst="rect">
            <a:avLst/>
          </a:prstGeom>
        </p:spPr>
      </p:pic>
      <p:sp>
        <p:nvSpPr>
          <p:cNvPr id="33" name="文本框 32"/>
          <p:cNvSpPr txBox="1"/>
          <p:nvPr/>
        </p:nvSpPr>
        <p:spPr>
          <a:xfrm>
            <a:off x="765175" y="5150485"/>
            <a:ext cx="571881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		</a:t>
            </a:r>
            <a:r>
              <a:rPr lang="en-US" altLang="zh-CN" b="1"/>
              <a:t>Latest AI Poftfolio:</a:t>
            </a:r>
            <a:endParaRPr lang="en-US" altLang="zh-CN" b="1"/>
          </a:p>
          <a:p>
            <a:endParaRPr lang="en-US" altLang="zh-CN" b="1"/>
          </a:p>
          <a:p>
            <a:r>
              <a:rPr lang="en-US" altLang="zh-CN" b="1"/>
              <a:t>	       NKE    PG    MSFT    V   AMGN    CRM     </a:t>
            </a:r>
            <a:endParaRPr lang="en-US" altLang="zh-CN" b="1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TABLE_BEAUTIFY" val="smartTable{424f010d-55bd-4cd9-a98c-30f51315f1a5}"/>
</p:tagLst>
</file>

<file path=ppt/tags/tag2.xml><?xml version="1.0" encoding="utf-8"?>
<p:tagLst xmlns:p="http://schemas.openxmlformats.org/presentationml/2006/main">
  <p:tag name="KSO_WM_UNIT_TABLE_BEAUTIFY" val="smartTable{023fc0d1-3d06-4926-9110-55ccf8d85ef5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7686B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4355</Words>
  <Application>WPS 演示</Application>
  <PresentationFormat>On-screen Show (4:3)</PresentationFormat>
  <Paragraphs>134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2" baseType="lpstr">
      <vt:lpstr>Arial</vt:lpstr>
      <vt:lpstr>宋体</vt:lpstr>
      <vt:lpstr>Wingdings</vt:lpstr>
      <vt:lpstr>Arial</vt:lpstr>
      <vt:lpstr>Arial Black</vt:lpstr>
      <vt:lpstr>Times New Roman</vt:lpstr>
      <vt:lpstr>Calibri</vt:lpstr>
      <vt:lpstr>微软雅黑</vt:lpstr>
      <vt:lpstr>Arial Unicode MS</vt:lpstr>
      <vt:lpstr>Office Theme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frank</cp:lastModifiedBy>
  <cp:revision>2</cp:revision>
  <dcterms:created xsi:type="dcterms:W3CDTF">2021-02-28T20:10:56Z</dcterms:created>
  <dcterms:modified xsi:type="dcterms:W3CDTF">2021-02-28T20:11:54Z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2021-02-05T00:00:00Z</vt:filetime>
  </property>
  <property fmtid="{D5CDD505-2E9C-101B-9397-08002B2CF9AE}" pid="3" name="Creator">
    <vt:lpwstr>Adobe InDesign 15.1 (Macintosh)</vt:lpwstr>
  </property>
  <property fmtid="{D5CDD505-2E9C-101B-9397-08002B2CF9AE}" pid="4" name="LastSaved">
    <vt:filetime>2021-02-28T00:00:00Z</vt:filetime>
  </property>
  <property fmtid="{D5CDD505-2E9C-101B-9397-08002B2CF9AE}" pid="5" name="KSOProductBuildVer">
    <vt:lpwstr>2052-11.1.0.9513</vt:lpwstr>
  </property>
</Properties>
</file>