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5" r:id="rId3"/>
    <p:sldId id="416" r:id="rId4"/>
    <p:sldId id="41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DF6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3.xml"/><Relationship Id="rId3" Type="http://schemas.openxmlformats.org/officeDocument/2006/relationships/hyperlink" Target="https://docs.google.com/spreadsheets/d/1aO_91jp6CCWlfiBTKGe5ASzKmSHf4v67mxBCrtoEXGs/edit?usp=sharing" TargetMode="Externa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757" t="2535" r="2803" b="4414"/>
          <a:stretch>
            <a:fillRect/>
          </a:stretch>
        </p:blipFill>
        <p:spPr>
          <a:xfrm>
            <a:off x="447040" y="923290"/>
            <a:ext cx="4841875" cy="33604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l="2258" t="2240" r="3098" b="3078"/>
          <a:stretch>
            <a:fillRect/>
          </a:stretch>
        </p:blipFill>
        <p:spPr>
          <a:xfrm>
            <a:off x="6180455" y="923290"/>
            <a:ext cx="5039360" cy="33604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605280" y="134620"/>
            <a:ext cx="8982075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		Portfolio Performance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(2012-2020)</a:t>
            </a:r>
            <a:r>
              <a:rPr lang="zh-CN" altLang="zh-CN" sz="2400" b="1">
                <a:solidFill>
                  <a:srgbClr val="080DF6"/>
                </a:solidFill>
                <a:sym typeface="+mn-ea"/>
              </a:rPr>
              <a:t>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 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sym typeface="+mn-ea"/>
              </a:rPr>
              <a:t>			80% </a:t>
            </a:r>
            <a:r>
              <a:rPr lang="en-US" altLang="zh-CN" sz="1400" b="1">
                <a:solidFill>
                  <a:srgbClr val="080DF6"/>
                </a:solidFill>
              </a:rPr>
              <a:t>Momentum score  &amp; Fscore &gt; 6 </a:t>
            </a:r>
            <a:endParaRPr lang="zh-CN" altLang="zh-CN" sz="2400" b="1">
              <a:solidFill>
                <a:srgbClr val="080DF6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0405" y="4396740"/>
            <a:ext cx="7671435" cy="2461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CAGR(Strategy):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26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SharpRatio(Strategy):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1.57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Max-Drawdown(Strategy):        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11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Volatility(Strategy):	     		0.15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chemeClr val="accent1">
                  <a:lumMod val="75000"/>
                </a:schemeClr>
              </a:solidFill>
              <a:latin typeface="+mj-ea"/>
              <a:ea typeface="+mj-ea"/>
              <a:sym typeface="+mn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CAGR(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		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13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SharpRatio(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	     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	                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78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Max-Drawdown(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              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2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Volatility(Strategy):	     	                0.13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chemeClr val="accent1">
                  <a:lumMod val="75000"/>
                </a:schemeClr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rgbClr val="5045E5"/>
              </a:solidFill>
              <a:latin typeface="+mj-ea"/>
              <a:ea typeface="+mj-ea"/>
              <a:sym typeface="+mn-ea"/>
            </a:endParaRPr>
          </a:p>
        </p:txBody>
      </p:sp>
      <p:sp>
        <p:nvSpPr>
          <p:cNvPr id="12" name="文本框 11">
            <a:hlinkClick r:id="rId3" tooltip="" action="ppaction://hlinkfile"/>
          </p:cNvPr>
          <p:cNvSpPr txBox="1"/>
          <p:nvPr/>
        </p:nvSpPr>
        <p:spPr>
          <a:xfrm>
            <a:off x="5925185" y="5079365"/>
            <a:ext cx="61093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1200" b="1">
              <a:solidFill>
                <a:srgbClr val="080DF6"/>
              </a:solidFill>
            </a:endParaRPr>
          </a:p>
          <a:p>
            <a:r>
              <a:rPr lang="zh-CN" altLang="en-US" sz="1000" b="1">
                <a:solidFill>
                  <a:srgbClr val="080DF6"/>
                </a:solidFill>
              </a:rPr>
              <a:t>https://docs.google.com/spreadsheets/d/1aO_91jp6CCWlfiBTKGe5ASzKmSHf4v67mxBCrtoEXGs/edit?usp=sharing</a:t>
            </a:r>
            <a:endParaRPr lang="zh-CN" altLang="en-US" sz="1000" b="1">
              <a:solidFill>
                <a:srgbClr val="080DF6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82030" y="4591050"/>
            <a:ext cx="61099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080DF6"/>
                </a:solidFill>
                <a:hlinkClick r:id="rId3" tooltip="" action="ppaction://hlinkfile"/>
              </a:rPr>
              <a:t>Portfolio Link</a:t>
            </a:r>
            <a:endParaRPr lang="en-US" altLang="zh-CN" b="1">
              <a:solidFill>
                <a:srgbClr val="080DF6"/>
              </a:solidFill>
            </a:endParaRPr>
          </a:p>
          <a:p>
            <a:endParaRPr lang="en-US" altLang="zh-CN" b="1">
              <a:solidFill>
                <a:srgbClr val="080DF6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395" t="1166" r="3016" b="3779"/>
          <a:stretch>
            <a:fillRect/>
          </a:stretch>
        </p:blipFill>
        <p:spPr>
          <a:xfrm>
            <a:off x="6314440" y="971550"/>
            <a:ext cx="5623560" cy="40697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l="1669" t="1615" r="1661" b="1602"/>
          <a:stretch>
            <a:fillRect/>
          </a:stretch>
        </p:blipFill>
        <p:spPr>
          <a:xfrm>
            <a:off x="210820" y="971550"/>
            <a:ext cx="5763260" cy="39858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422015" y="297815"/>
            <a:ext cx="6318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Portfolio Performance (2006-2020)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8485" y="5152390"/>
            <a:ext cx="1066673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CAGR(Strategy):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18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SharpRatio(Strategy):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0.89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Max-Drawdown(Strategy):        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39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Volatility(Strategy):	     		0.17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zh-CN" altLang="en-US" sz="1400"/>
          </a:p>
        </p:txBody>
      </p:sp>
      <p:sp>
        <p:nvSpPr>
          <p:cNvPr id="12" name="文本框 11"/>
          <p:cNvSpPr txBox="1"/>
          <p:nvPr/>
        </p:nvSpPr>
        <p:spPr>
          <a:xfrm>
            <a:off x="6401435" y="5152390"/>
            <a:ext cx="66630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CAGR(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		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07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SharpRatio(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	     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	                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34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Max-Drawdown(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              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52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Volatility(Strategy):	     	                0.15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endParaRPr lang="zh-CN" altLang="en-US" sz="1400"/>
          </a:p>
          <a:p>
            <a:endParaRPr lang="zh-CN" altLang="en-US" sz="1400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569845" y="259715"/>
            <a:ext cx="7052310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	Portfolio Performance (2012-2020)</a:t>
            </a:r>
            <a:r>
              <a:rPr lang="zh-CN" altLang="zh-CN" sz="2400" b="1">
                <a:solidFill>
                  <a:srgbClr val="080DF6"/>
                </a:solidFill>
                <a:sym typeface="+mn-ea"/>
              </a:rPr>
              <a:t>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 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</a:rPr>
              <a:t>	     Momentum score  &gt;0 &amp; Fscore &gt;=6 (2012-2020) </a:t>
            </a:r>
            <a:endParaRPr lang="en-US" altLang="zh-CN" sz="1400" b="1">
              <a:solidFill>
                <a:srgbClr val="080DF6"/>
              </a:solidFill>
            </a:endParaRPr>
          </a:p>
        </p:txBody>
      </p:sp>
      <p:pic>
        <p:nvPicPr>
          <p:cNvPr id="2" name="图片 1" descr="2012-2020 DATAB"/>
          <p:cNvPicPr>
            <a:picLocks noChangeAspect="1"/>
          </p:cNvPicPr>
          <p:nvPr/>
        </p:nvPicPr>
        <p:blipFill>
          <a:blip r:embed="rId1"/>
          <a:srcRect l="1806" t="2162" r="1654" b="3339"/>
          <a:stretch>
            <a:fillRect/>
          </a:stretch>
        </p:blipFill>
        <p:spPr>
          <a:xfrm>
            <a:off x="367665" y="1171575"/>
            <a:ext cx="5053330" cy="3875405"/>
          </a:xfrm>
          <a:prstGeom prst="rect">
            <a:avLst/>
          </a:prstGeom>
        </p:spPr>
      </p:pic>
      <p:pic>
        <p:nvPicPr>
          <p:cNvPr id="3" name="图片 2" descr="2012-2020 DATA"/>
          <p:cNvPicPr>
            <a:picLocks noChangeAspect="1"/>
          </p:cNvPicPr>
          <p:nvPr/>
        </p:nvPicPr>
        <p:blipFill>
          <a:blip r:embed="rId2"/>
          <a:srcRect l="2168" t="1929" r="1177" b="2191"/>
          <a:stretch>
            <a:fillRect/>
          </a:stretch>
        </p:blipFill>
        <p:spPr>
          <a:xfrm>
            <a:off x="6118860" y="1171575"/>
            <a:ext cx="5556885" cy="38754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WPS 演示</Application>
  <PresentationFormat>宽屏</PresentationFormat>
  <Paragraphs>39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frank</cp:lastModifiedBy>
  <cp:revision>112</cp:revision>
  <dcterms:created xsi:type="dcterms:W3CDTF">2019-06-19T02:08:00Z</dcterms:created>
  <dcterms:modified xsi:type="dcterms:W3CDTF">2021-02-21T20:33:59Z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