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404" r:id="rId3"/>
    <p:sldId id="622" r:id="rId4"/>
    <p:sldId id="632" r:id="rId5"/>
    <p:sldId id="680" r:id="rId6"/>
    <p:sldId id="656" r:id="rId7"/>
    <p:sldId id="679" r:id="rId8"/>
    <p:sldId id="658" r:id="rId9"/>
    <p:sldId id="685" r:id="rId10"/>
    <p:sldId id="684" r:id="rId11"/>
    <p:sldId id="686" r:id="rId12"/>
  </p:sldIdLst>
  <p:sldSz cx="12192000" cy="6858000"/>
  <p:notesSz cx="6858000" cy="9144000"/>
  <p:embeddedFontLst>
    <p:embeddedFont>
      <p:font typeface="微软雅黑" panose="020B0503020204020204" pitchFamily="34" charset="-122"/>
      <p:regular r:id="rId17"/>
    </p:embeddedFont>
    <p:embeddedFont>
      <p:font typeface="Calibri" panose="020F0502020204030204" charset="0"/>
      <p:regular r:id="rId18"/>
      <p:bold r:id="rId19"/>
      <p:italic r:id="rId20"/>
      <p:boldItalic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5A5"/>
    <a:srgbClr val="1D41D5"/>
    <a:srgbClr val="5832E1"/>
    <a:srgbClr val="5045E5"/>
    <a:srgbClr val="5358F7"/>
    <a:srgbClr val="FDF3F1"/>
    <a:srgbClr val="2C80D4"/>
    <a:srgbClr val="3AC4CD"/>
    <a:srgbClr val="204DD5"/>
    <a:srgbClr val="2E6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3" autoAdjust="0"/>
    <p:restoredTop sz="94660"/>
  </p:normalViewPr>
  <p:slideViewPr>
    <p:cSldViewPr snapToGrid="0">
      <p:cViewPr>
        <p:scale>
          <a:sx n="100" d="100"/>
          <a:sy n="100" d="100"/>
        </p:scale>
        <p:origin x="336" y="444"/>
      </p:cViewPr>
      <p:guideLst>
        <p:guide orient="horz" pos="2160"/>
        <p:guide pos="3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9886C-4C3A-48B2-92B1-BDE70EF49B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6183-338E-4994-BBEA-270B6A6C07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72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4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middle1\\07\subject_holdleft_191,191,191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2371091"/>
            <a:ext cx="6350000" cy="448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2996565" y="3023235"/>
            <a:ext cx="6198870" cy="1463675"/>
            <a:chOff x="2996565" y="2806065"/>
            <a:chExt cx="6198870" cy="1463675"/>
          </a:xfrm>
        </p:grpSpPr>
        <p:cxnSp>
          <p:nvCxnSpPr>
            <p:cNvPr id="8" name="直接连接符 7"/>
            <p:cNvCxnSpPr/>
            <p:nvPr>
              <p:custDataLst>
                <p:tags r:id="rId10"/>
              </p:custDataLst>
            </p:nvPr>
          </p:nvCxnSpPr>
          <p:spPr>
            <a:xfrm>
              <a:off x="2996565" y="4269740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1"/>
              </p:custDataLst>
            </p:nvPr>
          </p:nvCxnSpPr>
          <p:spPr>
            <a:xfrm>
              <a:off x="2996565" y="2806065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2921000" y="3128010"/>
            <a:ext cx="6350000" cy="125349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spc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4316730" y="1888808"/>
            <a:ext cx="3558540" cy="3080385"/>
            <a:chOff x="6798" y="2568"/>
            <a:chExt cx="5604" cy="4851"/>
          </a:xfrm>
        </p:grpSpPr>
        <p:sp>
          <p:nvSpPr>
            <p:cNvPr id="9" name="任意多边形 6"/>
            <p:cNvSpPr/>
            <p:nvPr>
              <p:custDataLst>
                <p:tags r:id="rId9"/>
              </p:custDataLst>
            </p:nvPr>
          </p:nvSpPr>
          <p:spPr>
            <a:xfrm rot="10800000">
              <a:off x="6798" y="6625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5"/>
            <p:cNvSpPr/>
            <p:nvPr>
              <p:custDataLst>
                <p:tags r:id="rId10"/>
              </p:custDataLst>
            </p:nvPr>
          </p:nvSpPr>
          <p:spPr>
            <a:xfrm>
              <a:off x="6798" y="2568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921000" y="3912321"/>
            <a:ext cx="6350000" cy="36131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3413760" y="2420303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4365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00713"/>
            <a:ext cx="1620202" cy="115728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713"/>
            <a:ext cx="1620202" cy="11572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5084446" y="2785110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5084446" y="3823971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0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8.xml"/><Relationship Id="rId4" Type="http://schemas.openxmlformats.org/officeDocument/2006/relationships/hyperlink" Target="https://docs.google.com/spreadsheets/d/1aO_91jp6CCWlfiBTKGe5ASzKmSHf4v67mxBCrtoEXGs/edit?usp=sharing" TargetMode="Externa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9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0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68" y="0"/>
            <a:ext cx="6858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矩形 4"/>
          <p:cNvSpPr/>
          <p:nvPr/>
        </p:nvSpPr>
        <p:spPr>
          <a:xfrm flipV="1">
            <a:off x="2907821" y="5144342"/>
            <a:ext cx="473498" cy="60960"/>
          </a:xfrm>
          <a:prstGeom prst="rect">
            <a:avLst/>
          </a:prstGeom>
          <a:solidFill>
            <a:srgbClr val="5045E5"/>
          </a:solidFill>
          <a:ln w="12700" cap="flat" cmpd="sng" algn="ctr">
            <a:solidFill>
              <a:srgbClr val="5045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1624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量化策略</a:t>
            </a:r>
            <a:endParaRPr lang="zh-CN" altLang="en-US" sz="48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 smtClean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总结汇报</a:t>
            </a:r>
            <a:endParaRPr lang="zh-CN" altLang="en-US" sz="4800" b="1" cap="all" dirty="0" smtClean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70100" y="1736090"/>
            <a:ext cx="3019425" cy="6451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514350">
              <a:defRPr/>
            </a:pPr>
            <a:r>
              <a:rPr lang="en-US" sz="36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Precise  Mind</a:t>
            </a:r>
            <a:r>
              <a:rPr lang="en-US" sz="2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1400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</a:t>
            </a:r>
            <a:endParaRPr lang="en-US" altLang="en-US" sz="1400" b="1" u="sng" dirty="0">
              <a:solidFill>
                <a:srgbClr val="5832E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67" y="1668145"/>
            <a:ext cx="78930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69345" y="6083935"/>
            <a:ext cx="807720" cy="678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38705" y="291465"/>
            <a:ext cx="7515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5832E1"/>
                </a:solidFill>
              </a:rPr>
              <a:t>Sell Covered Call - SPY</a:t>
            </a:r>
            <a:r>
              <a:rPr lang="en-US" sz="2800" b="1">
                <a:solidFill>
                  <a:srgbClr val="5832E1"/>
                </a:solidFill>
                <a:sym typeface="+mn-ea"/>
              </a:rPr>
              <a:t> (7/10/2020-2/5/2021)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60475" y="879475"/>
            <a:ext cx="2540000" cy="3938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ratio -0.5</a:t>
            </a:r>
            <a:endParaRPr lang="zh-CN" altLang="en-US" sz="1000"/>
          </a:p>
          <a:p>
            <a:r>
              <a:rPr lang="zh-CN" altLang="en-US" sz="1000"/>
              <a:t>###################################</a:t>
            </a:r>
            <a:endParaRPr lang="zh-CN" altLang="en-US" sz="1000"/>
          </a:p>
          <a:p>
            <a:r>
              <a:rPr lang="zh-CN" altLang="en-US" sz="1000"/>
              <a:t>total option return: 8.900000000000032</a:t>
            </a:r>
            <a:endParaRPr lang="zh-CN" altLang="en-US" sz="1000"/>
          </a:p>
          <a:p>
            <a:r>
              <a:rPr lang="zh-CN" altLang="en-US" sz="1000"/>
              <a:t>min option return: -4.4500000000000455</a:t>
            </a:r>
            <a:endParaRPr lang="zh-CN" altLang="en-US" sz="1000"/>
          </a:p>
          <a:p>
            <a:r>
              <a:rPr lang="zh-CN" altLang="en-US" sz="1000"/>
              <a:t>min option return date: 11/6/2020</a:t>
            </a:r>
            <a:endParaRPr lang="zh-CN" altLang="en-US" sz="1000"/>
          </a:p>
          <a:p>
            <a:r>
              <a:rPr lang="zh-CN" altLang="en-US" sz="1000"/>
              <a:t>max option return: 4.76</a:t>
            </a:r>
            <a:endParaRPr lang="zh-CN" altLang="en-US" sz="1000"/>
          </a:p>
          <a:p>
            <a:r>
              <a:rPr lang="zh-CN" altLang="en-US" sz="1000"/>
              <a:t>max option return date: 11/13/2020</a:t>
            </a:r>
            <a:endParaRPr lang="zh-CN" altLang="en-US" sz="1000"/>
          </a:p>
          <a:p>
            <a:r>
              <a:rPr lang="zh-CN" altLang="en-US" sz="1000"/>
              <a:t>ratio 0</a:t>
            </a:r>
            <a:endParaRPr lang="zh-CN" altLang="en-US" sz="1000"/>
          </a:p>
          <a:p>
            <a:r>
              <a:rPr lang="zh-CN" altLang="en-US" sz="1000"/>
              <a:t>###################################</a:t>
            </a:r>
            <a:endParaRPr lang="zh-CN" altLang="en-US" sz="1000"/>
          </a:p>
          <a:p>
            <a:r>
              <a:rPr lang="zh-CN" altLang="en-US" sz="1000"/>
              <a:t>total option return: 8.910000000000037</a:t>
            </a:r>
            <a:endParaRPr lang="zh-CN" altLang="en-US" sz="1000"/>
          </a:p>
          <a:p>
            <a:r>
              <a:rPr lang="zh-CN" altLang="en-US" sz="1000"/>
              <a:t>min option return: -3.9699999999999704</a:t>
            </a:r>
            <a:endParaRPr lang="zh-CN" altLang="en-US" sz="1000"/>
          </a:p>
          <a:p>
            <a:r>
              <a:rPr lang="zh-CN" altLang="en-US" sz="1000"/>
              <a:t>min option return date: 11/20/2020</a:t>
            </a:r>
            <a:endParaRPr lang="zh-CN" altLang="en-US" sz="1000"/>
          </a:p>
          <a:p>
            <a:r>
              <a:rPr lang="zh-CN" altLang="en-US" sz="1000"/>
              <a:t>max option return: 3.56</a:t>
            </a:r>
            <a:endParaRPr lang="zh-CN" altLang="en-US" sz="1000"/>
          </a:p>
          <a:p>
            <a:r>
              <a:rPr lang="zh-CN" altLang="en-US" sz="1000"/>
              <a:t>max option return date: 11/13/2020</a:t>
            </a:r>
            <a:endParaRPr lang="zh-CN" altLang="en-US" sz="1000"/>
          </a:p>
          <a:p>
            <a:r>
              <a:rPr lang="zh-CN" altLang="en-US" sz="1000"/>
              <a:t>ratio 0.5</a:t>
            </a:r>
            <a:endParaRPr lang="zh-CN" altLang="en-US" sz="1000"/>
          </a:p>
          <a:p>
            <a:r>
              <a:rPr lang="zh-CN" altLang="en-US" sz="1000"/>
              <a:t>###################################</a:t>
            </a:r>
            <a:endParaRPr lang="zh-CN" altLang="en-US" sz="1000"/>
          </a:p>
          <a:p>
            <a:r>
              <a:rPr lang="zh-CN" altLang="en-US" sz="1000"/>
              <a:t>total option return: 8.910000000000073</a:t>
            </a:r>
            <a:endParaRPr lang="zh-CN" altLang="en-US" sz="1000"/>
          </a:p>
          <a:p>
            <a:r>
              <a:rPr lang="zh-CN" altLang="en-US" sz="1000"/>
              <a:t>min option return: -3.4799999999999613</a:t>
            </a:r>
            <a:endParaRPr lang="zh-CN" altLang="en-US" sz="1000"/>
          </a:p>
          <a:p>
            <a:r>
              <a:rPr lang="zh-CN" altLang="en-US" sz="1000"/>
              <a:t>min option return date: 11/20/2020</a:t>
            </a:r>
            <a:endParaRPr lang="zh-CN" altLang="en-US" sz="1000"/>
          </a:p>
          <a:p>
            <a:r>
              <a:rPr lang="zh-CN" altLang="en-US" sz="1000"/>
              <a:t>max option return: 2.78</a:t>
            </a:r>
            <a:endParaRPr lang="zh-CN" altLang="en-US" sz="1000"/>
          </a:p>
          <a:p>
            <a:r>
              <a:rPr lang="zh-CN" altLang="en-US" sz="1000"/>
              <a:t>max option return date: 10/16/2020</a:t>
            </a:r>
            <a:endParaRPr lang="zh-CN" altLang="en-US" sz="1000"/>
          </a:p>
          <a:p>
            <a:endParaRPr lang="zh-CN" altLang="en-US" sz="1000"/>
          </a:p>
        </p:txBody>
      </p:sp>
      <p:sp>
        <p:nvSpPr>
          <p:cNvPr id="8" name="文本框 7"/>
          <p:cNvSpPr txBox="1"/>
          <p:nvPr/>
        </p:nvSpPr>
        <p:spPr>
          <a:xfrm>
            <a:off x="4039870" y="879475"/>
            <a:ext cx="2540000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>
                <a:sym typeface="+mn-ea"/>
              </a:rPr>
              <a:t>ratio 0.8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7.960000000000008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-2.930000000000007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11/20/2020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2.33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10/16/2020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ratio 1.2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6.579999999999983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-2.3100000000000023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11/20/2020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1.65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10/9/2020</a:t>
            </a:r>
            <a:endParaRPr lang="zh-CN" altLang="en-US" sz="1000">
              <a:sym typeface="+mn-ea"/>
            </a:endParaRPr>
          </a:p>
          <a:p>
            <a:r>
              <a:rPr lang="zh-CN" altLang="en-US" sz="1000">
                <a:sym typeface="+mn-ea"/>
              </a:rPr>
              <a:t>ratio 1.4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8.020000000000035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-1.6299999999999955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11/20/2020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1.58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10/16/2020</a:t>
            </a:r>
            <a:endParaRPr lang="zh-CN" altLang="en-US" sz="1000"/>
          </a:p>
          <a:p>
            <a:endParaRPr lang="zh-CN" altLang="en-US" sz="1000"/>
          </a:p>
          <a:p>
            <a:endParaRPr lang="zh-CN" altLang="en-US" sz="1000"/>
          </a:p>
        </p:txBody>
      </p:sp>
      <p:sp>
        <p:nvSpPr>
          <p:cNvPr id="10" name="文本框 9"/>
          <p:cNvSpPr txBox="1"/>
          <p:nvPr/>
        </p:nvSpPr>
        <p:spPr>
          <a:xfrm>
            <a:off x="6508115" y="879475"/>
            <a:ext cx="2674620" cy="4861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>
                <a:sym typeface="+mn-ea"/>
              </a:rPr>
              <a:t>ratio1.5</a:t>
            </a:r>
            <a:endParaRPr lang="en-US" altLang="zh-CN" sz="1000">
              <a:sym typeface="+mn-ea"/>
            </a:endParaRPr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7.5800000000000045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-1.6299999999999955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11/20/2020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1.33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10/23/2020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ratio 2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6.430000000000004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-0.8799999999999955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11/20/2020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1.03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10/16/2020</a:t>
            </a:r>
            <a:endParaRPr lang="zh-CN" altLang="en-US" sz="1000">
              <a:sym typeface="+mn-ea"/>
            </a:endParaRPr>
          </a:p>
          <a:p>
            <a:r>
              <a:rPr lang="zh-CN" altLang="en-US" sz="1000">
                <a:sym typeface="+mn-ea"/>
              </a:rPr>
              <a:t>ratio 3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3.2700000000000005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 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0.39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10/23/2020</a:t>
            </a:r>
            <a:endParaRPr lang="zh-CN" altLang="en-US" sz="1000">
              <a:sym typeface="+mn-ea"/>
            </a:endParaRPr>
          </a:p>
          <a:p>
            <a:r>
              <a:rPr lang="zh-CN" altLang="en-US" sz="1000">
                <a:sym typeface="+mn-ea"/>
              </a:rPr>
              <a:t>ratio 4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1.5599999999999996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 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0.19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12/4/2020</a:t>
            </a:r>
            <a:endParaRPr lang="zh-CN" altLang="en-US" sz="1000"/>
          </a:p>
          <a:p>
            <a:endParaRPr lang="zh-CN" altLang="en-US" sz="1000"/>
          </a:p>
          <a:p>
            <a:endParaRPr lang="zh-CN" altLang="en-US" sz="1000"/>
          </a:p>
          <a:p>
            <a:endParaRPr lang="zh-CN" altLang="en-US" sz="1000"/>
          </a:p>
        </p:txBody>
      </p:sp>
      <p:sp>
        <p:nvSpPr>
          <p:cNvPr id="12" name="文本框 11"/>
          <p:cNvSpPr txBox="1"/>
          <p:nvPr/>
        </p:nvSpPr>
        <p:spPr>
          <a:xfrm>
            <a:off x="2990850" y="5484495"/>
            <a:ext cx="62109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Best Ratio: 0.5</a:t>
            </a:r>
            <a:endParaRPr lang="zh-CN" altLang="en-US" sz="12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1200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Max Total Option Return: 8.910000000000073</a:t>
            </a:r>
            <a:endParaRPr lang="zh-CN" altLang="en-US" sz="12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1200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Additional Option Return Percentage:2.60%</a:t>
            </a:r>
            <a:endParaRPr lang="zh-CN" altLang="en-US" sz="12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zh-CN" altLang="en-US" sz="1200" b="1"/>
          </a:p>
          <a:p>
            <a:endParaRPr lang="zh-CN" altLang="en-US" sz="1200" b="1"/>
          </a:p>
          <a:p>
            <a:endParaRPr lang="zh-CN" altLang="en-US" sz="1200" b="1"/>
          </a:p>
        </p:txBody>
      </p:sp>
      <p:sp>
        <p:nvSpPr>
          <p:cNvPr id="13" name="文本框 12"/>
          <p:cNvSpPr txBox="1"/>
          <p:nvPr/>
        </p:nvSpPr>
        <p:spPr>
          <a:xfrm>
            <a:off x="9393555" y="813435"/>
            <a:ext cx="2597150" cy="3938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>
                <a:sym typeface="+mn-ea"/>
              </a:rPr>
              <a:t>ratio 5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0.6299999999999999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 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0.09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12/11/2020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ratio 6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0.31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 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0.07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12/11/2020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ratio 7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0.15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 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0.04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12/11/2020</a:t>
            </a:r>
            <a:endParaRPr lang="zh-CN" altLang="en-US" sz="1000"/>
          </a:p>
          <a:p>
            <a:endParaRPr lang="zh-CN" altLang="en-US" sz="10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1877" y="5962650"/>
            <a:ext cx="789305" cy="781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20140" y="2155825"/>
            <a:ext cx="38817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优化模型实证优化：</a:t>
            </a:r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  <a:sym typeface="+mn-ea"/>
            </a:endParaRPr>
          </a:p>
          <a:p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  <a:sym typeface="+mn-ea"/>
            </a:endParaRPr>
          </a:p>
          <a:p>
            <a:r>
              <a:rPr lang="zh-CN" altLang="en-US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           股票池的选择</a:t>
            </a:r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  <a:sym typeface="+mn-ea"/>
            </a:endParaRPr>
          </a:p>
          <a:p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  <a:sym typeface="+mn-ea"/>
            </a:endParaRPr>
          </a:p>
          <a:p>
            <a:r>
              <a:rPr lang="zh-CN" altLang="en-US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           动量策略 </a:t>
            </a:r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0140" y="827405"/>
            <a:ext cx="2056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目录</a:t>
            </a:r>
            <a:endParaRPr lang="zh-CN" altLang="en-US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59750" y="2041525"/>
            <a:ext cx="29019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6">
                    <a:lumMod val="60000"/>
                    <a:lumOff val="40000"/>
                  </a:schemeClr>
                </a:solidFill>
              </a:rPr>
              <a:t>回测时间： </a:t>
            </a:r>
            <a:r>
              <a:rPr lang="en-US" altLang="zh-CN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2006-2021</a:t>
            </a:r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CN" altLang="en-US" b="1">
                <a:solidFill>
                  <a:schemeClr val="accent6">
                    <a:lumMod val="60000"/>
                    <a:lumOff val="40000"/>
                  </a:schemeClr>
                </a:solidFill>
              </a:rPr>
              <a:t>调仓频率： 每月调仓一次</a:t>
            </a:r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CN" altLang="en-US" b="1">
                <a:solidFill>
                  <a:schemeClr val="accent6">
                    <a:lumMod val="60000"/>
                    <a:lumOff val="40000"/>
                  </a:schemeClr>
                </a:solidFill>
              </a:rPr>
              <a:t>配置策略： 等比例</a:t>
            </a:r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23940" y="1515745"/>
            <a:ext cx="75565" cy="38265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5860" y="6111240"/>
            <a:ext cx="751205" cy="650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78280" y="254000"/>
            <a:ext cx="10326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优化模型实证结果： </a:t>
            </a:r>
            <a:r>
              <a:rPr lang="en-US" altLang="zh-CN" sz="2800" b="1">
                <a:solidFill>
                  <a:srgbClr val="5832E1"/>
                </a:solidFill>
              </a:rPr>
              <a:t> </a:t>
            </a:r>
            <a:r>
              <a:rPr lang="zh-CN" altLang="en-US" sz="2800" b="1">
                <a:solidFill>
                  <a:srgbClr val="5832E1"/>
                </a:solidFill>
              </a:rPr>
              <a:t>牛市 </a:t>
            </a:r>
            <a:r>
              <a:rPr lang="en-US" altLang="zh-CN" sz="2800" b="1">
                <a:solidFill>
                  <a:srgbClr val="5832E1"/>
                </a:solidFill>
              </a:rPr>
              <a:t>2012-2019 </a:t>
            </a:r>
            <a:r>
              <a:rPr lang="zh-CN" altLang="en-US" sz="2800" b="1">
                <a:solidFill>
                  <a:srgbClr val="5832E1"/>
                </a:solidFill>
              </a:rPr>
              <a:t>（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年度财报股池</a:t>
            </a:r>
            <a:r>
              <a:rPr lang="zh-CN" altLang="en-US" sz="2800" b="1">
                <a:solidFill>
                  <a:srgbClr val="5832E1"/>
                </a:solidFill>
              </a:rPr>
              <a:t>）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4885" y="4482465"/>
            <a:ext cx="315468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2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	       </a:t>
            </a:r>
            <a:r>
              <a:rPr lang="zh-CN" altLang="en-US" sz="12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2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26</a:t>
            </a:r>
            <a:endParaRPr lang="zh-CN" altLang="en-US" sz="1200" b="1">
              <a:solidFill>
                <a:srgbClr val="080DF6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2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	       1.57</a:t>
            </a:r>
            <a:endParaRPr lang="zh-CN" altLang="en-US" sz="1200" b="1">
              <a:solidFill>
                <a:srgbClr val="080DF6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Max-Drawdown(Strategy):   0. </a:t>
            </a:r>
            <a:r>
              <a:rPr lang="en-US" altLang="zh-CN" sz="12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11</a:t>
            </a:r>
            <a:endParaRPr lang="en-US" altLang="zh-CN" sz="1200" b="1">
              <a:solidFill>
                <a:srgbClr val="080DF6"/>
              </a:solidFill>
              <a:latin typeface="+mj-ea"/>
              <a:ea typeface="+mj-ea"/>
              <a:sym typeface="+mn-ea"/>
            </a:endParaRPr>
          </a:p>
          <a:p>
            <a:r>
              <a:rPr lang="en-US" altLang="zh-CN" sz="12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Volatility(Strategy):	        0.15</a:t>
            </a:r>
            <a:endParaRPr lang="en-US" altLang="zh-CN" sz="1200" b="1">
              <a:solidFill>
                <a:srgbClr val="080DF6"/>
              </a:solidFill>
              <a:latin typeface="+mj-ea"/>
              <a:ea typeface="+mj-ea"/>
              <a:sym typeface="+mn-ea"/>
            </a:endParaRPr>
          </a:p>
          <a:p>
            <a:endParaRPr lang="en-US" altLang="zh-CN" sz="12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SPX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	        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13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SPX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	        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78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SPX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</a:t>
            </a:r>
            <a:endParaRPr lang="en-US" altLang="zh-CN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Volatility(SPX):	        0.13</a:t>
            </a:r>
            <a:endParaRPr lang="en-US" altLang="zh-CN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en-US" altLang="zh-CN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  <a:p>
            <a:endParaRPr lang="en-US" altLang="zh-CN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757" t="2535" r="2803" b="4414"/>
          <a:stretch>
            <a:fillRect/>
          </a:stretch>
        </p:blipFill>
        <p:spPr>
          <a:xfrm>
            <a:off x="361950" y="1000760"/>
            <a:ext cx="4519295" cy="3248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2258" t="2240" r="3098" b="3078"/>
          <a:stretch>
            <a:fillRect/>
          </a:stretch>
        </p:blipFill>
        <p:spPr>
          <a:xfrm>
            <a:off x="6334760" y="1095375"/>
            <a:ext cx="4756785" cy="32397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34735" y="4482465"/>
            <a:ext cx="6109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80DF6"/>
                </a:solidFill>
              </a:rPr>
              <a:t>Portfolio Link:</a:t>
            </a:r>
            <a:endParaRPr lang="en-US" altLang="zh-CN" b="1">
              <a:solidFill>
                <a:srgbClr val="080DF6"/>
              </a:solidFill>
            </a:endParaRPr>
          </a:p>
        </p:txBody>
      </p:sp>
      <p:sp>
        <p:nvSpPr>
          <p:cNvPr id="8" name="文本框 7">
            <a:hlinkClick r:id="rId4" action="ppaction://hlinkfile"/>
          </p:cNvPr>
          <p:cNvSpPr txBox="1"/>
          <p:nvPr/>
        </p:nvSpPr>
        <p:spPr>
          <a:xfrm>
            <a:off x="6082665" y="4850765"/>
            <a:ext cx="6109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1200" b="1">
              <a:solidFill>
                <a:srgbClr val="080DF6"/>
              </a:solidFill>
            </a:endParaRPr>
          </a:p>
          <a:p>
            <a:r>
              <a:rPr lang="zh-CN" altLang="en-US" sz="1000" b="1">
                <a:solidFill>
                  <a:srgbClr val="080DF6"/>
                </a:solidFill>
              </a:rPr>
              <a:t>https://docs.google.com/spreadsheets/d/1aO_91jp6CCWlfiBTKGe5ASzKmSHf4v67mxBCrtoEXGs/edit?usp=sharing</a:t>
            </a:r>
            <a:endParaRPr lang="zh-CN" altLang="en-US" sz="1000" b="1">
              <a:solidFill>
                <a:srgbClr val="080DF6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84675" y="6393815"/>
            <a:ext cx="4514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6">
                    <a:lumMod val="60000"/>
                    <a:lumOff val="40000"/>
                  </a:schemeClr>
                </a:solidFill>
              </a:rPr>
              <a:t>80% Momentum score &amp; Fscore &gt; 6</a:t>
            </a:r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5860" y="6111240"/>
            <a:ext cx="751205" cy="650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78280" y="254000"/>
            <a:ext cx="10326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优化模型实证结果： </a:t>
            </a:r>
            <a:r>
              <a:rPr lang="en-US" altLang="zh-CN" sz="2800" b="1">
                <a:solidFill>
                  <a:srgbClr val="5832E1"/>
                </a:solidFill>
              </a:rPr>
              <a:t> </a:t>
            </a:r>
            <a:r>
              <a:rPr lang="zh-CN" altLang="en-US" sz="2800" b="1">
                <a:solidFill>
                  <a:srgbClr val="5832E1"/>
                </a:solidFill>
              </a:rPr>
              <a:t>牛市 </a:t>
            </a:r>
            <a:r>
              <a:rPr lang="en-US" altLang="zh-CN" sz="2800" b="1">
                <a:solidFill>
                  <a:srgbClr val="5832E1"/>
                </a:solidFill>
              </a:rPr>
              <a:t>2012-2019 </a:t>
            </a:r>
            <a:r>
              <a:rPr lang="zh-CN" altLang="en-US" sz="2800" b="1">
                <a:solidFill>
                  <a:srgbClr val="5832E1"/>
                </a:solidFill>
              </a:rPr>
              <a:t>（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年度财报股池</a:t>
            </a:r>
            <a:r>
              <a:rPr lang="zh-CN" altLang="en-US" sz="2800" b="1">
                <a:solidFill>
                  <a:srgbClr val="5832E1"/>
                </a:solidFill>
              </a:rPr>
              <a:t>）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pic>
        <p:nvPicPr>
          <p:cNvPr id="2" name="图片 1" descr="port-ret-mom-80%"/>
          <p:cNvPicPr>
            <a:picLocks noChangeAspect="1"/>
          </p:cNvPicPr>
          <p:nvPr/>
        </p:nvPicPr>
        <p:blipFill>
          <a:blip r:embed="rId2">
            <a:lum bright="-12000" contrast="54000"/>
          </a:blip>
          <a:stretch>
            <a:fillRect/>
          </a:stretch>
        </p:blipFill>
        <p:spPr>
          <a:xfrm>
            <a:off x="696595" y="1983740"/>
            <a:ext cx="9328785" cy="38379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257550" y="1282065"/>
            <a:ext cx="6767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832E1"/>
                </a:solidFill>
                <a:latin typeface="+mj-ea"/>
                <a:ea typeface="+mj-ea"/>
              </a:rPr>
              <a:t>SPX &amp; Portfolio Monthly Returns(%) 2012-2020</a:t>
            </a:r>
            <a:endParaRPr lang="en-US" altLang="zh-CN" b="1">
              <a:solidFill>
                <a:srgbClr val="5832E1"/>
              </a:solidFill>
              <a:latin typeface="+mj-ea"/>
              <a:ea typeface="+mj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lum bright="-12000" contrast="60000"/>
          </a:blip>
          <a:stretch>
            <a:fillRect/>
          </a:stretch>
        </p:blipFill>
        <p:spPr>
          <a:xfrm>
            <a:off x="10025380" y="1983740"/>
            <a:ext cx="1238250" cy="38379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68075" y="6120765"/>
            <a:ext cx="751205" cy="6508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74165" y="236220"/>
            <a:ext cx="9042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优化模型实证结果： </a:t>
            </a:r>
            <a:r>
              <a:rPr lang="en-US" altLang="zh-CN" sz="2800" b="1">
                <a:solidFill>
                  <a:srgbClr val="5832E1"/>
                </a:solidFill>
              </a:rPr>
              <a:t> 2006-2020 </a:t>
            </a:r>
            <a:r>
              <a:rPr lang="zh-CN" altLang="en-US" sz="2800" b="1">
                <a:solidFill>
                  <a:srgbClr val="5832E1"/>
                </a:solidFill>
              </a:rPr>
              <a:t>（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年度财报股池</a:t>
            </a:r>
            <a:r>
              <a:rPr lang="zh-CN" altLang="en-US" sz="2800" b="1">
                <a:solidFill>
                  <a:srgbClr val="5832E1"/>
                </a:solidFill>
              </a:rPr>
              <a:t>）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669" t="1615" r="1661" b="1602"/>
          <a:stretch>
            <a:fillRect/>
          </a:stretch>
        </p:blipFill>
        <p:spPr>
          <a:xfrm>
            <a:off x="398145" y="1169035"/>
            <a:ext cx="5505450" cy="3807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1395" t="1166" r="3016" b="3779"/>
          <a:stretch>
            <a:fillRect/>
          </a:stretch>
        </p:blipFill>
        <p:spPr>
          <a:xfrm>
            <a:off x="6221095" y="1169035"/>
            <a:ext cx="5429250" cy="38449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8145" y="5288280"/>
            <a:ext cx="443611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	      		</a:t>
            </a:r>
            <a:r>
              <a:rPr lang="zh-CN" altLang="en-US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18</a:t>
            </a:r>
            <a:endParaRPr lang="zh-CN" altLang="en-US" sz="1400" b="1">
              <a:solidFill>
                <a:srgbClr val="080DF6"/>
              </a:solidFill>
              <a:latin typeface="+mj-ea"/>
              <a:ea typeface="+mj-ea"/>
            </a:endParaRPr>
          </a:p>
          <a:p>
            <a:r>
              <a:rPr lang="zh-CN" altLang="en-US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	      	0.89</a:t>
            </a:r>
            <a:endParaRPr lang="zh-CN" altLang="en-US" sz="1400" b="1">
              <a:solidFill>
                <a:srgbClr val="080DF6"/>
              </a:solidFill>
              <a:latin typeface="+mj-ea"/>
              <a:ea typeface="+mj-ea"/>
            </a:endParaRPr>
          </a:p>
          <a:p>
            <a:r>
              <a:rPr lang="zh-CN" altLang="en-US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Max-Drawdown(Strategy):         </a:t>
            </a:r>
            <a:r>
              <a:rPr lang="en-US" altLang="zh-CN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39</a:t>
            </a:r>
            <a:endParaRPr lang="en-US" altLang="zh-CN" sz="1400" b="1">
              <a:solidFill>
                <a:srgbClr val="080DF6"/>
              </a:solidFill>
              <a:latin typeface="+mj-ea"/>
              <a:ea typeface="+mj-ea"/>
              <a:sym typeface="+mn-ea"/>
            </a:endParaRPr>
          </a:p>
          <a:p>
            <a:r>
              <a:rPr lang="en-US" altLang="zh-CN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Volatility(Strategy):	     		0.17</a:t>
            </a:r>
            <a:endParaRPr lang="en-US" altLang="zh-CN" sz="1400" b="1">
              <a:solidFill>
                <a:srgbClr val="080DF6"/>
              </a:solidFill>
              <a:latin typeface="+mj-ea"/>
              <a:ea typeface="+mj-ea"/>
              <a:sym typeface="+mn-ea"/>
            </a:endParaRPr>
          </a:p>
          <a:p>
            <a:endParaRPr lang="en-US" altLang="zh-CN" sz="1400" b="1">
              <a:solidFill>
                <a:srgbClr val="080DF6"/>
              </a:solidFill>
              <a:latin typeface="+mj-ea"/>
              <a:ea typeface="+mj-ea"/>
              <a:sym typeface="+mn-ea"/>
            </a:endParaRPr>
          </a:p>
          <a:p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6221095" y="5288280"/>
            <a:ext cx="66630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SPX</a:t>
            </a:r>
            <a:r>
              <a:rPr lang="zh-CN" altLang="en-US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	                0. </a:t>
            </a:r>
            <a:r>
              <a:rPr lang="en-US" altLang="zh-CN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07</a:t>
            </a:r>
            <a:endParaRPr lang="zh-CN" altLang="en-US" sz="14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SPX</a:t>
            </a:r>
            <a:r>
              <a:rPr lang="zh-CN" altLang="en-US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	      </a:t>
            </a:r>
            <a:r>
              <a:rPr lang="en-US" altLang="zh-CN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          </a:t>
            </a:r>
            <a:r>
              <a:rPr lang="zh-CN" altLang="en-US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34</a:t>
            </a:r>
            <a:endParaRPr lang="zh-CN" altLang="en-US" sz="14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SPX</a:t>
            </a:r>
            <a:r>
              <a:rPr lang="zh-CN" altLang="en-US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               0. </a:t>
            </a:r>
            <a:r>
              <a:rPr lang="en-US" altLang="zh-CN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52</a:t>
            </a:r>
            <a:endParaRPr lang="en-US" altLang="zh-CN" sz="14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r>
              <a:rPr lang="en-US" altLang="zh-CN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Volatility(SPX):	     	                0.15</a:t>
            </a:r>
            <a:endParaRPr lang="en-US" altLang="zh-CN" sz="14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zh-CN" altLang="en-US" sz="1400"/>
          </a:p>
          <a:p>
            <a:endParaRPr lang="zh-CN" altLang="en-US" sz="14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68075" y="6035675"/>
            <a:ext cx="751205" cy="7359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74165" y="236220"/>
            <a:ext cx="9042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优化模型实证结果： </a:t>
            </a:r>
            <a:r>
              <a:rPr lang="en-US" altLang="zh-CN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 2012-2020 </a:t>
            </a:r>
            <a:r>
              <a:rPr lang="zh-CN" altLang="en-US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（</a:t>
            </a:r>
            <a:r>
              <a:rPr lang="zh-CN" altLang="en-US" sz="2800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年度财报股池</a:t>
            </a:r>
            <a:r>
              <a:rPr lang="zh-CN" altLang="en-US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）</a:t>
            </a:r>
            <a:endParaRPr lang="zh-CN" altLang="en-US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图片 1" descr="2012-2020 DATAB"/>
          <p:cNvPicPr>
            <a:picLocks noChangeAspect="1"/>
          </p:cNvPicPr>
          <p:nvPr/>
        </p:nvPicPr>
        <p:blipFill>
          <a:blip r:embed="rId2"/>
          <a:srcRect l="1806" t="2162" r="1654" b="3339"/>
          <a:stretch>
            <a:fillRect/>
          </a:stretch>
        </p:blipFill>
        <p:spPr>
          <a:xfrm>
            <a:off x="405765" y="1224915"/>
            <a:ext cx="5053330" cy="3961130"/>
          </a:xfrm>
          <a:prstGeom prst="rect">
            <a:avLst/>
          </a:prstGeom>
        </p:spPr>
      </p:pic>
      <p:pic>
        <p:nvPicPr>
          <p:cNvPr id="6" name="图片 5" descr="2012-2020 DATA"/>
          <p:cNvPicPr>
            <a:picLocks noChangeAspect="1"/>
          </p:cNvPicPr>
          <p:nvPr/>
        </p:nvPicPr>
        <p:blipFill>
          <a:blip r:embed="rId3"/>
          <a:srcRect l="2168" t="1929" r="1177" b="2191"/>
          <a:stretch>
            <a:fillRect/>
          </a:stretch>
        </p:blipFill>
        <p:spPr>
          <a:xfrm>
            <a:off x="6070600" y="1315720"/>
            <a:ext cx="5556885" cy="37795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22015" y="6120765"/>
            <a:ext cx="5348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6">
                    <a:lumMod val="60000"/>
                    <a:lumOff val="40000"/>
                  </a:schemeClr>
                </a:solidFill>
              </a:rPr>
              <a:t>Momentum </a:t>
            </a:r>
            <a:r>
              <a:rPr lang="en-US" altLang="zh-CN" b="1">
                <a:solidFill>
                  <a:schemeClr val="accent6">
                    <a:lumMod val="60000"/>
                    <a:lumOff val="40000"/>
                  </a:schemeClr>
                </a:solidFill>
              </a:rPr>
              <a:t>score</a:t>
            </a:r>
            <a:r>
              <a:rPr lang="zh-CN" altLang="en-US" b="1">
                <a:solidFill>
                  <a:schemeClr val="accent6">
                    <a:lumMod val="60000"/>
                    <a:lumOff val="40000"/>
                  </a:schemeClr>
                </a:solidFill>
              </a:rPr>
              <a:t>  &gt;0 &amp; Fscore &gt;=6 (2012-2020)</a:t>
            </a:r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69345" y="6083935"/>
            <a:ext cx="807720" cy="678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17270" y="261620"/>
            <a:ext cx="9738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优化模型实证结果：</a:t>
            </a:r>
            <a:r>
              <a:rPr lang="zh-CN" altLang="zh-CN" sz="2800" b="1">
                <a:solidFill>
                  <a:srgbClr val="5832E1"/>
                </a:solidFill>
                <a:sym typeface="+mn-ea"/>
              </a:rPr>
              <a:t>等权 </a:t>
            </a:r>
            <a:r>
              <a:rPr lang="en-US" altLang="zh-CN" sz="2800" b="1">
                <a:solidFill>
                  <a:srgbClr val="5832E1"/>
                </a:solidFill>
                <a:sym typeface="+mn-ea"/>
              </a:rPr>
              <a:t>VS 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非</a:t>
            </a:r>
            <a:r>
              <a:rPr lang="zh-CN" altLang="zh-CN" sz="2800" b="1">
                <a:solidFill>
                  <a:srgbClr val="5832E1"/>
                </a:solidFill>
                <a:sym typeface="+mn-ea"/>
              </a:rPr>
              <a:t>等权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（</a:t>
            </a:r>
            <a:r>
              <a:rPr lang="en-US" altLang="zh-CN" sz="2800" b="1">
                <a:solidFill>
                  <a:srgbClr val="5832E1"/>
                </a:solidFill>
                <a:sym typeface="+mn-ea"/>
              </a:rPr>
              <a:t>10P)</a:t>
            </a:r>
            <a:r>
              <a:rPr lang="en-US" altLang="zh-CN" sz="2800" b="1">
                <a:solidFill>
                  <a:srgbClr val="5832E1"/>
                </a:solidFill>
                <a:sym typeface="+mn-ea"/>
              </a:rPr>
              <a:t> 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（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年度财报股池</a:t>
            </a:r>
            <a:r>
              <a:rPr lang="zh-CN" altLang="en-US" sz="2800" b="1">
                <a:solidFill>
                  <a:srgbClr val="5832E1"/>
                </a:solidFill>
              </a:rPr>
              <a:t>）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pic>
        <p:nvPicPr>
          <p:cNvPr id="13" name="图片 12" descr="equal-weight -8-4"/>
          <p:cNvPicPr>
            <a:picLocks noChangeAspect="1"/>
          </p:cNvPicPr>
          <p:nvPr/>
        </p:nvPicPr>
        <p:blipFill>
          <a:blip r:embed="rId2"/>
          <a:srcRect l="5391" t="3242" r="5379" b="4754"/>
          <a:stretch>
            <a:fillRect/>
          </a:stretch>
        </p:blipFill>
        <p:spPr>
          <a:xfrm>
            <a:off x="667385" y="1134110"/>
            <a:ext cx="4773930" cy="3710305"/>
          </a:xfrm>
          <a:prstGeom prst="rect">
            <a:avLst/>
          </a:prstGeom>
        </p:spPr>
      </p:pic>
      <p:pic>
        <p:nvPicPr>
          <p:cNvPr id="16" name="图片 15" descr="unequal-ret"/>
          <p:cNvPicPr>
            <a:picLocks noChangeAspect="1"/>
          </p:cNvPicPr>
          <p:nvPr/>
        </p:nvPicPr>
        <p:blipFill>
          <a:blip r:embed="rId3"/>
          <a:srcRect l="1844" t="3572" r="805" b="3245"/>
          <a:stretch>
            <a:fillRect/>
          </a:stretch>
        </p:blipFill>
        <p:spPr>
          <a:xfrm>
            <a:off x="6381115" y="1239520"/>
            <a:ext cx="5034915" cy="349948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489065" y="5216525"/>
            <a:ext cx="5222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权重：</a:t>
            </a:r>
            <a:r>
              <a:rPr lang="en-US" altLang="zh-CN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[0.15,0.15,0.1,0.1,0.1,0.08,0.08,0.08,0.08,0.08]</a:t>
            </a:r>
            <a:endParaRPr lang="en-US" altLang="zh-CN" b="1">
              <a:solidFill>
                <a:schemeClr val="accent6">
                  <a:lumMod val="60000"/>
                  <a:lumOff val="40000"/>
                </a:schemeClr>
              </a:solidFill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7385" y="5216525"/>
            <a:ext cx="5222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权重：</a:t>
            </a:r>
            <a:endParaRPr lang="zh-CN" altLang="zh-CN" b="1">
              <a:solidFill>
                <a:schemeClr val="accent6">
                  <a:lumMod val="60000"/>
                  <a:lumOff val="40000"/>
                </a:schemeClr>
              </a:solidFill>
              <a:sym typeface="+mn-ea"/>
            </a:endParaRPr>
          </a:p>
          <a:p>
            <a:r>
              <a:rPr lang="en-US" altLang="zh-CN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[0.1,0.1,0.1,0.1,0.1,0.1,0.1,0.1,0.1,0.1]</a:t>
            </a:r>
            <a:endParaRPr lang="en-US" altLang="zh-CN" b="1">
              <a:solidFill>
                <a:schemeClr val="accent6">
                  <a:lumMod val="60000"/>
                  <a:lumOff val="40000"/>
                </a:schemeClr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69345" y="6083935"/>
            <a:ext cx="807720" cy="678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5380" y="2389505"/>
            <a:ext cx="484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5832E1"/>
                </a:solidFill>
              </a:rPr>
              <a:t>SPY </a:t>
            </a:r>
            <a:r>
              <a:rPr lang="zh-CN" altLang="en-US" sz="2800" b="1">
                <a:solidFill>
                  <a:srgbClr val="5832E1"/>
                </a:solidFill>
              </a:rPr>
              <a:t>期权</a:t>
            </a:r>
            <a:r>
              <a:rPr lang="en-US" altLang="zh-CN" sz="2800" b="1">
                <a:solidFill>
                  <a:srgbClr val="5832E1"/>
                </a:solidFill>
              </a:rPr>
              <a:t>-</a:t>
            </a:r>
            <a:r>
              <a:rPr lang="en-US" altLang="zh-CN" sz="2800" b="1">
                <a:solidFill>
                  <a:srgbClr val="5832E1"/>
                </a:solidFill>
              </a:rPr>
              <a:t>Sell Covered Call 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69345" y="6083935"/>
            <a:ext cx="807720" cy="678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64055" y="367665"/>
            <a:ext cx="82638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5832E1"/>
                </a:solidFill>
              </a:rPr>
              <a:t>Sell Covered Call - SPY(weekly) (7/10/2020-2/5/2021)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4800" y="2114550"/>
            <a:ext cx="1363916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NEXT_WEEK_PRICE &lt;= STRIKE_PRICE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期权收益 </a:t>
            </a:r>
            <a:r>
              <a:rPr lang="en-US" altLang="zh-CN"/>
              <a:t>:</a:t>
            </a:r>
            <a:r>
              <a:rPr lang="en-US" altLang="zh-CN"/>
              <a:t> Premium</a:t>
            </a:r>
            <a:r>
              <a:rPr lang="zh-CN" altLang="en-US"/>
              <a:t>（不包括正股）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NEXT_WEEK_PRICE &gt;  STRIKE_PRICE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期权收益</a:t>
            </a:r>
            <a:r>
              <a:rPr lang="en-US" altLang="zh-CN">
                <a:sym typeface="+mn-ea"/>
              </a:rPr>
              <a:t>: </a:t>
            </a:r>
            <a:r>
              <a:rPr lang="en-US" altLang="zh-CN">
                <a:sym typeface="+mn-ea"/>
              </a:rPr>
              <a:t>strike_price + premium - next_week_price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NEXT_WEEK_PRICE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和 </a:t>
            </a:r>
            <a:r>
              <a:rPr lang="en-US" altLang="zh-CN">
                <a:sym typeface="+mn-ea"/>
              </a:rPr>
              <a:t>STRIKE_PRICE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比较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strike price  = this_week_price +</a:t>
            </a:r>
            <a:r>
              <a:rPr lang="en-US" altLang="zh-CN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 ratio</a:t>
            </a:r>
            <a:r>
              <a:rPr lang="en-US" altLang="zh-CN">
                <a:sym typeface="+mn-ea"/>
              </a:rPr>
              <a:t>* ATM_premium 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			</a:t>
            </a:r>
            <a:r>
              <a:rPr lang="zh-CN" altLang="en-US">
                <a:sym typeface="+mn-ea"/>
              </a:rPr>
              <a:t>（类似于</a:t>
            </a:r>
            <a:r>
              <a:rPr lang="en-US" altLang="zh-CN">
                <a:sym typeface="+mn-ea"/>
              </a:rPr>
              <a:t>expected movement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 </a:t>
            </a:r>
            <a:endParaRPr lang="en-US" altLang="zh-CN"/>
          </a:p>
          <a:p>
            <a:endParaRPr lang="en-US" altLang="zh-CN"/>
          </a:p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</p:txBody>
      </p:sp>
      <p:pic>
        <p:nvPicPr>
          <p:cNvPr id="8" name="图片 7" descr="expectmo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785" y="1027430"/>
            <a:ext cx="4418330" cy="29063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785" y="4136390"/>
            <a:ext cx="4286885" cy="25126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3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2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2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92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2、15、16、17、18、19、22、27、32、35、36"/>
</p:tagLst>
</file>

<file path=ppt/tags/tag14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7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5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heme/theme1.xml><?xml version="1.0" encoding="utf-8"?>
<a:theme xmlns:a="http://schemas.openxmlformats.org/drawingml/2006/main" name="2_Office 主题​​">
  <a:themeElements>
    <a:clrScheme name="自定义 267">
      <a:dk1>
        <a:sysClr val="windowText" lastClr="000000"/>
      </a:dk1>
      <a:lt1>
        <a:sysClr val="window" lastClr="FFFFFF"/>
      </a:lt1>
      <a:dk2>
        <a:srgbClr val="00070C"/>
      </a:dk2>
      <a:lt2>
        <a:srgbClr val="FFFFFF"/>
      </a:lt2>
      <a:accent1>
        <a:srgbClr val="0BAEF4"/>
      </a:accent1>
      <a:accent2>
        <a:srgbClr val="0868A9"/>
      </a:accent2>
      <a:accent3>
        <a:srgbClr val="0A69CF"/>
      </a:accent3>
      <a:accent4>
        <a:srgbClr val="0A46BD"/>
      </a:accent4>
      <a:accent5>
        <a:srgbClr val="0924AA"/>
      </a:accent5>
      <a:accent6>
        <a:srgbClr val="09019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4182</Words>
  <Application>WPS 演示</Application>
  <PresentationFormat>宽屏</PresentationFormat>
  <Paragraphs>198</Paragraphs>
  <Slides>10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汉仪旗黑-85S</vt:lpstr>
      <vt:lpstr>Times New Roman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frank</cp:lastModifiedBy>
  <cp:revision>198</cp:revision>
  <dcterms:created xsi:type="dcterms:W3CDTF">2019-05-24T06:29:00Z</dcterms:created>
  <dcterms:modified xsi:type="dcterms:W3CDTF">2021-03-03T17:05:40Z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