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493" r:id="rId3"/>
    <p:sldId id="586" r:id="rId4"/>
    <p:sldId id="589" r:id="rId5"/>
    <p:sldId id="590" r:id="rId6"/>
    <p:sldId id="592" r:id="rId7"/>
    <p:sldId id="593" r:id="rId8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</p:embeddedFont>
    <p:embeddedFont>
      <p:font typeface="Calibri" panose="020F0502020204030204" charset="0"/>
      <p:regular r:id="rId14"/>
      <p:bold r:id="rId15"/>
      <p:italic r:id="rId16"/>
      <p:boldItalic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8F7"/>
    <a:srgbClr val="1D41D5"/>
    <a:srgbClr val="5832E1"/>
    <a:srgbClr val="FDF3F1"/>
    <a:srgbClr val="2C80D4"/>
    <a:srgbClr val="3AC4CD"/>
    <a:srgbClr val="204DD5"/>
    <a:srgbClr val="5045E5"/>
    <a:srgbClr val="2E68FD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738505"/>
          </a:xfrm>
          <a:prstGeom prst="rect">
            <a:avLst/>
          </a:prstGeom>
          <a:solidFill>
            <a:srgbClr val="FDF3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endParaRPr lang="zh-CN" altLang="en-US" sz="4800" b="1" cap="all" dirty="0" smtClean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61950" y="2236470"/>
            <a:ext cx="11467465" cy="129032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sz="6000" b="1">
                <a:solidFill>
                  <a:srgbClr val="1D41D5"/>
                </a:solidFill>
                <a:sym typeface="+mn-ea"/>
              </a:rPr>
              <a:t>模型的构架及思路</a:t>
            </a:r>
            <a:endParaRPr lang="zh-CN" altLang="en-US" sz="6000" b="1">
              <a:solidFill>
                <a:srgbClr val="1D41D5"/>
              </a:solidFill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 sz="60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en-US" altLang="zh-CN" sz="6000" spc="3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49010" y="1920875"/>
            <a:ext cx="141414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196070" y="1920875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个股历史表现回测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157855" y="1854200"/>
            <a:ext cx="118681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Magic Formula</a:t>
            </a:r>
            <a:endParaRPr lang="en-US" altLang="zh-CN"/>
          </a:p>
        </p:txBody>
      </p:sp>
      <p:sp>
        <p:nvSpPr>
          <p:cNvPr id="11" name="下箭头 10"/>
          <p:cNvSpPr/>
          <p:nvPr/>
        </p:nvSpPr>
        <p:spPr>
          <a:xfrm rot="16200000">
            <a:off x="8065135" y="1708785"/>
            <a:ext cx="528955" cy="1475105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6200000">
            <a:off x="4932680" y="1724025"/>
            <a:ext cx="527685" cy="1442720"/>
          </a:xfrm>
          <a:prstGeom prst="downArrow">
            <a:avLst/>
          </a:prstGeom>
          <a:solidFill>
            <a:srgbClr val="5358F7"/>
          </a:solidFill>
          <a:ln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5979795" y="5306695"/>
            <a:ext cx="491490" cy="411480"/>
          </a:xfrm>
          <a:prstGeom prst="downArrow">
            <a:avLst/>
          </a:prstGeom>
          <a:solidFill>
            <a:srgbClr val="5358F7"/>
          </a:solidFill>
          <a:ln>
            <a:solidFill>
              <a:srgbClr val="3B5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475480" y="1920875"/>
            <a:ext cx="14427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提取前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20%-40% </a:t>
            </a:r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排名的股票</a:t>
            </a:r>
            <a:endParaRPr lang="zh-CN" altLang="en-US" sz="1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92060" y="1920875"/>
            <a:ext cx="1732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过滤掉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F-score</a:t>
            </a:r>
            <a:r>
              <a:rPr 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评分小于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endParaRPr lang="en-US" altLang="zh-CN" sz="1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的股票</a:t>
            </a:r>
            <a:endParaRPr lang="zh-CN" altLang="en-US" sz="10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直角上箭头 26"/>
          <p:cNvSpPr/>
          <p:nvPr/>
        </p:nvSpPr>
        <p:spPr>
          <a:xfrm rot="16200000" flipH="1">
            <a:off x="8787765" y="2711450"/>
            <a:ext cx="1191260" cy="1417320"/>
          </a:xfrm>
          <a:prstGeom prst="bentUp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4037330" y="4520565"/>
            <a:ext cx="4364990" cy="6927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择优对 </a:t>
            </a:r>
            <a:r>
              <a:rPr lang="en-US" altLang="zh-CN">
                <a:sym typeface="+mn-ea"/>
              </a:rPr>
              <a:t>Top 6 (DJI) </a:t>
            </a:r>
            <a:r>
              <a:rPr lang="zh-CN" altLang="en-US">
                <a:sym typeface="+mn-ea"/>
              </a:rPr>
              <a:t>和 </a:t>
            </a:r>
            <a:r>
              <a:rPr lang="en-US" altLang="zh-CN">
                <a:sym typeface="+mn-ea"/>
              </a:rPr>
              <a:t>Top 8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SP</a:t>
            </a:r>
            <a:r>
              <a:rPr lang="en-US" altLang="zh-CN">
                <a:sym typeface="+mn-ea"/>
              </a:rPr>
              <a:t>500</a:t>
            </a:r>
            <a:r>
              <a:rPr lang="zh-CN" altLang="en-US">
                <a:sym typeface="+mn-ea"/>
              </a:rPr>
              <a:t>）</a:t>
            </a:r>
            <a:r>
              <a:rPr lang="zh-CN" altLang="en-US">
                <a:sym typeface="+mn-ea"/>
              </a:rPr>
              <a:t>等量比例构建当月投资组合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037330" y="5718175"/>
            <a:ext cx="4364990" cy="6927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投资组合回测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37965" y="3370580"/>
            <a:ext cx="4382135" cy="645160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ML(</a:t>
            </a:r>
            <a:r>
              <a:rPr lang="zh-CN" altLang="en-US"/>
              <a:t>动量策略）</a:t>
            </a:r>
            <a:endParaRPr lang="en-US" altLang="zh-CN"/>
          </a:p>
        </p:txBody>
      </p:sp>
      <p:sp>
        <p:nvSpPr>
          <p:cNvPr id="8" name="下箭头 7"/>
          <p:cNvSpPr/>
          <p:nvPr/>
        </p:nvSpPr>
        <p:spPr>
          <a:xfrm>
            <a:off x="5983605" y="4097655"/>
            <a:ext cx="491490" cy="411480"/>
          </a:xfrm>
          <a:prstGeom prst="downArrow">
            <a:avLst/>
          </a:prstGeom>
          <a:solidFill>
            <a:srgbClr val="5358F7"/>
          </a:solidFill>
          <a:ln>
            <a:solidFill>
              <a:srgbClr val="3B5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DF3F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Magic Formula(</a:t>
            </a:r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神奇公式）</a:t>
            </a:r>
            <a:r>
              <a:rPr lang="en-US" altLang="zh-CN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000" b="1">
              <a:solidFill>
                <a:srgbClr val="5832E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74675" y="2026285"/>
            <a:ext cx="1342390" cy="94297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神奇公式</a:t>
            </a:r>
            <a:endParaRPr lang="zh-CN" altLang="en-US"/>
          </a:p>
          <a:p>
            <a:pPr algn="ctr"/>
            <a:r>
              <a:rPr lang="zh-CN" altLang="en-US">
                <a:sym typeface="+mn-ea"/>
              </a:rPr>
              <a:t>模型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0" name="右箭头 19"/>
          <p:cNvSpPr/>
          <p:nvPr/>
        </p:nvSpPr>
        <p:spPr>
          <a:xfrm>
            <a:off x="2115820" y="223393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77870" y="1768475"/>
            <a:ext cx="933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ym typeface="+mn-ea"/>
              </a:rPr>
              <a:t>Joel Greenblatt    </a:t>
            </a:r>
            <a:r>
              <a:rPr lang="en-US" altLang="zh-CN" b="1"/>
              <a:t>The little book That beats the market</a:t>
            </a:r>
            <a:endParaRPr lang="en-US" altLang="zh-CN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7035" y="2233930"/>
            <a:ext cx="7910195" cy="41548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7020" y="537845"/>
            <a:ext cx="94043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进行</a:t>
            </a:r>
            <a:r>
              <a:rPr lang="en-US" altLang="zh-CN" sz="4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Piotroski F-score </a:t>
            </a:r>
            <a:r>
              <a:rPr lang="zh-CN" altLang="en-US" sz="40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评分</a:t>
            </a:r>
            <a:r>
              <a:rPr lang="en-US" altLang="zh-CN" sz="4000" b="1">
                <a:solidFill>
                  <a:schemeClr val="bg1"/>
                </a:solidFill>
                <a:sym typeface="+mn-ea"/>
              </a:rPr>
              <a:t>e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287020" y="348996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Piotroski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F-score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367395" cy="504190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9080" y="1523365"/>
            <a:ext cx="8249920" cy="498157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 rot="5400000">
            <a:off x="901700" y="2933700"/>
            <a:ext cx="432435" cy="421640"/>
          </a:xfrm>
          <a:prstGeom prst="right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87020" y="1523365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ym typeface="+mn-ea"/>
            </a:endParaRPr>
          </a:p>
          <a:p>
            <a:pPr algn="ctr"/>
            <a:r>
              <a:rPr lang="zh-CN" altLang="en-US">
                <a:sym typeface="+mn-ea"/>
              </a:rPr>
              <a:t>神奇公式</a:t>
            </a:r>
            <a:endParaRPr lang="zh-CN" altLang="en-US"/>
          </a:p>
          <a:p>
            <a:pPr algn="ctr"/>
            <a:r>
              <a:rPr lang="zh-CN" altLang="en-US">
                <a:sym typeface="+mn-ea"/>
              </a:rPr>
              <a:t>模型</a:t>
            </a:r>
            <a:endParaRPr lang="zh-CN" altLang="en-US"/>
          </a:p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历史数据回测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295640" cy="4060190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8" name="下箭头 17"/>
          <p:cNvSpPr/>
          <p:nvPr/>
        </p:nvSpPr>
        <p:spPr>
          <a:xfrm>
            <a:off x="906780" y="2870200"/>
            <a:ext cx="448310" cy="393065"/>
          </a:xfrm>
          <a:prstGeom prst="downArrow">
            <a:avLst/>
          </a:prstGeom>
          <a:solidFill>
            <a:srgbClr val="535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7340" y="1714500"/>
            <a:ext cx="8082280" cy="353568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93065" y="3369945"/>
            <a:ext cx="1662430" cy="91503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投资组合构建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47340" y="6019800"/>
            <a:ext cx="7979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*.n</a:t>
            </a:r>
            <a:r>
              <a:rPr lang="zh-CN" altLang="en-US" sz="1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代表股票池中选择个股的数量</a:t>
            </a:r>
            <a:endParaRPr lang="zh-CN" altLang="en-US" sz="14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*.m</a:t>
            </a:r>
            <a:r>
              <a:rPr lang="zh-CN" altLang="en-US" sz="1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代表表现不佳股票数量</a:t>
            </a:r>
            <a:endParaRPr lang="zh-CN" altLang="en-US" sz="14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7020" y="537845"/>
            <a:ext cx="5761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量化交易策略</a:t>
            </a:r>
            <a:endParaRPr lang="zh-CN" altLang="en-US" sz="4000"/>
          </a:p>
        </p:txBody>
      </p:sp>
      <p:sp>
        <p:nvSpPr>
          <p:cNvPr id="4" name="圆角矩形 3"/>
          <p:cNvSpPr/>
          <p:nvPr/>
        </p:nvSpPr>
        <p:spPr>
          <a:xfrm>
            <a:off x="393700" y="1714500"/>
            <a:ext cx="1661795" cy="1048385"/>
          </a:xfrm>
          <a:prstGeom prst="roundRect">
            <a:avLst/>
          </a:prstGeom>
          <a:solidFill>
            <a:srgbClr val="504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总结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40660" y="1492885"/>
            <a:ext cx="8253095" cy="3977005"/>
          </a:xfrm>
          <a:prstGeom prst="rect">
            <a:avLst/>
          </a:prstGeom>
          <a:noFill/>
          <a:ln w="41275">
            <a:solidFill>
              <a:srgbClr val="583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3074035" y="2054225"/>
            <a:ext cx="6412230" cy="21837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1D41D5"/>
                </a:solidFill>
                <a:sym typeface="+mn-ea"/>
              </a:rPr>
              <a:t>优化后量化模型 </a:t>
            </a:r>
            <a:endParaRPr lang="zh-CN" altLang="en-US" sz="2800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道琼</a:t>
            </a:r>
            <a:r>
              <a:rPr lang="en-US" altLang="zh-CN"/>
              <a:t>30 </a:t>
            </a:r>
            <a:r>
              <a:rPr lang="zh-CN" altLang="en-US"/>
              <a:t>表现最佳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波动率小稳定的股票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适合长期投资并持续获得股息（道指股池）的低税投资策略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pPr marL="285750" indent="-285750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492"/>
  <p:tag name="KSO_WM_UNIT_ID" val="custom20204492_2*a*1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WPS 演示</Application>
  <PresentationFormat>宽屏</PresentationFormat>
  <Paragraphs>65</Paragraphs>
  <Slides>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汉仪旗黑-85S</vt:lpstr>
      <vt:lpstr>Times New Roman</vt:lpstr>
      <vt:lpstr>Wingdings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165</cp:revision>
  <dcterms:created xsi:type="dcterms:W3CDTF">2019-05-24T06:29:00Z</dcterms:created>
  <dcterms:modified xsi:type="dcterms:W3CDTF">2021-03-02T01:29:40Z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