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2" r:id="rId4"/>
    <p:sldMasterId id="2147483663" r:id="rId5"/>
    <p:sldMasterId id="2147483668" r:id="rId6"/>
  </p:sldMasterIdLst>
  <p:notesMasterIdLst>
    <p:notesMasterId r:id="rId12"/>
  </p:notesMasterIdLst>
  <p:sldIdLst>
    <p:sldId id="312" r:id="rId7"/>
    <p:sldId id="414" r:id="rId8"/>
    <p:sldId id="313" r:id="rId9"/>
    <p:sldId id="416" r:id="rId10"/>
    <p:sldId id="4125" r:id="rId11"/>
    <p:sldId id="4120" r:id="rId13"/>
    <p:sldId id="4149" r:id="rId14"/>
    <p:sldId id="4142" r:id="rId15"/>
    <p:sldId id="4096" r:id="rId16"/>
    <p:sldId id="4126" r:id="rId17"/>
    <p:sldId id="4106" r:id="rId18"/>
    <p:sldId id="426" r:id="rId19"/>
    <p:sldId id="4124" r:id="rId20"/>
    <p:sldId id="4127" r:id="rId21"/>
    <p:sldId id="4122" r:id="rId22"/>
    <p:sldId id="4144" r:id="rId23"/>
    <p:sldId id="4145" r:id="rId24"/>
    <p:sldId id="4113" r:id="rId25"/>
    <p:sldId id="4123" r:id="rId26"/>
    <p:sldId id="4151" r:id="rId27"/>
    <p:sldId id="4150" r:id="rId28"/>
    <p:sldId id="4118" r:id="rId29"/>
    <p:sldId id="259" r:id="rId30"/>
    <p:sldId id="261" r:id="rId31"/>
    <p:sldId id="262" r:id="rId32"/>
    <p:sldId id="299" r:id="rId33"/>
    <p:sldId id="33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77E8C"/>
    <a:srgbClr val="437C75"/>
    <a:srgbClr val="14E4E2"/>
    <a:srgbClr val="5E9CAC"/>
    <a:srgbClr val="C3E5DB"/>
    <a:srgbClr val="83BED2"/>
    <a:srgbClr val="67B4C2"/>
    <a:srgbClr val="449BB4"/>
    <a:srgbClr val="1A4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63" autoAdjust="0"/>
    <p:restoredTop sz="94660"/>
  </p:normalViewPr>
  <p:slideViewPr>
    <p:cSldViewPr snapToGrid="0">
      <p:cViewPr>
        <p:scale>
          <a:sx n="60" d="100"/>
          <a:sy n="60" d="100"/>
        </p:scale>
        <p:origin x="123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notesMaster" Target="notesMasters/notesMaster1.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3AA1B95-8096-483E-937F-B7117F22143A}" type="doc">
      <dgm:prSet loTypeId="process" loCatId="process" qsTypeId="urn:microsoft.com/office/officeart/2005/8/quickstyle/simple3" qsCatId="simple" csTypeId="urn:microsoft.com/office/officeart/2005/8/colors/accent0_1" csCatId="accent1" phldr="0"/>
      <dgm:spPr/>
    </dgm:pt>
    <dgm:pt modelId="{B9356EF3-F2BD-44EF-8989-A8C6F68A9C26}">
      <dgm:prSet phldrT="[文本]" phldr="0" custT="0"/>
      <dgm:spPr/>
      <dgm:t>
        <a:bodyPr vert="horz" wrap="square"/>
        <a:p>
          <a:pPr>
            <a:lnSpc>
              <a:spcPct val="100000"/>
            </a:lnSpc>
            <a:spcBef>
              <a:spcPct val="0"/>
            </a:spcBef>
            <a:spcAft>
              <a:spcPct val="35000"/>
            </a:spcAft>
          </a:pPr>
          <a:r>
            <a:rPr lang="zh-CN" altLang="en-US"/>
            <a:t>法币</a:t>
          </a:r>
          <a:endParaRPr lang="zh-CN" altLang="en-US"/>
        </a:p>
        <a:p>
          <a:pPr>
            <a:lnSpc>
              <a:spcPct val="100000"/>
            </a:lnSpc>
            <a:spcBef>
              <a:spcPct val="0"/>
            </a:spcBef>
            <a:spcAft>
              <a:spcPct val="35000"/>
            </a:spcAft>
          </a:pPr>
          <a:r>
            <a:rPr lang="zh-CN" altLang="en-US"/>
            <a:t>人民币</a:t>
          </a:r>
          <a:endParaRPr lang="zh-CN" altLang="en-US"/>
        </a:p>
      </dgm:t>
    </dgm:pt>
    <dgm:pt modelId="{42B40A37-3B74-4139-88E7-27DB8ADAFB3B}" cxnId="{F8952089-2DE6-474B-918B-A51225902D20}" type="parTrans">
      <dgm:prSet/>
      <dgm:spPr/>
    </dgm:pt>
    <dgm:pt modelId="{E862CC6F-EE5F-4708-AD0C-4AFC083AC1E9}" cxnId="{F8952089-2DE6-474B-918B-A51225902D20}" type="sibTrans">
      <dgm:prSet/>
      <dgm:spPr/>
      <dgm:t>
        <a:bodyPr/>
        <a:p>
          <a:endParaRPr lang="zh-CN" altLang="en-US"/>
        </a:p>
      </dgm:t>
    </dgm:pt>
    <dgm:pt modelId="{EDABB1AF-A433-4877-8BF8-9FA85F924A2C}">
      <dgm:prSet phldrT="[文本]" phldr="0" custT="0"/>
      <dgm:spPr/>
      <dgm:t>
        <a:bodyPr vert="horz" wrap="square"/>
        <a:p>
          <a:pPr>
            <a:lnSpc>
              <a:spcPct val="100000"/>
            </a:lnSpc>
            <a:spcBef>
              <a:spcPct val="0"/>
            </a:spcBef>
            <a:spcAft>
              <a:spcPct val="35000"/>
            </a:spcAft>
          </a:pPr>
          <a:r>
            <a:rPr lang="zh-CN" altLang="en-US"/>
            <a:t>主流币</a:t>
          </a:r>
          <a:endParaRPr lang="zh-CN" altLang="en-US"/>
        </a:p>
        <a:p>
          <a:pPr>
            <a:lnSpc>
              <a:spcPct val="100000"/>
            </a:lnSpc>
            <a:spcBef>
              <a:spcPct val="0"/>
            </a:spcBef>
            <a:spcAft>
              <a:spcPct val="35000"/>
            </a:spcAft>
          </a:pPr>
          <a:r>
            <a:rPr lang="zh-CN" altLang="en-US"/>
            <a:t>比特币</a:t>
          </a:r>
          <a:r>
            <a:rPr lang="zh-CN" altLang="en-US"/>
            <a:t/>
          </a:r>
          <a:endParaRPr lang="zh-CN" altLang="en-US"/>
        </a:p>
      </dgm:t>
    </dgm:pt>
    <dgm:pt modelId="{22507475-337D-4D08-A27D-19453A1EC4B8}" cxnId="{FBC6D1AD-55C3-45AD-A630-D21720651574}" type="parTrans">
      <dgm:prSet/>
      <dgm:spPr/>
    </dgm:pt>
    <dgm:pt modelId="{3E1956DE-23F8-4761-8F76-7ABD5A8AE770}" cxnId="{FBC6D1AD-55C3-45AD-A630-D21720651574}" type="sibTrans">
      <dgm:prSet/>
      <dgm:spPr/>
      <dgm:t>
        <a:bodyPr/>
        <a:p>
          <a:endParaRPr lang="zh-CN" altLang="en-US"/>
        </a:p>
      </dgm:t>
    </dgm:pt>
    <dgm:pt modelId="{16C98B6D-CC9A-459C-A148-3249240D3586}">
      <dgm:prSet phldrT="[文本]" phldr="0" custT="0"/>
      <dgm:spPr/>
      <dgm:t>
        <a:bodyPr vert="horz" wrap="square"/>
        <a:p>
          <a:pPr>
            <a:lnSpc>
              <a:spcPct val="100000"/>
            </a:lnSpc>
            <a:spcBef>
              <a:spcPct val="0"/>
            </a:spcBef>
            <a:spcAft>
              <a:spcPct val="35000"/>
            </a:spcAft>
          </a:pPr>
          <a:r>
            <a:rPr lang="zh-CN" altLang="en-US"/>
            <a:t>稳定币</a:t>
          </a:r>
          <a:endParaRPr lang="zh-CN" altLang="en-US"/>
        </a:p>
        <a:p>
          <a:pPr>
            <a:lnSpc>
              <a:spcPct val="100000"/>
            </a:lnSpc>
            <a:spcBef>
              <a:spcPct val="0"/>
            </a:spcBef>
            <a:spcAft>
              <a:spcPct val="35000"/>
            </a:spcAft>
          </a:pPr>
          <a:r>
            <a:rPr lang="en-US" altLang="zh-CN"/>
            <a:t>USDT</a:t>
          </a:r>
          <a:r>
            <a:rPr lang="en-US" altLang="zh-CN"/>
            <a:t/>
          </a:r>
          <a:endParaRPr lang="en-US" altLang="zh-CN"/>
        </a:p>
      </dgm:t>
    </dgm:pt>
    <dgm:pt modelId="{B2C4969C-7F63-4CB2-9C9A-A6F67CF17685}" cxnId="{EF77DEF2-7C77-40F3-9546-8844ACFAA94E}" type="parTrans">
      <dgm:prSet/>
      <dgm:spPr/>
    </dgm:pt>
    <dgm:pt modelId="{D9B5BE56-AD46-4CF8-8D6E-63CE26896AAC}" cxnId="{EF77DEF2-7C77-40F3-9546-8844ACFAA94E}" type="sibTrans">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3">
        <dgm:presLayoutVars>
          <dgm:bulletEnabled val="1"/>
        </dgm:presLayoutVars>
      </dgm:prSet>
      <dgm:spPr/>
    </dgm:pt>
    <dgm:pt modelId="{56077158-A490-49C0-92A3-E1F3F4A134D1}" type="pres">
      <dgm:prSet presAssocID="{E862CC6F-EE5F-4708-AD0C-4AFC083AC1E9}" presName="sibTrans" presStyleLbl="sibTrans2D1" presStyleIdx="0" presStyleCnt="2"/>
      <dgm:spPr/>
    </dgm:pt>
    <dgm:pt modelId="{866543E3-7169-4994-AA48-DBEAD952B2D7}" type="pres">
      <dgm:prSet presAssocID="{E862CC6F-EE5F-4708-AD0C-4AFC083AC1E9}" presName="connectorText" presStyleCnt="0"/>
      <dgm:spPr/>
    </dgm:pt>
    <dgm:pt modelId="{0C6A0E2D-4913-46C1-A93F-3832E34B4A9D}" type="pres">
      <dgm:prSet presAssocID="{EDABB1AF-A433-4877-8BF8-9FA85F924A2C}" presName="node" presStyleLbl="node1" presStyleIdx="1" presStyleCnt="3">
        <dgm:presLayoutVars>
          <dgm:bulletEnabled val="1"/>
        </dgm:presLayoutVars>
      </dgm:prSet>
      <dgm:spPr/>
    </dgm:pt>
    <dgm:pt modelId="{18462591-2085-43A2-8617-BA9721C35F9F}" type="pres">
      <dgm:prSet presAssocID="{3E1956DE-23F8-4761-8F76-7ABD5A8AE770}" presName="sibTrans" presStyleLbl="sibTrans2D1" presStyleIdx="1" presStyleCnt="2"/>
      <dgm:spPr/>
    </dgm:pt>
    <dgm:pt modelId="{F0328CDC-AC5A-41D2-969E-7D80009105F2}" type="pres">
      <dgm:prSet presAssocID="{3E1956DE-23F8-4761-8F76-7ABD5A8AE770}" presName="connectorText" presStyleCnt="0"/>
      <dgm:spPr/>
    </dgm:pt>
    <dgm:pt modelId="{507274D1-9FFA-4CA1-8C30-ADC25E352D22}" type="pres">
      <dgm:prSet presAssocID="{16C98B6D-CC9A-459C-A148-3249240D3586}" presName="node" presStyleLbl="node1" presStyleIdx="2" presStyleCnt="3">
        <dgm:presLayoutVars>
          <dgm:bulletEnabled val="1"/>
        </dgm:presLayoutVars>
      </dgm:prSet>
      <dgm:spPr/>
    </dgm:pt>
  </dgm:ptLst>
  <dgm:cxnLst>
    <dgm:cxn modelId="{F8952089-2DE6-474B-918B-A51225902D20}" srcId="{F3AA1B95-8096-483E-937F-B7117F22143A}" destId="{B9356EF3-F2BD-44EF-8989-A8C6F68A9C26}" srcOrd="0" destOrd="0" parTransId="{42B40A37-3B74-4139-88E7-27DB8ADAFB3B}" sibTransId="{E862CC6F-EE5F-4708-AD0C-4AFC083AC1E9}"/>
    <dgm:cxn modelId="{FBC6D1AD-55C3-45AD-A630-D21720651574}" srcId="{F3AA1B95-8096-483E-937F-B7117F22143A}" destId="{EDABB1AF-A433-4877-8BF8-9FA85F924A2C}" srcOrd="1" destOrd="0" parTransId="{22507475-337D-4D08-A27D-19453A1EC4B8}" sibTransId="{3E1956DE-23F8-4761-8F76-7ABD5A8AE770}"/>
    <dgm:cxn modelId="{EF77DEF2-7C77-40F3-9546-8844ACFAA94E}" srcId="{F3AA1B95-8096-483E-937F-B7117F22143A}" destId="{16C98B6D-CC9A-459C-A148-3249240D3586}" srcOrd="2" destOrd="0" parTransId="{B2C4969C-7F63-4CB2-9C9A-A6F67CF17685}" sibTransId="{D9B5BE56-AD46-4CF8-8D6E-63CE26896AAC}"/>
    <dgm:cxn modelId="{302B31A3-1D43-42C7-A07A-6742AD860772}" type="presOf" srcId="{F3AA1B95-8096-483E-937F-B7117F22143A}" destId="{23E08954-DEFC-4A8C-B951-725E72315086}" srcOrd="0" destOrd="0" presId="urn:microsoft.com/office/officeart/2005/8/layout/process1"/>
    <dgm:cxn modelId="{1146F56E-2274-4B3F-8090-E47A859501F4}" type="presParOf" srcId="{23E08954-DEFC-4A8C-B951-725E72315086}" destId="{A9558FAE-AE26-43A7-A5EC-E1594E2B2F93}" srcOrd="0" destOrd="0" presId="urn:microsoft.com/office/officeart/2005/8/layout/process1"/>
    <dgm:cxn modelId="{B55EFDDF-2DC4-4C4A-B327-0F6DFAB658AB}" type="presOf" srcId="{B9356EF3-F2BD-44EF-8989-A8C6F68A9C26}" destId="{A9558FAE-AE26-43A7-A5EC-E1594E2B2F93}" srcOrd="0" destOrd="0" presId="urn:microsoft.com/office/officeart/2005/8/layout/process1"/>
    <dgm:cxn modelId="{736790CD-FAA8-4DBD-A85C-0AB79FCA253E}" type="presParOf" srcId="{23E08954-DEFC-4A8C-B951-725E72315086}" destId="{56077158-A490-49C0-92A3-E1F3F4A134D1}" srcOrd="1" destOrd="0" presId="urn:microsoft.com/office/officeart/2005/8/layout/process1"/>
    <dgm:cxn modelId="{C3BDD074-3062-4F95-9E44-82903559F2A4}" type="presOf" srcId="{E862CC6F-EE5F-4708-AD0C-4AFC083AC1E9}" destId="{56077158-A490-49C0-92A3-E1F3F4A134D1}" srcOrd="0" destOrd="0" presId="urn:microsoft.com/office/officeart/2005/8/layout/process1"/>
    <dgm:cxn modelId="{11D8FA63-4A76-4D04-8F32-379D1D03E231}" type="presParOf" srcId="{56077158-A490-49C0-92A3-E1F3F4A134D1}" destId="{866543E3-7169-4994-AA48-DBEAD952B2D7}" srcOrd="0" destOrd="1" presId="urn:microsoft.com/office/officeart/2005/8/layout/process1"/>
    <dgm:cxn modelId="{D7D345F9-B3C7-42F3-8DB3-08F5B114425C}" type="presOf" srcId="{E862CC6F-EE5F-4708-AD0C-4AFC083AC1E9}" destId="{866543E3-7169-4994-AA48-DBEAD952B2D7}" srcOrd="1" destOrd="0" presId="urn:microsoft.com/office/officeart/2005/8/layout/process1"/>
    <dgm:cxn modelId="{3EB082F4-D9FF-4A0D-808C-523845B2BD96}" type="presParOf" srcId="{23E08954-DEFC-4A8C-B951-725E72315086}" destId="{0C6A0E2D-4913-46C1-A93F-3832E34B4A9D}" srcOrd="2" destOrd="0" presId="urn:microsoft.com/office/officeart/2005/8/layout/process1"/>
    <dgm:cxn modelId="{2B977E19-2676-4D08-B6EA-9E3CF750CF49}" type="presOf" srcId="{EDABB1AF-A433-4877-8BF8-9FA85F924A2C}" destId="{0C6A0E2D-4913-46C1-A93F-3832E34B4A9D}" srcOrd="0" destOrd="0" presId="urn:microsoft.com/office/officeart/2005/8/layout/process1"/>
    <dgm:cxn modelId="{E9B1CD37-B553-4B07-9767-E6539A33DE7A}" type="presParOf" srcId="{23E08954-DEFC-4A8C-B951-725E72315086}" destId="{18462591-2085-43A2-8617-BA9721C35F9F}" srcOrd="3" destOrd="0" presId="urn:microsoft.com/office/officeart/2005/8/layout/process1"/>
    <dgm:cxn modelId="{052297B2-A639-450D-8116-846CF3339C3C}" type="presOf" srcId="{3E1956DE-23F8-4761-8F76-7ABD5A8AE770}" destId="{18462591-2085-43A2-8617-BA9721C35F9F}" srcOrd="0" destOrd="0" presId="urn:microsoft.com/office/officeart/2005/8/layout/process1"/>
    <dgm:cxn modelId="{71088353-ABF6-4B39-B3BB-8F20B9B605FF}" type="presParOf" srcId="{18462591-2085-43A2-8617-BA9721C35F9F}" destId="{F0328CDC-AC5A-41D2-969E-7D80009105F2}" srcOrd="0" destOrd="3" presId="urn:microsoft.com/office/officeart/2005/8/layout/process1"/>
    <dgm:cxn modelId="{7752F463-096B-4F48-8214-E7BEAAB5DC22}" type="presOf" srcId="{3E1956DE-23F8-4761-8F76-7ABD5A8AE770}" destId="{F0328CDC-AC5A-41D2-969E-7D80009105F2}" srcOrd="1" destOrd="0" presId="urn:microsoft.com/office/officeart/2005/8/layout/process1"/>
    <dgm:cxn modelId="{05626B08-A6FD-474F-A0DB-913C13DCDA10}" type="presParOf" srcId="{23E08954-DEFC-4A8C-B951-725E72315086}" destId="{507274D1-9FFA-4CA1-8C30-ADC25E352D22}" srcOrd="4" destOrd="0" presId="urn:microsoft.com/office/officeart/2005/8/layout/process1"/>
    <dgm:cxn modelId="{F12B17CB-856C-4C9E-8AE3-B0CDD8C9EF07}" type="presOf" srcId="{16C98B6D-CC9A-459C-A148-3249240D3586}" destId="{507274D1-9FFA-4CA1-8C30-ADC25E352D2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09155" cy="916940"/>
        <a:chOff x="0" y="0"/>
        <a:chExt cx="7209155" cy="916940"/>
      </a:xfrm>
    </dsp:grpSpPr>
    <dsp:sp modelId="{A9558FAE-AE26-43A7-A5EC-E1594E2B2F93}">
      <dsp:nvSpPr>
        <dsp:cNvPr id="8" name="圆角矩形 7"/>
        <dsp:cNvSpPr/>
      </dsp:nvSpPr>
      <dsp:spPr bwMode="white">
        <a:xfrm>
          <a:off x="0" y="0"/>
          <a:ext cx="1897146" cy="916940"/>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vert="horz" wrap="square"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solidFill>
                <a:schemeClr val="dk1"/>
              </a:solidFill>
            </a:rPr>
            <a:t>法币</a:t>
          </a:r>
          <a:endParaRPr lang="zh-CN" altLang="en-US">
            <a:solidFill>
              <a:schemeClr val="dk1"/>
            </a:solidFill>
          </a:endParaRPr>
        </a:p>
        <a:p>
          <a:pPr lvl="0">
            <a:lnSpc>
              <a:spcPct val="100000"/>
            </a:lnSpc>
            <a:spcBef>
              <a:spcPct val="0"/>
            </a:spcBef>
            <a:spcAft>
              <a:spcPct val="35000"/>
            </a:spcAft>
          </a:pPr>
          <a:r>
            <a:rPr lang="zh-CN" altLang="en-US">
              <a:solidFill>
                <a:schemeClr val="dk1"/>
              </a:solidFill>
            </a:rPr>
            <a:t>人民币</a:t>
          </a:r>
          <a:endParaRPr lang="zh-CN" altLang="en-US">
            <a:solidFill>
              <a:schemeClr val="dk1"/>
            </a:solidFill>
          </a:endParaRPr>
        </a:p>
      </dsp:txBody>
      <dsp:txXfrm>
        <a:off x="0" y="0"/>
        <a:ext cx="1897146" cy="916940"/>
      </dsp:txXfrm>
    </dsp:sp>
    <dsp:sp modelId="{56077158-A490-49C0-92A3-E1F3F4A134D1}">
      <dsp:nvSpPr>
        <dsp:cNvPr id="9" name="右箭头 8"/>
        <dsp:cNvSpPr/>
      </dsp:nvSpPr>
      <dsp:spPr bwMode="white">
        <a:xfrm>
          <a:off x="2075478" y="223224"/>
          <a:ext cx="402195" cy="470492"/>
        </a:xfrm>
        <a:prstGeom prst="rightArrow">
          <a:avLst>
            <a:gd name="adj1" fmla="val 60000"/>
            <a:gd name="adj2" fmla="val 50000"/>
          </a:avLst>
        </a:prstGeom>
      </dsp:spPr>
      <dsp:style>
        <a:lnRef idx="0">
          <a:schemeClr val="dk1">
            <a:tint val="60000"/>
          </a:schemeClr>
        </a:lnRef>
        <a:fillRef idx="2">
          <a:schemeClr val="dk1">
            <a:tint val="60000"/>
          </a:schemeClr>
        </a:fillRef>
        <a:effectRef idx="1">
          <a:scrgbClr r="0" g="0" b="0"/>
        </a:effectRef>
        <a:fontRef idx="minor">
          <a:schemeClr val="dk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solidFill>
              <a:schemeClr val="dk1"/>
            </a:solidFill>
          </a:endParaRPr>
        </a:p>
      </dsp:txBody>
      <dsp:txXfrm>
        <a:off x="2075478" y="223224"/>
        <a:ext cx="402195" cy="470492"/>
      </dsp:txXfrm>
    </dsp:sp>
    <dsp:sp modelId="{0C6A0E2D-4913-46C1-A93F-3832E34B4A9D}">
      <dsp:nvSpPr>
        <dsp:cNvPr id="5" name="圆角矩形 4"/>
        <dsp:cNvSpPr/>
      </dsp:nvSpPr>
      <dsp:spPr bwMode="white">
        <a:xfrm>
          <a:off x="2656004" y="0"/>
          <a:ext cx="1897146" cy="916940"/>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vert="horz" wrap="square"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solidFill>
                <a:schemeClr val="dk1"/>
              </a:solidFill>
            </a:rPr>
            <a:t>主流币</a:t>
          </a:r>
          <a:endParaRPr lang="zh-CN" altLang="en-US">
            <a:solidFill>
              <a:schemeClr val="dk1"/>
            </a:solidFill>
          </a:endParaRPr>
        </a:p>
        <a:p>
          <a:pPr lvl="0">
            <a:lnSpc>
              <a:spcPct val="100000"/>
            </a:lnSpc>
            <a:spcBef>
              <a:spcPct val="0"/>
            </a:spcBef>
            <a:spcAft>
              <a:spcPct val="35000"/>
            </a:spcAft>
          </a:pPr>
          <a:r>
            <a:rPr lang="zh-CN" altLang="en-US">
              <a:solidFill>
                <a:schemeClr val="dk1"/>
              </a:solidFill>
            </a:rPr>
            <a:t>比特币</a:t>
          </a:r>
          <a:endParaRPr lang="zh-CN" altLang="en-US">
            <a:solidFill>
              <a:schemeClr val="dk1"/>
            </a:solidFill>
          </a:endParaRPr>
        </a:p>
      </dsp:txBody>
      <dsp:txXfrm>
        <a:off x="2656004" y="0"/>
        <a:ext cx="1897146" cy="916940"/>
      </dsp:txXfrm>
    </dsp:sp>
    <dsp:sp modelId="{18462591-2085-43A2-8617-BA9721C35F9F}">
      <dsp:nvSpPr>
        <dsp:cNvPr id="6" name="右箭头 5"/>
        <dsp:cNvSpPr/>
      </dsp:nvSpPr>
      <dsp:spPr bwMode="white">
        <a:xfrm>
          <a:off x="4731482" y="223224"/>
          <a:ext cx="402195" cy="470492"/>
        </a:xfrm>
        <a:prstGeom prst="rightArrow">
          <a:avLst>
            <a:gd name="adj1" fmla="val 60000"/>
            <a:gd name="adj2" fmla="val 50000"/>
          </a:avLst>
        </a:prstGeom>
      </dsp:spPr>
      <dsp:style>
        <a:lnRef idx="0">
          <a:schemeClr val="dk1">
            <a:tint val="60000"/>
          </a:schemeClr>
        </a:lnRef>
        <a:fillRef idx="2">
          <a:schemeClr val="dk1">
            <a:tint val="60000"/>
          </a:schemeClr>
        </a:fillRef>
        <a:effectRef idx="1">
          <a:scrgbClr r="0" g="0" b="0"/>
        </a:effectRef>
        <a:fontRef idx="minor">
          <a:schemeClr val="dk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solidFill>
              <a:schemeClr val="dk1"/>
            </a:solidFill>
          </a:endParaRPr>
        </a:p>
      </dsp:txBody>
      <dsp:txXfrm>
        <a:off x="4731482" y="223224"/>
        <a:ext cx="402195" cy="470492"/>
      </dsp:txXfrm>
    </dsp:sp>
    <dsp:sp modelId="{507274D1-9FFA-4CA1-8C30-ADC25E352D22}">
      <dsp:nvSpPr>
        <dsp:cNvPr id="7" name="圆角矩形 6"/>
        <dsp:cNvSpPr/>
      </dsp:nvSpPr>
      <dsp:spPr bwMode="white">
        <a:xfrm>
          <a:off x="5312009" y="0"/>
          <a:ext cx="1897146" cy="916940"/>
        </a:xfrm>
        <a:prstGeom prst="roundRect">
          <a:avLst>
            <a:gd name="adj" fmla="val 10000"/>
          </a:avLst>
        </a:prstGeom>
        <a:sp3d prstMaterial="dkEdge">
          <a:bevelT w="8200" h="38100"/>
        </a:sp3d>
      </dsp:spPr>
      <dsp:style>
        <a:lnRef idx="0">
          <a:schemeClr val="dk1">
            <a:shade val="80000"/>
          </a:schemeClr>
        </a:lnRef>
        <a:fillRef idx="2">
          <a:schemeClr val="lt1"/>
        </a:fillRef>
        <a:effectRef idx="1">
          <a:scrgbClr r="0" g="0" b="0"/>
        </a:effectRef>
        <a:fontRef idx="minor">
          <a:schemeClr val="dk1"/>
        </a:fontRef>
      </dsp:style>
      <dsp:txBody>
        <a:bodyPr vert="horz" wrap="square" lIns="72390" tIns="72390" rIns="72390"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a:solidFill>
                <a:schemeClr val="dk1"/>
              </a:solidFill>
            </a:rPr>
            <a:t>稳定币</a:t>
          </a:r>
          <a:endParaRPr lang="zh-CN" altLang="en-US">
            <a:solidFill>
              <a:schemeClr val="dk1"/>
            </a:solidFill>
          </a:endParaRPr>
        </a:p>
        <a:p>
          <a:pPr lvl="0">
            <a:lnSpc>
              <a:spcPct val="100000"/>
            </a:lnSpc>
            <a:spcBef>
              <a:spcPct val="0"/>
            </a:spcBef>
            <a:spcAft>
              <a:spcPct val="35000"/>
            </a:spcAft>
          </a:pPr>
          <a:r>
            <a:rPr lang="en-US" altLang="zh-CN">
              <a:solidFill>
                <a:schemeClr val="dk1"/>
              </a:solidFill>
            </a:rPr>
            <a:t>USDT</a:t>
          </a:r>
          <a:endParaRPr lang="en-US" altLang="zh-CN">
            <a:solidFill>
              <a:schemeClr val="dk1"/>
            </a:solidFill>
          </a:endParaRPr>
        </a:p>
      </dsp:txBody>
      <dsp:txXfrm>
        <a:off x="5312009" y="0"/>
        <a:ext cx="1897146" cy="9169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DD0A4-DF06-40B0-9E5A-DCDF0B51829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8527-75C8-4810-BB00-BCDA3D69ABD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3"/>
        <p:cNvGrpSpPr/>
        <p:nvPr/>
      </p:nvGrpSpPr>
      <p:grpSpPr>
        <a:xfrm>
          <a:off x="0" y="0"/>
          <a:ext cx="0" cy="0"/>
          <a:chOff x="0" y="0"/>
          <a:chExt cx="0" cy="0"/>
        </a:xfrm>
      </p:grpSpPr>
      <p:sp>
        <p:nvSpPr>
          <p:cNvPr id="784" name="Google Shape;78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85" name="Google Shape;78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1.法币交易所 (法币交易所允许⽤户将法币转换为数字货币，由于涉及当地的银监法规，⼀般法币交易所可以交易的法币种类⽐较有限，⽬前全球共有23家数字交易所开通法币交易且有交易额产⽣</a:t>
            </a:r>
            <a:endParaRPr lang="en-US" dirty="0"/>
          </a:p>
          <a:p>
            <a:r>
              <a:rPr lang="en-US" dirty="0"/>
              <a:t>2. 币币交易 (币币</a:t>
            </a:r>
            <a:endParaRPr lang="en-US" dirty="0"/>
          </a:p>
          <a:p>
            <a:r>
              <a:rPr lang="en-US" dirty="0"/>
              <a:t>交易所允许⽤户将已经拥有的数字货币转换成其他数字货币，整个交易过程不涉及任何法币。因为受到的监管相对较松，主流的数字货币交易所都开通此项功能)</a:t>
            </a:r>
            <a:endParaRPr lang="en-US" dirty="0"/>
          </a:p>
          <a:p>
            <a:r>
              <a:rPr lang="en-US" dirty="0"/>
              <a:t>3期货交易所 期货交易⻛险⾼，允许杠杆交易，受到各地法规的监管更加严格。并且交易⻔槛⾼，受众⾯相对较 期货交易⻛险⾼，允许杠杆交易，受到各地法规的监管更加严格。并且交易⻔槛⾼，受众⾯相 </a:t>
            </a:r>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36EE6-3A71-7C47-8F6B-1D67C83AA76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
        <p:nvSpPr>
          <p:cNvPr id="7" name="矩形 6"/>
          <p:cNvSpPr/>
          <p:nvPr userDrawn="1"/>
        </p:nvSpPr>
        <p:spPr>
          <a:xfrm>
            <a:off x="7893549" y="6206374"/>
            <a:ext cx="734944"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4075BD-911D-4745-870C-D3C7FC4796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4075BD-911D-4745-870C-D3C7FC47966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4075BD-911D-4745-870C-D3C7FC47966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075BD-911D-4745-870C-D3C7FC47966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04075BD-911D-4745-870C-D3C7FC4796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04075BD-911D-4745-870C-D3C7FC4796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C04075BD-911D-4745-870C-D3C7FC47966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4075BD-911D-4745-870C-D3C7FC4796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4075BD-911D-4745-870C-D3C7FC47966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4075BD-911D-4745-870C-D3C7FC47966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075BD-911D-4745-870C-D3C7FC47966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04075BD-911D-4745-870C-D3C7FC4796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04075BD-911D-4745-870C-D3C7FC47966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2A1E0-FB6C-4BF2-9529-A7B51885B93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3" Type="http://schemas.openxmlformats.org/officeDocument/2006/relationships/theme" Target="../theme/theme5.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075BD-911D-4745-870C-D3C7FC47966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2A1E0-FB6C-4BF2-9529-A7B51885B93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075BD-911D-4745-870C-D3C7FC47966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2A1E0-FB6C-4BF2-9529-A7B51885B93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microsoft.com/office/2007/relationships/hdphoto" Target="../media/image4.wdp"/><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3.xml"/><Relationship Id="rId2" Type="http://schemas.openxmlformats.org/officeDocument/2006/relationships/image" Target="../media/image32.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8.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1" Type="http://schemas.openxmlformats.org/officeDocument/2006/relationships/slideLayout" Target="../slideLayouts/slideLayout7.xml"/><Relationship Id="rId20" Type="http://schemas.openxmlformats.org/officeDocument/2006/relationships/image" Target="../media/image25.png"/><Relationship Id="rId2" Type="http://schemas.openxmlformats.org/officeDocument/2006/relationships/image" Target="../media/image7.png"/><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22.png"/><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rot="5400000">
            <a:off x="2670464" y="-2670464"/>
            <a:ext cx="6858000" cy="12198928"/>
          </a:xfrm>
          <a:prstGeom prst="rect">
            <a:avLst/>
          </a:prstGeom>
        </p:spPr>
      </p:pic>
      <p:sp>
        <p:nvSpPr>
          <p:cNvPr id="2" name="Rectangle 1"/>
          <p:cNvSpPr/>
          <p:nvPr/>
        </p:nvSpPr>
        <p:spPr>
          <a:xfrm>
            <a:off x="24814" y="0"/>
            <a:ext cx="12192000" cy="6858000"/>
          </a:xfrm>
          <a:prstGeom prst="rect">
            <a:avLst/>
          </a:prstGeom>
          <a:solidFill>
            <a:schemeClr val="bg2">
              <a:lumMod val="25000"/>
              <a:alpha val="35000"/>
            </a:schemeClr>
          </a:solidFill>
          <a:ln>
            <a:solidFill>
              <a:schemeClr val="bg2">
                <a:lumMod val="25000"/>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p:cNvSpPr/>
          <p:nvPr/>
        </p:nvSpPr>
        <p:spPr>
          <a:xfrm>
            <a:off x="288759" y="240631"/>
            <a:ext cx="11694694" cy="6424863"/>
          </a:xfrm>
          <a:prstGeom prst="frame">
            <a:avLst>
              <a:gd name="adj1" fmla="val 82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1878546" y="2499792"/>
            <a:ext cx="10602213" cy="1569660"/>
          </a:xfrm>
          <a:prstGeom prst="rect">
            <a:avLst/>
          </a:prstGeom>
          <a:noFill/>
        </p:spPr>
        <p:txBody>
          <a:bodyPr wrap="square" rtlCol="0">
            <a:spAutoFit/>
          </a:bodyPr>
          <a:lstStyle/>
          <a:p>
            <a:r>
              <a:rPr lang="zh-CN" altLang="en-US" sz="4800" b="1" dirty="0">
                <a:solidFill>
                  <a:schemeClr val="bg1"/>
                </a:solidFill>
                <a:latin typeface="Arial Black" panose="020B0A04020102020204" pitchFamily="34" charset="0"/>
                <a:cs typeface="Arial Black" panose="020B0A04020102020204" pitchFamily="34" charset="0"/>
              </a:rPr>
              <a:t>加密货币交</a:t>
            </a:r>
            <a:r>
              <a:rPr lang="zh-CN" altLang="zh-CN" sz="4800" b="1" dirty="0">
                <a:solidFill>
                  <a:schemeClr val="bg1"/>
                </a:solidFill>
                <a:latin typeface="Arial Black" panose="020B0A04020102020204" pitchFamily="34" charset="0"/>
              </a:rPr>
              <a:t>易所</a:t>
            </a:r>
            <a:endParaRPr lang="en-US" altLang="zh-CN" sz="4800" b="1" dirty="0">
              <a:solidFill>
                <a:schemeClr val="bg1"/>
              </a:solidFill>
              <a:latin typeface="Arial Black" panose="020B0A04020102020204" pitchFamily="34" charset="0"/>
            </a:endParaRPr>
          </a:p>
          <a:p>
            <a:r>
              <a:rPr lang="zh-CN" altLang="en-US" sz="4800" b="1" dirty="0">
                <a:solidFill>
                  <a:schemeClr val="bg1"/>
                </a:solidFill>
                <a:latin typeface="Arial Black" panose="020B0A04020102020204" pitchFamily="34" charset="0"/>
              </a:rPr>
              <a:t>生态介绍</a:t>
            </a:r>
            <a:endParaRPr lang="en-US" sz="4800" b="1" dirty="0">
              <a:solidFill>
                <a:schemeClr val="bg1"/>
              </a:solidFill>
              <a:latin typeface="Arial Black" panose="020B0A04020102020204" pitchFamily="34" charset="0"/>
            </a:endParaRPr>
          </a:p>
        </p:txBody>
      </p:sp>
      <p:sp>
        <p:nvSpPr>
          <p:cNvPr id="23" name="Rectangle 22"/>
          <p:cNvSpPr/>
          <p:nvPr/>
        </p:nvSpPr>
        <p:spPr>
          <a:xfrm>
            <a:off x="8006481" y="5884585"/>
            <a:ext cx="3635932" cy="584775"/>
          </a:xfrm>
          <a:prstGeom prst="rect">
            <a:avLst/>
          </a:prstGeom>
        </p:spPr>
        <p:txBody>
          <a:bodyPr wrap="none">
            <a:spAutoFit/>
          </a:bodyPr>
          <a:lstStyle/>
          <a:p>
            <a:pPr lvl="1"/>
            <a:r>
              <a:rPr lang="en-US" altLang="zh-CN" sz="1600" b="1" dirty="0">
                <a:solidFill>
                  <a:schemeClr val="bg1"/>
                </a:solidFill>
                <a:effectLst/>
                <a:latin typeface="Helvetica" pitchFamily="2" charset="0"/>
              </a:rPr>
              <a:t>2019</a:t>
            </a:r>
            <a:r>
              <a:rPr lang="zh-CN" altLang="en-US" sz="1600" b="1" dirty="0">
                <a:solidFill>
                  <a:schemeClr val="bg1"/>
                </a:solidFill>
                <a:effectLst/>
                <a:latin typeface="Helvetica" pitchFamily="2" charset="0"/>
              </a:rPr>
              <a:t>年</a:t>
            </a:r>
            <a:r>
              <a:rPr lang="en-US" altLang="zh-CN" sz="1600" b="1" dirty="0">
                <a:solidFill>
                  <a:schemeClr val="bg1"/>
                </a:solidFill>
                <a:effectLst/>
                <a:latin typeface="Helvetica" pitchFamily="2" charset="0"/>
              </a:rPr>
              <a:t>8</a:t>
            </a:r>
            <a:r>
              <a:rPr lang="zh-CN" altLang="en-US" sz="1600" b="1" dirty="0">
                <a:solidFill>
                  <a:schemeClr val="bg1"/>
                </a:solidFill>
                <a:effectLst/>
                <a:latin typeface="Helvetica" pitchFamily="2" charset="0"/>
              </a:rPr>
              <a:t>月</a:t>
            </a:r>
            <a:r>
              <a:rPr lang="en-US" altLang="zh-CN" sz="1600" b="1" dirty="0">
                <a:solidFill>
                  <a:schemeClr val="bg1"/>
                </a:solidFill>
                <a:effectLst/>
                <a:latin typeface="Helvetica" pitchFamily="2" charset="0"/>
              </a:rPr>
              <a:t>16</a:t>
            </a:r>
            <a:r>
              <a:rPr lang="zh-CN" altLang="en-US" sz="1600" b="1" dirty="0">
                <a:solidFill>
                  <a:schemeClr val="bg1"/>
                </a:solidFill>
                <a:effectLst/>
                <a:latin typeface="Helvetica" pitchFamily="2" charset="0"/>
              </a:rPr>
              <a:t>日  </a:t>
            </a:r>
            <a:r>
              <a:rPr lang="en-US" sz="1600" b="1" dirty="0">
                <a:solidFill>
                  <a:schemeClr val="bg1"/>
                </a:solidFill>
                <a:effectLst/>
                <a:latin typeface="Helvetica" pitchFamily="2" charset="0"/>
              </a:rPr>
              <a:t>|   S</a:t>
            </a:r>
            <a:r>
              <a:rPr lang="en-US" sz="1600" b="1" dirty="0">
                <a:solidFill>
                  <a:schemeClr val="bg1"/>
                </a:solidFill>
                <a:latin typeface="Helvetica" pitchFamily="2" charset="0"/>
              </a:rPr>
              <a:t>heldon</a:t>
            </a:r>
            <a:r>
              <a:rPr lang="zh-CN" altLang="en-US" sz="1600" b="1" dirty="0">
                <a:solidFill>
                  <a:schemeClr val="bg1"/>
                </a:solidFill>
                <a:latin typeface="Helvetica" pitchFamily="2" charset="0"/>
              </a:rPr>
              <a:t> </a:t>
            </a:r>
            <a:r>
              <a:rPr lang="en-US" altLang="zh-CN" sz="1600" b="1" dirty="0">
                <a:solidFill>
                  <a:schemeClr val="bg1"/>
                </a:solidFill>
                <a:latin typeface="Helvetica" pitchFamily="2" charset="0"/>
              </a:rPr>
              <a:t>Xia</a:t>
            </a:r>
            <a:r>
              <a:rPr lang="en-US" sz="1600" b="1" dirty="0">
                <a:solidFill>
                  <a:schemeClr val="bg1"/>
                </a:solidFill>
                <a:effectLst/>
                <a:latin typeface="Helvetica" pitchFamily="2" charset="0"/>
              </a:rPr>
              <a:t> </a:t>
            </a:r>
            <a:endParaRPr lang="en-US" sz="1600" b="1" dirty="0">
              <a:solidFill>
                <a:schemeClr val="bg1"/>
              </a:solidFill>
              <a:effectLst/>
              <a:latin typeface="Helvetica" pitchFamily="2" charset="0"/>
            </a:endParaRPr>
          </a:p>
          <a:p>
            <a:r>
              <a:rPr lang="en-US" sz="1600" b="1" dirty="0">
                <a:solidFill>
                  <a:schemeClr val="bg1"/>
                </a:solidFill>
                <a:effectLst/>
                <a:latin typeface="Helvetica" pitchFamily="2" charset="0"/>
              </a:rPr>
              <a:t>    </a:t>
            </a:r>
            <a:endParaRPr lang="en-US" sz="1600" b="1" dirty="0">
              <a:solidFill>
                <a:schemeClr val="bg1"/>
              </a:solidFill>
              <a:effectLst/>
              <a:latin typeface="Helvetica"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7" y="48127"/>
            <a:ext cx="3122305" cy="1717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0464" y="-2670464"/>
            <a:ext cx="6858000" cy="12198928"/>
          </a:xfrm>
          <a:prstGeom prst="rect">
            <a:avLst/>
          </a:prstGeom>
        </p:spPr>
      </p:pic>
      <p:sp>
        <p:nvSpPr>
          <p:cNvPr id="4" name="Rectangle 3"/>
          <p:cNvSpPr/>
          <p:nvPr/>
        </p:nvSpPr>
        <p:spPr>
          <a:xfrm>
            <a:off x="0" y="3275413"/>
            <a:ext cx="12192000" cy="3621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38654" y="3512065"/>
            <a:ext cx="2641600" cy="1107996"/>
            <a:chOff x="1357127" y="4066903"/>
            <a:chExt cx="2641600" cy="1107996"/>
          </a:xfrm>
        </p:grpSpPr>
        <p:sp>
          <p:nvSpPr>
            <p:cNvPr id="111" name="TextBox 110"/>
            <p:cNvSpPr txBox="1"/>
            <p:nvPr/>
          </p:nvSpPr>
          <p:spPr>
            <a:xfrm>
              <a:off x="1357127" y="4066903"/>
              <a:ext cx="2641600"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a:t>
              </a:r>
              <a:r>
                <a:rPr lang="en-US" altLang="zh-CN" sz="6600" b="1" dirty="0">
                  <a:solidFill>
                    <a:srgbClr val="469EAD"/>
                  </a:solidFill>
                  <a:latin typeface="Browallia New" panose="020B0604020202020204" pitchFamily="34" charset="0"/>
                  <a:cs typeface="Browallia New" panose="020B0604020202020204" pitchFamily="34" charset="0"/>
                </a:rPr>
                <a:t>3</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14" name="Rectangle 113"/>
            <p:cNvSpPr/>
            <p:nvPr/>
          </p:nvSpPr>
          <p:spPr>
            <a:xfrm>
              <a:off x="1616434" y="4848757"/>
              <a:ext cx="526166" cy="123108"/>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0" name="Rectangle 9"/>
          <p:cNvSpPr/>
          <p:nvPr/>
        </p:nvSpPr>
        <p:spPr>
          <a:xfrm>
            <a:off x="0" y="1"/>
            <a:ext cx="12192000" cy="168442"/>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2" name="文本框 11"/>
          <p:cNvSpPr txBox="1">
            <a:spLocks noChangeArrowheads="1"/>
          </p:cNvSpPr>
          <p:nvPr/>
        </p:nvSpPr>
        <p:spPr bwMode="auto">
          <a:xfrm>
            <a:off x="3299079" y="3511982"/>
            <a:ext cx="8178114" cy="84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3600" b="1" dirty="0">
                <a:solidFill>
                  <a:srgbClr val="377E8C"/>
                </a:solidFill>
                <a:latin typeface="Aharoni" panose="02010803020104030203" pitchFamily="2" charset="-79"/>
                <a:cs typeface="Aharoni" panose="02010803020104030203" pitchFamily="2" charset="-79"/>
              </a:rPr>
              <a:t>中心化交易所</a:t>
            </a:r>
            <a:r>
              <a:rPr lang="en-US" altLang="zh-CN" sz="3600" b="1" dirty="0">
                <a:solidFill>
                  <a:srgbClr val="377E8C"/>
                </a:solidFill>
                <a:latin typeface="Aharoni" panose="02010803020104030203" pitchFamily="2" charset="-79"/>
                <a:cs typeface="Aharoni" panose="02010803020104030203" pitchFamily="2" charset="-79"/>
              </a:rPr>
              <a:t> V.S. </a:t>
            </a:r>
            <a:r>
              <a:rPr lang="zh-CN" altLang="zh-CN" sz="3600" b="1" dirty="0">
                <a:solidFill>
                  <a:srgbClr val="377E8C"/>
                </a:solidFill>
                <a:latin typeface="Aharoni" panose="02010803020104030203" pitchFamily="2" charset="-79"/>
                <a:cs typeface="Aharoni" panose="02010803020104030203" pitchFamily="2" charset="-79"/>
              </a:rPr>
              <a:t>去中心化交易所</a:t>
            </a:r>
            <a:endParaRPr lang="en-US" altLang="zh-CN" sz="3600" b="1" dirty="0">
              <a:solidFill>
                <a:srgbClr val="377E8C"/>
              </a:solidFill>
              <a:latin typeface="Aharoni" panose="02010803020104030203" pitchFamily="2" charset="-79"/>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0" y="0"/>
            <a:ext cx="144379" cy="6858000"/>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pic>
        <p:nvPicPr>
          <p:cNvPr id="25" name="Picture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pic>
        <p:nvPicPr>
          <p:cNvPr id="3" name="图片 2"/>
          <p:cNvPicPr>
            <a:picLocks noChangeAspect="1"/>
          </p:cNvPicPr>
          <p:nvPr/>
        </p:nvPicPr>
        <p:blipFill>
          <a:blip r:embed="rId2"/>
          <a:stretch>
            <a:fillRect/>
          </a:stretch>
        </p:blipFill>
        <p:spPr>
          <a:xfrm>
            <a:off x="2001520" y="1770380"/>
            <a:ext cx="1767840" cy="1171575"/>
          </a:xfrm>
          <a:prstGeom prst="rect">
            <a:avLst/>
          </a:prstGeom>
        </p:spPr>
      </p:pic>
      <p:sp>
        <p:nvSpPr>
          <p:cNvPr id="4" name="文本框 3"/>
          <p:cNvSpPr txBox="1"/>
          <p:nvPr/>
        </p:nvSpPr>
        <p:spPr>
          <a:xfrm>
            <a:off x="3576320" y="203835"/>
            <a:ext cx="5554345" cy="645160"/>
          </a:xfrm>
          <a:prstGeom prst="rect">
            <a:avLst/>
          </a:prstGeom>
          <a:noFill/>
        </p:spPr>
        <p:txBody>
          <a:bodyPr wrap="square" rtlCol="0">
            <a:spAutoFit/>
          </a:bodyPr>
          <a:p>
            <a:r>
              <a:rPr lang="zh-CN"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中心化交易所</a:t>
            </a:r>
            <a:r>
              <a:rPr lang="en-US"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 V.S. </a:t>
            </a:r>
            <a:r>
              <a:rPr lang="zh-CN"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去中心化交易所</a:t>
            </a:r>
            <a:endParaRPr lang="en-US" altLang="zh-CN" b="1" dirty="0">
              <a:solidFill>
                <a:srgbClr val="377E8C"/>
              </a:solidFill>
              <a:latin typeface="Aharoni" panose="02010803020104030203" pitchFamily="2" charset="-79"/>
              <a:cs typeface="Aharoni" panose="02010803020104030203" pitchFamily="2" charset="-79"/>
            </a:endParaRPr>
          </a:p>
          <a:p>
            <a:endParaRPr lang="zh-CN" altLang="en-US"/>
          </a:p>
        </p:txBody>
      </p:sp>
      <p:sp>
        <p:nvSpPr>
          <p:cNvPr id="5" name="文本框 4"/>
          <p:cNvSpPr txBox="1"/>
          <p:nvPr/>
        </p:nvSpPr>
        <p:spPr>
          <a:xfrm>
            <a:off x="3055620" y="188595"/>
            <a:ext cx="1874520" cy="675640"/>
          </a:xfrm>
          <a:prstGeom prst="rect">
            <a:avLst/>
          </a:prstGeom>
          <a:noFill/>
        </p:spPr>
        <p:txBody>
          <a:bodyPr wrap="square" rtlCol="0">
            <a:spAutoFit/>
          </a:bodyPr>
          <a:p>
            <a:r>
              <a:rPr lang="en-US" sz="2000" b="1" dirty="0">
                <a:solidFill>
                  <a:srgbClr val="469EAD"/>
                </a:solidFill>
                <a:latin typeface="Browallia New" panose="020B0604020202020204" pitchFamily="34" charset="0"/>
                <a:cs typeface="Browallia New" panose="020B0604020202020204" pitchFamily="34" charset="0"/>
                <a:sym typeface="+mn-ea"/>
              </a:rPr>
              <a:t>0</a:t>
            </a:r>
            <a:r>
              <a:rPr lang="en-US" altLang="zh-CN" sz="2000" b="1" dirty="0">
                <a:solidFill>
                  <a:srgbClr val="469EAD"/>
                </a:solidFill>
                <a:latin typeface="Browallia New" panose="020B0604020202020204" pitchFamily="34" charset="0"/>
                <a:cs typeface="Browallia New" panose="020B0604020202020204" pitchFamily="34" charset="0"/>
                <a:sym typeface="+mn-ea"/>
              </a:rPr>
              <a:t>3</a:t>
            </a:r>
            <a:endParaRPr lang="en-US" b="1" dirty="0">
              <a:solidFill>
                <a:srgbClr val="469EAD"/>
              </a:solidFill>
              <a:latin typeface="Browallia New" panose="020B0604020202020204" pitchFamily="34" charset="0"/>
              <a:cs typeface="Browallia New" panose="020B0604020202020204" pitchFamily="34" charset="0"/>
            </a:endParaRPr>
          </a:p>
          <a:p>
            <a:endParaRPr lang="zh-CN" altLang="en-US"/>
          </a:p>
        </p:txBody>
      </p:sp>
      <p:pic>
        <p:nvPicPr>
          <p:cNvPr id="6" name="图片 5"/>
          <p:cNvPicPr>
            <a:picLocks noChangeAspect="1"/>
          </p:cNvPicPr>
          <p:nvPr/>
        </p:nvPicPr>
        <p:blipFill>
          <a:blip r:embed="rId3"/>
          <a:stretch>
            <a:fillRect/>
          </a:stretch>
        </p:blipFill>
        <p:spPr>
          <a:xfrm>
            <a:off x="7382510" y="1546860"/>
            <a:ext cx="3424555" cy="1333500"/>
          </a:xfrm>
          <a:prstGeom prst="rect">
            <a:avLst/>
          </a:prstGeom>
        </p:spPr>
      </p:pic>
      <p:sp>
        <p:nvSpPr>
          <p:cNvPr id="8" name="文本框 7"/>
          <p:cNvSpPr txBox="1"/>
          <p:nvPr/>
        </p:nvSpPr>
        <p:spPr>
          <a:xfrm>
            <a:off x="1678305" y="2941955"/>
            <a:ext cx="4491990" cy="245110"/>
          </a:xfrm>
          <a:prstGeom prst="rect">
            <a:avLst/>
          </a:prstGeom>
          <a:noFill/>
        </p:spPr>
        <p:txBody>
          <a:bodyPr wrap="square" rtlCol="0">
            <a:spAutoFit/>
          </a:bodyPr>
          <a:p>
            <a:r>
              <a:rPr lang="en-US" altLang="zh-CN" sz="1000" i="1"/>
              <a:t>Centralized One Model does everything    </a:t>
            </a:r>
            <a:r>
              <a:rPr lang="en-US" altLang="zh-CN" sz="1000"/>
              <a:t>                                                                                                            </a:t>
            </a:r>
            <a:endParaRPr lang="zh-CN" altLang="en-US" sz="1000"/>
          </a:p>
        </p:txBody>
      </p:sp>
      <p:sp>
        <p:nvSpPr>
          <p:cNvPr id="9" name="文本框 8"/>
          <p:cNvSpPr txBox="1"/>
          <p:nvPr/>
        </p:nvSpPr>
        <p:spPr>
          <a:xfrm>
            <a:off x="7762875" y="2818765"/>
            <a:ext cx="4704080" cy="368300"/>
          </a:xfrm>
          <a:prstGeom prst="rect">
            <a:avLst/>
          </a:prstGeom>
          <a:noFill/>
        </p:spPr>
        <p:txBody>
          <a:bodyPr wrap="square" rtlCol="0">
            <a:spAutoFit/>
          </a:bodyPr>
          <a:p>
            <a:r>
              <a:rPr lang="en-US" altLang="zh-CN" sz="1000" i="1"/>
              <a:t>Decntralized Modes are only connected to peers</a:t>
            </a:r>
            <a:r>
              <a:rPr lang="en-US" altLang="zh-CN" i="1"/>
              <a:t> </a:t>
            </a:r>
            <a:endParaRPr lang="en-US" altLang="zh-CN" i="1"/>
          </a:p>
        </p:txBody>
      </p:sp>
      <p:sp>
        <p:nvSpPr>
          <p:cNvPr id="10" name="文本框 9"/>
          <p:cNvSpPr txBox="1"/>
          <p:nvPr/>
        </p:nvSpPr>
        <p:spPr>
          <a:xfrm>
            <a:off x="997585" y="3651885"/>
            <a:ext cx="4560570" cy="922020"/>
          </a:xfrm>
          <a:prstGeom prst="rect">
            <a:avLst/>
          </a:prstGeom>
          <a:noFill/>
        </p:spPr>
        <p:txBody>
          <a:bodyPr wrap="square" rtlCol="0">
            <a:spAutoFit/>
          </a:bodyPr>
          <a:p>
            <a:r>
              <a:rPr lang="zh-CN" altLang="en-US"/>
              <a:t>⽬前绝⼤多数数字货币交易所都是中⼼化的交易所，可分为法币交易所、币币交易所、期货交易所.</a:t>
            </a:r>
            <a:endParaRPr lang="zh-CN" altLang="en-US"/>
          </a:p>
        </p:txBody>
      </p:sp>
      <p:sp>
        <p:nvSpPr>
          <p:cNvPr id="11" name="文本框 10"/>
          <p:cNvSpPr txBox="1"/>
          <p:nvPr/>
        </p:nvSpPr>
        <p:spPr>
          <a:xfrm>
            <a:off x="7240905" y="3651885"/>
            <a:ext cx="4274820" cy="1198880"/>
          </a:xfrm>
          <a:prstGeom prst="rect">
            <a:avLst/>
          </a:prstGeom>
          <a:noFill/>
        </p:spPr>
        <p:txBody>
          <a:bodyPr wrap="square" rtlCol="0">
            <a:spAutoFit/>
          </a:bodyPr>
          <a:p>
            <a:r>
              <a:rPr lang="zh-CN" altLang="en-US"/>
              <a:t>是指在区块链上构建P2P交易市场，针对中⼼化交易所存在的诸多弊端以及对区块链去中⼼化共识的实践⽽产⽣的交易所。</a:t>
            </a:r>
            <a:endParaRPr lang="zh-CN" altLang="en-US"/>
          </a:p>
        </p:txBody>
      </p:sp>
      <p:sp>
        <p:nvSpPr>
          <p:cNvPr id="12" name="文本框 11"/>
          <p:cNvSpPr txBox="1"/>
          <p:nvPr/>
        </p:nvSpPr>
        <p:spPr>
          <a:xfrm>
            <a:off x="2420620" y="5132070"/>
            <a:ext cx="6606540" cy="645160"/>
          </a:xfrm>
          <a:prstGeom prst="rect">
            <a:avLst/>
          </a:prstGeom>
          <a:noFill/>
        </p:spPr>
        <p:txBody>
          <a:bodyPr wrap="square" rtlCol="0">
            <a:spAutoFit/>
          </a:bodyPr>
          <a:p>
            <a:r>
              <a:rPr lang="zh-CN" altLang="en-US"/>
              <a:t>https://hackernoon.com/centralization-vs-decentralization-the-best-and-worst-of-both-worlds-7bfdd628ad09</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4" name="TextBox 13"/>
          <p:cNvSpPr txBox="1"/>
          <p:nvPr/>
        </p:nvSpPr>
        <p:spPr>
          <a:xfrm>
            <a:off x="608337" y="5528553"/>
            <a:ext cx="783786" cy="374586"/>
          </a:xfrm>
          <a:prstGeom prst="rect">
            <a:avLst/>
          </a:prstGeom>
          <a:noFill/>
        </p:spPr>
        <p:txBody>
          <a:bodyPr wrap="square" rtlCol="0">
            <a:spAutoFit/>
          </a:bodyPr>
          <a:lstStyle/>
          <a:p>
            <a:r>
              <a:rPr lang="en-US" b="1" dirty="0">
                <a:solidFill>
                  <a:schemeClr val="bg1"/>
                </a:solidFill>
                <a:latin typeface="Avenir Book"/>
              </a:rPr>
              <a:t>4%. </a:t>
            </a:r>
            <a:endParaRPr lang="en-US" b="1" dirty="0">
              <a:solidFill>
                <a:schemeClr val="bg1"/>
              </a:solidFill>
              <a:latin typeface="Avenir Book"/>
            </a:endParaRPr>
          </a:p>
        </p:txBody>
      </p:sp>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
        <p:nvSpPr>
          <p:cNvPr id="3" name="文本框 2"/>
          <p:cNvSpPr txBox="1"/>
          <p:nvPr/>
        </p:nvSpPr>
        <p:spPr>
          <a:xfrm>
            <a:off x="4161790" y="407670"/>
            <a:ext cx="3696970" cy="368300"/>
          </a:xfrm>
          <a:prstGeom prst="rect">
            <a:avLst/>
          </a:prstGeom>
          <a:noFill/>
        </p:spPr>
        <p:txBody>
          <a:bodyPr wrap="none" rtlCol="0" anchor="t">
            <a:spAutoFit/>
          </a:bodyPr>
          <a:p>
            <a:r>
              <a:rPr lang="zh-CN"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中心化交易所</a:t>
            </a:r>
            <a:r>
              <a:rPr lang="en-US"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 V.S. </a:t>
            </a:r>
            <a:r>
              <a:rPr lang="zh-CN"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去中心化交易所</a:t>
            </a:r>
            <a:endParaRPr lang="zh-CN" altLang="en-US"/>
          </a:p>
        </p:txBody>
      </p:sp>
      <p:sp>
        <p:nvSpPr>
          <p:cNvPr id="4" name="文本框 3"/>
          <p:cNvSpPr txBox="1"/>
          <p:nvPr/>
        </p:nvSpPr>
        <p:spPr>
          <a:xfrm>
            <a:off x="3646170" y="407670"/>
            <a:ext cx="515620" cy="368300"/>
          </a:xfrm>
          <a:prstGeom prst="rect">
            <a:avLst/>
          </a:prstGeom>
          <a:noFill/>
        </p:spPr>
        <p:txBody>
          <a:bodyPr wrap="none" rtlCol="0" anchor="t">
            <a:spAutoFit/>
          </a:bodyPr>
          <a:p>
            <a:r>
              <a:rPr lang="en-US" b="1" dirty="0">
                <a:solidFill>
                  <a:srgbClr val="469EAD"/>
                </a:solidFill>
                <a:latin typeface="Browallia New" panose="020B0604020202020204" pitchFamily="34" charset="0"/>
                <a:cs typeface="Browallia New" panose="020B0604020202020204" pitchFamily="34" charset="0"/>
                <a:sym typeface="+mn-ea"/>
              </a:rPr>
              <a:t>0</a:t>
            </a:r>
            <a:r>
              <a:rPr lang="en-US" altLang="zh-CN" b="1" dirty="0">
                <a:solidFill>
                  <a:srgbClr val="469EAD"/>
                </a:solidFill>
                <a:latin typeface="Browallia New" panose="020B0604020202020204" pitchFamily="34" charset="0"/>
                <a:cs typeface="Browallia New" panose="020B0604020202020204" pitchFamily="34" charset="0"/>
                <a:sym typeface="+mn-ea"/>
              </a:rPr>
              <a:t>3</a:t>
            </a:r>
            <a:endParaRPr lang="zh-CN" altLang="en-US"/>
          </a:p>
        </p:txBody>
      </p:sp>
      <p:pic>
        <p:nvPicPr>
          <p:cNvPr id="8" name="图片 7"/>
          <p:cNvPicPr>
            <a:picLocks noChangeAspect="1"/>
          </p:cNvPicPr>
          <p:nvPr/>
        </p:nvPicPr>
        <p:blipFill>
          <a:blip r:embed="rId2"/>
          <a:stretch>
            <a:fillRect/>
          </a:stretch>
        </p:blipFill>
        <p:spPr>
          <a:xfrm>
            <a:off x="2053590" y="1776095"/>
            <a:ext cx="8501380" cy="3867150"/>
          </a:xfrm>
          <a:prstGeom prst="rect">
            <a:avLst/>
          </a:prstGeom>
        </p:spPr>
      </p:pic>
      <p:sp>
        <p:nvSpPr>
          <p:cNvPr id="10" name="文本框 9"/>
          <p:cNvSpPr txBox="1"/>
          <p:nvPr/>
        </p:nvSpPr>
        <p:spPr>
          <a:xfrm>
            <a:off x="2470785" y="1500505"/>
            <a:ext cx="3919855" cy="337185"/>
          </a:xfrm>
          <a:prstGeom prst="rect">
            <a:avLst/>
          </a:prstGeom>
          <a:solidFill>
            <a:schemeClr val="bg1"/>
          </a:solidFill>
        </p:spPr>
        <p:txBody>
          <a:bodyPr wrap="square" rtlCol="0">
            <a:spAutoFit/>
          </a:bodyPr>
          <a:p>
            <a:r>
              <a:rPr lang="zh-CN" altLang="en-US" sz="1200" b="1">
                <a:latin typeface="微软雅黑" panose="020B0503020204020204" charset="-122"/>
                <a:ea typeface="微软雅黑" panose="020B0503020204020204" charset="-122"/>
                <a:cs typeface="微软雅黑" panose="020B0503020204020204" charset="-122"/>
              </a:rPr>
              <a:t>中心化交易所和去中心化交易所</a:t>
            </a:r>
            <a:r>
              <a:rPr lang="zh-CN" altLang="en-US" sz="1600" b="1">
                <a:latin typeface="微软雅黑" panose="020B0503020204020204" charset="-122"/>
                <a:ea typeface="微软雅黑" panose="020B0503020204020204" charset="-122"/>
                <a:cs typeface="微软雅黑" panose="020B0503020204020204" charset="-122"/>
              </a:rPr>
              <a:t>数量</a:t>
            </a:r>
            <a:r>
              <a:rPr lang="zh-CN" altLang="en-US" sz="1200" b="1">
                <a:latin typeface="微软雅黑" panose="020B0503020204020204" charset="-122"/>
                <a:ea typeface="微软雅黑" panose="020B0503020204020204" charset="-122"/>
                <a:cs typeface="微软雅黑" panose="020B0503020204020204" charset="-122"/>
              </a:rPr>
              <a:t>比率</a:t>
            </a:r>
            <a:r>
              <a:rPr lang="en-US" altLang="zh-CN" sz="1200" b="1">
                <a:latin typeface="微软雅黑" panose="020B0503020204020204" charset="-122"/>
                <a:ea typeface="微软雅黑" panose="020B0503020204020204" charset="-122"/>
                <a:cs typeface="微软雅黑" panose="020B0503020204020204" charset="-122"/>
              </a:rPr>
              <a:t> </a:t>
            </a:r>
            <a:endParaRPr lang="en-US" altLang="zh-CN" sz="1200"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6638290" y="1530985"/>
            <a:ext cx="5213350" cy="337185"/>
          </a:xfrm>
          <a:prstGeom prst="rect">
            <a:avLst/>
          </a:prstGeom>
          <a:noFill/>
        </p:spPr>
        <p:txBody>
          <a:bodyPr wrap="square" rtlCol="0">
            <a:spAutoFit/>
          </a:bodyPr>
          <a:p>
            <a:r>
              <a:rPr lang="zh-CN" altLang="en-US" sz="1200" b="1">
                <a:latin typeface="微软雅黑" panose="020B0503020204020204" charset="-122"/>
                <a:ea typeface="微软雅黑" panose="020B0503020204020204" charset="-122"/>
                <a:cs typeface="微软雅黑" panose="020B0503020204020204" charset="-122"/>
                <a:sym typeface="+mn-ea"/>
              </a:rPr>
              <a:t>中心化交易所和去中心化交易所</a:t>
            </a:r>
            <a:r>
              <a:rPr lang="zh-CN" altLang="en-US" sz="1600" b="1">
                <a:latin typeface="微软雅黑" panose="020B0503020204020204" charset="-122"/>
                <a:ea typeface="微软雅黑" panose="020B0503020204020204" charset="-122"/>
                <a:cs typeface="微软雅黑" panose="020B0503020204020204" charset="-122"/>
                <a:sym typeface="+mn-ea"/>
              </a:rPr>
              <a:t>交易量</a:t>
            </a:r>
            <a:r>
              <a:rPr lang="zh-CN" altLang="en-US" sz="1200" b="1">
                <a:latin typeface="微软雅黑" panose="020B0503020204020204" charset="-122"/>
                <a:ea typeface="微软雅黑" panose="020B0503020204020204" charset="-122"/>
                <a:cs typeface="微软雅黑" panose="020B0503020204020204" charset="-122"/>
                <a:sym typeface="+mn-ea"/>
              </a:rPr>
              <a:t>比率</a:t>
            </a:r>
            <a:endParaRPr lang="zh-CN" altLang="en-US" sz="1200"/>
          </a:p>
        </p:txBody>
      </p:sp>
      <p:sp>
        <p:nvSpPr>
          <p:cNvPr id="12" name="文本框 11"/>
          <p:cNvSpPr txBox="1"/>
          <p:nvPr/>
        </p:nvSpPr>
        <p:spPr>
          <a:xfrm>
            <a:off x="2931795" y="5977255"/>
            <a:ext cx="6388735" cy="368300"/>
          </a:xfrm>
          <a:prstGeom prst="rect">
            <a:avLst/>
          </a:prstGeom>
          <a:noFill/>
        </p:spPr>
        <p:txBody>
          <a:bodyPr wrap="square" rtlCol="0">
            <a:spAutoFit/>
          </a:bodyPr>
          <a:p>
            <a:r>
              <a:rPr lang="zh-CN" altLang="en-US"/>
              <a:t>https://cointelegraph.com/explained/dex-explained</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0" y="0"/>
            <a:ext cx="144379" cy="6858000"/>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pic>
        <p:nvPicPr>
          <p:cNvPr id="25" name="Picture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
        <p:nvSpPr>
          <p:cNvPr id="4" name="文本框 3"/>
          <p:cNvSpPr txBox="1"/>
          <p:nvPr/>
        </p:nvSpPr>
        <p:spPr>
          <a:xfrm>
            <a:off x="4053205" y="314960"/>
            <a:ext cx="5657215" cy="645160"/>
          </a:xfrm>
          <a:prstGeom prst="rect">
            <a:avLst/>
          </a:prstGeom>
          <a:noFill/>
        </p:spPr>
        <p:txBody>
          <a:bodyPr wrap="square" rtlCol="0">
            <a:spAutoFit/>
          </a:bodyPr>
          <a:p>
            <a:r>
              <a:rPr lang="zh-CN"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中心化交易所</a:t>
            </a:r>
            <a:r>
              <a:rPr lang="en-US"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 V.S. </a:t>
            </a:r>
            <a:r>
              <a:rPr lang="zh-CN" altLang="zh-CN" b="1" dirty="0">
                <a:solidFill>
                  <a:srgbClr val="377E8C"/>
                </a:solidFill>
                <a:latin typeface="微软雅黑" panose="020B0503020204020204" charset="-122"/>
                <a:ea typeface="微软雅黑" panose="020B0503020204020204" charset="-122"/>
                <a:cs typeface="微软雅黑" panose="020B0503020204020204" charset="-122"/>
                <a:sym typeface="+mn-ea"/>
              </a:rPr>
              <a:t>去中心化交易所</a:t>
            </a:r>
            <a:endParaRPr lang="zh-CN" altLang="en-US"/>
          </a:p>
          <a:p>
            <a:endParaRPr lang="zh-CN" altLang="en-US"/>
          </a:p>
        </p:txBody>
      </p:sp>
      <p:sp>
        <p:nvSpPr>
          <p:cNvPr id="5" name="文本框 4"/>
          <p:cNvSpPr txBox="1"/>
          <p:nvPr/>
        </p:nvSpPr>
        <p:spPr>
          <a:xfrm>
            <a:off x="3537585" y="314960"/>
            <a:ext cx="515620" cy="368300"/>
          </a:xfrm>
          <a:prstGeom prst="rect">
            <a:avLst/>
          </a:prstGeom>
          <a:noFill/>
        </p:spPr>
        <p:txBody>
          <a:bodyPr wrap="none" rtlCol="0" anchor="t">
            <a:spAutoFit/>
          </a:bodyPr>
          <a:p>
            <a:r>
              <a:rPr lang="en-US" b="1" dirty="0">
                <a:solidFill>
                  <a:srgbClr val="469EAD"/>
                </a:solidFill>
                <a:latin typeface="Browallia New" panose="020B0604020202020204" pitchFamily="34" charset="0"/>
                <a:cs typeface="Browallia New" panose="020B0604020202020204" pitchFamily="34" charset="0"/>
                <a:sym typeface="+mn-ea"/>
              </a:rPr>
              <a:t>0</a:t>
            </a:r>
            <a:r>
              <a:rPr lang="en-US" altLang="zh-CN" b="1" dirty="0">
                <a:solidFill>
                  <a:srgbClr val="469EAD"/>
                </a:solidFill>
                <a:latin typeface="Browallia New" panose="020B0604020202020204" pitchFamily="34" charset="0"/>
                <a:cs typeface="Browallia New" panose="020B0604020202020204" pitchFamily="34" charset="0"/>
                <a:sym typeface="+mn-ea"/>
              </a:rPr>
              <a:t>3</a:t>
            </a:r>
            <a:endParaRPr lang="zh-CN" altLang="en-US"/>
          </a:p>
        </p:txBody>
      </p:sp>
      <p:sp>
        <p:nvSpPr>
          <p:cNvPr id="7" name="文本框 6"/>
          <p:cNvSpPr txBox="1"/>
          <p:nvPr/>
        </p:nvSpPr>
        <p:spPr>
          <a:xfrm>
            <a:off x="2213610" y="1771650"/>
            <a:ext cx="3339465" cy="368300"/>
          </a:xfrm>
          <a:prstGeom prst="rect">
            <a:avLst/>
          </a:prstGeom>
          <a:noFill/>
        </p:spPr>
        <p:txBody>
          <a:bodyPr wrap="square" rtlCol="0">
            <a:spAutoFit/>
          </a:bodyPr>
          <a:p>
            <a:r>
              <a:rPr lang="zh-CN" altLang="en-US" b="1"/>
              <a:t>中心化交易所</a:t>
            </a:r>
            <a:endParaRPr lang="zh-CN" altLang="en-US" b="1"/>
          </a:p>
        </p:txBody>
      </p:sp>
      <p:sp>
        <p:nvSpPr>
          <p:cNvPr id="8" name="文本框 7"/>
          <p:cNvSpPr txBox="1"/>
          <p:nvPr/>
        </p:nvSpPr>
        <p:spPr>
          <a:xfrm>
            <a:off x="7409815" y="1771650"/>
            <a:ext cx="4285615" cy="368300"/>
          </a:xfrm>
          <a:prstGeom prst="rect">
            <a:avLst/>
          </a:prstGeom>
          <a:noFill/>
        </p:spPr>
        <p:txBody>
          <a:bodyPr wrap="square" rtlCol="0">
            <a:spAutoFit/>
          </a:bodyPr>
          <a:p>
            <a:r>
              <a:rPr lang="zh-CN" altLang="en-US" b="1"/>
              <a:t>去中心化交易所</a:t>
            </a:r>
            <a:endParaRPr lang="zh-CN" altLang="en-US" b="1"/>
          </a:p>
        </p:txBody>
      </p:sp>
      <p:sp>
        <p:nvSpPr>
          <p:cNvPr id="12" name="文本框 11"/>
          <p:cNvSpPr txBox="1"/>
          <p:nvPr/>
        </p:nvSpPr>
        <p:spPr>
          <a:xfrm>
            <a:off x="5646420" y="2480310"/>
            <a:ext cx="459740" cy="690880"/>
          </a:xfrm>
          <a:prstGeom prst="rect">
            <a:avLst/>
          </a:prstGeom>
          <a:solidFill>
            <a:srgbClr val="83BED2"/>
          </a:solidFill>
        </p:spPr>
        <p:txBody>
          <a:bodyPr vert="eaVert" wrap="square" rtlCol="0">
            <a:spAutoFit/>
          </a:bodyPr>
          <a:p>
            <a:r>
              <a:rPr lang="zh-CN" altLang="en-US"/>
              <a:t>优点</a:t>
            </a:r>
            <a:endParaRPr lang="zh-CN" altLang="en-US"/>
          </a:p>
        </p:txBody>
      </p:sp>
      <p:sp>
        <p:nvSpPr>
          <p:cNvPr id="13" name="文本框 12"/>
          <p:cNvSpPr txBox="1"/>
          <p:nvPr/>
        </p:nvSpPr>
        <p:spPr>
          <a:xfrm>
            <a:off x="5646420" y="4370070"/>
            <a:ext cx="459740" cy="698500"/>
          </a:xfrm>
          <a:prstGeom prst="rect">
            <a:avLst/>
          </a:prstGeom>
          <a:solidFill>
            <a:srgbClr val="83BED2"/>
          </a:solidFill>
        </p:spPr>
        <p:txBody>
          <a:bodyPr vert="eaVert" wrap="square" rtlCol="0">
            <a:spAutoFit/>
          </a:bodyPr>
          <a:p>
            <a:r>
              <a:rPr lang="zh-CN" altLang="en-US"/>
              <a:t>缺点</a:t>
            </a:r>
            <a:endParaRPr lang="zh-CN" altLang="en-US"/>
          </a:p>
        </p:txBody>
      </p:sp>
      <p:sp>
        <p:nvSpPr>
          <p:cNvPr id="14" name="文本框 13"/>
          <p:cNvSpPr txBox="1"/>
          <p:nvPr/>
        </p:nvSpPr>
        <p:spPr>
          <a:xfrm>
            <a:off x="1920240" y="2640965"/>
            <a:ext cx="3092450" cy="2584450"/>
          </a:xfrm>
          <a:prstGeom prst="rect">
            <a:avLst/>
          </a:prstGeom>
          <a:noFill/>
        </p:spPr>
        <p:txBody>
          <a:bodyPr wrap="square" rtlCol="0">
            <a:spAutoFit/>
          </a:bodyPr>
          <a:p>
            <a:pPr marL="285750" indent="-285750">
              <a:buFont typeface="Wingdings" panose="05000000000000000000" charset="0"/>
              <a:buChar char="Ø"/>
            </a:pPr>
            <a:r>
              <a:rPr lang="zh-CN" altLang="en-US"/>
              <a:t>体验较好，效率高</a:t>
            </a: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r>
              <a:rPr lang="zh-CN" altLang="en-US"/>
              <a:t>安全性隐患</a:t>
            </a:r>
            <a:endParaRPr lang="zh-CN" altLang="en-US"/>
          </a:p>
          <a:p>
            <a:pPr marL="285750" indent="-285750">
              <a:buFont typeface="Wingdings" panose="05000000000000000000" charset="0"/>
              <a:buChar char="Ø"/>
            </a:pPr>
            <a:r>
              <a:rPr lang="zh-CN" altLang="en-US"/>
              <a:t>作假及内幕交易⻛险</a:t>
            </a:r>
            <a:endParaRPr lang="zh-CN" altLang="en-US"/>
          </a:p>
          <a:p>
            <a:pPr marL="285750" indent="-285750">
              <a:buFont typeface="Wingdings" panose="05000000000000000000" charset="0"/>
              <a:buChar char="Ø"/>
            </a:pPr>
            <a:r>
              <a:rPr lang="zh-CN" altLang="en-US"/>
              <a:t>流动性不⾜</a:t>
            </a:r>
            <a:endParaRPr lang="zh-CN" altLang="en-US"/>
          </a:p>
        </p:txBody>
      </p:sp>
      <p:sp>
        <p:nvSpPr>
          <p:cNvPr id="15" name="文本框 14"/>
          <p:cNvSpPr txBox="1"/>
          <p:nvPr/>
        </p:nvSpPr>
        <p:spPr>
          <a:xfrm>
            <a:off x="7299325" y="2640965"/>
            <a:ext cx="3960495" cy="3415030"/>
          </a:xfrm>
          <a:prstGeom prst="rect">
            <a:avLst/>
          </a:prstGeom>
          <a:noFill/>
        </p:spPr>
        <p:txBody>
          <a:bodyPr wrap="square" rtlCol="0">
            <a:spAutoFit/>
          </a:bodyPr>
          <a:p>
            <a:pPr marL="285750" indent="-285750">
              <a:buFont typeface="Wingdings" panose="05000000000000000000" charset="0"/>
              <a:buChar char="Ø"/>
            </a:pPr>
            <a:r>
              <a:rPr lang="zh-CN" altLang="en-US"/>
              <a:t>安全透明，隐私得到保障</a:t>
            </a: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endParaRPr lang="zh-CN" altLang="en-US"/>
          </a:p>
          <a:p>
            <a:pPr marL="285750" indent="-285750">
              <a:buFont typeface="Wingdings" panose="05000000000000000000" charset="0"/>
              <a:buChar char="Ø"/>
            </a:pPr>
            <a:r>
              <a:rPr lang="zh-CN" altLang="en-US"/>
              <a:t>交易速度慢</a:t>
            </a:r>
            <a:endParaRPr lang="zh-CN" altLang="en-US"/>
          </a:p>
          <a:p>
            <a:pPr marL="285750" indent="-285750">
              <a:buFont typeface="Wingdings" panose="05000000000000000000" charset="0"/>
              <a:buChar char="Ø"/>
            </a:pPr>
            <a:r>
              <a:rPr lang="zh-CN" altLang="en-US"/>
              <a:t>需要花费很长的确认时间和撮合时间</a:t>
            </a:r>
            <a:endParaRPr lang="zh-CN" altLang="en-US"/>
          </a:p>
          <a:p>
            <a:pPr marL="285750" indent="-285750">
              <a:buFont typeface="Wingdings" panose="05000000000000000000" charset="0"/>
              <a:buChar char="Ø"/>
            </a:pPr>
            <a:r>
              <a:rPr lang="zh-CN" altLang="en-US"/>
              <a:t>技术瓶颈(基于院子互换技术，实现跨链交易，基于石墨烯技术提升交易速度）</a:t>
            </a:r>
            <a:endParaRPr lang="zh-CN" altLang="en-US"/>
          </a:p>
        </p:txBody>
      </p:sp>
      <p:sp>
        <p:nvSpPr>
          <p:cNvPr id="16" name="Rectangle: Rounded Corners 1"/>
          <p:cNvSpPr/>
          <p:nvPr/>
        </p:nvSpPr>
        <p:spPr>
          <a:xfrm>
            <a:off x="1403985" y="1209040"/>
            <a:ext cx="3686810" cy="4864100"/>
          </a:xfrm>
          <a:prstGeom prst="roundRect">
            <a:avLst/>
          </a:prstGeom>
          <a:solidFill>
            <a:srgbClr val="8FC8D1">
              <a:alpha val="2000"/>
            </a:srgbClr>
          </a:solidFill>
          <a:ln w="44450">
            <a:solidFill>
              <a:srgbClr val="8FC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endParaRPr>
          </a:p>
        </p:txBody>
      </p:sp>
      <p:sp>
        <p:nvSpPr>
          <p:cNvPr id="30" name="Rectangle: Rounded Corners 29"/>
          <p:cNvSpPr/>
          <p:nvPr/>
        </p:nvSpPr>
        <p:spPr>
          <a:xfrm>
            <a:off x="7069455" y="1209040"/>
            <a:ext cx="4088130" cy="4909820"/>
          </a:xfrm>
          <a:prstGeom prst="roundRect">
            <a:avLst/>
          </a:prstGeom>
          <a:solidFill>
            <a:srgbClr val="8FC8D1">
              <a:alpha val="2000"/>
            </a:srgbClr>
          </a:solidFill>
          <a:ln w="44450">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0464" y="-2670464"/>
            <a:ext cx="6858000" cy="12198928"/>
          </a:xfrm>
          <a:prstGeom prst="rect">
            <a:avLst/>
          </a:prstGeom>
        </p:spPr>
      </p:pic>
      <p:sp>
        <p:nvSpPr>
          <p:cNvPr id="4" name="Rectangle 3"/>
          <p:cNvSpPr/>
          <p:nvPr/>
        </p:nvSpPr>
        <p:spPr>
          <a:xfrm>
            <a:off x="7090611" y="129379"/>
            <a:ext cx="5101390" cy="6728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838900" y="1971315"/>
            <a:ext cx="2641600" cy="1107996"/>
            <a:chOff x="1357127" y="4066903"/>
            <a:chExt cx="2641600" cy="1107996"/>
          </a:xfrm>
        </p:grpSpPr>
        <p:sp>
          <p:nvSpPr>
            <p:cNvPr id="111" name="TextBox 110"/>
            <p:cNvSpPr txBox="1"/>
            <p:nvPr/>
          </p:nvSpPr>
          <p:spPr>
            <a:xfrm>
              <a:off x="1357127" y="4066903"/>
              <a:ext cx="2641600"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a:t>
              </a:r>
              <a:r>
                <a:rPr lang="en-US" altLang="zh-CN" sz="6600" b="1" dirty="0">
                  <a:solidFill>
                    <a:srgbClr val="469EAD"/>
                  </a:solidFill>
                  <a:latin typeface="Browallia New" panose="020B0604020202020204" pitchFamily="34" charset="0"/>
                  <a:cs typeface="Browallia New" panose="020B0604020202020204" pitchFamily="34" charset="0"/>
                </a:rPr>
                <a:t>4</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14" name="Rectangle 113"/>
            <p:cNvSpPr/>
            <p:nvPr/>
          </p:nvSpPr>
          <p:spPr>
            <a:xfrm>
              <a:off x="1616434" y="4848757"/>
              <a:ext cx="526166" cy="123108"/>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0" name="Rectangle 9"/>
          <p:cNvSpPr/>
          <p:nvPr/>
        </p:nvSpPr>
        <p:spPr>
          <a:xfrm>
            <a:off x="0" y="1"/>
            <a:ext cx="12192000" cy="168442"/>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2" name="文本框 11"/>
          <p:cNvSpPr txBox="1">
            <a:spLocks noChangeArrowheads="1"/>
          </p:cNvSpPr>
          <p:nvPr/>
        </p:nvSpPr>
        <p:spPr bwMode="auto">
          <a:xfrm>
            <a:off x="7983279" y="3079311"/>
            <a:ext cx="43634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SzPts val="3200"/>
            </a:pPr>
            <a:r>
              <a:rPr lang="zh-CN" altLang="en-US" sz="3600" b="1" dirty="0">
                <a:solidFill>
                  <a:srgbClr val="469EAD"/>
                </a:solidFill>
                <a:latin typeface="Arial Black" panose="020B0A04020102020204" pitchFamily="34" charset="0"/>
              </a:rPr>
              <a:t>加密货币市场</a:t>
            </a:r>
            <a:endParaRPr lang="en-US" altLang="zh-CN" sz="3600" b="1" dirty="0">
              <a:solidFill>
                <a:srgbClr val="469EAD"/>
              </a:solidFill>
              <a:latin typeface="Arial Black" panose="020B0A04020102020204" pitchFamily="34" charset="0"/>
            </a:endParaRPr>
          </a:p>
          <a:p>
            <a:pPr>
              <a:buSzPts val="3200"/>
            </a:pPr>
            <a:r>
              <a:rPr lang="zh-CN" altLang="en-US" sz="3600" b="1" dirty="0">
                <a:solidFill>
                  <a:srgbClr val="469EAD"/>
                </a:solidFill>
                <a:latin typeface="Arial Black" panose="020B0A04020102020204" pitchFamily="34" charset="0"/>
              </a:rPr>
              <a:t>概览</a:t>
            </a:r>
            <a:r>
              <a:rPr lang="zh-CN" altLang="en-US" dirty="0">
                <a:solidFill>
                  <a:srgbClr val="469EAD"/>
                </a:solidFill>
                <a:latin typeface="Arial Black" panose="020B0A04020102020204" pitchFamily="34" charset="0"/>
              </a:rPr>
              <a:t>（</a:t>
            </a:r>
            <a:r>
              <a:rPr lang="en-US" altLang="zh-CN" dirty="0">
                <a:solidFill>
                  <a:srgbClr val="469EAD"/>
                </a:solidFill>
                <a:latin typeface="Arial Black" panose="020B0A04020102020204" pitchFamily="34" charset="0"/>
              </a:rPr>
              <a:t>2013-2019</a:t>
            </a:r>
            <a:r>
              <a:rPr lang="zh-CN" altLang="en-US" dirty="0">
                <a:solidFill>
                  <a:srgbClr val="469EAD"/>
                </a:solidFill>
                <a:latin typeface="Arial Black" panose="020B0A04020102020204" pitchFamily="34" charset="0"/>
              </a:rPr>
              <a:t>）</a:t>
            </a:r>
            <a:endParaRPr lang="en-US" altLang="zh-CN" dirty="0">
              <a:solidFill>
                <a:srgbClr val="469EAD"/>
              </a:solidFill>
              <a:latin typeface="Arial Black" panose="020B0A04020102020204" pitchFamily="34" charset="0"/>
            </a:endParaRPr>
          </a:p>
          <a:p>
            <a:endParaRPr lang="en-US" altLang="zh-CN" sz="3600" b="1" dirty="0">
              <a:solidFill>
                <a:srgbClr val="469EAD"/>
              </a:solidFill>
              <a:latin typeface="Arial" panose="020B0604020202020204" pitchFamily="34" charset="0"/>
              <a:ea typeface="Segoe UI Black" panose="020B0A02040204020203"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4" name="TextBox 13"/>
          <p:cNvSpPr txBox="1"/>
          <p:nvPr/>
        </p:nvSpPr>
        <p:spPr>
          <a:xfrm>
            <a:off x="608337" y="5528553"/>
            <a:ext cx="783786" cy="374586"/>
          </a:xfrm>
          <a:prstGeom prst="rect">
            <a:avLst/>
          </a:prstGeom>
          <a:noFill/>
        </p:spPr>
        <p:txBody>
          <a:bodyPr wrap="square" rtlCol="0">
            <a:spAutoFit/>
          </a:bodyPr>
          <a:lstStyle/>
          <a:p>
            <a:r>
              <a:rPr lang="en-US" b="1" dirty="0">
                <a:solidFill>
                  <a:schemeClr val="bg1"/>
                </a:solidFill>
                <a:latin typeface="Avenir Book"/>
              </a:rPr>
              <a:t>4%. </a:t>
            </a:r>
            <a:endParaRPr lang="en-US" b="1" dirty="0">
              <a:solidFill>
                <a:schemeClr val="bg1"/>
              </a:solidFill>
              <a:latin typeface="Avenir Book"/>
            </a:endParaRPr>
          </a:p>
        </p:txBody>
      </p:sp>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pic>
        <p:nvPicPr>
          <p:cNvPr id="8" name="图片 6"/>
          <p:cNvPicPr>
            <a:picLocks noChangeAspect="1"/>
          </p:cNvPicPr>
          <p:nvPr/>
        </p:nvPicPr>
        <p:blipFill>
          <a:blip r:embed="rId2"/>
          <a:stretch>
            <a:fillRect/>
          </a:stretch>
        </p:blipFill>
        <p:spPr>
          <a:xfrm>
            <a:off x="1323340" y="1149985"/>
            <a:ext cx="8863965" cy="4558030"/>
          </a:xfrm>
          <a:prstGeom prst="rect">
            <a:avLst/>
          </a:prstGeom>
          <a:noFill/>
          <a:ln>
            <a:noFill/>
          </a:ln>
        </p:spPr>
      </p:pic>
      <p:sp>
        <p:nvSpPr>
          <p:cNvPr id="3" name="文本框 2"/>
          <p:cNvSpPr txBox="1"/>
          <p:nvPr/>
        </p:nvSpPr>
        <p:spPr>
          <a:xfrm>
            <a:off x="4161790" y="671830"/>
            <a:ext cx="4069080" cy="368300"/>
          </a:xfrm>
          <a:prstGeom prst="rect">
            <a:avLst/>
          </a:prstGeom>
          <a:noFill/>
        </p:spPr>
        <p:txBody>
          <a:bodyPr wrap="none" rtlCol="0" anchor="t">
            <a:spAutoFit/>
          </a:bodyPr>
          <a:p>
            <a:r>
              <a:rPr lang="zh-CN" b="1" dirty="0">
                <a:solidFill>
                  <a:srgbClr val="377E8C"/>
                </a:solidFill>
                <a:latin typeface="微软雅黑" panose="020B0503020204020204" charset="-122"/>
                <a:ea typeface="微软雅黑" panose="020B0503020204020204" charset="-122"/>
                <a:cs typeface="微软雅黑" panose="020B0503020204020204" charset="-122"/>
                <a:sym typeface="+mn-ea"/>
              </a:rPr>
              <a:t>比特币占整个加密货币市场的币种变化</a:t>
            </a:r>
            <a:endParaRPr lang="zh-CN" altLang="en-US" b="1" dirty="0">
              <a:solidFill>
                <a:srgbClr val="377E8C"/>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2793365" y="5775960"/>
            <a:ext cx="7393940" cy="275590"/>
          </a:xfrm>
          <a:prstGeom prst="rect">
            <a:avLst/>
          </a:prstGeom>
          <a:noFill/>
        </p:spPr>
        <p:txBody>
          <a:bodyPr wrap="square" rtlCol="0">
            <a:spAutoFit/>
          </a:bodyPr>
          <a:p>
            <a:r>
              <a:rPr lang="en-US" altLang="zh-CN" sz="1200" b="1">
                <a:latin typeface="微软雅黑" panose="020B0503020204020204" charset="-122"/>
                <a:ea typeface="微软雅黑" panose="020B0503020204020204" charset="-122"/>
                <a:cs typeface="微软雅黑" panose="020B0503020204020204" charset="-122"/>
              </a:rPr>
              <a:t>2013 </a:t>
            </a:r>
            <a:r>
              <a:rPr lang="zh-CN" altLang="en-US" sz="1200" b="1">
                <a:latin typeface="微软雅黑" panose="020B0503020204020204" charset="-122"/>
                <a:ea typeface="微软雅黑" panose="020B0503020204020204" charset="-122"/>
                <a:cs typeface="微软雅黑" panose="020B0503020204020204" charset="-122"/>
              </a:rPr>
              <a:t>比特币占整个加密货币市场的</a:t>
            </a:r>
            <a:r>
              <a:rPr lang="en-US" altLang="zh-CN" sz="1200" b="1">
                <a:latin typeface="微软雅黑" panose="020B0503020204020204" charset="-122"/>
                <a:ea typeface="微软雅黑" panose="020B0503020204020204" charset="-122"/>
                <a:cs typeface="微软雅黑" panose="020B0503020204020204" charset="-122"/>
              </a:rPr>
              <a:t>80%</a:t>
            </a:r>
            <a:r>
              <a:rPr lang="zh-CN" altLang="en-US" sz="1200" b="1">
                <a:latin typeface="微软雅黑" panose="020B0503020204020204" charset="-122"/>
                <a:ea typeface="微软雅黑" panose="020B0503020204020204" charset="-122"/>
                <a:cs typeface="微软雅黑" panose="020B0503020204020204" charset="-122"/>
              </a:rPr>
              <a:t>左右 减少到目前</a:t>
            </a:r>
            <a:r>
              <a:rPr lang="en-US" altLang="zh-CN" sz="1200" b="1">
                <a:latin typeface="微软雅黑" panose="020B0503020204020204" charset="-122"/>
                <a:ea typeface="微软雅黑" panose="020B0503020204020204" charset="-122"/>
                <a:cs typeface="微软雅黑" panose="020B0503020204020204" charset="-122"/>
              </a:rPr>
              <a:t>70%</a:t>
            </a:r>
            <a:r>
              <a:rPr lang="zh-CN" altLang="en-US" sz="1200" b="1">
                <a:latin typeface="微软雅黑" panose="020B0503020204020204" charset="-122"/>
                <a:ea typeface="微软雅黑" panose="020B0503020204020204" charset="-122"/>
                <a:cs typeface="微软雅黑" panose="020B0503020204020204" charset="-122"/>
              </a:rPr>
              <a:t>左右，市场份额逐渐被其他主流货币取代</a:t>
            </a:r>
            <a:endParaRPr lang="zh-CN" altLang="en-US" sz="12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572510" y="671830"/>
            <a:ext cx="515620" cy="368300"/>
          </a:xfrm>
          <a:prstGeom prst="rect">
            <a:avLst/>
          </a:prstGeom>
          <a:noFill/>
        </p:spPr>
        <p:txBody>
          <a:bodyPr wrap="none" rtlCol="0" anchor="t">
            <a:spAutoFit/>
          </a:bodyPr>
          <a:p>
            <a:r>
              <a:rPr lang="en-US" b="1" dirty="0">
                <a:solidFill>
                  <a:srgbClr val="469EAD"/>
                </a:solidFill>
                <a:latin typeface="Browallia New" panose="020B0604020202020204" pitchFamily="34" charset="0"/>
                <a:cs typeface="Browallia New" panose="020B0604020202020204" pitchFamily="34" charset="0"/>
                <a:sym typeface="+mn-ea"/>
              </a:rPr>
              <a:t>04</a:t>
            </a:r>
            <a:endParaRPr lang="zh-CN" altLang="en-US"/>
          </a:p>
        </p:txBody>
      </p:sp>
      <p:sp>
        <p:nvSpPr>
          <p:cNvPr id="9" name="文本框 8"/>
          <p:cNvSpPr txBox="1"/>
          <p:nvPr/>
        </p:nvSpPr>
        <p:spPr>
          <a:xfrm>
            <a:off x="3067685" y="6260465"/>
            <a:ext cx="5554345" cy="1198880"/>
          </a:xfrm>
          <a:prstGeom prst="rect">
            <a:avLst/>
          </a:prstGeom>
          <a:noFill/>
        </p:spPr>
        <p:txBody>
          <a:bodyPr wrap="square" rtlCol="0">
            <a:spAutoFit/>
          </a:bodyPr>
          <a:p>
            <a:r>
              <a:rPr lang="en-US" altLang="zh-CN"/>
              <a:t>link</a:t>
            </a:r>
            <a:r>
              <a:rPr lang="zh-CN" altLang="en-US"/>
              <a:t>：https://coinmarketcap.com/zh/charts/</a:t>
            </a:r>
            <a:endParaRPr lang="zh-CN" altLang="en-US"/>
          </a:p>
          <a:p>
            <a:endParaRPr lang="zh-CN" altLang="en-US"/>
          </a:p>
          <a:p>
            <a:endParaRPr lang="zh-CN" altLang="en-US"/>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4" name="TextBox 13"/>
          <p:cNvSpPr txBox="1"/>
          <p:nvPr/>
        </p:nvSpPr>
        <p:spPr>
          <a:xfrm>
            <a:off x="608337" y="5528553"/>
            <a:ext cx="783786" cy="374586"/>
          </a:xfrm>
          <a:prstGeom prst="rect">
            <a:avLst/>
          </a:prstGeom>
          <a:noFill/>
        </p:spPr>
        <p:txBody>
          <a:bodyPr wrap="square" rtlCol="0">
            <a:spAutoFit/>
          </a:bodyPr>
          <a:lstStyle/>
          <a:p>
            <a:r>
              <a:rPr lang="en-US" b="1" dirty="0">
                <a:solidFill>
                  <a:schemeClr val="bg1"/>
                </a:solidFill>
                <a:latin typeface="Avenir Book"/>
              </a:rPr>
              <a:t>4%. </a:t>
            </a:r>
            <a:endParaRPr lang="en-US" b="1" dirty="0">
              <a:solidFill>
                <a:schemeClr val="bg1"/>
              </a:solidFill>
              <a:latin typeface="Avenir Book"/>
            </a:endParaRPr>
          </a:p>
        </p:txBody>
      </p:sp>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
        <p:nvSpPr>
          <p:cNvPr id="3" name="文本框 2"/>
          <p:cNvSpPr txBox="1"/>
          <p:nvPr/>
        </p:nvSpPr>
        <p:spPr>
          <a:xfrm>
            <a:off x="4942205" y="413385"/>
            <a:ext cx="6005830" cy="645160"/>
          </a:xfrm>
          <a:prstGeom prst="rect">
            <a:avLst/>
          </a:prstGeom>
          <a:noFill/>
        </p:spPr>
        <p:txBody>
          <a:bodyPr wrap="square" rtlCol="0">
            <a:spAutoFit/>
          </a:bodyPr>
          <a:p>
            <a:r>
              <a:rPr lang="zh-CN" b="1" dirty="0">
                <a:solidFill>
                  <a:srgbClr val="377E8C"/>
                </a:solidFill>
                <a:latin typeface="微软雅黑" panose="020B0503020204020204" charset="-122"/>
                <a:ea typeface="微软雅黑" panose="020B0503020204020204" charset="-122"/>
                <a:cs typeface="微软雅黑" panose="020B0503020204020204" charset="-122"/>
                <a:sym typeface="+mn-ea"/>
              </a:rPr>
              <a:t>比特币地址增量图</a:t>
            </a:r>
            <a:endParaRPr lang="zh-CN" altLang="en-US" b="1" dirty="0">
              <a:solidFill>
                <a:srgbClr val="377E8C"/>
              </a:solidFill>
              <a:latin typeface="微软雅黑" panose="020B0503020204020204" charset="-122"/>
              <a:ea typeface="微软雅黑" panose="020B0503020204020204" charset="-122"/>
              <a:cs typeface="微软雅黑" panose="020B0503020204020204" charset="-122"/>
              <a:sym typeface="+mn-ea"/>
            </a:endParaRPr>
          </a:p>
          <a:p>
            <a:endParaRPr lang="zh-CN" altLang="en-US"/>
          </a:p>
        </p:txBody>
      </p:sp>
      <p:sp>
        <p:nvSpPr>
          <p:cNvPr id="4" name="文本框 3"/>
          <p:cNvSpPr txBox="1"/>
          <p:nvPr/>
        </p:nvSpPr>
        <p:spPr>
          <a:xfrm>
            <a:off x="4426585" y="413385"/>
            <a:ext cx="515620" cy="368300"/>
          </a:xfrm>
          <a:prstGeom prst="rect">
            <a:avLst/>
          </a:prstGeom>
          <a:noFill/>
        </p:spPr>
        <p:txBody>
          <a:bodyPr wrap="square" rtlCol="0" anchor="t">
            <a:spAutoFit/>
          </a:bodyPr>
          <a:p>
            <a:r>
              <a:rPr lang="en-US" b="1" dirty="0">
                <a:solidFill>
                  <a:srgbClr val="469EAD"/>
                </a:solidFill>
                <a:latin typeface="Browallia New" panose="020B0604020202020204" pitchFamily="34" charset="0"/>
                <a:cs typeface="Browallia New" panose="020B0604020202020204" pitchFamily="34" charset="0"/>
                <a:sym typeface="+mn-ea"/>
              </a:rPr>
              <a:t>04</a:t>
            </a:r>
            <a:endParaRPr lang="zh-CN" altLang="en-US"/>
          </a:p>
        </p:txBody>
      </p:sp>
      <p:pic>
        <p:nvPicPr>
          <p:cNvPr id="5" name="图片 4"/>
          <p:cNvPicPr>
            <a:picLocks noChangeAspect="1"/>
          </p:cNvPicPr>
          <p:nvPr/>
        </p:nvPicPr>
        <p:blipFill>
          <a:blip r:embed="rId2"/>
          <a:stretch>
            <a:fillRect/>
          </a:stretch>
        </p:blipFill>
        <p:spPr>
          <a:xfrm>
            <a:off x="1849755" y="413385"/>
            <a:ext cx="6905625" cy="3133725"/>
          </a:xfrm>
          <a:prstGeom prst="rect">
            <a:avLst/>
          </a:prstGeom>
        </p:spPr>
      </p:pic>
      <p:pic>
        <p:nvPicPr>
          <p:cNvPr id="7" name="图片 6"/>
          <p:cNvPicPr>
            <a:picLocks noChangeAspect="1"/>
          </p:cNvPicPr>
          <p:nvPr/>
        </p:nvPicPr>
        <p:blipFill>
          <a:blip r:embed="rId3"/>
          <a:stretch>
            <a:fillRect/>
          </a:stretch>
        </p:blipFill>
        <p:spPr>
          <a:xfrm>
            <a:off x="454660" y="3726180"/>
            <a:ext cx="9930765" cy="2406650"/>
          </a:xfrm>
          <a:prstGeom prst="rect">
            <a:avLst/>
          </a:prstGeom>
        </p:spPr>
      </p:pic>
      <p:sp>
        <p:nvSpPr>
          <p:cNvPr id="9" name="文本框 8"/>
          <p:cNvSpPr txBox="1"/>
          <p:nvPr/>
        </p:nvSpPr>
        <p:spPr>
          <a:xfrm>
            <a:off x="2181860" y="6266815"/>
            <a:ext cx="7061200" cy="645160"/>
          </a:xfrm>
          <a:prstGeom prst="rect">
            <a:avLst/>
          </a:prstGeom>
          <a:noFill/>
        </p:spPr>
        <p:txBody>
          <a:bodyPr wrap="square" rtlCol="0">
            <a:spAutoFit/>
          </a:bodyPr>
          <a:p>
            <a:r>
              <a:rPr lang="zh-CN" altLang="en-US"/>
              <a:t>https://bitinfocharts.com/top-100-dormant_5y-bitcoin-addresses.html</a:t>
            </a:r>
            <a:endParaRPr lang="zh-CN" altLang="en-US"/>
          </a:p>
          <a:p>
            <a:endParaRPr lang="zh-CN" altLang="en-US"/>
          </a:p>
        </p:txBody>
      </p:sp>
      <p:sp>
        <p:nvSpPr>
          <p:cNvPr id="10" name="文本框 9"/>
          <p:cNvSpPr txBox="1"/>
          <p:nvPr/>
        </p:nvSpPr>
        <p:spPr>
          <a:xfrm>
            <a:off x="8441055" y="1520190"/>
            <a:ext cx="3483610" cy="645160"/>
          </a:xfrm>
          <a:prstGeom prst="rect">
            <a:avLst/>
          </a:prstGeom>
          <a:noFill/>
        </p:spPr>
        <p:txBody>
          <a:bodyPr wrap="square" rtlCol="0">
            <a:spAutoFit/>
          </a:bodyPr>
          <a:p>
            <a:r>
              <a:rPr lang="zh-CN" altLang="en-US"/>
              <a:t>https://bitinfocharts.com/top-100-richest-bitcoin-addresses.html</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4" name="TextBox 13"/>
          <p:cNvSpPr txBox="1"/>
          <p:nvPr/>
        </p:nvSpPr>
        <p:spPr>
          <a:xfrm>
            <a:off x="608337" y="5528553"/>
            <a:ext cx="783786" cy="374586"/>
          </a:xfrm>
          <a:prstGeom prst="rect">
            <a:avLst/>
          </a:prstGeom>
          <a:noFill/>
        </p:spPr>
        <p:txBody>
          <a:bodyPr wrap="square" rtlCol="0">
            <a:spAutoFit/>
          </a:bodyPr>
          <a:lstStyle/>
          <a:p>
            <a:r>
              <a:rPr lang="en-US" b="1" dirty="0">
                <a:solidFill>
                  <a:schemeClr val="bg1"/>
                </a:solidFill>
                <a:latin typeface="Avenir Book"/>
              </a:rPr>
              <a:t>4%. </a:t>
            </a:r>
            <a:endParaRPr lang="en-US" b="1" dirty="0">
              <a:solidFill>
                <a:schemeClr val="bg1"/>
              </a:solidFill>
              <a:latin typeface="Avenir Book"/>
            </a:endParaRPr>
          </a:p>
        </p:txBody>
      </p:sp>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
        <p:nvSpPr>
          <p:cNvPr id="3" name="文本框 2"/>
          <p:cNvSpPr txBox="1"/>
          <p:nvPr/>
        </p:nvSpPr>
        <p:spPr>
          <a:xfrm>
            <a:off x="4826000" y="808355"/>
            <a:ext cx="2240280" cy="368300"/>
          </a:xfrm>
          <a:prstGeom prst="rect">
            <a:avLst/>
          </a:prstGeom>
          <a:noFill/>
        </p:spPr>
        <p:txBody>
          <a:bodyPr wrap="none" rtlCol="0" anchor="t">
            <a:spAutoFit/>
          </a:bodyPr>
          <a:p>
            <a:pPr algn="l"/>
            <a:r>
              <a:rPr lang="zh-CN" b="1" dirty="0">
                <a:solidFill>
                  <a:srgbClr val="377E8C"/>
                </a:solidFill>
                <a:latin typeface="微软雅黑" panose="020B0503020204020204" charset="-122"/>
                <a:ea typeface="微软雅黑" panose="020B0503020204020204" charset="-122"/>
                <a:cs typeface="微软雅黑" panose="020B0503020204020204" charset="-122"/>
                <a:sym typeface="+mn-ea"/>
              </a:rPr>
              <a:t>市场结算货币的变化</a:t>
            </a:r>
            <a:endParaRPr lang="zh-CN" altLang="en-US"/>
          </a:p>
        </p:txBody>
      </p:sp>
      <p:sp>
        <p:nvSpPr>
          <p:cNvPr id="4" name="文本框 3"/>
          <p:cNvSpPr txBox="1"/>
          <p:nvPr/>
        </p:nvSpPr>
        <p:spPr>
          <a:xfrm>
            <a:off x="4364355" y="808355"/>
            <a:ext cx="566420" cy="368300"/>
          </a:xfrm>
          <a:prstGeom prst="rect">
            <a:avLst/>
          </a:prstGeom>
          <a:noFill/>
        </p:spPr>
        <p:txBody>
          <a:bodyPr wrap="square" rtlCol="0" anchor="t">
            <a:spAutoFit/>
          </a:bodyPr>
          <a:p>
            <a:r>
              <a:rPr lang="en-US" b="1" dirty="0">
                <a:solidFill>
                  <a:srgbClr val="469EAD"/>
                </a:solidFill>
                <a:latin typeface="Browallia New" panose="020B0604020202020204" pitchFamily="34" charset="0"/>
                <a:cs typeface="Browallia New" panose="020B0604020202020204" pitchFamily="34" charset="0"/>
                <a:sym typeface="+mn-ea"/>
              </a:rPr>
              <a:t>04</a:t>
            </a:r>
            <a:endParaRPr lang="zh-CN" altLang="en-US"/>
          </a:p>
        </p:txBody>
      </p:sp>
      <p:graphicFrame>
        <p:nvGraphicFramePr>
          <p:cNvPr id="5" name="图示 4"/>
          <p:cNvGraphicFramePr/>
          <p:nvPr/>
        </p:nvGraphicFramePr>
        <p:xfrm>
          <a:off x="2341880" y="2525395"/>
          <a:ext cx="7209155" cy="916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1687830" y="4829810"/>
            <a:ext cx="8425180" cy="645160"/>
          </a:xfrm>
          <a:prstGeom prst="rect">
            <a:avLst/>
          </a:prstGeom>
          <a:noFill/>
        </p:spPr>
        <p:txBody>
          <a:bodyPr wrap="square" rtlCol="0">
            <a:spAutoFit/>
          </a:bodyPr>
          <a:p>
            <a:r>
              <a:rPr lang="zh-CN" altLang="en-US"/>
              <a:t>市场上结算货币从</a:t>
            </a:r>
            <a:r>
              <a:rPr lang="en-US" altLang="zh-CN"/>
              <a:t>0-1</a:t>
            </a:r>
            <a:r>
              <a:rPr lang="zh-CN" altLang="en-US"/>
              <a:t>的发展，从最初央行认定的法币到现在的一些主流货币和稳定币</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0464" y="-2568106"/>
            <a:ext cx="6858000" cy="12198928"/>
          </a:xfrm>
          <a:prstGeom prst="rect">
            <a:avLst/>
          </a:prstGeom>
        </p:spPr>
      </p:pic>
      <p:sp>
        <p:nvSpPr>
          <p:cNvPr id="4" name="Rectangle 3"/>
          <p:cNvSpPr/>
          <p:nvPr/>
        </p:nvSpPr>
        <p:spPr>
          <a:xfrm>
            <a:off x="6985" y="3339208"/>
            <a:ext cx="12192000" cy="3621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970" y="6551388"/>
            <a:ext cx="1254851" cy="190604"/>
          </a:xfrm>
          <a:prstGeom prst="rect">
            <a:avLst/>
          </a:prstGeom>
        </p:spPr>
      </p:pic>
      <p:grpSp>
        <p:nvGrpSpPr>
          <p:cNvPr id="13" name="Group 12"/>
          <p:cNvGrpSpPr/>
          <p:nvPr/>
        </p:nvGrpSpPr>
        <p:grpSpPr>
          <a:xfrm>
            <a:off x="3568155" y="3717424"/>
            <a:ext cx="1013596" cy="1107996"/>
            <a:chOff x="1650166" y="3454431"/>
            <a:chExt cx="1351548" cy="1107996"/>
          </a:xfrm>
        </p:grpSpPr>
        <p:sp>
          <p:nvSpPr>
            <p:cNvPr id="14" name="TextBox 13"/>
            <p:cNvSpPr txBox="1"/>
            <p:nvPr/>
          </p:nvSpPr>
          <p:spPr>
            <a:xfrm>
              <a:off x="1650166" y="3454431"/>
              <a:ext cx="1351548"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05</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5" name="Rectangle 14"/>
            <p:cNvSpPr/>
            <p:nvPr/>
          </p:nvSpPr>
          <p:spPr>
            <a:xfrm>
              <a:off x="1972496" y="4297157"/>
              <a:ext cx="755927" cy="151057"/>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6" name="文本框 11"/>
          <p:cNvSpPr txBox="1">
            <a:spLocks noChangeArrowheads="1"/>
          </p:cNvSpPr>
          <p:nvPr/>
        </p:nvSpPr>
        <p:spPr bwMode="auto">
          <a:xfrm>
            <a:off x="4661708" y="3823460"/>
            <a:ext cx="38573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buSzPts val="3200"/>
            </a:pPr>
            <a:r>
              <a:rPr lang="zh-CN" altLang="en-US" sz="3600" b="1" dirty="0">
                <a:solidFill>
                  <a:srgbClr val="469EAD"/>
                </a:solidFill>
                <a:latin typeface="Arial Black" panose="020B0A04020102020204" pitchFamily="34" charset="0"/>
              </a:rPr>
              <a:t>每年主流币种回顾</a:t>
            </a:r>
            <a:endParaRPr lang="en-US" sz="3600" b="1" dirty="0">
              <a:solidFill>
                <a:srgbClr val="469EAD"/>
              </a:solidFill>
              <a:latin typeface="Arial Black" panose="020B0A04020102020204" pitchFamily="34" charset="0"/>
            </a:endParaRPr>
          </a:p>
          <a:p>
            <a:pPr algn="r"/>
            <a:endParaRPr lang="en-US" altLang="zh-CN" sz="3600" b="1" dirty="0">
              <a:solidFill>
                <a:srgbClr val="469EAD"/>
              </a:solidFill>
              <a:latin typeface="Arial" panose="020B0604020202020204" pitchFamily="34" charset="0"/>
              <a:ea typeface="Segoe UI Black" panose="020B0A02040204020203"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0" y="0"/>
            <a:ext cx="144379" cy="6858000"/>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pic>
        <p:nvPicPr>
          <p:cNvPr id="25" name="Picture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
        <p:nvSpPr>
          <p:cNvPr id="3" name="椭圆 2"/>
          <p:cNvSpPr/>
          <p:nvPr/>
        </p:nvSpPr>
        <p:spPr>
          <a:xfrm>
            <a:off x="1202690" y="795655"/>
            <a:ext cx="1743075" cy="645795"/>
          </a:xfrm>
          <a:prstGeom prst="ellipse">
            <a:avLst/>
          </a:prstGeom>
          <a:solidFill>
            <a:srgbClr val="83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solidFill>
              </a:rPr>
              <a:t>2011-2012</a:t>
            </a:r>
            <a:endParaRPr lang="en-US" altLang="zh-CN" dirty="0">
              <a:solidFill>
                <a:schemeClr val="tx1"/>
              </a:solidFill>
            </a:endParaRPr>
          </a:p>
        </p:txBody>
      </p:sp>
      <p:sp>
        <p:nvSpPr>
          <p:cNvPr id="4" name="椭圆 3"/>
          <p:cNvSpPr/>
          <p:nvPr/>
        </p:nvSpPr>
        <p:spPr>
          <a:xfrm>
            <a:off x="1202690" y="1826895"/>
            <a:ext cx="1854835" cy="661035"/>
          </a:xfrm>
          <a:prstGeom prst="ellipse">
            <a:avLst/>
          </a:prstGeom>
          <a:solidFill>
            <a:srgbClr val="83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solidFill>
              </a:rPr>
              <a:t>2013-2014</a:t>
            </a:r>
            <a:endParaRPr lang="en-US" altLang="zh-CN" dirty="0">
              <a:solidFill>
                <a:schemeClr val="tx1"/>
              </a:solidFill>
            </a:endParaRPr>
          </a:p>
        </p:txBody>
      </p:sp>
      <p:sp>
        <p:nvSpPr>
          <p:cNvPr id="5" name="椭圆 4"/>
          <p:cNvSpPr/>
          <p:nvPr/>
        </p:nvSpPr>
        <p:spPr>
          <a:xfrm>
            <a:off x="1238885" y="2872740"/>
            <a:ext cx="1781810" cy="685800"/>
          </a:xfrm>
          <a:prstGeom prst="ellipse">
            <a:avLst/>
          </a:prstGeom>
          <a:solidFill>
            <a:srgbClr val="83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solidFill>
              </a:rPr>
              <a:t>2015-2016</a:t>
            </a:r>
            <a:endParaRPr lang="en-US" altLang="zh-CN" dirty="0">
              <a:solidFill>
                <a:schemeClr val="tx1"/>
              </a:solidFill>
            </a:endParaRPr>
          </a:p>
        </p:txBody>
      </p:sp>
      <p:sp>
        <p:nvSpPr>
          <p:cNvPr id="6" name="椭圆 5"/>
          <p:cNvSpPr/>
          <p:nvPr/>
        </p:nvSpPr>
        <p:spPr>
          <a:xfrm>
            <a:off x="1240790" y="4133850"/>
            <a:ext cx="1704975" cy="598805"/>
          </a:xfrm>
          <a:prstGeom prst="ellipse">
            <a:avLst/>
          </a:prstGeom>
          <a:solidFill>
            <a:srgbClr val="83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solidFill>
              </a:rPr>
              <a:t>2017-2018</a:t>
            </a:r>
            <a:endParaRPr lang="en-US" altLang="zh-CN" dirty="0">
              <a:solidFill>
                <a:schemeClr val="tx1"/>
              </a:solidFill>
            </a:endParaRPr>
          </a:p>
        </p:txBody>
      </p:sp>
      <p:sp>
        <p:nvSpPr>
          <p:cNvPr id="7" name="椭圆 6"/>
          <p:cNvSpPr/>
          <p:nvPr/>
        </p:nvSpPr>
        <p:spPr>
          <a:xfrm>
            <a:off x="1202690" y="5154295"/>
            <a:ext cx="1661160" cy="628650"/>
          </a:xfrm>
          <a:prstGeom prst="ellipse">
            <a:avLst/>
          </a:prstGeom>
          <a:solidFill>
            <a:srgbClr val="83B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a:solidFill>
                  <a:schemeClr val="tx1"/>
                </a:solidFill>
              </a:rPr>
              <a:t>2019</a:t>
            </a:r>
            <a:endParaRPr lang="en-US" altLang="zh-CN" dirty="0">
              <a:solidFill>
                <a:schemeClr val="tx1"/>
              </a:solidFill>
            </a:endParaRPr>
          </a:p>
        </p:txBody>
      </p:sp>
      <p:sp>
        <p:nvSpPr>
          <p:cNvPr id="8" name="流程图: 过程 7"/>
          <p:cNvSpPr/>
          <p:nvPr/>
        </p:nvSpPr>
        <p:spPr>
          <a:xfrm>
            <a:off x="3967480" y="867410"/>
            <a:ext cx="4064000" cy="633095"/>
          </a:xfrm>
          <a:prstGeom prst="flowChartProcess">
            <a:avLst/>
          </a:prstGeom>
          <a:solidFill>
            <a:srgbClr val="4C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latin typeface="微软雅黑" panose="020B0503020204020204" charset="-122"/>
                <a:ea typeface="微软雅黑" panose="020B0503020204020204" charset="-122"/>
                <a:cs typeface="微软雅黑" panose="020B0503020204020204" charset="-122"/>
                <a:sym typeface="+mn-ea"/>
              </a:rPr>
              <a:t>比特币为主</a:t>
            </a:r>
            <a:endParaRPr lang="zh-CN" altLang="en-US" sz="1200" dirty="0">
              <a:solidFill>
                <a:schemeClr val="tx1"/>
              </a:solidFill>
            </a:endParaRPr>
          </a:p>
        </p:txBody>
      </p:sp>
      <p:sp>
        <p:nvSpPr>
          <p:cNvPr id="9" name="流程图: 过程 8"/>
          <p:cNvSpPr/>
          <p:nvPr/>
        </p:nvSpPr>
        <p:spPr>
          <a:xfrm>
            <a:off x="3967480" y="1958975"/>
            <a:ext cx="6789420" cy="630555"/>
          </a:xfrm>
          <a:prstGeom prst="flowChartProcess">
            <a:avLst/>
          </a:prstGeom>
          <a:solidFill>
            <a:srgbClr val="4C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latin typeface="微软雅黑" panose="020B0503020204020204" charset="-122"/>
                <a:ea typeface="微软雅黑" panose="020B0503020204020204" charset="-122"/>
                <a:cs typeface="微软雅黑" panose="020B0503020204020204" charset="-122"/>
                <a:sym typeface="+mn-ea"/>
              </a:rPr>
              <a:t>比特币</a:t>
            </a:r>
            <a:r>
              <a:rPr lang="en-US" altLang="zh-CN" sz="1200">
                <a:latin typeface="微软雅黑" panose="020B0503020204020204" charset="-122"/>
                <a:ea typeface="微软雅黑" panose="020B0503020204020204" charset="-122"/>
                <a:cs typeface="微软雅黑" panose="020B0503020204020204" charset="-122"/>
                <a:sym typeface="+mn-ea"/>
              </a:rPr>
              <a:t>BTC</a:t>
            </a:r>
            <a:r>
              <a:rPr lang="zh-CN" altLang="en-US" sz="1200">
                <a:latin typeface="微软雅黑" panose="020B0503020204020204" charset="-122"/>
                <a:ea typeface="微软雅黑" panose="020B0503020204020204" charset="-122"/>
                <a:cs typeface="微软雅黑" panose="020B0503020204020204" charset="-122"/>
                <a:sym typeface="+mn-ea"/>
              </a:rPr>
              <a:t>、莱特币（Litecoin</a:t>
            </a:r>
            <a:r>
              <a:rPr lang="en-US" altLang="zh-CN" sz="1200">
                <a:latin typeface="微软雅黑" panose="020B0503020204020204" charset="-122"/>
                <a:ea typeface="微软雅黑" panose="020B0503020204020204" charset="-122"/>
                <a:cs typeface="微软雅黑" panose="020B0503020204020204" charset="-122"/>
                <a:sym typeface="+mn-ea"/>
              </a:rPr>
              <a:t>)</a:t>
            </a:r>
            <a:r>
              <a:rPr lang="zh-CN" altLang="en-US" sz="1200">
                <a:latin typeface="微软雅黑" panose="020B0503020204020204" charset="-122"/>
                <a:ea typeface="微软雅黑" panose="020B0503020204020204" charset="-122"/>
                <a:cs typeface="微软雅黑" panose="020B0503020204020204" charset="-122"/>
                <a:sym typeface="+mn-ea"/>
              </a:rPr>
              <a:t>、瑞波币XRP及山寨币（无限币、夸克币、泽塔币、烧烤币、便士币（外网）、隐形金条、红币、质数币等）</a:t>
            </a:r>
            <a:endParaRPr lang="zh-CN" altLang="en-US" sz="1200" dirty="0">
              <a:solidFill>
                <a:schemeClr val="tx1"/>
              </a:solidFill>
            </a:endParaRPr>
          </a:p>
        </p:txBody>
      </p:sp>
      <p:sp>
        <p:nvSpPr>
          <p:cNvPr id="10" name="流程图: 过程 9"/>
          <p:cNvSpPr/>
          <p:nvPr/>
        </p:nvSpPr>
        <p:spPr>
          <a:xfrm>
            <a:off x="3967480" y="2927985"/>
            <a:ext cx="4293870" cy="630555"/>
          </a:xfrm>
          <a:prstGeom prst="flowChartProcess">
            <a:avLst/>
          </a:prstGeom>
          <a:solidFill>
            <a:srgbClr val="4C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a:latin typeface="微软雅黑" panose="020B0503020204020204" charset="-122"/>
                <a:ea typeface="微软雅黑" panose="020B0503020204020204" charset="-122"/>
                <a:cs typeface="微软雅黑" panose="020B0503020204020204" charset="-122"/>
                <a:sym typeface="+mn-ea"/>
              </a:rPr>
              <a:t>比特币，以太坊(ETH）莱特币，比特股等山寨币</a:t>
            </a:r>
            <a:endParaRPr lang="zh-CN" altLang="en-US" dirty="0">
              <a:solidFill>
                <a:schemeClr val="tx1"/>
              </a:solidFill>
            </a:endParaRPr>
          </a:p>
        </p:txBody>
      </p:sp>
      <p:sp>
        <p:nvSpPr>
          <p:cNvPr id="11" name="流程图: 过程 10"/>
          <p:cNvSpPr/>
          <p:nvPr/>
        </p:nvSpPr>
        <p:spPr>
          <a:xfrm>
            <a:off x="3967480" y="4117975"/>
            <a:ext cx="3987165" cy="534035"/>
          </a:xfrm>
          <a:prstGeom prst="flowChartProcess">
            <a:avLst/>
          </a:prstGeom>
          <a:solidFill>
            <a:srgbClr val="4C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a:latin typeface="微软雅黑" panose="020B0503020204020204" charset="-122"/>
                <a:ea typeface="微软雅黑" panose="020B0503020204020204" charset="-122"/>
                <a:cs typeface="微软雅黑" panose="020B0503020204020204" charset="-122"/>
                <a:sym typeface="+mn-ea"/>
              </a:rPr>
              <a:t>比特币，以太坊(ETH）瑞波币</a:t>
            </a:r>
            <a:r>
              <a:rPr lang="en-US" altLang="zh-CN" sz="1200">
                <a:latin typeface="微软雅黑" panose="020B0503020204020204" charset="-122"/>
                <a:ea typeface="微软雅黑" panose="020B0503020204020204" charset="-122"/>
                <a:cs typeface="微软雅黑" panose="020B0503020204020204" charset="-122"/>
                <a:sym typeface="+mn-ea"/>
              </a:rPr>
              <a:t>XRP </a:t>
            </a:r>
            <a:r>
              <a:rPr lang="zh-CN" altLang="en-US" sz="1200">
                <a:latin typeface="微软雅黑" panose="020B0503020204020204" charset="-122"/>
                <a:ea typeface="微软雅黑" panose="020B0503020204020204" charset="-122"/>
                <a:cs typeface="微软雅黑" panose="020B0503020204020204" charset="-122"/>
                <a:sym typeface="+mn-ea"/>
              </a:rPr>
              <a:t>比特币现金（</a:t>
            </a:r>
            <a:r>
              <a:rPr lang="en-US" altLang="zh-CN" sz="1200">
                <a:latin typeface="微软雅黑" panose="020B0503020204020204" charset="-122"/>
                <a:ea typeface="微软雅黑" panose="020B0503020204020204" charset="-122"/>
                <a:cs typeface="微软雅黑" panose="020B0503020204020204" charset="-122"/>
                <a:sym typeface="+mn-ea"/>
              </a:rPr>
              <a:t>BCH) </a:t>
            </a:r>
            <a:r>
              <a:rPr lang="zh-CN" altLang="en-US" sz="1200">
                <a:latin typeface="微软雅黑" panose="020B0503020204020204" charset="-122"/>
                <a:ea typeface="微软雅黑" panose="020B0503020204020204" charset="-122"/>
                <a:cs typeface="微软雅黑" panose="020B0503020204020204" charset="-122"/>
                <a:sym typeface="+mn-ea"/>
              </a:rPr>
              <a:t>艾达币</a:t>
            </a:r>
            <a:r>
              <a:rPr lang="en-US" altLang="zh-CN" sz="1200">
                <a:latin typeface="微软雅黑" panose="020B0503020204020204" charset="-122"/>
                <a:ea typeface="微软雅黑" panose="020B0503020204020204" charset="-122"/>
                <a:cs typeface="微软雅黑" panose="020B0503020204020204" charset="-122"/>
                <a:sym typeface="+mn-ea"/>
              </a:rPr>
              <a:t>ADA  </a:t>
            </a:r>
            <a:r>
              <a:rPr lang="zh-CN" altLang="en-US" sz="1200">
                <a:latin typeface="微软雅黑" panose="020B0503020204020204" charset="-122"/>
                <a:ea typeface="微软雅黑" panose="020B0503020204020204" charset="-122"/>
                <a:cs typeface="微软雅黑" panose="020B0503020204020204" charset="-122"/>
                <a:sym typeface="+mn-ea"/>
              </a:rPr>
              <a:t>莱特币</a:t>
            </a:r>
            <a:r>
              <a:rPr lang="en-US" altLang="zh-CN" sz="1200">
                <a:latin typeface="微软雅黑" panose="020B0503020204020204" charset="-122"/>
                <a:ea typeface="微软雅黑" panose="020B0503020204020204" charset="-122"/>
                <a:cs typeface="微软雅黑" panose="020B0503020204020204" charset="-122"/>
                <a:sym typeface="+mn-ea"/>
              </a:rPr>
              <a:t>(LTC) </a:t>
            </a:r>
            <a:r>
              <a:rPr lang="zh-CN" altLang="en-US" sz="1200">
                <a:latin typeface="微软雅黑" panose="020B0503020204020204" charset="-122"/>
                <a:ea typeface="微软雅黑" panose="020B0503020204020204" charset="-122"/>
                <a:cs typeface="微软雅黑" panose="020B0503020204020204" charset="-122"/>
                <a:sym typeface="+mn-ea"/>
              </a:rPr>
              <a:t>新经币</a:t>
            </a:r>
            <a:r>
              <a:rPr lang="en-US" altLang="zh-CN" sz="1200">
                <a:latin typeface="微软雅黑" panose="020B0503020204020204" charset="-122"/>
                <a:ea typeface="微软雅黑" panose="020B0503020204020204" charset="-122"/>
                <a:cs typeface="微软雅黑" panose="020B0503020204020204" charset="-122"/>
                <a:sym typeface="+mn-ea"/>
              </a:rPr>
              <a:t>XEM  </a:t>
            </a:r>
            <a:r>
              <a:rPr lang="zh-CN" altLang="en-US" sz="1200">
                <a:latin typeface="微软雅黑" panose="020B0503020204020204" charset="-122"/>
                <a:ea typeface="微软雅黑" panose="020B0503020204020204" charset="-122"/>
                <a:cs typeface="微软雅黑" panose="020B0503020204020204" charset="-122"/>
                <a:sym typeface="+mn-ea"/>
              </a:rPr>
              <a:t>等</a:t>
            </a:r>
            <a:endParaRPr lang="zh-CN" altLang="en-US" sz="1200">
              <a:latin typeface="微软雅黑" panose="020B0503020204020204" charset="-122"/>
              <a:ea typeface="微软雅黑" panose="020B0503020204020204" charset="-122"/>
              <a:cs typeface="微软雅黑" panose="020B0503020204020204" charset="-122"/>
              <a:sym typeface="+mn-ea"/>
            </a:endParaRPr>
          </a:p>
        </p:txBody>
      </p:sp>
      <p:sp>
        <p:nvSpPr>
          <p:cNvPr id="12" name="流程图: 过程 11"/>
          <p:cNvSpPr/>
          <p:nvPr/>
        </p:nvSpPr>
        <p:spPr>
          <a:xfrm>
            <a:off x="3967480" y="5154295"/>
            <a:ext cx="7181850" cy="628650"/>
          </a:xfrm>
          <a:prstGeom prst="flowChartProcess">
            <a:avLst/>
          </a:prstGeom>
          <a:solidFill>
            <a:srgbClr val="4C7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a:latin typeface="微软雅黑" panose="020B0503020204020204" charset="-122"/>
                <a:ea typeface="微软雅黑" panose="020B0503020204020204" charset="-122"/>
                <a:cs typeface="微软雅黑" panose="020B0503020204020204" charset="-122"/>
                <a:sym typeface="+mn-ea"/>
              </a:rPr>
              <a:t> 比特币</a:t>
            </a:r>
            <a:r>
              <a:rPr lang="en-US" altLang="zh-CN" sz="1200">
                <a:latin typeface="微软雅黑" panose="020B0503020204020204" charset="-122"/>
                <a:ea typeface="微软雅黑" panose="020B0503020204020204" charset="-122"/>
                <a:cs typeface="微软雅黑" panose="020B0503020204020204" charset="-122"/>
                <a:sym typeface="+mn-ea"/>
              </a:rPr>
              <a:t>BTC</a:t>
            </a:r>
            <a:r>
              <a:rPr lang="zh-CN" altLang="en-US" sz="1200">
                <a:latin typeface="微软雅黑" panose="020B0503020204020204" charset="-122"/>
                <a:ea typeface="微软雅黑" panose="020B0503020204020204" charset="-122"/>
                <a:cs typeface="微软雅黑" panose="020B0503020204020204" charset="-122"/>
                <a:sym typeface="+mn-ea"/>
              </a:rPr>
              <a:t>、以太坊ETH、莱特币</a:t>
            </a:r>
            <a:r>
              <a:rPr lang="en-US" altLang="zh-CN" sz="1200">
                <a:latin typeface="微软雅黑" panose="020B0503020204020204" charset="-122"/>
                <a:ea typeface="微软雅黑" panose="020B0503020204020204" charset="-122"/>
                <a:cs typeface="微软雅黑" panose="020B0503020204020204" charset="-122"/>
                <a:sym typeface="+mn-ea"/>
              </a:rPr>
              <a:t>LTC </a:t>
            </a:r>
            <a:r>
              <a:rPr lang="zh-CN" altLang="en-US" sz="1200">
                <a:latin typeface="微软雅黑" panose="020B0503020204020204" charset="-122"/>
                <a:ea typeface="微软雅黑" panose="020B0503020204020204" charset="-122"/>
                <a:cs typeface="微软雅黑" panose="020B0503020204020204" charset="-122"/>
                <a:sym typeface="+mn-ea"/>
              </a:rPr>
              <a:t>瑞波币</a:t>
            </a:r>
            <a:r>
              <a:rPr lang="zh-CN" altLang="en-US" sz="1200">
                <a:latin typeface="微软雅黑" panose="020B0503020204020204" charset="-122"/>
                <a:ea typeface="微软雅黑" panose="020B0503020204020204" charset="-122"/>
                <a:cs typeface="微软雅黑" panose="020B0503020204020204" charset="-122"/>
                <a:sym typeface="+mn-ea"/>
              </a:rPr>
              <a:t>XRP</a:t>
            </a:r>
            <a:r>
              <a:rPr lang="zh-CN" altLang="en-US" sz="1200">
                <a:latin typeface="微软雅黑" panose="020B0503020204020204" charset="-122"/>
                <a:ea typeface="微软雅黑" panose="020B0503020204020204" charset="-122"/>
                <a:cs typeface="微软雅黑" panose="020B0503020204020204" charset="-122"/>
                <a:sym typeface="+mn-ea"/>
              </a:rPr>
              <a:t>等主流币</a:t>
            </a:r>
            <a:r>
              <a:rPr lang="en-US" altLang="zh-CN" sz="1200">
                <a:latin typeface="微软雅黑" panose="020B0503020204020204" charset="-122"/>
                <a:ea typeface="微软雅黑" panose="020B0503020204020204" charset="-122"/>
                <a:cs typeface="微软雅黑" panose="020B0503020204020204" charset="-122"/>
                <a:sym typeface="+mn-ea"/>
              </a:rPr>
              <a:t>, </a:t>
            </a:r>
            <a:r>
              <a:rPr lang="zh-CN" altLang="en-US" sz="1200">
                <a:latin typeface="微软雅黑" panose="020B0503020204020204" charset="-122"/>
                <a:ea typeface="微软雅黑" panose="020B0503020204020204" charset="-122"/>
                <a:cs typeface="微软雅黑" panose="020B0503020204020204" charset="-122"/>
                <a:sym typeface="+mn-ea"/>
              </a:rPr>
              <a:t>山寨币</a:t>
            </a:r>
            <a:r>
              <a:rPr lang="en-US" altLang="zh-CN" sz="1200">
                <a:latin typeface="微软雅黑" panose="020B0503020204020204" charset="-122"/>
                <a:ea typeface="微软雅黑" panose="020B0503020204020204" charset="-122"/>
                <a:cs typeface="微软雅黑" panose="020B0503020204020204" charset="-122"/>
                <a:sym typeface="+mn-ea"/>
              </a:rPr>
              <a:t>(</a:t>
            </a:r>
            <a:r>
              <a:rPr lang="zh-CN" altLang="en-US" sz="1200">
                <a:latin typeface="微软雅黑" panose="020B0503020204020204" charset="-122"/>
                <a:ea typeface="微软雅黑" panose="020B0503020204020204" charset="-122"/>
                <a:cs typeface="微软雅黑" panose="020B0503020204020204" charset="-122"/>
                <a:sym typeface="+mn-ea"/>
              </a:rPr>
              <a:t>未来币灯等），空气币等</a:t>
            </a:r>
            <a:endParaRPr lang="zh-CN" alt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1112849" y="168297"/>
            <a:ext cx="3103747" cy="3175000"/>
          </a:xfrm>
          <a:prstGeom prst="donut">
            <a:avLst>
              <a:gd name="adj" fmla="val 1452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5400000" flipV="1">
            <a:off x="3065376" y="3436349"/>
            <a:ext cx="2761633" cy="45719"/>
          </a:xfrm>
          <a:prstGeom prst="rect">
            <a:avLst/>
          </a:prstGeom>
          <a:gradFill flip="none" rotWithShape="1">
            <a:gsLst>
              <a:gs pos="0">
                <a:srgbClr val="469EAD"/>
              </a:gs>
              <a:gs pos="100000">
                <a:srgbClr val="C3595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800" dirty="0"/>
          </a:p>
        </p:txBody>
      </p:sp>
      <p:pic>
        <p:nvPicPr>
          <p:cNvPr id="10" name="Google Shape;241;p12"/>
          <p:cNvPicPr preferRelativeResize="0"/>
          <p:nvPr/>
        </p:nvPicPr>
        <p:blipFill rotWithShape="1">
          <a:blip r:embed="rId1">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1337710" y="1755887"/>
            <a:ext cx="2349500" cy="2349500"/>
          </a:xfrm>
          <a:prstGeom prst="rect">
            <a:avLst/>
          </a:prstGeom>
          <a:noFill/>
          <a:ln>
            <a:noFill/>
          </a:ln>
        </p:spPr>
      </p:pic>
      <p:sp>
        <p:nvSpPr>
          <p:cNvPr id="14" name="Google Shape;242;p12"/>
          <p:cNvSpPr/>
          <p:nvPr/>
        </p:nvSpPr>
        <p:spPr>
          <a:xfrm>
            <a:off x="1337710" y="4214849"/>
            <a:ext cx="23495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Helvetica Neue"/>
                <a:ea typeface="Helvetica Neue"/>
                <a:cs typeface="Helvetica Neue"/>
                <a:sym typeface="Helvetica Neue"/>
              </a:rPr>
              <a:t>Sheldon Xia</a:t>
            </a:r>
            <a:endParaRPr sz="2000">
              <a:solidFill>
                <a:srgbClr val="000000"/>
              </a:solidFill>
              <a:latin typeface="Helvetica Neue"/>
              <a:ea typeface="Helvetica Neue"/>
              <a:cs typeface="Helvetica Neue"/>
              <a:sym typeface="Helvetica Neue"/>
            </a:endParaRPr>
          </a:p>
        </p:txBody>
      </p:sp>
      <p:sp>
        <p:nvSpPr>
          <p:cNvPr id="15" name="Google Shape;243;p12"/>
          <p:cNvSpPr/>
          <p:nvPr/>
        </p:nvSpPr>
        <p:spPr>
          <a:xfrm>
            <a:off x="1337709" y="4547637"/>
            <a:ext cx="2349499" cy="2923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创始人 &amp; CEO</a:t>
            </a:r>
            <a:endParaRPr sz="13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 name="Google Shape;240;p12"/>
          <p:cNvSpPr/>
          <p:nvPr/>
        </p:nvSpPr>
        <p:spPr>
          <a:xfrm>
            <a:off x="4734951" y="2245234"/>
            <a:ext cx="6938693" cy="2367531"/>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4000"/>
              </a:lnSpc>
              <a:spcBef>
                <a:spcPts val="0"/>
              </a:spcBef>
              <a:spcAft>
                <a:spcPts val="0"/>
              </a:spcAft>
              <a:buClr>
                <a:srgbClr val="797979"/>
              </a:buClr>
              <a:buSzPts val="1200"/>
              <a:buFont typeface="Arial" panose="020B0604020202020204"/>
              <a:buChar char="•"/>
            </a:pPr>
            <a:r>
              <a:rPr lang="en-US" sz="16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硕士毕业于美国史蒂文斯理工学院</a:t>
            </a: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71450" marR="0" lvl="0" indent="-171450" algn="l" rtl="0">
              <a:lnSpc>
                <a:spcPct val="154000"/>
              </a:lnSpc>
              <a:spcBef>
                <a:spcPts val="0"/>
              </a:spcBef>
              <a:spcAft>
                <a:spcPts val="0"/>
              </a:spcAft>
              <a:buClr>
                <a:srgbClr val="797979"/>
              </a:buClr>
              <a:buSzPts val="1200"/>
              <a:buFont typeface="Arial" panose="020B0604020202020204"/>
              <a:buChar char="•"/>
            </a:pPr>
            <a:r>
              <a:rPr lang="en-US" sz="16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前大搜车工程师</a:t>
            </a: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71450" marR="0" lvl="0" indent="-171450" algn="l" rtl="0">
              <a:lnSpc>
                <a:spcPct val="154000"/>
              </a:lnSpc>
              <a:spcBef>
                <a:spcPts val="0"/>
              </a:spcBef>
              <a:spcAft>
                <a:spcPts val="0"/>
              </a:spcAft>
              <a:buClr>
                <a:srgbClr val="797979"/>
              </a:buClr>
              <a:buSzPts val="1200"/>
              <a:buFont typeface="Arial" panose="020B0604020202020204"/>
              <a:buChar char="•"/>
            </a:pP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2013年开始接触区块链技术，当年6月发行DSCOIN（屌丝币） </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71450" marR="0" lvl="0" indent="-171450" algn="l" rtl="0">
              <a:lnSpc>
                <a:spcPct val="154000"/>
              </a:lnSpc>
              <a:spcBef>
                <a:spcPts val="0"/>
              </a:spcBef>
              <a:spcAft>
                <a:spcPts val="0"/>
              </a:spcAft>
              <a:buClr>
                <a:srgbClr val="797979"/>
              </a:buClr>
              <a:buSzPts val="1200"/>
              <a:buFont typeface="Arial" panose="020B0604020202020204"/>
              <a:buChar char="•"/>
            </a:pP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2013年9月参与dscoin.org交易所的创立和运营 </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71450" marR="0" lvl="0" indent="-171450" algn="l" rtl="0">
              <a:lnSpc>
                <a:spcPct val="154000"/>
              </a:lnSpc>
              <a:spcBef>
                <a:spcPts val="0"/>
              </a:spcBef>
              <a:spcAft>
                <a:spcPts val="0"/>
              </a:spcAft>
              <a:buClr>
                <a:srgbClr val="797979"/>
              </a:buClr>
              <a:buSzPts val="1200"/>
              <a:buFont typeface="Arial" panose="020B0604020202020204"/>
              <a:buChar char="•"/>
            </a:pP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2014-2015年，在数字货币交易市场做了2年自动化套利，后赴美国深造 </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71450" marR="0" lvl="0" indent="-171450" algn="l" rtl="0">
              <a:lnSpc>
                <a:spcPct val="154000"/>
              </a:lnSpc>
              <a:spcBef>
                <a:spcPts val="0"/>
              </a:spcBef>
              <a:spcAft>
                <a:spcPts val="0"/>
              </a:spcAft>
              <a:buClr>
                <a:srgbClr val="797979"/>
              </a:buClr>
              <a:buSzPts val="1200"/>
              <a:buFont typeface="Arial" panose="020B0604020202020204"/>
              <a:buChar char="•"/>
            </a:pP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2017年成立BitMart交易所</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0464" y="-2568106"/>
            <a:ext cx="6858000" cy="12198928"/>
          </a:xfrm>
          <a:prstGeom prst="rect">
            <a:avLst/>
          </a:prstGeom>
        </p:spPr>
      </p:pic>
      <p:sp>
        <p:nvSpPr>
          <p:cNvPr id="4" name="Rectangle 3"/>
          <p:cNvSpPr/>
          <p:nvPr/>
        </p:nvSpPr>
        <p:spPr>
          <a:xfrm>
            <a:off x="6985" y="3339208"/>
            <a:ext cx="12192000" cy="3621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970" y="6551388"/>
            <a:ext cx="1254851" cy="190604"/>
          </a:xfrm>
          <a:prstGeom prst="rect">
            <a:avLst/>
          </a:prstGeom>
        </p:spPr>
      </p:pic>
      <p:grpSp>
        <p:nvGrpSpPr>
          <p:cNvPr id="13" name="Group 12"/>
          <p:cNvGrpSpPr/>
          <p:nvPr/>
        </p:nvGrpSpPr>
        <p:grpSpPr>
          <a:xfrm>
            <a:off x="3568155" y="3717424"/>
            <a:ext cx="1013596" cy="1107996"/>
            <a:chOff x="1650166" y="3454431"/>
            <a:chExt cx="1351548" cy="1107996"/>
          </a:xfrm>
        </p:grpSpPr>
        <p:sp>
          <p:nvSpPr>
            <p:cNvPr id="14" name="TextBox 13"/>
            <p:cNvSpPr txBox="1"/>
            <p:nvPr/>
          </p:nvSpPr>
          <p:spPr>
            <a:xfrm>
              <a:off x="1650166" y="3454431"/>
              <a:ext cx="1351548"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05</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5" name="Rectangle 14"/>
            <p:cNvSpPr/>
            <p:nvPr/>
          </p:nvSpPr>
          <p:spPr>
            <a:xfrm>
              <a:off x="1972496" y="4297157"/>
              <a:ext cx="755927" cy="151057"/>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6" name="文本框 11"/>
          <p:cNvSpPr txBox="1">
            <a:spLocks noChangeArrowheads="1"/>
          </p:cNvSpPr>
          <p:nvPr/>
        </p:nvSpPr>
        <p:spPr bwMode="auto">
          <a:xfrm>
            <a:off x="4661535" y="3823335"/>
            <a:ext cx="50387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buSzPts val="3200"/>
            </a:pPr>
            <a:r>
              <a:rPr lang="zh-CN" altLang="en-US" sz="3600" b="1" dirty="0">
                <a:solidFill>
                  <a:srgbClr val="469EAD"/>
                </a:solidFill>
                <a:latin typeface="Arial Black" panose="020B0A04020102020204" pitchFamily="34" charset="0"/>
              </a:rPr>
              <a:t>全球交易所的状况</a:t>
            </a:r>
            <a:endParaRPr lang="en-US" sz="3600" b="1" dirty="0">
              <a:solidFill>
                <a:srgbClr val="469EAD"/>
              </a:solidFill>
              <a:latin typeface="Arial Black" panose="020B0A04020102020204" pitchFamily="34" charset="0"/>
            </a:endParaRPr>
          </a:p>
          <a:p>
            <a:pPr algn="r"/>
            <a:endParaRPr lang="en-US" altLang="zh-CN" sz="3600" b="1" dirty="0">
              <a:solidFill>
                <a:srgbClr val="469EAD"/>
              </a:solidFill>
              <a:latin typeface="Arial" panose="020B0604020202020204" pitchFamily="34" charset="0"/>
              <a:ea typeface="Segoe UI Black" panose="020B0A02040204020203"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0" y="0"/>
            <a:ext cx="144379" cy="6858000"/>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pic>
        <p:nvPicPr>
          <p:cNvPr id="25" name="Picture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
        <p:nvSpPr>
          <p:cNvPr id="5" name="文本框 4"/>
          <p:cNvSpPr txBox="1"/>
          <p:nvPr/>
        </p:nvSpPr>
        <p:spPr>
          <a:xfrm>
            <a:off x="857250" y="5104765"/>
            <a:ext cx="9671050" cy="521970"/>
          </a:xfrm>
          <a:prstGeom prst="rect">
            <a:avLst/>
          </a:prstGeom>
          <a:noFill/>
        </p:spPr>
        <p:txBody>
          <a:bodyPr wrap="square" rtlCol="0" anchor="t">
            <a:spAutoFit/>
          </a:bodyPr>
          <a:p>
            <a:r>
              <a:rPr lang="zh-CN" altLang="en-US" sz="1400">
                <a:latin typeface="微软雅黑" panose="020B0503020204020204" charset="-122"/>
                <a:ea typeface="微软雅黑" panose="020B0503020204020204" charset="-122"/>
                <a:cs typeface="微软雅黑" panose="020B0503020204020204" charset="-122"/>
              </a:rPr>
              <a:t>根据CoinMarketCap数据显示，截至2019年1月9日，全球数字货币市场共有数字货币2091种，总市值达到1372亿美元。与一年前的8238亿美元的总市值相比，整个数字货币市场蒸发了7276亿美元，全年下跌87.76%</a:t>
            </a:r>
            <a:endParaRPr lang="zh-CN" altLang="en-US" sz="1400">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2"/>
          <a:stretch>
            <a:fillRect/>
          </a:stretch>
        </p:blipFill>
        <p:spPr>
          <a:xfrm>
            <a:off x="476250" y="816610"/>
            <a:ext cx="11012805" cy="4202430"/>
          </a:xfrm>
          <a:prstGeom prst="rect">
            <a:avLst/>
          </a:prstGeom>
        </p:spPr>
      </p:pic>
      <p:sp>
        <p:nvSpPr>
          <p:cNvPr id="9" name="文本框 8"/>
          <p:cNvSpPr txBox="1"/>
          <p:nvPr/>
        </p:nvSpPr>
        <p:spPr>
          <a:xfrm>
            <a:off x="3539490" y="5721985"/>
            <a:ext cx="5623560" cy="368300"/>
          </a:xfrm>
          <a:prstGeom prst="rect">
            <a:avLst/>
          </a:prstGeom>
          <a:noFill/>
        </p:spPr>
        <p:txBody>
          <a:bodyPr wrap="square" rtlCol="0" anchor="t">
            <a:spAutoFit/>
          </a:bodyPr>
          <a:p>
            <a:r>
              <a:rPr lang="zh-CN" altLang="en-US"/>
              <a:t>https://www.tmtpost.com/3741310.html</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3928" y="-2667000"/>
            <a:ext cx="6858000" cy="12192000"/>
          </a:xfrm>
          <a:prstGeom prst="rect">
            <a:avLst/>
          </a:prstGeom>
        </p:spPr>
      </p:pic>
      <p:sp>
        <p:nvSpPr>
          <p:cNvPr id="4" name="Rectangle 3"/>
          <p:cNvSpPr/>
          <p:nvPr/>
        </p:nvSpPr>
        <p:spPr>
          <a:xfrm>
            <a:off x="7090611" y="129379"/>
            <a:ext cx="5101390" cy="6728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838900" y="1971315"/>
            <a:ext cx="2641600" cy="1107996"/>
            <a:chOff x="1357127" y="4066903"/>
            <a:chExt cx="2641600" cy="1107996"/>
          </a:xfrm>
        </p:grpSpPr>
        <p:sp>
          <p:nvSpPr>
            <p:cNvPr id="111" name="TextBox 110"/>
            <p:cNvSpPr txBox="1"/>
            <p:nvPr/>
          </p:nvSpPr>
          <p:spPr>
            <a:xfrm>
              <a:off x="1357127" y="4066903"/>
              <a:ext cx="2641600"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06</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14" name="Rectangle 113"/>
            <p:cNvSpPr/>
            <p:nvPr/>
          </p:nvSpPr>
          <p:spPr>
            <a:xfrm>
              <a:off x="1616434" y="4848757"/>
              <a:ext cx="526166" cy="123108"/>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0" name="Rectangle 9"/>
          <p:cNvSpPr/>
          <p:nvPr/>
        </p:nvSpPr>
        <p:spPr>
          <a:xfrm>
            <a:off x="0" y="1"/>
            <a:ext cx="12192000" cy="168442"/>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2" name="文本框 11"/>
          <p:cNvSpPr txBox="1">
            <a:spLocks noChangeArrowheads="1"/>
          </p:cNvSpPr>
          <p:nvPr/>
        </p:nvSpPr>
        <p:spPr bwMode="auto">
          <a:xfrm>
            <a:off x="7865285" y="3053643"/>
            <a:ext cx="4363492" cy="82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SzPts val="3200"/>
            </a:pPr>
            <a:r>
              <a:rPr lang="zh-CN" altLang="en-US" sz="3600" b="1" dirty="0">
                <a:solidFill>
                  <a:srgbClr val="469EAD"/>
                </a:solidFill>
                <a:latin typeface="Arial Black" panose="020B0A04020102020204" pitchFamily="34" charset="0"/>
              </a:rPr>
              <a:t>关于</a:t>
            </a:r>
            <a:r>
              <a:rPr lang="en-US" altLang="zh-CN" sz="3600" b="1" dirty="0" err="1">
                <a:solidFill>
                  <a:srgbClr val="469EAD"/>
                </a:solidFill>
                <a:latin typeface="Arial Black" panose="020B0A04020102020204" pitchFamily="34" charset="0"/>
              </a:rPr>
              <a:t>BitMart</a:t>
            </a:r>
            <a:endParaRPr lang="en-US" altLang="zh-CN" sz="3600" b="1" dirty="0">
              <a:solidFill>
                <a:srgbClr val="469EAD"/>
              </a:solidFill>
              <a:latin typeface="Arial Black" panose="020B0A040201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4"/>
          <p:cNvGrpSpPr/>
          <p:nvPr/>
        </p:nvGrpSpPr>
        <p:grpSpPr>
          <a:xfrm>
            <a:off x="1016508" y="792964"/>
            <a:ext cx="3220967" cy="907161"/>
            <a:chOff x="1016508" y="792964"/>
            <a:chExt cx="3220967" cy="907161"/>
          </a:xfrm>
        </p:grpSpPr>
        <p:sp>
          <p:nvSpPr>
            <p:cNvPr id="122" name="Google Shape;122;p4"/>
            <p:cNvSpPr/>
            <p:nvPr/>
          </p:nvSpPr>
          <p:spPr>
            <a:xfrm rot="5400000">
              <a:off x="714756" y="1189206"/>
              <a:ext cx="694944" cy="91440"/>
            </a:xfrm>
            <a:prstGeom prst="rect">
              <a:avLst/>
            </a:prstGeom>
            <a:solidFill>
              <a:srgbClr val="00AE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23" name="Google Shape;123;p4"/>
            <p:cNvSpPr/>
            <p:nvPr/>
          </p:nvSpPr>
          <p:spPr>
            <a:xfrm>
              <a:off x="1186776" y="792964"/>
              <a:ext cx="12105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公司介绍</a:t>
              </a:r>
              <a:endParaRPr sz="2000" b="1">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4" name="Google Shape;124;p4"/>
            <p:cNvSpPr/>
            <p:nvPr/>
          </p:nvSpPr>
          <p:spPr>
            <a:xfrm>
              <a:off x="1186775" y="1146025"/>
              <a:ext cx="30507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BitMart 简介</a:t>
              </a:r>
              <a:endParaRPr sz="30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125" name="Google Shape;125;p4"/>
          <p:cNvSpPr/>
          <p:nvPr/>
        </p:nvSpPr>
        <p:spPr>
          <a:xfrm>
            <a:off x="1186775" y="1969764"/>
            <a:ext cx="3326751" cy="3330295"/>
          </a:xfrm>
          <a:prstGeom prst="rect">
            <a:avLst/>
          </a:prstGeom>
          <a:noFill/>
          <a:ln>
            <a:noFill/>
          </a:ln>
        </p:spPr>
        <p:txBody>
          <a:bodyPr spcFirstLastPara="1" wrap="square" lIns="91425" tIns="45700" rIns="91425" bIns="45700" anchor="t" anchorCtr="0">
            <a:spAutoFit/>
          </a:bodyPr>
          <a:lstStyle/>
          <a:p>
            <a:pPr marL="0" marR="0" lvl="0" indent="0" algn="l" rtl="0">
              <a:lnSpc>
                <a:spcPct val="167000"/>
              </a:lnSpc>
              <a:spcBef>
                <a:spcPts val="0"/>
              </a:spcBef>
              <a:spcAft>
                <a:spcPts val="0"/>
              </a:spcAft>
              <a:buNone/>
            </a:pP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BitMart于2017年成立，2018年3月15日正式运营。平台上线已经16个月，每日交易量约在52亿人民币，全球Alexa排名约在3万左右，用户注册量超过85万。公司总部设在开曼群岛，在美国、中国、韩国、香港设有分部，网站现有英文、简体中文、繁体中文、日文、韩文、越南语、俄罗斯语、土耳其语八种语言版本。</a:t>
            </a:r>
            <a:endParaRPr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grpSp>
        <p:nvGrpSpPr>
          <p:cNvPr id="9" name="Group 8"/>
          <p:cNvGrpSpPr/>
          <p:nvPr/>
        </p:nvGrpSpPr>
        <p:grpSpPr>
          <a:xfrm flipH="1">
            <a:off x="5163029" y="1582398"/>
            <a:ext cx="6977371" cy="4080555"/>
            <a:chOff x="3938803" y="2215549"/>
            <a:chExt cx="7293867" cy="4080555"/>
          </a:xfrm>
        </p:grpSpPr>
        <p:sp>
          <p:nvSpPr>
            <p:cNvPr id="10" name="Google Shape;131;p5"/>
            <p:cNvSpPr/>
            <p:nvPr/>
          </p:nvSpPr>
          <p:spPr>
            <a:xfrm>
              <a:off x="7572646" y="2335110"/>
              <a:ext cx="3660024" cy="3660024"/>
            </a:xfrm>
            <a:prstGeom prst="donut">
              <a:avLst>
                <a:gd name="adj" fmla="val 8518"/>
              </a:avLst>
            </a:prstGeom>
            <a:solidFill>
              <a:srgbClr val="F3F5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 name="Google Shape;133;p5"/>
            <p:cNvPicPr preferRelativeResize="0"/>
            <p:nvPr/>
          </p:nvPicPr>
          <p:blipFill rotWithShape="1">
            <a:blip r:embed="rId2"/>
            <a:srcRect/>
            <a:stretch>
              <a:fillRect/>
            </a:stretch>
          </p:blipFill>
          <p:spPr>
            <a:xfrm>
              <a:off x="9092254" y="3633416"/>
              <a:ext cx="622300" cy="622300"/>
            </a:xfrm>
            <a:prstGeom prst="rect">
              <a:avLst/>
            </a:prstGeom>
            <a:noFill/>
            <a:ln>
              <a:noFill/>
            </a:ln>
          </p:spPr>
        </p:pic>
        <p:pic>
          <p:nvPicPr>
            <p:cNvPr id="12" name="Google Shape;134;p5"/>
            <p:cNvPicPr preferRelativeResize="0"/>
            <p:nvPr/>
          </p:nvPicPr>
          <p:blipFill rotWithShape="1">
            <a:blip r:embed="rId3"/>
            <a:srcRect/>
            <a:stretch>
              <a:fillRect/>
            </a:stretch>
          </p:blipFill>
          <p:spPr>
            <a:xfrm>
              <a:off x="7914863" y="5794249"/>
              <a:ext cx="396955" cy="498738"/>
            </a:xfrm>
            <a:prstGeom prst="rect">
              <a:avLst/>
            </a:prstGeom>
            <a:noFill/>
            <a:ln>
              <a:noFill/>
            </a:ln>
          </p:spPr>
        </p:pic>
        <p:pic>
          <p:nvPicPr>
            <p:cNvPr id="13" name="Google Shape;135;p5"/>
            <p:cNvPicPr preferRelativeResize="0"/>
            <p:nvPr/>
          </p:nvPicPr>
          <p:blipFill rotWithShape="1">
            <a:blip r:embed="rId4"/>
            <a:srcRect/>
            <a:stretch>
              <a:fillRect/>
            </a:stretch>
          </p:blipFill>
          <p:spPr>
            <a:xfrm>
              <a:off x="6782925" y="5269025"/>
              <a:ext cx="405115" cy="405115"/>
            </a:xfrm>
            <a:prstGeom prst="rect">
              <a:avLst/>
            </a:prstGeom>
            <a:noFill/>
            <a:ln>
              <a:noFill/>
            </a:ln>
          </p:spPr>
        </p:pic>
        <p:pic>
          <p:nvPicPr>
            <p:cNvPr id="14" name="Google Shape;136;p5"/>
            <p:cNvPicPr preferRelativeResize="0"/>
            <p:nvPr/>
          </p:nvPicPr>
          <p:blipFill rotWithShape="1">
            <a:blip r:embed="rId5"/>
            <a:srcRect/>
            <a:stretch>
              <a:fillRect/>
            </a:stretch>
          </p:blipFill>
          <p:spPr>
            <a:xfrm>
              <a:off x="6111292" y="3783240"/>
              <a:ext cx="408218" cy="408218"/>
            </a:xfrm>
            <a:prstGeom prst="rect">
              <a:avLst/>
            </a:prstGeom>
            <a:noFill/>
            <a:ln>
              <a:noFill/>
            </a:ln>
          </p:spPr>
        </p:pic>
        <p:pic>
          <p:nvPicPr>
            <p:cNvPr id="15" name="Google Shape;137;p5"/>
            <p:cNvPicPr preferRelativeResize="0"/>
            <p:nvPr/>
          </p:nvPicPr>
          <p:blipFill rotWithShape="1">
            <a:blip r:embed="rId6"/>
            <a:srcRect/>
            <a:stretch>
              <a:fillRect/>
            </a:stretch>
          </p:blipFill>
          <p:spPr>
            <a:xfrm>
              <a:off x="6220829" y="4515174"/>
              <a:ext cx="453735" cy="443872"/>
            </a:xfrm>
            <a:prstGeom prst="rect">
              <a:avLst/>
            </a:prstGeom>
            <a:noFill/>
            <a:ln>
              <a:noFill/>
            </a:ln>
          </p:spPr>
        </p:pic>
        <p:sp>
          <p:nvSpPr>
            <p:cNvPr id="16" name="Google Shape;138;p5"/>
            <p:cNvSpPr/>
            <p:nvPr/>
          </p:nvSpPr>
          <p:spPr>
            <a:xfrm>
              <a:off x="3938803" y="3833109"/>
              <a:ext cx="2042403" cy="523180"/>
            </a:xfrm>
            <a:prstGeom prst="rect">
              <a:avLst/>
            </a:prstGeom>
            <a:noFill/>
            <a:ln>
              <a:noFill/>
            </a:ln>
          </p:spPr>
          <p:txBody>
            <a:bodyPr spcFirstLastPara="1" wrap="square" lIns="91425" tIns="45700" rIns="91425" bIns="45700" anchor="t" anchorCtr="0">
              <a:spAutoFit/>
            </a:bodyPr>
            <a:lstStyle/>
            <a:p>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币币交易</a:t>
              </a:r>
              <a:endParaRPr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a:p>
              <a:r>
                <a:rPr lang="en-US"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rPr>
                <a:t>          (</a:t>
              </a:r>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已开通</a:t>
              </a:r>
              <a:r>
                <a:rPr lang="en-US"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rPr>
                <a:t>)</a:t>
              </a:r>
              <a:endParaRPr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7" name="Google Shape;139;p5"/>
            <p:cNvSpPr/>
            <p:nvPr/>
          </p:nvSpPr>
          <p:spPr>
            <a:xfrm>
              <a:off x="6426448" y="5988368"/>
              <a:ext cx="1483089" cy="307736"/>
            </a:xfrm>
            <a:prstGeom prst="rect">
              <a:avLst/>
            </a:prstGeom>
            <a:noFill/>
            <a:ln>
              <a:noFill/>
            </a:ln>
          </p:spPr>
          <p:txBody>
            <a:bodyPr spcFirstLastPara="1" wrap="square" lIns="91425" tIns="45700" rIns="91425" bIns="45700" anchor="t" anchorCtr="0">
              <a:spAutoFit/>
            </a:bodyPr>
            <a:lstStyle/>
            <a:p>
              <a:pPr marR="0" lvl="0" indent="0">
                <a:spcBef>
                  <a:spcPts val="0"/>
                </a:spcBef>
                <a:spcAft>
                  <a:spcPts val="0"/>
                </a:spcAft>
                <a:buNone/>
              </a:pPr>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去中心化交易</a:t>
              </a:r>
              <a:endParaRPr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8" name="Google Shape;140;p5"/>
            <p:cNvSpPr/>
            <p:nvPr/>
          </p:nvSpPr>
          <p:spPr>
            <a:xfrm>
              <a:off x="5232386" y="5438453"/>
              <a:ext cx="1483089" cy="307736"/>
            </a:xfrm>
            <a:prstGeom prst="rect">
              <a:avLst/>
            </a:prstGeom>
            <a:noFill/>
            <a:ln>
              <a:noFill/>
            </a:ln>
          </p:spPr>
          <p:txBody>
            <a:bodyPr spcFirstLastPara="1" wrap="square" lIns="91425" tIns="45700" rIns="91425" bIns="45700" anchor="t" anchorCtr="0">
              <a:spAutoFit/>
            </a:bodyPr>
            <a:lstStyle/>
            <a:p>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期货合约</a:t>
              </a:r>
              <a:endParaRPr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9" name="Google Shape;141;p5"/>
            <p:cNvSpPr/>
            <p:nvPr/>
          </p:nvSpPr>
          <p:spPr>
            <a:xfrm>
              <a:off x="4588043" y="4604064"/>
              <a:ext cx="1541823" cy="523180"/>
            </a:xfrm>
            <a:prstGeom prst="rect">
              <a:avLst/>
            </a:prstGeom>
            <a:noFill/>
            <a:ln>
              <a:noFill/>
            </a:ln>
          </p:spPr>
          <p:txBody>
            <a:bodyPr spcFirstLastPara="1" wrap="square" lIns="91425" tIns="45700" rIns="91425" bIns="45700" anchor="t" anchorCtr="0">
              <a:spAutoFit/>
            </a:bodyPr>
            <a:lstStyle/>
            <a:p>
              <a:pPr marR="0" lvl="0" indent="0">
                <a:spcBef>
                  <a:spcPts val="0"/>
                </a:spcBef>
                <a:spcAft>
                  <a:spcPts val="0"/>
                </a:spcAft>
                <a:buNone/>
              </a:pPr>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场外交易</a:t>
              </a:r>
              <a:endParaRPr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a:p>
              <a:pPr marR="0" lvl="0" indent="0">
                <a:spcBef>
                  <a:spcPts val="0"/>
                </a:spcBef>
                <a:spcAft>
                  <a:spcPts val="0"/>
                </a:spcAft>
                <a:buNone/>
              </a:pPr>
              <a:r>
                <a:rPr lang="en-US"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rPr>
                <a:t>      (</a:t>
              </a:r>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已开通</a:t>
              </a:r>
              <a:r>
                <a:rPr lang="en-US"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rPr>
                <a:t>)    </a:t>
              </a:r>
              <a:endParaRPr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0" name="Google Shape;142;p5"/>
            <p:cNvSpPr/>
            <p:nvPr/>
          </p:nvSpPr>
          <p:spPr>
            <a:xfrm>
              <a:off x="8670266" y="4333125"/>
              <a:ext cx="148308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err="1">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全网</a:t>
              </a:r>
              <a:r>
                <a:rPr lang="zh-CN" altLang="en-US" sz="16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服务</a:t>
              </a:r>
              <a:endParaRPr sz="1600"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21" name="Google Shape;143;p5"/>
            <p:cNvCxnSpPr/>
            <p:nvPr/>
          </p:nvCxnSpPr>
          <p:spPr>
            <a:xfrm>
              <a:off x="6683474" y="4073884"/>
              <a:ext cx="902646" cy="0"/>
            </a:xfrm>
            <a:prstGeom prst="straightConnector1">
              <a:avLst/>
            </a:prstGeom>
            <a:noFill/>
            <a:ln w="9525" cap="flat" cmpd="sng">
              <a:solidFill>
                <a:srgbClr val="BFBFBF"/>
              </a:solidFill>
              <a:prstDash val="solid"/>
              <a:miter lim="800000"/>
              <a:headEnd type="none" w="sm" len="sm"/>
              <a:tailEnd type="none" w="sm" len="sm"/>
            </a:ln>
          </p:spPr>
        </p:cxnSp>
        <p:cxnSp>
          <p:nvCxnSpPr>
            <p:cNvPr id="22" name="Google Shape;144;p5"/>
            <p:cNvCxnSpPr/>
            <p:nvPr/>
          </p:nvCxnSpPr>
          <p:spPr>
            <a:xfrm>
              <a:off x="6823306" y="4864119"/>
              <a:ext cx="902646" cy="0"/>
            </a:xfrm>
            <a:prstGeom prst="straightConnector1">
              <a:avLst/>
            </a:prstGeom>
            <a:noFill/>
            <a:ln w="9525" cap="flat" cmpd="sng">
              <a:solidFill>
                <a:srgbClr val="BFBFBF"/>
              </a:solidFill>
              <a:prstDash val="solid"/>
              <a:miter lim="800000"/>
              <a:headEnd type="none" w="sm" len="sm"/>
              <a:tailEnd type="none" w="sm" len="sm"/>
            </a:ln>
          </p:spPr>
        </p:cxnSp>
        <p:cxnSp>
          <p:nvCxnSpPr>
            <p:cNvPr id="23" name="Google Shape;145;p5"/>
            <p:cNvCxnSpPr/>
            <p:nvPr/>
          </p:nvCxnSpPr>
          <p:spPr>
            <a:xfrm>
              <a:off x="7350872" y="5573435"/>
              <a:ext cx="902646" cy="0"/>
            </a:xfrm>
            <a:prstGeom prst="straightConnector1">
              <a:avLst/>
            </a:prstGeom>
            <a:noFill/>
            <a:ln w="9525" cap="flat" cmpd="sng">
              <a:solidFill>
                <a:srgbClr val="BFBFBF"/>
              </a:solidFill>
              <a:prstDash val="solid"/>
              <a:miter lim="800000"/>
              <a:headEnd type="none" w="sm" len="sm"/>
              <a:tailEnd type="none" w="sm" len="sm"/>
            </a:ln>
          </p:spPr>
        </p:cxnSp>
        <p:cxnSp>
          <p:nvCxnSpPr>
            <p:cNvPr id="24" name="Google Shape;146;p5"/>
            <p:cNvCxnSpPr/>
            <p:nvPr/>
          </p:nvCxnSpPr>
          <p:spPr>
            <a:xfrm>
              <a:off x="8438984" y="5998422"/>
              <a:ext cx="902646" cy="0"/>
            </a:xfrm>
            <a:prstGeom prst="straightConnector1">
              <a:avLst/>
            </a:prstGeom>
            <a:noFill/>
            <a:ln w="9525" cap="flat" cmpd="sng">
              <a:solidFill>
                <a:srgbClr val="BFBFBF"/>
              </a:solidFill>
              <a:prstDash val="solid"/>
              <a:miter lim="800000"/>
              <a:headEnd type="none" w="sm" len="sm"/>
              <a:tailEnd type="none" w="sm" len="sm"/>
            </a:ln>
          </p:spPr>
        </p:cxnSp>
        <p:pic>
          <p:nvPicPr>
            <p:cNvPr id="25" name="Google Shape;151;p5"/>
            <p:cNvPicPr preferRelativeResize="0"/>
            <p:nvPr/>
          </p:nvPicPr>
          <p:blipFill rotWithShape="1">
            <a:blip r:embed="rId6"/>
            <a:srcRect/>
            <a:stretch>
              <a:fillRect/>
            </a:stretch>
          </p:blipFill>
          <p:spPr>
            <a:xfrm>
              <a:off x="6260897" y="2976094"/>
              <a:ext cx="453735" cy="443871"/>
            </a:xfrm>
            <a:prstGeom prst="rect">
              <a:avLst/>
            </a:prstGeom>
            <a:noFill/>
            <a:ln>
              <a:noFill/>
            </a:ln>
          </p:spPr>
        </p:pic>
        <p:cxnSp>
          <p:nvCxnSpPr>
            <p:cNvPr id="26" name="Google Shape;152;p5"/>
            <p:cNvCxnSpPr/>
            <p:nvPr/>
          </p:nvCxnSpPr>
          <p:spPr>
            <a:xfrm>
              <a:off x="6893681" y="3337826"/>
              <a:ext cx="902646" cy="0"/>
            </a:xfrm>
            <a:prstGeom prst="straightConnector1">
              <a:avLst/>
            </a:prstGeom>
            <a:noFill/>
            <a:ln w="9525" cap="flat" cmpd="sng">
              <a:solidFill>
                <a:srgbClr val="BFBFBF"/>
              </a:solidFill>
              <a:prstDash val="solid"/>
              <a:miter lim="800000"/>
              <a:headEnd type="none" w="sm" len="sm"/>
              <a:tailEnd type="none" w="sm" len="sm"/>
            </a:ln>
          </p:spPr>
        </p:cxnSp>
        <p:sp>
          <p:nvSpPr>
            <p:cNvPr id="27" name="Google Shape;153;p5"/>
            <p:cNvSpPr/>
            <p:nvPr/>
          </p:nvSpPr>
          <p:spPr>
            <a:xfrm>
              <a:off x="4182054" y="3050548"/>
              <a:ext cx="2042403"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美元法币出入金</a:t>
              </a:r>
              <a:endParaRPr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endParaRPr>
            </a:p>
            <a:p>
              <a:pPr marL="0" marR="0" lvl="0" indent="0" rtl="0">
                <a:spcBef>
                  <a:spcPts val="0"/>
                </a:spcBef>
                <a:spcAft>
                  <a:spcPts val="0"/>
                </a:spcAft>
                <a:buNone/>
              </a:pPr>
              <a:r>
                <a:rPr lang="en-US"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rPr>
                <a:t>(</a:t>
              </a:r>
              <a:r>
                <a:rPr lang="en-US" sz="1400" b="1" dirty="0" err="1">
                  <a:solidFill>
                    <a:schemeClr val="bg2">
                      <a:lumMod val="50000"/>
                    </a:schemeClr>
                  </a:solidFill>
                  <a:latin typeface="微软雅黑" panose="020B0503020204020204" charset="-122"/>
                  <a:ea typeface="微软雅黑" panose="020B0503020204020204" charset="-122"/>
                  <a:sym typeface="微软雅黑" panose="020B0503020204020204" charset="-122"/>
                </a:rPr>
                <a:t>已开通</a:t>
              </a:r>
              <a:r>
                <a:rPr lang="en-US" sz="1400" b="1" dirty="0">
                  <a:solidFill>
                    <a:schemeClr val="bg2">
                      <a:lumMod val="50000"/>
                    </a:schemeClr>
                  </a:solidFill>
                  <a:latin typeface="微软雅黑" panose="020B0503020204020204" charset="-122"/>
                  <a:ea typeface="微软雅黑" panose="020B0503020204020204" charset="-122"/>
                  <a:sym typeface="微软雅黑" panose="020B0503020204020204" charset="-122"/>
                </a:rPr>
                <a:t>)</a:t>
              </a:r>
              <a:endParaRPr sz="1400" b="1" dirty="0">
                <a:solidFill>
                  <a:schemeClr val="bg2">
                    <a:lumMod val="50000"/>
                  </a:schemeClr>
                </a:solidFill>
                <a:latin typeface="微软雅黑" panose="020B0503020204020204" charset="-122"/>
                <a:ea typeface="微软雅黑" panose="020B0503020204020204" charset="-122"/>
              </a:endParaRPr>
            </a:p>
            <a:p>
              <a:pPr marL="0" marR="0" lvl="0" indent="0" rtl="0">
                <a:spcBef>
                  <a:spcPts val="0"/>
                </a:spcBef>
                <a:spcAft>
                  <a:spcPts val="0"/>
                </a:spcAft>
                <a:buNone/>
              </a:pPr>
              <a:r>
                <a:rPr lang="en-US" sz="1200" b="1" dirty="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endParaRPr sz="1200" dirty="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28" name="Google Shape;154;p5"/>
            <p:cNvCxnSpPr/>
            <p:nvPr/>
          </p:nvCxnSpPr>
          <p:spPr>
            <a:xfrm>
              <a:off x="7575336" y="2649895"/>
              <a:ext cx="902646" cy="0"/>
            </a:xfrm>
            <a:prstGeom prst="straightConnector1">
              <a:avLst/>
            </a:prstGeom>
            <a:noFill/>
            <a:ln w="9525" cap="flat" cmpd="sng">
              <a:solidFill>
                <a:srgbClr val="BFBFBF"/>
              </a:solidFill>
              <a:prstDash val="solid"/>
              <a:miter lim="800000"/>
              <a:headEnd type="none" w="sm" len="sm"/>
              <a:tailEnd type="none" w="sm" len="sm"/>
            </a:ln>
          </p:spPr>
        </p:cxnSp>
        <p:sp>
          <p:nvSpPr>
            <p:cNvPr id="29" name="Google Shape;155;p5"/>
            <p:cNvSpPr/>
            <p:nvPr/>
          </p:nvSpPr>
          <p:spPr>
            <a:xfrm>
              <a:off x="4588043" y="2291718"/>
              <a:ext cx="2289251"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400" b="1" dirty="0" err="1">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信用卡</a:t>
              </a:r>
              <a:r>
                <a:rPr lang="en-US" sz="14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sz="1400" b="1" dirty="0" err="1">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储蓄卡购买渠道</a:t>
              </a:r>
              <a:r>
                <a:rPr lang="en-US" sz="14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sz="1400" b="1" dirty="0" err="1">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已开通</a:t>
              </a:r>
              <a:r>
                <a:rPr lang="en-US" sz="14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0" name="Google Shape;156;p5"/>
            <p:cNvPicPr preferRelativeResize="0"/>
            <p:nvPr/>
          </p:nvPicPr>
          <p:blipFill rotWithShape="1">
            <a:blip r:embed="rId4"/>
            <a:srcRect/>
            <a:stretch>
              <a:fillRect/>
            </a:stretch>
          </p:blipFill>
          <p:spPr>
            <a:xfrm>
              <a:off x="6953086" y="2215549"/>
              <a:ext cx="437018" cy="437018"/>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6"/>
          <p:cNvGrpSpPr/>
          <p:nvPr/>
        </p:nvGrpSpPr>
        <p:grpSpPr>
          <a:xfrm>
            <a:off x="1016508" y="792964"/>
            <a:ext cx="2680122" cy="907064"/>
            <a:chOff x="1016508" y="792964"/>
            <a:chExt cx="2680122" cy="907064"/>
          </a:xfrm>
        </p:grpSpPr>
        <p:sp>
          <p:nvSpPr>
            <p:cNvPr id="162" name="Google Shape;162;p6"/>
            <p:cNvSpPr/>
            <p:nvPr/>
          </p:nvSpPr>
          <p:spPr>
            <a:xfrm rot="5400000">
              <a:off x="714756" y="1189206"/>
              <a:ext cx="694944" cy="91440"/>
            </a:xfrm>
            <a:prstGeom prst="rect">
              <a:avLst/>
            </a:prstGeom>
            <a:solidFill>
              <a:srgbClr val="00AE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3" name="Google Shape;163;p6"/>
            <p:cNvSpPr/>
            <p:nvPr/>
          </p:nvSpPr>
          <p:spPr>
            <a:xfrm>
              <a:off x="1186776" y="792964"/>
              <a:ext cx="12105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公司介绍</a:t>
              </a:r>
              <a:endParaRPr sz="2000" b="1">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64" name="Google Shape;164;p6"/>
            <p:cNvSpPr/>
            <p:nvPr/>
          </p:nvSpPr>
          <p:spPr>
            <a:xfrm>
              <a:off x="1186776" y="1146030"/>
              <a:ext cx="250985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BitMart Labs</a:t>
              </a:r>
              <a:endParaRPr lang="en-US" sz="30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165" name="Google Shape;165;p6"/>
          <p:cNvSpPr/>
          <p:nvPr/>
        </p:nvSpPr>
        <p:spPr>
          <a:xfrm>
            <a:off x="1016508" y="4950454"/>
            <a:ext cx="10474452" cy="760168"/>
          </a:xfrm>
          <a:prstGeom prst="rect">
            <a:avLst/>
          </a:prstGeom>
          <a:noFill/>
          <a:ln>
            <a:noFill/>
          </a:ln>
        </p:spPr>
        <p:txBody>
          <a:bodyPr spcFirstLastPara="1" wrap="square" lIns="91425" tIns="45700" rIns="91425" bIns="45700" anchor="t" anchorCtr="0">
            <a:spAutoFit/>
          </a:bodyPr>
          <a:lstStyle/>
          <a:p>
            <a:pPr marL="0" marR="0" lvl="0" indent="0" algn="l" rtl="0">
              <a:lnSpc>
                <a:spcPct val="155000"/>
              </a:lnSpc>
              <a:spcBef>
                <a:spcPts val="0"/>
              </a:spcBef>
              <a:spcAft>
                <a:spcPts val="0"/>
              </a:spcAft>
              <a:buNone/>
            </a:pP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BitMart</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提供国际区块链项目孵化平台BitMart</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Labs。通过为创业项目提供技术支持、市场咨询、发展指导、法律合规等多种服务，BitMart</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Labs旨在帮助优秀区块链项目的孵化落地，实现全球化发展</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66" name="Google Shape;166;p6"/>
          <p:cNvPicPr preferRelativeResize="0"/>
          <p:nvPr/>
        </p:nvPicPr>
        <p:blipFill rotWithShape="1">
          <a:blip r:embed="rId1"/>
          <a:srcRect/>
          <a:stretch>
            <a:fillRect/>
          </a:stretch>
        </p:blipFill>
        <p:spPr>
          <a:xfrm>
            <a:off x="1093659" y="1964492"/>
            <a:ext cx="5836529" cy="2868332"/>
          </a:xfrm>
          <a:prstGeom prst="rect">
            <a:avLst/>
          </a:prstGeom>
          <a:noFill/>
          <a:ln>
            <a:noFill/>
          </a:ln>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7"/>
          <p:cNvGrpSpPr/>
          <p:nvPr/>
        </p:nvGrpSpPr>
        <p:grpSpPr>
          <a:xfrm>
            <a:off x="1016508" y="792964"/>
            <a:ext cx="3860894" cy="907064"/>
            <a:chOff x="1016508" y="792964"/>
            <a:chExt cx="3860894" cy="907064"/>
          </a:xfrm>
        </p:grpSpPr>
        <p:sp>
          <p:nvSpPr>
            <p:cNvPr id="172" name="Google Shape;172;p7"/>
            <p:cNvSpPr/>
            <p:nvPr/>
          </p:nvSpPr>
          <p:spPr>
            <a:xfrm rot="5400000">
              <a:off x="714756" y="1189206"/>
              <a:ext cx="694944" cy="91440"/>
            </a:xfrm>
            <a:prstGeom prst="rect">
              <a:avLst/>
            </a:prstGeom>
            <a:solidFill>
              <a:srgbClr val="00AE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73" name="Google Shape;173;p7"/>
            <p:cNvSpPr/>
            <p:nvPr/>
          </p:nvSpPr>
          <p:spPr>
            <a:xfrm>
              <a:off x="1186776" y="792964"/>
              <a:ext cx="12105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公司介绍</a:t>
              </a:r>
              <a:endParaRPr sz="2000" b="1">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4" name="Google Shape;174;p7"/>
            <p:cNvSpPr/>
            <p:nvPr/>
          </p:nvSpPr>
          <p:spPr>
            <a:xfrm>
              <a:off x="1186776" y="1146030"/>
              <a:ext cx="369062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BitMart Launchpad</a:t>
              </a:r>
              <a:endParaRPr lang="en-US" sz="3000">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175" name="Google Shape;175;p7"/>
          <p:cNvSpPr/>
          <p:nvPr/>
        </p:nvSpPr>
        <p:spPr>
          <a:xfrm>
            <a:off x="2105398" y="5282150"/>
            <a:ext cx="8266964" cy="1094105"/>
          </a:xfrm>
          <a:prstGeom prst="rect">
            <a:avLst/>
          </a:prstGeom>
          <a:noFill/>
          <a:ln>
            <a:noFill/>
          </a:ln>
        </p:spPr>
        <p:txBody>
          <a:bodyPr spcFirstLastPara="1" wrap="square" lIns="91425" tIns="45700" rIns="91425" bIns="45700" anchor="t" anchorCtr="0">
            <a:spAutoFit/>
          </a:bodyPr>
          <a:lstStyle/>
          <a:p>
            <a:pPr marL="0" marR="0" lvl="0" indent="0" algn="l" rtl="0">
              <a:lnSpc>
                <a:spcPct val="155000"/>
              </a:lnSpc>
              <a:spcBef>
                <a:spcPts val="0"/>
              </a:spcBef>
              <a:spcAft>
                <a:spcPts val="0"/>
              </a:spcAft>
              <a:buNone/>
            </a:pP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BitMart</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Launchpad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是一个区块链优质项目加速平台。所有项目经过严格筛选，同时BitMart</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也会在适当时间支持交易，旨在分享区块链技术革新和最新行业成果，促进区块链技术普及和全球经济创新。目前，BitMart</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Launchpad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已成功完成IOTW</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BICOIN,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Unitopia</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 和 MAGIC CUBE </a:t>
            </a:r>
            <a:r>
              <a:rPr lang="en-US" sz="14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代币售卖</a:t>
            </a:r>
            <a:r>
              <a:rPr lang="en-US"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76" name="Google Shape;176;p7"/>
          <p:cNvPicPr preferRelativeResize="0"/>
          <p:nvPr/>
        </p:nvPicPr>
        <p:blipFill rotWithShape="1">
          <a:blip r:embed="rId1"/>
          <a:srcRect/>
          <a:stretch>
            <a:fillRect/>
          </a:stretch>
        </p:blipFill>
        <p:spPr>
          <a:xfrm>
            <a:off x="2600564" y="1723248"/>
            <a:ext cx="7017569" cy="3519784"/>
          </a:xfrm>
          <a:prstGeom prst="rect">
            <a:avLst/>
          </a:prstGeom>
          <a:noFill/>
          <a:ln>
            <a:noFill/>
          </a:ln>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87" name="Google Shape;787;p44"/>
          <p:cNvGrpSpPr/>
          <p:nvPr/>
        </p:nvGrpSpPr>
        <p:grpSpPr>
          <a:xfrm>
            <a:off x="1016508" y="792964"/>
            <a:ext cx="2544839" cy="907064"/>
            <a:chOff x="1016508" y="792964"/>
            <a:chExt cx="1547165" cy="907064"/>
          </a:xfrm>
        </p:grpSpPr>
        <p:sp>
          <p:nvSpPr>
            <p:cNvPr id="788" name="Google Shape;788;p44"/>
            <p:cNvSpPr/>
            <p:nvPr/>
          </p:nvSpPr>
          <p:spPr>
            <a:xfrm rot="5400000">
              <a:off x="714756" y="1189206"/>
              <a:ext cx="694944" cy="91440"/>
            </a:xfrm>
            <a:prstGeom prst="rect">
              <a:avLst/>
            </a:prstGeom>
            <a:solidFill>
              <a:srgbClr val="00AE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89" name="Google Shape;789;p44"/>
            <p:cNvSpPr/>
            <p:nvPr/>
          </p:nvSpPr>
          <p:spPr>
            <a:xfrm>
              <a:off x="1186776" y="792964"/>
              <a:ext cx="12105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err="1">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未来规划</a:t>
              </a:r>
              <a:endParaRPr dirty="0"/>
            </a:p>
          </p:txBody>
        </p:sp>
        <p:sp>
          <p:nvSpPr>
            <p:cNvPr id="790" name="Google Shape;790;p44"/>
            <p:cNvSpPr/>
            <p:nvPr/>
          </p:nvSpPr>
          <p:spPr>
            <a:xfrm>
              <a:off x="1186776" y="1146030"/>
              <a:ext cx="137689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000000"/>
                  </a:solidFill>
                  <a:latin typeface="Helvetica Neue Light"/>
                  <a:ea typeface="Helvetica Neue Light"/>
                  <a:cs typeface="Helvetica Neue Light"/>
                  <a:sym typeface="Helvetica Neue Light"/>
                </a:rPr>
                <a:t>BitMart</a:t>
              </a:r>
              <a:endParaRPr sz="3000">
                <a:solidFill>
                  <a:srgbClr val="000000"/>
                </a:solidFill>
                <a:latin typeface="Helvetica Neue Light"/>
                <a:ea typeface="Helvetica Neue Light"/>
                <a:cs typeface="Helvetica Neue Light"/>
                <a:sym typeface="Helvetica Neue Light"/>
              </a:endParaRPr>
            </a:p>
          </p:txBody>
        </p:sp>
      </p:grpSp>
      <p:sp>
        <p:nvSpPr>
          <p:cNvPr id="791" name="Google Shape;791;p44"/>
          <p:cNvSpPr/>
          <p:nvPr/>
        </p:nvSpPr>
        <p:spPr>
          <a:xfrm>
            <a:off x="1296572" y="4192658"/>
            <a:ext cx="5220878" cy="1325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67000"/>
              </a:lnSpc>
              <a:spcBef>
                <a:spcPts val="0"/>
              </a:spcBef>
              <a:spcAft>
                <a:spcPts val="0"/>
              </a:spcAft>
              <a:buFont typeface="Wingdings" panose="05000000000000000000" pitchFamily="2" charset="2"/>
              <a:buChar char="ü"/>
            </a:pP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全球数字资产服务机构前3</a:t>
            </a:r>
            <a:endParaRPr sz="1600" dirty="0"/>
          </a:p>
          <a:p>
            <a:pPr marL="285750" marR="0" lvl="0" indent="-285750" algn="l" rtl="0">
              <a:lnSpc>
                <a:spcPct val="167000"/>
              </a:lnSpc>
              <a:spcBef>
                <a:spcPts val="0"/>
              </a:spcBef>
              <a:spcAft>
                <a:spcPts val="0"/>
              </a:spcAft>
              <a:buFont typeface="Wingdings" panose="05000000000000000000" pitchFamily="2" charset="2"/>
              <a:buChar char="ü"/>
            </a:pPr>
            <a:r>
              <a:rPr lang="en-US"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平台流量达到全球前1万</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67000"/>
              </a:lnSpc>
              <a:spcBef>
                <a:spcPts val="0"/>
              </a:spcBef>
              <a:spcAft>
                <a:spcPts val="0"/>
              </a:spcAft>
              <a:buFont typeface="Wingdings" panose="05000000000000000000" pitchFamily="2" charset="2"/>
              <a:buChar char="ü"/>
            </a:pPr>
            <a:r>
              <a:rPr lang="en-US" sz="1600" dirty="0" err="1">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rPr>
              <a:t>金融、服务、投资为一体的全网服务平台</a:t>
            </a:r>
            <a:endParaRPr sz="1600" dirty="0">
              <a:solidFill>
                <a:srgbClr val="79797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92" name="Google Shape;792;p44"/>
          <p:cNvSpPr/>
          <p:nvPr/>
        </p:nvSpPr>
        <p:spPr>
          <a:xfrm>
            <a:off x="1186776" y="3370766"/>
            <a:ext cx="3070071"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数字资产的纳斯达克</a:t>
            </a:r>
            <a:endParaRPr lang="en-US" sz="2500" b="1">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793" name="Google Shape;793;p44"/>
          <p:cNvPicPr preferRelativeResize="0"/>
          <p:nvPr/>
        </p:nvPicPr>
        <p:blipFill rotWithShape="1">
          <a:blip r:embed="rId1"/>
          <a:srcRect/>
          <a:stretch>
            <a:fillRect/>
          </a:stretch>
        </p:blipFill>
        <p:spPr>
          <a:xfrm>
            <a:off x="8712352" y="2348400"/>
            <a:ext cx="2663075" cy="4489825"/>
          </a:xfrm>
          <a:prstGeom prst="rect">
            <a:avLst/>
          </a:prstGeom>
          <a:noFill/>
          <a:ln>
            <a:noFill/>
          </a:ln>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rot="5400000">
            <a:off x="2670464" y="-2670464"/>
            <a:ext cx="6858000" cy="12198928"/>
          </a:xfrm>
          <a:prstGeom prst="rect">
            <a:avLst/>
          </a:prstGeom>
        </p:spPr>
      </p:pic>
      <p:sp>
        <p:nvSpPr>
          <p:cNvPr id="4" name="Rectangle 3"/>
          <p:cNvSpPr/>
          <p:nvPr/>
        </p:nvSpPr>
        <p:spPr>
          <a:xfrm>
            <a:off x="0" y="3236952"/>
            <a:ext cx="12192000" cy="3621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4000"/>
              </a:lnSpc>
            </a:pPr>
            <a:endParaRPr lang="en-US" altLang="zh-CN" dirty="0">
              <a:solidFill>
                <a:srgbClr val="797979"/>
              </a:solidFill>
              <a:latin typeface="Helvetica Neue"/>
              <a:ea typeface="Helvetica Neue"/>
              <a:cs typeface="Helvetica Neue"/>
              <a:sym typeface="Helvetica Neue"/>
            </a:endParaRPr>
          </a:p>
        </p:txBody>
      </p:sp>
      <p:sp>
        <p:nvSpPr>
          <p:cNvPr id="111" name="TextBox 110"/>
          <p:cNvSpPr txBox="1"/>
          <p:nvPr/>
        </p:nvSpPr>
        <p:spPr>
          <a:xfrm>
            <a:off x="1526745" y="3232941"/>
            <a:ext cx="3224671" cy="707886"/>
          </a:xfrm>
          <a:prstGeom prst="rect">
            <a:avLst/>
          </a:prstGeom>
          <a:noFill/>
        </p:spPr>
        <p:txBody>
          <a:bodyPr wrap="square" rtlCol="0">
            <a:spAutoFit/>
          </a:bodyPr>
          <a:lstStyle/>
          <a:p>
            <a:r>
              <a:rPr lang="en-US" sz="4000" b="1" dirty="0">
                <a:solidFill>
                  <a:srgbClr val="469EAD"/>
                </a:solidFill>
                <a:latin typeface="Browallia New" panose="020B0604020202020204" pitchFamily="34" charset="0"/>
                <a:cs typeface="Browallia New" panose="020B0604020202020204" pitchFamily="34" charset="0"/>
              </a:rPr>
              <a:t> </a:t>
            </a:r>
            <a:r>
              <a:rPr lang="zh-CN" altLang="en-US" sz="2400" b="1" dirty="0">
                <a:solidFill>
                  <a:srgbClr val="00AEA7"/>
                </a:solidFill>
                <a:latin typeface="微软雅黑" panose="020B0503020204020204" charset="-122"/>
                <a:ea typeface="微软雅黑" panose="020B0503020204020204" charset="-122"/>
                <a:cs typeface="Browallia New" panose="020B0604020202020204" pitchFamily="34" charset="0"/>
              </a:rPr>
              <a:t>联系我们</a:t>
            </a:r>
            <a:endParaRPr lang="en-US" sz="2400" b="1" dirty="0">
              <a:solidFill>
                <a:srgbClr val="00AEA7"/>
              </a:solidFill>
              <a:latin typeface="微软雅黑" panose="020B0503020204020204" charset="-122"/>
              <a:ea typeface="微软雅黑" panose="020B0503020204020204" charset="-122"/>
            </a:endParaRPr>
          </a:p>
        </p:txBody>
      </p:sp>
      <p:sp>
        <p:nvSpPr>
          <p:cNvPr id="10" name="Rectangle 9"/>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
        <p:nvSpPr>
          <p:cNvPr id="2" name="Rectangle 1"/>
          <p:cNvSpPr/>
          <p:nvPr/>
        </p:nvSpPr>
        <p:spPr>
          <a:xfrm>
            <a:off x="1703416" y="3877224"/>
            <a:ext cx="6096000" cy="2045945"/>
          </a:xfrm>
          <a:prstGeom prst="rect">
            <a:avLst/>
          </a:prstGeom>
        </p:spPr>
        <p:txBody>
          <a:bodyPr>
            <a:spAutoFit/>
          </a:bodyPr>
          <a:lstStyle/>
          <a:p>
            <a:pPr lvl="0">
              <a:lnSpc>
                <a:spcPct val="154000"/>
              </a:lnSpc>
            </a:pPr>
            <a:r>
              <a:rPr lang="zh-CN" altLang="en-US"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官网</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https://www.bitmart.com/ </a:t>
            </a:r>
            <a:endParaRPr lang="en-US" altLang="zh-CN" sz="1400" dirty="0"/>
          </a:p>
          <a:p>
            <a:pPr lvl="0">
              <a:lnSpc>
                <a:spcPct val="154000"/>
              </a:lnSpc>
            </a:pPr>
            <a:r>
              <a:rPr lang="zh-CN" altLang="en-US"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推特</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https://twitter.com/BitMartExchange </a:t>
            </a:r>
            <a:endParaRPr lang="en-US" altLang="zh-CN" sz="1400" dirty="0"/>
          </a:p>
          <a:p>
            <a:pPr lvl="0">
              <a:lnSpc>
                <a:spcPct val="154000"/>
              </a:lnSpc>
            </a:pPr>
            <a:r>
              <a:rPr lang="zh-CN" altLang="en-US"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脸书</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https://www.facebook.com/bitmartexchange </a:t>
            </a:r>
            <a:endParaRPr lang="en-US" altLang="zh-CN" sz="1400" dirty="0"/>
          </a:p>
          <a:p>
            <a:pPr lvl="0">
              <a:lnSpc>
                <a:spcPct val="154000"/>
              </a:lnSpc>
            </a:pPr>
            <a:r>
              <a:rPr lang="zh-CN" altLang="en-US"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领英</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https://www.linkedin.com/company/bitmart </a:t>
            </a:r>
            <a:endParaRPr lang="en-US" altLang="zh-CN" sz="1400" dirty="0"/>
          </a:p>
          <a:p>
            <a:pPr lvl="0">
              <a:lnSpc>
                <a:spcPct val="154000"/>
              </a:lnSpc>
            </a:pPr>
            <a:r>
              <a:rPr lang="zh-CN" altLang="en-US"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英文电报群</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t.me/</a:t>
            </a:r>
            <a:r>
              <a:rPr lang="en-US" altLang="zh-CN" sz="1400" dirty="0" err="1">
                <a:solidFill>
                  <a:srgbClr val="797979"/>
                </a:solidFill>
                <a:latin typeface="Helvetica Neue"/>
                <a:ea typeface="Helvetica Neue"/>
                <a:cs typeface="Helvetica Neue"/>
                <a:sym typeface="Helvetica Neue"/>
              </a:rPr>
              <a:t>BitMartExchange</a:t>
            </a:r>
            <a:r>
              <a:rPr lang="en-US" altLang="zh-CN" sz="1400" dirty="0">
                <a:solidFill>
                  <a:srgbClr val="797979"/>
                </a:solidFill>
                <a:latin typeface="Helvetica Neue"/>
                <a:ea typeface="Helvetica Neue"/>
                <a:cs typeface="Helvetica Neue"/>
                <a:sym typeface="Helvetica Neue"/>
              </a:rPr>
              <a:t> </a:t>
            </a:r>
            <a:endParaRPr lang="en-US" altLang="zh-CN" sz="1400" dirty="0"/>
          </a:p>
          <a:p>
            <a:pPr lvl="0">
              <a:lnSpc>
                <a:spcPct val="154000"/>
              </a:lnSpc>
            </a:pPr>
            <a:r>
              <a:rPr lang="zh-CN" altLang="en-US"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中文电报群</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t.me/</a:t>
            </a:r>
            <a:r>
              <a:rPr lang="en-US" altLang="zh-CN" sz="1400" dirty="0" err="1">
                <a:solidFill>
                  <a:srgbClr val="797979"/>
                </a:solidFill>
                <a:latin typeface="Helvetica Neue"/>
                <a:ea typeface="Helvetica Neue"/>
                <a:cs typeface="Helvetica Neue"/>
                <a:sym typeface="Helvetica Neue"/>
              </a:rPr>
              <a:t>BitMart_China</a:t>
            </a:r>
            <a:r>
              <a:rPr lang="en-US" altLang="zh-CN" sz="1400" dirty="0">
                <a:solidFill>
                  <a:srgbClr val="797979"/>
                </a:solidFill>
                <a:latin typeface="Helvetica Neue"/>
                <a:ea typeface="Helvetica Neue"/>
                <a:cs typeface="Helvetica Neue"/>
                <a:sym typeface="Helvetica Neue"/>
              </a:rPr>
              <a:t> </a:t>
            </a:r>
            <a:endParaRPr lang="en-US" altLang="zh-CN" sz="1400" dirty="0"/>
          </a:p>
        </p:txBody>
      </p:sp>
      <p:sp>
        <p:nvSpPr>
          <p:cNvPr id="3" name="Rectangle 2"/>
          <p:cNvSpPr/>
          <p:nvPr/>
        </p:nvSpPr>
        <p:spPr>
          <a:xfrm>
            <a:off x="6508769" y="3940827"/>
            <a:ext cx="6096000" cy="2042290"/>
          </a:xfrm>
          <a:prstGeom prst="rect">
            <a:avLst/>
          </a:prstGeom>
        </p:spPr>
        <p:txBody>
          <a:bodyPr>
            <a:spAutoFit/>
          </a:bodyPr>
          <a:lstStyle/>
          <a:p>
            <a:pPr lvl="0">
              <a:lnSpc>
                <a:spcPct val="154000"/>
              </a:lnSpc>
            </a:pPr>
            <a:r>
              <a:rPr lang="zh-CN" altLang="en-US"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微信公众号 </a:t>
            </a:r>
            <a:r>
              <a:rPr lang="en-US" altLang="zh-CN" sz="1400" dirty="0">
                <a:solidFill>
                  <a:srgbClr val="00AEA7"/>
                </a:solidFill>
                <a:latin typeface="微软雅黑" panose="020B0503020204020204" charset="-122"/>
                <a:ea typeface="微软雅黑" panose="020B0503020204020204" charset="-122"/>
                <a:cs typeface="微软雅黑" panose="020B0503020204020204" charset="-122"/>
                <a:sym typeface="微软雅黑" panose="020B0503020204020204" charset="-122"/>
              </a:rPr>
              <a:t>ID</a:t>
            </a:r>
            <a:r>
              <a:rPr lang="zh-CN" altLang="en-US" sz="1400" dirty="0">
                <a:solidFill>
                  <a:srgbClr val="00AEA7"/>
                </a:solidFill>
                <a:latin typeface="Helvetica Neue"/>
                <a:ea typeface="Helvetica Neue"/>
                <a:cs typeface="Helvetica Neue"/>
                <a:sym typeface="Helvetica Neue"/>
              </a:rPr>
              <a:t>：</a:t>
            </a:r>
            <a:r>
              <a:rPr lang="en-US" altLang="zh-CN" sz="1400" dirty="0" err="1">
                <a:solidFill>
                  <a:srgbClr val="797979"/>
                </a:solidFill>
                <a:latin typeface="Helvetica Neue"/>
                <a:ea typeface="Helvetica Neue"/>
                <a:cs typeface="Helvetica Neue"/>
                <a:sym typeface="Helvetica Neue"/>
              </a:rPr>
              <a:t>BitMartExchange</a:t>
            </a:r>
            <a:r>
              <a:rPr lang="en-US" altLang="zh-CN" sz="1400" dirty="0">
                <a:solidFill>
                  <a:srgbClr val="797979"/>
                </a:solidFill>
                <a:latin typeface="Helvetica Neue"/>
                <a:ea typeface="Helvetica Neue"/>
                <a:cs typeface="Helvetica Neue"/>
                <a:sym typeface="Helvetica Neue"/>
              </a:rPr>
              <a:t> </a:t>
            </a:r>
            <a:endParaRPr lang="en-US" altLang="zh-CN" sz="1400" dirty="0"/>
          </a:p>
          <a:p>
            <a:pPr lvl="0">
              <a:lnSpc>
                <a:spcPct val="154000"/>
              </a:lnSpc>
            </a:pPr>
            <a:r>
              <a:rPr lang="en-US" altLang="zh-CN" sz="1400" dirty="0">
                <a:solidFill>
                  <a:srgbClr val="00AEA7"/>
                </a:solidFill>
                <a:latin typeface="Helvetica Neue"/>
                <a:ea typeface="Helvetica Neue"/>
                <a:cs typeface="Helvetica Neue"/>
                <a:sym typeface="Helvetica Neue"/>
              </a:rPr>
              <a:t>YouTube</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https://www.youtube.com/c/BitMartExchange </a:t>
            </a:r>
            <a:endParaRPr lang="en-US" altLang="zh-CN" sz="1400" dirty="0"/>
          </a:p>
          <a:p>
            <a:pPr lvl="0">
              <a:lnSpc>
                <a:spcPct val="154000"/>
              </a:lnSpc>
            </a:pPr>
            <a:r>
              <a:rPr lang="en-US" altLang="zh-CN" sz="1400" dirty="0">
                <a:solidFill>
                  <a:srgbClr val="00AEA7"/>
                </a:solidFill>
                <a:latin typeface="Helvetica Neue"/>
                <a:ea typeface="Helvetica Neue"/>
                <a:cs typeface="Helvetica Neue"/>
                <a:sym typeface="Helvetica Neue"/>
              </a:rPr>
              <a:t>Reddit</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https://www.reddit.com/r/bitmartexchange </a:t>
            </a:r>
            <a:endParaRPr lang="en-US" altLang="zh-CN" sz="1400" dirty="0"/>
          </a:p>
          <a:p>
            <a:pPr lvl="0">
              <a:lnSpc>
                <a:spcPct val="154000"/>
              </a:lnSpc>
            </a:pPr>
            <a:r>
              <a:rPr lang="en-US" altLang="zh-CN" sz="1400" dirty="0">
                <a:solidFill>
                  <a:srgbClr val="00AEA7"/>
                </a:solidFill>
                <a:latin typeface="Helvetica Neue"/>
                <a:ea typeface="Helvetica Neue"/>
                <a:cs typeface="Helvetica Neue"/>
                <a:sym typeface="Helvetica Neue"/>
              </a:rPr>
              <a:t>Medium</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https://medium.com/@bitmart.exchange </a:t>
            </a:r>
            <a:endParaRPr lang="en-US" altLang="zh-CN" sz="1400" dirty="0"/>
          </a:p>
          <a:p>
            <a:pPr lvl="0">
              <a:lnSpc>
                <a:spcPct val="154000"/>
              </a:lnSpc>
            </a:pPr>
            <a:r>
              <a:rPr lang="en-US" altLang="zh-CN" sz="1400" dirty="0" err="1">
                <a:solidFill>
                  <a:srgbClr val="00AEA7"/>
                </a:solidFill>
                <a:latin typeface="Helvetica Neue"/>
                <a:ea typeface="Helvetica Neue"/>
                <a:cs typeface="Helvetica Neue"/>
                <a:sym typeface="Helvetica Neue"/>
              </a:rPr>
              <a:t>Steemit</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https://steemit.com/@bitmart </a:t>
            </a:r>
            <a:endParaRPr lang="en-US" altLang="zh-CN" sz="1400" dirty="0"/>
          </a:p>
          <a:p>
            <a:pPr lvl="0">
              <a:lnSpc>
                <a:spcPct val="154000"/>
              </a:lnSpc>
            </a:pPr>
            <a:r>
              <a:rPr lang="en-US" altLang="zh-CN" sz="1400" dirty="0">
                <a:solidFill>
                  <a:srgbClr val="00AEA7"/>
                </a:solidFill>
                <a:latin typeface="Helvetica Neue"/>
                <a:ea typeface="Helvetica Neue"/>
                <a:cs typeface="Helvetica Neue"/>
                <a:sym typeface="Helvetica Neue"/>
              </a:rPr>
              <a:t>Instagram</a:t>
            </a:r>
            <a:r>
              <a:rPr lang="zh-CN" altLang="en-US" sz="1400" dirty="0">
                <a:solidFill>
                  <a:srgbClr val="00AEA7"/>
                </a:solidFill>
                <a:latin typeface="Helvetica Neue"/>
                <a:ea typeface="Helvetica Neue"/>
                <a:cs typeface="Helvetica Neue"/>
                <a:sym typeface="Helvetica Neue"/>
              </a:rPr>
              <a:t>：</a:t>
            </a:r>
            <a:r>
              <a:rPr lang="en-US" altLang="zh-CN" sz="1400" dirty="0">
                <a:solidFill>
                  <a:srgbClr val="797979"/>
                </a:solidFill>
                <a:latin typeface="Helvetica Neue"/>
                <a:ea typeface="Helvetica Neue"/>
                <a:cs typeface="Helvetica Neue"/>
                <a:sym typeface="Helvetica Neue"/>
              </a:rPr>
              <a:t>https://www.instagram.com/bitmart_exchange/</a:t>
            </a:r>
            <a:endParaRPr lang="en-US" altLang="zh-CN" sz="1400" dirty="0">
              <a:solidFill>
                <a:srgbClr val="797979"/>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Picture 216"/>
          <p:cNvPicPr>
            <a:picLocks noChangeAspect="1"/>
          </p:cNvPicPr>
          <p:nvPr/>
        </p:nvPicPr>
        <p:blipFill>
          <a:blip r:embed="rId1"/>
          <a:stretch>
            <a:fillRect/>
          </a:stretch>
        </p:blipFill>
        <p:spPr>
          <a:xfrm rot="5400000">
            <a:off x="2670464" y="-2568106"/>
            <a:ext cx="6858000" cy="12198928"/>
          </a:xfrm>
          <a:prstGeom prst="rect">
            <a:avLst/>
          </a:prstGeom>
        </p:spPr>
      </p:pic>
      <p:sp>
        <p:nvSpPr>
          <p:cNvPr id="4" name="Rectangle 3"/>
          <p:cNvSpPr/>
          <p:nvPr/>
        </p:nvSpPr>
        <p:spPr>
          <a:xfrm>
            <a:off x="761999" y="615048"/>
            <a:ext cx="10812379" cy="5650026"/>
          </a:xfrm>
          <a:prstGeom prst="rect">
            <a:avLst/>
          </a:prstGeom>
          <a:solidFill>
            <a:schemeClr val="bg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3598545"/>
            <a:ext cx="3640455" cy="1014730"/>
          </a:xfrm>
          <a:prstGeom prst="rect">
            <a:avLst/>
          </a:prstGeom>
          <a:noFill/>
        </p:spPr>
        <p:txBody>
          <a:bodyPr wrap="square" rtlCol="0">
            <a:spAutoFit/>
          </a:bodyPr>
          <a:lstStyle/>
          <a:p>
            <a:r>
              <a:rPr lang="en-US" sz="6000" b="1" dirty="0">
                <a:solidFill>
                  <a:srgbClr val="469EAD"/>
                </a:solidFill>
                <a:latin typeface="Browallia New" panose="020B0604020202020204" pitchFamily="34" charset="0"/>
                <a:cs typeface="Browallia New" panose="020B0604020202020204" pitchFamily="34" charset="0"/>
              </a:rPr>
              <a:t>Content</a:t>
            </a:r>
            <a:endParaRPr lang="en-US" sz="5400" b="1" dirty="0">
              <a:solidFill>
                <a:srgbClr val="469EAD"/>
              </a:solidFill>
              <a:latin typeface="Browallia New" panose="020B0604020202020204" pitchFamily="34" charset="0"/>
              <a:cs typeface="Browallia New" panose="020B0604020202020204" pitchFamily="34" charset="0"/>
            </a:endParaRPr>
          </a:p>
        </p:txBody>
      </p:sp>
      <p:sp>
        <p:nvSpPr>
          <p:cNvPr id="8" name="TextBox 7"/>
          <p:cNvSpPr txBox="1"/>
          <p:nvPr/>
        </p:nvSpPr>
        <p:spPr>
          <a:xfrm>
            <a:off x="4530243" y="2052757"/>
            <a:ext cx="6347795" cy="281487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000" b="1" dirty="0">
                <a:solidFill>
                  <a:srgbClr val="377E8C"/>
                </a:solidFill>
                <a:latin typeface="Avenir Book"/>
                <a:cs typeface="Arial" panose="020B0604020202020204" pitchFamily="34" charset="0"/>
              </a:rPr>
              <a:t>加密货币</a:t>
            </a:r>
            <a:r>
              <a:rPr lang="zh-CN" altLang="zh-CN" sz="2000" b="1" dirty="0">
                <a:solidFill>
                  <a:srgbClr val="377E8C"/>
                </a:solidFill>
                <a:latin typeface="Avenir Book"/>
                <a:cs typeface="Arial" panose="020B0604020202020204" pitchFamily="34" charset="0"/>
              </a:rPr>
              <a:t>交易所</a:t>
            </a:r>
            <a:r>
              <a:rPr lang="zh-CN" altLang="en-US" sz="2000" b="1" dirty="0">
                <a:solidFill>
                  <a:srgbClr val="377E8C"/>
                </a:solidFill>
                <a:latin typeface="Avenir Book"/>
                <a:cs typeface="Arial" panose="020B0604020202020204" pitchFamily="34" charset="0"/>
              </a:rPr>
              <a:t>行业</a:t>
            </a:r>
            <a:r>
              <a:rPr lang="zh-CN" altLang="zh-CN" sz="2000" b="1" dirty="0">
                <a:solidFill>
                  <a:srgbClr val="377E8C"/>
                </a:solidFill>
                <a:latin typeface="Avenir Book"/>
                <a:cs typeface="Arial" panose="020B0604020202020204" pitchFamily="34" charset="0"/>
              </a:rPr>
              <a:t>的发展历史</a:t>
            </a:r>
            <a:r>
              <a:rPr lang="zh-CN" altLang="en-US" sz="2000" b="1" dirty="0">
                <a:solidFill>
                  <a:srgbClr val="377E8C"/>
                </a:solidFill>
                <a:latin typeface="Avenir Book"/>
                <a:cs typeface="Arial" panose="020B0604020202020204" pitchFamily="34" charset="0"/>
              </a:rPr>
              <a:t>（</a:t>
            </a:r>
            <a:r>
              <a:rPr lang="en-US" altLang="zh-CN" sz="2000" b="1" dirty="0">
                <a:solidFill>
                  <a:srgbClr val="377E8C"/>
                </a:solidFill>
                <a:latin typeface="Avenir Book"/>
                <a:cs typeface="Arial" panose="020B0604020202020204" pitchFamily="34" charset="0"/>
              </a:rPr>
              <a:t>2013-2019</a:t>
            </a:r>
            <a:r>
              <a:rPr lang="zh-CN" altLang="en-US" sz="2000" b="1" dirty="0">
                <a:solidFill>
                  <a:srgbClr val="377E8C"/>
                </a:solidFill>
                <a:latin typeface="Avenir Book"/>
                <a:cs typeface="Arial" panose="020B0604020202020204" pitchFamily="34" charset="0"/>
              </a:rPr>
              <a:t>）</a:t>
            </a:r>
            <a:endParaRPr lang="en-US" altLang="zh-CN" sz="2000" b="1" dirty="0">
              <a:solidFill>
                <a:srgbClr val="377E8C"/>
              </a:solidFill>
              <a:latin typeface="Avenir Book"/>
              <a:cs typeface="Arial" panose="020B0604020202020204" pitchFamily="34" charset="0"/>
            </a:endParaRPr>
          </a:p>
          <a:p>
            <a:pPr marL="457200" indent="-457200">
              <a:lnSpc>
                <a:spcPct val="150000"/>
              </a:lnSpc>
              <a:buFont typeface="Arial" panose="020B0604020202020204" pitchFamily="34" charset="0"/>
              <a:buChar char="•"/>
            </a:pPr>
            <a:r>
              <a:rPr lang="zh-CN" altLang="en-US" sz="2000" b="1" dirty="0">
                <a:solidFill>
                  <a:srgbClr val="377E8C"/>
                </a:solidFill>
                <a:latin typeface="Avenir Book"/>
                <a:cs typeface="Arial" panose="020B0604020202020204" pitchFamily="34" charset="0"/>
              </a:rPr>
              <a:t>代表性交易所介绍</a:t>
            </a:r>
            <a:endParaRPr lang="en-US" altLang="zh-CN" sz="2000" b="1" dirty="0">
              <a:solidFill>
                <a:srgbClr val="377E8C"/>
              </a:solidFill>
              <a:latin typeface="Avenir Book"/>
              <a:cs typeface="Arial" panose="020B0604020202020204" pitchFamily="34" charset="0"/>
            </a:endParaRPr>
          </a:p>
          <a:p>
            <a:pPr marL="457200" indent="-457200">
              <a:lnSpc>
                <a:spcPct val="150000"/>
              </a:lnSpc>
              <a:buFont typeface="Arial" panose="020B0604020202020204" pitchFamily="34" charset="0"/>
              <a:buChar char="•"/>
            </a:pPr>
            <a:r>
              <a:rPr lang="zh-CN" altLang="zh-CN" sz="2000" b="1" dirty="0">
                <a:solidFill>
                  <a:srgbClr val="377E8C"/>
                </a:solidFill>
                <a:latin typeface="Avenir Book"/>
                <a:cs typeface="Arial" panose="020B0604020202020204" pitchFamily="34" charset="0"/>
              </a:rPr>
              <a:t>中心化交易所</a:t>
            </a:r>
            <a:r>
              <a:rPr lang="en-US" altLang="zh-CN" sz="2000" b="1" dirty="0">
                <a:solidFill>
                  <a:srgbClr val="377E8C"/>
                </a:solidFill>
                <a:latin typeface="Avenir Book"/>
                <a:cs typeface="Arial" panose="020B0604020202020204" pitchFamily="34" charset="0"/>
              </a:rPr>
              <a:t> V.S. </a:t>
            </a:r>
            <a:r>
              <a:rPr lang="zh-CN" altLang="zh-CN" sz="2000" b="1" dirty="0">
                <a:solidFill>
                  <a:srgbClr val="377E8C"/>
                </a:solidFill>
                <a:latin typeface="Avenir Book"/>
                <a:cs typeface="Arial" panose="020B0604020202020204" pitchFamily="34" charset="0"/>
              </a:rPr>
              <a:t>去中心化交易所</a:t>
            </a:r>
            <a:endParaRPr lang="en-US" altLang="zh-CN" sz="2000" b="1" dirty="0">
              <a:solidFill>
                <a:srgbClr val="377E8C"/>
              </a:solidFill>
              <a:latin typeface="Avenir Book"/>
              <a:cs typeface="Arial" panose="020B0604020202020204" pitchFamily="34" charset="0"/>
            </a:endParaRPr>
          </a:p>
          <a:p>
            <a:pPr marL="457200" indent="-457200">
              <a:lnSpc>
                <a:spcPct val="150000"/>
              </a:lnSpc>
              <a:buFont typeface="Arial" panose="020B0604020202020204" pitchFamily="34" charset="0"/>
              <a:buChar char="•"/>
            </a:pPr>
            <a:r>
              <a:rPr lang="zh-CN" altLang="en-US" sz="2000" b="1" dirty="0">
                <a:solidFill>
                  <a:srgbClr val="377E8C"/>
                </a:solidFill>
                <a:latin typeface="Avenir Book"/>
                <a:cs typeface="Arial" panose="020B0604020202020204" pitchFamily="34" charset="0"/>
              </a:rPr>
              <a:t>加密货币市场概览（</a:t>
            </a:r>
            <a:r>
              <a:rPr lang="en-US" altLang="zh-CN" sz="2000" b="1" dirty="0">
                <a:solidFill>
                  <a:srgbClr val="377E8C"/>
                </a:solidFill>
                <a:latin typeface="Avenir Book"/>
                <a:cs typeface="Arial" panose="020B0604020202020204" pitchFamily="34" charset="0"/>
              </a:rPr>
              <a:t>2013-2019</a:t>
            </a:r>
            <a:r>
              <a:rPr lang="zh-CN" altLang="en-US" sz="2000" b="1" dirty="0">
                <a:solidFill>
                  <a:srgbClr val="377E8C"/>
                </a:solidFill>
                <a:latin typeface="Avenir Book"/>
                <a:cs typeface="Arial" panose="020B0604020202020204" pitchFamily="34" charset="0"/>
              </a:rPr>
              <a:t>）</a:t>
            </a:r>
            <a:endParaRPr lang="en-US" altLang="zh-CN" sz="2000" b="1" dirty="0">
              <a:solidFill>
                <a:srgbClr val="377E8C"/>
              </a:solidFill>
              <a:latin typeface="Avenir Book"/>
              <a:cs typeface="Arial" panose="020B0604020202020204" pitchFamily="34" charset="0"/>
            </a:endParaRPr>
          </a:p>
          <a:p>
            <a:pPr marL="457200" indent="-457200">
              <a:lnSpc>
                <a:spcPct val="150000"/>
              </a:lnSpc>
              <a:buFont typeface="Arial" panose="020B0604020202020204" pitchFamily="34" charset="0"/>
              <a:buChar char="•"/>
            </a:pPr>
            <a:r>
              <a:rPr lang="zh-CN" altLang="en-US" sz="2000" b="1" dirty="0">
                <a:solidFill>
                  <a:srgbClr val="377E8C"/>
                </a:solidFill>
                <a:latin typeface="Avenir Book"/>
                <a:cs typeface="Arial" panose="020B0604020202020204" pitchFamily="34" charset="0"/>
              </a:rPr>
              <a:t>代表性交易所介绍</a:t>
            </a:r>
            <a:endParaRPr lang="en-US" altLang="zh-CN" sz="2000" b="1" dirty="0">
              <a:solidFill>
                <a:srgbClr val="377E8C"/>
              </a:solidFill>
              <a:latin typeface="Avenir Book"/>
              <a:cs typeface="Arial" panose="020B0604020202020204" pitchFamily="34" charset="0"/>
            </a:endParaRPr>
          </a:p>
          <a:p>
            <a:pPr marL="457200" indent="-457200">
              <a:lnSpc>
                <a:spcPct val="150000"/>
              </a:lnSpc>
              <a:buFont typeface="Arial" panose="020B0604020202020204" pitchFamily="34" charset="0"/>
              <a:buChar char="•"/>
            </a:pPr>
            <a:r>
              <a:rPr lang="zh-CN" altLang="en-US" sz="2000" b="1" dirty="0">
                <a:solidFill>
                  <a:srgbClr val="377E8C"/>
                </a:solidFill>
                <a:latin typeface="Avenir Book"/>
                <a:cs typeface="Arial" panose="020B0604020202020204" pitchFamily="34" charset="0"/>
              </a:rPr>
              <a:t>关于</a:t>
            </a:r>
            <a:r>
              <a:rPr lang="en-US" altLang="zh-CN" sz="2000" b="1" dirty="0" err="1">
                <a:solidFill>
                  <a:srgbClr val="377E8C"/>
                </a:solidFill>
                <a:latin typeface="Avenir Book"/>
                <a:cs typeface="Arial" panose="020B0604020202020204" pitchFamily="34" charset="0"/>
              </a:rPr>
              <a:t>BitMart</a:t>
            </a:r>
            <a:endParaRPr lang="en-US" altLang="zh-CN" sz="2000" b="1" dirty="0">
              <a:solidFill>
                <a:srgbClr val="377E8C"/>
              </a:solidFill>
              <a:latin typeface="Avenir Book"/>
              <a:cs typeface="Arial" panose="020B0604020202020204" pitchFamily="34" charset="0"/>
            </a:endParaRPr>
          </a:p>
        </p:txBody>
      </p:sp>
      <p:cxnSp>
        <p:nvCxnSpPr>
          <p:cNvPr id="10" name="Straight Connector 9"/>
          <p:cNvCxnSpPr/>
          <p:nvPr/>
        </p:nvCxnSpPr>
        <p:spPr>
          <a:xfrm>
            <a:off x="4189900" y="1690298"/>
            <a:ext cx="0" cy="3539430"/>
          </a:xfrm>
          <a:prstGeom prst="line">
            <a:avLst/>
          </a:prstGeom>
          <a:ln cmpd="dbl">
            <a:solidFill>
              <a:schemeClr val="bg2">
                <a:lumMod val="50000"/>
                <a:alpha val="38000"/>
              </a:schemeClr>
            </a:solidFill>
          </a:ln>
        </p:spPr>
        <p:style>
          <a:lnRef idx="1">
            <a:schemeClr val="dk1"/>
          </a:lnRef>
          <a:fillRef idx="0">
            <a:schemeClr val="dk1"/>
          </a:fillRef>
          <a:effectRef idx="0">
            <a:schemeClr val="dk1"/>
          </a:effectRef>
          <a:fontRef idx="minor">
            <a:schemeClr val="tx1"/>
          </a:fontRef>
        </p:style>
      </p:cxnSp>
      <p:grpSp>
        <p:nvGrpSpPr>
          <p:cNvPr id="114" name="Group 113"/>
          <p:cNvGrpSpPr/>
          <p:nvPr/>
        </p:nvGrpSpPr>
        <p:grpSpPr>
          <a:xfrm>
            <a:off x="1998507" y="2245554"/>
            <a:ext cx="1255634" cy="1232540"/>
            <a:chOff x="1153617" y="1796950"/>
            <a:chExt cx="4185447" cy="4108467"/>
          </a:xfrm>
        </p:grpSpPr>
        <p:grpSp>
          <p:nvGrpSpPr>
            <p:cNvPr id="115" name="Group 50"/>
            <p:cNvGrpSpPr/>
            <p:nvPr/>
          </p:nvGrpSpPr>
          <p:grpSpPr>
            <a:xfrm>
              <a:off x="1264092" y="1886998"/>
              <a:ext cx="4002716" cy="3942145"/>
              <a:chOff x="8809631" y="1360739"/>
              <a:chExt cx="4002716" cy="3942145"/>
            </a:xfrm>
          </p:grpSpPr>
          <p:sp>
            <p:nvSpPr>
              <p:cNvPr id="197" name="Freeform: Shape 144"/>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198" name="Freeform: Shape 145"/>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199" name="Straight Connector 146"/>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0" name="Freeform: Shape 14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bg2">
                    <a:lumMod val="75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1" name="Freeform: Shape 14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2" name="Freeform: Shape 14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3" name="Freeform: Shape 15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4" name="Freeform: Shape 15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5" name="Freeform: Shape 15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6" name="Freeform: Shape 15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7" name="Freeform: Shape 154"/>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8" name="Freeform: Shape 155"/>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09" name="Straight Connector 156"/>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10" name="Straight Connector 157"/>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11" name="Freeform: Shape 158"/>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12" name="Straight Connector 159"/>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13" name="Straight Connector 160"/>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14" name="Straight Connector 16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15" name="Straight Connector 162"/>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sp>
            <p:nvSpPr>
              <p:cNvPr id="216" name="Straight Connector 163"/>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p>
            </p:txBody>
          </p:sp>
        </p:grpSp>
        <p:sp>
          <p:nvSpPr>
            <p:cNvPr id="116" name="Oval 51"/>
            <p:cNvSpPr/>
            <p:nvPr/>
          </p:nvSpPr>
          <p:spPr bwMode="auto">
            <a:xfrm>
              <a:off x="3695812" y="2325353"/>
              <a:ext cx="136284" cy="136284"/>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17" name="Oval 52"/>
            <p:cNvSpPr/>
            <p:nvPr/>
          </p:nvSpPr>
          <p:spPr bwMode="auto">
            <a:xfrm>
              <a:off x="4606055" y="3318040"/>
              <a:ext cx="134602" cy="136284"/>
            </a:xfrm>
            <a:prstGeom prst="ellipse">
              <a:avLst/>
            </a:prstGeom>
            <a:solidFill>
              <a:schemeClr val="bg2">
                <a:lumMod val="25000"/>
              </a:schemeClr>
            </a:solidFill>
            <a:ln w="9525">
              <a:solidFill>
                <a:schemeClr val="bg2">
                  <a:lumMod val="25000"/>
                </a:schemeClr>
              </a:solidFill>
              <a:round/>
            </a:ln>
          </p:spPr>
          <p:txBody>
            <a:bodyPr anchor="ctr"/>
            <a:lstStyle/>
            <a:p>
              <a:pPr algn="ctr"/>
            </a:p>
          </p:txBody>
        </p:sp>
        <p:sp>
          <p:nvSpPr>
            <p:cNvPr id="118" name="Oval 65"/>
            <p:cNvSpPr/>
            <p:nvPr/>
          </p:nvSpPr>
          <p:spPr bwMode="auto">
            <a:xfrm>
              <a:off x="4123172" y="3498069"/>
              <a:ext cx="134602" cy="134602"/>
            </a:xfrm>
            <a:prstGeom prst="ellipse">
              <a:avLst/>
            </a:prstGeom>
            <a:solidFill>
              <a:schemeClr val="bg2">
                <a:lumMod val="25000"/>
              </a:schemeClr>
            </a:solidFill>
            <a:ln w="9525">
              <a:solidFill>
                <a:schemeClr val="bg2">
                  <a:lumMod val="25000"/>
                </a:schemeClr>
              </a:solidFill>
              <a:round/>
            </a:ln>
          </p:spPr>
          <p:txBody>
            <a:bodyPr anchor="ctr"/>
            <a:lstStyle/>
            <a:p>
              <a:pPr algn="ctr"/>
            </a:p>
          </p:txBody>
        </p:sp>
        <p:sp>
          <p:nvSpPr>
            <p:cNvPr id="119" name="Oval 66"/>
            <p:cNvSpPr/>
            <p:nvPr/>
          </p:nvSpPr>
          <p:spPr bwMode="auto">
            <a:xfrm>
              <a:off x="3576353" y="3163248"/>
              <a:ext cx="136284" cy="134602"/>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20" name="Oval 67"/>
            <p:cNvSpPr/>
            <p:nvPr/>
          </p:nvSpPr>
          <p:spPr bwMode="auto">
            <a:xfrm>
              <a:off x="2859599" y="3999461"/>
              <a:ext cx="134602" cy="136284"/>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21" name="Oval 68"/>
            <p:cNvSpPr/>
            <p:nvPr/>
          </p:nvSpPr>
          <p:spPr bwMode="auto">
            <a:xfrm>
              <a:off x="2189956" y="3242326"/>
              <a:ext cx="134602" cy="136284"/>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22" name="Oval 69"/>
            <p:cNvSpPr/>
            <p:nvPr/>
          </p:nvSpPr>
          <p:spPr bwMode="auto">
            <a:xfrm>
              <a:off x="1602757" y="3903557"/>
              <a:ext cx="136284" cy="136284"/>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23" name="Oval 70"/>
            <p:cNvSpPr/>
            <p:nvPr/>
          </p:nvSpPr>
          <p:spPr bwMode="auto">
            <a:xfrm>
              <a:off x="1834944" y="4346060"/>
              <a:ext cx="134602" cy="136284"/>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24" name="Oval 71"/>
            <p:cNvSpPr/>
            <p:nvPr/>
          </p:nvSpPr>
          <p:spPr bwMode="auto">
            <a:xfrm>
              <a:off x="2519730" y="4965227"/>
              <a:ext cx="136284" cy="134602"/>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25" name="Oval 72"/>
            <p:cNvSpPr/>
            <p:nvPr/>
          </p:nvSpPr>
          <p:spPr bwMode="auto">
            <a:xfrm>
              <a:off x="3643654" y="4502534"/>
              <a:ext cx="136284" cy="134602"/>
            </a:xfrm>
            <a:prstGeom prst="ellipse">
              <a:avLst/>
            </a:prstGeom>
            <a:solidFill>
              <a:schemeClr val="bg2">
                <a:lumMod val="25000"/>
              </a:schemeClr>
            </a:solidFill>
            <a:ln w="9525">
              <a:solidFill>
                <a:schemeClr val="tx1">
                  <a:lumMod val="85000"/>
                  <a:lumOff val="15000"/>
                </a:schemeClr>
              </a:solidFill>
              <a:round/>
            </a:ln>
          </p:spPr>
          <p:txBody>
            <a:bodyPr anchor="ctr"/>
            <a:lstStyle/>
            <a:p>
              <a:pPr algn="ctr"/>
            </a:p>
          </p:txBody>
        </p:sp>
        <p:sp>
          <p:nvSpPr>
            <p:cNvPr id="126" name="Oval 73"/>
            <p:cNvSpPr/>
            <p:nvPr/>
          </p:nvSpPr>
          <p:spPr bwMode="auto">
            <a:xfrm>
              <a:off x="4190473" y="4307362"/>
              <a:ext cx="136284" cy="134602"/>
            </a:xfrm>
            <a:prstGeom prst="ellipse">
              <a:avLst/>
            </a:prstGeom>
            <a:solidFill>
              <a:schemeClr val="bg2">
                <a:lumMod val="25000"/>
              </a:schemeClr>
            </a:solidFill>
            <a:ln w="9525">
              <a:solidFill>
                <a:schemeClr val="bg2">
                  <a:lumMod val="25000"/>
                </a:schemeClr>
              </a:solidFill>
              <a:round/>
            </a:ln>
          </p:spPr>
          <p:txBody>
            <a:bodyPr anchor="ctr"/>
            <a:lstStyle/>
            <a:p>
              <a:pPr algn="ctr"/>
            </a:p>
          </p:txBody>
        </p:sp>
        <p:sp>
          <p:nvSpPr>
            <p:cNvPr id="127" name="Oval 74"/>
            <p:cNvSpPr/>
            <p:nvPr/>
          </p:nvSpPr>
          <p:spPr bwMode="auto">
            <a:xfrm>
              <a:off x="4606055" y="4502534"/>
              <a:ext cx="134602" cy="134602"/>
            </a:xfrm>
            <a:prstGeom prst="ellipse">
              <a:avLst/>
            </a:prstGeom>
            <a:solidFill>
              <a:schemeClr val="bg2">
                <a:lumMod val="25000"/>
              </a:schemeClr>
            </a:solidFill>
            <a:ln w="9525">
              <a:solidFill>
                <a:schemeClr val="bg2">
                  <a:lumMod val="25000"/>
                </a:schemeClr>
              </a:solidFill>
              <a:round/>
            </a:ln>
          </p:spPr>
          <p:txBody>
            <a:bodyPr anchor="ctr"/>
            <a:lstStyle/>
            <a:p>
              <a:pPr algn="ctr"/>
            </a:p>
          </p:txBody>
        </p:sp>
        <p:grpSp>
          <p:nvGrpSpPr>
            <p:cNvPr id="128" name="Group 75"/>
            <p:cNvGrpSpPr/>
            <p:nvPr/>
          </p:nvGrpSpPr>
          <p:grpSpPr>
            <a:xfrm>
              <a:off x="1853677" y="2481626"/>
              <a:ext cx="2414023" cy="2901694"/>
              <a:chOff x="4707152" y="2248023"/>
              <a:chExt cx="2414023" cy="2901694"/>
            </a:xfrm>
            <a:solidFill>
              <a:schemeClr val="bg2">
                <a:lumMod val="25000"/>
              </a:schemeClr>
            </a:solidFill>
          </p:grpSpPr>
          <p:sp>
            <p:nvSpPr>
              <p:cNvPr id="180" name="Oval 127"/>
              <p:cNvSpPr/>
              <p:nvPr/>
            </p:nvSpPr>
            <p:spPr bwMode="auto">
              <a:xfrm>
                <a:off x="6054864" y="5013433"/>
                <a:ext cx="136284" cy="136284"/>
              </a:xfrm>
              <a:prstGeom prst="ellipse">
                <a:avLst/>
              </a:prstGeom>
              <a:grpFill/>
              <a:ln w="12700" cap="flat" cmpd="sng" algn="ctr">
                <a:solidFill>
                  <a:schemeClr val="bg1">
                    <a:lumMod val="100000"/>
                  </a:schemeClr>
                </a:solidFill>
                <a:prstDash val="solid"/>
                <a:round/>
                <a:headEnd type="none" w="med" len="med"/>
                <a:tailEnd type="none" w="med" len="med"/>
              </a:ln>
            </p:spPr>
            <p:txBody>
              <a:bodyPr anchor="ctr"/>
              <a:lstStyle/>
              <a:p>
                <a:pPr algn="ctr"/>
              </a:p>
            </p:txBody>
          </p:sp>
          <p:grpSp>
            <p:nvGrpSpPr>
              <p:cNvPr id="181" name="Group 128"/>
              <p:cNvGrpSpPr/>
              <p:nvPr/>
            </p:nvGrpSpPr>
            <p:grpSpPr>
              <a:xfrm>
                <a:off x="4707152" y="2248023"/>
                <a:ext cx="2414023" cy="2522443"/>
                <a:chOff x="4707152" y="2248023"/>
                <a:chExt cx="2414023" cy="2522443"/>
              </a:xfrm>
              <a:grpFill/>
            </p:grpSpPr>
            <p:grpSp>
              <p:nvGrpSpPr>
                <p:cNvPr id="182" name="Group 129"/>
                <p:cNvGrpSpPr/>
                <p:nvPr/>
              </p:nvGrpSpPr>
              <p:grpSpPr>
                <a:xfrm>
                  <a:off x="6792726" y="2408141"/>
                  <a:ext cx="328449" cy="330554"/>
                  <a:chOff x="4149281" y="1887719"/>
                  <a:chExt cx="224837" cy="226650"/>
                </a:xfrm>
                <a:grpFill/>
              </p:grpSpPr>
              <p:sp>
                <p:nvSpPr>
                  <p:cNvPr id="195" name="Oval 142"/>
                  <p:cNvSpPr/>
                  <p:nvPr/>
                </p:nvSpPr>
                <p:spPr>
                  <a:xfrm>
                    <a:off x="4149281" y="1887719"/>
                    <a:ext cx="224837" cy="2266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6" name="Oval 143"/>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83" name="Group 130"/>
                <p:cNvGrpSpPr/>
                <p:nvPr/>
              </p:nvGrpSpPr>
              <p:grpSpPr>
                <a:xfrm>
                  <a:off x="5832354" y="2796766"/>
                  <a:ext cx="328449" cy="330554"/>
                  <a:chOff x="4149281" y="1887719"/>
                  <a:chExt cx="224837" cy="226650"/>
                </a:xfrm>
                <a:grpFill/>
              </p:grpSpPr>
              <p:sp>
                <p:nvSpPr>
                  <p:cNvPr id="193" name="Oval 140"/>
                  <p:cNvSpPr/>
                  <p:nvPr/>
                </p:nvSpPr>
                <p:spPr>
                  <a:xfrm>
                    <a:off x="4149281" y="1887719"/>
                    <a:ext cx="224837" cy="2266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4" name="Oval 141"/>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84" name="Group 131"/>
                <p:cNvGrpSpPr/>
                <p:nvPr/>
              </p:nvGrpSpPr>
              <p:grpSpPr>
                <a:xfrm>
                  <a:off x="4707152" y="3462362"/>
                  <a:ext cx="328449" cy="330554"/>
                  <a:chOff x="4149281" y="1887719"/>
                  <a:chExt cx="224837" cy="226650"/>
                </a:xfrm>
                <a:grpFill/>
              </p:grpSpPr>
              <p:sp>
                <p:nvSpPr>
                  <p:cNvPr id="191" name="Oval 138"/>
                  <p:cNvSpPr/>
                  <p:nvPr/>
                </p:nvSpPr>
                <p:spPr>
                  <a:xfrm>
                    <a:off x="4149281" y="1887719"/>
                    <a:ext cx="224837" cy="2266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2" name="Oval 139"/>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grpSp>
              <p:nvGrpSpPr>
                <p:cNvPr id="185" name="Group 132"/>
                <p:cNvGrpSpPr/>
                <p:nvPr/>
              </p:nvGrpSpPr>
              <p:grpSpPr>
                <a:xfrm>
                  <a:off x="5940643" y="4439912"/>
                  <a:ext cx="328449" cy="330554"/>
                  <a:chOff x="4149281" y="1887719"/>
                  <a:chExt cx="224837" cy="226650"/>
                </a:xfrm>
                <a:grpFill/>
              </p:grpSpPr>
              <p:sp>
                <p:nvSpPr>
                  <p:cNvPr id="189" name="Oval 136"/>
                  <p:cNvSpPr/>
                  <p:nvPr/>
                </p:nvSpPr>
                <p:spPr>
                  <a:xfrm>
                    <a:off x="4149281" y="1887719"/>
                    <a:ext cx="224837" cy="2266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0" name="Oval 137"/>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86" name="Group 133"/>
                <p:cNvGrpSpPr/>
                <p:nvPr/>
              </p:nvGrpSpPr>
              <p:grpSpPr>
                <a:xfrm>
                  <a:off x="5995533" y="2248023"/>
                  <a:ext cx="206943" cy="208270"/>
                  <a:chOff x="4149281" y="1887719"/>
                  <a:chExt cx="224837" cy="226650"/>
                </a:xfrm>
                <a:grpFill/>
              </p:grpSpPr>
              <p:sp>
                <p:nvSpPr>
                  <p:cNvPr id="187" name="Oval 134"/>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8" name="Oval 135"/>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grpSp>
          <p:nvGrpSpPr>
            <p:cNvPr id="129" name="Group 76"/>
            <p:cNvGrpSpPr/>
            <p:nvPr/>
          </p:nvGrpSpPr>
          <p:grpSpPr>
            <a:xfrm>
              <a:off x="3146158" y="3688816"/>
              <a:ext cx="1547693" cy="455129"/>
              <a:chOff x="5983836" y="3424069"/>
              <a:chExt cx="1547693" cy="455129"/>
            </a:xfrm>
            <a:solidFill>
              <a:schemeClr val="bg2">
                <a:lumMod val="25000"/>
              </a:schemeClr>
            </a:solidFill>
          </p:grpSpPr>
          <p:grpSp>
            <p:nvGrpSpPr>
              <p:cNvPr id="171" name="Group 118"/>
              <p:cNvGrpSpPr/>
              <p:nvPr/>
            </p:nvGrpSpPr>
            <p:grpSpPr>
              <a:xfrm>
                <a:off x="6382533" y="3424069"/>
                <a:ext cx="328449" cy="330554"/>
                <a:chOff x="4148531" y="1897521"/>
                <a:chExt cx="224837" cy="226650"/>
              </a:xfrm>
              <a:grpFill/>
            </p:grpSpPr>
            <p:sp>
              <p:nvSpPr>
                <p:cNvPr id="178" name="Oval 125"/>
                <p:cNvSpPr/>
                <p:nvPr/>
              </p:nvSpPr>
              <p:spPr>
                <a:xfrm>
                  <a:off x="4148531" y="1897521"/>
                  <a:ext cx="224837" cy="2266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79" name="Oval 126"/>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grpSp>
            <p:nvGrpSpPr>
              <p:cNvPr id="172" name="Group 119"/>
              <p:cNvGrpSpPr/>
              <p:nvPr/>
            </p:nvGrpSpPr>
            <p:grpSpPr>
              <a:xfrm>
                <a:off x="5983836" y="3624513"/>
                <a:ext cx="206943" cy="208270"/>
                <a:chOff x="4149281" y="1887719"/>
                <a:chExt cx="224837" cy="226650"/>
              </a:xfrm>
              <a:grpFill/>
            </p:grpSpPr>
            <p:sp>
              <p:nvSpPr>
                <p:cNvPr id="176" name="Oval 123"/>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7" name="Oval 124"/>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73" name="Group 120"/>
              <p:cNvGrpSpPr/>
              <p:nvPr/>
            </p:nvGrpSpPr>
            <p:grpSpPr>
              <a:xfrm>
                <a:off x="7303891" y="3650101"/>
                <a:ext cx="227638" cy="229097"/>
                <a:chOff x="4149281" y="1887719"/>
                <a:chExt cx="224837" cy="226650"/>
              </a:xfrm>
              <a:grpFill/>
            </p:grpSpPr>
            <p:sp>
              <p:nvSpPr>
                <p:cNvPr id="174" name="Oval 121"/>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5" name="Oval 122"/>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nvGrpSpPr>
            <p:cNvPr id="130" name="Group 77"/>
            <p:cNvGrpSpPr/>
            <p:nvPr/>
          </p:nvGrpSpPr>
          <p:grpSpPr>
            <a:xfrm>
              <a:off x="1153617" y="1796950"/>
              <a:ext cx="4185447" cy="4108467"/>
              <a:chOff x="3990983" y="1563392"/>
              <a:chExt cx="4185447" cy="4108467"/>
            </a:xfrm>
            <a:solidFill>
              <a:schemeClr val="bg2">
                <a:lumMod val="75000"/>
              </a:schemeClr>
            </a:solidFill>
          </p:grpSpPr>
          <p:grpSp>
            <p:nvGrpSpPr>
              <p:cNvPr id="131" name="Group 78"/>
              <p:cNvGrpSpPr/>
              <p:nvPr/>
            </p:nvGrpSpPr>
            <p:grpSpPr>
              <a:xfrm>
                <a:off x="4085983" y="4338917"/>
                <a:ext cx="250401" cy="252007"/>
                <a:chOff x="4149281" y="1887719"/>
                <a:chExt cx="224837" cy="226650"/>
              </a:xfrm>
              <a:grpFill/>
            </p:grpSpPr>
            <p:sp>
              <p:nvSpPr>
                <p:cNvPr id="169" name="Oval 116"/>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0" name="Oval 117"/>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32" name="Group 79"/>
              <p:cNvGrpSpPr/>
              <p:nvPr/>
            </p:nvGrpSpPr>
            <p:grpSpPr>
              <a:xfrm>
                <a:off x="5165128" y="5419852"/>
                <a:ext cx="250401" cy="252007"/>
                <a:chOff x="4149281" y="1887719"/>
                <a:chExt cx="224837" cy="226650"/>
              </a:xfrm>
              <a:grpFill/>
            </p:grpSpPr>
            <p:sp>
              <p:nvSpPr>
                <p:cNvPr id="167" name="Oval 114"/>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8" name="Oval 115"/>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33" name="Group 80"/>
              <p:cNvGrpSpPr/>
              <p:nvPr/>
            </p:nvGrpSpPr>
            <p:grpSpPr>
              <a:xfrm>
                <a:off x="6786047" y="5374409"/>
                <a:ext cx="250401" cy="252007"/>
                <a:chOff x="4149281" y="1887719"/>
                <a:chExt cx="224837" cy="226650"/>
              </a:xfrm>
              <a:grpFill/>
            </p:grpSpPr>
            <p:sp>
              <p:nvSpPr>
                <p:cNvPr id="165" name="Oval 112"/>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6" name="Oval 113"/>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34" name="Group 81"/>
              <p:cNvGrpSpPr/>
              <p:nvPr/>
            </p:nvGrpSpPr>
            <p:grpSpPr>
              <a:xfrm>
                <a:off x="7853773" y="4463088"/>
                <a:ext cx="250401" cy="252007"/>
                <a:chOff x="4149281" y="1887719"/>
                <a:chExt cx="224837" cy="226650"/>
              </a:xfrm>
              <a:grpFill/>
            </p:grpSpPr>
            <p:sp>
              <p:nvSpPr>
                <p:cNvPr id="163" name="Oval 110"/>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4" name="Oval 111"/>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35" name="Oval 82"/>
              <p:cNvSpPr/>
              <p:nvPr/>
            </p:nvSpPr>
            <p:spPr>
              <a:xfrm>
                <a:off x="7900989" y="2960836"/>
                <a:ext cx="275441" cy="277207"/>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36" name="Group 83"/>
              <p:cNvGrpSpPr/>
              <p:nvPr/>
            </p:nvGrpSpPr>
            <p:grpSpPr>
              <a:xfrm>
                <a:off x="7460264" y="2178046"/>
                <a:ext cx="206943" cy="208270"/>
                <a:chOff x="4149281" y="1887719"/>
                <a:chExt cx="224837" cy="226650"/>
              </a:xfrm>
              <a:grpFill/>
            </p:grpSpPr>
            <p:sp>
              <p:nvSpPr>
                <p:cNvPr id="161" name="Oval 108"/>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2" name="Oval 109"/>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37" name="Group 84"/>
              <p:cNvGrpSpPr/>
              <p:nvPr/>
            </p:nvGrpSpPr>
            <p:grpSpPr>
              <a:xfrm>
                <a:off x="6673055" y="1696133"/>
                <a:ext cx="206943" cy="208270"/>
                <a:chOff x="4149281" y="1887719"/>
                <a:chExt cx="224837" cy="226650"/>
              </a:xfrm>
              <a:grpFill/>
            </p:grpSpPr>
            <p:sp>
              <p:nvSpPr>
                <p:cNvPr id="159" name="Oval 106"/>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0" name="Oval 107"/>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38" name="Group 85"/>
              <p:cNvGrpSpPr/>
              <p:nvPr/>
            </p:nvGrpSpPr>
            <p:grpSpPr>
              <a:xfrm>
                <a:off x="5636903" y="1563392"/>
                <a:ext cx="206943" cy="208270"/>
                <a:chOff x="4149281" y="1887719"/>
                <a:chExt cx="224837" cy="226650"/>
              </a:xfrm>
              <a:grpFill/>
            </p:grpSpPr>
            <p:sp>
              <p:nvSpPr>
                <p:cNvPr id="157" name="Oval 104"/>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8" name="Oval 105"/>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39" name="Group 86"/>
              <p:cNvGrpSpPr/>
              <p:nvPr/>
            </p:nvGrpSpPr>
            <p:grpSpPr>
              <a:xfrm>
                <a:off x="4353051" y="2331478"/>
                <a:ext cx="219675" cy="221084"/>
                <a:chOff x="4149281" y="1887719"/>
                <a:chExt cx="224837" cy="226650"/>
              </a:xfrm>
              <a:grpFill/>
            </p:grpSpPr>
            <p:sp>
              <p:nvSpPr>
                <p:cNvPr id="155" name="Oval 102"/>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6" name="Oval 103"/>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40" name="Group 87"/>
              <p:cNvGrpSpPr/>
              <p:nvPr/>
            </p:nvGrpSpPr>
            <p:grpSpPr>
              <a:xfrm>
                <a:off x="3990983" y="3187984"/>
                <a:ext cx="219675" cy="221084"/>
                <a:chOff x="4149281" y="1887719"/>
                <a:chExt cx="224837" cy="226650"/>
              </a:xfrm>
              <a:grpFill/>
            </p:grpSpPr>
            <p:sp>
              <p:nvSpPr>
                <p:cNvPr id="153" name="Oval 100"/>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4" name="Oval 101"/>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41" name="Group 88"/>
              <p:cNvGrpSpPr/>
              <p:nvPr/>
            </p:nvGrpSpPr>
            <p:grpSpPr>
              <a:xfrm>
                <a:off x="4705258" y="2828806"/>
                <a:ext cx="199705" cy="200984"/>
                <a:chOff x="4149281" y="1887719"/>
                <a:chExt cx="224837" cy="226650"/>
              </a:xfrm>
              <a:grpFill/>
            </p:grpSpPr>
            <p:sp>
              <p:nvSpPr>
                <p:cNvPr id="151" name="Oval 98"/>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2" name="Oval 99"/>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42" name="Group 89"/>
              <p:cNvGrpSpPr/>
              <p:nvPr/>
            </p:nvGrpSpPr>
            <p:grpSpPr>
              <a:xfrm>
                <a:off x="4867553" y="4396697"/>
                <a:ext cx="328449" cy="330554"/>
                <a:chOff x="4149281" y="1887719"/>
                <a:chExt cx="224837" cy="226650"/>
              </a:xfrm>
              <a:grpFill/>
            </p:grpSpPr>
            <p:sp>
              <p:nvSpPr>
                <p:cNvPr id="149" name="Oval 96"/>
                <p:cNvSpPr/>
                <p:nvPr/>
              </p:nvSpPr>
              <p:spPr>
                <a:xfrm>
                  <a:off x="4149281" y="1887719"/>
                  <a:ext cx="224837" cy="22665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0" name="Oval 97"/>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43" name="Group 90"/>
              <p:cNvGrpSpPr/>
              <p:nvPr/>
            </p:nvGrpSpPr>
            <p:grpSpPr>
              <a:xfrm>
                <a:off x="5480832" y="1998704"/>
                <a:ext cx="206943" cy="208270"/>
                <a:chOff x="4149281" y="1887719"/>
                <a:chExt cx="224837" cy="226650"/>
              </a:xfrm>
              <a:grpFill/>
            </p:grpSpPr>
            <p:sp>
              <p:nvSpPr>
                <p:cNvPr id="147" name="Oval 94"/>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8" name="Oval 95"/>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144" name="Group 91"/>
              <p:cNvGrpSpPr/>
              <p:nvPr/>
            </p:nvGrpSpPr>
            <p:grpSpPr>
              <a:xfrm>
                <a:off x="7068613" y="4908628"/>
                <a:ext cx="250402" cy="252007"/>
                <a:chOff x="4149281" y="1887719"/>
                <a:chExt cx="224837" cy="226650"/>
              </a:xfrm>
              <a:grpFill/>
            </p:grpSpPr>
            <p:sp>
              <p:nvSpPr>
                <p:cNvPr id="145" name="Oval 92"/>
                <p:cNvSpPr/>
                <p:nvPr/>
              </p:nvSpPr>
              <p:spPr>
                <a:xfrm>
                  <a:off x="4149281" y="1887719"/>
                  <a:ext cx="224837" cy="226650"/>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6" name="Oval 93"/>
                <p:cNvSpPr/>
                <p:nvPr/>
              </p:nvSpPr>
              <p:spPr>
                <a:xfrm>
                  <a:off x="4209256" y="1948177"/>
                  <a:ext cx="104887" cy="1057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sp>
        <p:nvSpPr>
          <p:cNvPr id="111" name="Rectangle 110"/>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3" name="Picture 1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970" y="6551388"/>
            <a:ext cx="1254851" cy="190604"/>
          </a:xfrm>
          <a:prstGeom prst="rect">
            <a:avLst/>
          </a:prstGeom>
        </p:spPr>
      </p:pic>
      <p:pic>
        <p:nvPicPr>
          <p:cNvPr id="112" name="Picture 1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9" y="6058013"/>
            <a:ext cx="1950038" cy="10725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0464" y="-2670464"/>
            <a:ext cx="6858000" cy="12198928"/>
          </a:xfrm>
          <a:prstGeom prst="rect">
            <a:avLst/>
          </a:prstGeom>
        </p:spPr>
      </p:pic>
      <p:sp>
        <p:nvSpPr>
          <p:cNvPr id="4" name="Rectangle 3"/>
          <p:cNvSpPr/>
          <p:nvPr/>
        </p:nvSpPr>
        <p:spPr>
          <a:xfrm>
            <a:off x="264160" y="3303988"/>
            <a:ext cx="12192000" cy="3621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024473" y="4015027"/>
            <a:ext cx="2641600" cy="1107996"/>
            <a:chOff x="1847433" y="3936287"/>
            <a:chExt cx="2641600" cy="1107996"/>
          </a:xfrm>
        </p:grpSpPr>
        <p:sp>
          <p:nvSpPr>
            <p:cNvPr id="111" name="TextBox 110"/>
            <p:cNvSpPr txBox="1"/>
            <p:nvPr/>
          </p:nvSpPr>
          <p:spPr>
            <a:xfrm>
              <a:off x="1847433" y="3936287"/>
              <a:ext cx="2641600"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01</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14" name="Rectangle 113"/>
            <p:cNvSpPr/>
            <p:nvPr/>
          </p:nvSpPr>
          <p:spPr>
            <a:xfrm>
              <a:off x="2075426" y="4762183"/>
              <a:ext cx="526166" cy="123108"/>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0" name="Rectangle 9"/>
          <p:cNvSpPr/>
          <p:nvPr/>
        </p:nvSpPr>
        <p:spPr>
          <a:xfrm>
            <a:off x="0" y="1"/>
            <a:ext cx="12192000" cy="168442"/>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2" name="文本框 11"/>
          <p:cNvSpPr txBox="1">
            <a:spLocks noChangeArrowheads="1"/>
          </p:cNvSpPr>
          <p:nvPr/>
        </p:nvSpPr>
        <p:spPr bwMode="auto">
          <a:xfrm>
            <a:off x="2828290" y="4178935"/>
            <a:ext cx="92773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SzPts val="3200"/>
            </a:pPr>
            <a:r>
              <a:rPr lang="zh-CN" altLang="en-US" sz="3600" b="1" dirty="0">
                <a:solidFill>
                  <a:srgbClr val="469EAD"/>
                </a:solidFill>
                <a:latin typeface="Arial Black" panose="020B0A04020102020204" pitchFamily="34" charset="0"/>
              </a:rPr>
              <a:t>加密货币</a:t>
            </a:r>
            <a:r>
              <a:rPr lang="zh-CN" altLang="zh-CN" sz="3600" b="1" dirty="0">
                <a:solidFill>
                  <a:srgbClr val="469EAD"/>
                </a:solidFill>
                <a:latin typeface="Arial Black" panose="020B0A04020102020204" pitchFamily="34" charset="0"/>
              </a:rPr>
              <a:t>交易所</a:t>
            </a:r>
            <a:r>
              <a:rPr lang="zh-CN" altLang="en-US" sz="3600" b="1" dirty="0">
                <a:solidFill>
                  <a:srgbClr val="469EAD"/>
                </a:solidFill>
                <a:latin typeface="Arial Black" panose="020B0A04020102020204" pitchFamily="34" charset="0"/>
              </a:rPr>
              <a:t>行业</a:t>
            </a:r>
            <a:r>
              <a:rPr lang="zh-CN" altLang="zh-CN" sz="3600" b="1" dirty="0">
                <a:solidFill>
                  <a:srgbClr val="469EAD"/>
                </a:solidFill>
                <a:latin typeface="Arial Black" panose="020B0A04020102020204" pitchFamily="34" charset="0"/>
              </a:rPr>
              <a:t>的发展历史</a:t>
            </a:r>
            <a:r>
              <a:rPr lang="en-US" altLang="zh-CN" sz="3600" b="1" dirty="0">
                <a:solidFill>
                  <a:srgbClr val="377E8C"/>
                </a:solidFill>
                <a:latin typeface="Avenir Book"/>
                <a:ea typeface="Segoe UI Black" panose="020B0A02040204020203" pitchFamily="34" charset="0"/>
                <a:cs typeface="Arial" panose="020B0604020202020204" pitchFamily="34" charset="0"/>
              </a:rPr>
              <a:t> </a:t>
            </a:r>
            <a:r>
              <a:rPr lang="en-US" altLang="zh-CN" sz="2400" b="1" dirty="0">
                <a:solidFill>
                  <a:srgbClr val="377E8C"/>
                </a:solidFill>
                <a:latin typeface="Avenir Book"/>
                <a:ea typeface="Segoe UI Black" panose="020B0A02040204020203" pitchFamily="34" charset="0"/>
                <a:cs typeface="Arial" panose="020B0604020202020204" pitchFamily="34" charset="0"/>
              </a:rPr>
              <a:t>(2013-2019)</a:t>
            </a:r>
            <a:endParaRPr lang="en-US" altLang="zh-CN" sz="2400" b="1" dirty="0">
              <a:solidFill>
                <a:srgbClr val="377E8C"/>
              </a:solidFill>
              <a:latin typeface="Avenir Book"/>
              <a:cs typeface="Arial" panose="020B060402020202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970" y="6551388"/>
            <a:ext cx="1254851" cy="1906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87569"/>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4" name="TextBox 13"/>
          <p:cNvSpPr txBox="1"/>
          <p:nvPr/>
        </p:nvSpPr>
        <p:spPr>
          <a:xfrm>
            <a:off x="608337" y="5528553"/>
            <a:ext cx="783786" cy="374586"/>
          </a:xfrm>
          <a:prstGeom prst="rect">
            <a:avLst/>
          </a:prstGeom>
          <a:noFill/>
        </p:spPr>
        <p:txBody>
          <a:bodyPr wrap="square" rtlCol="0">
            <a:spAutoFit/>
          </a:bodyPr>
          <a:lstStyle/>
          <a:p>
            <a:r>
              <a:rPr lang="en-US" b="1" dirty="0">
                <a:solidFill>
                  <a:schemeClr val="bg1"/>
                </a:solidFill>
                <a:latin typeface="Avenir Book"/>
              </a:rPr>
              <a:t>4%. </a:t>
            </a:r>
            <a:endParaRPr lang="en-US" b="1" dirty="0">
              <a:solidFill>
                <a:schemeClr val="bg1"/>
              </a:solidFill>
              <a:latin typeface="Avenir Book"/>
            </a:endParaRPr>
          </a:p>
        </p:txBody>
      </p:sp>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pic>
        <p:nvPicPr>
          <p:cNvPr id="5" name="图片 4"/>
          <p:cNvPicPr>
            <a:picLocks noChangeAspect="1"/>
          </p:cNvPicPr>
          <p:nvPr/>
        </p:nvPicPr>
        <p:blipFill>
          <a:blip r:embed="rId2"/>
          <a:stretch>
            <a:fillRect/>
          </a:stretch>
        </p:blipFill>
        <p:spPr>
          <a:xfrm>
            <a:off x="537210" y="290195"/>
            <a:ext cx="10945495" cy="5925820"/>
          </a:xfrm>
          <a:prstGeom prst="rect">
            <a:avLst/>
          </a:prstGeom>
        </p:spPr>
      </p:pic>
      <p:sp>
        <p:nvSpPr>
          <p:cNvPr id="8" name="文本框 7"/>
          <p:cNvSpPr txBox="1"/>
          <p:nvPr/>
        </p:nvSpPr>
        <p:spPr>
          <a:xfrm>
            <a:off x="1920240" y="3852545"/>
            <a:ext cx="3315335" cy="2030095"/>
          </a:xfrm>
          <a:prstGeom prst="rect">
            <a:avLst/>
          </a:prstGeom>
          <a:noFill/>
        </p:spPr>
        <p:txBody>
          <a:bodyPr wrap="square" rtlCol="0">
            <a:spAutoFit/>
          </a:bodyPr>
          <a:p>
            <a:pPr algn="ctr"/>
            <a:r>
              <a:rPr lang="zh-CN" altLang="en-US" sz="1400">
                <a:latin typeface="微软雅黑" panose="020B0503020204020204" charset="-122"/>
                <a:ea typeface="微软雅黑" panose="020B0503020204020204" charset="-122"/>
                <a:cs typeface="微软雅黑" panose="020B0503020204020204" charset="-122"/>
                <a:sym typeface="+mn-ea"/>
              </a:rPr>
              <a:t>2013</a:t>
            </a:r>
            <a:r>
              <a:rPr lang="en-US" altLang="zh-CN" sz="1400">
                <a:latin typeface="微软雅黑" panose="020B0503020204020204" charset="-122"/>
                <a:ea typeface="微软雅黑" panose="020B0503020204020204" charset="-122"/>
                <a:cs typeface="微软雅黑" panose="020B0503020204020204" charset="-122"/>
                <a:sym typeface="+mn-ea"/>
              </a:rPr>
              <a:t>-2014 </a:t>
            </a:r>
            <a:endParaRPr lang="en-US" altLang="zh-CN" sz="1400">
              <a:latin typeface="微软雅黑" panose="020B0503020204020204" charset="-122"/>
              <a:ea typeface="微软雅黑" panose="020B0503020204020204" charset="-122"/>
              <a:cs typeface="微软雅黑" panose="020B0503020204020204" charset="-122"/>
            </a:endParaRPr>
          </a:p>
          <a:p>
            <a:r>
              <a:rPr lang="en-US" altLang="zh-CN" sz="1400">
                <a:latin typeface="微软雅黑" panose="020B0503020204020204" charset="-122"/>
                <a:ea typeface="微软雅黑" panose="020B0503020204020204" charset="-122"/>
                <a:cs typeface="微软雅黑" panose="020B0503020204020204" charset="-122"/>
                <a:sym typeface="+mn-ea"/>
              </a:rPr>
              <a:t>比特币价格飙升，</a:t>
            </a:r>
            <a:r>
              <a:rPr lang="zh-CN" altLang="en-US" sz="1400">
                <a:latin typeface="微软雅黑" panose="020B0503020204020204" charset="-122"/>
                <a:ea typeface="微软雅黑" panose="020B0503020204020204" charset="-122"/>
                <a:cs typeface="微软雅黑" panose="020B0503020204020204" charset="-122"/>
                <a:sym typeface="+mn-ea"/>
              </a:rPr>
              <a:t>大量交易所成立</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OKCoin、火币、特币中国、BTC Trade，四大交易所势力构成数字货币市场的多边支撑</a:t>
            </a:r>
            <a:r>
              <a:rPr lang="en-US" altLang="zh-CN" sz="1400">
                <a:latin typeface="微软雅黑" panose="020B0503020204020204" charset="-122"/>
                <a:ea typeface="微软雅黑" panose="020B0503020204020204" charset="-122"/>
                <a:cs typeface="微软雅黑" panose="020B0503020204020204" charset="-122"/>
                <a:sym typeface="+mn-ea"/>
              </a:rPr>
              <a:t>)</a:t>
            </a:r>
            <a:endParaRPr lang="en-US" altLang="zh-CN"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sym typeface="+mn-ea"/>
              </a:rPr>
              <a:t>比特币中国的交易量成为世界最大的比特币交易平台，交易量达到</a:t>
            </a:r>
            <a:r>
              <a:rPr lang="en-US" altLang="zh-CN" sz="1400">
                <a:latin typeface="微软雅黑" panose="020B0503020204020204" charset="-122"/>
                <a:ea typeface="微软雅黑" panose="020B0503020204020204" charset="-122"/>
                <a:cs typeface="微软雅黑" panose="020B0503020204020204" charset="-122"/>
                <a:sym typeface="+mn-ea"/>
              </a:rPr>
              <a:t>180</a:t>
            </a:r>
            <a:r>
              <a:rPr lang="zh-CN" altLang="en-US" sz="1400">
                <a:latin typeface="微软雅黑" panose="020B0503020204020204" charset="-122"/>
                <a:ea typeface="微软雅黑" panose="020B0503020204020204" charset="-122"/>
                <a:cs typeface="微软雅黑" panose="020B0503020204020204" charset="-122"/>
                <a:sym typeface="+mn-ea"/>
              </a:rPr>
              <a:t>万个比特币。 </a:t>
            </a:r>
            <a:endParaRPr lang="zh-CN" altLang="en-US" sz="1400">
              <a:latin typeface="微软雅黑" panose="020B0503020204020204" charset="-122"/>
              <a:ea typeface="微软雅黑" panose="020B0503020204020204" charset="-122"/>
              <a:cs typeface="微软雅黑" panose="020B0503020204020204" charset="-122"/>
            </a:endParaRPr>
          </a:p>
          <a:p>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608330" y="1227455"/>
            <a:ext cx="2768600" cy="1722120"/>
          </a:xfrm>
          <a:prstGeom prst="rect">
            <a:avLst/>
          </a:prstGeom>
          <a:noFill/>
        </p:spPr>
        <p:txBody>
          <a:bodyPr wrap="square" rtlCol="0">
            <a:spAutoFit/>
          </a:bodyPr>
          <a:p>
            <a:r>
              <a:rPr lang="en-US" altLang="zh-CN" sz="1400">
                <a:latin typeface="微软雅黑" panose="020B0503020204020204" charset="-122"/>
                <a:ea typeface="微软雅黑" panose="020B0503020204020204" charset="-122"/>
                <a:cs typeface="微软雅黑" panose="020B0503020204020204" charset="-122"/>
                <a:sym typeface="+mn-ea"/>
              </a:rPr>
              <a:t> (2011-2012)</a:t>
            </a:r>
            <a:endParaRPr lang="en-US" altLang="zh-CN" sz="1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sym typeface="+mn-ea"/>
              </a:rPr>
              <a:t>中国市场破冰者 比特币中国</a:t>
            </a:r>
            <a:r>
              <a:rPr lang="en-US" altLang="zh-CN" sz="1400">
                <a:latin typeface="微软雅黑" panose="020B0503020204020204" charset="-122"/>
                <a:ea typeface="微软雅黑" panose="020B0503020204020204" charset="-122"/>
                <a:cs typeface="微软雅黑" panose="020B0503020204020204" charset="-122"/>
                <a:sym typeface="+mn-ea"/>
              </a:rPr>
              <a:t>(BTCC)</a:t>
            </a:r>
            <a:r>
              <a:rPr lang="zh-CN" altLang="en-US" sz="1400">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sym typeface="+mn-ea"/>
              </a:rPr>
              <a:t>门头沟占据</a:t>
            </a:r>
            <a:r>
              <a:rPr lang="en-US" altLang="zh-CN" sz="1400">
                <a:latin typeface="微软雅黑" panose="020B0503020204020204" charset="-122"/>
                <a:ea typeface="微软雅黑" panose="020B0503020204020204" charset="-122"/>
                <a:cs typeface="微软雅黑" panose="020B0503020204020204" charset="-122"/>
                <a:sym typeface="+mn-ea"/>
              </a:rPr>
              <a:t>90%</a:t>
            </a:r>
            <a:r>
              <a:rPr lang="zh-CN" altLang="en-US" sz="1400">
                <a:latin typeface="微软雅黑" panose="020B0503020204020204" charset="-122"/>
                <a:ea typeface="微软雅黑" panose="020B0503020204020204" charset="-122"/>
                <a:cs typeface="微软雅黑" panose="020B0503020204020204" charset="-122"/>
                <a:sym typeface="+mn-ea"/>
              </a:rPr>
              <a:t>的市场，</a:t>
            </a:r>
            <a:r>
              <a:rPr lang="en-US" altLang="zh-CN" sz="1400">
                <a:latin typeface="微软雅黑" panose="020B0503020204020204" charset="-122"/>
                <a:ea typeface="微软雅黑" panose="020B0503020204020204" charset="-122"/>
                <a:cs typeface="微软雅黑" panose="020B0503020204020204" charset="-122"/>
                <a:sym typeface="+mn-ea"/>
              </a:rPr>
              <a:t>BTCC</a:t>
            </a:r>
            <a:r>
              <a:rPr lang="zh-CN" altLang="en-US" sz="1400">
                <a:latin typeface="微软雅黑" panose="020B0503020204020204" charset="-122"/>
                <a:ea typeface="微软雅黑" panose="020B0503020204020204" charset="-122"/>
                <a:cs typeface="微软雅黑" panose="020B0503020204020204" charset="-122"/>
                <a:sym typeface="+mn-ea"/>
              </a:rPr>
              <a:t>夹缝中生存，前两年一直亏损状态</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10" name="文本框 9"/>
          <p:cNvSpPr txBox="1"/>
          <p:nvPr/>
        </p:nvSpPr>
        <p:spPr>
          <a:xfrm>
            <a:off x="3612515" y="521335"/>
            <a:ext cx="3698240" cy="953135"/>
          </a:xfrm>
          <a:prstGeom prst="rect">
            <a:avLst/>
          </a:prstGeom>
          <a:noFill/>
        </p:spPr>
        <p:txBody>
          <a:bodyPr wrap="square" rtlCol="0">
            <a:spAutoFit/>
          </a:bodyPr>
          <a:p>
            <a:r>
              <a:rPr lang="en-US" altLang="zh-CN" sz="1400">
                <a:latin typeface="微软雅黑" panose="020B0503020204020204" charset="-122"/>
                <a:ea typeface="微软雅黑" panose="020B0503020204020204" charset="-122"/>
                <a:cs typeface="微软雅黑" panose="020B0503020204020204" charset="-122"/>
                <a:sym typeface="+mn-ea"/>
              </a:rPr>
              <a:t>	    2015-2016</a:t>
            </a:r>
            <a:endParaRPr lang="en-US" altLang="zh-CN"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sym typeface="+mn-ea"/>
              </a:rPr>
              <a:t>比特币激情迸发时代，云币网上线 。</a:t>
            </a:r>
            <a:endParaRPr lang="zh-CN" altLang="en-US"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sym typeface="+mn-ea"/>
              </a:rPr>
              <a:t>中国的交易所通过免交易手续费和服务创新等策略，快速成为了全球交易量最大的市场。</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6084570" y="2983230"/>
            <a:ext cx="4070985" cy="1814830"/>
          </a:xfrm>
          <a:prstGeom prst="rect">
            <a:avLst/>
          </a:prstGeom>
          <a:noFill/>
        </p:spPr>
        <p:txBody>
          <a:bodyPr wrap="square" rtlCol="0">
            <a:spAutoFit/>
          </a:bodyPr>
          <a:p>
            <a:pPr algn="ctr"/>
            <a:r>
              <a:rPr lang="en-US" altLang="zh-CN" sz="1400">
                <a:latin typeface="微软雅黑" panose="020B0503020204020204" charset="-122"/>
                <a:ea typeface="微软雅黑" panose="020B0503020204020204" charset="-122"/>
                <a:cs typeface="微软雅黑" panose="020B0503020204020204" charset="-122"/>
                <a:sym typeface="+mn-ea"/>
              </a:rPr>
              <a:t>2017-2018</a:t>
            </a:r>
            <a:endParaRPr lang="en-US" altLang="zh-CN"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sym typeface="+mn-ea"/>
              </a:rPr>
              <a:t>九四监管，至暗时刻</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央行等 7 部委叫停 ICO，要求各交易平台终止虚拟货币交易，并立即停止新用户注册</a:t>
            </a:r>
            <a:r>
              <a:rPr lang="en-US" altLang="zh-CN" sz="1400">
                <a:latin typeface="微软雅黑" panose="020B0503020204020204" charset="-122"/>
                <a:ea typeface="微软雅黑" panose="020B0503020204020204" charset="-122"/>
                <a:cs typeface="微软雅黑" panose="020B0503020204020204" charset="-122"/>
                <a:sym typeface="+mn-ea"/>
              </a:rPr>
              <a:t>. </a:t>
            </a:r>
            <a:endParaRPr lang="en-US" altLang="zh-CN" sz="1400">
              <a:latin typeface="微软雅黑" panose="020B0503020204020204" charset="-122"/>
              <a:ea typeface="微软雅黑" panose="020B0503020204020204" charset="-122"/>
              <a:cs typeface="微软雅黑" panose="020B0503020204020204" charset="-122"/>
            </a:endParaRPr>
          </a:p>
          <a:p>
            <a:r>
              <a:rPr lang="zh-CN" altLang="en-US" sz="1400">
                <a:latin typeface="微软雅黑" panose="020B0503020204020204" charset="-122"/>
                <a:ea typeface="微软雅黑" panose="020B0503020204020204" charset="-122"/>
                <a:cs typeface="微软雅黑" panose="020B0503020204020204" charset="-122"/>
                <a:sym typeface="+mn-ea"/>
              </a:rPr>
              <a:t>交易所黑马币安上线（币币交易”的交易所，不接受法币，只接受比特币、泰达币、莱特币等数字货币充值）</a:t>
            </a:r>
            <a:endParaRPr lang="zh-CN" altLang="en-US" sz="1400" b="1">
              <a:latin typeface="微软雅黑" panose="020B0503020204020204" charset="-122"/>
              <a:ea typeface="微软雅黑" panose="020B0503020204020204" charset="-122"/>
              <a:cs typeface="微软雅黑" panose="020B0503020204020204" charset="-122"/>
            </a:endParaRPr>
          </a:p>
          <a:p>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9584690" y="1827530"/>
            <a:ext cx="1397000" cy="521970"/>
          </a:xfrm>
          <a:prstGeom prst="rect">
            <a:avLst/>
          </a:prstGeom>
          <a:noFill/>
        </p:spPr>
        <p:txBody>
          <a:bodyPr wrap="square" rtlCol="0">
            <a:spAutoFit/>
          </a:bodyPr>
          <a:p>
            <a:r>
              <a:rPr lang="zh-CN" altLang="en-US" sz="1400">
                <a:latin typeface="微软雅黑" panose="020B0503020204020204" charset="-122"/>
                <a:ea typeface="微软雅黑" panose="020B0503020204020204" charset="-122"/>
                <a:sym typeface="+mn-ea"/>
              </a:rPr>
              <a:t>百家争鸣，</a:t>
            </a:r>
            <a:endParaRPr lang="zh-CN" altLang="en-US" sz="1400">
              <a:latin typeface="微软雅黑" panose="020B0503020204020204" charset="-122"/>
              <a:ea typeface="微软雅黑" panose="020B0503020204020204" charset="-122"/>
              <a:sym typeface="+mn-ea"/>
            </a:endParaRPr>
          </a:p>
          <a:p>
            <a:r>
              <a:rPr lang="zh-CN" altLang="en-US" sz="1400">
                <a:latin typeface="微软雅黑" panose="020B0503020204020204" charset="-122"/>
                <a:ea typeface="微软雅黑" panose="020B0503020204020204" charset="-122"/>
                <a:sym typeface="+mn-ea"/>
              </a:rPr>
              <a:t>未来无限</a:t>
            </a:r>
            <a:endParaRPr lang="zh-CN" altLang="en-US" sz="1400">
              <a:latin typeface="微软雅黑" panose="020B0503020204020204" charset="-122"/>
              <a:ea typeface="微软雅黑" panose="020B0503020204020204" charset="-122"/>
            </a:endParaRPr>
          </a:p>
        </p:txBody>
      </p:sp>
      <p:cxnSp>
        <p:nvCxnSpPr>
          <p:cNvPr id="13" name="直接连接符 12"/>
          <p:cNvCxnSpPr/>
          <p:nvPr/>
        </p:nvCxnSpPr>
        <p:spPr>
          <a:xfrm flipV="1">
            <a:off x="1278890" y="2440305"/>
            <a:ext cx="8255" cy="468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425825" y="3692525"/>
            <a:ext cx="8255" cy="179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598160" y="1528445"/>
            <a:ext cx="8255" cy="417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745095" y="2602230"/>
            <a:ext cx="8255" cy="36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892030" y="1647825"/>
            <a:ext cx="8255" cy="21272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0464" y="-2670464"/>
            <a:ext cx="6858000" cy="12198928"/>
          </a:xfrm>
          <a:prstGeom prst="rect">
            <a:avLst/>
          </a:prstGeom>
        </p:spPr>
      </p:pic>
      <p:sp>
        <p:nvSpPr>
          <p:cNvPr id="4" name="Rectangle 3"/>
          <p:cNvSpPr/>
          <p:nvPr/>
        </p:nvSpPr>
        <p:spPr>
          <a:xfrm>
            <a:off x="7090611" y="129379"/>
            <a:ext cx="5101390" cy="6728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838900" y="1971315"/>
            <a:ext cx="2641600" cy="1107996"/>
            <a:chOff x="1357127" y="4066903"/>
            <a:chExt cx="2641600" cy="1107996"/>
          </a:xfrm>
        </p:grpSpPr>
        <p:sp>
          <p:nvSpPr>
            <p:cNvPr id="111" name="TextBox 110"/>
            <p:cNvSpPr txBox="1"/>
            <p:nvPr/>
          </p:nvSpPr>
          <p:spPr>
            <a:xfrm>
              <a:off x="1357127" y="4066903"/>
              <a:ext cx="2641600"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02</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14" name="Rectangle 113"/>
            <p:cNvSpPr/>
            <p:nvPr/>
          </p:nvSpPr>
          <p:spPr>
            <a:xfrm>
              <a:off x="1616434" y="4848757"/>
              <a:ext cx="526166" cy="123108"/>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0" name="Rectangle 9"/>
          <p:cNvSpPr/>
          <p:nvPr/>
        </p:nvSpPr>
        <p:spPr>
          <a:xfrm>
            <a:off x="0" y="1"/>
            <a:ext cx="12192000" cy="168442"/>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2" name="文本框 11"/>
          <p:cNvSpPr txBox="1">
            <a:spLocks noChangeArrowheads="1"/>
          </p:cNvSpPr>
          <p:nvPr/>
        </p:nvSpPr>
        <p:spPr bwMode="auto">
          <a:xfrm>
            <a:off x="7983279" y="3079311"/>
            <a:ext cx="43634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dirty="0">
                <a:solidFill>
                  <a:srgbClr val="469EAD"/>
                </a:solidFill>
                <a:latin typeface="Arial Black" panose="020B0A04020102020204" pitchFamily="34" charset="0"/>
              </a:rPr>
              <a:t>代表性交易所</a:t>
            </a:r>
            <a:endParaRPr lang="en-US" altLang="zh-CN" sz="3600" b="1" dirty="0">
              <a:solidFill>
                <a:srgbClr val="469EAD"/>
              </a:solidFill>
              <a:latin typeface="Arial Black" panose="020B0A04020102020204" pitchFamily="34" charset="0"/>
            </a:endParaRPr>
          </a:p>
          <a:p>
            <a:r>
              <a:rPr lang="zh-CN" altLang="en-US" sz="3600" b="1" dirty="0">
                <a:solidFill>
                  <a:srgbClr val="469EAD"/>
                </a:solidFill>
                <a:latin typeface="Arial Black" panose="020B0A04020102020204" pitchFamily="34" charset="0"/>
              </a:rPr>
              <a:t>介绍</a:t>
            </a:r>
            <a:endParaRPr lang="en-US" altLang="zh-CN" sz="3600" b="1" dirty="0">
              <a:solidFill>
                <a:srgbClr val="469EAD"/>
              </a:solidFill>
              <a:latin typeface="Arial Black" panose="020B0A04020102020204" pitchFamily="34" charset="0"/>
            </a:endParaRPr>
          </a:p>
          <a:p>
            <a:endParaRPr lang="en-US" altLang="zh-CN" sz="3600" b="1" dirty="0">
              <a:solidFill>
                <a:srgbClr val="469EAD"/>
              </a:solidFill>
              <a:latin typeface="Arial" panose="020B0604020202020204" pitchFamily="34" charset="0"/>
              <a:ea typeface="Segoe UI Black" panose="020B0A02040204020203"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rot="5400000">
            <a:off x="2670464" y="-2670464"/>
            <a:ext cx="6858000" cy="12198928"/>
          </a:xfrm>
          <a:prstGeom prst="rect">
            <a:avLst/>
          </a:prstGeom>
        </p:spPr>
      </p:pic>
      <p:sp>
        <p:nvSpPr>
          <p:cNvPr id="4" name="Rectangle 3"/>
          <p:cNvSpPr/>
          <p:nvPr/>
        </p:nvSpPr>
        <p:spPr>
          <a:xfrm>
            <a:off x="7090611" y="129379"/>
            <a:ext cx="5101390" cy="6728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7838900" y="1971315"/>
            <a:ext cx="2641600" cy="1107996"/>
            <a:chOff x="1357127" y="4066903"/>
            <a:chExt cx="2641600" cy="1107996"/>
          </a:xfrm>
        </p:grpSpPr>
        <p:sp>
          <p:nvSpPr>
            <p:cNvPr id="111" name="TextBox 110"/>
            <p:cNvSpPr txBox="1"/>
            <p:nvPr/>
          </p:nvSpPr>
          <p:spPr>
            <a:xfrm>
              <a:off x="1357127" y="4066903"/>
              <a:ext cx="2641600" cy="1107996"/>
            </a:xfrm>
            <a:prstGeom prst="rect">
              <a:avLst/>
            </a:prstGeom>
            <a:solidFill>
              <a:schemeClr val="bg1"/>
            </a:solidFill>
          </p:spPr>
          <p:txBody>
            <a:bodyPr wrap="square" rtlCol="0">
              <a:spAutoFit/>
            </a:bodyPr>
            <a:lstStyle/>
            <a:p>
              <a:r>
                <a:rPr lang="en-US" sz="6600" b="1" dirty="0">
                  <a:solidFill>
                    <a:srgbClr val="469EAD"/>
                  </a:solidFill>
                  <a:latin typeface="Browallia New" panose="020B0604020202020204" pitchFamily="34" charset="0"/>
                  <a:cs typeface="Browallia New" panose="020B0604020202020204" pitchFamily="34" charset="0"/>
                </a:rPr>
                <a:t> 02</a:t>
              </a:r>
              <a:endParaRPr lang="en-US" sz="6600" b="1" dirty="0">
                <a:solidFill>
                  <a:srgbClr val="469EAD"/>
                </a:solidFill>
                <a:latin typeface="Browallia New" panose="020B0604020202020204" pitchFamily="34" charset="0"/>
                <a:cs typeface="Browallia New" panose="020B0604020202020204" pitchFamily="34" charset="0"/>
              </a:endParaRPr>
            </a:p>
          </p:txBody>
        </p:sp>
        <p:sp>
          <p:nvSpPr>
            <p:cNvPr id="114" name="Rectangle 113"/>
            <p:cNvSpPr/>
            <p:nvPr/>
          </p:nvSpPr>
          <p:spPr>
            <a:xfrm>
              <a:off x="1616434" y="4848757"/>
              <a:ext cx="526166" cy="123108"/>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3843F"/>
                </a:solidFill>
                <a:highlight>
                  <a:srgbClr val="469EAD"/>
                </a:highlight>
              </a:endParaRPr>
            </a:p>
          </p:txBody>
        </p:sp>
      </p:grpSp>
      <p:sp>
        <p:nvSpPr>
          <p:cNvPr id="10" name="Rectangle 9"/>
          <p:cNvSpPr/>
          <p:nvPr/>
        </p:nvSpPr>
        <p:spPr>
          <a:xfrm>
            <a:off x="0" y="1"/>
            <a:ext cx="12192000" cy="168442"/>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12" name="文本框 11"/>
          <p:cNvSpPr txBox="1">
            <a:spLocks noChangeArrowheads="1"/>
          </p:cNvSpPr>
          <p:nvPr/>
        </p:nvSpPr>
        <p:spPr bwMode="auto">
          <a:xfrm>
            <a:off x="7983279" y="3079311"/>
            <a:ext cx="43634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b="1" dirty="0">
                <a:solidFill>
                  <a:srgbClr val="469EAD"/>
                </a:solidFill>
                <a:latin typeface="Arial Black" panose="020B0A04020102020204" pitchFamily="34" charset="0"/>
              </a:rPr>
              <a:t>代表性交易所</a:t>
            </a:r>
            <a:endParaRPr lang="en-US" altLang="zh-CN" sz="3600" b="1" dirty="0">
              <a:solidFill>
                <a:srgbClr val="469EAD"/>
              </a:solidFill>
              <a:latin typeface="Arial Black" panose="020B0A04020102020204" pitchFamily="34" charset="0"/>
            </a:endParaRPr>
          </a:p>
          <a:p>
            <a:r>
              <a:rPr lang="zh-CN" altLang="en-US" sz="3600" b="1" dirty="0">
                <a:solidFill>
                  <a:srgbClr val="469EAD"/>
                </a:solidFill>
                <a:latin typeface="Arial Black" panose="020B0A04020102020204" pitchFamily="34" charset="0"/>
              </a:rPr>
              <a:t>介绍</a:t>
            </a:r>
            <a:endParaRPr lang="en-US" altLang="zh-CN" sz="3600" b="1" dirty="0">
              <a:solidFill>
                <a:srgbClr val="469EAD"/>
              </a:solidFill>
              <a:latin typeface="Arial Black" panose="020B0A04020102020204" pitchFamily="34" charset="0"/>
            </a:endParaRPr>
          </a:p>
          <a:p>
            <a:endParaRPr lang="en-US" altLang="zh-CN" sz="3600" b="1" dirty="0">
              <a:solidFill>
                <a:srgbClr val="469EAD"/>
              </a:solidFill>
              <a:latin typeface="Arial" panose="020B0604020202020204" pitchFamily="34" charset="0"/>
              <a:ea typeface="Segoe UI Black" panose="020B0A02040204020203"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15"/>
          <p:cNvSpPr txBox="1">
            <a:spLocks noChangeArrowheads="1"/>
          </p:cNvSpPr>
          <p:nvPr/>
        </p:nvSpPr>
        <p:spPr bwMode="auto">
          <a:xfrm>
            <a:off x="125882" y="258933"/>
            <a:ext cx="12066118"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lang="zh-CN" altLang="en-US" b="1" dirty="0">
                <a:solidFill>
                  <a:schemeClr val="bg1">
                    <a:lumMod val="50000"/>
                  </a:schemeClr>
                </a:solidFill>
                <a:latin typeface="Arial Black" panose="020B0A04020102020204" pitchFamily="34" charset="0"/>
                <a:ea typeface="等线" panose="02010600030101010101" pitchFamily="2" charset="-122"/>
                <a:cs typeface="+mn-ea"/>
                <a:sym typeface="+mn-ea"/>
              </a:rPr>
              <a:t>各国代表性交易所概览</a:t>
            </a:r>
            <a:endParaRPr lang="en-US" altLang="zh-CN" b="1" dirty="0">
              <a:solidFill>
                <a:schemeClr val="bg1">
                  <a:lumMod val="50000"/>
                </a:schemeClr>
              </a:solidFill>
              <a:latin typeface="Arial Black" panose="020B0A04020102020204" pitchFamily="34" charset="0"/>
              <a:ea typeface="等线" panose="02010600030101010101" pitchFamily="2" charset="-122"/>
              <a:cs typeface="+mn-ea"/>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2400" b="1" u="none" strike="noStrike" kern="1200" cap="none" spc="0" normalizeH="0" baseline="0" noProof="0" dirty="0">
              <a:ln>
                <a:noFill/>
              </a:ln>
              <a:solidFill>
                <a:srgbClr val="469EAD"/>
              </a:solidFill>
              <a:effectLst/>
              <a:uLnTx/>
              <a:uFillTx/>
              <a:latin typeface="Avenir Heavy" panose="02000503020000020003" pitchFamily="2" charset="0"/>
              <a:ea typeface="等线" panose="02010600030101010101" pitchFamily="2" charset="-122"/>
              <a:cs typeface="+mn-ea"/>
            </a:endParaRPr>
          </a:p>
        </p:txBody>
      </p:sp>
      <p:sp>
        <p:nvSpPr>
          <p:cNvPr id="40" name="Rectangle 39"/>
          <p:cNvSpPr/>
          <p:nvPr/>
        </p:nvSpPr>
        <p:spPr>
          <a:xfrm>
            <a:off x="0" y="-21090"/>
            <a:ext cx="12192000" cy="90251"/>
          </a:xfrm>
          <a:prstGeom prst="rect">
            <a:avLst/>
          </a:prstGeom>
          <a:solidFill>
            <a:srgbClr val="469EAD"/>
          </a:solidFill>
          <a:ln>
            <a:solidFill>
              <a:srgbClr val="469E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69EAD"/>
              </a:solidFill>
            </a:endParaRPr>
          </a:p>
        </p:txBody>
      </p:sp>
      <p:sp>
        <p:nvSpPr>
          <p:cNvPr id="33" name="AutoShape 3"/>
          <p:cNvSpPr/>
          <p:nvPr/>
        </p:nvSpPr>
        <p:spPr bwMode="auto">
          <a:xfrm>
            <a:off x="3086802" y="1794987"/>
            <a:ext cx="3047313" cy="2163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bg1">
              <a:lumMod val="75000"/>
            </a:schemeClr>
          </a:solidFill>
          <a:ln>
            <a:noFill/>
          </a:ln>
          <a:effectLst/>
        </p:spPr>
        <p:txBody>
          <a:bodyPr lIns="0" tIns="0" rIns="0" bIns="0" anchor="ctr"/>
          <a:lstStyle/>
          <a:p>
            <a:pPr algn="ctr" defTabSz="866775" fontAlgn="base">
              <a:lnSpc>
                <a:spcPct val="150000"/>
              </a:lnSpc>
              <a:spcBef>
                <a:spcPct val="0"/>
              </a:spcBef>
              <a:spcAft>
                <a:spcPct val="0"/>
              </a:spcAft>
              <a:defRPr/>
            </a:pPr>
            <a:endParaRPr lang="en-US" altLang="zh-CN" sz="2400" dirty="0">
              <a:solidFill>
                <a:prstClr val="white"/>
              </a:solidFill>
              <a:latin typeface="Avenir Book" panose="02000503020000020003" pitchFamily="2" charset="0"/>
              <a:ea typeface="微软雅黑" panose="020B0503020204020204" charset="-122"/>
              <a:sym typeface="Arial" panose="020B0604020202020204" pitchFamily="34" charset="0"/>
            </a:endParaRPr>
          </a:p>
          <a:p>
            <a:pPr algn="ctr" defTabSz="866775" fontAlgn="base">
              <a:lnSpc>
                <a:spcPct val="150000"/>
              </a:lnSpc>
              <a:spcBef>
                <a:spcPct val="0"/>
              </a:spcBef>
              <a:spcAft>
                <a:spcPct val="0"/>
              </a:spcAft>
              <a:defRPr/>
            </a:pPr>
            <a:endParaRPr lang="es-ES" sz="2530" dirty="0">
              <a:solidFill>
                <a:srgbClr val="FFFFFF"/>
              </a:solidFill>
              <a:latin typeface="Arial" panose="020B0604020202020204" pitchFamily="34" charset="0"/>
              <a:ea typeface="微软雅黑" panose="020B0503020204020204" charset="-122"/>
              <a:cs typeface="Calibri" panose="020F0502020204030204" pitchFamily="34" charset="0"/>
              <a:sym typeface="Arial" panose="020B0604020202020204" pitchFamily="34" charset="0"/>
            </a:endParaRPr>
          </a:p>
        </p:txBody>
      </p:sp>
      <p:sp>
        <p:nvSpPr>
          <p:cNvPr id="38" name="AutoShape 3"/>
          <p:cNvSpPr/>
          <p:nvPr/>
        </p:nvSpPr>
        <p:spPr bwMode="auto">
          <a:xfrm>
            <a:off x="6120325" y="3944688"/>
            <a:ext cx="3012767" cy="2163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FC8D1"/>
          </a:solidFill>
          <a:ln>
            <a:noFill/>
          </a:ln>
          <a:effectLst/>
        </p:spPr>
        <p:txBody>
          <a:bodyPr lIns="0" tIns="0" rIns="0" bIns="0" anchor="ctr"/>
          <a:lstStyle/>
          <a:p>
            <a:pPr algn="ctr" defTabSz="866775" fontAlgn="base">
              <a:lnSpc>
                <a:spcPct val="150000"/>
              </a:lnSpc>
              <a:spcBef>
                <a:spcPct val="0"/>
              </a:spcBef>
              <a:spcAft>
                <a:spcPct val="0"/>
              </a:spcAft>
              <a:defRPr/>
            </a:pPr>
            <a:endParaRPr lang="es-ES" sz="2530" dirty="0">
              <a:solidFill>
                <a:srgbClr val="FFFFFF"/>
              </a:solidFill>
              <a:latin typeface="Arial" panose="020B0604020202020204" pitchFamily="34" charset="0"/>
              <a:ea typeface="微软雅黑" panose="020B0503020204020204" charset="-122"/>
              <a:cs typeface="Calibri" panose="020F0502020204030204" pitchFamily="34" charset="0"/>
              <a:sym typeface="Arial" panose="020B0604020202020204" pitchFamily="34" charset="0"/>
            </a:endParaRPr>
          </a:p>
        </p:txBody>
      </p:sp>
      <p:grpSp>
        <p:nvGrpSpPr>
          <p:cNvPr id="39" name="Group 1"/>
          <p:cNvGrpSpPr/>
          <p:nvPr/>
        </p:nvGrpSpPr>
        <p:grpSpPr bwMode="auto">
          <a:xfrm>
            <a:off x="-47584" y="3896992"/>
            <a:ext cx="3168349" cy="2163884"/>
            <a:chOff x="-249791" y="1770239"/>
            <a:chExt cx="1948873" cy="1674106"/>
          </a:xfrm>
          <a:solidFill>
            <a:srgbClr val="469EAD"/>
          </a:solidFill>
        </p:grpSpPr>
        <p:sp>
          <p:nvSpPr>
            <p:cNvPr id="41" name="AutoShape 3"/>
            <p:cNvSpPr/>
            <p:nvPr/>
          </p:nvSpPr>
          <p:spPr bwMode="auto">
            <a:xfrm>
              <a:off x="-206772" y="1770239"/>
              <a:ext cx="1905854" cy="1674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866775" fontAlgn="base">
                <a:lnSpc>
                  <a:spcPct val="150000"/>
                </a:lnSpc>
                <a:spcBef>
                  <a:spcPct val="0"/>
                </a:spcBef>
                <a:spcAft>
                  <a:spcPct val="0"/>
                </a:spcAft>
                <a:defRPr/>
              </a:pPr>
              <a:endParaRPr lang="es-ES" sz="2530" dirty="0">
                <a:solidFill>
                  <a:srgbClr val="FFFFFF"/>
                </a:solidFill>
                <a:latin typeface="Arial" panose="020B0604020202020204" pitchFamily="34" charset="0"/>
                <a:ea typeface="微软雅黑" panose="020B0503020204020204" charset="-122"/>
                <a:cs typeface="Calibri" panose="020F0502020204030204" pitchFamily="34" charset="0"/>
                <a:sym typeface="Arial" panose="020B0604020202020204" pitchFamily="34" charset="0"/>
              </a:endParaRPr>
            </a:p>
          </p:txBody>
        </p:sp>
        <p:sp>
          <p:nvSpPr>
            <p:cNvPr id="42" name="AutoShape 5"/>
            <p:cNvSpPr/>
            <p:nvPr/>
          </p:nvSpPr>
          <p:spPr bwMode="auto">
            <a:xfrm>
              <a:off x="-249791" y="2430540"/>
              <a:ext cx="1836248" cy="285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ctr" defTabSz="866775" fontAlgn="base">
                <a:spcBef>
                  <a:spcPct val="0"/>
                </a:spcBef>
                <a:spcAft>
                  <a:spcPct val="0"/>
                </a:spcAft>
              </a:pPr>
              <a:r>
                <a:rPr lang="zh-CN" altLang="en-US" sz="2400" b="1" dirty="0">
                  <a:solidFill>
                    <a:prstClr val="white"/>
                  </a:solidFill>
                  <a:latin typeface="Avenir Book" panose="02000503020000020003" pitchFamily="2" charset="0"/>
                  <a:ea typeface="微软雅黑" panose="020B0503020204020204" charset="-122"/>
                  <a:sym typeface="Arial" panose="020B0604020202020204" pitchFamily="34" charset="0"/>
                </a:rPr>
                <a:t>中国市场</a:t>
              </a:r>
              <a:endParaRPr lang="zh-CN" altLang="en-US" sz="2400" b="1" dirty="0">
                <a:solidFill>
                  <a:prstClr val="white"/>
                </a:solidFill>
                <a:latin typeface="Avenir Book" panose="02000503020000020003" pitchFamily="2" charset="0"/>
                <a:ea typeface="微软雅黑" panose="020B0503020204020204" charset="-122"/>
                <a:sym typeface="Arial" panose="020B0604020202020204" pitchFamily="34" charset="0"/>
              </a:endParaRPr>
            </a:p>
          </p:txBody>
        </p:sp>
      </p:grpSp>
      <p:sp>
        <p:nvSpPr>
          <p:cNvPr id="43" name="AutoShape 10"/>
          <p:cNvSpPr/>
          <p:nvPr/>
        </p:nvSpPr>
        <p:spPr bwMode="auto">
          <a:xfrm>
            <a:off x="6576305" y="4664953"/>
            <a:ext cx="1885574" cy="73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ctr" defTabSz="866775" fontAlgn="base">
              <a:spcBef>
                <a:spcPct val="0"/>
              </a:spcBef>
              <a:spcAft>
                <a:spcPct val="0"/>
              </a:spcAft>
            </a:pPr>
            <a:r>
              <a:rPr lang="zh-CN" altLang="en-US" sz="2400" b="1" dirty="0">
                <a:solidFill>
                  <a:prstClr val="white"/>
                </a:solidFill>
                <a:latin typeface="Avenir Book"/>
                <a:ea typeface="微软雅黑" panose="020B0503020204020204" charset="-122"/>
                <a:sym typeface="Arial" panose="020B0604020202020204" pitchFamily="34" charset="0"/>
              </a:rPr>
              <a:t>日本、韩国</a:t>
            </a:r>
            <a:endParaRPr lang="en-US" altLang="zh-CN" sz="2400" b="1" dirty="0">
              <a:solidFill>
                <a:prstClr val="white"/>
              </a:solidFill>
              <a:latin typeface="Avenir Book"/>
              <a:ea typeface="微软雅黑" panose="020B0503020204020204" charset="-122"/>
              <a:sym typeface="Arial" panose="020B0604020202020204" pitchFamily="34" charset="0"/>
            </a:endParaRPr>
          </a:p>
          <a:p>
            <a:pPr algn="ctr" defTabSz="866775" fontAlgn="base">
              <a:spcBef>
                <a:spcPct val="0"/>
              </a:spcBef>
              <a:spcAft>
                <a:spcPct val="0"/>
              </a:spcAft>
            </a:pPr>
            <a:r>
              <a:rPr lang="zh-CN" altLang="en-US" sz="2400" b="1" dirty="0">
                <a:solidFill>
                  <a:prstClr val="white"/>
                </a:solidFill>
                <a:latin typeface="Avenir Book"/>
                <a:ea typeface="微软雅黑" panose="020B0503020204020204" charset="-122"/>
                <a:sym typeface="Arial" panose="020B0604020202020204" pitchFamily="34" charset="0"/>
              </a:rPr>
              <a:t>市场</a:t>
            </a:r>
            <a:endParaRPr lang="zh-CN" altLang="en-US" sz="2400" b="1" dirty="0">
              <a:solidFill>
                <a:prstClr val="white"/>
              </a:solidFill>
              <a:latin typeface="Avenir Book"/>
              <a:ea typeface="微软雅黑" panose="020B0503020204020204" charset="-122"/>
              <a:sym typeface="Arial" panose="020B0604020202020204" pitchFamily="34" charset="0"/>
            </a:endParaRPr>
          </a:p>
        </p:txBody>
      </p:sp>
      <p:grpSp>
        <p:nvGrpSpPr>
          <p:cNvPr id="47" name="Group 11"/>
          <p:cNvGrpSpPr/>
          <p:nvPr/>
        </p:nvGrpSpPr>
        <p:grpSpPr bwMode="auto">
          <a:xfrm>
            <a:off x="9078952" y="1780698"/>
            <a:ext cx="3113048" cy="2174433"/>
            <a:chOff x="102669" y="467343"/>
            <a:chExt cx="1964214" cy="1336275"/>
          </a:xfrm>
          <a:solidFill>
            <a:schemeClr val="bg1">
              <a:lumMod val="50000"/>
            </a:schemeClr>
          </a:solidFill>
        </p:grpSpPr>
        <p:sp>
          <p:nvSpPr>
            <p:cNvPr id="48" name="AutoShape 12"/>
            <p:cNvSpPr/>
            <p:nvPr/>
          </p:nvSpPr>
          <p:spPr bwMode="auto">
            <a:xfrm>
              <a:off x="102669" y="467343"/>
              <a:ext cx="1964214" cy="1336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866775" fontAlgn="base">
                <a:lnSpc>
                  <a:spcPct val="150000"/>
                </a:lnSpc>
                <a:spcBef>
                  <a:spcPct val="0"/>
                </a:spcBef>
                <a:spcAft>
                  <a:spcPct val="0"/>
                </a:spcAft>
                <a:defRPr/>
              </a:pPr>
              <a:endParaRPr lang="es-ES" sz="2530">
                <a:solidFill>
                  <a:srgbClr val="FFFFFF"/>
                </a:solidFill>
                <a:latin typeface="Arial" panose="020B0604020202020204" pitchFamily="34" charset="0"/>
                <a:ea typeface="微软雅黑" panose="020B0503020204020204" charset="-122"/>
                <a:cs typeface="Calibri" panose="020F0502020204030204" pitchFamily="34" charset="0"/>
                <a:sym typeface="Arial" panose="020B0604020202020204" pitchFamily="34" charset="0"/>
              </a:endParaRPr>
            </a:p>
          </p:txBody>
        </p:sp>
        <p:sp>
          <p:nvSpPr>
            <p:cNvPr id="49" name="AutoShape 15"/>
            <p:cNvSpPr/>
            <p:nvPr/>
          </p:nvSpPr>
          <p:spPr bwMode="auto">
            <a:xfrm>
              <a:off x="296780" y="960851"/>
              <a:ext cx="1616307" cy="307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866775" fontAlgn="base">
                <a:spcBef>
                  <a:spcPct val="0"/>
                </a:spcBef>
                <a:spcAft>
                  <a:spcPct val="0"/>
                </a:spcAft>
              </a:pPr>
              <a:r>
                <a:rPr lang="zh-CN" altLang="en-US" sz="2400" b="1" dirty="0">
                  <a:solidFill>
                    <a:prstClr val="white"/>
                  </a:solidFill>
                  <a:latin typeface="Avenir Book"/>
                  <a:ea typeface="微软雅黑" panose="020B0503020204020204" charset="-122"/>
                  <a:sym typeface="Arial" panose="020B0604020202020204" pitchFamily="34" charset="0"/>
                </a:rPr>
                <a:t>英国市场</a:t>
              </a:r>
              <a:endParaRPr lang="zh-CN" altLang="en-US" sz="2400" b="1" dirty="0">
                <a:solidFill>
                  <a:prstClr val="white"/>
                </a:solidFill>
                <a:latin typeface="Avenir Book"/>
                <a:ea typeface="微软雅黑" panose="020B0503020204020204" charset="-122"/>
                <a:sym typeface="Arial" panose="020B0604020202020204" pitchFamily="34" charset="0"/>
              </a:endParaRPr>
            </a:p>
          </p:txBody>
        </p:sp>
      </p:grpSp>
      <p:sp>
        <p:nvSpPr>
          <p:cNvPr id="78" name="Rectangle 77"/>
          <p:cNvSpPr/>
          <p:nvPr/>
        </p:nvSpPr>
        <p:spPr>
          <a:xfrm>
            <a:off x="3913966" y="2426663"/>
            <a:ext cx="1415772" cy="461665"/>
          </a:xfrm>
          <a:prstGeom prst="rect">
            <a:avLst/>
          </a:prstGeom>
        </p:spPr>
        <p:txBody>
          <a:bodyPr wrap="none">
            <a:spAutoFit/>
          </a:bodyPr>
          <a:lstStyle/>
          <a:p>
            <a:pPr algn="ctr" defTabSz="866775" fontAlgn="base">
              <a:spcBef>
                <a:spcPct val="0"/>
              </a:spcBef>
              <a:spcAft>
                <a:spcPct val="0"/>
              </a:spcAft>
              <a:defRPr/>
            </a:pPr>
            <a:r>
              <a:rPr lang="zh-CN" altLang="en-US" sz="2400" b="1" dirty="0">
                <a:solidFill>
                  <a:prstClr val="white"/>
                </a:solidFill>
                <a:latin typeface="Avenir Book" panose="02000503020000020003" pitchFamily="2" charset="0"/>
                <a:ea typeface="微软雅黑" panose="020B0503020204020204" charset="-122"/>
                <a:sym typeface="Arial" panose="020B0604020202020204" pitchFamily="34" charset="0"/>
              </a:rPr>
              <a:t>美国市场</a:t>
            </a:r>
            <a:endParaRPr lang="zh-CN" altLang="en-US" sz="2400" b="1" dirty="0">
              <a:solidFill>
                <a:prstClr val="white"/>
              </a:solidFill>
              <a:latin typeface="Avenir Book" panose="02000503020000020003" pitchFamily="2" charset="0"/>
              <a:ea typeface="微软雅黑" panose="020B0503020204020204" charset="-122"/>
              <a:sym typeface="Arial" panose="020B0604020202020204" pitchFamily="34" charset="0"/>
            </a:endParaRPr>
          </a:p>
        </p:txBody>
      </p:sp>
      <p:pic>
        <p:nvPicPr>
          <p:cNvPr id="80" name="Picture 7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49" y="5961761"/>
            <a:ext cx="1950038" cy="1072521"/>
          </a:xfrm>
          <a:prstGeom prst="rect">
            <a:avLst/>
          </a:prstGeom>
        </p:spPr>
      </p:pic>
      <p:pic>
        <p:nvPicPr>
          <p:cNvPr id="1032"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60" y="1856688"/>
            <a:ext cx="1206477" cy="4413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198768" y="4081210"/>
            <a:ext cx="1257300" cy="457200"/>
          </a:xfrm>
          <a:prstGeom prst="rect">
            <a:avLst/>
          </a:prstGeom>
        </p:spPr>
      </p:pic>
      <p:pic>
        <p:nvPicPr>
          <p:cNvPr id="9" name="Picture 8"/>
          <p:cNvPicPr>
            <a:picLocks noChangeAspect="1"/>
          </p:cNvPicPr>
          <p:nvPr/>
        </p:nvPicPr>
        <p:blipFill>
          <a:blip r:embed="rId4"/>
          <a:stretch>
            <a:fillRect/>
          </a:stretch>
        </p:blipFill>
        <p:spPr>
          <a:xfrm>
            <a:off x="1358014" y="1856688"/>
            <a:ext cx="1728788" cy="400050"/>
          </a:xfrm>
          <a:prstGeom prst="rect">
            <a:avLst/>
          </a:prstGeom>
        </p:spPr>
      </p:pic>
      <p:pic>
        <p:nvPicPr>
          <p:cNvPr id="11" name="Picture 10"/>
          <p:cNvPicPr>
            <a:picLocks noChangeAspect="1"/>
          </p:cNvPicPr>
          <p:nvPr/>
        </p:nvPicPr>
        <p:blipFill>
          <a:blip r:embed="rId5"/>
          <a:stretch>
            <a:fillRect/>
          </a:stretch>
        </p:blipFill>
        <p:spPr>
          <a:xfrm>
            <a:off x="125882" y="2426663"/>
            <a:ext cx="1232132" cy="389915"/>
          </a:xfrm>
          <a:prstGeom prst="rect">
            <a:avLst/>
          </a:prstGeom>
        </p:spPr>
      </p:pic>
      <p:pic>
        <p:nvPicPr>
          <p:cNvPr id="1036" name="Picture 12" descr="Image result for GATE 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0921" y="2396781"/>
            <a:ext cx="1232132" cy="4346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Z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060" y="2988572"/>
            <a:ext cx="1045040" cy="3559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4543609" y="4081211"/>
            <a:ext cx="1544129" cy="457200"/>
          </a:xfrm>
          <a:prstGeom prst="rect">
            <a:avLst/>
          </a:prstGeom>
        </p:spPr>
      </p:pic>
      <p:pic>
        <p:nvPicPr>
          <p:cNvPr id="1040" name="Picture 16" descr="Image result for bitme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1722" y="3001384"/>
            <a:ext cx="1671421" cy="2669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a:stretch>
            <a:fillRect/>
          </a:stretch>
        </p:blipFill>
        <p:spPr>
          <a:xfrm>
            <a:off x="1619277" y="3408439"/>
            <a:ext cx="1430695" cy="400959"/>
          </a:xfrm>
          <a:prstGeom prst="rect">
            <a:avLst/>
          </a:prstGeom>
        </p:spPr>
      </p:pic>
      <p:pic>
        <p:nvPicPr>
          <p:cNvPr id="17" name="Picture 16"/>
          <p:cNvPicPr>
            <a:picLocks noChangeAspect="1"/>
          </p:cNvPicPr>
          <p:nvPr/>
        </p:nvPicPr>
        <p:blipFill>
          <a:blip r:embed="rId11"/>
          <a:stretch>
            <a:fillRect/>
          </a:stretch>
        </p:blipFill>
        <p:spPr>
          <a:xfrm>
            <a:off x="70862" y="3398136"/>
            <a:ext cx="1570362" cy="383015"/>
          </a:xfrm>
          <a:prstGeom prst="rect">
            <a:avLst/>
          </a:prstGeom>
        </p:spPr>
      </p:pic>
      <p:pic>
        <p:nvPicPr>
          <p:cNvPr id="19" name="Picture 18"/>
          <p:cNvPicPr>
            <a:picLocks noChangeAspect="1"/>
          </p:cNvPicPr>
          <p:nvPr/>
        </p:nvPicPr>
        <p:blipFill>
          <a:blip r:embed="rId12"/>
          <a:stretch>
            <a:fillRect/>
          </a:stretch>
        </p:blipFill>
        <p:spPr>
          <a:xfrm>
            <a:off x="3174676" y="4628909"/>
            <a:ext cx="1368933" cy="435794"/>
          </a:xfrm>
          <a:prstGeom prst="rect">
            <a:avLst/>
          </a:prstGeom>
        </p:spPr>
      </p:pic>
      <p:pic>
        <p:nvPicPr>
          <p:cNvPr id="21" name="Picture 20"/>
          <p:cNvPicPr>
            <a:picLocks noChangeAspect="1"/>
          </p:cNvPicPr>
          <p:nvPr/>
        </p:nvPicPr>
        <p:blipFill>
          <a:blip r:embed="rId13"/>
          <a:stretch>
            <a:fillRect/>
          </a:stretch>
        </p:blipFill>
        <p:spPr>
          <a:xfrm>
            <a:off x="4612139" y="4660751"/>
            <a:ext cx="1511245" cy="349396"/>
          </a:xfrm>
          <a:prstGeom prst="rect">
            <a:avLst/>
          </a:prstGeom>
        </p:spPr>
      </p:pic>
      <p:pic>
        <p:nvPicPr>
          <p:cNvPr id="1044" name="Picture 20" descr="Image result for Kraken EXCHANGE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3352" y="5131377"/>
            <a:ext cx="1484157" cy="3884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5"/>
          <a:stretch>
            <a:fillRect/>
          </a:stretch>
        </p:blipFill>
        <p:spPr>
          <a:xfrm>
            <a:off x="9386595" y="4150572"/>
            <a:ext cx="1707482" cy="478337"/>
          </a:xfrm>
          <a:prstGeom prst="rect">
            <a:avLst/>
          </a:prstGeom>
        </p:spPr>
      </p:pic>
      <p:pic>
        <p:nvPicPr>
          <p:cNvPr id="1046" name="Picture 22" descr="Image result for Liquid Exchange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07774" y="1820178"/>
            <a:ext cx="1472226" cy="4778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17"/>
          <a:stretch>
            <a:fillRect/>
          </a:stretch>
        </p:blipFill>
        <p:spPr>
          <a:xfrm>
            <a:off x="6167070" y="3097443"/>
            <a:ext cx="1598542" cy="477880"/>
          </a:xfrm>
          <a:prstGeom prst="rect">
            <a:avLst/>
          </a:prstGeom>
        </p:spPr>
      </p:pic>
      <p:pic>
        <p:nvPicPr>
          <p:cNvPr id="26" name="Picture 25"/>
          <p:cNvPicPr>
            <a:picLocks noChangeAspect="1"/>
          </p:cNvPicPr>
          <p:nvPr/>
        </p:nvPicPr>
        <p:blipFill>
          <a:blip r:embed="rId18"/>
          <a:stretch>
            <a:fillRect/>
          </a:stretch>
        </p:blipFill>
        <p:spPr>
          <a:xfrm>
            <a:off x="7798567" y="3113658"/>
            <a:ext cx="1326624" cy="461665"/>
          </a:xfrm>
          <a:prstGeom prst="rect">
            <a:avLst/>
          </a:prstGeom>
        </p:spPr>
      </p:pic>
      <p:pic>
        <p:nvPicPr>
          <p:cNvPr id="1050" name="Picture 26" descr="Image result for CEX.IO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20241" y="4845851"/>
            <a:ext cx="1434217" cy="372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0"/>
          <a:stretch>
            <a:fillRect/>
          </a:stretch>
        </p:blipFill>
        <p:spPr>
          <a:xfrm>
            <a:off x="4670096" y="5080450"/>
            <a:ext cx="1417642" cy="435794"/>
          </a:xfrm>
          <a:prstGeom prst="rect">
            <a:avLst/>
          </a:prstGeom>
        </p:spPr>
      </p:pic>
    </p:spTree>
  </p:cSld>
  <p:clrMapOvr>
    <a:masterClrMapping/>
  </p:clrMapOvr>
</p:sld>
</file>

<file path=ppt/tags/tag1.xml><?xml version="1.0" encoding="utf-8"?>
<p:tagLst xmlns:p="http://schemas.openxmlformats.org/presentationml/2006/main">
  <p:tag name="KSO_WM_SLIDE_MODEL_TYPE" val="numdg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C7195"/>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25">
      <a:dk1>
        <a:sysClr val="windowText" lastClr="000000"/>
      </a:dk1>
      <a:lt1>
        <a:sysClr val="window" lastClr="FFFFFF"/>
      </a:lt1>
      <a:dk2>
        <a:srgbClr val="44546A"/>
      </a:dk2>
      <a:lt2>
        <a:srgbClr val="E7E6E6"/>
      </a:lt2>
      <a:accent1>
        <a:srgbClr val="40AFFF"/>
      </a:accent1>
      <a:accent2>
        <a:srgbClr val="BFBFBF"/>
      </a:accent2>
      <a:accent3>
        <a:srgbClr val="40AFFF"/>
      </a:accent3>
      <a:accent4>
        <a:srgbClr val="BFBFBF"/>
      </a:accent4>
      <a:accent5>
        <a:srgbClr val="40AFFF"/>
      </a:accent5>
      <a:accent6>
        <a:srgbClr val="BFBFBF"/>
      </a:accent6>
      <a:hlink>
        <a:srgbClr val="40AFFF"/>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自定义 125">
      <a:dk1>
        <a:sysClr val="windowText" lastClr="000000"/>
      </a:dk1>
      <a:lt1>
        <a:sysClr val="window" lastClr="FFFFFF"/>
      </a:lt1>
      <a:dk2>
        <a:srgbClr val="44546A"/>
      </a:dk2>
      <a:lt2>
        <a:srgbClr val="E7E6E6"/>
      </a:lt2>
      <a:accent1>
        <a:srgbClr val="40AFFF"/>
      </a:accent1>
      <a:accent2>
        <a:srgbClr val="BFBFBF"/>
      </a:accent2>
      <a:accent3>
        <a:srgbClr val="40AFFF"/>
      </a:accent3>
      <a:accent4>
        <a:srgbClr val="BFBFBF"/>
      </a:accent4>
      <a:accent5>
        <a:srgbClr val="40AFFF"/>
      </a:accent5>
      <a:accent6>
        <a:srgbClr val="BFBFBF"/>
      </a:accent6>
      <a:hlink>
        <a:srgbClr val="40AFFF"/>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第一PPT，www.1ppt.com">
  <a:themeElements>
    <a:clrScheme name="自定义 70">
      <a:dk1>
        <a:sysClr val="windowText" lastClr="000000"/>
      </a:dk1>
      <a:lt1>
        <a:sysClr val="window" lastClr="FFFFFF"/>
      </a:lt1>
      <a:dk2>
        <a:srgbClr val="44546A"/>
      </a:dk2>
      <a:lt2>
        <a:srgbClr val="E7E6E6"/>
      </a:lt2>
      <a:accent1>
        <a:srgbClr val="000000"/>
      </a:accent1>
      <a:accent2>
        <a:srgbClr val="FFC000"/>
      </a:accent2>
      <a:accent3>
        <a:srgbClr val="000000"/>
      </a:accent3>
      <a:accent4>
        <a:srgbClr val="FFC000"/>
      </a:accent4>
      <a:accent5>
        <a:srgbClr val="000000"/>
      </a:accent5>
      <a:accent6>
        <a:srgbClr val="FFC000"/>
      </a:accent6>
      <a:hlink>
        <a:srgbClr val="0000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C7195"/>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3301</Words>
  <Application>WPS 演示</Application>
  <PresentationFormat>Widescreen</PresentationFormat>
  <Paragraphs>285</Paragraphs>
  <Slides>27</Slides>
  <Notes>11</Notes>
  <HiddenSlides>0</HiddenSlides>
  <MMClips>0</MMClips>
  <ScaleCrop>false</ScaleCrop>
  <HeadingPairs>
    <vt:vector size="6" baseType="variant">
      <vt:variant>
        <vt:lpstr>已用的字体</vt:lpstr>
      </vt:variant>
      <vt:variant>
        <vt:i4>29</vt:i4>
      </vt:variant>
      <vt:variant>
        <vt:lpstr>主题</vt:lpstr>
      </vt:variant>
      <vt:variant>
        <vt:i4>5</vt:i4>
      </vt:variant>
      <vt:variant>
        <vt:lpstr>幻灯片标题</vt:lpstr>
      </vt:variant>
      <vt:variant>
        <vt:i4>27</vt:i4>
      </vt:variant>
    </vt:vector>
  </HeadingPairs>
  <TitlesOfParts>
    <vt:vector size="61" baseType="lpstr">
      <vt:lpstr>Arial</vt:lpstr>
      <vt:lpstr>宋体</vt:lpstr>
      <vt:lpstr>Wingdings</vt:lpstr>
      <vt:lpstr>Calibri</vt:lpstr>
      <vt:lpstr>Arial Black</vt:lpstr>
      <vt:lpstr>Helvetica</vt:lpstr>
      <vt:lpstr>Helvetica Neue</vt:lpstr>
      <vt:lpstr>微软雅黑</vt:lpstr>
      <vt:lpstr>Arial</vt:lpstr>
      <vt:lpstr>Browallia New</vt:lpstr>
      <vt:lpstr>Segoe Print</vt:lpstr>
      <vt:lpstr>Avenir Book</vt:lpstr>
      <vt:lpstr>Calibri</vt:lpstr>
      <vt:lpstr>Segoe UI Black</vt:lpstr>
      <vt:lpstr>等线</vt:lpstr>
      <vt:lpstr>Avenir Book</vt:lpstr>
      <vt:lpstr>Yu Gothic UI</vt:lpstr>
      <vt:lpstr>Franklin Gothic Demi Cond</vt:lpstr>
      <vt:lpstr>Avenir Black</vt:lpstr>
      <vt:lpstr>Avenir Light</vt:lpstr>
      <vt:lpstr>Avenir Heavy</vt:lpstr>
      <vt:lpstr>Aharoni</vt:lpstr>
      <vt:lpstr>Arial Unicode MS</vt:lpstr>
      <vt:lpstr>Calibri Light</vt:lpstr>
      <vt:lpstr>Helvetica Neue Light</vt:lpstr>
      <vt:lpstr>Kozuka Mincho Pro B</vt:lpstr>
      <vt:lpstr>等线 Light</vt:lpstr>
      <vt:lpstr>Impact</vt:lpstr>
      <vt:lpstr>Wingdings</vt:lpstr>
      <vt:lpstr>Office Theme</vt:lpstr>
      <vt:lpstr>第一PPT，www.1ppt.com</vt:lpstr>
      <vt:lpstr>1_第一PPT，www.1ppt.com</vt:lpstr>
      <vt:lpstr>2_第一PPT，www.1ppt.com</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刘 诗兰</dc:creator>
  <cp:lastModifiedBy>frank</cp:lastModifiedBy>
  <cp:revision>248</cp:revision>
  <dcterms:created xsi:type="dcterms:W3CDTF">2018-10-21T13:30:00Z</dcterms:created>
  <dcterms:modified xsi:type="dcterms:W3CDTF">2019-08-14T16:43:35Z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