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colors9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charts/style9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  <p:sldMasterId id="2147483652" r:id="rId4"/>
    <p:sldMasterId id="2147483654" r:id="rId5"/>
    <p:sldMasterId id="2147483656" r:id="rId6"/>
  </p:sldMasterIdLst>
  <p:sldIdLst>
    <p:sldId id="256" r:id="rId7"/>
    <p:sldId id="257" r:id="rId8"/>
    <p:sldId id="258" r:id="rId9"/>
    <p:sldId id="276" r:id="rId10"/>
    <p:sldId id="260" r:id="rId11"/>
    <p:sldId id="261" r:id="rId12"/>
    <p:sldId id="267" r:id="rId13"/>
    <p:sldId id="277" r:id="rId14"/>
    <p:sldId id="263" r:id="rId15"/>
    <p:sldId id="286" r:id="rId16"/>
    <p:sldId id="287" r:id="rId17"/>
    <p:sldId id="264" r:id="rId18"/>
    <p:sldId id="266" r:id="rId19"/>
    <p:sldId id="270" r:id="rId20"/>
    <p:sldId id="274" r:id="rId21"/>
  </p:sldIdLst>
  <p:sldSz cx="10058400" cy="7772400"/>
  <p:notesSz cx="68580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9e53b516-38bc-4b58-b5ce-fc2ce9c655da}">
          <p14:sldIdLst>
            <p14:sldId id="256"/>
            <p14:sldId id="257"/>
            <p14:sldId id="258"/>
            <p14:sldId id="276"/>
            <p14:sldId id="260"/>
          </p14:sldIdLst>
        </p14:section>
        <p14:section name="无标题节" id="{6df8fa80-f1ed-4573-b070-09a5e9628b95}">
          <p14:sldIdLst>
            <p14:sldId id="261"/>
            <p14:sldId id="267"/>
            <p14:sldId id="266"/>
            <p14:sldId id="270"/>
            <p14:sldId id="274"/>
            <p14:sldId id="264"/>
            <p14:sldId id="263"/>
            <p14:sldId id="277"/>
            <p14:sldId id="286"/>
            <p14:sldId id="28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7753"/>
    <a:srgbClr val="EEC920"/>
    <a:srgbClr val="F9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Workbook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package" Target="../embeddings/Workbook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package" Target="../embeddings/Workbook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package" Target="../embeddings/Workbook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Workbook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explosion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15%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246%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</a:t>
                    </a: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10%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417%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56%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</a:t>
                    </a: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18</a:t>
                    </a: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Cluster 1</c:v>
                </c:pt>
                <c:pt idx="1">
                  <c:v>Cluster 2</c:v>
                </c:pt>
                <c:pt idx="2">
                  <c:v>Cluster 3</c:v>
                </c:pt>
                <c:pt idx="3">
                  <c:v>Cluster 4</c:v>
                </c:pt>
                <c:pt idx="4">
                  <c:v>Cluster 5</c:v>
                </c:pt>
                <c:pt idx="5">
                  <c:v>Cluster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4.97</c:v>
                </c:pt>
                <c:pt idx="1">
                  <c:v>47.91</c:v>
                </c:pt>
                <c:pt idx="2">
                  <c:v>8.07</c:v>
                </c:pt>
                <c:pt idx="3">
                  <c:v>17.87</c:v>
                </c:pt>
                <c:pt idx="4">
                  <c:v>6.84</c:v>
                </c:pt>
                <c:pt idx="5">
                  <c:v>18.36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6"/>
          <c:y val="0.0233333333333335"/>
          <c:w val="0.7295"/>
          <c:h val="0.97266666666666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explosion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bubble3D val="0"/>
            <c:explosion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b="1">
                        <a:solidFill>
                          <a:schemeClr val="dk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Silver</a:t>
                    </a:r>
                    <a:r>
                      <a:rPr b="1">
                        <a:solidFill>
                          <a:schemeClr val="dk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5%</a:t>
                    </a:r>
                    <a:endParaRPr b="1">
                      <a:solidFill>
                        <a:schemeClr val="dk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howLegendKey val="0"/>
              <c:showVal val="0"/>
              <c:showCatName val="1"/>
              <c:showSerName val="1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showLegendKey val="0"/>
              <c:showVal val="1"/>
              <c:showCatName val="1"/>
              <c:showSerName val="1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009"/>
                  <c:y val="0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b="1">
                        <a:solidFill>
                          <a:schemeClr val="dk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Gold</a:t>
                    </a:r>
                    <a:endParaRPr b="1">
                      <a:solidFill>
                        <a:schemeClr val="dk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 defTabSz="914400">
                      <a:defRPr lang="zh-CN" sz="9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b="1">
                        <a:solidFill>
                          <a:schemeClr val="dk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</a:t>
                    </a:r>
                    <a:r>
                      <a:rPr b="1">
                        <a:solidFill>
                          <a:schemeClr val="dk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b="1">
                      <a:solidFill>
                        <a:schemeClr val="dk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howLegendKey val="0"/>
              <c:showVal val="0"/>
              <c:showCatName val="1"/>
              <c:showSerName val="1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25"/>
                  <c:y val="0.012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>
                        <a:solidFill>
                          <a:schemeClr val="dk1"/>
                        </a:solidFill>
                      </a:rPr>
                      <a:t>Plantium</a:t>
                    </a:r>
                    <a:r>
                      <a:rPr>
                        <a:solidFill>
                          <a:schemeClr val="dk1"/>
                        </a:solidFill>
                      </a:rPr>
                      <a:t>18</a:t>
                    </a:r>
                    <a:r>
                      <a:rPr lang="en-US" altLang="zh-CN">
                        <a:solidFill>
                          <a:schemeClr val="dk1"/>
                        </a:solidFill>
                      </a:rPr>
                      <a:t>%</a:t>
                    </a:r>
                    <a:endParaRPr lang="en-US" altLang="zh-CN">
                      <a:solidFill>
                        <a:schemeClr val="dk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line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0845"/>
                      <c:h val="0.11186666666666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003"/>
                  <c:y val="0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>
                        <a:solidFill>
                          <a:schemeClr val="dk1"/>
                        </a:solidFill>
                      </a:rPr>
                      <a:t>Others</a:t>
                    </a:r>
                    <a:endParaRPr lang="en-US" altLang="zh-CN">
                      <a:solidFill>
                        <a:schemeClr val="dk1"/>
                      </a:solidFill>
                    </a:endParaRPr>
                  </a:p>
                  <a:p>
                    <a:pPr defTabSz="914400">
                      <a:defRPr lang="zh-CN" sz="900" b="0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>
                        <a:solidFill>
                          <a:schemeClr val="dk1"/>
                        </a:solidFill>
                      </a:rPr>
                      <a:t>2</a:t>
                    </a:r>
                    <a:r>
                      <a:rPr lang="en-US" altLang="zh-CN">
                        <a:solidFill>
                          <a:schemeClr val="dk1"/>
                        </a:solidFill>
                      </a:rPr>
                      <a:t>3%</a:t>
                    </a:r>
                    <a:endParaRPr lang="en-US" altLang="zh-CN">
                      <a:solidFill>
                        <a:schemeClr val="dk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line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showLegendKey val="0"/>
            <c:showVal val="0"/>
            <c:showCatName val="1"/>
            <c:showSerName val="1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Silver</c:v>
                </c:pt>
                <c:pt idx="1">
                  <c:v>Diamond</c:v>
                </c:pt>
                <c:pt idx="2">
                  <c:v>Gold</c:v>
                </c:pt>
                <c:pt idx="3">
                  <c:v>Plantunum</c:v>
                </c:pt>
                <c:pt idx="4">
                  <c:v>others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4.97</c:v>
                </c:pt>
                <c:pt idx="1">
                  <c:v>47.91</c:v>
                </c:pt>
                <c:pt idx="2">
                  <c:v>8.07</c:v>
                </c:pt>
                <c:pt idx="3">
                  <c:v>18.36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1"/>
          <c:showSerName val="1"/>
          <c:showPercent val="1"/>
          <c:showBubbleSize val="0"/>
          <c:showLeaderLines val="1"/>
        </c:dLbls>
        <c:firstSliceAng val="0"/>
        <c:holeSize val="50"/>
      </c:doughnutChart>
      <c:spPr>
        <a:solidFill>
          <a:schemeClr val="bg2"/>
        </a:solidFill>
        <a:ln>
          <a:noFill/>
        </a:ln>
        <a:effectLst/>
      </c:spPr>
    </c:plotArea>
    <c:legend>
      <c:legendPos val="l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delete val="1"/>
      </c:legendEntry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dk1"/>
          </a:solidFill>
        </a:defRPr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6"/>
          <c:y val="0.0233333333333335"/>
          <c:w val="0.7295"/>
          <c:h val="0.972666666666666"/>
        </c:manualLayout>
      </c:layout>
      <c:doughnut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solidFill>
          <a:schemeClr val="bg2"/>
        </a:solidFill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dk1"/>
          </a:solidFill>
        </a:defRPr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00B0F0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explosion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15%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246%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</a:t>
                    </a: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10%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417%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56%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 </a:t>
                    </a: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 defTabSz="914400">
                      <a:defRPr lang="zh-CN"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18</a:t>
                    </a:r>
                    <a:r>
                      <a:rPr b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  <a:endParaRPr b="1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Cluster 1</c:v>
                </c:pt>
                <c:pt idx="1">
                  <c:v>Cluster 2</c:v>
                </c:pt>
                <c:pt idx="2">
                  <c:v>Cluster 3</c:v>
                </c:pt>
                <c:pt idx="3">
                  <c:v>Cluster 4</c:v>
                </c:pt>
                <c:pt idx="4">
                  <c:v>Cluster 5</c:v>
                </c:pt>
                <c:pt idx="5">
                  <c:v>Cluster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4.97</c:v>
                </c:pt>
                <c:pt idx="1">
                  <c:v>47.91</c:v>
                </c:pt>
                <c:pt idx="2">
                  <c:v>8.07</c:v>
                </c:pt>
                <c:pt idx="3">
                  <c:v>17.87</c:v>
                </c:pt>
                <c:pt idx="4">
                  <c:v>6.84</c:v>
                </c:pt>
                <c:pt idx="5">
                  <c:v>18.36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2400">
                <a:solidFill>
                  <a:schemeClr val="tx2"/>
                </a:solidFill>
              </a:rPr>
              <a:t>Distinct Multi-Customer Segment </a:t>
            </a:r>
            <a:endParaRPr lang="en-US" altLang="zh-CN" sz="2400">
              <a:solidFill>
                <a:schemeClr val="tx2"/>
              </a:solidFill>
            </a:endParaRPr>
          </a:p>
        </c:rich>
      </c:tx>
      <c:layout>
        <c:manualLayout>
          <c:xMode val="edge"/>
          <c:yMode val="edge"/>
          <c:x val="0.15885"/>
          <c:y val="0.0226605504587156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Segmentation Profile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0225"/>
                  <c:y val="-0.088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1000" b="1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rPr>
                      <a:t>Diamond</a:t>
                    </a:r>
                    <a:endParaRPr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endParaRPr>
                  </a:p>
                  <a:p>
                    <a:pPr defTabSz="914400">
                      <a:defRPr lang="zh-CN" sz="1000" b="1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rPr>
                      <a:t>46%</a:t>
                    </a:r>
                    <a:endParaRPr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solidFill>
                  <a:schemeClr val="accent1">
                    <a:lumMod val="75000"/>
                  </a:schemeClr>
                </a:solidFill>
                <a:ln w="25400" cap="flat" cmpd="sng" algn="ctr">
                  <a:noFill/>
                  <a:prstDash val="solid"/>
                </a:ln>
                <a:effectLst/>
                <a:sp3d>
                  <a:extrusionClr>
                    <a:srgbClr val="FFFFFF"/>
                  </a:extrusionClr>
                  <a:contourClr>
                    <a:srgbClr val="FFFFFF"/>
                  </a:contourClr>
                </a:sp3d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>
                        <a:solidFill>
                          <a:schemeClr val="lt1"/>
                        </a:solidFill>
                      </a:rPr>
                      <a:t>Plantinum</a:t>
                    </a:r>
                    <a:endParaRPr>
                      <a:solidFill>
                        <a:schemeClr val="lt1"/>
                      </a:solidFill>
                    </a:endParaRPr>
                  </a:p>
                  <a:p>
                    <a:pPr defTabSz="914400">
                      <a:defRPr lang="zh-CN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>
                        <a:solidFill>
                          <a:schemeClr val="lt1"/>
                        </a:solidFill>
                      </a:rPr>
                      <a:t> 18%</a:t>
                    </a:r>
                    <a:endParaRPr>
                      <a:solidFill>
                        <a:schemeClr val="lt1"/>
                      </a:solidFill>
                    </a:endParaRPr>
                  </a:p>
                </c:rich>
              </c:tx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Gol</a:t>
                    </a:r>
                    <a:r>
                      <a:rPr lang="en-US" altLang="zh-CN"/>
                      <a:t>d</a:t>
                    </a:r>
                  </a:p>
                  <a:p>
                    <a:pPr defTabSz="914400">
                      <a:defRPr lang="zh-CN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8%</a:t>
                    </a:r>
                  </a:p>
                </c:rich>
              </c:tx>
              <c:spPr>
                <a:solidFill>
                  <a:schemeClr val="accent3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015"/>
                  <c:y val="-0.002"/>
                </c:manualLayout>
              </c:layout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Silver 5%</a:t>
                    </a:r>
                  </a:p>
                </c:rich>
              </c:tx>
              <c:spPr>
                <a:solidFill>
                  <a:schemeClr val="accent4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932"/>
                      <c:h val="0.0446666666666667"/>
                    </c:manualLayout>
                  </c15:layout>
                </c:ext>
              </c:extLst>
            </c:dLbl>
            <c:dLbl>
              <c:idx val="4"/>
              <c:layout/>
              <c:tx>
                <c:rich>
                  <a:bodyPr rot="0" spcFirstLastPara="0" vertOverflow="ellipsis" vert="horz" wrap="square" lIns="38100" tIns="19050" rIns="38100" bIns="19050" anchor="ctr" anchorCtr="1"/>
                  <a:lstStyle/>
                  <a:p>
                    <a:pPr defTabSz="914400">
                      <a:defRPr lang="zh-CN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zh-CN"/>
                      <a:t>Others</a:t>
                    </a:r>
                    <a:endParaRPr lang="en-US" altLang="zh-CN"/>
                  </a:p>
                  <a:p>
                    <a:pPr defTabSz="914400">
                      <a:defRPr lang="zh-CN"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 23%</a:t>
                    </a:r>
                  </a:p>
                </c:rich>
              </c:tx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accent1"/>
              </a:solidFill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Diamond</c:v>
                </c:pt>
                <c:pt idx="1">
                  <c:v>Plantinum</c:v>
                </c:pt>
                <c:pt idx="2">
                  <c:v>Gold</c:v>
                </c:pt>
                <c:pt idx="3">
                  <c:v>Silver</c:v>
                </c:pt>
                <c:pt idx="4">
                  <c:v>Others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46</c:v>
                </c:pt>
                <c:pt idx="1">
                  <c:v>18</c:v>
                </c:pt>
                <c:pt idx="2">
                  <c:v>8</c:v>
                </c:pt>
                <c:pt idx="3">
                  <c:v>5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81"/>
          <c:y val="0.40026666666666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hart" Target="../charts/chart5.xml"/><Relationship Id="rId1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7649845" y="5008880"/>
            <a:ext cx="2082800" cy="3632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lnSpc>
                <a:spcPts val="2320"/>
              </a:lnSpc>
              <a:spcBef>
                <a:spcPts val="5600"/>
              </a:spcBef>
              <a:spcAft>
                <a:spcPts val="420"/>
              </a:spcAft>
            </a:pPr>
            <a:r>
              <a:rPr lang="en-US">
                <a:solidFill>
                  <a:srgbClr val="003B78"/>
                </a:solidFill>
                <a:latin typeface="Trebuchet MS" panose="020B0603020202020204"/>
                <a:sym typeface="+mn-ea"/>
              </a:rPr>
              <a:t>Peipei Wu</a:t>
            </a:r>
            <a:endParaRPr lang="en-US">
              <a:solidFill>
                <a:srgbClr val="003B78"/>
              </a:solidFill>
              <a:latin typeface="Trebuchet MS" panose="020B0603020202020204"/>
            </a:endParaRPr>
          </a:p>
          <a:p>
            <a:pPr indent="0">
              <a:lnSpc>
                <a:spcPts val="2320"/>
              </a:lnSpc>
              <a:spcBef>
                <a:spcPts val="5600"/>
              </a:spcBef>
              <a:spcAft>
                <a:spcPts val="420"/>
              </a:spcAft>
            </a:pPr>
            <a:endParaRPr lang="en-US">
              <a:solidFill>
                <a:srgbClr val="003B78"/>
              </a:solidFill>
              <a:latin typeface="Trebuchet MS" panose="020B0603020202020204"/>
            </a:endParaRPr>
          </a:p>
          <a:p>
            <a:pPr indent="0">
              <a:lnSpc>
                <a:spcPts val="2320"/>
              </a:lnSpc>
              <a:spcBef>
                <a:spcPts val="5600"/>
              </a:spcBef>
              <a:spcAft>
                <a:spcPts val="420"/>
              </a:spcAft>
            </a:pPr>
            <a:endParaRPr lang="en-US">
              <a:solidFill>
                <a:srgbClr val="003B78"/>
              </a:solidFill>
              <a:latin typeface="Trebuchet MS" panose="020B0603020202020204"/>
            </a:endParaRPr>
          </a:p>
          <a:p>
            <a:pPr indent="0">
              <a:lnSpc>
                <a:spcPts val="2320"/>
              </a:lnSpc>
              <a:spcAft>
                <a:spcPts val="3710"/>
              </a:spcAft>
            </a:pPr>
            <a:endParaRPr lang="en-US">
              <a:solidFill>
                <a:srgbClr val="003B78"/>
              </a:solidFill>
              <a:latin typeface="Trebuchet MS" panose="020B0603020202020204"/>
            </a:endParaRPr>
          </a:p>
          <a:p>
            <a:endParaRPr lang="en-US" altLang="zh-CN"/>
          </a:p>
        </p:txBody>
      </p:sp>
      <p:sp>
        <p:nvSpPr>
          <p:cNvPr id="4" name="矩形 3"/>
          <p:cNvSpPr/>
          <p:nvPr/>
        </p:nvSpPr>
        <p:spPr>
          <a:xfrm>
            <a:off x="281305" y="2304415"/>
            <a:ext cx="9554210" cy="202692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2900"/>
              </a:lnSpc>
              <a:spcAft>
                <a:spcPts val="1120"/>
              </a:spcAft>
            </a:pPr>
            <a:endParaRPr lang="en-US" sz="2600" b="1">
              <a:solidFill>
                <a:srgbClr val="003B78"/>
              </a:solidFill>
              <a:latin typeface="Arial" panose="020B0604020202020204"/>
            </a:endParaRPr>
          </a:p>
          <a:p>
            <a:pPr indent="0">
              <a:lnSpc>
                <a:spcPts val="2900"/>
              </a:lnSpc>
              <a:spcAft>
                <a:spcPts val="1120"/>
              </a:spcAft>
            </a:pPr>
            <a:r>
              <a:rPr lang="en-US" sz="2600" b="1">
                <a:solidFill>
                  <a:srgbClr val="003B78"/>
                </a:solidFill>
                <a:latin typeface="Arial" panose="020B0604020202020204"/>
              </a:rPr>
              <a:t>  Bank Cusotmer Segmentation Via Cluster Analysis In SAS</a:t>
            </a:r>
            <a:endParaRPr lang="en-US" sz="2600" b="1">
              <a:solidFill>
                <a:srgbClr val="003B78"/>
              </a:solidFill>
              <a:latin typeface="Arial" panose="020B0604020202020204"/>
            </a:endParaRPr>
          </a:p>
          <a:p>
            <a:pPr indent="0">
              <a:lnSpc>
                <a:spcPts val="2900"/>
              </a:lnSpc>
              <a:spcAft>
                <a:spcPts val="1120"/>
              </a:spcAft>
            </a:pPr>
            <a:endParaRPr lang="en-US" sz="2600" b="1">
              <a:solidFill>
                <a:srgbClr val="003B78"/>
              </a:solidFill>
              <a:latin typeface="Arial" panose="020B0604020202020204"/>
            </a:endParaRPr>
          </a:p>
          <a:p>
            <a:pPr indent="0">
              <a:lnSpc>
                <a:spcPts val="2900"/>
              </a:lnSpc>
              <a:spcAft>
                <a:spcPts val="1120"/>
              </a:spcAft>
            </a:pPr>
            <a:r>
              <a:rPr lang="en-US" sz="2600" b="1">
                <a:solidFill>
                  <a:srgbClr val="003B78"/>
                </a:solidFill>
                <a:latin typeface="Arial" panose="020B0604020202020204"/>
              </a:rPr>
              <a:t>		 MKTG 525 Data Driven Marketing</a:t>
            </a:r>
            <a:endParaRPr lang="en-US" sz="2600" b="1">
              <a:solidFill>
                <a:srgbClr val="003B78"/>
              </a:solidFill>
              <a:latin typeface="Arial" panose="020B0604020202020204"/>
            </a:endParaRPr>
          </a:p>
          <a:p>
            <a:pPr indent="0">
              <a:lnSpc>
                <a:spcPts val="2320"/>
              </a:lnSpc>
              <a:spcAft>
                <a:spcPts val="420"/>
              </a:spcAft>
            </a:pPr>
            <a:endParaRPr lang="en-US" sz="2000">
              <a:solidFill>
                <a:srgbClr val="398ACB"/>
              </a:solidFill>
              <a:latin typeface="Trebuchet MS" panose="020B06030202020202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93535" y="5376545"/>
            <a:ext cx="3141980" cy="198120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2320"/>
              </a:lnSpc>
              <a:spcAft>
                <a:spcPts val="3710"/>
              </a:spcAft>
            </a:pPr>
            <a:endParaRPr lang="en-US" sz="2000">
              <a:solidFill>
                <a:srgbClr val="003B78"/>
              </a:solidFill>
              <a:latin typeface="Trebuchet MS" panose="020B0603020202020204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9135" y="169545"/>
            <a:ext cx="2238375" cy="203835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71144" y="1017905"/>
            <a:ext cx="5367528" cy="368808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371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Segmentation Building ProcessI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  <p:graphicFrame>
        <p:nvGraphicFramePr>
          <p:cNvPr id="11" name="图表 10"/>
          <p:cNvGraphicFramePr/>
          <p:nvPr/>
        </p:nvGraphicFramePr>
        <p:xfrm>
          <a:off x="1854200" y="2042795"/>
          <a:ext cx="6350000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" name="图表 1"/>
          <p:cNvGraphicFramePr/>
          <p:nvPr/>
        </p:nvGraphicFramePr>
        <p:xfrm>
          <a:off x="1854200" y="1386840"/>
          <a:ext cx="6350000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图表 3"/>
          <p:cNvGraphicFramePr/>
          <p:nvPr/>
        </p:nvGraphicFramePr>
        <p:xfrm>
          <a:off x="1797050" y="1504950"/>
          <a:ext cx="6350000" cy="573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71144" y="1017905"/>
            <a:ext cx="5367528" cy="368808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371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Segmentation Building ProcessI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  <p:graphicFrame>
        <p:nvGraphicFramePr>
          <p:cNvPr id="7" name="表格 6"/>
          <p:cNvGraphicFramePr/>
          <p:nvPr/>
        </p:nvGraphicFramePr>
        <p:xfrm>
          <a:off x="1508760" y="1666875"/>
          <a:ext cx="7038340" cy="414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585"/>
                <a:gridCol w="1759585"/>
                <a:gridCol w="1759585"/>
                <a:gridCol w="1759585"/>
              </a:tblGrid>
              <a:tr h="32131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98425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279019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71144" y="960120"/>
            <a:ext cx="5654040" cy="368808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3130"/>
              </a:lnSpc>
            </a:pPr>
            <a:r>
              <a:rPr lang="en-US" sz="2800" b="1">
                <a:solidFill>
                  <a:srgbClr val="FFFFFF"/>
                </a:solidFill>
                <a:latin typeface="Arial" panose="020B0604020202020204"/>
              </a:rPr>
              <a:t>Segmentation Building Process Ii</a:t>
            </a:r>
            <a:endParaRPr lang="en-US" sz="28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8960" y="3460877"/>
            <a:ext cx="7312152" cy="1618488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indent="0">
              <a:lnSpc>
                <a:spcPts val="2010"/>
              </a:lnSpc>
            </a:pPr>
            <a:r>
              <a:rPr lang="en-US" sz="1800" b="1">
                <a:solidFill>
                  <a:srgbClr val="009FDA"/>
                </a:solidFill>
                <a:latin typeface="Arial" panose="020B0604020202020204"/>
              </a:rPr>
              <a:t>Data preparation</a:t>
            </a:r>
            <a:endParaRPr lang="en-US" sz="1800" b="1">
              <a:solidFill>
                <a:srgbClr val="009FDA"/>
              </a:solidFill>
              <a:latin typeface="Arial" panose="020B0604020202020204"/>
            </a:endParaRPr>
          </a:p>
          <a:p>
            <a:pPr marL="495300" indent="-381000">
              <a:lnSpc>
                <a:spcPts val="2010"/>
              </a:lnSpc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Data merge purge, data cleaning, dealing with missing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  <a:p>
            <a:pPr marL="495300" indent="-381000">
              <a:lnSpc>
                <a:spcPts val="2160"/>
              </a:lnSpc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Convert all attributes to numeric metrics, cap outliers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  <a:p>
            <a:pPr marL="495300" indent="-381000">
              <a:lnSpc>
                <a:spcPts val="2160"/>
              </a:lnSpc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Standardize all metrics/variables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  <a:p>
            <a:pPr marL="495300" indent="-381000">
              <a:lnSpc>
                <a:spcPts val="1730"/>
              </a:lnSpc>
              <a:spcAft>
                <a:spcPts val="1260"/>
              </a:spcAft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Standardization enables each metric have similar contribution to the future cluster building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3580" y="2031365"/>
            <a:ext cx="2252980" cy="34861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0">
              <a:lnSpc>
                <a:spcPts val="2010"/>
              </a:lnSpc>
              <a:spcBef>
                <a:spcPts val="3710"/>
              </a:spcBef>
              <a:spcAft>
                <a:spcPts val="770"/>
              </a:spcAft>
            </a:pPr>
            <a:r>
              <a:rPr lang="en-US" b="1">
                <a:solidFill>
                  <a:srgbClr val="009FDA"/>
                </a:solidFill>
                <a:latin typeface="Arial" panose="020B0604020202020204"/>
                <a:sym typeface="+mn-ea"/>
              </a:rPr>
              <a:t>Segments profiling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71144" y="960120"/>
            <a:ext cx="5815584" cy="368808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3130"/>
              </a:lnSpc>
            </a:pPr>
            <a:r>
              <a:rPr lang="en-US" sz="2800" b="1">
                <a:solidFill>
                  <a:srgbClr val="FFFFFF"/>
                </a:solidFill>
                <a:latin typeface="Arial" panose="020B0604020202020204"/>
              </a:rPr>
              <a:t>Segmentation Building Process III</a:t>
            </a:r>
            <a:endParaRPr lang="en-US" sz="28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98576" y="2036064"/>
            <a:ext cx="2188464" cy="274320"/>
          </a:xfrm>
          <a:prstGeom prst="rect">
            <a:avLst/>
          </a:prstGeom>
        </p:spPr>
        <p:txBody>
          <a:bodyPr wrap="none" lIns="0" tIns="0" rIns="0" bIns="0">
            <a:noAutofit/>
          </a:bodyPr>
          <a:p>
            <a:pPr marL="444500" indent="-444500">
              <a:lnSpc>
                <a:spcPts val="2010"/>
              </a:lnSpc>
              <a:spcAft>
                <a:spcPts val="700"/>
              </a:spcAft>
            </a:pPr>
            <a:endParaRPr lang="en-US" sz="1800" b="1">
              <a:solidFill>
                <a:srgbClr val="009FDA"/>
              </a:solidFill>
              <a:latin typeface="Arial" panose="020B06040202020202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71728" y="2450592"/>
            <a:ext cx="8129016" cy="190500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371475" indent="-444500">
              <a:lnSpc>
                <a:spcPts val="1730"/>
              </a:lnSpc>
              <a:spcBef>
                <a:spcPts val="700"/>
              </a:spcBef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Using the distances to group customers into K clusters where each customer is with the nearest centroid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  <a:p>
            <a:pPr marL="371475" indent="-444500">
              <a:lnSpc>
                <a:spcPts val="1730"/>
              </a:lnSpc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The centroid is calculated as the multi-dimensional set of the means of the variables used for the particular cluster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  <a:p>
            <a:pPr marL="371475" indent="-444500">
              <a:lnSpc>
                <a:spcPts val="2010"/>
              </a:lnSpc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Pre-determine a range of number of clusters, use bottom-up approach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  <a:p>
            <a:pPr marL="371475" indent="-444500">
              <a:lnSpc>
                <a:spcPts val="1730"/>
              </a:lnSpc>
              <a:spcAft>
                <a:spcPts val="1680"/>
              </a:spcAft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Test the FASTCLUS procedure repeatedly using different starting points and different number of clusters until we obtain stabilized centroids and desired distance between clusters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755904" y="2087880"/>
            <a:ext cx="2084832" cy="252984"/>
          </a:xfrm>
          <a:prstGeom prst="rect">
            <a:avLst/>
          </a:prstGeom>
        </p:spPr>
        <p:txBody>
          <a:bodyPr wrap="none" lIns="0" tIns="0" rIns="0" bIns="0">
            <a:noAutofit/>
          </a:bodyPr>
          <a:p>
            <a:pPr indent="0">
              <a:lnSpc>
                <a:spcPts val="2010"/>
              </a:lnSpc>
              <a:spcBef>
                <a:spcPts val="3710"/>
              </a:spcBef>
              <a:spcAft>
                <a:spcPts val="770"/>
              </a:spcAft>
            </a:pPr>
            <a:endParaRPr lang="en-US" sz="1800" b="1">
              <a:solidFill>
                <a:srgbClr val="009FDA"/>
              </a:solidFill>
              <a:latin typeface="Arial" panose="020B0604020202020204"/>
            </a:endParaRPr>
          </a:p>
        </p:txBody>
      </p:sp>
      <p:graphicFrame>
        <p:nvGraphicFramePr>
          <p:cNvPr id="3" name="图表 2"/>
          <p:cNvGraphicFramePr/>
          <p:nvPr/>
        </p:nvGraphicFramePr>
        <p:xfrm>
          <a:off x="1739900" y="795655"/>
          <a:ext cx="6350000" cy="519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4152" y="438912"/>
            <a:ext cx="9150096" cy="135331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065020" y="3513455"/>
            <a:ext cx="5928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Question?</a:t>
            </a:r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20512" y="2456688"/>
            <a:ext cx="3557016" cy="327355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38760" y="865505"/>
            <a:ext cx="1512570" cy="432435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819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Agenda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8760" y="2021840"/>
            <a:ext cx="53816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  <a:endParaRPr lang="en-US" altLang="zh-CN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Background &amp; Data Preparation </a:t>
            </a:r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Exploration of the data</a:t>
            </a:r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en-US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	</a:t>
            </a:r>
            <a:r>
              <a:rPr lang="en-US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1.Any issues2.Preliminary findings</a:t>
            </a:r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Segmentation &amp;  Profile Analysis </a:t>
            </a:r>
            <a:endParaRPr lang="en-US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en-US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                </a:t>
            </a:r>
            <a:endParaRPr lang="en-US" altLang="zh-CN" sz="2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786384" y="999744"/>
            <a:ext cx="1612392" cy="298704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315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Overview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86130" y="1728470"/>
            <a:ext cx="7839710" cy="124460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302260" indent="-279400" algn="just">
              <a:lnSpc>
                <a:spcPts val="2160"/>
              </a:lnSpc>
              <a:spcBef>
                <a:spcPts val="3150"/>
              </a:spcBef>
              <a:spcAft>
                <a:spcPts val="1050"/>
              </a:spcAft>
            </a:pPr>
            <a:endParaRPr lang="en-US" sz="2000">
              <a:solidFill>
                <a:srgbClr val="009FDA"/>
              </a:solidFill>
              <a:latin typeface="Arial" panose="020B06040202020202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05985" y="4639945"/>
            <a:ext cx="4367530" cy="1934845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243205" indent="-228600">
              <a:lnSpc>
                <a:spcPts val="2350"/>
              </a:lnSpc>
              <a:spcBef>
                <a:spcPts val="560"/>
              </a:spcBef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 </a:t>
            </a:r>
            <a:endParaRPr lang="en-US" sz="1400">
              <a:solidFill>
                <a:srgbClr val="606060"/>
              </a:solidFill>
              <a:latin typeface="Arial" panose="020B0604020202020204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86130" y="2769870"/>
            <a:ext cx="5364480" cy="39566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14605" indent="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None/>
            </a:pPr>
            <a:r>
              <a:rPr lang="en-US" b="1">
                <a:solidFill>
                  <a:srgbClr val="00B0F0"/>
                </a:solidFill>
                <a:latin typeface="Arial" panose="020B0604020202020204"/>
                <a:sym typeface="+mn-ea"/>
              </a:rPr>
              <a:t>Data:</a:t>
            </a:r>
            <a:endParaRPr lang="en-US" b="1">
              <a:solidFill>
                <a:srgbClr val="00B0F0"/>
              </a:solidFill>
              <a:latin typeface="Arial" panose="020B0604020202020204"/>
              <a:sym typeface="+mn-ea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  <a:latin typeface="Arial" panose="020B0604020202020204"/>
                <a:sym typeface="+mn-ea"/>
              </a:rPr>
              <a:t>Bank client data</a:t>
            </a:r>
            <a:endParaRPr lang="en-US" b="1">
              <a:solidFill>
                <a:schemeClr val="tx1"/>
              </a:solidFill>
              <a:latin typeface="Arial" panose="020B0604020202020204"/>
              <a:sym typeface="+mn-ea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  <a:latin typeface="Arial" panose="020B0604020202020204"/>
                <a:sym typeface="+mn-ea"/>
              </a:rPr>
              <a:t>Age (numeric)</a:t>
            </a:r>
            <a:endParaRPr lang="en-US" b="1">
              <a:solidFill>
                <a:schemeClr val="tx1"/>
              </a:solidFill>
              <a:latin typeface="Arial" panose="020B0604020202020204"/>
              <a:sym typeface="+mn-ea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  <a:latin typeface="Arial" panose="020B0604020202020204"/>
                <a:sym typeface="+mn-ea"/>
              </a:rPr>
              <a:t>JobType : type of job</a:t>
            </a:r>
            <a:endParaRPr lang="en-US" b="1">
              <a:solidFill>
                <a:schemeClr val="tx1"/>
              </a:solidFill>
              <a:latin typeface="Arial" panose="020B0604020202020204"/>
              <a:sym typeface="+mn-ea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  <a:latin typeface="Arial" panose="020B0604020202020204"/>
                <a:sym typeface="+mn-ea"/>
              </a:rPr>
              <a:t>Marital : marital status</a:t>
            </a:r>
            <a:endParaRPr lang="en-US" b="1">
              <a:solidFill>
                <a:schemeClr val="tx1"/>
              </a:solidFill>
              <a:latin typeface="Arial" panose="020B0604020202020204"/>
              <a:sym typeface="+mn-ea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  <a:latin typeface="Arial" panose="020B0604020202020204"/>
                <a:sym typeface="+mn-ea"/>
              </a:rPr>
              <a:t>Education</a:t>
            </a:r>
            <a:endParaRPr lang="en-US" b="1">
              <a:solidFill>
                <a:schemeClr val="tx1"/>
              </a:solidFill>
              <a:latin typeface="Arial" panose="020B0604020202020204"/>
              <a:sym typeface="+mn-ea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  <a:latin typeface="Arial" panose="020B0604020202020204"/>
                <a:sym typeface="+mn-ea"/>
              </a:rPr>
              <a:t>HousingLoan: has housing loan? (“yes”,“no”)</a:t>
            </a:r>
            <a:endParaRPr lang="en-US" b="1">
              <a:solidFill>
                <a:schemeClr val="tx1"/>
              </a:solidFill>
              <a:latin typeface="Arial" panose="020B0604020202020204"/>
              <a:sym typeface="+mn-ea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b="1">
                <a:solidFill>
                  <a:schemeClr val="tx1"/>
                </a:solidFill>
                <a:latin typeface="Arial" panose="020B0604020202020204"/>
                <a:sym typeface="+mn-ea"/>
              </a:rPr>
              <a:t>Consumer Index</a:t>
            </a:r>
            <a:endParaRPr lang="en-US" b="1">
              <a:solidFill>
                <a:schemeClr val="tx1"/>
              </a:solidFill>
              <a:latin typeface="Arial" panose="020B0604020202020204"/>
              <a:sym typeface="+mn-ea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</a:pPr>
            <a:endParaRPr lang="en-US" b="1">
              <a:solidFill>
                <a:schemeClr val="tx1"/>
              </a:solidFill>
              <a:latin typeface="Arial" panose="020B0604020202020204"/>
            </a:endParaRPr>
          </a:p>
          <a:p>
            <a:endParaRPr lang="en-US" altLang="en-US" b="1">
              <a:solidFill>
                <a:schemeClr val="tx1"/>
              </a:solidFill>
              <a:latin typeface="Arial" panose="020B0604020202020204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37235" y="1466215"/>
            <a:ext cx="90741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Goal:</a:t>
            </a:r>
            <a:endParaRPr lang="zh-CN" altLang="en-US" sz="2000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20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</a:t>
            </a:r>
            <a:r>
              <a:rPr lang="zh-CN" altLang="en-US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 classify and predict </a:t>
            </a:r>
            <a:r>
              <a:rPr lang="en-US" altLang="zh-CN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</a:t>
            </a:r>
            <a:r>
              <a:rPr lang="zh-CN" altLang="en-US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client</a:t>
            </a:r>
            <a:r>
              <a:rPr lang="en-US" altLang="zh-CN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</a:t>
            </a:r>
            <a:r>
              <a:rPr lang="zh-CN" altLang="en-US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will subscribe (yes/no) a term deposit</a:t>
            </a:r>
            <a:endParaRPr lang="zh-CN" altLang="en-US" sz="20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0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50610" y="4024630"/>
            <a:ext cx="3755390" cy="310959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99888" y="3404235"/>
            <a:ext cx="4279392" cy="322173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86384" y="999744"/>
            <a:ext cx="1612392" cy="298704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315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Overview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6384" y="3071749"/>
            <a:ext cx="7254240" cy="249936"/>
          </a:xfrm>
          <a:prstGeom prst="rect">
            <a:avLst/>
          </a:prstGeom>
        </p:spPr>
        <p:txBody>
          <a:bodyPr wrap="none" lIns="0" tIns="0" rIns="0" bIns="0">
            <a:noAutofit/>
          </a:bodyPr>
          <a:p>
            <a:pPr marL="302260" indent="-279400" algn="just">
              <a:lnSpc>
                <a:spcPts val="2010"/>
              </a:lnSpc>
              <a:spcBef>
                <a:spcPts val="1050"/>
              </a:spcBef>
              <a:spcAft>
                <a:spcPts val="560"/>
              </a:spcAft>
            </a:pPr>
            <a:r>
              <a:rPr lang="en-US" sz="1800" b="1">
                <a:solidFill>
                  <a:srgbClr val="009FDA"/>
                </a:solidFill>
                <a:latin typeface="Arial" panose="020B0604020202020204"/>
              </a:rPr>
              <a:t> Key components in developing apropriate cusotmer segmentation</a:t>
            </a:r>
            <a:endParaRPr lang="en-US" sz="1800" b="1">
              <a:solidFill>
                <a:srgbClr val="009FDA"/>
              </a:solidFill>
              <a:latin typeface="Arial" panose="020B06040202020202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05985" y="4639945"/>
            <a:ext cx="4367530" cy="1934845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243205" indent="-228600">
              <a:lnSpc>
                <a:spcPts val="2350"/>
              </a:lnSpc>
              <a:spcBef>
                <a:spcPts val="560"/>
              </a:spcBef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 </a:t>
            </a:r>
            <a:endParaRPr lang="en-US" sz="1400">
              <a:solidFill>
                <a:srgbClr val="606060"/>
              </a:solidFill>
              <a:latin typeface="Arial" panose="020B0604020202020204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731010" y="3429000"/>
            <a:ext cx="5364480" cy="29749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1600" b="1">
                <a:solidFill>
                  <a:schemeClr val="tx1"/>
                </a:solidFill>
                <a:latin typeface="Arial" panose="020B0604020202020204"/>
                <a:sym typeface="+mn-ea"/>
              </a:rPr>
              <a:t>objectives Customer </a:t>
            </a:r>
            <a:endParaRPr lang="en-US" sz="1600" b="1">
              <a:solidFill>
                <a:schemeClr val="tx1"/>
              </a:solidFill>
              <a:latin typeface="Arial" panose="020B0604020202020204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1600" b="1">
                <a:solidFill>
                  <a:schemeClr val="tx1"/>
                </a:solidFill>
                <a:latin typeface="Arial" panose="020B0604020202020204"/>
                <a:sym typeface="+mn-ea"/>
              </a:rPr>
              <a:t> Types of Segmentation</a:t>
            </a:r>
            <a:endParaRPr lang="en-US" sz="1600" b="1">
              <a:solidFill>
                <a:schemeClr val="tx1"/>
              </a:solidFill>
              <a:latin typeface="Arial" panose="020B0604020202020204"/>
              <a:sym typeface="+mn-ea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  <a:buFont typeface="Arial" panose="020B0604020202020204" pitchFamily="34" charset="0"/>
              <a:buChar char="•"/>
            </a:pPr>
            <a:r>
              <a:rPr lang="en-US" sz="1600" b="1">
                <a:solidFill>
                  <a:schemeClr val="tx1"/>
                </a:solidFill>
                <a:latin typeface="Arial" panose="020B0604020202020204"/>
                <a:sym typeface="+mn-ea"/>
              </a:rPr>
              <a:t>  Available customer information</a:t>
            </a:r>
            <a:endParaRPr lang="en-US" sz="1600" b="1">
              <a:solidFill>
                <a:schemeClr val="tx1"/>
              </a:solidFill>
              <a:latin typeface="Arial" panose="020B0604020202020204"/>
            </a:endParaRPr>
          </a:p>
          <a:p>
            <a:pPr marL="285750" indent="-285750">
              <a:lnSpc>
                <a:spcPts val="1560"/>
              </a:lnSpc>
              <a:spcBef>
                <a:spcPts val="210"/>
              </a:spcBef>
              <a:spcAft>
                <a:spcPts val="560"/>
              </a:spcAft>
              <a:buFont typeface="Arial" panose="020B0604020202020204" pitchFamily="34" charset="0"/>
              <a:buChar char="•"/>
            </a:pPr>
            <a:r>
              <a:rPr lang="en-US" sz="1600" b="1">
                <a:solidFill>
                  <a:schemeClr val="tx1"/>
                </a:solidFill>
                <a:latin typeface="Arial" panose="020B0604020202020204"/>
                <a:sym typeface="+mn-ea"/>
              </a:rPr>
              <a:t>  Demographic</a:t>
            </a:r>
            <a:endParaRPr lang="en-US" sz="1600" b="1">
              <a:solidFill>
                <a:schemeClr val="tx1"/>
              </a:solidFill>
              <a:latin typeface="Arial" panose="020B0604020202020204"/>
            </a:endParaRPr>
          </a:p>
          <a:p>
            <a:pPr marL="285750" indent="-285750">
              <a:lnSpc>
                <a:spcPts val="2305"/>
              </a:lnSpc>
              <a:buFont typeface="Arial" panose="020B0604020202020204" pitchFamily="34" charset="0"/>
              <a:buChar char="•"/>
            </a:pPr>
            <a:r>
              <a:rPr lang="en-US" sz="1600" b="1">
                <a:solidFill>
                  <a:schemeClr val="tx1"/>
                </a:solidFill>
                <a:latin typeface="Arial" panose="020B0604020202020204"/>
                <a:sym typeface="+mn-ea"/>
              </a:rPr>
              <a:t>  Behavioral</a:t>
            </a:r>
            <a:endParaRPr lang="en-US" sz="1600" b="1">
              <a:solidFill>
                <a:schemeClr val="tx1"/>
              </a:solidFill>
              <a:latin typeface="Arial" panose="020B0604020202020204"/>
              <a:sym typeface="+mn-ea"/>
            </a:endParaRPr>
          </a:p>
          <a:p>
            <a:pPr marL="285750" indent="-285750">
              <a:lnSpc>
                <a:spcPts val="2305"/>
              </a:lnSpc>
              <a:buFont typeface="Arial" panose="020B0604020202020204" pitchFamily="34" charset="0"/>
              <a:buChar char="•"/>
            </a:pPr>
            <a:r>
              <a:rPr lang="en-US" sz="1600" b="1">
                <a:solidFill>
                  <a:schemeClr val="tx1"/>
                </a:solidFill>
                <a:latin typeface="Arial" panose="020B0604020202020204"/>
                <a:sym typeface="+mn-ea"/>
              </a:rPr>
              <a:t>  Attitudinal</a:t>
            </a:r>
            <a:endParaRPr lang="en-US" b="1">
              <a:solidFill>
                <a:schemeClr val="tx1"/>
              </a:solidFill>
              <a:latin typeface="Arial" panose="020B0604020202020204"/>
            </a:endParaRPr>
          </a:p>
          <a:p>
            <a:pPr marL="285750" indent="-285750">
              <a:lnSpc>
                <a:spcPts val="2305"/>
              </a:lnSpc>
              <a:buFont typeface="Arial" panose="020B0604020202020204" pitchFamily="34" charset="0"/>
              <a:buChar char="•"/>
            </a:pPr>
            <a:endParaRPr lang="en-US" b="1">
              <a:solidFill>
                <a:schemeClr val="tx1"/>
              </a:solidFill>
              <a:latin typeface="Arial" panose="020B0604020202020204"/>
            </a:endParaRPr>
          </a:p>
          <a:p>
            <a:pPr marL="300355" indent="-285750">
              <a:lnSpc>
                <a:spcPts val="2350"/>
              </a:lnSpc>
              <a:spcBef>
                <a:spcPts val="560"/>
              </a:spcBef>
            </a:pPr>
            <a:endParaRPr lang="en-US" b="1">
              <a:solidFill>
                <a:schemeClr val="tx1"/>
              </a:solidFill>
              <a:latin typeface="Arial" panose="020B0604020202020204"/>
            </a:endParaRPr>
          </a:p>
          <a:p>
            <a:endParaRPr lang="en-US" altLang="en-US" b="1">
              <a:solidFill>
                <a:schemeClr val="tx1"/>
              </a:solidFill>
              <a:latin typeface="Arial" panose="020B0604020202020204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1190" y="1533525"/>
            <a:ext cx="9016365" cy="1537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segementation:</a:t>
            </a:r>
            <a:endParaRPr lang="en-US" altLang="zh-CN" b="1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the process of  dividing your cusotmers into smaller groups which have similar characteristics like, age, income, personality traits or behavior </a:t>
            </a:r>
            <a:endParaRPr lang="en-US" sz="20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en-US" altLang="zh-CN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774065" y="812800"/>
            <a:ext cx="5117465" cy="516255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322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Background&amp; Data Preparation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63361" y="3379978"/>
            <a:ext cx="3127248" cy="327964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71144" y="960120"/>
            <a:ext cx="3294888" cy="36880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357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Segmentation Type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70890" y="1889125"/>
            <a:ext cx="6855460" cy="1781175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95250" indent="0">
              <a:lnSpc>
                <a:spcPts val="2010"/>
              </a:lnSpc>
              <a:spcBef>
                <a:spcPts val="3570"/>
              </a:spcBef>
              <a:spcAft>
                <a:spcPts val="560"/>
              </a:spcAft>
            </a:pPr>
            <a:r>
              <a:rPr lang="en-US" sz="2000" b="1">
                <a:solidFill>
                  <a:srgbClr val="009FDA"/>
                </a:solidFill>
                <a:latin typeface="Arial" panose="020B0604020202020204"/>
              </a:rPr>
              <a:t>Data source</a:t>
            </a:r>
            <a:endParaRPr lang="en-US" sz="1800" b="1">
              <a:solidFill>
                <a:srgbClr val="009FDA"/>
              </a:solidFill>
              <a:latin typeface="Arial" panose="020B0604020202020204"/>
            </a:endParaRPr>
          </a:p>
          <a:p>
            <a:pPr indent="0">
              <a:lnSpc>
                <a:spcPts val="2880"/>
              </a:lnSpc>
              <a:buFont typeface="Arial" panose="020B0604020202020204" pitchFamily="34" charset="0"/>
              <a:buNone/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Demographic Profile: </a:t>
            </a:r>
            <a:r>
              <a:rPr lang="en-US">
                <a:solidFill>
                  <a:srgbClr val="606060"/>
                </a:solidFill>
                <a:latin typeface="Arial" panose="020B0604020202020204"/>
                <a:sym typeface="+mn-ea"/>
              </a:rPr>
              <a:t>age, gender, marital status,Income</a:t>
            </a:r>
            <a:endParaRPr lang="en-US">
              <a:solidFill>
                <a:srgbClr val="606060"/>
              </a:solidFill>
              <a:latin typeface="Arial" panose="020B0604020202020204"/>
              <a:sym typeface="+mn-ea"/>
            </a:endParaRPr>
          </a:p>
          <a:p>
            <a:pPr indent="0">
              <a:lnSpc>
                <a:spcPts val="2880"/>
              </a:lnSpc>
              <a:buFont typeface="Arial" panose="020B0604020202020204" pitchFamily="34" charset="0"/>
              <a:buNone/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Behavior, attitudinal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0890" y="3853180"/>
            <a:ext cx="4519930" cy="2639060"/>
          </a:xfrm>
          <a:prstGeom prst="rect">
            <a:avLst/>
          </a:prstGeom>
        </p:spPr>
        <p:txBody>
          <a:bodyPr lIns="0" tIns="0" rIns="0" bIns="0">
            <a:noAutofit/>
          </a:bodyPr>
          <a:p>
            <a:pPr marL="74295" indent="0">
              <a:lnSpc>
                <a:spcPct val="150000"/>
              </a:lnSpc>
              <a:spcBef>
                <a:spcPts val="1260"/>
              </a:spcBef>
              <a:spcAft>
                <a:spcPts val="560"/>
              </a:spcAft>
            </a:pPr>
            <a:r>
              <a:rPr lang="en-US" sz="2000" b="1">
                <a:solidFill>
                  <a:srgbClr val="009FDA"/>
                </a:solidFill>
                <a:latin typeface="Arial" panose="020B0604020202020204"/>
              </a:rPr>
              <a:t>Approach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  <a:p>
            <a:pPr marL="74295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</a:t>
            </a:r>
            <a:r>
              <a:rPr lang="en-US" sz="1800" b="1">
                <a:solidFill>
                  <a:srgbClr val="606060"/>
                </a:solidFill>
                <a:latin typeface="Arial" panose="020B0604020202020204"/>
              </a:rPr>
              <a:t> UnSupervised clustering</a:t>
            </a:r>
            <a:endParaRPr lang="en-US" sz="1800" b="1">
              <a:solidFill>
                <a:srgbClr val="606060"/>
              </a:solidFill>
              <a:latin typeface="Arial" panose="020B0604020202020204"/>
            </a:endParaRPr>
          </a:p>
          <a:p>
            <a:pPr marL="74295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         - </a:t>
            </a:r>
            <a:r>
              <a:rPr lang="en-US">
                <a:solidFill>
                  <a:srgbClr val="606060"/>
                </a:solidFill>
                <a:latin typeface="Arial" panose="020B0604020202020204"/>
                <a:sym typeface="+mn-ea"/>
              </a:rPr>
              <a:t>K-means clustering</a:t>
            </a:r>
            <a:endParaRPr lang="en-US" sz="1800">
              <a:solidFill>
                <a:srgbClr val="606060"/>
              </a:solidFill>
              <a:latin typeface="Arial" panose="020B0604020202020204"/>
            </a:endParaRPr>
          </a:p>
          <a:p>
            <a:pPr marL="74295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>
                <a:solidFill>
                  <a:srgbClr val="606060"/>
                </a:solidFill>
                <a:latin typeface="Arial" panose="020B0604020202020204"/>
              </a:rPr>
              <a:t>•    </a:t>
            </a:r>
            <a:r>
              <a:rPr lang="en-US" sz="1800" b="1">
                <a:solidFill>
                  <a:srgbClr val="606060"/>
                </a:solidFill>
                <a:latin typeface="Arial" panose="020B0604020202020204"/>
              </a:rPr>
              <a:t>One Way Frequnecy</a:t>
            </a:r>
            <a:endParaRPr lang="en-US" sz="1800" b="1">
              <a:solidFill>
                <a:srgbClr val="606060"/>
              </a:solidFill>
              <a:latin typeface="Arial" panose="020B0604020202020204"/>
            </a:endParaRPr>
          </a:p>
          <a:p>
            <a:pPr marL="360045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>
                <a:solidFill>
                  <a:srgbClr val="606060"/>
                </a:solidFill>
                <a:latin typeface="Arial" panose="020B0604020202020204"/>
              </a:rPr>
              <a:t>T- Test</a:t>
            </a:r>
            <a:endParaRPr lang="en-US" sz="1800" b="1">
              <a:solidFill>
                <a:srgbClr val="606060"/>
              </a:solidFill>
              <a:latin typeface="Arial" panose="020B0604020202020204"/>
            </a:endParaRPr>
          </a:p>
          <a:p>
            <a:pPr marL="360045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>
                <a:solidFill>
                  <a:srgbClr val="606060"/>
                </a:solidFill>
                <a:latin typeface="Arial" panose="020B0604020202020204"/>
              </a:rPr>
              <a:t>Bar Chart</a:t>
            </a:r>
            <a:endParaRPr lang="en-US" sz="1800" b="1">
              <a:solidFill>
                <a:srgbClr val="606060"/>
              </a:solidFill>
              <a:latin typeface="Arial" panose="020B0604020202020204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74192" y="960120"/>
            <a:ext cx="5059680" cy="368808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350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K-means Clustering Results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73811" y="2057400"/>
            <a:ext cx="1712976" cy="207264"/>
          </a:xfrm>
          <a:prstGeom prst="rect">
            <a:avLst/>
          </a:prstGeom>
        </p:spPr>
        <p:txBody>
          <a:bodyPr wrap="none" lIns="0" tIns="0" rIns="0" bIns="0">
            <a:noAutofit/>
          </a:bodyPr>
          <a:p>
            <a:pPr indent="0" algn="l">
              <a:lnSpc>
                <a:spcPts val="2010"/>
              </a:lnSpc>
              <a:spcBef>
                <a:spcPts val="3500"/>
              </a:spcBef>
            </a:pPr>
            <a:r>
              <a:rPr lang="en-US" b="1">
                <a:solidFill>
                  <a:srgbClr val="009FDA"/>
                </a:solidFill>
                <a:latin typeface="Arial" panose="020B0604020202020204"/>
                <a:sym typeface="+mn-ea"/>
              </a:rPr>
              <a:t>K-means clustering</a:t>
            </a:r>
            <a:endParaRPr lang="en-US" b="1">
              <a:solidFill>
                <a:srgbClr val="009FDA"/>
              </a:solidFill>
              <a:latin typeface="Arial" panose="020B0604020202020204"/>
            </a:endParaRPr>
          </a:p>
          <a:p>
            <a:pPr indent="0" algn="l">
              <a:lnSpc>
                <a:spcPts val="2010"/>
              </a:lnSpc>
              <a:spcBef>
                <a:spcPts val="3500"/>
              </a:spcBef>
            </a:pPr>
            <a:endParaRPr lang="en-US" sz="1800">
              <a:solidFill>
                <a:srgbClr val="606060"/>
              </a:solidFill>
              <a:latin typeface="Arial" panose="020B0604020202020204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60450" y="2847340"/>
            <a:ext cx="6484620" cy="28740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71475" indent="-444500">
              <a:lnSpc>
                <a:spcPts val="1730"/>
              </a:lnSpc>
              <a:spcBef>
                <a:spcPts val="700"/>
              </a:spcBef>
            </a:pPr>
            <a:r>
              <a:rPr lang="en-US">
                <a:solidFill>
                  <a:srgbClr val="606060"/>
                </a:solidFill>
                <a:latin typeface="Arial" panose="020B0604020202020204"/>
                <a:sym typeface="+mn-ea"/>
              </a:rPr>
              <a:t>  Using the distances to group customers into K clusters where each customer is with the nearest centroid</a:t>
            </a:r>
            <a:endParaRPr lang="en-US">
              <a:solidFill>
                <a:srgbClr val="606060"/>
              </a:solidFill>
              <a:latin typeface="Arial" panose="020B0604020202020204"/>
            </a:endParaRPr>
          </a:p>
          <a:p>
            <a:pPr marL="371475" indent="-444500">
              <a:lnSpc>
                <a:spcPts val="1730"/>
              </a:lnSpc>
            </a:pPr>
            <a:r>
              <a:rPr lang="en-US">
                <a:solidFill>
                  <a:srgbClr val="606060"/>
                </a:solidFill>
                <a:latin typeface="Arial" panose="020B0604020202020204"/>
                <a:sym typeface="+mn-ea"/>
              </a:rPr>
              <a:t>•    The centroid is calculated as the multi-dimensional set of the means of the variables used for the particular cluster</a:t>
            </a:r>
            <a:endParaRPr lang="en-US">
              <a:solidFill>
                <a:srgbClr val="606060"/>
              </a:solidFill>
              <a:latin typeface="Arial" panose="020B0604020202020204"/>
            </a:endParaRPr>
          </a:p>
          <a:p>
            <a:pPr marL="371475" indent="-444500">
              <a:lnSpc>
                <a:spcPts val="2010"/>
              </a:lnSpc>
            </a:pPr>
            <a:r>
              <a:rPr lang="en-US">
                <a:solidFill>
                  <a:srgbClr val="606060"/>
                </a:solidFill>
                <a:latin typeface="Arial" panose="020B0604020202020204"/>
                <a:sym typeface="+mn-ea"/>
              </a:rPr>
              <a:t>•    Pre-determine a range of number of clusters, use bottom-up approach</a:t>
            </a:r>
            <a:endParaRPr lang="en-US">
              <a:solidFill>
                <a:srgbClr val="606060"/>
              </a:solidFill>
              <a:latin typeface="Arial" panose="020B0604020202020204"/>
            </a:endParaRPr>
          </a:p>
          <a:p>
            <a:pPr marL="371475" indent="-444500">
              <a:lnSpc>
                <a:spcPts val="1730"/>
              </a:lnSpc>
              <a:spcAft>
                <a:spcPts val="1680"/>
              </a:spcAft>
            </a:pPr>
            <a:r>
              <a:rPr lang="en-US">
                <a:solidFill>
                  <a:srgbClr val="606060"/>
                </a:solidFill>
                <a:latin typeface="Arial" panose="020B0604020202020204"/>
                <a:sym typeface="+mn-ea"/>
              </a:rPr>
              <a:t>•    Test the FASTCLUS procedure repeatedly using different starting points and different number of clusters until we obtain stabilized centroids and desired distance between clusters</a:t>
            </a:r>
            <a:endParaRPr lang="en-US">
              <a:solidFill>
                <a:srgbClr val="606060"/>
              </a:solidFill>
              <a:latin typeface="Arial" panose="020B0604020202020204"/>
            </a:endParaRPr>
          </a:p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71144" y="1017905"/>
            <a:ext cx="5367528" cy="368808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371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Segmentation Building ProcessI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  <p:graphicFrame>
        <p:nvGraphicFramePr>
          <p:cNvPr id="11" name="图表 10"/>
          <p:cNvGraphicFramePr/>
          <p:nvPr/>
        </p:nvGraphicFramePr>
        <p:xfrm>
          <a:off x="1854200" y="2042795"/>
          <a:ext cx="6350000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" name="图表 1"/>
          <p:cNvGraphicFramePr/>
          <p:nvPr/>
        </p:nvGraphicFramePr>
        <p:xfrm>
          <a:off x="1854200" y="1386840"/>
          <a:ext cx="6350000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图表 3"/>
          <p:cNvGraphicFramePr/>
          <p:nvPr/>
        </p:nvGraphicFramePr>
        <p:xfrm>
          <a:off x="1797050" y="1504950"/>
          <a:ext cx="6350000" cy="573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71144" y="1017905"/>
            <a:ext cx="5367528" cy="368808"/>
          </a:xfrm>
          <a:prstGeom prst="rect">
            <a:avLst/>
          </a:prstGeom>
          <a:solidFill>
            <a:srgbClr val="00AAE7"/>
          </a:solidFill>
        </p:spPr>
        <p:txBody>
          <a:bodyPr wrap="none" lIns="0" tIns="0" rIns="0" bIns="0">
            <a:noAutofit/>
          </a:bodyPr>
          <a:p>
            <a:pPr indent="0">
              <a:lnSpc>
                <a:spcPts val="2900"/>
              </a:lnSpc>
              <a:spcAft>
                <a:spcPts val="3710"/>
              </a:spcAft>
            </a:pPr>
            <a:r>
              <a:rPr lang="en-US" sz="2600" b="1">
                <a:solidFill>
                  <a:srgbClr val="FFFFFF"/>
                </a:solidFill>
                <a:latin typeface="Arial" panose="020B0604020202020204"/>
              </a:rPr>
              <a:t>Segmentation Building ProcessI</a:t>
            </a:r>
            <a:endParaRPr lang="en-US" sz="2600" b="1">
              <a:solidFill>
                <a:srgbClr val="FFFFFF"/>
              </a:solidFill>
              <a:latin typeface="Arial" panose="020B0604020202020204"/>
            </a:endParaRPr>
          </a:p>
        </p:txBody>
      </p:sp>
      <p:graphicFrame>
        <p:nvGraphicFramePr>
          <p:cNvPr id="11" name="图表 10"/>
          <p:cNvGraphicFramePr/>
          <p:nvPr/>
        </p:nvGraphicFramePr>
        <p:xfrm>
          <a:off x="1854200" y="2042795"/>
          <a:ext cx="5949950" cy="403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2" name="图表 1"/>
          <p:cNvGraphicFramePr/>
          <p:nvPr/>
        </p:nvGraphicFramePr>
        <p:xfrm>
          <a:off x="1428750" y="4884420"/>
          <a:ext cx="5949950" cy="403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2617</Words>
  <Application>WPS 演示</Application>
  <PresentationFormat/>
  <Paragraphs>113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宋体</vt:lpstr>
      <vt:lpstr>Wingdings</vt:lpstr>
      <vt:lpstr>Trebuchet MS</vt:lpstr>
      <vt:lpstr>Arial</vt:lpstr>
      <vt:lpstr>Calibri</vt:lpstr>
      <vt:lpstr>微软雅黑</vt:lpstr>
      <vt:lpstr>Arial Unicode MS</vt:lpstr>
      <vt:lpstr>Office Theme</vt:lpstr>
      <vt:lpstr>1_Office Theme</vt:lpstr>
      <vt:lpstr>2_Office Theme</vt:lpstr>
      <vt:lpstr>3_Office Theme</vt:lpstr>
      <vt:lpstr>4_Office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Retail Customer Segmentation </dc:title>
  <dc:creator>Jenny.Chen</dc:creator>
  <cp:lastModifiedBy>frank</cp:lastModifiedBy>
  <cp:revision>7</cp:revision>
  <dcterms:created xsi:type="dcterms:W3CDTF">2019-04-20T20:43:00Z</dcterms:created>
  <dcterms:modified xsi:type="dcterms:W3CDTF">2019-04-24T01:28:36Z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