
<file path=[Content_Types].xml><?xml version="1.0" encoding="utf-8"?>
<Types xmlns="http://schemas.openxmlformats.org/package/2006/content-types">
  <Default Extension="xlsx" ContentType="application/vnd.openxmlformats-officedocument.spreadsheetml.sheet"/>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10.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olors1.xml" ContentType="application/vnd.ms-office.chartcolorstyle+xml"/>
  <Override PartName="/ppt/charts/colors10.xml" ContentType="application/vnd.ms-office.chartcolorstyle+xml"/>
  <Override PartName="/ppt/charts/colors2.xml" ContentType="application/vnd.ms-office.chartcolorstyle+xml"/>
  <Override PartName="/ppt/charts/colors3.xml" ContentType="application/vnd.ms-office.chartcolorstyle+xml"/>
  <Override PartName="/ppt/charts/colors4.xml" ContentType="application/vnd.ms-office.chartcolorstyle+xml"/>
  <Override PartName="/ppt/charts/colors5.xml" ContentType="application/vnd.ms-office.chartcolorstyle+xml"/>
  <Override PartName="/ppt/charts/colors6.xml" ContentType="application/vnd.ms-office.chartcolorstyle+xml"/>
  <Override PartName="/ppt/charts/colors7.xml" ContentType="application/vnd.ms-office.chartcolorstyle+xml"/>
  <Override PartName="/ppt/charts/colors8.xml" ContentType="application/vnd.ms-office.chartcolorstyle+xml"/>
  <Override PartName="/ppt/charts/colors9.xml" ContentType="application/vnd.ms-office.chartcolorstyle+xml"/>
  <Override PartName="/ppt/charts/style1.xml" ContentType="application/vnd.ms-office.chartstyle+xml"/>
  <Override PartName="/ppt/charts/style10.xml" ContentType="application/vnd.ms-office.chartstyle+xml"/>
  <Override PartName="/ppt/charts/style2.xml" ContentType="application/vnd.ms-office.chartstyle+xml"/>
  <Override PartName="/ppt/charts/style3.xml" ContentType="application/vnd.ms-office.chartstyle+xml"/>
  <Override PartName="/ppt/charts/style4.xml" ContentType="application/vnd.ms-office.chartstyle+xml"/>
  <Override PartName="/ppt/charts/style5.xml" ContentType="application/vnd.ms-office.chartstyle+xml"/>
  <Override PartName="/ppt/charts/style6.xml" ContentType="application/vnd.ms-office.chartstyle+xml"/>
  <Override PartName="/ppt/charts/style7.xml" ContentType="application/vnd.ms-office.chartstyle+xml"/>
  <Override PartName="/ppt/charts/style8.xml" ContentType="application/vnd.ms-office.chartstyle+xml"/>
  <Override PartName="/ppt/charts/style9.xml" ContentType="application/vnd.ms-office.chart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6" r:id="rId3"/>
    <p:sldId id="292" r:id="rId4"/>
    <p:sldId id="299" r:id="rId5"/>
    <p:sldId id="300" r:id="rId6"/>
    <p:sldId id="301" r:id="rId7"/>
  </p:sldIdLst>
  <p:sldSz cx="10058400" cy="7772400"/>
  <p:notesSz cx="68580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9e53b516-38bc-4b58-b5ce-fc2ce9c655da}">
          <p14:sldIdLst/>
        </p14:section>
        <p14:section name="无标题节" id="{6df8fa80-f1ed-4573-b070-09a5e9628b95}">
          <p14:sldIdLst>
            <p14:sldId id="296"/>
            <p14:sldId id="292"/>
            <p14:sldId id="299"/>
            <p14:sldId id="300"/>
            <p14:sldId id="30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CFCF"/>
    <a:srgbClr val="917753"/>
    <a:srgbClr val="EEC920"/>
    <a:srgbClr val="F9FB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_rels/chart10.xml.rels><?xml version="1.0" encoding="UTF-8" standalone="yes"?>
<Relationships xmlns="http://schemas.openxmlformats.org/package/2006/relationships"><Relationship Id="rId3" Type="http://schemas.microsoft.com/office/2011/relationships/chartColorStyle" Target="colors10.xml"/><Relationship Id="rId2" Type="http://schemas.microsoft.com/office/2011/relationships/chartStyle" Target="style10.xml"/><Relationship Id="rId1" Type="http://schemas.openxmlformats.org/officeDocument/2006/relationships/oleObject" Target="file:///C:\Users\frank\AppData\Local\Kingsoft\WPS%20Cloud%20Files\userdata\qing\filecache\frank&#30340;&#20113;&#25991;&#26723;\clustering.xlsx"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oleObject" Target="file:///C:\Users\frank\AppData\Local\Kingsoft\WPS%20Cloud%20Files\userdata\qing\filecache\frank&#30340;&#20113;&#25991;&#26723;\clustering.xlsx" TargetMode="External"/></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package" Target="../embeddings/Workbook3.xlsx"/></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file:///C:\Users\frank\AppData\Local\Kingsoft\WPS%20Cloud%20Files\userdata\qing\filecache\frank&#30340;&#20113;&#25991;&#26723;\clustering.xlsx" TargetMode="External"/></Relationships>
</file>

<file path=ppt/charts/_rels/chart6.xml.rels><?xml version="1.0" encoding="UTF-8" standalone="yes"?>
<Relationships xmlns="http://schemas.openxmlformats.org/package/2006/relationships"><Relationship Id="rId3" Type="http://schemas.microsoft.com/office/2011/relationships/chartColorStyle" Target="colors6.xml"/><Relationship Id="rId2" Type="http://schemas.microsoft.com/office/2011/relationships/chartStyle" Target="style6.xml"/><Relationship Id="rId1" Type="http://schemas.openxmlformats.org/officeDocument/2006/relationships/oleObject" Target="file:///C:\Users\frank\AppData\Local\Kingsoft\WPS%20Cloud%20Files\userdata\qing\filecache\frank&#30340;&#20113;&#25991;&#26723;\clustering.xlsx" TargetMode="External"/></Relationships>
</file>

<file path=ppt/charts/_rels/chart7.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package" Target="../embeddings/Workbook4.xlsx"/></Relationships>
</file>

<file path=ppt/charts/_rels/chart8.xml.rels><?xml version="1.0" encoding="UTF-8" standalone="yes"?>
<Relationships xmlns="http://schemas.openxmlformats.org/package/2006/relationships"><Relationship Id="rId3" Type="http://schemas.microsoft.com/office/2011/relationships/chartColorStyle" Target="colors8.xml"/><Relationship Id="rId2" Type="http://schemas.microsoft.com/office/2011/relationships/chartStyle" Target="style8.xml"/><Relationship Id="rId1" Type="http://schemas.openxmlformats.org/officeDocument/2006/relationships/oleObject" Target="file:///C:\Users\frank\AppData\Local\Kingsoft\WPS%20Cloud%20Files\userdata\qing\filecache\frank&#30340;&#20113;&#25991;&#26723;\clustering.xlsx" TargetMode="External"/></Relationships>
</file>

<file path=ppt/charts/_rels/chart9.xml.rels><?xml version="1.0" encoding="UTF-8" standalone="yes"?>
<Relationships xmlns="http://schemas.openxmlformats.org/package/2006/relationships"><Relationship Id="rId3" Type="http://schemas.microsoft.com/office/2011/relationships/chartColorStyle" Target="colors9.xml"/><Relationship Id="rId2" Type="http://schemas.microsoft.com/office/2011/relationships/chartStyle" Target="style9.xml"/><Relationship Id="rId1" Type="http://schemas.openxmlformats.org/officeDocument/2006/relationships/package" Target="../embeddings/Workbook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28994082840237"/>
          <c:y val="0.181943868381031"/>
          <c:w val="0.696686390532544"/>
          <c:h val="0.813908475044933"/>
        </c:manualLayout>
      </c:layout>
      <c:doughnutChart>
        <c:varyColors val="1"/>
        <c:ser>
          <c:idx val="0"/>
          <c:order val="0"/>
          <c:tx>
            <c:strRef>
              <c:f>Sheet1!$B$1</c:f>
              <c:strCache>
                <c:ptCount val="1"/>
                <c:pt idx="0">
                  <c:v>Segmentation Profile</c:v>
                </c:pt>
              </c:strCache>
            </c:strRef>
          </c:tx>
          <c:spPr/>
          <c:explosion val="0"/>
          <c:dPt>
            <c:idx val="0"/>
            <c:bubble3D val="0"/>
            <c:spPr>
              <a:solidFill>
                <a:srgbClr val="FF0000"/>
              </a:solidFill>
              <a:ln>
                <a:noFill/>
              </a:ln>
              <a:effectLst>
                <a:outerShdw blurRad="254000" sx="102000" sy="102000" algn="ctr" rotWithShape="0">
                  <a:prstClr val="black">
                    <a:alpha val="20000"/>
                  </a:prstClr>
                </a:outerShdw>
              </a:effectLst>
            </c:spPr>
          </c:dPt>
          <c:dPt>
            <c:idx val="1"/>
            <c:bubble3D val="0"/>
            <c:spPr>
              <a:solidFill>
                <a:srgbClr val="0070C0"/>
              </a:solidFill>
              <a:ln>
                <a:noFill/>
              </a:ln>
              <a:effectLst>
                <a:outerShdw blurRad="254000" sx="102000" sy="102000" algn="ctr" rotWithShape="0">
                  <a:prstClr val="black">
                    <a:alpha val="20000"/>
                  </a:prstClr>
                </a:outerShdw>
              </a:effectLst>
            </c:spPr>
          </c:dPt>
          <c:dPt>
            <c:idx val="2"/>
            <c:bubble3D val="0"/>
            <c:spPr>
              <a:solidFill>
                <a:schemeClr val="accent4"/>
              </a:solidFill>
              <a:ln>
                <a:noFill/>
              </a:ln>
              <a:effectLst>
                <a:outerShdw blurRad="254000" sx="102000" sy="102000" algn="ctr" rotWithShape="0">
                  <a:prstClr val="black">
                    <a:alpha val="20000"/>
                  </a:prstClr>
                </a:outerShdw>
              </a:effectLst>
            </c:spPr>
          </c:dPt>
          <c:dPt>
            <c:idx val="3"/>
            <c:bubble3D val="0"/>
            <c:spPr>
              <a:solidFill>
                <a:srgbClr val="7030A0"/>
              </a:solidFill>
              <a:ln>
                <a:noFill/>
              </a:ln>
              <a:effectLst>
                <a:outerShdw blurRad="254000" sx="102000" sy="102000" algn="ctr" rotWithShape="0">
                  <a:prstClr val="black">
                    <a:alpha val="20000"/>
                  </a:prstClr>
                </a:outerShdw>
              </a:effectLst>
            </c:spPr>
          </c:dPt>
          <c:dPt>
            <c:idx val="4"/>
            <c:bubble3D val="0"/>
            <c:spPr>
              <a:solidFill>
                <a:schemeClr val="tx2"/>
              </a:solidFill>
              <a:ln>
                <a:noFill/>
              </a:ln>
              <a:effectLst>
                <a:outerShdw blurRad="254000" sx="102000" sy="102000" algn="ctr" rotWithShape="0">
                  <a:prstClr val="black">
                    <a:alpha val="20000"/>
                  </a:prstClr>
                </a:outerShdw>
              </a:effectLst>
            </c:spPr>
          </c:dPt>
          <c:dLbls>
            <c:delete val="1"/>
          </c:dLbls>
          <c:cat>
            <c:strRef>
              <c:f>Sheet1!$A$2:$A$6</c:f>
              <c:strCache>
                <c:ptCount val="5"/>
                <c:pt idx="0">
                  <c:v>Sucessful Driven-Savers</c:v>
                </c:pt>
                <c:pt idx="1">
                  <c:v>Higher Education Voters</c:v>
                </c:pt>
                <c:pt idx="2">
                  <c:v>Retired</c:v>
                </c:pt>
                <c:pt idx="3">
                  <c:v>Millennials</c:v>
                </c:pt>
                <c:pt idx="4">
                  <c:v>Neutral Attitides</c:v>
                </c:pt>
              </c:strCache>
            </c:strRef>
          </c:cat>
          <c:val>
            <c:numRef>
              <c:f>Sheet1!$B$2:$B$6</c:f>
              <c:numCache>
                <c:formatCode>General</c:formatCode>
                <c:ptCount val="5"/>
                <c:pt idx="0">
                  <c:v>46</c:v>
                </c:pt>
                <c:pt idx="1">
                  <c:v>18</c:v>
                </c:pt>
                <c:pt idx="2">
                  <c:v>8</c:v>
                </c:pt>
                <c:pt idx="3">
                  <c:v>5</c:v>
                </c:pt>
                <c:pt idx="4">
                  <c:v>23</c:v>
                </c:pt>
              </c:numCache>
            </c:numRef>
          </c:val>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760772719390051"/>
          <c:y val="0.218996267109083"/>
          <c:w val="0.218343195266272"/>
          <c:h val="0.745195631135075"/>
        </c:manualLayout>
      </c:layout>
      <c:overlay val="0"/>
      <c:spPr>
        <a:solidFill>
          <a:srgbClr val="CFCFCF"/>
        </a:solidFill>
        <a:ln>
          <a:noFill/>
        </a:ln>
        <a:effectLst/>
      </c:spPr>
      <c:txPr>
        <a:bodyPr rot="0" spcFirstLastPara="0" vertOverflow="ellipsis" vert="horz" wrap="square" anchor="ctr" anchorCtr="1"/>
        <a:lstStyle/>
        <a:p>
          <a:pPr>
            <a:defRPr lang="zh-CN" sz="900" b="0" i="0" u="none" strike="noStrike" kern="1200" baseline="0">
              <a:solidFill>
                <a:schemeClr val="dk1">
                  <a:lumMod val="75000"/>
                  <a:lumOff val="25000"/>
                </a:schemeClr>
              </a:solidFill>
              <a:latin typeface="+mn-lt"/>
              <a:ea typeface="+mn-ea"/>
              <a:cs typeface="+mn-cs"/>
            </a:defRPr>
          </a:pPr>
        </a:p>
      </c:txPr>
    </c:legend>
    <c:plotVisOnly val="1"/>
    <c:dispBlanksAs val="gap"/>
    <c:showDLblsOverMax val="0"/>
  </c:chart>
  <c:spPr>
    <a:noFill/>
    <a:ln w="9525" cap="flat" cmpd="sng" algn="ctr">
      <a:noFill/>
      <a:round/>
    </a:ln>
    <a:effectLst/>
  </c:spPr>
  <c:txPr>
    <a:bodyPr/>
    <a:lstStyle/>
    <a:p>
      <a:pPr>
        <a:defRPr lang="zh-CN"/>
      </a:pP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[clustering.xlsx]Sheet6!$B$1</c:f>
              <c:strCache>
                <c:ptCount val="1"/>
                <c:pt idx="0">
                  <c:v>Percent</c:v>
                </c:pt>
              </c:strCache>
            </c:strRef>
          </c:tx>
          <c:spPr>
            <a:solidFill>
              <a:schemeClr val="accent1"/>
            </a:solidFill>
            <a:ln>
              <a:noFill/>
            </a:ln>
            <a:effectLst/>
          </c:spPr>
          <c:invertIfNegative val="0"/>
          <c:dLbls>
            <c:dLbl>
              <c:idx val="0"/>
              <c:layout>
                <c:manualLayout>
                  <c:x val="-0.00298953662182362"/>
                  <c:y val="-0.153917910447761"/>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
                  <c:y val="-0.17490671641791"/>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0.0979477611940299"/>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0.144589552238806"/>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00149476831091181"/>
                  <c:y val="-0.165578358208955"/>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
                  <c:y val="-0.223880597014925"/>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0"/>
                  <c:y val="-0.270522388059701"/>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0.00149476831091181"/>
                  <c:y val="-0.289179104477612"/>
                </c:manualLayout>
              </c:layout>
              <c:dLblPos val="ctr"/>
              <c:showLegendKey val="0"/>
              <c:showVal val="1"/>
              <c:showCatName val="0"/>
              <c:showSerName val="0"/>
              <c:showPercent val="0"/>
              <c:showBubbleSize val="0"/>
              <c:extLst>
                <c:ext xmlns:c15="http://schemas.microsoft.com/office/drawing/2012/chart" uri="{CE6537A1-D6FC-4f65-9D91-7224C49458BB}">
                  <c15:layout>
                    <c:manualLayout>
                      <c:w val="0.0538283062645012"/>
                      <c:h val="0.0822073905258017"/>
                    </c:manualLayout>
                  </c15:layout>
                </c:ext>
              </c:extLst>
            </c:dLbl>
            <c:dLbl>
              <c:idx val="8"/>
              <c:layout>
                <c:manualLayout>
                  <c:x val="0.00448430493273543"/>
                  <c:y val="-0.240205223880597"/>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0"/>
                  <c:y val="-0.107276119402985"/>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0" vertOverflow="ellipsis" vert="horz" wrap="square" lIns="38100" tIns="19050" rIns="38100" bIns="19050" anchor="ctr" anchorCtr="1"/>
              <a:lstStyle/>
              <a:p>
                <a:pPr>
                  <a:defRPr lang="zh-CN" sz="900" b="1" i="0" u="none" strike="noStrike" kern="1200" baseline="0">
                    <a:solidFill>
                      <a:srgbClr val="FF0000"/>
                    </a:solidFill>
                    <a:latin typeface="+mn-lt"/>
                    <a:ea typeface="+mn-ea"/>
                    <a:cs typeface="+mn-cs"/>
                  </a:defRPr>
                </a:pP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spPr>
                    <a:ln w="9525" cap="flat" cmpd="sng" algn="ctr">
                      <a:solidFill>
                        <a:schemeClr val="tx1">
                          <a:lumMod val="35000"/>
                          <a:lumOff val="65000"/>
                        </a:schemeClr>
                      </a:solidFill>
                      <a:round/>
                    </a:ln>
                    <a:effectLst/>
                  </c:spPr>
                </c15:leaderLines>
              </c:ext>
            </c:extLst>
          </c:dLbls>
          <c:cat>
            <c:strRef>
              <c:f>[clustering.xlsx]Sheet6!$A$2:$A$11</c:f>
              <c:strCache>
                <c:ptCount val="10"/>
                <c:pt idx="0">
                  <c:v>Marital_Married</c:v>
                </c:pt>
                <c:pt idx="1">
                  <c:v>Marital_Singal</c:v>
                </c:pt>
                <c:pt idx="2">
                  <c:v>Age</c:v>
                </c:pt>
                <c:pt idx="3">
                  <c:v>Job_Blue Collar</c:v>
                </c:pt>
                <c:pt idx="4">
                  <c:v>Education_Basic 9Y</c:v>
                </c:pt>
                <c:pt idx="5">
                  <c:v>Education_Professional.course</c:v>
                </c:pt>
                <c:pt idx="6">
                  <c:v>housing loan _Yes</c:v>
                </c:pt>
                <c:pt idx="7">
                  <c:v>Personal_Loans NO</c:v>
                </c:pt>
                <c:pt idx="8">
                  <c:v>Contact_Cellu</c:v>
                </c:pt>
                <c:pt idx="9">
                  <c:v>Month-May</c:v>
                </c:pt>
              </c:strCache>
            </c:strRef>
          </c:cat>
          <c:val>
            <c:numRef>
              <c:f>[clustering.xlsx]Sheet6!$B$2:$B$11</c:f>
              <c:numCache>
                <c:formatCode>0%</c:formatCode>
                <c:ptCount val="10"/>
                <c:pt idx="0">
                  <c:v>0.41</c:v>
                </c:pt>
                <c:pt idx="1">
                  <c:v>0.49</c:v>
                </c:pt>
                <c:pt idx="2">
                  <c:v>0.24</c:v>
                </c:pt>
                <c:pt idx="3">
                  <c:v>0.39</c:v>
                </c:pt>
                <c:pt idx="4">
                  <c:v>0.52</c:v>
                </c:pt>
                <c:pt idx="5">
                  <c:v>0.74</c:v>
                </c:pt>
                <c:pt idx="6">
                  <c:v>0.89</c:v>
                </c:pt>
                <c:pt idx="7">
                  <c:v>0.93</c:v>
                </c:pt>
                <c:pt idx="8">
                  <c:v>0.805</c:v>
                </c:pt>
                <c:pt idx="9">
                  <c:v>0.28</c:v>
                </c:pt>
              </c:numCache>
            </c:numRef>
          </c:val>
        </c:ser>
        <c:dLbls>
          <c:showLegendKey val="0"/>
          <c:showVal val="1"/>
          <c:showCatName val="0"/>
          <c:showSerName val="0"/>
          <c:showPercent val="0"/>
          <c:showBubbleSize val="0"/>
        </c:dLbls>
        <c:gapWidth val="150"/>
        <c:overlap val="100"/>
        <c:axId val="135140815"/>
        <c:axId val="659171874"/>
      </c:barChart>
      <c:catAx>
        <c:axId val="135140815"/>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1000" b="1" i="0" u="none" strike="noStrike" kern="1200" cap="none" spc="0" normalizeH="0" baseline="0">
                <a:solidFill>
                  <a:schemeClr val="tx1"/>
                </a:solidFill>
                <a:uFill>
                  <a:solidFill>
                    <a:schemeClr val="tx1">
                      <a:lumMod val="65000"/>
                      <a:lumOff val="35000"/>
                    </a:schemeClr>
                  </a:solidFill>
                </a:uFill>
                <a:latin typeface="Yu Gothic" panose="020B0400000000000000" charset="-128"/>
                <a:ea typeface="Yu Gothic" panose="020B0400000000000000" charset="-128"/>
                <a:cs typeface="+mn-cs"/>
              </a:defRPr>
            </a:pPr>
          </a:p>
        </c:txPr>
        <c:crossAx val="659171874"/>
        <c:crosses val="autoZero"/>
        <c:auto val="1"/>
        <c:lblAlgn val="ctr"/>
        <c:lblOffset val="100"/>
        <c:noMultiLvlLbl val="0"/>
      </c:catAx>
      <c:valAx>
        <c:axId val="65917187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135140815"/>
        <c:crosses val="autoZero"/>
        <c:crossBetween val="between"/>
      </c:valAx>
      <c:spPr>
        <a:noFill/>
        <a:ln>
          <a:noFill/>
        </a:ln>
        <a:effectLst/>
      </c:spPr>
    </c:plotArea>
    <c:plotVisOnly val="1"/>
    <c:dispBlanksAs val="gap"/>
    <c:showDLblsOverMax val="0"/>
  </c:chart>
  <c:spPr>
    <a:solidFill>
      <a:srgbClr val="CFCFCF"/>
    </a:solidFill>
    <a:ln w="9525" cap="flat" cmpd="sng" algn="ctr">
      <a:solidFill>
        <a:schemeClr val="tx1">
          <a:lumMod val="15000"/>
          <a:lumOff val="85000"/>
        </a:schemeClr>
      </a:solidFill>
      <a:round/>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748827218897"/>
          <c:y val="0.0105042016806723"/>
          <c:w val="0.68068"/>
          <c:h val="0.832636085626911"/>
        </c:manualLayout>
      </c:layout>
      <c:doughnutChart>
        <c:varyColors val="1"/>
        <c:ser>
          <c:idx val="0"/>
          <c:order val="0"/>
          <c:tx>
            <c:strRef>
              <c:f>Sheet1!$B$1</c:f>
              <c:strCache>
                <c:ptCount val="1"/>
                <c:pt idx="0">
                  <c:v>Segmentation Profile</c:v>
                </c:pt>
              </c:strCache>
            </c:strRef>
          </c:tx>
          <c:spPr>
            <a:ln>
              <a:solidFill>
                <a:schemeClr val="bg1"/>
              </a:solidFill>
            </a:ln>
          </c:spPr>
          <c:explosion val="0"/>
          <c:dPt>
            <c:idx val="0"/>
            <c:bubble3D val="0"/>
            <c:spPr>
              <a:solidFill>
                <a:srgbClr val="FF0000"/>
              </a:solidFill>
              <a:ln>
                <a:solidFill>
                  <a:schemeClr val="bg1"/>
                </a:solidFill>
              </a:ln>
              <a:effectLst>
                <a:outerShdw blurRad="254000" sx="102000" sy="102000" algn="ctr" rotWithShape="0">
                  <a:prstClr val="black">
                    <a:alpha val="20000"/>
                  </a:prstClr>
                </a:outerShdw>
              </a:effectLst>
            </c:spPr>
          </c:dPt>
          <c:dPt>
            <c:idx val="1"/>
            <c:bubble3D val="0"/>
            <c:spPr>
              <a:solidFill>
                <a:schemeClr val="bg1">
                  <a:lumMod val="85000"/>
                </a:schemeClr>
              </a:solidFill>
              <a:ln>
                <a:solidFill>
                  <a:schemeClr val="bg1"/>
                </a:solidFill>
              </a:ln>
              <a:effectLst>
                <a:outerShdw blurRad="254000" sx="102000" sy="102000" algn="ctr" rotWithShape="0">
                  <a:prstClr val="black">
                    <a:alpha val="20000"/>
                  </a:prstClr>
                </a:outerShdw>
              </a:effectLst>
            </c:spPr>
          </c:dPt>
          <c:dPt>
            <c:idx val="2"/>
            <c:bubble3D val="0"/>
            <c:spPr>
              <a:solidFill>
                <a:schemeClr val="bg1">
                  <a:lumMod val="85000"/>
                </a:schemeClr>
              </a:solidFill>
              <a:ln>
                <a:solidFill>
                  <a:schemeClr val="bg1"/>
                </a:solidFill>
              </a:ln>
              <a:effectLst>
                <a:outerShdw blurRad="254000" sx="102000" sy="102000" algn="ctr" rotWithShape="0">
                  <a:prstClr val="black">
                    <a:alpha val="20000"/>
                  </a:prstClr>
                </a:outerShdw>
              </a:effectLst>
            </c:spPr>
          </c:dPt>
          <c:dPt>
            <c:idx val="3"/>
            <c:bubble3D val="0"/>
            <c:spPr>
              <a:solidFill>
                <a:schemeClr val="bg1">
                  <a:lumMod val="85000"/>
                </a:schemeClr>
              </a:solidFill>
              <a:ln>
                <a:solidFill>
                  <a:schemeClr val="bg1"/>
                </a:solidFill>
              </a:ln>
              <a:effectLst>
                <a:outerShdw blurRad="254000" sx="102000" sy="102000" algn="ctr" rotWithShape="0">
                  <a:prstClr val="black">
                    <a:alpha val="20000"/>
                  </a:prstClr>
                </a:outerShdw>
              </a:effectLst>
            </c:spPr>
          </c:dPt>
          <c:dPt>
            <c:idx val="4"/>
            <c:bubble3D val="0"/>
            <c:spPr>
              <a:solidFill>
                <a:schemeClr val="bg1">
                  <a:lumMod val="85000"/>
                </a:schemeClr>
              </a:solidFill>
              <a:ln>
                <a:solidFill>
                  <a:schemeClr val="bg1"/>
                </a:solidFill>
              </a:ln>
              <a:effectLst>
                <a:outerShdw blurRad="254000" sx="102000" sy="102000" algn="ctr" rotWithShape="0">
                  <a:prstClr val="black">
                    <a:alpha val="20000"/>
                  </a:prstClr>
                </a:outerShdw>
              </a:effectLst>
            </c:spPr>
          </c:dPt>
          <c:dLbls>
            <c:delete val="1"/>
          </c:dLbls>
          <c:cat>
            <c:strRef>
              <c:f>Sheet1!$A$2:$A$6</c:f>
              <c:strCache>
                <c:ptCount val="5"/>
                <c:pt idx="0">
                  <c:v>Sucessful Driven-Savers</c:v>
                </c:pt>
                <c:pt idx="1">
                  <c:v>Ambitious-Adopter</c:v>
                </c:pt>
                <c:pt idx="2">
                  <c:v>Retard-Luftmensh</c:v>
                </c:pt>
                <c:pt idx="3">
                  <c:v>Monetary-Futruist</c:v>
                </c:pt>
                <c:pt idx="4">
                  <c:v>Others</c:v>
                </c:pt>
              </c:strCache>
            </c:strRef>
          </c:cat>
          <c:val>
            <c:numRef>
              <c:f>Sheet1!$B$2:$B$6</c:f>
              <c:numCache>
                <c:formatCode>General</c:formatCode>
                <c:ptCount val="5"/>
                <c:pt idx="0">
                  <c:v>46</c:v>
                </c:pt>
                <c:pt idx="1">
                  <c:v>18</c:v>
                </c:pt>
                <c:pt idx="2">
                  <c:v>8</c:v>
                </c:pt>
                <c:pt idx="3">
                  <c:v>5</c:v>
                </c:pt>
                <c:pt idx="4">
                  <c:v>23</c:v>
                </c:pt>
              </c:numCache>
            </c:numRef>
          </c:val>
        </c:ser>
        <c:dLbls>
          <c:showLegendKey val="0"/>
          <c:showVal val="0"/>
          <c:showCatName val="0"/>
          <c:showSerName val="0"/>
          <c:showPercent val="1"/>
          <c:showBubbleSize val="0"/>
          <c:showLeaderLines val="1"/>
        </c:dLbls>
        <c:firstSliceAng val="0"/>
        <c:holeSize val="50"/>
      </c:doughnutChart>
      <c:spPr>
        <a:noFill/>
        <a:ln>
          <a:noFill/>
        </a:ln>
        <a:effectLst/>
      </c:spPr>
    </c:plotArea>
    <c:plotVisOnly val="1"/>
    <c:dispBlanksAs val="gap"/>
    <c:showDLblsOverMax val="0"/>
  </c:chart>
  <c:spPr>
    <a:noFill/>
    <a:ln w="9525" cap="flat" cmpd="sng" algn="ctr">
      <a:noFill/>
      <a:round/>
    </a:ln>
    <a:effectLst/>
  </c:spPr>
  <c:txPr>
    <a:bodyPr/>
    <a:lstStyle/>
    <a:p>
      <a:pPr>
        <a:defRPr lang="zh-CN"/>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14174473780265"/>
          <c:y val="0.147012027297063"/>
          <c:w val="0.913298454799854"/>
          <c:h val="0.478384798099762"/>
        </c:manualLayout>
      </c:layout>
      <c:barChart>
        <c:barDir val="col"/>
        <c:grouping val="clustered"/>
        <c:varyColors val="0"/>
        <c:ser>
          <c:idx val="0"/>
          <c:order val="0"/>
          <c:tx>
            <c:strRef>
              <c:f>[clustering.xlsx]Sheet2!$A$1</c:f>
              <c:strCache>
                <c:ptCount val="1"/>
                <c:pt idx="0">
                  <c:v>Sucessful Driven-Savers - 47.9%</c:v>
                </c:pt>
              </c:strCache>
            </c:strRef>
          </c:tx>
          <c:spPr>
            <a:solidFill>
              <a:schemeClr val="accent1"/>
            </a:solidFill>
            <a:ln>
              <a:noFill/>
            </a:ln>
            <a:effectLst/>
          </c:spPr>
          <c:invertIfNegative val="0"/>
          <c:dLbls>
            <c:delete val="1"/>
          </c:dLbls>
          <c:cat>
            <c:strRef>
              <c:f>[clustering.xlsx]Sheet2!$A$2:$A$9</c:f>
              <c:strCache>
                <c:ptCount val="8"/>
                <c:pt idx="0">
                  <c:v>Marital- Married</c:v>
                </c:pt>
                <c:pt idx="1">
                  <c:v>Age</c:v>
                </c:pt>
                <c:pt idx="2">
                  <c:v>Job_Admin </c:v>
                </c:pt>
                <c:pt idx="3">
                  <c:v>Education_high.school</c:v>
                </c:pt>
                <c:pt idx="4">
                  <c:v>housing loan _NO</c:v>
                </c:pt>
                <c:pt idx="5">
                  <c:v>Personal_Loans NO</c:v>
                </c:pt>
                <c:pt idx="6">
                  <c:v>Contact_Telephone</c:v>
                </c:pt>
                <c:pt idx="7">
                  <c:v>Month-May</c:v>
                </c:pt>
              </c:strCache>
            </c:strRef>
          </c:cat>
          <c:val>
            <c:numRef>
              <c:f>[clustering.xlsx]Sheet2!$A$2:$A$10</c:f>
              <c:numCache>
                <c:formatCode>General</c:formatCode>
                <c:ptCount val="9"/>
                <c:pt idx="0">
                  <c:v>0</c:v>
                </c:pt>
                <c:pt idx="1">
                  <c:v>0</c:v>
                </c:pt>
                <c:pt idx="2">
                  <c:v>0</c:v>
                </c:pt>
                <c:pt idx="3">
                  <c:v>0</c:v>
                </c:pt>
                <c:pt idx="4">
                  <c:v>0</c:v>
                </c:pt>
                <c:pt idx="5">
                  <c:v>0</c:v>
                </c:pt>
                <c:pt idx="6">
                  <c:v>0</c:v>
                </c:pt>
                <c:pt idx="7">
                  <c:v>0</c:v>
                </c:pt>
              </c:numCache>
            </c:numRef>
          </c:val>
        </c:ser>
        <c:ser>
          <c:idx val="1"/>
          <c:order val="1"/>
          <c:tx>
            <c:strRef>
              <c:f>[clustering.xlsx]Sheet2!$B$1</c:f>
              <c:strCache>
                <c:ptCount val="1"/>
                <c:pt idx="0">
                  <c:v>Percent</c:v>
                </c:pt>
              </c:strCache>
            </c:strRef>
          </c:tx>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zh-CN" sz="900" b="1" i="0" u="none" strike="noStrike" kern="1200" baseline="0">
                    <a:solidFill>
                      <a:srgbClr val="FF0000"/>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[clustering.xlsx]Sheet2!$A$2:$A$9</c:f>
              <c:strCache>
                <c:ptCount val="8"/>
                <c:pt idx="0">
                  <c:v>Marital- Married</c:v>
                </c:pt>
                <c:pt idx="1">
                  <c:v>Age</c:v>
                </c:pt>
                <c:pt idx="2">
                  <c:v>Job_Admin </c:v>
                </c:pt>
                <c:pt idx="3">
                  <c:v>Education_high.school</c:v>
                </c:pt>
                <c:pt idx="4">
                  <c:v>housing loan _NO</c:v>
                </c:pt>
                <c:pt idx="5">
                  <c:v>Personal_Loans NO</c:v>
                </c:pt>
                <c:pt idx="6">
                  <c:v>Contact_Telephone</c:v>
                </c:pt>
                <c:pt idx="7">
                  <c:v>Month-May</c:v>
                </c:pt>
              </c:strCache>
            </c:strRef>
          </c:cat>
          <c:val>
            <c:numRef>
              <c:f>[clustering.xlsx]Sheet2!$B$2:$B$9</c:f>
              <c:numCache>
                <c:formatCode>0%</c:formatCode>
                <c:ptCount val="8"/>
                <c:pt idx="0">
                  <c:v>0.84</c:v>
                </c:pt>
                <c:pt idx="1">
                  <c:v>0.31</c:v>
                </c:pt>
                <c:pt idx="2">
                  <c:v>0.24</c:v>
                </c:pt>
                <c:pt idx="3">
                  <c:v>0.49</c:v>
                </c:pt>
                <c:pt idx="4" c:formatCode="0.00%">
                  <c:v>0.678</c:v>
                </c:pt>
                <c:pt idx="5">
                  <c:v>0.95</c:v>
                </c:pt>
                <c:pt idx="6">
                  <c:v>0.42</c:v>
                </c:pt>
                <c:pt idx="7" c:formatCode="0.00%">
                  <c:v>0.306</c:v>
                </c:pt>
              </c:numCache>
            </c:numRef>
          </c:val>
        </c:ser>
        <c:dLbls>
          <c:showLegendKey val="0"/>
          <c:showVal val="0"/>
          <c:showCatName val="0"/>
          <c:showSerName val="0"/>
          <c:showPercent val="0"/>
          <c:showBubbleSize val="0"/>
        </c:dLbls>
        <c:gapWidth val="219"/>
        <c:overlap val="-27"/>
        <c:axId val="401588142"/>
        <c:axId val="987414046"/>
      </c:barChart>
      <c:catAx>
        <c:axId val="401588142"/>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1000" b="1" i="0" u="none" strike="noStrike" kern="1200" cap="none" spc="0" normalizeH="0" baseline="0">
                <a:solidFill>
                  <a:schemeClr val="tx1"/>
                </a:solidFill>
                <a:uFill>
                  <a:solidFill>
                    <a:schemeClr val="tx1">
                      <a:lumMod val="65000"/>
                      <a:lumOff val="35000"/>
                    </a:schemeClr>
                  </a:solidFill>
                </a:uFill>
                <a:latin typeface="Yu Gothic" panose="020B0400000000000000" charset="-128"/>
                <a:ea typeface="Yu Gothic" panose="020B0400000000000000" charset="-128"/>
                <a:cs typeface="+mn-cs"/>
              </a:defRPr>
            </a:pPr>
          </a:p>
        </c:txPr>
        <c:crossAx val="987414046"/>
        <c:crosses val="autoZero"/>
        <c:auto val="1"/>
        <c:lblAlgn val="ctr"/>
        <c:lblOffset val="100"/>
        <c:noMultiLvlLbl val="0"/>
      </c:catAx>
      <c:valAx>
        <c:axId val="98741404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401588142"/>
        <c:crosses val="autoZero"/>
        <c:crossBetween val="between"/>
      </c:valAx>
      <c:spPr>
        <a:noFill/>
        <a:ln>
          <a:noFill/>
        </a:ln>
        <a:effectLst/>
      </c:spPr>
    </c:plotArea>
    <c:plotVisOnly val="1"/>
    <c:dispBlanksAs val="gap"/>
    <c:showDLblsOverMax val="0"/>
  </c:chart>
  <c:spPr>
    <a:solidFill>
      <a:srgbClr val="CFCFCF"/>
    </a:solidFill>
    <a:ln w="9525" cap="flat" cmpd="sng" algn="ctr">
      <a:solidFill>
        <a:schemeClr val="tx1">
          <a:lumMod val="15000"/>
          <a:lumOff val="85000"/>
        </a:schemeClr>
      </a:solidFill>
      <a:round/>
    </a:ln>
    <a:effectLst/>
  </c:spPr>
  <c:txPr>
    <a:bodyPr/>
    <a:lstStyle/>
    <a:p>
      <a:pPr>
        <a:defRPr lang="zh-CN"/>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83810637054354"/>
          <c:y val="0.270196555262242"/>
          <c:w val="0.622150789012273"/>
          <c:h val="0.670973841790104"/>
        </c:manualLayout>
      </c:layout>
      <c:doughnutChart>
        <c:varyColors val="1"/>
        <c:ser>
          <c:idx val="0"/>
          <c:order val="0"/>
          <c:tx>
            <c:strRef>
              <c:f>Sheet1!$B$1</c:f>
              <c:strCache>
                <c:ptCount val="1"/>
                <c:pt idx="0">
                  <c:v>Segmentation Profile</c:v>
                </c:pt>
              </c:strCache>
            </c:strRef>
          </c:tx>
          <c:spPr>
            <a:ln>
              <a:solidFill>
                <a:schemeClr val="bg1"/>
              </a:solidFill>
            </a:ln>
          </c:spPr>
          <c:explosion val="0"/>
          <c:dPt>
            <c:idx val="0"/>
            <c:bubble3D val="0"/>
            <c:spPr>
              <a:solidFill>
                <a:schemeClr val="bg1">
                  <a:lumMod val="75000"/>
                </a:schemeClr>
              </a:solidFill>
              <a:ln>
                <a:solidFill>
                  <a:schemeClr val="bg1"/>
                </a:solidFill>
              </a:ln>
              <a:effectLst>
                <a:outerShdw blurRad="254000" sx="102000" sy="102000" algn="ctr" rotWithShape="0">
                  <a:prstClr val="black">
                    <a:alpha val="20000"/>
                  </a:prstClr>
                </a:outerShdw>
              </a:effectLst>
            </c:spPr>
          </c:dPt>
          <c:dPt>
            <c:idx val="1"/>
            <c:bubble3D val="0"/>
            <c:spPr>
              <a:solidFill>
                <a:srgbClr val="0070C0"/>
              </a:solidFill>
              <a:ln>
                <a:solidFill>
                  <a:schemeClr val="bg1"/>
                </a:solidFill>
              </a:ln>
              <a:effectLst>
                <a:outerShdw blurRad="254000" sx="102000" sy="102000" algn="ctr" rotWithShape="0">
                  <a:prstClr val="black">
                    <a:alpha val="20000"/>
                  </a:prstClr>
                </a:outerShdw>
              </a:effectLst>
            </c:spPr>
          </c:dPt>
          <c:dPt>
            <c:idx val="2"/>
            <c:bubble3D val="0"/>
            <c:spPr>
              <a:solidFill>
                <a:schemeClr val="bg1">
                  <a:lumMod val="75000"/>
                </a:schemeClr>
              </a:solidFill>
              <a:ln>
                <a:solidFill>
                  <a:schemeClr val="bg1"/>
                </a:solidFill>
              </a:ln>
              <a:effectLst>
                <a:outerShdw blurRad="254000" sx="102000" sy="102000" algn="ctr" rotWithShape="0">
                  <a:prstClr val="black">
                    <a:alpha val="20000"/>
                  </a:prstClr>
                </a:outerShdw>
              </a:effectLst>
            </c:spPr>
          </c:dPt>
          <c:dPt>
            <c:idx val="3"/>
            <c:bubble3D val="0"/>
            <c:spPr>
              <a:solidFill>
                <a:schemeClr val="bg1">
                  <a:lumMod val="75000"/>
                </a:schemeClr>
              </a:solidFill>
              <a:ln>
                <a:solidFill>
                  <a:schemeClr val="bg1"/>
                </a:solidFill>
              </a:ln>
              <a:effectLst>
                <a:outerShdw blurRad="254000" sx="102000" sy="102000" algn="ctr" rotWithShape="0">
                  <a:prstClr val="black">
                    <a:alpha val="20000"/>
                  </a:prstClr>
                </a:outerShdw>
              </a:effectLst>
            </c:spPr>
          </c:dPt>
          <c:dPt>
            <c:idx val="4"/>
            <c:bubble3D val="0"/>
            <c:spPr>
              <a:solidFill>
                <a:schemeClr val="bg1">
                  <a:lumMod val="75000"/>
                </a:schemeClr>
              </a:solidFill>
              <a:ln>
                <a:solidFill>
                  <a:schemeClr val="bg1"/>
                </a:solidFill>
              </a:ln>
              <a:effectLst>
                <a:outerShdw blurRad="254000" sx="102000" sy="102000" algn="ctr" rotWithShape="0">
                  <a:prstClr val="black">
                    <a:alpha val="20000"/>
                  </a:prstClr>
                </a:outerShdw>
              </a:effectLst>
            </c:spPr>
          </c:dPt>
          <c:dLbls>
            <c:delete val="1"/>
          </c:dLbls>
          <c:cat>
            <c:strRef>
              <c:f>Sheet1!$A$2:$A$6</c:f>
              <c:strCache>
                <c:ptCount val="5"/>
                <c:pt idx="0">
                  <c:v>Sucessful Driven-Savers</c:v>
                </c:pt>
                <c:pt idx="1">
                  <c:v>Ambitious-Adopter</c:v>
                </c:pt>
                <c:pt idx="2">
                  <c:v>Retard-Luftmensh</c:v>
                </c:pt>
                <c:pt idx="3">
                  <c:v>Monetary-Futruist</c:v>
                </c:pt>
                <c:pt idx="4">
                  <c:v>Others</c:v>
                </c:pt>
              </c:strCache>
            </c:strRef>
          </c:cat>
          <c:val>
            <c:numRef>
              <c:f>Sheet1!$B$2:$B$6</c:f>
              <c:numCache>
                <c:formatCode>General</c:formatCode>
                <c:ptCount val="5"/>
                <c:pt idx="0">
                  <c:v>46</c:v>
                </c:pt>
                <c:pt idx="1">
                  <c:v>18</c:v>
                </c:pt>
                <c:pt idx="2">
                  <c:v>8</c:v>
                </c:pt>
                <c:pt idx="3">
                  <c:v>5</c:v>
                </c:pt>
                <c:pt idx="4">
                  <c:v>23</c:v>
                </c:pt>
              </c:numCache>
            </c:numRef>
          </c:val>
        </c:ser>
        <c:dLbls>
          <c:showLegendKey val="0"/>
          <c:showVal val="0"/>
          <c:showCatName val="0"/>
          <c:showSerName val="0"/>
          <c:showPercent val="1"/>
          <c:showBubbleSize val="0"/>
          <c:showLeaderLines val="1"/>
        </c:dLbls>
        <c:firstSliceAng val="0"/>
        <c:holeSize val="50"/>
      </c:doughnutChart>
      <c:spPr>
        <a:noFill/>
        <a:ln>
          <a:noFill/>
        </a:ln>
        <a:effectLst/>
      </c:spPr>
    </c:plotArea>
    <c:plotVisOnly val="1"/>
    <c:dispBlanksAs val="gap"/>
    <c:showDLblsOverMax val="0"/>
  </c:chart>
  <c:spPr>
    <a:noFill/>
    <a:ln w="9525" cap="flat" cmpd="sng" algn="ctr">
      <a:noFill/>
      <a:round/>
    </a:ln>
    <a:effectLst/>
  </c:spPr>
  <c:txPr>
    <a:bodyPr/>
    <a:lstStyle/>
    <a:p>
      <a:pPr>
        <a:defRPr lang="zh-CN"/>
      </a:pP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71291225508093"/>
          <c:y val="0.115457335120534"/>
          <c:w val="0.901027777777778"/>
          <c:h val="0.562834844969416"/>
        </c:manualLayout>
      </c:layout>
      <c:barChart>
        <c:barDir val="col"/>
        <c:grouping val="clustered"/>
        <c:varyColors val="0"/>
        <c:ser>
          <c:idx val="0"/>
          <c:order val="0"/>
          <c:tx>
            <c:strRef>
              <c:f>[clustering.xlsx]Sheet3!$B$11</c:f>
              <c:strCache>
                <c:ptCount val="1"/>
                <c:pt idx="0">
                  <c:v>Percent </c:v>
                </c:pt>
              </c:strCache>
            </c:strRef>
          </c:tx>
          <c:spPr>
            <a:solidFill>
              <a:schemeClr val="accent1"/>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zh-CN" sz="900" b="1" i="0" u="none" strike="noStrike" kern="1200" cap="none" spc="0" normalizeH="0" baseline="0">
                    <a:solidFill>
                      <a:srgbClr val="FF0000"/>
                    </a:solidFill>
                    <a:uFill>
                      <a:solidFill>
                        <a:schemeClr val="tx1">
                          <a:lumMod val="75000"/>
                          <a:lumOff val="25000"/>
                        </a:schemeClr>
                      </a:solidFill>
                    </a:uFill>
                    <a:latin typeface="宋体" panose="02010600030101010101" pitchFamily="2" charset="-122"/>
                    <a:ea typeface="宋体" panose="02010600030101010101" pitchFamily="2" charset="-122"/>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[clustering.xlsx]Sheet3!$A$12:$A$13</c:f>
              <c:strCache>
                <c:ptCount val="2"/>
                <c:pt idx="0">
                  <c:v>job_Student</c:v>
                </c:pt>
                <c:pt idx="1">
                  <c:v>Job_Housemaid</c:v>
                </c:pt>
              </c:strCache>
            </c:strRef>
          </c:cat>
          <c:val>
            <c:numRef>
              <c:f>[clustering.xlsx]Sheet3!$B$12:$B$13</c:f>
              <c:numCache>
                <c:formatCode>0.0%</c:formatCode>
                <c:ptCount val="2"/>
                <c:pt idx="0">
                  <c:v>0.028</c:v>
                </c:pt>
                <c:pt idx="1" c:formatCode="0%">
                  <c:v>0.01</c:v>
                </c:pt>
              </c:numCache>
            </c:numRef>
          </c:val>
        </c:ser>
        <c:dLbls>
          <c:showLegendKey val="0"/>
          <c:showVal val="1"/>
          <c:showCatName val="0"/>
          <c:showSerName val="0"/>
          <c:showPercent val="0"/>
          <c:showBubbleSize val="0"/>
        </c:dLbls>
        <c:gapWidth val="219"/>
        <c:overlap val="-27"/>
        <c:axId val="720898433"/>
        <c:axId val="301814481"/>
      </c:barChart>
      <c:catAx>
        <c:axId val="720898433"/>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1000" b="1" i="0" u="none" strike="noStrike" kern="1200" cap="none" spc="0" normalizeH="0" baseline="0">
                <a:solidFill>
                  <a:schemeClr val="tx1"/>
                </a:solidFill>
                <a:uFill>
                  <a:solidFill>
                    <a:schemeClr val="tx1">
                      <a:lumMod val="65000"/>
                      <a:lumOff val="35000"/>
                    </a:schemeClr>
                  </a:solidFill>
                </a:uFill>
                <a:latin typeface="Yu Gothic" panose="020B0400000000000000" charset="-128"/>
                <a:ea typeface="Yu Gothic" panose="020B0400000000000000" charset="-128"/>
                <a:cs typeface="+mn-cs"/>
              </a:defRPr>
            </a:pPr>
          </a:p>
        </c:txPr>
        <c:crossAx val="301814481"/>
        <c:crosses val="autoZero"/>
        <c:auto val="1"/>
        <c:lblAlgn val="ctr"/>
        <c:lblOffset val="100"/>
        <c:noMultiLvlLbl val="0"/>
      </c:catAx>
      <c:valAx>
        <c:axId val="301814481"/>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720898433"/>
        <c:crosses val="autoZero"/>
        <c:crossBetween val="between"/>
      </c:valAx>
      <c:spPr>
        <a:noFill/>
        <a:ln>
          <a:noFill/>
        </a:ln>
        <a:effectLst/>
      </c:spPr>
    </c:plotArea>
    <c:plotVisOnly val="1"/>
    <c:dispBlanksAs val="gap"/>
    <c:showDLblsOverMax val="0"/>
  </c:chart>
  <c:spPr>
    <a:solidFill>
      <a:srgbClr val="CFCFCF"/>
    </a:solidFill>
    <a:ln w="9525" cap="flat" cmpd="sng" algn="ctr">
      <a:solidFill>
        <a:schemeClr val="tx1">
          <a:lumMod val="15000"/>
          <a:lumOff val="85000"/>
        </a:schemeClr>
      </a:solidFill>
      <a:round/>
    </a:ln>
    <a:effectLst/>
  </c:spPr>
  <c:txPr>
    <a:bodyPr/>
    <a:lstStyle/>
    <a:p>
      <a:pPr>
        <a:defRPr lang="zh-CN"/>
      </a:pP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677222222222222"/>
          <c:y val="0.174461088783339"/>
          <c:w val="0.876722222222222"/>
          <c:h val="0.446729996346365"/>
        </c:manualLayout>
      </c:layout>
      <c:barChart>
        <c:barDir val="col"/>
        <c:grouping val="stacked"/>
        <c:varyColors val="0"/>
        <c:ser>
          <c:idx val="0"/>
          <c:order val="0"/>
          <c:tx>
            <c:strRef>
              <c:f>[clustering.xlsx]Sheet3!$B$1</c:f>
              <c:strCache>
                <c:ptCount val="1"/>
                <c:pt idx="0">
                  <c:v>Yes 18%</c:v>
                </c:pt>
              </c:strCache>
            </c:strRef>
          </c:tx>
          <c:spPr>
            <a:solidFill>
              <a:schemeClr val="accent1"/>
            </a:solidFill>
            <a:ln>
              <a:noFill/>
            </a:ln>
            <a:effectLst/>
          </c:spPr>
          <c:invertIfNegative val="0"/>
          <c:dLbls>
            <c:dLbl>
              <c:idx val="0"/>
              <c:layout>
                <c:manualLayout>
                  <c:x val="0.00343642611683849"/>
                  <c:y val="-0.0900389357560026"/>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00859106529209622"/>
                  <c:y val="-0.0900389357560026"/>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00343642611683849"/>
                  <c:y val="-0.170343932511356"/>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00343642611683849"/>
                  <c:y val="-0.189811810512654"/>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00343642611683849"/>
                  <c:y val="-0.131408176508761"/>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00171821305841924"/>
                  <c:y val="-0.189811810512654"/>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0.00171821305841924"/>
                  <c:y val="-0.211713173264114"/>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0.00515463917525773"/>
                  <c:y val="-0.0754380272550292"/>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0" vertOverflow="ellipsis" vert="horz" wrap="square" lIns="38100" tIns="19050" rIns="38100" bIns="19050" anchor="ctr" anchorCtr="1"/>
              <a:lstStyle/>
              <a:p>
                <a:pPr>
                  <a:defRPr lang="zh-CN" sz="900" b="1" i="0" u="none" strike="noStrike" kern="1200" baseline="0">
                    <a:solidFill>
                      <a:srgbClr val="FF0000"/>
                    </a:solidFill>
                    <a:latin typeface="+mn-lt"/>
                    <a:ea typeface="+mn-ea"/>
                    <a:cs typeface="+mn-cs"/>
                  </a:defRPr>
                </a:pP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15:leaderLines>
                  <c:spPr>
                    <a:ln w="9525" cap="flat" cmpd="sng" algn="ctr">
                      <a:solidFill>
                        <a:schemeClr val="tx1">
                          <a:lumMod val="35000"/>
                          <a:lumOff val="65000"/>
                        </a:schemeClr>
                      </a:solidFill>
                      <a:round/>
                    </a:ln>
                    <a:effectLst/>
                  </c:spPr>
                </c15:leaderLines>
              </c:ext>
            </c:extLst>
          </c:dLbls>
          <c:cat>
            <c:strRef>
              <c:f>[clustering.xlsx]Sheet3!$A$2:$A$9</c:f>
              <c:strCache>
                <c:ptCount val="8"/>
                <c:pt idx="0">
                  <c:v>Marital-Married</c:v>
                </c:pt>
                <c:pt idx="1">
                  <c:v>Age</c:v>
                </c:pt>
                <c:pt idx="2">
                  <c:v>Mixed Technique&amp;Admin</c:v>
                </c:pt>
                <c:pt idx="3">
                  <c:v>Education Pro &amp; Univer</c:v>
                </c:pt>
                <c:pt idx="4">
                  <c:v>housing loan _Yes</c:v>
                </c:pt>
                <c:pt idx="5">
                  <c:v>Personal_Loans NO</c:v>
                </c:pt>
                <c:pt idx="6">
                  <c:v>Contact_celluar</c:v>
                </c:pt>
                <c:pt idx="7">
                  <c:v>Month-August</c:v>
                </c:pt>
              </c:strCache>
            </c:strRef>
          </c:cat>
          <c:val>
            <c:numRef>
              <c:f>[clustering.xlsx]Sheet3!$B$2:$B$9</c:f>
              <c:numCache>
                <c:formatCode>0%</c:formatCode>
                <c:ptCount val="8"/>
                <c:pt idx="0">
                  <c:v>0.26</c:v>
                </c:pt>
                <c:pt idx="1">
                  <c:v>0.26</c:v>
                </c:pt>
                <c:pt idx="2">
                  <c:v>0.69</c:v>
                </c:pt>
                <c:pt idx="3">
                  <c:v>0.75</c:v>
                </c:pt>
                <c:pt idx="4">
                  <c:v>0.51</c:v>
                </c:pt>
                <c:pt idx="5">
                  <c:v>0.85</c:v>
                </c:pt>
                <c:pt idx="6">
                  <c:v>0.963</c:v>
                </c:pt>
                <c:pt idx="7">
                  <c:v>0.19</c:v>
                </c:pt>
              </c:numCache>
            </c:numRef>
          </c:val>
        </c:ser>
        <c:dLbls>
          <c:showLegendKey val="0"/>
          <c:showVal val="1"/>
          <c:showCatName val="0"/>
          <c:showSerName val="0"/>
          <c:showPercent val="0"/>
          <c:showBubbleSize val="0"/>
        </c:dLbls>
        <c:gapWidth val="150"/>
        <c:overlap val="100"/>
        <c:axId val="526096520"/>
        <c:axId val="581377839"/>
      </c:barChart>
      <c:catAx>
        <c:axId val="526096520"/>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1000" b="1" i="0" u="none" strike="noStrike" kern="1200" cap="none" spc="0" normalizeH="0" baseline="0">
                <a:solidFill>
                  <a:schemeClr val="tx1"/>
                </a:solidFill>
                <a:uFill>
                  <a:solidFill>
                    <a:schemeClr val="tx1">
                      <a:lumMod val="65000"/>
                      <a:lumOff val="35000"/>
                    </a:schemeClr>
                  </a:solidFill>
                </a:uFill>
                <a:latin typeface="Yu Gothic" panose="020B0400000000000000" charset="-128"/>
                <a:ea typeface="Yu Gothic" panose="020B0400000000000000" charset="-128"/>
                <a:cs typeface="+mn-cs"/>
              </a:defRPr>
            </a:pPr>
          </a:p>
        </c:txPr>
        <c:crossAx val="581377839"/>
        <c:crosses val="autoZero"/>
        <c:auto val="1"/>
        <c:lblAlgn val="ctr"/>
        <c:lblOffset val="100"/>
        <c:noMultiLvlLbl val="0"/>
      </c:catAx>
      <c:valAx>
        <c:axId val="58137783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526096520"/>
        <c:crosses val="autoZero"/>
        <c:crossBetween val="between"/>
      </c:valAx>
      <c:spPr>
        <a:noFill/>
        <a:ln>
          <a:noFill/>
        </a:ln>
        <a:effectLst/>
      </c:spPr>
    </c:plotArea>
    <c:plotVisOnly val="1"/>
    <c:dispBlanksAs val="gap"/>
    <c:showDLblsOverMax val="0"/>
  </c:chart>
  <c:spPr>
    <a:solidFill>
      <a:srgbClr val="CFCFCF"/>
    </a:solidFill>
    <a:ln w="9525" cap="flat" cmpd="sng" algn="ctr">
      <a:solidFill>
        <a:schemeClr val="tx1">
          <a:lumMod val="15000"/>
          <a:lumOff val="85000"/>
        </a:schemeClr>
      </a:solidFill>
      <a:round/>
    </a:ln>
    <a:effectLst/>
  </c:spPr>
  <c:txPr>
    <a:bodyPr/>
    <a:lstStyle/>
    <a:p>
      <a:pPr>
        <a:defRPr lang="zh-CN"/>
      </a:pP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0897129186602871"/>
          <c:y val="0.222501539907673"/>
          <c:w val="0.68068"/>
          <c:h val="0.832636085626911"/>
        </c:manualLayout>
      </c:layout>
      <c:doughnutChart>
        <c:varyColors val="1"/>
        <c:ser>
          <c:idx val="0"/>
          <c:order val="0"/>
          <c:tx>
            <c:strRef>
              <c:f>Sheet1!$B$1</c:f>
              <c:strCache>
                <c:ptCount val="1"/>
                <c:pt idx="0">
                  <c:v>Segmentation Profile</c:v>
                </c:pt>
              </c:strCache>
            </c:strRef>
          </c:tx>
          <c:spPr>
            <a:solidFill>
              <a:schemeClr val="bg1">
                <a:lumMod val="75000"/>
              </a:schemeClr>
            </a:solidFill>
          </c:spPr>
          <c:explosion val="0"/>
          <c:dPt>
            <c:idx val="0"/>
            <c:bubble3D val="0"/>
            <c:spPr>
              <a:solidFill>
                <a:schemeClr val="bg1">
                  <a:lumMod val="75000"/>
                </a:schemeClr>
              </a:solidFill>
              <a:ln>
                <a:noFill/>
              </a:ln>
              <a:effectLst>
                <a:outerShdw blurRad="254000" sx="102000" sy="102000" algn="ctr" rotWithShape="0">
                  <a:prstClr val="black">
                    <a:alpha val="20000"/>
                  </a:prstClr>
                </a:outerShdw>
              </a:effectLst>
            </c:spPr>
          </c:dPt>
          <c:dPt>
            <c:idx val="1"/>
            <c:bubble3D val="0"/>
            <c:spPr>
              <a:solidFill>
                <a:schemeClr val="bg1">
                  <a:lumMod val="75000"/>
                </a:schemeClr>
              </a:solidFill>
              <a:ln>
                <a:solidFill>
                  <a:schemeClr val="bg1"/>
                </a:solidFill>
              </a:ln>
              <a:effectLst>
                <a:outerShdw blurRad="254000" sx="102000" sy="102000" algn="ctr" rotWithShape="0">
                  <a:prstClr val="black">
                    <a:alpha val="20000"/>
                  </a:prstClr>
                </a:outerShdw>
              </a:effectLst>
            </c:spPr>
          </c:dPt>
          <c:dPt>
            <c:idx val="2"/>
            <c:bubble3D val="0"/>
            <c:spPr>
              <a:solidFill>
                <a:schemeClr val="accent3">
                  <a:lumMod val="75000"/>
                </a:schemeClr>
              </a:solidFill>
              <a:ln>
                <a:noFill/>
              </a:ln>
              <a:effectLst>
                <a:outerShdw blurRad="254000" sx="102000" sy="102000" algn="ctr" rotWithShape="0">
                  <a:prstClr val="black">
                    <a:alpha val="20000"/>
                  </a:prstClr>
                </a:outerShdw>
              </a:effectLst>
            </c:spPr>
          </c:dPt>
          <c:dPt>
            <c:idx val="3"/>
            <c:bubble3D val="0"/>
            <c:spPr>
              <a:solidFill>
                <a:schemeClr val="bg1">
                  <a:lumMod val="75000"/>
                </a:schemeClr>
              </a:solidFill>
              <a:ln>
                <a:solidFill>
                  <a:schemeClr val="bg1"/>
                </a:solidFill>
              </a:ln>
              <a:effectLst>
                <a:outerShdw blurRad="254000" sx="102000" sy="102000" algn="ctr" rotWithShape="0">
                  <a:prstClr val="black">
                    <a:alpha val="20000"/>
                  </a:prstClr>
                </a:outerShdw>
              </a:effectLst>
            </c:spPr>
          </c:dPt>
          <c:dPt>
            <c:idx val="4"/>
            <c:bubble3D val="0"/>
            <c:spPr>
              <a:solidFill>
                <a:schemeClr val="bg1">
                  <a:lumMod val="75000"/>
                </a:schemeClr>
              </a:solidFill>
              <a:ln>
                <a:solidFill>
                  <a:schemeClr val="bg1"/>
                </a:solidFill>
              </a:ln>
              <a:effectLst>
                <a:outerShdw blurRad="254000" sx="102000" sy="102000" algn="ctr" rotWithShape="0">
                  <a:prstClr val="black">
                    <a:alpha val="20000"/>
                  </a:prstClr>
                </a:outerShdw>
              </a:effectLst>
            </c:spPr>
          </c:dPt>
          <c:dLbls>
            <c:delete val="1"/>
          </c:dLbls>
          <c:cat>
            <c:strRef>
              <c:f>Sheet1!$A$2:$A$6</c:f>
              <c:strCache>
                <c:ptCount val="5"/>
                <c:pt idx="0">
                  <c:v>Sucessful Driven-Savers</c:v>
                </c:pt>
                <c:pt idx="1">
                  <c:v>Ambitious-Adopter</c:v>
                </c:pt>
                <c:pt idx="2">
                  <c:v>Retard-Luftmensh</c:v>
                </c:pt>
                <c:pt idx="3">
                  <c:v>Monetary-Futruist</c:v>
                </c:pt>
                <c:pt idx="4">
                  <c:v>Others</c:v>
                </c:pt>
              </c:strCache>
            </c:strRef>
          </c:cat>
          <c:val>
            <c:numRef>
              <c:f>Sheet1!$B$2:$B$6</c:f>
              <c:numCache>
                <c:formatCode>General</c:formatCode>
                <c:ptCount val="5"/>
                <c:pt idx="0">
                  <c:v>46</c:v>
                </c:pt>
                <c:pt idx="1">
                  <c:v>18</c:v>
                </c:pt>
                <c:pt idx="2">
                  <c:v>8</c:v>
                </c:pt>
                <c:pt idx="3">
                  <c:v>5</c:v>
                </c:pt>
                <c:pt idx="4">
                  <c:v>23</c:v>
                </c:pt>
              </c:numCache>
            </c:numRef>
          </c:val>
        </c:ser>
        <c:dLbls>
          <c:showLegendKey val="0"/>
          <c:showVal val="0"/>
          <c:showCatName val="0"/>
          <c:showSerName val="0"/>
          <c:showPercent val="1"/>
          <c:showBubbleSize val="0"/>
          <c:showLeaderLines val="1"/>
        </c:dLbls>
        <c:firstSliceAng val="0"/>
        <c:holeSize val="50"/>
      </c:doughnutChart>
      <c:spPr>
        <a:noFill/>
        <a:ln>
          <a:noFill/>
        </a:ln>
        <a:effectLst/>
      </c:spPr>
    </c:plotArea>
    <c:plotVisOnly val="1"/>
    <c:dispBlanksAs val="gap"/>
    <c:showDLblsOverMax val="0"/>
  </c:chart>
  <c:spPr>
    <a:noFill/>
    <a:ln w="9525" cap="flat" cmpd="sng" algn="ctr">
      <a:noFill/>
      <a:round/>
    </a:ln>
    <a:effectLst/>
  </c:spPr>
  <c:txPr>
    <a:bodyPr/>
    <a:lstStyle/>
    <a:p>
      <a:pPr>
        <a:defRPr lang="zh-CN"/>
      </a:pP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715680772252778"/>
          <c:y val="0.129776496034607"/>
          <c:w val="0.900370411942979"/>
          <c:h val="0.60028839221341"/>
        </c:manualLayout>
      </c:layout>
      <c:barChart>
        <c:barDir val="col"/>
        <c:grouping val="stacked"/>
        <c:varyColors val="0"/>
        <c:ser>
          <c:idx val="0"/>
          <c:order val="0"/>
          <c:tx>
            <c:strRef>
              <c:f>[clustering.xlsx]Sheet5!$B$1</c:f>
              <c:strCache>
                <c:ptCount val="1"/>
                <c:pt idx="0">
                  <c:v>Percent</c:v>
                </c:pt>
              </c:strCache>
            </c:strRef>
          </c:tx>
          <c:spPr>
            <a:solidFill>
              <a:schemeClr val="accent1"/>
            </a:solidFill>
            <a:ln>
              <a:noFill/>
            </a:ln>
            <a:effectLst/>
          </c:spPr>
          <c:invertIfNegative val="0"/>
          <c:dLbls>
            <c:dLbl>
              <c:idx val="0"/>
              <c:layout>
                <c:manualLayout>
                  <c:x val="0.00168369064990459"/>
                  <c:y val="-0.224405191059841"/>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00336738129980918"/>
                  <c:y val="-0.167627974044701"/>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00168369064990459"/>
                  <c:y val="-0.135183850036049"/>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0.129776496034607"/>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00673476259961836"/>
                  <c:y val="-0.254145638067772"/>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0.00505107194971377"/>
                  <c:y val="-0.270367700072098"/>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0.00336738129980918"/>
                  <c:y val="-0.278478731074261"/>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0"/>
                  <c:y val="-0.0838139870223504"/>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0" vertOverflow="ellipsis" vert="horz" wrap="square" lIns="38100" tIns="19050" rIns="38100" bIns="19050" anchor="ctr" anchorCtr="1"/>
              <a:lstStyle/>
              <a:p>
                <a:pPr>
                  <a:defRPr lang="zh-CN" sz="900" b="0" i="0" u="none" strike="noStrike" kern="1200" baseline="0">
                    <a:solidFill>
                      <a:srgbClr val="FF0000"/>
                    </a:solidFill>
                    <a:latin typeface="+mn-lt"/>
                    <a:ea typeface="+mn-ea"/>
                    <a:cs typeface="+mn-cs"/>
                  </a:defRPr>
                </a:pPr>
              </a:p>
            </c:txPr>
            <c:dLblPos val="ctr"/>
            <c:showLegendKey val="0"/>
            <c:showVal val="0"/>
            <c:showCatName val="0"/>
            <c:showSerName val="0"/>
            <c:showPercent val="0"/>
            <c:showBubbleSize val="0"/>
            <c:showLeaderLines val="0"/>
            <c:extLst>
              <c:ext xmlns:c15="http://schemas.microsoft.com/office/drawing/2012/chart" uri="{CE6537A1-D6FC-4f65-9D91-7224C49458BB}">
                <c15:layout/>
                <c15:showLeaderLines val="0"/>
                <c15:leaderLines>
                  <c:spPr>
                    <a:ln w="9525" cap="flat" cmpd="sng" algn="ctr">
                      <a:solidFill>
                        <a:schemeClr val="tx1">
                          <a:lumMod val="35000"/>
                          <a:lumOff val="65000"/>
                        </a:schemeClr>
                      </a:solidFill>
                      <a:round/>
                    </a:ln>
                    <a:effectLst/>
                  </c:spPr>
                </c15:leaderLines>
              </c:ext>
            </c:extLst>
          </c:dLbls>
          <c:cat>
            <c:strRef>
              <c:f>[clustering.xlsx]Sheet5!$A$2:$A$9</c:f>
              <c:strCache>
                <c:ptCount val="8"/>
                <c:pt idx="0">
                  <c:v>Marital_Married</c:v>
                </c:pt>
                <c:pt idx="1">
                  <c:v>Age</c:v>
                </c:pt>
                <c:pt idx="2">
                  <c:v>Job_Retired</c:v>
                </c:pt>
                <c:pt idx="3">
                  <c:v>Education_Basic 4Y</c:v>
                </c:pt>
                <c:pt idx="4">
                  <c:v>housing loan _Yes</c:v>
                </c:pt>
                <c:pt idx="5">
                  <c:v>Personal_Loans NO</c:v>
                </c:pt>
                <c:pt idx="6">
                  <c:v>Contact_Cellu</c:v>
                </c:pt>
                <c:pt idx="7">
                  <c:v>Month-Aug</c:v>
                </c:pt>
              </c:strCache>
            </c:strRef>
          </c:cat>
          <c:val>
            <c:numRef>
              <c:f>[clustering.xlsx]Sheet5!$B$2:$B$9</c:f>
              <c:numCache>
                <c:formatCode>0%</c:formatCode>
                <c:ptCount val="8"/>
                <c:pt idx="0">
                  <c:v>0.74</c:v>
                </c:pt>
                <c:pt idx="1">
                  <c:v>0.49</c:v>
                </c:pt>
                <c:pt idx="2">
                  <c:v>0.41</c:v>
                </c:pt>
                <c:pt idx="3">
                  <c:v>0.37</c:v>
                </c:pt>
                <c:pt idx="4">
                  <c:v>0.87</c:v>
                </c:pt>
                <c:pt idx="5">
                  <c:v>0.93</c:v>
                </c:pt>
                <c:pt idx="6">
                  <c:v>0.97</c:v>
                </c:pt>
                <c:pt idx="7">
                  <c:v>0.18</c:v>
                </c:pt>
              </c:numCache>
            </c:numRef>
          </c:val>
        </c:ser>
        <c:dLbls>
          <c:showLegendKey val="0"/>
          <c:showVal val="0"/>
          <c:showCatName val="0"/>
          <c:showSerName val="0"/>
          <c:showPercent val="0"/>
          <c:showBubbleSize val="0"/>
        </c:dLbls>
        <c:gapWidth val="150"/>
        <c:overlap val="100"/>
        <c:axId val="498494504"/>
        <c:axId val="716147530"/>
      </c:barChart>
      <c:catAx>
        <c:axId val="498494504"/>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1000" b="1" i="0" u="none" strike="noStrike" kern="1200" cap="none" spc="0" normalizeH="0" baseline="0">
                <a:solidFill>
                  <a:schemeClr val="tx1"/>
                </a:solidFill>
                <a:uFill>
                  <a:solidFill>
                    <a:schemeClr val="tx1">
                      <a:lumMod val="65000"/>
                      <a:lumOff val="35000"/>
                    </a:schemeClr>
                  </a:solidFill>
                </a:uFill>
                <a:latin typeface="Yu Gothic" panose="020B0400000000000000" charset="-128"/>
                <a:ea typeface="Yu Gothic" panose="020B0400000000000000" charset="-128"/>
                <a:cs typeface="+mn-cs"/>
              </a:defRPr>
            </a:pPr>
          </a:p>
        </c:txPr>
        <c:crossAx val="716147530"/>
        <c:crosses val="autoZero"/>
        <c:auto val="1"/>
        <c:lblAlgn val="ctr"/>
        <c:lblOffset val="100"/>
        <c:noMultiLvlLbl val="0"/>
      </c:catAx>
      <c:valAx>
        <c:axId val="71614753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498494504"/>
        <c:crosses val="autoZero"/>
        <c:crossBetween val="between"/>
      </c:valAx>
      <c:spPr>
        <a:noFill/>
        <a:ln>
          <a:noFill/>
        </a:ln>
        <a:effectLst/>
      </c:spPr>
    </c:plotArea>
    <c:plotVisOnly val="1"/>
    <c:dispBlanksAs val="gap"/>
    <c:showDLblsOverMax val="0"/>
  </c:chart>
  <c:spPr>
    <a:solidFill>
      <a:srgbClr val="CFCFCF"/>
    </a:solidFill>
    <a:ln w="9525" cap="flat" cmpd="sng" algn="ctr">
      <a:solidFill>
        <a:schemeClr val="tx1">
          <a:lumMod val="15000"/>
          <a:lumOff val="85000"/>
        </a:schemeClr>
      </a:solidFill>
      <a:round/>
    </a:ln>
    <a:effectLst/>
  </c:spPr>
  <c:txPr>
    <a:bodyPr/>
    <a:lstStyle/>
    <a:p>
      <a:pPr>
        <a:defRPr lang="zh-CN"/>
      </a:pP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7138329038817"/>
          <c:y val="0.183861726786544"/>
          <c:w val="0.68068"/>
          <c:h val="0.832636085626911"/>
        </c:manualLayout>
      </c:layout>
      <c:doughnutChart>
        <c:varyColors val="1"/>
        <c:ser>
          <c:idx val="0"/>
          <c:order val="0"/>
          <c:tx>
            <c:strRef>
              <c:f>Sheet1!$B$1</c:f>
              <c:strCache>
                <c:ptCount val="1"/>
                <c:pt idx="0">
                  <c:v>Segmentation Profile</c:v>
                </c:pt>
              </c:strCache>
            </c:strRef>
          </c:tx>
          <c:spPr>
            <a:solidFill>
              <a:schemeClr val="bg1">
                <a:lumMod val="85000"/>
              </a:schemeClr>
            </a:solidFill>
            <a:ln>
              <a:solidFill>
                <a:schemeClr val="bg1"/>
              </a:solidFill>
            </a:ln>
          </c:spPr>
          <c:explosion val="0"/>
          <c:dPt>
            <c:idx val="0"/>
            <c:bubble3D val="0"/>
            <c:spPr>
              <a:solidFill>
                <a:schemeClr val="bg1">
                  <a:lumMod val="85000"/>
                </a:schemeClr>
              </a:solidFill>
              <a:ln>
                <a:solidFill>
                  <a:schemeClr val="bg1"/>
                </a:solidFill>
              </a:ln>
              <a:effectLst>
                <a:outerShdw blurRad="254000" sx="102000" sy="102000" algn="ctr" rotWithShape="0">
                  <a:prstClr val="black">
                    <a:alpha val="20000"/>
                  </a:prstClr>
                </a:outerShdw>
              </a:effectLst>
            </c:spPr>
          </c:dPt>
          <c:dPt>
            <c:idx val="1"/>
            <c:bubble3D val="0"/>
            <c:spPr>
              <a:solidFill>
                <a:schemeClr val="bg1">
                  <a:lumMod val="85000"/>
                </a:schemeClr>
              </a:solidFill>
              <a:ln>
                <a:solidFill>
                  <a:schemeClr val="bg1"/>
                </a:solidFill>
              </a:ln>
              <a:effectLst>
                <a:outerShdw blurRad="254000" sx="102000" sy="102000" algn="ctr" rotWithShape="0">
                  <a:prstClr val="black">
                    <a:alpha val="20000"/>
                  </a:prstClr>
                </a:outerShdw>
              </a:effectLst>
            </c:spPr>
          </c:dPt>
          <c:dPt>
            <c:idx val="2"/>
            <c:bubble3D val="0"/>
            <c:spPr>
              <a:solidFill>
                <a:schemeClr val="bg1">
                  <a:lumMod val="85000"/>
                </a:schemeClr>
              </a:solidFill>
              <a:ln>
                <a:solidFill>
                  <a:schemeClr val="bg1"/>
                </a:solidFill>
              </a:ln>
              <a:effectLst>
                <a:outerShdw blurRad="254000" sx="102000" sy="102000" algn="ctr" rotWithShape="0">
                  <a:prstClr val="black">
                    <a:alpha val="20000"/>
                  </a:prstClr>
                </a:outerShdw>
              </a:effectLst>
            </c:spPr>
          </c:dPt>
          <c:dPt>
            <c:idx val="3"/>
            <c:bubble3D val="0"/>
            <c:spPr>
              <a:solidFill>
                <a:srgbClr val="7030A0"/>
              </a:solidFill>
              <a:ln>
                <a:solidFill>
                  <a:schemeClr val="bg1"/>
                </a:solidFill>
              </a:ln>
              <a:effectLst>
                <a:outerShdw blurRad="254000" sx="102000" sy="102000" algn="ctr" rotWithShape="0">
                  <a:prstClr val="black">
                    <a:alpha val="20000"/>
                  </a:prstClr>
                </a:outerShdw>
              </a:effectLst>
            </c:spPr>
          </c:dPt>
          <c:dPt>
            <c:idx val="4"/>
            <c:bubble3D val="0"/>
            <c:spPr>
              <a:solidFill>
                <a:schemeClr val="bg1">
                  <a:lumMod val="85000"/>
                </a:schemeClr>
              </a:solidFill>
              <a:ln>
                <a:solidFill>
                  <a:schemeClr val="bg1"/>
                </a:solidFill>
              </a:ln>
              <a:effectLst>
                <a:outerShdw blurRad="254000" sx="102000" sy="102000" algn="ctr" rotWithShape="0">
                  <a:prstClr val="black">
                    <a:alpha val="20000"/>
                  </a:prstClr>
                </a:outerShdw>
              </a:effectLst>
            </c:spPr>
          </c:dPt>
          <c:dLbls>
            <c:delete val="1"/>
          </c:dLbls>
          <c:cat>
            <c:strRef>
              <c:f>Sheet1!$A$2:$A$6</c:f>
              <c:strCache>
                <c:ptCount val="5"/>
                <c:pt idx="0">
                  <c:v>Sucessful Driven-Savers</c:v>
                </c:pt>
                <c:pt idx="1">
                  <c:v>Ambitious-Adopter</c:v>
                </c:pt>
                <c:pt idx="2">
                  <c:v>Retard-Luftmensh</c:v>
                </c:pt>
                <c:pt idx="3">
                  <c:v>Monetary-Futruist</c:v>
                </c:pt>
                <c:pt idx="4">
                  <c:v>Others</c:v>
                </c:pt>
              </c:strCache>
            </c:strRef>
          </c:cat>
          <c:val>
            <c:numRef>
              <c:f>Sheet1!$B$2:$B$6</c:f>
              <c:numCache>
                <c:formatCode>General</c:formatCode>
                <c:ptCount val="5"/>
                <c:pt idx="0">
                  <c:v>46</c:v>
                </c:pt>
                <c:pt idx="1">
                  <c:v>18</c:v>
                </c:pt>
                <c:pt idx="2">
                  <c:v>8</c:v>
                </c:pt>
                <c:pt idx="3">
                  <c:v>5</c:v>
                </c:pt>
                <c:pt idx="4">
                  <c:v>23</c:v>
                </c:pt>
              </c:numCache>
            </c:numRef>
          </c:val>
        </c:ser>
        <c:dLbls>
          <c:showLegendKey val="0"/>
          <c:showVal val="0"/>
          <c:showCatName val="0"/>
          <c:showSerName val="0"/>
          <c:showPercent val="1"/>
          <c:showBubbleSize val="0"/>
          <c:showLeaderLines val="1"/>
        </c:dLbls>
        <c:firstSliceAng val="0"/>
        <c:holeSize val="50"/>
      </c:doughnutChart>
      <c:spPr>
        <a:noFill/>
        <a:ln>
          <a:noFill/>
        </a:ln>
        <a:effectLst/>
      </c:spPr>
    </c:plotArea>
    <c:plotVisOnly val="1"/>
    <c:dispBlanksAs val="gap"/>
    <c:showDLblsOverMax val="0"/>
  </c:chart>
  <c:spPr>
    <a:noFill/>
    <a:ln w="9525" cap="flat" cmpd="sng" algn="ctr">
      <a:noFill/>
      <a:round/>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AEDE2"/>
            </a:gs>
            <a:gs pos="100000">
              <a:srgbClr val="F0D3A7"/>
            </a:gs>
          </a:gsLst>
          <a:lin scaled="1"/>
        </a:gra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chart" Target="../charts/chart3.xml"/><Relationship Id="rId1" Type="http://schemas.openxmlformats.org/officeDocument/2006/relationships/chart" Target="../charts/chart2.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chart" Target="../charts/chart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chart" Target="../charts/chart8.xml"/><Relationship Id="rId1" Type="http://schemas.openxmlformats.org/officeDocument/2006/relationships/chart" Target="../charts/chart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chart" Target="../charts/chart10.xml"/><Relationship Id="rId1"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0" name="图表 9"/>
          <p:cNvGraphicFramePr/>
          <p:nvPr/>
        </p:nvGraphicFramePr>
        <p:xfrm>
          <a:off x="-166370" y="2138680"/>
          <a:ext cx="5568315" cy="4707890"/>
        </p:xfrm>
        <a:graphic>
          <a:graphicData uri="http://schemas.openxmlformats.org/drawingml/2006/chart">
            <c:chart xmlns:c="http://schemas.openxmlformats.org/drawingml/2006/chart" xmlns:r="http://schemas.openxmlformats.org/officeDocument/2006/relationships" r:id="rId1"/>
          </a:graphicData>
        </a:graphic>
      </p:graphicFrame>
      <p:sp>
        <p:nvSpPr>
          <p:cNvPr id="11" name="文本框 10"/>
          <p:cNvSpPr txBox="1"/>
          <p:nvPr/>
        </p:nvSpPr>
        <p:spPr>
          <a:xfrm>
            <a:off x="-166370" y="1664970"/>
            <a:ext cx="5662295" cy="583565"/>
          </a:xfrm>
          <a:prstGeom prst="rect">
            <a:avLst/>
          </a:prstGeom>
          <a:noFill/>
        </p:spPr>
        <p:txBody>
          <a:bodyPr wrap="square" rtlCol="0">
            <a:spAutoFit/>
          </a:bodyPr>
          <a:p>
            <a:r>
              <a:rPr lang="en-US" altLang="zh-CN" sz="2800" b="1">
                <a:latin typeface="华文隶书" panose="02010800040101010101" charset="-122"/>
                <a:ea typeface="华文隶书" panose="02010800040101010101" charset="-122"/>
                <a:cs typeface="+mj-lt"/>
              </a:rPr>
              <a:t> </a:t>
            </a:r>
            <a:r>
              <a:rPr lang="en-US" altLang="zh-CN" sz="3200" b="1">
                <a:solidFill>
                  <a:schemeClr val="tx2"/>
                </a:solidFill>
                <a:latin typeface="华文隶书" panose="02010800040101010101" charset="-122"/>
                <a:ea typeface="华文隶书" panose="02010800040101010101" charset="-122"/>
                <a:cs typeface="+mj-lt"/>
                <a:sym typeface="+mn-ea"/>
              </a:rPr>
              <a:t>Four Major  Customer Segmentation </a:t>
            </a:r>
            <a:r>
              <a:rPr lang="en-US" altLang="zh-CN" sz="3200">
                <a:latin typeface="华文隶书" panose="02010800040101010101" charset="-122"/>
                <a:ea typeface="华文隶书" panose="02010800040101010101" charset="-122"/>
                <a:cs typeface="+mj-lt"/>
              </a:rPr>
              <a:t> </a:t>
            </a:r>
            <a:endParaRPr lang="en-US" altLang="zh-CN" sz="3200">
              <a:latin typeface="华文隶书" panose="02010800040101010101" charset="-122"/>
              <a:ea typeface="华文隶书" panose="02010800040101010101" charset="-122"/>
              <a:cs typeface="+mj-lt"/>
            </a:endParaRPr>
          </a:p>
        </p:txBody>
      </p:sp>
      <p:sp>
        <p:nvSpPr>
          <p:cNvPr id="12" name="文本框 11"/>
          <p:cNvSpPr txBox="1"/>
          <p:nvPr/>
        </p:nvSpPr>
        <p:spPr>
          <a:xfrm>
            <a:off x="6239510" y="1664970"/>
            <a:ext cx="1840865" cy="583565"/>
          </a:xfrm>
          <a:prstGeom prst="rect">
            <a:avLst/>
          </a:prstGeom>
          <a:noFill/>
        </p:spPr>
        <p:txBody>
          <a:bodyPr wrap="square" rtlCol="0">
            <a:spAutoFit/>
          </a:bodyPr>
          <a:p>
            <a:r>
              <a:rPr lang="en-US" altLang="zh-CN" sz="3200" b="1">
                <a:solidFill>
                  <a:schemeClr val="tx2"/>
                </a:solidFill>
                <a:latin typeface="华文隶书" panose="02010800040101010101" charset="-122"/>
                <a:ea typeface="华文隶书" panose="02010800040101010101" charset="-122"/>
                <a:cs typeface="+mj-lt"/>
              </a:rPr>
              <a:t>Summary:</a:t>
            </a:r>
            <a:r>
              <a:rPr lang="en-US" altLang="zh-CN" sz="3200">
                <a:latin typeface="华文隶书" panose="02010800040101010101" charset="-122"/>
                <a:ea typeface="华文隶书" panose="02010800040101010101" charset="-122"/>
              </a:rPr>
              <a:t> </a:t>
            </a:r>
            <a:endParaRPr lang="en-US" altLang="zh-CN" sz="3200">
              <a:latin typeface="华文隶书" panose="02010800040101010101" charset="-122"/>
              <a:ea typeface="华文隶书" panose="02010800040101010101" charset="-122"/>
            </a:endParaRPr>
          </a:p>
        </p:txBody>
      </p:sp>
      <p:sp>
        <p:nvSpPr>
          <p:cNvPr id="14" name="文本框 13"/>
          <p:cNvSpPr txBox="1"/>
          <p:nvPr/>
        </p:nvSpPr>
        <p:spPr>
          <a:xfrm>
            <a:off x="5288280" y="2296795"/>
            <a:ext cx="4709160" cy="4276725"/>
          </a:xfrm>
          <a:prstGeom prst="rect">
            <a:avLst/>
          </a:prstGeom>
          <a:noFill/>
        </p:spPr>
        <p:txBody>
          <a:bodyPr wrap="square" rtlCol="0">
            <a:spAutoFit/>
          </a:bodyPr>
          <a:p>
            <a:r>
              <a:rPr lang="en-US" altLang="zh-CN" sz="1600" b="1">
                <a:latin typeface="微软雅黑 Light" panose="020B0502040204020203" charset="-122"/>
                <a:ea typeface="微软雅黑 Light" panose="020B0502040204020203" charset="-122"/>
              </a:rPr>
              <a:t>The research is to identified unique customer segment from bank data that are most likely to subscribe the term deopsit.</a:t>
            </a:r>
            <a:endParaRPr lang="en-US" altLang="zh-CN" sz="1600" b="1">
              <a:latin typeface="微软雅黑 Light" panose="020B0502040204020203" charset="-122"/>
              <a:ea typeface="微软雅黑 Light" panose="020B0502040204020203" charset="-122"/>
            </a:endParaRPr>
          </a:p>
          <a:p>
            <a:endParaRPr lang="en-US" altLang="zh-CN" sz="1600" b="1">
              <a:latin typeface="微软雅黑 Light" panose="020B0502040204020203" charset="-122"/>
              <a:ea typeface="微软雅黑 Light" panose="020B0502040204020203" charset="-122"/>
            </a:endParaRPr>
          </a:p>
          <a:p>
            <a:r>
              <a:rPr lang="en-US" altLang="zh-CN" sz="1600" b="1">
                <a:latin typeface="微软雅黑 Light" panose="020B0502040204020203" charset="-122"/>
                <a:ea typeface="微软雅黑 Light" panose="020B0502040204020203" charset="-122"/>
              </a:rPr>
              <a:t>All people who subscribe the term deposit without personal Loans</a:t>
            </a:r>
            <a:endParaRPr lang="en-US" altLang="zh-CN" sz="1600" b="1">
              <a:latin typeface="微软雅黑 Light" panose="020B0502040204020203" charset="-122"/>
              <a:ea typeface="微软雅黑 Light" panose="020B0502040204020203" charset="-122"/>
            </a:endParaRPr>
          </a:p>
          <a:p>
            <a:endParaRPr lang="en-US" altLang="zh-CN" sz="1600" b="1">
              <a:latin typeface="微软雅黑 Light" panose="020B0502040204020203" charset="-122"/>
              <a:ea typeface="微软雅黑 Light" panose="020B0502040204020203" charset="-122"/>
            </a:endParaRPr>
          </a:p>
          <a:p>
            <a:r>
              <a:rPr lang="en-US" altLang="zh-CN" sz="1600" b="1">
                <a:latin typeface="微软雅黑 Light" panose="020B0502040204020203" charset="-122"/>
                <a:ea typeface="微软雅黑 Light" panose="020B0502040204020203" charset="-122"/>
              </a:rPr>
              <a:t>Married and elder people have the largest percentage to vote for the term deposit.</a:t>
            </a:r>
            <a:endParaRPr lang="en-US" altLang="zh-CN" sz="1600" b="1">
              <a:latin typeface="微软雅黑 Light" panose="020B0502040204020203" charset="-122"/>
              <a:ea typeface="微软雅黑 Light" panose="020B0502040204020203" charset="-122"/>
            </a:endParaRPr>
          </a:p>
          <a:p>
            <a:r>
              <a:rPr lang="en-US" altLang="zh-CN" sz="1600" b="1">
                <a:latin typeface="微软雅黑 Light" panose="020B0502040204020203" charset="-122"/>
                <a:ea typeface="微软雅黑 Light" panose="020B0502040204020203" charset="-122"/>
                <a:sym typeface="+mn-ea"/>
              </a:rPr>
              <a:t>Following Categories are t</a:t>
            </a:r>
            <a:r>
              <a:rPr lang="en-US" altLang="zh-CN" sz="1600" b="1">
                <a:latin typeface="微软雅黑 Light" panose="020B0502040204020203" charset="-122"/>
                <a:ea typeface="微软雅黑 Light" panose="020B0502040204020203" charset="-122"/>
              </a:rPr>
              <a:t>echnique and Admin </a:t>
            </a:r>
            <a:endParaRPr lang="en-US" altLang="zh-CN" sz="1600" b="1">
              <a:latin typeface="微软雅黑 Light" panose="020B0502040204020203" charset="-122"/>
              <a:ea typeface="微软雅黑 Light" panose="020B0502040204020203" charset="-122"/>
            </a:endParaRPr>
          </a:p>
          <a:p>
            <a:endParaRPr lang="en-US" altLang="zh-CN" sz="1600" b="1">
              <a:latin typeface="微软雅黑 Light" panose="020B0502040204020203" charset="-122"/>
              <a:ea typeface="微软雅黑 Light" panose="020B0502040204020203" charset="-122"/>
            </a:endParaRPr>
          </a:p>
          <a:p>
            <a:r>
              <a:rPr lang="en-US" altLang="zh-CN" sz="1600" b="1">
                <a:latin typeface="微软雅黑 Light" panose="020B0502040204020203" charset="-122"/>
                <a:ea typeface="微软雅黑 Light" panose="020B0502040204020203" charset="-122"/>
              </a:rPr>
              <a:t>Notice that Housemaid and Student have the least percentage. (University or Higher education are higher)</a:t>
            </a:r>
            <a:endParaRPr lang="en-US" altLang="zh-CN" sz="1600" b="1">
              <a:latin typeface="微软雅黑 Light" panose="020B0502040204020203" charset="-122"/>
              <a:ea typeface="微软雅黑 Light" panose="020B0502040204020203" charset="-122"/>
            </a:endParaRPr>
          </a:p>
          <a:p>
            <a:endParaRPr lang="en-US" altLang="zh-CN" sz="1600" b="1">
              <a:latin typeface="微软雅黑 Light" panose="020B0502040204020203" charset="-122"/>
              <a:ea typeface="微软雅黑 Light" panose="020B0502040204020203" charset="-122"/>
            </a:endParaRPr>
          </a:p>
          <a:p>
            <a:r>
              <a:rPr lang="en-US" altLang="zh-CN" sz="1600" b="1">
                <a:latin typeface="微软雅黑 Light" panose="020B0502040204020203" charset="-122"/>
                <a:ea typeface="微软雅黑 Light" panose="020B0502040204020203" charset="-122"/>
              </a:rPr>
              <a:t>Best Contact by Cellular on either May or August</a:t>
            </a:r>
            <a:endParaRPr lang="en-US" altLang="zh-CN" sz="1600" b="1">
              <a:latin typeface="微软雅黑 Light" panose="020B0502040204020203" charset="-122"/>
              <a:ea typeface="微软雅黑 Light" panose="020B0502040204020203" charset="-122"/>
            </a:endParaRPr>
          </a:p>
          <a:p>
            <a:endParaRPr lang="en-US" altLang="zh-CN" sz="1600" b="1">
              <a:latin typeface="微软雅黑 Light" panose="020B0502040204020203" charset="-122"/>
              <a:ea typeface="微软雅黑 Light" panose="020B0502040204020203" charset="-122"/>
            </a:endParaRPr>
          </a:p>
        </p:txBody>
      </p:sp>
      <p:sp>
        <p:nvSpPr>
          <p:cNvPr id="16" name="矩形 15"/>
          <p:cNvSpPr/>
          <p:nvPr/>
        </p:nvSpPr>
        <p:spPr>
          <a:xfrm>
            <a:off x="33973" y="236220"/>
            <a:ext cx="9876790" cy="645160"/>
          </a:xfrm>
          <a:prstGeom prst="rect">
            <a:avLst/>
          </a:prstGeom>
          <a:noFill/>
          <a:ln>
            <a:noFill/>
          </a:ln>
        </p:spPr>
        <p:txBody>
          <a:bodyPr wrap="none" rtlCol="0" anchor="t">
            <a:spAutoFit/>
          </a:bodyPr>
          <a:p>
            <a:pPr algn="ctr"/>
            <a:r>
              <a:rPr lang="en-US" sz="3600" b="1">
                <a:solidFill>
                  <a:schemeClr val="tx1"/>
                </a:solidFill>
                <a:effectLst>
                  <a:outerShdw blurRad="38100" dist="19050" dir="2700000" algn="tl" rotWithShape="0">
                    <a:schemeClr val="dk1">
                      <a:alpha val="40000"/>
                    </a:schemeClr>
                  </a:outerShdw>
                </a:effectLst>
                <a:latin typeface="华文隶书" panose="02010800040101010101" charset="-122"/>
                <a:ea typeface="华文隶书" panose="02010800040101010101" charset="-122"/>
                <a:sym typeface="+mn-ea"/>
              </a:rPr>
              <a:t> Bank Cusotmer Segmentation Via Cluster Analysis In SAS</a:t>
            </a:r>
            <a:endParaRPr lang="en-US" altLang="en-US" sz="3600" b="1">
              <a:solidFill>
                <a:schemeClr val="tx1"/>
              </a:solidFill>
              <a:effectLst>
                <a:outerShdw blurRad="38100" dist="19050" dir="2700000" algn="tl" rotWithShape="0">
                  <a:schemeClr val="dk1">
                    <a:alpha val="40000"/>
                  </a:schemeClr>
                </a:outerShdw>
              </a:effectLst>
              <a:latin typeface="华文隶书" panose="02010800040101010101" charset="-122"/>
              <a:ea typeface="华文隶书" panose="02010800040101010101" charset="-122"/>
              <a:sym typeface="+mn-ea"/>
            </a:endParaRPr>
          </a:p>
        </p:txBody>
      </p:sp>
      <p:sp>
        <p:nvSpPr>
          <p:cNvPr id="23" name="文本框 22"/>
          <p:cNvSpPr txBox="1"/>
          <p:nvPr/>
        </p:nvSpPr>
        <p:spPr>
          <a:xfrm>
            <a:off x="596900" y="7096760"/>
            <a:ext cx="8564245" cy="337185"/>
          </a:xfrm>
          <a:prstGeom prst="rect">
            <a:avLst/>
          </a:prstGeom>
          <a:noFill/>
        </p:spPr>
        <p:txBody>
          <a:bodyPr wrap="square" rtlCol="0">
            <a:spAutoFit/>
          </a:bodyPr>
          <a:p>
            <a:r>
              <a:rPr lang="en-US" altLang="zh-CN" sz="1600"/>
              <a:t>*University or higher degree should account for the least percentage, why they opposite here? </a:t>
            </a:r>
            <a:endParaRPr lang="en-US" altLang="zh-CN" sz="1600"/>
          </a:p>
        </p:txBody>
      </p:sp>
      <p:cxnSp>
        <p:nvCxnSpPr>
          <p:cNvPr id="24" name="直接连接符 23"/>
          <p:cNvCxnSpPr/>
          <p:nvPr/>
        </p:nvCxnSpPr>
        <p:spPr>
          <a:xfrm flipH="1">
            <a:off x="0" y="7558405"/>
            <a:ext cx="9997440" cy="0"/>
          </a:xfrm>
          <a:prstGeom prst="line">
            <a:avLst/>
          </a:prstGeom>
          <a:ln w="104775" cmpd="dbl">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V="1">
            <a:off x="17145" y="1133475"/>
            <a:ext cx="9963150" cy="40005"/>
          </a:xfrm>
          <a:prstGeom prst="line">
            <a:avLst/>
          </a:prstGeom>
          <a:ln w="101600" cmpd="dbl">
            <a:solidFill>
              <a:schemeClr val="bg1">
                <a:lumMod val="50000"/>
              </a:schemeClr>
            </a:solidFill>
            <a:prstDash val="solid"/>
          </a:ln>
          <a:effectLst/>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122555" y="1307465"/>
            <a:ext cx="9865360" cy="0"/>
          </a:xfrm>
          <a:prstGeom prst="line">
            <a:avLst/>
          </a:prstGeom>
          <a:ln w="12700" cmpd="sng">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48895" y="7677785"/>
            <a:ext cx="9948545" cy="24765"/>
          </a:xfrm>
          <a:prstGeom prst="line">
            <a:avLst/>
          </a:prstGeom>
          <a:ln w="12700" cmpd="sng">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 name="文本框 2"/>
          <p:cNvSpPr txBox="1"/>
          <p:nvPr/>
        </p:nvSpPr>
        <p:spPr>
          <a:xfrm>
            <a:off x="3106420" y="4530725"/>
            <a:ext cx="920750" cy="645160"/>
          </a:xfrm>
          <a:prstGeom prst="rect">
            <a:avLst/>
          </a:prstGeom>
          <a:noFill/>
        </p:spPr>
        <p:txBody>
          <a:bodyPr wrap="square" rtlCol="0">
            <a:spAutoFit/>
          </a:bodyPr>
          <a:p>
            <a:r>
              <a:rPr lang="en-US" altLang="zh-CN">
                <a:solidFill>
                  <a:schemeClr val="bg1"/>
                </a:solidFill>
              </a:rPr>
              <a:t>48%</a:t>
            </a:r>
            <a:endParaRPr lang="en-US" altLang="zh-CN"/>
          </a:p>
          <a:p>
            <a:endParaRPr lang="en-US" altLang="zh-CN"/>
          </a:p>
        </p:txBody>
      </p:sp>
      <p:sp>
        <p:nvSpPr>
          <p:cNvPr id="4" name="文本框 3"/>
          <p:cNvSpPr txBox="1"/>
          <p:nvPr/>
        </p:nvSpPr>
        <p:spPr>
          <a:xfrm>
            <a:off x="1388110" y="6072505"/>
            <a:ext cx="775335" cy="368300"/>
          </a:xfrm>
          <a:prstGeom prst="rect">
            <a:avLst/>
          </a:prstGeom>
          <a:noFill/>
        </p:spPr>
        <p:txBody>
          <a:bodyPr wrap="square" rtlCol="0">
            <a:spAutoFit/>
          </a:bodyPr>
          <a:p>
            <a:r>
              <a:rPr lang="en-US" altLang="zh-CN">
                <a:solidFill>
                  <a:schemeClr val="bg1"/>
                </a:solidFill>
              </a:rPr>
              <a:t>18%</a:t>
            </a:r>
            <a:endParaRPr lang="en-US" altLang="zh-CN">
              <a:solidFill>
                <a:schemeClr val="bg1"/>
              </a:solidFill>
            </a:endParaRPr>
          </a:p>
        </p:txBody>
      </p:sp>
      <p:sp>
        <p:nvSpPr>
          <p:cNvPr id="5" name="文本框 4"/>
          <p:cNvSpPr txBox="1"/>
          <p:nvPr/>
        </p:nvSpPr>
        <p:spPr>
          <a:xfrm>
            <a:off x="584200" y="5324475"/>
            <a:ext cx="803910" cy="368300"/>
          </a:xfrm>
          <a:prstGeom prst="rect">
            <a:avLst/>
          </a:prstGeom>
          <a:noFill/>
        </p:spPr>
        <p:txBody>
          <a:bodyPr wrap="square" rtlCol="0">
            <a:spAutoFit/>
          </a:bodyPr>
          <a:p>
            <a:r>
              <a:rPr lang="en-US" altLang="zh-CN">
                <a:solidFill>
                  <a:schemeClr val="bg1"/>
                </a:solidFill>
              </a:rPr>
              <a:t>8%</a:t>
            </a:r>
            <a:endParaRPr lang="en-US" altLang="zh-CN">
              <a:solidFill>
                <a:schemeClr val="bg1"/>
              </a:solidFill>
            </a:endParaRPr>
          </a:p>
        </p:txBody>
      </p:sp>
      <p:sp>
        <p:nvSpPr>
          <p:cNvPr id="6" name="文本框 5"/>
          <p:cNvSpPr txBox="1"/>
          <p:nvPr/>
        </p:nvSpPr>
        <p:spPr>
          <a:xfrm>
            <a:off x="277495" y="4807585"/>
            <a:ext cx="673100" cy="368300"/>
          </a:xfrm>
          <a:prstGeom prst="rect">
            <a:avLst/>
          </a:prstGeom>
          <a:noFill/>
        </p:spPr>
        <p:txBody>
          <a:bodyPr wrap="square" rtlCol="0">
            <a:spAutoFit/>
          </a:bodyPr>
          <a:p>
            <a:r>
              <a:rPr lang="en-US" altLang="zh-CN">
                <a:solidFill>
                  <a:schemeClr val="bg1"/>
                </a:solidFill>
              </a:rPr>
              <a:t>5%</a:t>
            </a:r>
            <a:endParaRPr lang="en-US" altLang="zh-CN">
              <a:solidFill>
                <a:schemeClr val="bg1"/>
              </a:solidFill>
            </a:endParaRPr>
          </a:p>
        </p:txBody>
      </p:sp>
      <p:sp>
        <p:nvSpPr>
          <p:cNvPr id="7" name="文本框 6"/>
          <p:cNvSpPr txBox="1"/>
          <p:nvPr/>
        </p:nvSpPr>
        <p:spPr>
          <a:xfrm>
            <a:off x="654685" y="3880485"/>
            <a:ext cx="897890" cy="368300"/>
          </a:xfrm>
          <a:prstGeom prst="rect">
            <a:avLst/>
          </a:prstGeom>
          <a:noFill/>
        </p:spPr>
        <p:txBody>
          <a:bodyPr wrap="square" rtlCol="0">
            <a:spAutoFit/>
          </a:bodyPr>
          <a:p>
            <a:r>
              <a:rPr lang="en-US" altLang="zh-CN">
                <a:solidFill>
                  <a:schemeClr val="bg1"/>
                </a:solidFill>
              </a:rPr>
              <a:t>23%</a:t>
            </a:r>
            <a:endParaRPr lang="en-US" altLang="zh-CN">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AEDE2"/>
            </a:gs>
            <a:gs pos="100000">
              <a:srgbClr val="F0D3A7"/>
            </a:gs>
          </a:gsLst>
          <a:lin ang="0" scaled="1"/>
        </a:gradFill>
        <a:effectLst/>
      </p:bgPr>
    </p:bg>
    <p:spTree>
      <p:nvGrpSpPr>
        <p:cNvPr id="1" name=""/>
        <p:cNvGrpSpPr/>
        <p:nvPr/>
      </p:nvGrpSpPr>
      <p:grpSpPr/>
      <p:sp>
        <p:nvSpPr>
          <p:cNvPr id="6" name="文本框 5"/>
          <p:cNvSpPr txBox="1"/>
          <p:nvPr/>
        </p:nvSpPr>
        <p:spPr>
          <a:xfrm>
            <a:off x="5481955" y="580390"/>
            <a:ext cx="4488180" cy="1198880"/>
          </a:xfrm>
          <a:prstGeom prst="rect">
            <a:avLst/>
          </a:prstGeom>
          <a:noFill/>
        </p:spPr>
        <p:txBody>
          <a:bodyPr wrap="square" rtlCol="0">
            <a:spAutoFit/>
          </a:bodyPr>
          <a:p>
            <a:pPr algn="ctr">
              <a:buNone/>
            </a:pPr>
            <a:r>
              <a:rPr lang="en-US" altLang="zh-CN" sz="3600" b="1">
                <a:latin typeface="华文隶书" panose="02010800040101010101" charset="-122"/>
                <a:ea typeface="华文隶书" panose="02010800040101010101" charset="-122"/>
                <a:cs typeface="Century Gothic" panose="020B0502020202020204" charset="0"/>
                <a:sym typeface="+mn-ea"/>
              </a:rPr>
              <a:t>Sucessful Driven-Savers</a:t>
            </a:r>
            <a:endParaRPr lang="en-US" altLang="zh-CN" sz="3600" b="1">
              <a:latin typeface="华文隶书" panose="02010800040101010101" charset="-122"/>
              <a:ea typeface="华文隶书" panose="02010800040101010101" charset="-122"/>
              <a:cs typeface="Century Gothic" panose="020B0502020202020204" charset="0"/>
            </a:endParaRPr>
          </a:p>
          <a:p>
            <a:pPr algn="ctr">
              <a:buNone/>
            </a:pPr>
            <a:endParaRPr lang="en-US" altLang="zh-CN"/>
          </a:p>
          <a:p>
            <a:endParaRPr lang="zh-CN" altLang="en-US"/>
          </a:p>
        </p:txBody>
      </p:sp>
      <p:graphicFrame>
        <p:nvGraphicFramePr>
          <p:cNvPr id="10" name="图表 9"/>
          <p:cNvGraphicFramePr/>
          <p:nvPr/>
        </p:nvGraphicFramePr>
        <p:xfrm>
          <a:off x="3659505" y="34290"/>
          <a:ext cx="2740025" cy="1813560"/>
        </p:xfrm>
        <a:graphic>
          <a:graphicData uri="http://schemas.openxmlformats.org/drawingml/2006/chart">
            <c:chart xmlns:c="http://schemas.openxmlformats.org/drawingml/2006/chart" xmlns:r="http://schemas.openxmlformats.org/officeDocument/2006/relationships" r:id="rId1"/>
          </a:graphicData>
        </a:graphic>
      </p:graphicFrame>
      <p:sp>
        <p:nvSpPr>
          <p:cNvPr id="8" name="文本框 7"/>
          <p:cNvSpPr txBox="1"/>
          <p:nvPr/>
        </p:nvSpPr>
        <p:spPr>
          <a:xfrm>
            <a:off x="4581525" y="694690"/>
            <a:ext cx="626110" cy="368300"/>
          </a:xfrm>
          <a:prstGeom prst="rect">
            <a:avLst/>
          </a:prstGeom>
          <a:noFill/>
        </p:spPr>
        <p:txBody>
          <a:bodyPr wrap="square" rtlCol="0">
            <a:spAutoFit/>
          </a:bodyPr>
          <a:p>
            <a:r>
              <a:rPr lang="en-US" altLang="zh-CN" b="1">
                <a:solidFill>
                  <a:srgbClr val="FF0000"/>
                </a:solidFill>
              </a:rPr>
              <a:t>48%</a:t>
            </a:r>
            <a:endParaRPr lang="en-US" altLang="zh-CN" b="1">
              <a:solidFill>
                <a:srgbClr val="FF0000"/>
              </a:solidFill>
            </a:endParaRPr>
          </a:p>
        </p:txBody>
      </p:sp>
      <p:sp>
        <p:nvSpPr>
          <p:cNvPr id="9" name="文本框 8"/>
          <p:cNvSpPr txBox="1"/>
          <p:nvPr/>
        </p:nvSpPr>
        <p:spPr>
          <a:xfrm>
            <a:off x="64135" y="-25400"/>
            <a:ext cx="3956685" cy="3384550"/>
          </a:xfrm>
          <a:prstGeom prst="rect">
            <a:avLst/>
          </a:prstGeom>
          <a:noFill/>
        </p:spPr>
        <p:txBody>
          <a:bodyPr wrap="square" rtlCol="0">
            <a:spAutoFit/>
          </a:bodyPr>
          <a:p>
            <a:r>
              <a:rPr lang="en-US" altLang="zh-CN" sz="2800" b="1">
                <a:solidFill>
                  <a:srgbClr val="FF0000"/>
                </a:solidFill>
                <a:latin typeface="华文隶书" panose="02010800040101010101" charset="-122"/>
                <a:ea typeface="华文隶书" panose="02010800040101010101" charset="-122"/>
              </a:rPr>
              <a:t>Age Range</a:t>
            </a:r>
            <a:r>
              <a:rPr lang="zh-CN" altLang="en-US" b="1">
                <a:solidFill>
                  <a:srgbClr val="FF0000"/>
                </a:solidFill>
              </a:rPr>
              <a:t>：</a:t>
            </a:r>
            <a:r>
              <a:rPr lang="zh-CN" altLang="en-US" sz="2800" b="1">
                <a:solidFill>
                  <a:schemeClr val="accent4"/>
                </a:solidFill>
                <a:latin typeface="Century Gothic" panose="020B0502020202020204" charset="0"/>
                <a:cs typeface="Century Gothic" panose="020B0502020202020204" charset="0"/>
              </a:rPr>
              <a:t>         </a:t>
            </a:r>
            <a:r>
              <a:rPr lang="en-US" altLang="zh-CN" sz="2800" b="1">
                <a:latin typeface="Century Gothic" panose="020B0502020202020204" charset="0"/>
                <a:ea typeface="华文行楷" panose="02010800040101010101" charset="-122"/>
                <a:cs typeface="Century Gothic" panose="020B0502020202020204" charset="0"/>
                <a:sym typeface="+mn-ea"/>
              </a:rPr>
              <a:t>30-31</a:t>
            </a:r>
            <a:endParaRPr lang="zh-CN" altLang="en-US">
              <a:solidFill>
                <a:schemeClr val="accent4"/>
              </a:solidFill>
            </a:endParaRPr>
          </a:p>
          <a:p>
            <a:r>
              <a:rPr lang="en-US" altLang="zh-CN" sz="3600">
                <a:solidFill>
                  <a:schemeClr val="accent4"/>
                </a:solidFill>
              </a:rPr>
              <a:t> </a:t>
            </a:r>
            <a:r>
              <a:rPr lang="en-US" altLang="zh-CN" sz="3600" b="1">
                <a:solidFill>
                  <a:schemeClr val="tx1"/>
                </a:solidFill>
              </a:rPr>
              <a:t>   </a:t>
            </a:r>
            <a:endParaRPr lang="en-US" altLang="zh-CN" sz="3600" b="1">
              <a:solidFill>
                <a:schemeClr val="tx1"/>
              </a:solidFill>
              <a:latin typeface="微软雅黑 Light" panose="020B0502040204020203" charset="-122"/>
              <a:ea typeface="微软雅黑 Light" panose="020B0502040204020203" charset="-122"/>
            </a:endParaRPr>
          </a:p>
          <a:p>
            <a:r>
              <a:rPr lang="en-US" altLang="zh-CN" sz="2800" b="1">
                <a:solidFill>
                  <a:srgbClr val="FF0000"/>
                </a:solidFill>
                <a:latin typeface="华文隶书" panose="02010800040101010101" charset="-122"/>
                <a:ea typeface="华文隶书" panose="02010800040101010101" charset="-122"/>
              </a:rPr>
              <a:t>Marital Status</a:t>
            </a:r>
            <a:r>
              <a:rPr lang="en-US" altLang="zh-CN" sz="2800" b="1">
                <a:solidFill>
                  <a:schemeClr val="tx1"/>
                </a:solidFill>
                <a:latin typeface="华文隶书" panose="02010800040101010101" charset="-122"/>
                <a:ea typeface="华文隶书" panose="02010800040101010101" charset="-122"/>
              </a:rPr>
              <a:t> </a:t>
            </a:r>
            <a:r>
              <a:rPr lang="en-US" altLang="zh-CN" sz="2400" b="1">
                <a:solidFill>
                  <a:schemeClr val="tx1"/>
                </a:solidFill>
                <a:latin typeface="微软雅黑 Light" panose="020B0502040204020203" charset="-122"/>
                <a:ea typeface="微软雅黑 Light" panose="020B0502040204020203" charset="-122"/>
              </a:rPr>
              <a:t>:  </a:t>
            </a:r>
            <a:r>
              <a:rPr lang="en-US" altLang="zh-CN" sz="3200" b="1">
                <a:latin typeface="Century Gothic" panose="020B0502020202020204" charset="0"/>
                <a:ea typeface="华文行楷" panose="02010800040101010101" charset="-122"/>
                <a:cs typeface="Century Gothic" panose="020B0502020202020204" charset="0"/>
                <a:sym typeface="+mn-ea"/>
              </a:rPr>
              <a:t>Married</a:t>
            </a:r>
            <a:endParaRPr lang="en-US" altLang="zh-CN" sz="2800" b="1">
              <a:solidFill>
                <a:schemeClr val="tx1"/>
              </a:solidFill>
              <a:latin typeface="Century Gothic" panose="020B0502020202020204" charset="0"/>
              <a:ea typeface="微软雅黑 Light" panose="020B0502040204020203" charset="-122"/>
              <a:cs typeface="Century Gothic" panose="020B0502020202020204" charset="0"/>
            </a:endParaRPr>
          </a:p>
          <a:p>
            <a:r>
              <a:rPr lang="en-US" altLang="zh-CN" sz="3200" b="1">
                <a:solidFill>
                  <a:schemeClr val="tx1"/>
                </a:solidFill>
                <a:latin typeface="微软雅黑 Light" panose="020B0502040204020203" charset="-122"/>
                <a:ea typeface="微软雅黑 Light" panose="020B0502040204020203" charset="-122"/>
              </a:rPr>
              <a:t> </a:t>
            </a:r>
            <a:r>
              <a:rPr lang="en-US" altLang="zh-CN" sz="3200" b="1">
                <a:solidFill>
                  <a:schemeClr val="tx1"/>
                </a:solidFill>
                <a:latin typeface="Century Schoolbook" panose="02040604050505020304" charset="0"/>
                <a:ea typeface="微软雅黑 Light" panose="020B0502040204020203" charset="-122"/>
                <a:cs typeface="Century Schoolbook" panose="02040604050505020304" charset="0"/>
              </a:rPr>
              <a:t> </a:t>
            </a:r>
            <a:endParaRPr lang="en-US" altLang="zh-CN" sz="3200" b="1">
              <a:solidFill>
                <a:schemeClr val="tx1"/>
              </a:solidFill>
              <a:latin typeface="微软雅黑 Light" panose="020B0502040204020203" charset="-122"/>
              <a:ea typeface="微软雅黑 Light" panose="020B0502040204020203" charset="-122"/>
            </a:endParaRPr>
          </a:p>
          <a:p>
            <a:r>
              <a:rPr lang="en-US" altLang="zh-CN" sz="2400" b="1">
                <a:solidFill>
                  <a:srgbClr val="7030A0"/>
                </a:solidFill>
                <a:latin typeface="微软雅黑 Light" panose="020B0502040204020203" charset="-122"/>
                <a:ea typeface="微软雅黑 Light" panose="020B0502040204020203" charset="-122"/>
              </a:rPr>
              <a:t> </a:t>
            </a:r>
            <a:r>
              <a:rPr lang="en-US" altLang="zh-CN" sz="2800" b="1">
                <a:solidFill>
                  <a:srgbClr val="FF0000"/>
                </a:solidFill>
                <a:latin typeface="华文隶书" panose="02010800040101010101" charset="-122"/>
                <a:ea typeface="华文隶书" panose="02010800040101010101" charset="-122"/>
              </a:rPr>
              <a:t>Loans:  </a:t>
            </a:r>
            <a:r>
              <a:rPr lang="en-US" altLang="zh-CN" sz="2800" b="1">
                <a:solidFill>
                  <a:srgbClr val="7030A0"/>
                </a:solidFill>
                <a:latin typeface="华文隶书" panose="02010800040101010101" charset="-122"/>
                <a:ea typeface="华文隶书" panose="02010800040101010101" charset="-122"/>
              </a:rPr>
              <a:t>            </a:t>
            </a:r>
            <a:r>
              <a:rPr lang="zh-CN" altLang="en-US" sz="3200">
                <a:solidFill>
                  <a:schemeClr val="accent4"/>
                </a:solidFill>
                <a:sym typeface="+mn-ea"/>
              </a:rPr>
              <a:t>  </a:t>
            </a:r>
            <a:r>
              <a:rPr lang="zh-CN" altLang="en-US" sz="3200" b="1">
                <a:solidFill>
                  <a:schemeClr val="accent4"/>
                </a:solidFill>
                <a:sym typeface="+mn-ea"/>
              </a:rPr>
              <a:t>  </a:t>
            </a:r>
            <a:r>
              <a:rPr lang="en-US" altLang="zh-CN" sz="3200" b="1">
                <a:latin typeface="Century Gothic" panose="020B0502020202020204" charset="0"/>
                <a:ea typeface="微软雅黑 Light" panose="020B0502040204020203" charset="-122"/>
                <a:cs typeface="Century Gothic" panose="020B0502020202020204" charset="0"/>
                <a:sym typeface="+mn-ea"/>
              </a:rPr>
              <a:t>No</a:t>
            </a:r>
            <a:endParaRPr lang="en-US" altLang="zh-CN" sz="3200" b="1">
              <a:solidFill>
                <a:schemeClr val="tx1"/>
              </a:solidFill>
              <a:latin typeface="Century Gothic" panose="020B0502020202020204" charset="0"/>
              <a:ea typeface="微软雅黑 Light" panose="020B0502040204020203" charset="-122"/>
              <a:cs typeface="Century Gothic" panose="020B0502020202020204" charset="0"/>
            </a:endParaRPr>
          </a:p>
          <a:p>
            <a:r>
              <a:rPr lang="zh-CN" altLang="en-US">
                <a:solidFill>
                  <a:schemeClr val="accent4"/>
                </a:solidFill>
              </a:rPr>
              <a:t>  </a:t>
            </a:r>
            <a:endParaRPr lang="zh-CN" altLang="en-US">
              <a:solidFill>
                <a:schemeClr val="accent4"/>
              </a:solidFill>
            </a:endParaRPr>
          </a:p>
          <a:p>
            <a:endParaRPr lang="en-US" altLang="zh-CN">
              <a:solidFill>
                <a:schemeClr val="accent4"/>
              </a:solidFill>
            </a:endParaRPr>
          </a:p>
          <a:p>
            <a:r>
              <a:rPr lang="en-US" altLang="zh-CN">
                <a:solidFill>
                  <a:schemeClr val="accent4"/>
                </a:solidFill>
              </a:rPr>
              <a:t> </a:t>
            </a:r>
            <a:endParaRPr lang="en-US" altLang="zh-CN">
              <a:solidFill>
                <a:schemeClr val="accent4"/>
              </a:solidFill>
            </a:endParaRPr>
          </a:p>
        </p:txBody>
      </p:sp>
      <p:cxnSp>
        <p:nvCxnSpPr>
          <p:cNvPr id="12" name="直接连接符 11"/>
          <p:cNvCxnSpPr/>
          <p:nvPr/>
        </p:nvCxnSpPr>
        <p:spPr>
          <a:xfrm flipH="1">
            <a:off x="4032250" y="-25400"/>
            <a:ext cx="43815" cy="7539355"/>
          </a:xfrm>
          <a:prstGeom prst="line">
            <a:avLst/>
          </a:prstGeom>
          <a:ln w="28575">
            <a:solidFill>
              <a:schemeClr val="bg1">
                <a:lumMod val="85000"/>
              </a:schemeClr>
            </a:solidFill>
          </a:ln>
          <a:effectLst>
            <a:outerShdw blurRad="40000" dist="101600" dir="5400000" rotWithShape="0">
              <a:srgbClr val="000000">
                <a:alpha val="35000"/>
              </a:srgbClr>
            </a:outerShdw>
          </a:effectLst>
        </p:spPr>
        <p:style>
          <a:lnRef idx="2">
            <a:schemeClr val="dk1"/>
          </a:lnRef>
          <a:fillRef idx="0">
            <a:schemeClr val="dk1"/>
          </a:fillRef>
          <a:effectRef idx="1">
            <a:schemeClr val="dk1"/>
          </a:effectRef>
          <a:fontRef idx="minor">
            <a:schemeClr val="tx1"/>
          </a:fontRef>
        </p:style>
      </p:cxnSp>
      <p:sp>
        <p:nvSpPr>
          <p:cNvPr id="13" name="文本框 12"/>
          <p:cNvSpPr txBox="1"/>
          <p:nvPr/>
        </p:nvSpPr>
        <p:spPr>
          <a:xfrm>
            <a:off x="12065" y="2929890"/>
            <a:ext cx="4063365" cy="3907790"/>
          </a:xfrm>
          <a:prstGeom prst="rect">
            <a:avLst/>
          </a:prstGeom>
          <a:noFill/>
        </p:spPr>
        <p:txBody>
          <a:bodyPr wrap="square" rtlCol="0">
            <a:spAutoFit/>
          </a:bodyPr>
          <a:p>
            <a:r>
              <a:rPr lang="en-US" altLang="zh-CN" sz="2400" b="1">
                <a:solidFill>
                  <a:srgbClr val="FF0000"/>
                </a:solidFill>
                <a:latin typeface="华文隶书" panose="02010800040101010101" charset="-122"/>
                <a:ea typeface="华文隶书" panose="02010800040101010101" charset="-122"/>
              </a:rPr>
              <a:t>TRAITS:</a:t>
            </a:r>
            <a:endParaRPr lang="en-US" altLang="zh-CN" sz="1600" b="1">
              <a:latin typeface="微软雅黑 Light" panose="020B0502040204020203" charset="-122"/>
              <a:ea typeface="微软雅黑 Light" panose="020B0502040204020203" charset="-122"/>
            </a:endParaRPr>
          </a:p>
          <a:p>
            <a:endParaRPr lang="en-US" altLang="zh-CN" sz="1600" b="1">
              <a:latin typeface="微软雅黑 Light" panose="020B0502040204020203" charset="-122"/>
              <a:ea typeface="微软雅黑 Light" panose="020B0502040204020203" charset="-122"/>
            </a:endParaRPr>
          </a:p>
          <a:p>
            <a:pPr marL="285750" indent="-285750">
              <a:buFont typeface="Wingdings" panose="05000000000000000000" charset="0"/>
              <a:buChar char="Ø"/>
            </a:pPr>
            <a:r>
              <a:rPr lang="en-US" altLang="zh-CN" sz="1600" b="1">
                <a:latin typeface="微软雅黑 Light" panose="020B0502040204020203" charset="-122"/>
                <a:ea typeface="微软雅黑 Light" panose="020B0502040204020203" charset="-122"/>
                <a:cs typeface="Century Gothic" panose="020B0502020202020204" charset="0"/>
              </a:rPr>
              <a:t>Largest Segemnt (highest possibility to </a:t>
            </a:r>
            <a:r>
              <a:rPr lang="en-US" altLang="zh-CN" sz="1600" b="1">
                <a:latin typeface="微软雅黑 Light" panose="020B0502040204020203" charset="-122"/>
                <a:ea typeface="微软雅黑 Light" panose="020B0502040204020203" charset="-122"/>
                <a:cs typeface="Century Gothic" panose="020B0502020202020204" charset="0"/>
                <a:sym typeface="+mn-ea"/>
              </a:rPr>
              <a:t>to subscirbe tem deposit.</a:t>
            </a:r>
            <a:r>
              <a:rPr lang="zh-CN" altLang="en-US" sz="1600" b="1">
                <a:latin typeface="微软雅黑 Light" panose="020B0502040204020203" charset="-122"/>
                <a:ea typeface="微软雅黑 Light" panose="020B0502040204020203" charset="-122"/>
                <a:cs typeface="Century Gothic" panose="020B0502020202020204" charset="0"/>
                <a:sym typeface="+mn-ea"/>
              </a:rPr>
              <a:t>）</a:t>
            </a:r>
            <a:endParaRPr lang="en-US" altLang="zh-CN" sz="1600" b="1">
              <a:latin typeface="微软雅黑 Light" panose="020B0502040204020203" charset="-122"/>
              <a:ea typeface="微软雅黑 Light" panose="020B0502040204020203" charset="-122"/>
              <a:cs typeface="Century Gothic" panose="020B0502020202020204" charset="0"/>
              <a:sym typeface="+mn-ea"/>
            </a:endParaRPr>
          </a:p>
          <a:p>
            <a:pPr marL="285750" indent="-285750">
              <a:buFont typeface="Wingdings" panose="05000000000000000000" charset="0"/>
              <a:buChar char="Ø"/>
            </a:pPr>
            <a:endParaRPr lang="en-US" altLang="zh-CN" sz="1600" b="1">
              <a:latin typeface="微软雅黑 Light" panose="020B0502040204020203" charset="-122"/>
              <a:ea typeface="微软雅黑 Light" panose="020B0502040204020203" charset="-122"/>
              <a:cs typeface="Century Gothic" panose="020B0502020202020204" charset="0"/>
              <a:sym typeface="+mn-ea"/>
            </a:endParaRPr>
          </a:p>
          <a:p>
            <a:pPr marL="285750" indent="-285750">
              <a:buFont typeface="Wingdings" panose="05000000000000000000" charset="0"/>
              <a:buChar char="Ø"/>
            </a:pPr>
            <a:r>
              <a:rPr lang="en-US" altLang="zh-CN" sz="1600" b="1">
                <a:latin typeface="微软雅黑 Light" panose="020B0502040204020203" charset="-122"/>
                <a:ea typeface="微软雅黑 Light" panose="020B0502040204020203" charset="-122"/>
                <a:cs typeface="Century Gothic" panose="020B0502020202020204" charset="0"/>
                <a:sym typeface="+mn-ea"/>
              </a:rPr>
              <a:t>Almost half and half people with high schools education(49%)</a:t>
            </a:r>
            <a:r>
              <a:rPr lang="en-US" altLang="zh-CN" sz="1600" b="1">
                <a:latin typeface="微软雅黑 Light" panose="020B0502040204020203" charset="-122"/>
                <a:ea typeface="微软雅黑 Light" panose="020B0502040204020203" charset="-122"/>
                <a:cs typeface="Century Gothic" panose="020B0502020202020204" charset="0"/>
                <a:sym typeface="+mn-ea"/>
              </a:rPr>
              <a:t> vote for save in bank. </a:t>
            </a:r>
            <a:endParaRPr lang="en-US" altLang="zh-CN" sz="1600" b="1">
              <a:latin typeface="微软雅黑 Light" panose="020B0502040204020203" charset="-122"/>
              <a:ea typeface="微软雅黑 Light" panose="020B0502040204020203" charset="-122"/>
              <a:cs typeface="Century Gothic" panose="020B0502020202020204" charset="0"/>
              <a:sym typeface="+mn-ea"/>
            </a:endParaRPr>
          </a:p>
          <a:p>
            <a:pPr marL="285750" indent="-285750">
              <a:buFont typeface="Wingdings" panose="05000000000000000000" charset="0"/>
              <a:buChar char="Ø"/>
            </a:pPr>
            <a:endParaRPr lang="en-US" altLang="zh-CN" sz="1600" b="1">
              <a:latin typeface="微软雅黑 Light" panose="020B0502040204020203" charset="-122"/>
              <a:ea typeface="微软雅黑 Light" panose="020B0502040204020203" charset="-122"/>
              <a:cs typeface="Century Gothic" panose="020B0502020202020204" charset="0"/>
              <a:sym typeface="+mn-ea"/>
            </a:endParaRPr>
          </a:p>
          <a:p>
            <a:pPr marL="285750" indent="-285750">
              <a:buFont typeface="Wingdings" panose="05000000000000000000" charset="0"/>
              <a:buChar char="Ø"/>
            </a:pPr>
            <a:r>
              <a:rPr lang="en-US" altLang="zh-CN" sz="1600" b="1">
                <a:latin typeface="微软雅黑 Light" panose="020B0502040204020203" charset="-122"/>
                <a:ea typeface="微软雅黑 Light" panose="020B0502040204020203" charset="-122"/>
                <a:cs typeface="Century Gothic" panose="020B0502020202020204" charset="0"/>
                <a:sym typeface="+mn-ea"/>
              </a:rPr>
              <a:t>People without housing loan and personal loan are really prefer the term deposit, with the highest percetange(67% ,95%) </a:t>
            </a:r>
            <a:endParaRPr lang="en-US" altLang="zh-CN" sz="1600" b="1">
              <a:latin typeface="微软雅黑 Light" panose="020B0502040204020203" charset="-122"/>
              <a:ea typeface="微软雅黑 Light" panose="020B0502040204020203" charset="-122"/>
              <a:cs typeface="Century Gothic" panose="020B0502020202020204" charset="0"/>
              <a:sym typeface="+mn-ea"/>
            </a:endParaRPr>
          </a:p>
          <a:p>
            <a:pPr marL="285750" indent="-285750">
              <a:buFont typeface="Wingdings" panose="05000000000000000000" charset="0"/>
              <a:buChar char="Ø"/>
            </a:pPr>
            <a:endParaRPr lang="en-US" altLang="zh-CN" sz="1600" b="1">
              <a:latin typeface="微软雅黑 Light" panose="020B0502040204020203" charset="-122"/>
              <a:ea typeface="微软雅黑 Light" panose="020B0502040204020203" charset="-122"/>
              <a:cs typeface="Century Gothic" panose="020B0502020202020204" charset="0"/>
              <a:sym typeface="+mn-ea"/>
            </a:endParaRPr>
          </a:p>
          <a:p>
            <a:pPr marL="285750" indent="-285750">
              <a:buFont typeface="Wingdings" panose="05000000000000000000" charset="0"/>
              <a:buChar char="Ø"/>
            </a:pPr>
            <a:r>
              <a:rPr lang="en-US" altLang="zh-CN" sz="1600" b="1">
                <a:latin typeface="微软雅黑 Light" panose="020B0502040204020203" charset="-122"/>
                <a:ea typeface="微软雅黑 Light" panose="020B0502040204020203" charset="-122"/>
                <a:cs typeface="Century Gothic" panose="020B0502020202020204" charset="0"/>
                <a:sym typeface="+mn-ea"/>
              </a:rPr>
              <a:t>Best Contact by telephone on May</a:t>
            </a:r>
            <a:endParaRPr lang="en-US" altLang="zh-CN" sz="1600" b="1">
              <a:latin typeface="微软雅黑 Light" panose="020B0502040204020203" charset="-122"/>
              <a:ea typeface="微软雅黑 Light" panose="020B0502040204020203" charset="-122"/>
              <a:cs typeface="Century Gothic" panose="020B0502020202020204" charset="0"/>
              <a:sym typeface="+mn-ea"/>
            </a:endParaRPr>
          </a:p>
        </p:txBody>
      </p:sp>
      <p:sp>
        <p:nvSpPr>
          <p:cNvPr id="14" name="文本框 13"/>
          <p:cNvSpPr txBox="1"/>
          <p:nvPr/>
        </p:nvSpPr>
        <p:spPr>
          <a:xfrm>
            <a:off x="4140200" y="5436235"/>
            <a:ext cx="1509395" cy="583565"/>
          </a:xfrm>
          <a:prstGeom prst="rect">
            <a:avLst/>
          </a:prstGeom>
          <a:noFill/>
        </p:spPr>
        <p:txBody>
          <a:bodyPr wrap="square" rtlCol="0">
            <a:spAutoFit/>
          </a:bodyPr>
          <a:p>
            <a:r>
              <a:rPr lang="en-US" altLang="zh-CN" sz="3200" b="1">
                <a:solidFill>
                  <a:srgbClr val="FF0000"/>
                </a:solidFill>
                <a:latin typeface="华文隶书" panose="02010800040101010101" charset="-122"/>
                <a:ea typeface="华文隶书" panose="02010800040101010101" charset="-122"/>
              </a:rPr>
              <a:t>Reasons:</a:t>
            </a:r>
            <a:r>
              <a:rPr lang="en-US" altLang="zh-CN" sz="2800" b="1">
                <a:latin typeface="微软雅黑 Light" panose="020B0502040204020203" charset="-122"/>
                <a:ea typeface="微软雅黑 Light" panose="020B0502040204020203" charset="-122"/>
              </a:rPr>
              <a:t> </a:t>
            </a:r>
            <a:r>
              <a:rPr lang="en-US" altLang="zh-CN"/>
              <a:t> </a:t>
            </a:r>
            <a:endParaRPr lang="en-US" altLang="zh-CN"/>
          </a:p>
        </p:txBody>
      </p:sp>
      <p:cxnSp>
        <p:nvCxnSpPr>
          <p:cNvPr id="15" name="直接连接符 14"/>
          <p:cNvCxnSpPr/>
          <p:nvPr/>
        </p:nvCxnSpPr>
        <p:spPr>
          <a:xfrm flipV="1">
            <a:off x="12065" y="2734310"/>
            <a:ext cx="4009390" cy="26035"/>
          </a:xfrm>
          <a:prstGeom prst="line">
            <a:avLst/>
          </a:prstGeom>
          <a:ln>
            <a:solidFill>
              <a:schemeClr val="bg1">
                <a:lumMod val="85000"/>
              </a:schemeClr>
            </a:solidFill>
          </a:ln>
        </p:spPr>
        <p:style>
          <a:lnRef idx="2">
            <a:schemeClr val="dk1"/>
          </a:lnRef>
          <a:fillRef idx="0">
            <a:schemeClr val="dk1"/>
          </a:fillRef>
          <a:effectRef idx="1">
            <a:schemeClr val="dk1"/>
          </a:effectRef>
          <a:fontRef idx="minor">
            <a:schemeClr val="tx1"/>
          </a:fontRef>
        </p:style>
      </p:cxnSp>
      <p:cxnSp>
        <p:nvCxnSpPr>
          <p:cNvPr id="18" name="直接连接符 17"/>
          <p:cNvCxnSpPr/>
          <p:nvPr/>
        </p:nvCxnSpPr>
        <p:spPr>
          <a:xfrm flipV="1">
            <a:off x="-3810" y="7559040"/>
            <a:ext cx="10073640" cy="58420"/>
          </a:xfrm>
          <a:prstGeom prst="line">
            <a:avLst/>
          </a:prstGeom>
          <a:ln w="101600" cmpd="dbl">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V="1">
            <a:off x="-3810" y="7702550"/>
            <a:ext cx="10001250" cy="28575"/>
          </a:xfrm>
          <a:prstGeom prst="line">
            <a:avLst/>
          </a:prstGeom>
          <a:ln w="12700" cmpd="sng">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4075430" y="5959475"/>
            <a:ext cx="5989955" cy="1599565"/>
          </a:xfrm>
          <a:prstGeom prst="rect">
            <a:avLst/>
          </a:prstGeom>
          <a:noFill/>
        </p:spPr>
        <p:txBody>
          <a:bodyPr wrap="square" rtlCol="0">
            <a:spAutoFit/>
          </a:bodyPr>
          <a:p>
            <a:r>
              <a:rPr lang="en-US" altLang="zh-CN" sz="1600">
                <a:sym typeface="+mn-ea"/>
              </a:rPr>
              <a:t>Maried </a:t>
            </a:r>
            <a:r>
              <a:rPr lang="en-US" altLang="zh-CN" sz="1600">
                <a:sym typeface="+mn-ea"/>
              </a:rPr>
              <a:t>People in the middle age with high school  education, they donot have loans have the highest possibilty to subscribe the term deposit, which also indicated that their income is medium higher, limited.  By </a:t>
            </a:r>
            <a:r>
              <a:rPr lang="en-US" altLang="zh-CN" sz="1600">
                <a:sym typeface="+mn-ea"/>
              </a:rPr>
              <a:t>knowledge r</a:t>
            </a:r>
            <a:r>
              <a:rPr lang="en-US" altLang="zh-CN" sz="1600">
                <a:sym typeface="+mn-ea"/>
              </a:rPr>
              <a:t>estricted and risk tolerance, they may not invest in their money in comapny, stock market, or even Real Estate.</a:t>
            </a:r>
            <a:endParaRPr lang="en-US" altLang="zh-CN"/>
          </a:p>
          <a:p>
            <a:endParaRPr lang="zh-CN" altLang="en-US"/>
          </a:p>
        </p:txBody>
      </p:sp>
      <p:graphicFrame>
        <p:nvGraphicFramePr>
          <p:cNvPr id="2" name="图表 1"/>
          <p:cNvGraphicFramePr/>
          <p:nvPr/>
        </p:nvGraphicFramePr>
        <p:xfrm>
          <a:off x="4076065" y="1616710"/>
          <a:ext cx="5956935" cy="368681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AEDE2"/>
            </a:gs>
            <a:gs pos="100000">
              <a:srgbClr val="F0D3A7"/>
            </a:gs>
          </a:gsLst>
          <a:lin ang="0" scaled="1"/>
        </a:gradFill>
        <a:effectLst/>
      </p:bgPr>
    </p:bg>
    <p:spTree>
      <p:nvGrpSpPr>
        <p:cNvPr id="1" name=""/>
        <p:cNvGrpSpPr/>
        <p:nvPr/>
      </p:nvGrpSpPr>
      <p:grpSpPr/>
      <p:graphicFrame>
        <p:nvGraphicFramePr>
          <p:cNvPr id="10" name="图表 9"/>
          <p:cNvGraphicFramePr/>
          <p:nvPr/>
        </p:nvGraphicFramePr>
        <p:xfrm>
          <a:off x="4621530" y="-462280"/>
          <a:ext cx="2154555" cy="1900555"/>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6" name="图表 5"/>
          <p:cNvGraphicFramePr/>
          <p:nvPr/>
        </p:nvGraphicFramePr>
        <p:xfrm>
          <a:off x="4848225" y="4594225"/>
          <a:ext cx="5180330" cy="1631315"/>
        </p:xfrm>
        <a:graphic>
          <a:graphicData uri="http://schemas.openxmlformats.org/drawingml/2006/chart">
            <c:chart xmlns:c="http://schemas.openxmlformats.org/drawingml/2006/chart" xmlns:r="http://schemas.openxmlformats.org/officeDocument/2006/relationships" r:id="rId2"/>
          </a:graphicData>
        </a:graphic>
      </p:graphicFrame>
      <p:sp>
        <p:nvSpPr>
          <p:cNvPr id="3" name="文本框 2"/>
          <p:cNvSpPr txBox="1"/>
          <p:nvPr/>
        </p:nvSpPr>
        <p:spPr>
          <a:xfrm>
            <a:off x="5960745" y="224155"/>
            <a:ext cx="4300220" cy="645160"/>
          </a:xfrm>
          <a:prstGeom prst="rect">
            <a:avLst/>
          </a:prstGeom>
          <a:noFill/>
        </p:spPr>
        <p:txBody>
          <a:bodyPr wrap="square" rtlCol="0">
            <a:spAutoFit/>
          </a:bodyPr>
          <a:p>
            <a:r>
              <a:rPr lang="en-US" altLang="zh-CN" sz="3600" b="1">
                <a:latin typeface="华文隶书" panose="02010800040101010101" charset="-122"/>
                <a:ea typeface="华文隶书" panose="02010800040101010101" charset="-122"/>
              </a:rPr>
              <a:t>Higher education Voters</a:t>
            </a:r>
            <a:endParaRPr lang="en-US" altLang="zh-CN" sz="3600" b="1">
              <a:latin typeface="华文隶书" panose="02010800040101010101" charset="-122"/>
              <a:ea typeface="华文隶书" panose="02010800040101010101" charset="-122"/>
            </a:endParaRPr>
          </a:p>
        </p:txBody>
      </p:sp>
      <p:cxnSp>
        <p:nvCxnSpPr>
          <p:cNvPr id="4" name="直接连接符 3"/>
          <p:cNvCxnSpPr/>
          <p:nvPr/>
        </p:nvCxnSpPr>
        <p:spPr>
          <a:xfrm>
            <a:off x="4813300" y="142240"/>
            <a:ext cx="0" cy="7416800"/>
          </a:xfrm>
          <a:prstGeom prst="line">
            <a:avLst/>
          </a:prstGeom>
          <a:ln w="31750" cmpd="sng">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62865" y="66675"/>
            <a:ext cx="4026535" cy="1999615"/>
          </a:xfrm>
          <a:prstGeom prst="rect">
            <a:avLst/>
          </a:prstGeom>
          <a:noFill/>
        </p:spPr>
        <p:txBody>
          <a:bodyPr wrap="square" rtlCol="0">
            <a:spAutoFit/>
          </a:bodyPr>
          <a:p>
            <a:r>
              <a:rPr lang="en-US" altLang="zh-CN" sz="2800" b="1">
                <a:solidFill>
                  <a:srgbClr val="0070C0"/>
                </a:solidFill>
                <a:latin typeface="华文隶书" panose="02010800040101010101" charset="-122"/>
                <a:ea typeface="华文隶书" panose="02010800040101010101" charset="-122"/>
                <a:cs typeface="华文隶书" panose="02010800040101010101" charset="-122"/>
                <a:sym typeface="+mn-ea"/>
              </a:rPr>
              <a:t>Age Range</a:t>
            </a:r>
            <a:r>
              <a:rPr lang="zh-CN" altLang="en-US" sz="2800" b="1">
                <a:solidFill>
                  <a:srgbClr val="0070C0"/>
                </a:solidFill>
                <a:latin typeface="华文隶书" panose="02010800040101010101" charset="-122"/>
                <a:ea typeface="华文隶书" panose="02010800040101010101" charset="-122"/>
                <a:cs typeface="华文隶书" panose="02010800040101010101" charset="-122"/>
                <a:sym typeface="+mn-ea"/>
              </a:rPr>
              <a:t>：</a:t>
            </a:r>
            <a:r>
              <a:rPr lang="zh-CN" altLang="en-US" sz="2800" b="1">
                <a:solidFill>
                  <a:srgbClr val="FF0000"/>
                </a:solidFill>
                <a:latin typeface="华文隶书" panose="02010800040101010101" charset="-122"/>
                <a:ea typeface="华文隶书" panose="02010800040101010101" charset="-122"/>
                <a:cs typeface="华文隶书" panose="02010800040101010101" charset="-122"/>
                <a:sym typeface="+mn-ea"/>
              </a:rPr>
              <a:t>        </a:t>
            </a:r>
            <a:r>
              <a:rPr lang="en-US" altLang="zh-CN" b="1">
                <a:sym typeface="+mn-ea"/>
              </a:rPr>
              <a:t> </a:t>
            </a:r>
            <a:r>
              <a:rPr lang="en-US" altLang="zh-CN" sz="2400" b="1">
                <a:latin typeface="Century Gothic" panose="020B0502020202020204" charset="0"/>
                <a:ea typeface="微软雅黑 Light" panose="020B0502040204020203" charset="-122"/>
                <a:cs typeface="Century Gothic" panose="020B0502020202020204" charset="0"/>
                <a:sym typeface="+mn-ea"/>
              </a:rPr>
              <a:t>23-29 </a:t>
            </a:r>
            <a:endParaRPr lang="en-US" altLang="zh-CN" sz="2400" b="1">
              <a:latin typeface="Century Gothic" panose="020B0502020202020204" charset="0"/>
              <a:ea typeface="微软雅黑 Light" panose="020B0502040204020203" charset="-122"/>
              <a:cs typeface="Century Gothic" panose="020B0502020202020204" charset="0"/>
              <a:sym typeface="+mn-ea"/>
            </a:endParaRPr>
          </a:p>
          <a:p>
            <a:endParaRPr lang="en-US" altLang="zh-CN" b="1">
              <a:latin typeface="微软雅黑 Light" panose="020B0502040204020203" charset="-122"/>
              <a:ea typeface="微软雅黑 Light" panose="020B0502040204020203" charset="-122"/>
              <a:sym typeface="+mn-ea"/>
            </a:endParaRPr>
          </a:p>
          <a:p>
            <a:r>
              <a:rPr lang="en-US" altLang="zh-CN" sz="2800" b="1">
                <a:solidFill>
                  <a:srgbClr val="0070C0"/>
                </a:solidFill>
                <a:latin typeface="华文隶书" panose="02010800040101010101" charset="-122"/>
                <a:ea typeface="华文隶书" panose="02010800040101010101" charset="-122"/>
                <a:sym typeface="+mn-ea"/>
              </a:rPr>
              <a:t>Marital Status</a:t>
            </a:r>
            <a:r>
              <a:rPr lang="en-US" altLang="zh-CN" sz="3200" b="1">
                <a:solidFill>
                  <a:srgbClr val="0070C0"/>
                </a:solidFill>
                <a:latin typeface="华文隶书" panose="02010800040101010101" charset="-122"/>
                <a:ea typeface="华文隶书" panose="02010800040101010101" charset="-122"/>
                <a:sym typeface="+mn-ea"/>
              </a:rPr>
              <a:t> :</a:t>
            </a:r>
            <a:r>
              <a:rPr lang="en-US" altLang="zh-CN" sz="3200" b="1">
                <a:latin typeface="华文隶书" panose="02010800040101010101" charset="-122"/>
                <a:ea typeface="华文隶书" panose="02010800040101010101" charset="-122"/>
                <a:sym typeface="+mn-ea"/>
              </a:rPr>
              <a:t>  </a:t>
            </a:r>
            <a:r>
              <a:rPr lang="en-US" altLang="zh-CN" sz="2400" b="1">
                <a:latin typeface="Century Gothic" panose="020B0502020202020204" charset="0"/>
                <a:ea typeface="华文隶书" panose="02010800040101010101" charset="-122"/>
                <a:cs typeface="Century Gothic" panose="020B0502020202020204" charset="0"/>
                <a:sym typeface="+mn-ea"/>
              </a:rPr>
              <a:t>Married</a:t>
            </a:r>
            <a:endParaRPr lang="en-US" altLang="zh-CN" sz="3200" b="1">
              <a:latin typeface="华文隶书" panose="02010800040101010101" charset="-122"/>
              <a:ea typeface="华文隶书" panose="02010800040101010101" charset="-122"/>
              <a:cs typeface="Century Gothic" panose="020B0502020202020204" charset="0"/>
              <a:sym typeface="+mn-ea"/>
            </a:endParaRPr>
          </a:p>
          <a:p>
            <a:endParaRPr lang="en-US" altLang="zh-CN" b="1">
              <a:solidFill>
                <a:schemeClr val="tx1"/>
              </a:solidFill>
              <a:latin typeface="微软雅黑 Light" panose="020B0502040204020203" charset="-122"/>
              <a:ea typeface="微软雅黑 Light" panose="020B0502040204020203" charset="-122"/>
            </a:endParaRPr>
          </a:p>
          <a:p>
            <a:r>
              <a:rPr lang="en-US" altLang="zh-CN" sz="2800" b="1">
                <a:solidFill>
                  <a:srgbClr val="0070C0"/>
                </a:solidFill>
                <a:latin typeface="华文隶书" panose="02010800040101010101" charset="-122"/>
                <a:ea typeface="华文隶书" panose="02010800040101010101" charset="-122"/>
                <a:sym typeface="+mn-ea"/>
              </a:rPr>
              <a:t>Personal Loans:</a:t>
            </a:r>
            <a:r>
              <a:rPr lang="en-US" altLang="zh-CN" sz="2400" b="1">
                <a:solidFill>
                  <a:srgbClr val="7030A0"/>
                </a:solidFill>
                <a:latin typeface="华文隶书" panose="02010800040101010101" charset="-122"/>
                <a:ea typeface="华文隶书" panose="02010800040101010101" charset="-122"/>
                <a:sym typeface="+mn-ea"/>
              </a:rPr>
              <a:t>     </a:t>
            </a:r>
            <a:r>
              <a:rPr lang="en-US" altLang="zh-CN" sz="2400" b="1">
                <a:latin typeface="Century Gothic" panose="020B0502020202020204" charset="0"/>
                <a:ea typeface="微软雅黑 Light" panose="020B0502040204020203" charset="-122"/>
                <a:cs typeface="Century Gothic" panose="020B0502020202020204" charset="0"/>
                <a:sym typeface="+mn-ea"/>
              </a:rPr>
              <a:t>No</a:t>
            </a:r>
            <a:endParaRPr lang="zh-CN" altLang="en-US" sz="2400" b="1">
              <a:latin typeface="Century Gothic" panose="020B0502020202020204" charset="0"/>
              <a:cs typeface="Century Gothic" panose="020B0502020202020204" charset="0"/>
            </a:endParaRPr>
          </a:p>
        </p:txBody>
      </p:sp>
      <p:sp>
        <p:nvSpPr>
          <p:cNvPr id="9" name="文本框 8"/>
          <p:cNvSpPr txBox="1"/>
          <p:nvPr/>
        </p:nvSpPr>
        <p:spPr>
          <a:xfrm>
            <a:off x="3175" y="2172335"/>
            <a:ext cx="5685155" cy="4338320"/>
          </a:xfrm>
          <a:prstGeom prst="rect">
            <a:avLst/>
          </a:prstGeom>
          <a:noFill/>
        </p:spPr>
        <p:txBody>
          <a:bodyPr wrap="square" rtlCol="0">
            <a:spAutoFit/>
          </a:bodyPr>
          <a:p>
            <a:r>
              <a:rPr lang="en-US" altLang="zh-CN" sz="2800" b="1">
                <a:solidFill>
                  <a:srgbClr val="0070C0"/>
                </a:solidFill>
                <a:latin typeface="华文隶书" panose="02010800040101010101" charset="-122"/>
                <a:ea typeface="华文隶书" panose="02010800040101010101" charset="-122"/>
                <a:cs typeface="Century Gothic" panose="020B0502020202020204" charset="0"/>
                <a:sym typeface="+mn-ea"/>
              </a:rPr>
              <a:t>TRAITS:</a:t>
            </a:r>
            <a:endParaRPr lang="zh-CN" altLang="en-US" sz="1600" b="1">
              <a:latin typeface="微软雅黑 Light" panose="020B0502040204020203" charset="-122"/>
              <a:ea typeface="微软雅黑 Light" panose="020B0502040204020203" charset="-122"/>
            </a:endParaRPr>
          </a:p>
          <a:p>
            <a:pPr marL="285750" indent="-285750">
              <a:buFont typeface="Wingdings" panose="05000000000000000000" charset="0"/>
              <a:buChar char="Ø"/>
            </a:pPr>
            <a:r>
              <a:rPr lang="en-US" altLang="zh-CN" sz="1600" b="1">
                <a:latin typeface="微软雅黑 Light" panose="020B0502040204020203" charset="-122"/>
                <a:ea typeface="微软雅黑 Light" panose="020B0502040204020203" charset="-122"/>
                <a:sym typeface="+mn-ea"/>
              </a:rPr>
              <a:t>60-75% T</a:t>
            </a:r>
            <a:r>
              <a:rPr lang="en-US" altLang="zh-CN" sz="1600" b="1">
                <a:latin typeface="微软雅黑 Light" panose="020B0502040204020203" charset="-122"/>
                <a:ea typeface="微软雅黑 Light" panose="020B0502040204020203" charset="-122"/>
                <a:sym typeface="+mn-ea"/>
              </a:rPr>
              <a:t>echnique and Admin are more likely </a:t>
            </a:r>
            <a:endParaRPr lang="en-US" altLang="zh-CN" sz="1600" b="1">
              <a:latin typeface="微软雅黑 Light" panose="020B0502040204020203" charset="-122"/>
              <a:ea typeface="微软雅黑 Light" panose="020B0502040204020203" charset="-122"/>
              <a:sym typeface="+mn-ea"/>
            </a:endParaRPr>
          </a:p>
          <a:p>
            <a:pPr indent="0">
              <a:buFont typeface="Wingdings" panose="05000000000000000000" charset="0"/>
              <a:buNone/>
            </a:pPr>
            <a:r>
              <a:rPr lang="en-US" altLang="zh-CN" sz="1600" b="1">
                <a:latin typeface="微软雅黑 Light" panose="020B0502040204020203" charset="-122"/>
                <a:ea typeface="微软雅黑 Light" panose="020B0502040204020203" charset="-122"/>
                <a:sym typeface="+mn-ea"/>
              </a:rPr>
              <a:t>     to make a term deposit.</a:t>
            </a:r>
            <a:endParaRPr lang="en-US" altLang="zh-CN" sz="1600" b="1">
              <a:latin typeface="微软雅黑 Light" panose="020B0502040204020203" charset="-122"/>
              <a:ea typeface="微软雅黑 Light" panose="020B0502040204020203" charset="-122"/>
              <a:sym typeface="+mn-ea"/>
            </a:endParaRPr>
          </a:p>
          <a:p>
            <a:pPr marL="285750" indent="-285750">
              <a:buFont typeface="Wingdings" panose="05000000000000000000" charset="0"/>
              <a:buChar char="Ø"/>
            </a:pPr>
            <a:endParaRPr lang="en-US" altLang="zh-CN" sz="1600" b="1">
              <a:latin typeface="微软雅黑 Light" panose="020B0502040204020203" charset="-122"/>
              <a:ea typeface="微软雅黑 Light" panose="020B0502040204020203" charset="-122"/>
              <a:sym typeface="+mn-ea"/>
            </a:endParaRPr>
          </a:p>
          <a:p>
            <a:pPr marL="285750" indent="-285750">
              <a:buFont typeface="Wingdings" panose="05000000000000000000" charset="0"/>
              <a:buChar char="Ø"/>
            </a:pPr>
            <a:r>
              <a:rPr lang="en-US" altLang="zh-CN" sz="1600" b="1">
                <a:latin typeface="微软雅黑 Light" panose="020B0502040204020203" charset="-122"/>
                <a:ea typeface="微软雅黑 Light" panose="020B0502040204020203" charset="-122"/>
                <a:sym typeface="+mn-ea"/>
              </a:rPr>
              <a:t>75% of Education for Professional &amp;University </a:t>
            </a:r>
            <a:endParaRPr lang="en-US" altLang="zh-CN" sz="1600" b="1">
              <a:latin typeface="微软雅黑 Light" panose="020B0502040204020203" charset="-122"/>
              <a:ea typeface="微软雅黑 Light" panose="020B0502040204020203" charset="-122"/>
              <a:sym typeface="+mn-ea"/>
            </a:endParaRPr>
          </a:p>
          <a:p>
            <a:pPr indent="0">
              <a:buFont typeface="Wingdings" panose="05000000000000000000" charset="0"/>
              <a:buNone/>
            </a:pPr>
            <a:r>
              <a:rPr lang="en-US" altLang="zh-CN" sz="1600" b="1">
                <a:latin typeface="微软雅黑 Light" panose="020B0502040204020203" charset="-122"/>
                <a:ea typeface="微软雅黑 Light" panose="020B0502040204020203" charset="-122"/>
                <a:sym typeface="+mn-ea"/>
              </a:rPr>
              <a:t>    are likely to have a term deposit; </a:t>
            </a:r>
            <a:r>
              <a:rPr lang="en-US" altLang="zh-CN" sz="1600" b="1">
                <a:latin typeface="微软雅黑 Light" panose="020B0502040204020203" charset="-122"/>
                <a:ea typeface="微软雅黑 Light" panose="020B0502040204020203" charset="-122"/>
                <a:sym typeface="+mn-ea"/>
              </a:rPr>
              <a:t>Almost all </a:t>
            </a:r>
            <a:endParaRPr lang="en-US" altLang="zh-CN" sz="1600" b="1">
              <a:latin typeface="微软雅黑 Light" panose="020B0502040204020203" charset="-122"/>
              <a:ea typeface="微软雅黑 Light" panose="020B0502040204020203" charset="-122"/>
              <a:sym typeface="+mn-ea"/>
            </a:endParaRPr>
          </a:p>
          <a:p>
            <a:pPr indent="0">
              <a:buFont typeface="Wingdings" panose="05000000000000000000" charset="0"/>
              <a:buNone/>
            </a:pPr>
            <a:r>
              <a:rPr lang="en-US" altLang="zh-CN" sz="1600" b="1">
                <a:latin typeface="微软雅黑 Light" panose="020B0502040204020203" charset="-122"/>
                <a:ea typeface="微软雅黑 Light" panose="020B0502040204020203" charset="-122"/>
                <a:sym typeface="+mn-ea"/>
              </a:rPr>
              <a:t>    student, housemaid DO NOT vote term deposit.      </a:t>
            </a:r>
            <a:endParaRPr lang="en-US" altLang="zh-CN" sz="1600" b="1">
              <a:latin typeface="微软雅黑 Light" panose="020B0502040204020203" charset="-122"/>
              <a:ea typeface="微软雅黑 Light" panose="020B0502040204020203" charset="-122"/>
              <a:sym typeface="+mn-ea"/>
            </a:endParaRPr>
          </a:p>
          <a:p>
            <a:pPr indent="0">
              <a:buFont typeface="Wingdings" panose="05000000000000000000" charset="0"/>
              <a:buNone/>
            </a:pPr>
            <a:endParaRPr lang="en-US" altLang="zh-CN" sz="1600" b="1">
              <a:latin typeface="微软雅黑 Light" panose="020B0502040204020203" charset="-122"/>
              <a:ea typeface="微软雅黑 Light" panose="020B0502040204020203" charset="-122"/>
            </a:endParaRPr>
          </a:p>
          <a:p>
            <a:pPr marL="285750" indent="-285750" algn="l">
              <a:buFont typeface="Wingdings" panose="05000000000000000000" charset="0"/>
              <a:buChar char="Ø"/>
            </a:pPr>
            <a:r>
              <a:rPr lang="en-US" altLang="zh-CN" sz="1600" b="1">
                <a:latin typeface="微软雅黑 Light" panose="020B0502040204020203" charset="-122"/>
                <a:ea typeface="微软雅黑 Light" panose="020B0502040204020203" charset="-122"/>
              </a:rPr>
              <a:t>Half percentage of people with housing_ loan</a:t>
            </a:r>
            <a:endParaRPr lang="en-US" altLang="zh-CN" sz="1600" b="1">
              <a:latin typeface="微软雅黑 Light" panose="020B0502040204020203" charset="-122"/>
              <a:ea typeface="微软雅黑 Light" panose="020B0502040204020203" charset="-122"/>
            </a:endParaRPr>
          </a:p>
          <a:p>
            <a:pPr indent="0" algn="l">
              <a:buFont typeface="Wingdings" panose="05000000000000000000" charset="0"/>
              <a:buNone/>
            </a:pPr>
            <a:r>
              <a:rPr lang="en-US" altLang="zh-CN" sz="1600" b="1">
                <a:latin typeface="微软雅黑 Light" panose="020B0502040204020203" charset="-122"/>
                <a:ea typeface="微软雅黑 Light" panose="020B0502040204020203" charset="-122"/>
              </a:rPr>
              <a:t>     are likely to subscribe.</a:t>
            </a:r>
            <a:endParaRPr lang="en-US" altLang="zh-CN" sz="1600" b="1">
              <a:latin typeface="微软雅黑 Light" panose="020B0502040204020203" charset="-122"/>
              <a:ea typeface="微软雅黑 Light" panose="020B0502040204020203" charset="-122"/>
            </a:endParaRPr>
          </a:p>
          <a:p>
            <a:pPr indent="0" algn="l">
              <a:buFont typeface="Wingdings" panose="05000000000000000000" charset="0"/>
              <a:buNone/>
            </a:pPr>
            <a:endParaRPr lang="en-US" altLang="zh-CN" sz="1600" b="1">
              <a:latin typeface="微软雅黑 Light" panose="020B0502040204020203" charset="-122"/>
              <a:ea typeface="微软雅黑 Light" panose="020B0502040204020203" charset="-122"/>
            </a:endParaRPr>
          </a:p>
          <a:p>
            <a:pPr marL="285750" indent="-285750" algn="l">
              <a:buFont typeface="Wingdings" panose="05000000000000000000" charset="0"/>
              <a:buChar char="Ø"/>
            </a:pPr>
            <a:r>
              <a:rPr lang="en-US" altLang="zh-CN" sz="1600" b="1">
                <a:latin typeface="微软雅黑 Light" panose="020B0502040204020203" charset="-122"/>
                <a:ea typeface="微软雅黑 Light" panose="020B0502040204020203" charset="-122"/>
              </a:rPr>
              <a:t>Best contact by Celluar on August</a:t>
            </a:r>
            <a:endParaRPr lang="en-US" altLang="zh-CN" sz="1600" b="1">
              <a:latin typeface="微软雅黑 Light" panose="020B0502040204020203" charset="-122"/>
              <a:ea typeface="微软雅黑 Light" panose="020B0502040204020203" charset="-122"/>
            </a:endParaRPr>
          </a:p>
          <a:p>
            <a:pPr marL="285750" indent="-285750" algn="l">
              <a:buFont typeface="Wingdings" panose="05000000000000000000" charset="0"/>
              <a:buChar char="Ø"/>
            </a:pPr>
            <a:endParaRPr lang="en-US" altLang="zh-CN">
              <a:sym typeface="+mn-ea"/>
            </a:endParaRPr>
          </a:p>
          <a:p>
            <a:pPr marL="285750" indent="-285750">
              <a:buFont typeface="Wingdings" panose="05000000000000000000" charset="0"/>
              <a:buChar char="Ø"/>
            </a:pPr>
            <a:endParaRPr lang="en-US" altLang="zh-CN"/>
          </a:p>
          <a:p>
            <a:pPr indent="0">
              <a:buFont typeface="Wingdings" panose="05000000000000000000" charset="0"/>
              <a:buNone/>
            </a:pPr>
            <a:endParaRPr lang="en-US" altLang="zh-CN"/>
          </a:p>
          <a:p>
            <a:pPr marL="285750" indent="-285750"/>
            <a:endParaRPr lang="zh-CN" altLang="en-US"/>
          </a:p>
        </p:txBody>
      </p:sp>
      <p:sp>
        <p:nvSpPr>
          <p:cNvPr id="13" name="文本框 12"/>
          <p:cNvSpPr txBox="1"/>
          <p:nvPr/>
        </p:nvSpPr>
        <p:spPr>
          <a:xfrm>
            <a:off x="4802505" y="6327140"/>
            <a:ext cx="5582920" cy="1291590"/>
          </a:xfrm>
          <a:prstGeom prst="rect">
            <a:avLst/>
          </a:prstGeom>
          <a:noFill/>
        </p:spPr>
        <p:txBody>
          <a:bodyPr wrap="square" rtlCol="0">
            <a:spAutoFit/>
          </a:bodyPr>
          <a:p>
            <a:pPr marL="285750" indent="-285750" algn="l">
              <a:buFont typeface="Wingdings" panose="05000000000000000000" charset="0"/>
              <a:buNone/>
            </a:pPr>
            <a:r>
              <a:rPr lang="en-US" altLang="zh-CN" sz="1200">
                <a:latin typeface="微软雅黑 Light" panose="020B0502040204020203" charset="-122"/>
                <a:ea typeface="微软雅黑 Light" panose="020B0502040204020203" charset="-122"/>
                <a:sym typeface="+mn-ea"/>
              </a:rPr>
              <a:t>Education with university or higher has the highest probablity to subscribe </a:t>
            </a:r>
            <a:endParaRPr lang="en-US" altLang="zh-CN" sz="1200">
              <a:latin typeface="微软雅黑 Light" panose="020B0502040204020203" charset="-122"/>
              <a:ea typeface="微软雅黑 Light" panose="020B0502040204020203" charset="-122"/>
              <a:sym typeface="+mn-ea"/>
            </a:endParaRPr>
          </a:p>
          <a:p>
            <a:pPr marL="285750" indent="-285750" algn="l">
              <a:buFont typeface="Wingdings" panose="05000000000000000000" charset="0"/>
              <a:buNone/>
            </a:pPr>
            <a:r>
              <a:rPr lang="en-US" altLang="zh-CN" sz="1200">
                <a:latin typeface="微软雅黑 Light" panose="020B0502040204020203" charset="-122"/>
                <a:ea typeface="微软雅黑 Light" panose="020B0502040204020203" charset="-122"/>
                <a:sym typeface="+mn-ea"/>
              </a:rPr>
              <a:t>the term deposit, it might because young people they just tart working, </a:t>
            </a:r>
            <a:endParaRPr lang="en-US" altLang="zh-CN" sz="1200">
              <a:latin typeface="微软雅黑 Light" panose="020B0502040204020203" charset="-122"/>
              <a:ea typeface="微软雅黑 Light" panose="020B0502040204020203" charset="-122"/>
              <a:sym typeface="+mn-ea"/>
            </a:endParaRPr>
          </a:p>
          <a:p>
            <a:pPr marL="285750" indent="-285750" algn="l">
              <a:buFont typeface="Wingdings" panose="05000000000000000000" charset="0"/>
              <a:buNone/>
            </a:pPr>
            <a:r>
              <a:rPr lang="en-US" altLang="zh-CN" sz="1200">
                <a:latin typeface="微软雅黑 Light" panose="020B0502040204020203" charset="-122"/>
                <a:ea typeface="微软雅黑 Light" panose="020B0502040204020203" charset="-122"/>
                <a:sym typeface="+mn-ea"/>
              </a:rPr>
              <a:t>salary is not so higher after paying the housing loan, there may a little </a:t>
            </a:r>
            <a:endParaRPr lang="en-US" altLang="zh-CN" sz="1200">
              <a:latin typeface="微软雅黑 Light" panose="020B0502040204020203" charset="-122"/>
              <a:ea typeface="微软雅黑 Light" panose="020B0502040204020203" charset="-122"/>
              <a:sym typeface="+mn-ea"/>
            </a:endParaRPr>
          </a:p>
          <a:p>
            <a:pPr marL="285750" indent="-285750" algn="l">
              <a:buFont typeface="Wingdings" panose="05000000000000000000" charset="0"/>
              <a:buNone/>
            </a:pPr>
            <a:r>
              <a:rPr lang="en-US" altLang="zh-CN" sz="1200">
                <a:latin typeface="微软雅黑 Light" panose="020B0502040204020203" charset="-122"/>
                <a:ea typeface="微软雅黑 Light" panose="020B0502040204020203" charset="-122"/>
                <a:sym typeface="+mn-ea"/>
              </a:rPr>
              <a:t>money left, the best way is to put in the bank, saving for future or </a:t>
            </a:r>
            <a:endParaRPr lang="en-US" altLang="zh-CN" sz="1200">
              <a:latin typeface="微软雅黑 Light" panose="020B0502040204020203" charset="-122"/>
              <a:ea typeface="微软雅黑 Light" panose="020B0502040204020203" charset="-122"/>
              <a:sym typeface="+mn-ea"/>
            </a:endParaRPr>
          </a:p>
          <a:p>
            <a:pPr marL="285750" indent="-285750" algn="l">
              <a:buFont typeface="Wingdings" panose="05000000000000000000" charset="0"/>
              <a:buNone/>
            </a:pPr>
            <a:r>
              <a:rPr lang="en-US" altLang="zh-CN" sz="1200">
                <a:latin typeface="微软雅黑 Light" panose="020B0502040204020203" charset="-122"/>
                <a:ea typeface="微软雅黑 Light" panose="020B0502040204020203" charset="-122"/>
                <a:sym typeface="+mn-ea"/>
              </a:rPr>
              <a:t>emergency. </a:t>
            </a:r>
            <a:endParaRPr lang="en-US" altLang="zh-CN">
              <a:latin typeface="微软雅黑 Light" panose="020B0502040204020203" charset="-122"/>
              <a:ea typeface="微软雅黑 Light" panose="020B0502040204020203" charset="-122"/>
            </a:endParaRPr>
          </a:p>
          <a:p>
            <a:endParaRPr lang="zh-CN" altLang="en-US"/>
          </a:p>
        </p:txBody>
      </p:sp>
      <p:sp>
        <p:nvSpPr>
          <p:cNvPr id="16" name="文本框 15"/>
          <p:cNvSpPr txBox="1"/>
          <p:nvPr/>
        </p:nvSpPr>
        <p:spPr>
          <a:xfrm>
            <a:off x="5121275" y="501015"/>
            <a:ext cx="748030" cy="368300"/>
          </a:xfrm>
          <a:prstGeom prst="rect">
            <a:avLst/>
          </a:prstGeom>
          <a:noFill/>
        </p:spPr>
        <p:txBody>
          <a:bodyPr wrap="square" rtlCol="0">
            <a:spAutoFit/>
          </a:bodyPr>
          <a:p>
            <a:r>
              <a:rPr lang="en-US" altLang="zh-CN" b="1">
                <a:solidFill>
                  <a:srgbClr val="0070C0"/>
                </a:solidFill>
                <a:latin typeface="华文隶书" panose="02010800040101010101" charset="-122"/>
                <a:ea typeface="华文隶书" panose="02010800040101010101" charset="-122"/>
              </a:rPr>
              <a:t>18%</a:t>
            </a:r>
            <a:endParaRPr lang="en-US" altLang="zh-CN" b="1">
              <a:solidFill>
                <a:srgbClr val="0070C0"/>
              </a:solidFill>
              <a:latin typeface="华文隶书" panose="02010800040101010101" charset="-122"/>
              <a:ea typeface="华文隶书" panose="02010800040101010101" charset="-122"/>
            </a:endParaRPr>
          </a:p>
        </p:txBody>
      </p:sp>
      <p:cxnSp>
        <p:nvCxnSpPr>
          <p:cNvPr id="17" name="直接连接符 16"/>
          <p:cNvCxnSpPr/>
          <p:nvPr/>
        </p:nvCxnSpPr>
        <p:spPr>
          <a:xfrm flipV="1">
            <a:off x="3810" y="5398770"/>
            <a:ext cx="4809490" cy="12065"/>
          </a:xfrm>
          <a:prstGeom prst="line">
            <a:avLst/>
          </a:prstGeom>
          <a:ln w="28575" cmpd="sng">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32385" y="2069465"/>
            <a:ext cx="4780915" cy="16510"/>
          </a:xfrm>
          <a:prstGeom prst="line">
            <a:avLst/>
          </a:prstGeom>
          <a:ln w="28575" cmpd="sng">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V="1">
            <a:off x="-15875" y="7618730"/>
            <a:ext cx="10045065" cy="5715"/>
          </a:xfrm>
          <a:prstGeom prst="line">
            <a:avLst/>
          </a:prstGeom>
          <a:ln w="98425" cmpd="dbl">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flipV="1">
            <a:off x="3810" y="7693660"/>
            <a:ext cx="10062210" cy="20955"/>
          </a:xfrm>
          <a:prstGeom prst="line">
            <a:avLst/>
          </a:prstGeom>
          <a:ln w="12700" cmpd="sng">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3810" y="5410835"/>
            <a:ext cx="4980305" cy="2922905"/>
          </a:xfrm>
          <a:prstGeom prst="rect">
            <a:avLst/>
          </a:prstGeom>
          <a:noFill/>
        </p:spPr>
        <p:txBody>
          <a:bodyPr wrap="square" rtlCol="0">
            <a:spAutoFit/>
          </a:bodyPr>
          <a:p>
            <a:pPr marL="285750" indent="-285750">
              <a:buFont typeface="Wingdings" panose="05000000000000000000" charset="0"/>
              <a:buNone/>
            </a:pPr>
            <a:r>
              <a:rPr lang="en-US" altLang="zh-CN" sz="2600" b="1">
                <a:solidFill>
                  <a:srgbClr val="0070C0"/>
                </a:solidFill>
                <a:latin typeface="华文隶书" panose="02010800040101010101" charset="-122"/>
                <a:ea typeface="华文隶书" panose="02010800040101010101" charset="-122"/>
                <a:sym typeface="+mn-ea"/>
              </a:rPr>
              <a:t>Reasons:</a:t>
            </a:r>
            <a:endParaRPr lang="en-US" altLang="zh-CN" sz="2800" b="1">
              <a:solidFill>
                <a:srgbClr val="0070C0"/>
              </a:solidFill>
              <a:latin typeface="华文隶书" panose="02010800040101010101" charset="-122"/>
              <a:ea typeface="华文隶书" panose="02010800040101010101" charset="-122"/>
              <a:sym typeface="+mn-ea"/>
            </a:endParaRPr>
          </a:p>
          <a:p>
            <a:pPr marL="285750" indent="-285750">
              <a:buFont typeface="Wingdings" panose="05000000000000000000" charset="0"/>
              <a:buNone/>
            </a:pPr>
            <a:r>
              <a:rPr lang="en-US" altLang="zh-CN" sz="1200">
                <a:latin typeface="微软雅黑 Light" panose="020B0502040204020203" charset="-122"/>
                <a:ea typeface="微软雅黑 Light" panose="020B0502040204020203" charset="-122"/>
                <a:sym typeface="+mn-ea"/>
              </a:rPr>
              <a:t>student and housemaid are least to subscribe the term deposit</a:t>
            </a:r>
            <a:r>
              <a:rPr lang="zh-CN" altLang="en-US" sz="1200">
                <a:latin typeface="微软雅黑 Light" panose="020B0502040204020203" charset="-122"/>
                <a:ea typeface="微软雅黑 Light" panose="020B0502040204020203" charset="-122"/>
                <a:sym typeface="+mn-ea"/>
              </a:rPr>
              <a:t>，</a:t>
            </a:r>
            <a:endParaRPr lang="en-US" altLang="zh-CN" sz="1200">
              <a:latin typeface="微软雅黑 Light" panose="020B0502040204020203" charset="-122"/>
              <a:ea typeface="微软雅黑 Light" panose="020B0502040204020203" charset="-122"/>
              <a:sym typeface="+mn-ea"/>
            </a:endParaRPr>
          </a:p>
          <a:p>
            <a:pPr marL="285750" indent="-285750">
              <a:buFont typeface="Wingdings" panose="05000000000000000000" charset="0"/>
              <a:buNone/>
            </a:pPr>
            <a:r>
              <a:rPr lang="en-US" altLang="zh-CN" sz="1200">
                <a:latin typeface="微软雅黑 Light" panose="020B0502040204020203" charset="-122"/>
                <a:ea typeface="微软雅黑 Light" panose="020B0502040204020203" charset="-122"/>
                <a:sym typeface="+mn-ea"/>
              </a:rPr>
              <a:t>sudents donot have money,they might need f</a:t>
            </a:r>
            <a:r>
              <a:rPr lang="en-US" altLang="zh-CN" sz="1200">
                <a:latin typeface="微软雅黑 Light" panose="020B0502040204020203" charset="-122"/>
                <a:ea typeface="微软雅黑 Light" panose="020B0502040204020203" charset="-122"/>
                <a:sym typeface="+mn-ea"/>
              </a:rPr>
              <a:t>amily to support</a:t>
            </a:r>
            <a:endParaRPr lang="en-US" altLang="zh-CN" sz="1200">
              <a:latin typeface="微软雅黑 Light" panose="020B0502040204020203" charset="-122"/>
              <a:ea typeface="微软雅黑 Light" panose="020B0502040204020203" charset="-122"/>
              <a:sym typeface="+mn-ea"/>
            </a:endParaRPr>
          </a:p>
          <a:p>
            <a:pPr marL="285750" indent="-285750">
              <a:buFont typeface="Wingdings" panose="05000000000000000000" charset="0"/>
              <a:buNone/>
            </a:pPr>
            <a:r>
              <a:rPr lang="en-US" altLang="zh-CN" sz="1200">
                <a:latin typeface="微软雅黑 Light" panose="020B0502040204020203" charset="-122"/>
                <a:ea typeface="微软雅黑 Light" panose="020B0502040204020203" charset="-122"/>
                <a:sym typeface="+mn-ea"/>
              </a:rPr>
              <a:t>which is reasonable. Housemaid, Most of them may not have high</a:t>
            </a:r>
            <a:endParaRPr lang="en-US" altLang="zh-CN" sz="1200">
              <a:latin typeface="微软雅黑 Light" panose="020B0502040204020203" charset="-122"/>
              <a:ea typeface="微软雅黑 Light" panose="020B0502040204020203" charset="-122"/>
              <a:sym typeface="+mn-ea"/>
            </a:endParaRPr>
          </a:p>
          <a:p>
            <a:pPr marL="285750" indent="-285750">
              <a:buFont typeface="Wingdings" panose="05000000000000000000" charset="0"/>
              <a:buNone/>
            </a:pPr>
            <a:r>
              <a:rPr lang="en-US" altLang="zh-CN" sz="1200">
                <a:latin typeface="微软雅黑 Light" panose="020B0502040204020203" charset="-122"/>
                <a:ea typeface="微软雅黑 Light" panose="020B0502040204020203" charset="-122"/>
                <a:sym typeface="+mn-ea"/>
              </a:rPr>
              <a:t>academic qualifications.They do make some money for this job,</a:t>
            </a:r>
            <a:endParaRPr lang="en-US" altLang="zh-CN" sz="1200">
              <a:latin typeface="微软雅黑 Light" panose="020B0502040204020203" charset="-122"/>
              <a:ea typeface="微软雅黑 Light" panose="020B0502040204020203" charset="-122"/>
              <a:sym typeface="+mn-ea"/>
            </a:endParaRPr>
          </a:p>
          <a:p>
            <a:pPr marL="285750" indent="-285750">
              <a:buFont typeface="Wingdings" panose="05000000000000000000" charset="0"/>
              <a:buNone/>
            </a:pPr>
            <a:r>
              <a:rPr lang="en-US" altLang="zh-CN" sz="1200">
                <a:latin typeface="微软雅黑 Light" panose="020B0502040204020203" charset="-122"/>
                <a:ea typeface="微软雅黑 Light" panose="020B0502040204020203" charset="-122"/>
                <a:sym typeface="+mn-ea"/>
              </a:rPr>
              <a:t>(according to research, the highest $27,470/ year, while the lowest</a:t>
            </a:r>
            <a:endParaRPr lang="en-US" altLang="zh-CN" sz="1200">
              <a:latin typeface="微软雅黑 Light" panose="020B0502040204020203" charset="-122"/>
              <a:ea typeface="微软雅黑 Light" panose="020B0502040204020203" charset="-122"/>
              <a:sym typeface="+mn-ea"/>
            </a:endParaRPr>
          </a:p>
          <a:p>
            <a:pPr marL="285750" indent="-285750">
              <a:buFont typeface="Wingdings" panose="05000000000000000000" charset="0"/>
              <a:buNone/>
            </a:pPr>
            <a:r>
              <a:rPr lang="en-US" altLang="zh-CN" sz="1200">
                <a:latin typeface="微软雅黑 Light" panose="020B0502040204020203" charset="-122"/>
                <a:ea typeface="微软雅黑 Light" panose="020B0502040204020203" charset="-122"/>
                <a:sym typeface="+mn-ea"/>
              </a:rPr>
              <a:t>$19,580) They donot like to make a term deposit, it might because</a:t>
            </a:r>
            <a:endParaRPr lang="en-US" altLang="zh-CN" sz="1200">
              <a:latin typeface="微软雅黑 Light" panose="020B0502040204020203" charset="-122"/>
              <a:ea typeface="微软雅黑 Light" panose="020B0502040204020203" charset="-122"/>
              <a:sym typeface="+mn-ea"/>
            </a:endParaRPr>
          </a:p>
          <a:p>
            <a:pPr marL="285750" indent="-285750">
              <a:buFont typeface="Wingdings" panose="05000000000000000000" charset="0"/>
              <a:buNone/>
            </a:pPr>
            <a:r>
              <a:rPr lang="en-US" altLang="zh-CN" sz="1200">
                <a:latin typeface="微软雅黑 Light" panose="020B0502040204020203" charset="-122"/>
                <a:ea typeface="微软雅黑 Light" panose="020B0502040204020203" charset="-122"/>
                <a:sym typeface="+mn-ea"/>
              </a:rPr>
              <a:t>either they need to cover their family expense, housing or enjoy the</a:t>
            </a:r>
            <a:endParaRPr lang="en-US" altLang="zh-CN" sz="1200">
              <a:latin typeface="微软雅黑 Light" panose="020B0502040204020203" charset="-122"/>
              <a:ea typeface="微软雅黑 Light" panose="020B0502040204020203" charset="-122"/>
              <a:sym typeface="+mn-ea"/>
            </a:endParaRPr>
          </a:p>
          <a:p>
            <a:pPr marL="285750" indent="-285750">
              <a:buFont typeface="Wingdings" panose="05000000000000000000" charset="0"/>
              <a:buNone/>
            </a:pPr>
            <a:r>
              <a:rPr lang="en-US" altLang="zh-CN" sz="1200">
                <a:latin typeface="微软雅黑 Light" panose="020B0502040204020203" charset="-122"/>
                <a:ea typeface="微软雅黑 Light" panose="020B0502040204020203" charset="-122"/>
                <a:sym typeface="+mn-ea"/>
              </a:rPr>
              <a:t>life due to young.</a:t>
            </a:r>
            <a:r>
              <a:rPr lang="en-US" altLang="zh-CN" sz="1200" b="1">
                <a:latin typeface="微软雅黑 Light" panose="020B0502040204020203" charset="-122"/>
                <a:ea typeface="微软雅黑 Light" panose="020B0502040204020203" charset="-122"/>
                <a:sym typeface="+mn-ea"/>
              </a:rPr>
              <a:t>Source (https://money.usnews.com/careers/best</a:t>
            </a:r>
            <a:endParaRPr lang="en-US" altLang="zh-CN" sz="1200" b="1">
              <a:latin typeface="微软雅黑 Light" panose="020B0502040204020203" charset="-122"/>
              <a:ea typeface="微软雅黑 Light" panose="020B0502040204020203" charset="-122"/>
              <a:sym typeface="+mn-ea"/>
            </a:endParaRPr>
          </a:p>
          <a:p>
            <a:pPr marL="285750" indent="-285750">
              <a:buFont typeface="Wingdings" panose="05000000000000000000" charset="0"/>
              <a:buNone/>
            </a:pPr>
            <a:r>
              <a:rPr lang="en-US" altLang="zh-CN" sz="1200" b="1">
                <a:latin typeface="微软雅黑 Light" panose="020B0502040204020203" charset="-122"/>
                <a:ea typeface="微软雅黑 Light" panose="020B0502040204020203" charset="-122"/>
                <a:sym typeface="+mn-ea"/>
              </a:rPr>
              <a:t>jobs/maid-and-housekeeper/salary)</a:t>
            </a:r>
            <a:endParaRPr lang="en-US" altLang="zh-CN" sz="1200">
              <a:latin typeface="微软雅黑 Light" panose="020B0502040204020203" charset="-122"/>
              <a:ea typeface="微软雅黑 Light" panose="020B0502040204020203" charset="-122"/>
              <a:sym typeface="+mn-ea"/>
            </a:endParaRPr>
          </a:p>
          <a:p>
            <a:pPr marL="285750" indent="-285750">
              <a:buFont typeface="Wingdings" panose="05000000000000000000" charset="0"/>
              <a:buNone/>
            </a:pPr>
            <a:endParaRPr lang="en-US" altLang="zh-CN" sz="1000">
              <a:latin typeface="微软雅黑 Light" panose="020B0502040204020203" charset="-122"/>
              <a:ea typeface="微软雅黑 Light" panose="020B0502040204020203" charset="-122"/>
            </a:endParaRPr>
          </a:p>
          <a:p>
            <a:pPr marL="285750" indent="-285750">
              <a:buFont typeface="Wingdings" panose="05000000000000000000" charset="0"/>
              <a:buNone/>
            </a:pPr>
            <a:endParaRPr lang="en-US" altLang="zh-CN" sz="1000">
              <a:latin typeface="微软雅黑 Light" panose="020B0502040204020203" charset="-122"/>
              <a:ea typeface="微软雅黑 Light" panose="020B0502040204020203" charset="-122"/>
            </a:endParaRPr>
          </a:p>
          <a:p>
            <a:pPr marL="285750" indent="-285750">
              <a:buFont typeface="Wingdings" panose="05000000000000000000" charset="0"/>
              <a:buNone/>
            </a:pPr>
            <a:endParaRPr lang="en-US" altLang="zh-CN" sz="1000">
              <a:latin typeface="微软雅黑 Light" panose="020B0502040204020203" charset="-122"/>
              <a:ea typeface="微软雅黑 Light" panose="020B0502040204020203" charset="-122"/>
            </a:endParaRPr>
          </a:p>
          <a:p>
            <a:pPr marL="285750" indent="-285750">
              <a:buFont typeface="Wingdings" panose="05000000000000000000" charset="0"/>
              <a:buNone/>
            </a:pPr>
            <a:endParaRPr lang="en-US" altLang="zh-CN" sz="1000">
              <a:latin typeface="微软雅黑 Light" panose="020B0502040204020203" charset="-122"/>
              <a:ea typeface="微软雅黑 Light" panose="020B0502040204020203" charset="-122"/>
            </a:endParaRPr>
          </a:p>
          <a:p>
            <a:pPr marL="285750" indent="-285750">
              <a:buFont typeface="Wingdings" panose="05000000000000000000" charset="0"/>
              <a:buNone/>
            </a:pPr>
            <a:endParaRPr lang="en-US" altLang="zh-CN" sz="1000">
              <a:latin typeface="微软雅黑 Light" panose="020B0502040204020203" charset="-122"/>
              <a:ea typeface="微软雅黑 Light" panose="020B0502040204020203" charset="-122"/>
            </a:endParaRPr>
          </a:p>
        </p:txBody>
      </p:sp>
      <p:graphicFrame>
        <p:nvGraphicFramePr>
          <p:cNvPr id="8" name="图表 7"/>
          <p:cNvGraphicFramePr/>
          <p:nvPr/>
        </p:nvGraphicFramePr>
        <p:xfrm>
          <a:off x="4848225" y="1351915"/>
          <a:ext cx="5180965" cy="324231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0" name="图表 9"/>
          <p:cNvGraphicFramePr/>
          <p:nvPr/>
        </p:nvGraphicFramePr>
        <p:xfrm>
          <a:off x="4210050" y="-362585"/>
          <a:ext cx="2278380" cy="2218690"/>
        </p:xfrm>
        <a:graphic>
          <a:graphicData uri="http://schemas.openxmlformats.org/drawingml/2006/chart">
            <c:chart xmlns:c="http://schemas.openxmlformats.org/drawingml/2006/chart" xmlns:r="http://schemas.openxmlformats.org/officeDocument/2006/relationships" r:id="rId1"/>
          </a:graphicData>
        </a:graphic>
      </p:graphicFrame>
      <p:sp>
        <p:nvSpPr>
          <p:cNvPr id="2" name="文本框 1"/>
          <p:cNvSpPr txBox="1"/>
          <p:nvPr/>
        </p:nvSpPr>
        <p:spPr>
          <a:xfrm>
            <a:off x="5803900" y="481965"/>
            <a:ext cx="4138930" cy="645160"/>
          </a:xfrm>
          <a:prstGeom prst="rect">
            <a:avLst/>
          </a:prstGeom>
          <a:noFill/>
        </p:spPr>
        <p:txBody>
          <a:bodyPr wrap="square" rtlCol="0">
            <a:spAutoFit/>
          </a:bodyPr>
          <a:p>
            <a:r>
              <a:rPr lang="en-US" altLang="zh-CN" sz="3600">
                <a:latin typeface="华文隶书" panose="02010800040101010101" charset="-122"/>
                <a:ea typeface="华文隶书" panose="02010800040101010101" charset="-122"/>
              </a:rPr>
              <a:t>      </a:t>
            </a:r>
            <a:r>
              <a:rPr lang="en-US" altLang="zh-CN" sz="3600" b="1">
                <a:latin typeface="华文隶书" panose="02010800040101010101" charset="-122"/>
                <a:ea typeface="华文隶书" panose="02010800040101010101" charset="-122"/>
              </a:rPr>
              <a:t>Retired </a:t>
            </a:r>
            <a:endParaRPr lang="en-US" altLang="zh-CN" sz="3600" b="1">
              <a:latin typeface="华文隶书" panose="02010800040101010101" charset="-122"/>
              <a:ea typeface="华文隶书" panose="02010800040101010101" charset="-122"/>
            </a:endParaRPr>
          </a:p>
        </p:txBody>
      </p:sp>
      <p:cxnSp>
        <p:nvCxnSpPr>
          <p:cNvPr id="4" name="直接连接符 3"/>
          <p:cNvCxnSpPr/>
          <p:nvPr/>
        </p:nvCxnSpPr>
        <p:spPr>
          <a:xfrm>
            <a:off x="4164965" y="-1905"/>
            <a:ext cx="0" cy="7488555"/>
          </a:xfrm>
          <a:prstGeom prst="line">
            <a:avLst/>
          </a:prstGeom>
          <a:ln w="28575" cmpd="sng">
            <a:solidFill>
              <a:schemeClr val="bg1">
                <a:lumMod val="85000"/>
              </a:schemeClr>
            </a:solidFill>
            <a:prstDash val="solid"/>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24130" y="57150"/>
            <a:ext cx="4234180" cy="2030095"/>
          </a:xfrm>
          <a:prstGeom prst="rect">
            <a:avLst/>
          </a:prstGeom>
          <a:noFill/>
        </p:spPr>
        <p:txBody>
          <a:bodyPr wrap="square" rtlCol="0">
            <a:spAutoFit/>
          </a:bodyPr>
          <a:p>
            <a:r>
              <a:rPr lang="en-US" altLang="zh-CN" sz="2800" b="1">
                <a:solidFill>
                  <a:schemeClr val="accent3">
                    <a:lumMod val="75000"/>
                  </a:schemeClr>
                </a:solidFill>
                <a:latin typeface="华文隶书" panose="02010800040101010101" charset="-122"/>
                <a:ea typeface="华文隶书" panose="02010800040101010101" charset="-122"/>
                <a:sym typeface="+mn-ea"/>
              </a:rPr>
              <a:t>Age Range</a:t>
            </a:r>
            <a:r>
              <a:rPr lang="zh-CN" altLang="en-US" b="1">
                <a:solidFill>
                  <a:schemeClr val="accent3">
                    <a:lumMod val="75000"/>
                  </a:schemeClr>
                </a:solidFill>
                <a:sym typeface="+mn-ea"/>
              </a:rPr>
              <a:t>：</a:t>
            </a:r>
            <a:r>
              <a:rPr lang="zh-CN" altLang="en-US" b="1">
                <a:solidFill>
                  <a:schemeClr val="accent3">
                    <a:lumMod val="75000"/>
                  </a:schemeClr>
                </a:solidFill>
                <a:latin typeface="Century Gothic" panose="020B0502020202020204" charset="0"/>
                <a:cs typeface="Century Gothic" panose="020B0502020202020204" charset="0"/>
                <a:sym typeface="+mn-ea"/>
              </a:rPr>
              <a:t> </a:t>
            </a:r>
            <a:r>
              <a:rPr lang="zh-CN" altLang="en-US" b="1">
                <a:solidFill>
                  <a:schemeClr val="accent4"/>
                </a:solidFill>
                <a:latin typeface="Century Gothic" panose="020B0502020202020204" charset="0"/>
                <a:cs typeface="Century Gothic" panose="020B0502020202020204" charset="0"/>
                <a:sym typeface="+mn-ea"/>
              </a:rPr>
              <a:t>        </a:t>
            </a:r>
            <a:r>
              <a:rPr lang="zh-CN" altLang="en-US" sz="2400" b="1">
                <a:solidFill>
                  <a:schemeClr val="accent4"/>
                </a:solidFill>
                <a:latin typeface="Century Gothic" panose="020B0502020202020204" charset="0"/>
                <a:cs typeface="Century Gothic" panose="020B0502020202020204" charset="0"/>
                <a:sym typeface="+mn-ea"/>
              </a:rPr>
              <a:t> </a:t>
            </a:r>
            <a:r>
              <a:rPr lang="en-US" altLang="zh-CN" sz="2400" b="1">
                <a:solidFill>
                  <a:schemeClr val="tx1"/>
                </a:solidFill>
                <a:latin typeface="Century Gothic" panose="020B0502020202020204" charset="0"/>
                <a:cs typeface="Century Gothic" panose="020B0502020202020204" charset="0"/>
                <a:sym typeface="+mn-ea"/>
              </a:rPr>
              <a:t>32-48</a:t>
            </a:r>
            <a:endParaRPr lang="zh-CN" altLang="en-US" sz="2400">
              <a:solidFill>
                <a:schemeClr val="accent4"/>
              </a:solidFill>
              <a:latin typeface="Century Gothic" panose="020B0502020202020204" charset="0"/>
              <a:cs typeface="Century Gothic" panose="020B0502020202020204" charset="0"/>
            </a:endParaRPr>
          </a:p>
          <a:p>
            <a:r>
              <a:rPr lang="en-US" altLang="zh-CN" sz="2400">
                <a:solidFill>
                  <a:schemeClr val="accent4"/>
                </a:solidFill>
                <a:latin typeface="Century Gothic" panose="020B0502020202020204" charset="0"/>
                <a:cs typeface="Century Gothic" panose="020B0502020202020204" charset="0"/>
                <a:sym typeface="+mn-ea"/>
              </a:rPr>
              <a:t> </a:t>
            </a:r>
            <a:r>
              <a:rPr lang="en-US" altLang="zh-CN" sz="2400" b="1">
                <a:latin typeface="Century Gothic" panose="020B0502020202020204" charset="0"/>
                <a:cs typeface="Century Gothic" panose="020B0502020202020204" charset="0"/>
                <a:sym typeface="+mn-ea"/>
              </a:rPr>
              <a:t>   </a:t>
            </a:r>
            <a:endParaRPr lang="en-US" altLang="zh-CN" sz="2400" b="1">
              <a:solidFill>
                <a:schemeClr val="tx1"/>
              </a:solidFill>
              <a:latin typeface="Century Gothic" panose="020B0502020202020204" charset="0"/>
              <a:ea typeface="微软雅黑 Light" panose="020B0502040204020203" charset="-122"/>
              <a:cs typeface="Century Gothic" panose="020B0502020202020204" charset="0"/>
            </a:endParaRPr>
          </a:p>
          <a:p>
            <a:r>
              <a:rPr lang="en-US" altLang="zh-CN" sz="2800" b="1">
                <a:solidFill>
                  <a:schemeClr val="accent3">
                    <a:lumMod val="75000"/>
                  </a:schemeClr>
                </a:solidFill>
                <a:latin typeface="华文隶书" panose="02010800040101010101" charset="-122"/>
                <a:ea typeface="华文隶书" panose="02010800040101010101" charset="-122"/>
                <a:sym typeface="+mn-ea"/>
              </a:rPr>
              <a:t>Marital Status :</a:t>
            </a:r>
            <a:r>
              <a:rPr lang="en-US" altLang="zh-CN" b="1">
                <a:latin typeface="微软雅黑 Light" panose="020B0502040204020203" charset="-122"/>
                <a:ea typeface="微软雅黑 Light" panose="020B0502040204020203" charset="-122"/>
                <a:sym typeface="+mn-ea"/>
              </a:rPr>
              <a:t>  </a:t>
            </a:r>
            <a:r>
              <a:rPr lang="en-US" altLang="zh-CN" sz="2400" b="1">
                <a:latin typeface="Century Gothic" panose="020B0502020202020204" charset="0"/>
                <a:ea typeface="华文行楷" panose="02010800040101010101" charset="-122"/>
                <a:cs typeface="Century Gothic" panose="020B0502020202020204" charset="0"/>
                <a:sym typeface="+mn-ea"/>
              </a:rPr>
              <a:t>Married</a:t>
            </a:r>
            <a:endParaRPr lang="en-US" altLang="zh-CN" sz="2400" b="1">
              <a:solidFill>
                <a:schemeClr val="tx1"/>
              </a:solidFill>
              <a:latin typeface="Century Gothic" panose="020B0502020202020204" charset="0"/>
              <a:ea typeface="微软雅黑 Light" panose="020B0502040204020203" charset="-122"/>
              <a:cs typeface="Century Gothic" panose="020B0502020202020204" charset="0"/>
            </a:endParaRPr>
          </a:p>
          <a:p>
            <a:r>
              <a:rPr lang="en-US" altLang="zh-CN" b="1">
                <a:latin typeface="微软雅黑 Light" panose="020B0502040204020203" charset="-122"/>
                <a:ea typeface="微软雅黑 Light" panose="020B0502040204020203" charset="-122"/>
                <a:sym typeface="+mn-ea"/>
              </a:rPr>
              <a:t> </a:t>
            </a:r>
            <a:r>
              <a:rPr lang="en-US" altLang="zh-CN" b="1">
                <a:latin typeface="Century Schoolbook" panose="02040604050505020304" charset="0"/>
                <a:ea typeface="微软雅黑 Light" panose="020B0502040204020203" charset="-122"/>
                <a:cs typeface="Century Schoolbook" panose="02040604050505020304" charset="0"/>
                <a:sym typeface="+mn-ea"/>
              </a:rPr>
              <a:t> </a:t>
            </a:r>
            <a:endParaRPr lang="en-US" altLang="zh-CN" b="1">
              <a:solidFill>
                <a:schemeClr val="tx1"/>
              </a:solidFill>
              <a:latin typeface="微软雅黑 Light" panose="020B0502040204020203" charset="-122"/>
              <a:ea typeface="微软雅黑 Light" panose="020B0502040204020203" charset="-122"/>
            </a:endParaRPr>
          </a:p>
          <a:p>
            <a:r>
              <a:rPr lang="en-US" altLang="zh-CN" sz="2800" b="1">
                <a:solidFill>
                  <a:schemeClr val="accent3">
                    <a:lumMod val="75000"/>
                  </a:schemeClr>
                </a:solidFill>
                <a:latin typeface="华文隶书" panose="02010800040101010101" charset="-122"/>
                <a:ea typeface="华文隶书" panose="02010800040101010101" charset="-122"/>
                <a:sym typeface="+mn-ea"/>
              </a:rPr>
              <a:t>Personal loans:</a:t>
            </a:r>
            <a:r>
              <a:rPr lang="en-US" altLang="zh-CN" b="1">
                <a:solidFill>
                  <a:schemeClr val="accent3">
                    <a:lumMod val="75000"/>
                  </a:schemeClr>
                </a:solidFill>
                <a:latin typeface="华文隶书" panose="02010800040101010101" charset="-122"/>
                <a:ea typeface="华文隶书" panose="02010800040101010101" charset="-122"/>
                <a:sym typeface="+mn-ea"/>
              </a:rPr>
              <a:t>   </a:t>
            </a:r>
            <a:r>
              <a:rPr lang="en-US" altLang="zh-CN" b="1">
                <a:solidFill>
                  <a:srgbClr val="7030A0"/>
                </a:solidFill>
                <a:latin typeface="华文隶书" panose="02010800040101010101" charset="-122"/>
                <a:ea typeface="华文隶书" panose="02010800040101010101" charset="-122"/>
                <a:sym typeface="+mn-ea"/>
              </a:rPr>
              <a:t>      </a:t>
            </a:r>
            <a:r>
              <a:rPr lang="en-US" altLang="zh-CN" sz="2400" b="1">
                <a:latin typeface="Century Gothic" panose="020B0502020202020204" charset="0"/>
                <a:ea typeface="微软雅黑 Light" panose="020B0502040204020203" charset="-122"/>
                <a:cs typeface="Century Gothic" panose="020B0502020202020204" charset="0"/>
                <a:sym typeface="+mn-ea"/>
              </a:rPr>
              <a:t>No</a:t>
            </a:r>
            <a:endParaRPr lang="zh-CN" altLang="en-US" sz="2400"/>
          </a:p>
        </p:txBody>
      </p:sp>
      <p:sp>
        <p:nvSpPr>
          <p:cNvPr id="7" name="文本框 6"/>
          <p:cNvSpPr txBox="1"/>
          <p:nvPr/>
        </p:nvSpPr>
        <p:spPr>
          <a:xfrm>
            <a:off x="-4445" y="2280920"/>
            <a:ext cx="4170045" cy="2738120"/>
          </a:xfrm>
          <a:prstGeom prst="rect">
            <a:avLst/>
          </a:prstGeom>
          <a:noFill/>
        </p:spPr>
        <p:txBody>
          <a:bodyPr wrap="square" rtlCol="0">
            <a:spAutoFit/>
          </a:bodyPr>
          <a:p>
            <a:r>
              <a:rPr lang="en-US" altLang="zh-CN" sz="2800" b="1">
                <a:solidFill>
                  <a:schemeClr val="accent3">
                    <a:lumMod val="75000"/>
                  </a:schemeClr>
                </a:solidFill>
                <a:latin typeface="华文隶书" panose="02010800040101010101" charset="-122"/>
                <a:ea typeface="华文隶书" panose="02010800040101010101" charset="-122"/>
                <a:sym typeface="+mn-ea"/>
              </a:rPr>
              <a:t>TRAITS:</a:t>
            </a:r>
            <a:endParaRPr lang="en-US" altLang="zh-CN" b="1">
              <a:latin typeface="微软雅黑 Light" panose="020B0502040204020203" charset="-122"/>
              <a:ea typeface="微软雅黑 Light" panose="020B0502040204020203" charset="-122"/>
              <a:sym typeface="+mn-ea"/>
            </a:endParaRPr>
          </a:p>
          <a:p>
            <a:endParaRPr lang="zh-CN" altLang="en-US" b="1">
              <a:latin typeface="微软雅黑 Light" panose="020B0502040204020203" charset="-122"/>
              <a:ea typeface="微软雅黑 Light" panose="020B0502040204020203" charset="-122"/>
            </a:endParaRPr>
          </a:p>
          <a:p>
            <a:pPr marL="285750" indent="-285750">
              <a:buFont typeface="Wingdings" panose="05000000000000000000" charset="0"/>
              <a:buChar char="Ø"/>
            </a:pPr>
            <a:r>
              <a:rPr lang="en-US" altLang="zh-CN">
                <a:sym typeface="+mn-ea"/>
              </a:rPr>
              <a:t> </a:t>
            </a:r>
            <a:r>
              <a:rPr lang="en-US" altLang="zh-CN" b="1">
                <a:latin typeface="微软雅黑 Light" panose="020B0502040204020203" charset="-122"/>
                <a:ea typeface="微软雅黑 Light" panose="020B0502040204020203" charset="-122"/>
                <a:sym typeface="+mn-ea"/>
              </a:rPr>
              <a:t>41% of them are </a:t>
            </a:r>
            <a:r>
              <a:rPr lang="en-US" altLang="zh-CN" b="1">
                <a:latin typeface="微软雅黑 Light" panose="020B0502040204020203" charset="-122"/>
                <a:ea typeface="微软雅黑 Light" panose="020B0502040204020203" charset="-122"/>
                <a:sym typeface="+mn-ea"/>
              </a:rPr>
              <a:t>Retried people  with 87% with housing loan </a:t>
            </a:r>
            <a:endParaRPr lang="en-US" altLang="zh-CN" b="1">
              <a:latin typeface="微软雅黑 Light" panose="020B0502040204020203" charset="-122"/>
              <a:ea typeface="微软雅黑 Light" panose="020B0502040204020203" charset="-122"/>
              <a:sym typeface="+mn-ea"/>
            </a:endParaRPr>
          </a:p>
          <a:p>
            <a:pPr marL="285750" indent="-285750">
              <a:buFont typeface="Wingdings" panose="05000000000000000000" charset="0"/>
              <a:buChar char="Ø"/>
            </a:pPr>
            <a:endParaRPr lang="en-US" altLang="zh-CN" b="1">
              <a:latin typeface="微软雅黑 Light" panose="020B0502040204020203" charset="-122"/>
              <a:ea typeface="微软雅黑 Light" panose="020B0502040204020203" charset="-122"/>
              <a:sym typeface="+mn-ea"/>
            </a:endParaRPr>
          </a:p>
          <a:p>
            <a:pPr marL="285750" indent="-285750">
              <a:buFont typeface="Wingdings" panose="05000000000000000000" charset="0"/>
              <a:buChar char="Ø"/>
            </a:pPr>
            <a:r>
              <a:rPr lang="en-US" altLang="zh-CN" b="1">
                <a:latin typeface="微软雅黑 Light" panose="020B0502040204020203" charset="-122"/>
                <a:ea typeface="微软雅黑 Light" panose="020B0502040204020203" charset="-122"/>
                <a:sym typeface="+mn-ea"/>
              </a:rPr>
              <a:t>35% of them have basic4Y Education</a:t>
            </a:r>
            <a:endParaRPr lang="en-US" altLang="zh-CN" b="1">
              <a:latin typeface="微软雅黑 Light" panose="020B0502040204020203" charset="-122"/>
              <a:ea typeface="微软雅黑 Light" panose="020B0502040204020203" charset="-122"/>
            </a:endParaRPr>
          </a:p>
          <a:p>
            <a:pPr indent="0" algn="l">
              <a:buFont typeface="Wingdings" panose="05000000000000000000" charset="0"/>
              <a:buNone/>
            </a:pPr>
            <a:endParaRPr lang="en-US" altLang="zh-CN" b="1">
              <a:latin typeface="微软雅黑 Light" panose="020B0502040204020203" charset="-122"/>
              <a:ea typeface="微软雅黑 Light" panose="020B0502040204020203" charset="-122"/>
            </a:endParaRPr>
          </a:p>
          <a:p>
            <a:pPr marL="285750" indent="-285750" algn="l">
              <a:buFont typeface="Wingdings" panose="05000000000000000000" charset="0"/>
              <a:buChar char="Ø"/>
            </a:pPr>
            <a:r>
              <a:rPr lang="en-US" altLang="zh-CN" b="1">
                <a:latin typeface="微软雅黑 Light" panose="020B0502040204020203" charset="-122"/>
                <a:ea typeface="微软雅黑 Light" panose="020B0502040204020203" charset="-122"/>
                <a:sym typeface="+mn-ea"/>
              </a:rPr>
              <a:t>Best contact by Celluar on August</a:t>
            </a:r>
            <a:endParaRPr lang="zh-CN" altLang="en-US" b="1">
              <a:latin typeface="微软雅黑 Light" panose="020B0502040204020203" charset="-122"/>
              <a:ea typeface="微软雅黑 Light" panose="020B0502040204020203" charset="-122"/>
            </a:endParaRPr>
          </a:p>
        </p:txBody>
      </p:sp>
      <p:sp>
        <p:nvSpPr>
          <p:cNvPr id="11" name="文本框 10"/>
          <p:cNvSpPr txBox="1"/>
          <p:nvPr/>
        </p:nvSpPr>
        <p:spPr>
          <a:xfrm>
            <a:off x="-4445" y="5326380"/>
            <a:ext cx="4274820" cy="2030095"/>
          </a:xfrm>
          <a:prstGeom prst="rect">
            <a:avLst/>
          </a:prstGeom>
          <a:noFill/>
        </p:spPr>
        <p:txBody>
          <a:bodyPr wrap="square" rtlCol="0">
            <a:spAutoFit/>
          </a:bodyPr>
          <a:p>
            <a:pPr>
              <a:buNone/>
            </a:pPr>
            <a:r>
              <a:rPr lang="en-US" altLang="zh-CN" sz="2800" b="1">
                <a:solidFill>
                  <a:schemeClr val="accent3">
                    <a:lumMod val="75000"/>
                  </a:schemeClr>
                </a:solidFill>
                <a:latin typeface="华文隶书" panose="02010800040101010101" charset="-122"/>
                <a:ea typeface="华文隶书" panose="02010800040101010101" charset="-122"/>
                <a:sym typeface="+mn-ea"/>
              </a:rPr>
              <a:t>Reasons:</a:t>
            </a:r>
            <a:endParaRPr lang="en-US" altLang="zh-CN" sz="2800" b="1">
              <a:solidFill>
                <a:schemeClr val="accent3">
                  <a:lumMod val="75000"/>
                </a:schemeClr>
              </a:solidFill>
              <a:latin typeface="华文隶书" panose="02010800040101010101" charset="-122"/>
              <a:ea typeface="华文隶书" panose="02010800040101010101" charset="-122"/>
              <a:sym typeface="+mn-ea"/>
            </a:endParaRPr>
          </a:p>
          <a:p>
            <a:pPr>
              <a:buNone/>
            </a:pPr>
            <a:endParaRPr lang="en-US" altLang="zh-CN" b="1">
              <a:latin typeface="微软雅黑 Light" panose="020B0502040204020203" charset="-122"/>
              <a:ea typeface="微软雅黑 Light" panose="020B0502040204020203" charset="-122"/>
              <a:sym typeface="+mn-ea"/>
            </a:endParaRPr>
          </a:p>
          <a:p>
            <a:pPr>
              <a:buNone/>
            </a:pPr>
            <a:r>
              <a:rPr lang="en-US" altLang="zh-CN" sz="1600">
                <a:ea typeface="微软雅黑 Light" panose="020B0502040204020203" charset="-122"/>
                <a:cs typeface="+mn-lt"/>
                <a:sym typeface="+mn-ea"/>
              </a:rPr>
              <a:t>Old Retired with housing loans have the highest possibility to subscribe term deposit. it may because old 's doesnot left too much money after paying the housing loan by pension, saving in the bank is more safety way for their future use.</a:t>
            </a:r>
            <a:endParaRPr lang="zh-CN" altLang="en-US" sz="1600">
              <a:ea typeface="微软雅黑 Light" panose="020B0502040204020203" charset="-122"/>
              <a:cs typeface="+mn-lt"/>
            </a:endParaRPr>
          </a:p>
        </p:txBody>
      </p:sp>
      <p:sp>
        <p:nvSpPr>
          <p:cNvPr id="12" name="文本框 11"/>
          <p:cNvSpPr txBox="1"/>
          <p:nvPr/>
        </p:nvSpPr>
        <p:spPr>
          <a:xfrm>
            <a:off x="4764405" y="758825"/>
            <a:ext cx="528955" cy="368300"/>
          </a:xfrm>
          <a:prstGeom prst="rect">
            <a:avLst/>
          </a:prstGeom>
          <a:noFill/>
        </p:spPr>
        <p:txBody>
          <a:bodyPr wrap="square" rtlCol="0">
            <a:spAutoFit/>
          </a:bodyPr>
          <a:p>
            <a:r>
              <a:rPr lang="en-US" altLang="zh-CN" b="1">
                <a:solidFill>
                  <a:schemeClr val="accent3">
                    <a:lumMod val="75000"/>
                  </a:schemeClr>
                </a:solidFill>
              </a:rPr>
              <a:t>8%</a:t>
            </a:r>
            <a:endParaRPr lang="en-US" altLang="zh-CN" b="1">
              <a:solidFill>
                <a:schemeClr val="accent3">
                  <a:lumMod val="75000"/>
                </a:schemeClr>
              </a:solidFill>
            </a:endParaRPr>
          </a:p>
        </p:txBody>
      </p:sp>
      <p:cxnSp>
        <p:nvCxnSpPr>
          <p:cNvPr id="13" name="直接连接符 12"/>
          <p:cNvCxnSpPr/>
          <p:nvPr/>
        </p:nvCxnSpPr>
        <p:spPr>
          <a:xfrm flipV="1">
            <a:off x="29210" y="2158365"/>
            <a:ext cx="4135755" cy="25400"/>
          </a:xfrm>
          <a:prstGeom prst="line">
            <a:avLst/>
          </a:prstGeom>
          <a:ln w="28575" cmpd="sng">
            <a:solidFill>
              <a:schemeClr val="bg1">
                <a:lumMod val="8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0" y="5321935"/>
            <a:ext cx="4164965" cy="4445"/>
          </a:xfrm>
          <a:prstGeom prst="line">
            <a:avLst/>
          </a:prstGeom>
          <a:ln w="28575" cmpd="sng">
            <a:solidFill>
              <a:schemeClr val="bg1">
                <a:lumMod val="8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V="1">
            <a:off x="9525" y="7559040"/>
            <a:ext cx="10048875" cy="12065"/>
          </a:xfrm>
          <a:prstGeom prst="line">
            <a:avLst/>
          </a:prstGeom>
          <a:ln w="92075" cmpd="dbl">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9525" y="7687310"/>
            <a:ext cx="10048875" cy="15240"/>
          </a:xfrm>
          <a:prstGeom prst="line">
            <a:avLst/>
          </a:prstGeom>
          <a:ln w="12700" cmpd="sng">
            <a:solidFill>
              <a:schemeClr val="tx1"/>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6" name="图表 5"/>
          <p:cNvGraphicFramePr/>
          <p:nvPr/>
        </p:nvGraphicFramePr>
        <p:xfrm>
          <a:off x="4165600" y="1801495"/>
          <a:ext cx="5892800" cy="46659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0" name="图表 9"/>
          <p:cNvGraphicFramePr/>
          <p:nvPr/>
        </p:nvGraphicFramePr>
        <p:xfrm>
          <a:off x="4123055" y="-330835"/>
          <a:ext cx="2275205" cy="1984375"/>
        </p:xfrm>
        <a:graphic>
          <a:graphicData uri="http://schemas.openxmlformats.org/drawingml/2006/chart">
            <c:chart xmlns:c="http://schemas.openxmlformats.org/drawingml/2006/chart" xmlns:r="http://schemas.openxmlformats.org/officeDocument/2006/relationships" r:id="rId1"/>
          </a:graphicData>
        </a:graphic>
      </p:graphicFrame>
      <p:sp>
        <p:nvSpPr>
          <p:cNvPr id="3" name="文本框 2"/>
          <p:cNvSpPr txBox="1"/>
          <p:nvPr/>
        </p:nvSpPr>
        <p:spPr>
          <a:xfrm>
            <a:off x="6745605" y="456565"/>
            <a:ext cx="3652520" cy="645160"/>
          </a:xfrm>
          <a:prstGeom prst="rect">
            <a:avLst/>
          </a:prstGeom>
          <a:noFill/>
        </p:spPr>
        <p:txBody>
          <a:bodyPr wrap="square" rtlCol="0">
            <a:spAutoFit/>
          </a:bodyPr>
          <a:p>
            <a:r>
              <a:rPr lang="en-US" altLang="zh-CN" sz="3600" b="1">
                <a:latin typeface="华文隶书" panose="02010800040101010101" charset="-122"/>
                <a:ea typeface="华文隶书" panose="02010800040101010101" charset="-122"/>
              </a:rPr>
              <a:t>Millennials</a:t>
            </a:r>
            <a:endParaRPr lang="en-US" altLang="zh-CN" sz="3600" b="1">
              <a:latin typeface="华文隶书" panose="02010800040101010101" charset="-122"/>
              <a:ea typeface="华文隶书" panose="02010800040101010101" charset="-122"/>
            </a:endParaRPr>
          </a:p>
        </p:txBody>
      </p:sp>
      <p:cxnSp>
        <p:nvCxnSpPr>
          <p:cNvPr id="4" name="直接连接符 3"/>
          <p:cNvCxnSpPr/>
          <p:nvPr/>
        </p:nvCxnSpPr>
        <p:spPr>
          <a:xfrm>
            <a:off x="4578350" y="33655"/>
            <a:ext cx="0" cy="7705090"/>
          </a:xfrm>
          <a:prstGeom prst="line">
            <a:avLst/>
          </a:prstGeom>
          <a:ln w="31750" cmpd="sng">
            <a:solidFill>
              <a:schemeClr val="bg1">
                <a:lumMod val="85000"/>
              </a:schemeClr>
            </a:solidFill>
            <a:prstDash val="solid"/>
          </a:ln>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12065" y="69850"/>
            <a:ext cx="4680585" cy="1938020"/>
          </a:xfrm>
          <a:prstGeom prst="rect">
            <a:avLst/>
          </a:prstGeom>
          <a:noFill/>
        </p:spPr>
        <p:txBody>
          <a:bodyPr wrap="square" rtlCol="0">
            <a:spAutoFit/>
          </a:bodyPr>
          <a:p>
            <a:r>
              <a:rPr lang="en-US" altLang="zh-CN" sz="2800" b="1">
                <a:solidFill>
                  <a:srgbClr val="7030A0"/>
                </a:solidFill>
                <a:latin typeface="华文隶书" panose="02010800040101010101" charset="-122"/>
                <a:ea typeface="华文隶书" panose="02010800040101010101" charset="-122"/>
                <a:cs typeface="华文隶书" panose="02010800040101010101" charset="-122"/>
                <a:sym typeface="+mn-ea"/>
              </a:rPr>
              <a:t>Age Range</a:t>
            </a:r>
            <a:r>
              <a:rPr lang="zh-CN" altLang="en-US" sz="2800" b="1">
                <a:solidFill>
                  <a:srgbClr val="7030A0"/>
                </a:solidFill>
                <a:latin typeface="华文隶书" panose="02010800040101010101" charset="-122"/>
                <a:ea typeface="华文隶书" panose="02010800040101010101" charset="-122"/>
                <a:cs typeface="华文隶书" panose="02010800040101010101" charset="-122"/>
                <a:sym typeface="+mn-ea"/>
              </a:rPr>
              <a:t>：</a:t>
            </a:r>
            <a:r>
              <a:rPr lang="zh-CN" altLang="en-US" b="1">
                <a:solidFill>
                  <a:schemeClr val="accent4"/>
                </a:solidFill>
                <a:latin typeface="Century Gothic" panose="020B0502020202020204" charset="0"/>
                <a:cs typeface="Century Gothic" panose="020B0502020202020204" charset="0"/>
                <a:sym typeface="+mn-ea"/>
              </a:rPr>
              <a:t>        </a:t>
            </a:r>
            <a:r>
              <a:rPr lang="zh-CN" altLang="en-US" sz="2400" b="1">
                <a:solidFill>
                  <a:schemeClr val="accent4"/>
                </a:solidFill>
                <a:latin typeface="Century Gothic" panose="020B0502020202020204" charset="0"/>
                <a:cs typeface="Century Gothic" panose="020B0502020202020204" charset="0"/>
                <a:sym typeface="+mn-ea"/>
              </a:rPr>
              <a:t> </a:t>
            </a:r>
            <a:r>
              <a:rPr lang="en-US" altLang="zh-CN" sz="2400" b="1">
                <a:latin typeface="Century Gothic" panose="020B0502020202020204" charset="0"/>
                <a:ea typeface="华文行楷" panose="02010800040101010101" charset="-122"/>
                <a:cs typeface="Century Gothic" panose="020B0502020202020204" charset="0"/>
                <a:sym typeface="+mn-ea"/>
              </a:rPr>
              <a:t>19-29</a:t>
            </a:r>
            <a:endParaRPr lang="zh-CN" altLang="en-US" sz="2400">
              <a:solidFill>
                <a:schemeClr val="accent4"/>
              </a:solidFill>
              <a:latin typeface="Century Gothic" panose="020B0502020202020204" charset="0"/>
              <a:cs typeface="Century Gothic" panose="020B0502020202020204" charset="0"/>
            </a:endParaRPr>
          </a:p>
          <a:p>
            <a:r>
              <a:rPr lang="en-US" altLang="zh-CN">
                <a:solidFill>
                  <a:schemeClr val="accent4"/>
                </a:solidFill>
                <a:sym typeface="+mn-ea"/>
              </a:rPr>
              <a:t> </a:t>
            </a:r>
            <a:r>
              <a:rPr lang="en-US" altLang="zh-CN" b="1">
                <a:sym typeface="+mn-ea"/>
              </a:rPr>
              <a:t>   </a:t>
            </a:r>
            <a:endParaRPr lang="en-US" altLang="zh-CN" b="1">
              <a:sym typeface="+mn-ea"/>
            </a:endParaRPr>
          </a:p>
          <a:p>
            <a:r>
              <a:rPr lang="en-US" altLang="zh-CN" sz="2800" b="1">
                <a:solidFill>
                  <a:srgbClr val="7030A0"/>
                </a:solidFill>
                <a:latin typeface="华文隶书" panose="02010800040101010101" charset="-122"/>
                <a:ea typeface="华文隶书" panose="02010800040101010101" charset="-122"/>
                <a:sym typeface="+mn-ea"/>
              </a:rPr>
              <a:t>Marital Status : </a:t>
            </a:r>
            <a:r>
              <a:rPr lang="en-US" altLang="zh-CN" sz="2400" b="1">
                <a:latin typeface="Century Gothic" panose="020B0502020202020204" charset="0"/>
                <a:ea typeface="华文行楷" panose="02010800040101010101" charset="-122"/>
                <a:cs typeface="Century Gothic" panose="020B0502020202020204" charset="0"/>
                <a:sym typeface="+mn-ea"/>
              </a:rPr>
              <a:t>Married/Singal</a:t>
            </a:r>
            <a:endParaRPr lang="en-US" altLang="zh-CN" sz="2400" b="1">
              <a:solidFill>
                <a:schemeClr val="tx1"/>
              </a:solidFill>
              <a:latin typeface="Century Gothic" panose="020B0502020202020204" charset="0"/>
              <a:ea typeface="微软雅黑 Light" panose="020B0502040204020203" charset="-122"/>
              <a:cs typeface="Century Gothic" panose="020B0502020202020204" charset="0"/>
            </a:endParaRPr>
          </a:p>
          <a:p>
            <a:r>
              <a:rPr lang="en-US" altLang="zh-CN" b="1">
                <a:latin typeface="微软雅黑 Light" panose="020B0502040204020203" charset="-122"/>
                <a:ea typeface="微软雅黑 Light" panose="020B0502040204020203" charset="-122"/>
                <a:sym typeface="+mn-ea"/>
              </a:rPr>
              <a:t> </a:t>
            </a:r>
            <a:r>
              <a:rPr lang="en-US" altLang="zh-CN" b="1">
                <a:latin typeface="Century Schoolbook" panose="02040604050505020304" charset="0"/>
                <a:ea typeface="微软雅黑 Light" panose="020B0502040204020203" charset="-122"/>
                <a:cs typeface="Century Schoolbook" panose="02040604050505020304" charset="0"/>
                <a:sym typeface="+mn-ea"/>
              </a:rPr>
              <a:t> </a:t>
            </a:r>
            <a:endParaRPr lang="en-US" altLang="zh-CN" b="1">
              <a:solidFill>
                <a:schemeClr val="tx1"/>
              </a:solidFill>
              <a:latin typeface="微软雅黑 Light" panose="020B0502040204020203" charset="-122"/>
              <a:ea typeface="微软雅黑 Light" panose="020B0502040204020203" charset="-122"/>
            </a:endParaRPr>
          </a:p>
          <a:p>
            <a:r>
              <a:rPr lang="en-US" altLang="zh-CN" sz="2800" b="1">
                <a:solidFill>
                  <a:srgbClr val="7030A0"/>
                </a:solidFill>
                <a:latin typeface="华文隶书" panose="02010800040101010101" charset="-122"/>
                <a:ea typeface="华文隶书" panose="02010800040101010101" charset="-122"/>
                <a:sym typeface="+mn-ea"/>
              </a:rPr>
              <a:t>Loans: </a:t>
            </a:r>
            <a:r>
              <a:rPr lang="en-US" altLang="zh-CN" b="1">
                <a:solidFill>
                  <a:srgbClr val="FF0000"/>
                </a:solidFill>
                <a:latin typeface="华文隶书" panose="02010800040101010101" charset="-122"/>
                <a:ea typeface="华文隶书" panose="02010800040101010101" charset="-122"/>
                <a:sym typeface="+mn-ea"/>
              </a:rPr>
              <a:t> </a:t>
            </a:r>
            <a:r>
              <a:rPr lang="en-US" altLang="zh-CN" b="1">
                <a:solidFill>
                  <a:srgbClr val="7030A0"/>
                </a:solidFill>
                <a:latin typeface="华文隶书" panose="02010800040101010101" charset="-122"/>
                <a:ea typeface="华文隶书" panose="02010800040101010101" charset="-122"/>
                <a:sym typeface="+mn-ea"/>
              </a:rPr>
              <a:t>                   </a:t>
            </a:r>
            <a:r>
              <a:rPr lang="zh-CN" altLang="en-US">
                <a:solidFill>
                  <a:schemeClr val="accent4"/>
                </a:solidFill>
                <a:sym typeface="+mn-ea"/>
              </a:rPr>
              <a:t>  </a:t>
            </a:r>
            <a:r>
              <a:rPr lang="zh-CN" altLang="en-US" b="1">
                <a:solidFill>
                  <a:schemeClr val="accent4"/>
                </a:solidFill>
                <a:sym typeface="+mn-ea"/>
              </a:rPr>
              <a:t>  </a:t>
            </a:r>
            <a:r>
              <a:rPr lang="en-US" altLang="zh-CN" sz="2400" b="1">
                <a:latin typeface="Century Gothic" panose="020B0502020202020204" charset="0"/>
                <a:ea typeface="微软雅黑 Light" panose="020B0502040204020203" charset="-122"/>
                <a:cs typeface="Century Gothic" panose="020B0502020202020204" charset="0"/>
                <a:sym typeface="+mn-ea"/>
              </a:rPr>
              <a:t>No</a:t>
            </a:r>
            <a:endParaRPr lang="zh-CN" altLang="en-US" sz="2400"/>
          </a:p>
        </p:txBody>
      </p:sp>
      <p:sp>
        <p:nvSpPr>
          <p:cNvPr id="6" name="文本框 5"/>
          <p:cNvSpPr txBox="1"/>
          <p:nvPr/>
        </p:nvSpPr>
        <p:spPr>
          <a:xfrm>
            <a:off x="3175" y="2774315"/>
            <a:ext cx="4575175" cy="3446145"/>
          </a:xfrm>
          <a:prstGeom prst="rect">
            <a:avLst/>
          </a:prstGeom>
          <a:noFill/>
        </p:spPr>
        <p:txBody>
          <a:bodyPr wrap="square" rtlCol="0">
            <a:spAutoFit/>
          </a:bodyPr>
          <a:p>
            <a:r>
              <a:rPr lang="en-US" altLang="zh-CN" sz="2400" b="1">
                <a:solidFill>
                  <a:srgbClr val="7030A0"/>
                </a:solidFill>
                <a:latin typeface="华文隶书" panose="02010800040101010101" charset="-122"/>
                <a:ea typeface="华文隶书" panose="02010800040101010101" charset="-122"/>
                <a:sym typeface="+mn-ea"/>
              </a:rPr>
              <a:t>TRAITS:</a:t>
            </a:r>
            <a:endParaRPr lang="en-US" altLang="zh-CN" sz="2400" b="1">
              <a:solidFill>
                <a:srgbClr val="7030A0"/>
              </a:solidFill>
              <a:latin typeface="华文隶书" panose="02010800040101010101" charset="-122"/>
              <a:ea typeface="华文隶书" panose="02010800040101010101" charset="-122"/>
              <a:sym typeface="+mn-ea"/>
            </a:endParaRPr>
          </a:p>
          <a:p>
            <a:endParaRPr lang="zh-CN" altLang="en-US" b="1">
              <a:latin typeface="微软雅黑 Light" panose="020B0502040204020203" charset="-122"/>
              <a:ea typeface="微软雅黑 Light" panose="020B0502040204020203" charset="-122"/>
            </a:endParaRPr>
          </a:p>
          <a:p>
            <a:pPr marL="285750" indent="-285750">
              <a:buFont typeface="Wingdings" panose="05000000000000000000" charset="0"/>
              <a:buChar char="Ø"/>
            </a:pPr>
            <a:r>
              <a:rPr lang="en-US" altLang="zh-CN" sz="1600" b="1">
                <a:latin typeface="微软雅黑 Light" panose="020B0502040204020203" charset="-122"/>
                <a:ea typeface="微软雅黑 Light" panose="020B0502040204020203" charset="-122"/>
                <a:cs typeface="微软雅黑 Light" panose="020B0502040204020203" charset="-122"/>
                <a:sym typeface="+mn-ea"/>
              </a:rPr>
              <a:t> Half married and half singleand Blue_Collar are likely to subscribe a term deposit.</a:t>
            </a:r>
            <a:endParaRPr lang="en-US" altLang="zh-CN" sz="1600" b="1">
              <a:latin typeface="微软雅黑 Light" panose="020B0502040204020203" charset="-122"/>
              <a:ea typeface="微软雅黑 Light" panose="020B0502040204020203" charset="-122"/>
              <a:cs typeface="微软雅黑 Light" panose="020B0502040204020203" charset="-122"/>
              <a:sym typeface="+mn-ea"/>
            </a:endParaRPr>
          </a:p>
          <a:p>
            <a:pPr marL="285750" indent="-285750">
              <a:buFont typeface="Wingdings" panose="05000000000000000000" charset="0"/>
              <a:buChar char="Ø"/>
            </a:pPr>
            <a:endParaRPr lang="en-US" altLang="zh-CN" sz="1600" b="1">
              <a:latin typeface="微软雅黑 Light" panose="020B0502040204020203" charset="-122"/>
              <a:ea typeface="微软雅黑 Light" panose="020B0502040204020203" charset="-122"/>
              <a:cs typeface="微软雅黑 Light" panose="020B0502040204020203" charset="-122"/>
              <a:sym typeface="+mn-ea"/>
            </a:endParaRPr>
          </a:p>
          <a:p>
            <a:pPr marL="285750" indent="-285750">
              <a:buFont typeface="Wingdings" panose="05000000000000000000" charset="0"/>
              <a:buChar char="Ø"/>
            </a:pPr>
            <a:r>
              <a:rPr lang="en-US" altLang="zh-CN" sz="1600" b="1">
                <a:latin typeface="微软雅黑 Light" panose="020B0502040204020203" charset="-122"/>
                <a:ea typeface="微软雅黑 Light" panose="020B0502040204020203" charset="-122"/>
                <a:cs typeface="微软雅黑 Light" panose="020B0502040204020203" charset="-122"/>
                <a:sym typeface="+mn-ea"/>
              </a:rPr>
              <a:t>52% Education degree are bais 9 years </a:t>
            </a:r>
            <a:endParaRPr lang="en-US" altLang="zh-CN" sz="1600" b="1">
              <a:latin typeface="微软雅黑 Light" panose="020B0502040204020203" charset="-122"/>
              <a:ea typeface="微软雅黑 Light" panose="020B0502040204020203" charset="-122"/>
              <a:cs typeface="微软雅黑 Light" panose="020B0502040204020203" charset="-122"/>
              <a:sym typeface="+mn-ea"/>
            </a:endParaRPr>
          </a:p>
          <a:p>
            <a:pPr indent="0">
              <a:buFont typeface="Wingdings" panose="05000000000000000000" charset="0"/>
              <a:buNone/>
            </a:pPr>
            <a:r>
              <a:rPr lang="en-US" altLang="zh-CN" sz="1600" b="1">
                <a:latin typeface="微软雅黑 Light" panose="020B0502040204020203" charset="-122"/>
                <a:ea typeface="微软雅黑 Light" panose="020B0502040204020203" charset="-122"/>
                <a:cs typeface="微软雅黑 Light" panose="020B0502040204020203" charset="-122"/>
                <a:sym typeface="+mn-ea"/>
              </a:rPr>
              <a:t>    and 74% are Professional  </a:t>
            </a:r>
            <a:endParaRPr lang="en-US" altLang="zh-CN" sz="1600" b="1">
              <a:latin typeface="微软雅黑 Light" panose="020B0502040204020203" charset="-122"/>
              <a:ea typeface="微软雅黑 Light" panose="020B0502040204020203" charset="-122"/>
              <a:cs typeface="微软雅黑 Light" panose="020B0502040204020203" charset="-122"/>
              <a:sym typeface="+mn-ea"/>
            </a:endParaRPr>
          </a:p>
          <a:p>
            <a:pPr indent="0">
              <a:buFont typeface="Wingdings" panose="05000000000000000000" charset="0"/>
              <a:buNone/>
            </a:pPr>
            <a:r>
              <a:rPr lang="en-US" altLang="zh-CN" sz="1600" b="1">
                <a:latin typeface="微软雅黑 Light" panose="020B0502040204020203" charset="-122"/>
                <a:ea typeface="微软雅黑 Light" panose="020B0502040204020203" charset="-122"/>
                <a:cs typeface="微软雅黑 Light" panose="020B0502040204020203" charset="-122"/>
                <a:sym typeface="+mn-ea"/>
              </a:rPr>
              <a:t>  </a:t>
            </a:r>
            <a:endParaRPr lang="en-US" altLang="zh-CN" sz="1600" b="1">
              <a:latin typeface="微软雅黑 Light" panose="020B0502040204020203" charset="-122"/>
              <a:ea typeface="微软雅黑 Light" panose="020B0502040204020203" charset="-122"/>
              <a:cs typeface="微软雅黑 Light" panose="020B0502040204020203" charset="-122"/>
              <a:sym typeface="+mn-ea"/>
            </a:endParaRPr>
          </a:p>
          <a:p>
            <a:pPr marL="285750" indent="-285750">
              <a:buFont typeface="Wingdings" panose="05000000000000000000" charset="0"/>
              <a:buChar char="Ø"/>
            </a:pPr>
            <a:r>
              <a:rPr lang="en-US" altLang="zh-CN" sz="1600" b="1">
                <a:latin typeface="微软雅黑 Light" panose="020B0502040204020203" charset="-122"/>
                <a:ea typeface="微软雅黑 Light" panose="020B0502040204020203" charset="-122"/>
                <a:cs typeface="微软雅黑 Light" panose="020B0502040204020203" charset="-122"/>
                <a:sym typeface="+mn-ea"/>
              </a:rPr>
              <a:t>89% has the housing loan  </a:t>
            </a:r>
            <a:endParaRPr lang="en-US" altLang="zh-CN" sz="1600" b="1">
              <a:latin typeface="微软雅黑 Light" panose="020B0502040204020203" charset="-122"/>
              <a:ea typeface="微软雅黑 Light" panose="020B0502040204020203" charset="-122"/>
              <a:cs typeface="微软雅黑 Light" panose="020B0502040204020203" charset="-122"/>
              <a:sym typeface="+mn-ea"/>
            </a:endParaRPr>
          </a:p>
          <a:p>
            <a:pPr marL="285750" indent="-285750">
              <a:buFont typeface="Wingdings" panose="05000000000000000000" charset="0"/>
              <a:buChar char="Ø"/>
            </a:pPr>
            <a:endParaRPr lang="en-US" altLang="zh-CN" sz="1600" b="1">
              <a:latin typeface="微软雅黑 Light" panose="020B0502040204020203" charset="-122"/>
              <a:ea typeface="微软雅黑 Light" panose="020B0502040204020203" charset="-122"/>
              <a:cs typeface="微软雅黑 Light" panose="020B0502040204020203" charset="-122"/>
              <a:sym typeface="+mn-ea"/>
            </a:endParaRPr>
          </a:p>
          <a:p>
            <a:pPr marL="285750" indent="-285750">
              <a:buFont typeface="Wingdings" panose="05000000000000000000" charset="0"/>
              <a:buChar char="Ø"/>
            </a:pPr>
            <a:r>
              <a:rPr lang="en-US" altLang="zh-CN" sz="1600" b="1">
                <a:latin typeface="微软雅黑 Light" panose="020B0502040204020203" charset="-122"/>
                <a:ea typeface="微软雅黑 Light" panose="020B0502040204020203" charset="-122"/>
                <a:cs typeface="微软雅黑 Light" panose="020B0502040204020203" charset="-122"/>
                <a:sym typeface="+mn-ea"/>
              </a:rPr>
              <a:t>Best contact by Celluar on </a:t>
            </a:r>
            <a:r>
              <a:rPr lang="en-US" sz="1600" b="1">
                <a:latin typeface="微软雅黑 Light" panose="020B0502040204020203" charset="-122"/>
                <a:ea typeface="微软雅黑 Light" panose="020B0502040204020203" charset="-122"/>
                <a:cs typeface="微软雅黑 Light" panose="020B0502040204020203" charset="-122"/>
                <a:sym typeface="+mn-ea"/>
              </a:rPr>
              <a:t>May</a:t>
            </a:r>
            <a:endParaRPr lang="en-US" sz="1600" b="1">
              <a:latin typeface="微软雅黑 Light" panose="020B0502040204020203" charset="-122"/>
              <a:ea typeface="微软雅黑 Light" panose="020B0502040204020203" charset="-122"/>
              <a:cs typeface="微软雅黑 Light" panose="020B0502040204020203" charset="-122"/>
              <a:sym typeface="+mn-ea"/>
            </a:endParaRPr>
          </a:p>
          <a:p>
            <a:pPr marL="285750" indent="-285750">
              <a:buFont typeface="Wingdings" panose="05000000000000000000" charset="0"/>
              <a:buChar char="Ø"/>
            </a:pPr>
            <a:endParaRPr lang="en-US" sz="1600" b="1">
              <a:latin typeface="微软雅黑 Light" panose="020B0502040204020203" charset="-122"/>
              <a:ea typeface="微软雅黑 Light" panose="020B0502040204020203" charset="-122"/>
              <a:cs typeface="微软雅黑 Light" panose="020B0502040204020203" charset="-122"/>
            </a:endParaRPr>
          </a:p>
          <a:p>
            <a:pPr marL="285750" indent="-285750">
              <a:buFont typeface="Wingdings" panose="05000000000000000000" charset="0"/>
              <a:buChar char="Ø"/>
            </a:pPr>
            <a:endParaRPr lang="en-US" sz="1600" b="1">
              <a:latin typeface="微软雅黑 Light" panose="020B0502040204020203" charset="-122"/>
              <a:ea typeface="微软雅黑 Light" panose="020B0502040204020203" charset="-122"/>
              <a:cs typeface="微软雅黑 Light" panose="020B0502040204020203" charset="-122"/>
            </a:endParaRPr>
          </a:p>
        </p:txBody>
      </p:sp>
      <p:sp>
        <p:nvSpPr>
          <p:cNvPr id="9" name="文本框 8"/>
          <p:cNvSpPr txBox="1"/>
          <p:nvPr/>
        </p:nvSpPr>
        <p:spPr>
          <a:xfrm>
            <a:off x="5165090" y="733425"/>
            <a:ext cx="771525" cy="368300"/>
          </a:xfrm>
          <a:prstGeom prst="rect">
            <a:avLst/>
          </a:prstGeom>
          <a:noFill/>
        </p:spPr>
        <p:txBody>
          <a:bodyPr wrap="square" rtlCol="0">
            <a:spAutoFit/>
          </a:bodyPr>
          <a:p>
            <a:r>
              <a:rPr lang="en-US" altLang="zh-CN" b="1">
                <a:solidFill>
                  <a:srgbClr val="7030A0"/>
                </a:solidFill>
                <a:latin typeface="微软雅黑 Light" panose="020B0502040204020203" charset="-122"/>
                <a:ea typeface="微软雅黑 Light" panose="020B0502040204020203" charset="-122"/>
              </a:rPr>
              <a:t>5%</a:t>
            </a:r>
            <a:endParaRPr lang="en-US" altLang="zh-CN" b="1">
              <a:solidFill>
                <a:srgbClr val="7030A0"/>
              </a:solidFill>
              <a:latin typeface="微软雅黑 Light" panose="020B0502040204020203" charset="-122"/>
              <a:ea typeface="微软雅黑 Light" panose="020B0502040204020203" charset="-122"/>
            </a:endParaRPr>
          </a:p>
        </p:txBody>
      </p:sp>
      <p:sp>
        <p:nvSpPr>
          <p:cNvPr id="11" name="文本框 10"/>
          <p:cNvSpPr txBox="1"/>
          <p:nvPr/>
        </p:nvSpPr>
        <p:spPr>
          <a:xfrm>
            <a:off x="4578350" y="5554980"/>
            <a:ext cx="5473065" cy="1938020"/>
          </a:xfrm>
          <a:prstGeom prst="rect">
            <a:avLst/>
          </a:prstGeom>
          <a:noFill/>
        </p:spPr>
        <p:txBody>
          <a:bodyPr wrap="square" rtlCol="0">
            <a:spAutoFit/>
          </a:bodyPr>
          <a:p>
            <a:pPr>
              <a:buNone/>
            </a:pPr>
            <a:r>
              <a:rPr lang="en-US" altLang="zh-CN" sz="2400" b="1">
                <a:solidFill>
                  <a:srgbClr val="7030A0"/>
                </a:solidFill>
                <a:latin typeface="华文隶书" panose="02010800040101010101" charset="-122"/>
                <a:ea typeface="华文隶书" panose="02010800040101010101" charset="-122"/>
                <a:sym typeface="+mn-ea"/>
              </a:rPr>
              <a:t>Reasons:</a:t>
            </a:r>
            <a:endParaRPr lang="en-US" altLang="zh-CN">
              <a:sym typeface="+mn-ea"/>
            </a:endParaRPr>
          </a:p>
          <a:p>
            <a:pPr>
              <a:buNone/>
            </a:pPr>
            <a:r>
              <a:rPr lang="en-US" altLang="zh-CN" sz="1600">
                <a:sym typeface="+mn-ea"/>
              </a:rPr>
              <a:t>Young generation with higher education has the least percentage to subsribe, due to tutition or housing loan, they donot have more moeny to invest. Baisis 9 years education people, they might be a blue_collar,making money by manual, they could make some money, with knowledge restricted, the best way to keep the money is bank. </a:t>
            </a:r>
            <a:endParaRPr lang="zh-CN" altLang="en-US"/>
          </a:p>
        </p:txBody>
      </p:sp>
      <p:cxnSp>
        <p:nvCxnSpPr>
          <p:cNvPr id="12" name="直接连接符 11"/>
          <p:cNvCxnSpPr/>
          <p:nvPr/>
        </p:nvCxnSpPr>
        <p:spPr>
          <a:xfrm flipV="1">
            <a:off x="0" y="2302510"/>
            <a:ext cx="4525645" cy="43180"/>
          </a:xfrm>
          <a:prstGeom prst="line">
            <a:avLst/>
          </a:prstGeom>
          <a:ln w="28575" cmpd="sng">
            <a:solidFill>
              <a:schemeClr val="bg1">
                <a:lumMod val="8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11430" y="6046470"/>
            <a:ext cx="4566285" cy="5715"/>
          </a:xfrm>
          <a:prstGeom prst="line">
            <a:avLst/>
          </a:prstGeom>
          <a:ln w="28575" cmpd="sng">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12065" y="6046470"/>
            <a:ext cx="4513580" cy="1445260"/>
          </a:xfrm>
          <a:prstGeom prst="rect">
            <a:avLst/>
          </a:prstGeom>
          <a:noFill/>
        </p:spPr>
        <p:txBody>
          <a:bodyPr wrap="square" rtlCol="0">
            <a:spAutoFit/>
          </a:bodyPr>
          <a:p>
            <a:r>
              <a:rPr lang="en-US" altLang="zh-CN" sz="2400" b="1">
                <a:solidFill>
                  <a:schemeClr val="bg2">
                    <a:lumMod val="25000"/>
                  </a:schemeClr>
                </a:solidFill>
                <a:latin typeface="华文隶书" panose="02010800040101010101" charset="-122"/>
                <a:ea typeface="华文隶书" panose="02010800040101010101" charset="-122"/>
                <a:cs typeface="+mn-lt"/>
              </a:rPr>
              <a:t>Nertural Attitudes</a:t>
            </a:r>
            <a:endParaRPr lang="en-US" altLang="zh-CN" sz="2400" b="1">
              <a:solidFill>
                <a:schemeClr val="bg2">
                  <a:lumMod val="25000"/>
                </a:schemeClr>
              </a:solidFill>
              <a:latin typeface="华文隶书" panose="02010800040101010101" charset="-122"/>
              <a:ea typeface="华文隶书" panose="02010800040101010101" charset="-122"/>
              <a:cs typeface="+mn-lt"/>
            </a:endParaRPr>
          </a:p>
          <a:p>
            <a:r>
              <a:rPr lang="en-US" altLang="zh-CN" sz="1600">
                <a:ea typeface="微软雅黑 Light" panose="020B0502040204020203" charset="-122"/>
                <a:cs typeface="+mn-lt"/>
              </a:rPr>
              <a:t>The rest 23% respresented customers who are beyond the research scale, it might because they are too young, or they keep the neutral attitudes for term deposit.</a:t>
            </a:r>
            <a:endParaRPr lang="en-US" altLang="zh-CN" sz="1600">
              <a:ea typeface="微软雅黑 Light" panose="020B0502040204020203" charset="-122"/>
              <a:cs typeface="+mn-lt"/>
            </a:endParaRPr>
          </a:p>
        </p:txBody>
      </p:sp>
      <p:graphicFrame>
        <p:nvGraphicFramePr>
          <p:cNvPr id="13" name="图表 12"/>
          <p:cNvGraphicFramePr/>
          <p:nvPr/>
        </p:nvGraphicFramePr>
        <p:xfrm>
          <a:off x="4578350" y="1586230"/>
          <a:ext cx="5473065" cy="387223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4031</Words>
  <Application>WPS 演示</Application>
  <PresentationFormat/>
  <Paragraphs>162</Paragraphs>
  <Slides>5</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5</vt:i4>
      </vt:variant>
    </vt:vector>
  </HeadingPairs>
  <TitlesOfParts>
    <vt:vector size="19" baseType="lpstr">
      <vt:lpstr>Arial</vt:lpstr>
      <vt:lpstr>宋体</vt:lpstr>
      <vt:lpstr>Wingdings</vt:lpstr>
      <vt:lpstr>华文隶书</vt:lpstr>
      <vt:lpstr>微软雅黑 Light</vt:lpstr>
      <vt:lpstr>Century Gothic</vt:lpstr>
      <vt:lpstr>华文行楷</vt:lpstr>
      <vt:lpstr>Century Schoolbook</vt:lpstr>
      <vt:lpstr>Wingdings</vt:lpstr>
      <vt:lpstr>Yu Gothic</vt:lpstr>
      <vt:lpstr>Calibri</vt:lpstr>
      <vt:lpstr>微软雅黑</vt:lpstr>
      <vt:lpstr>Arial Unicode MS</vt:lpstr>
      <vt:lpstr>Office Theme</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Retail Customer Segmentation </dc:title>
  <dc:creator>Jenny.Chen</dc:creator>
  <cp:lastModifiedBy>frank</cp:lastModifiedBy>
  <cp:revision>21</cp:revision>
  <dcterms:created xsi:type="dcterms:W3CDTF">2019-04-20T20:43:00Z</dcterms:created>
  <dcterms:modified xsi:type="dcterms:W3CDTF">2019-05-01T22:08:15Z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2052-11.1.0.8573</vt:lpwstr>
  </property>
</Properties>
</file>