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fonts/font9.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3"/>
    <p:sldId id="257" r:id="rId5"/>
    <p:sldId id="268" r:id="rId6"/>
    <p:sldId id="269" r:id="rId7"/>
    <p:sldId id="276" r:id="rId8"/>
    <p:sldId id="272" r:id="rId9"/>
    <p:sldId id="273" r:id="rId10"/>
    <p:sldId id="274" r:id="rId11"/>
    <p:sldId id="277" r:id="rId12"/>
    <p:sldId id="279" r:id="rId13"/>
    <p:sldId id="280" r:id="rId14"/>
    <p:sldId id="281" r:id="rId15"/>
    <p:sldId id="278" r:id="rId16"/>
    <p:sldId id="266" r:id="rId17"/>
  </p:sldIdLst>
  <p:sldSz cx="9144000" cy="5143500" type="screen16x9"/>
  <p:notesSz cx="6858000" cy="9144000"/>
  <p:embeddedFontLst>
    <p:embeddedFont>
      <p:font typeface="Roboto" panose="02000000000000000000"/>
      <p:regular r:id="rId22"/>
      <p:bold r:id="rId23"/>
      <p:italic r:id="rId24"/>
      <p:boldItalic r:id="rId25"/>
    </p:embeddedFont>
    <p:embeddedFont>
      <p:font typeface="Tw Cen MT" panose="020B0602020104020603" charset="0"/>
      <p:regular r:id="rId26"/>
      <p:bold r:id="rId27"/>
      <p:italic r:id="rId28"/>
      <p:boldItalic r:id="rId29"/>
    </p:embeddedFont>
    <p:embeddedFont>
      <p:font typeface="华文彩云" panose="02010800040101010101" charset="-122"/>
      <p:regular r:id="rId3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Lohle" initials="M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65022" autoAdjust="0"/>
  </p:normalViewPr>
  <p:slideViewPr>
    <p:cSldViewPr snapToGrid="0">
      <p:cViewPr varScale="1">
        <p:scale>
          <a:sx n="79" d="100"/>
          <a:sy n="79" d="100"/>
        </p:scale>
        <p:origin x="16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font" Target="fonts/font9.fntdata"/><Relationship Id="rId3" Type="http://schemas.openxmlformats.org/officeDocument/2006/relationships/slide" Target="slides/slide1.xml"/><Relationship Id="rId29" Type="http://schemas.openxmlformats.org/officeDocument/2006/relationships/font" Target="fonts/font8.fntdata"/><Relationship Id="rId28" Type="http://schemas.openxmlformats.org/officeDocument/2006/relationships/font" Target="fonts/font7.fntdata"/><Relationship Id="rId27" Type="http://schemas.openxmlformats.org/officeDocument/2006/relationships/font" Target="fonts/font6.fntdata"/><Relationship Id="rId26" Type="http://schemas.openxmlformats.org/officeDocument/2006/relationships/font" Target="fonts/font5.fntdata"/><Relationship Id="rId25" Type="http://schemas.openxmlformats.org/officeDocument/2006/relationships/font" Target="fonts/font4.fntdata"/><Relationship Id="rId24" Type="http://schemas.openxmlformats.org/officeDocument/2006/relationships/font" Target="fonts/font3.fntdata"/><Relationship Id="rId23" Type="http://schemas.openxmlformats.org/officeDocument/2006/relationships/font" Target="fonts/font2.fntdata"/><Relationship Id="rId22" Type="http://schemas.openxmlformats.org/officeDocument/2006/relationships/font" Target="fonts/font1.fntdata"/><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12-19T11:58:46.809" idx="2">
    <p:pos x="4047" y="877"/>
    <p:text>Excellent job! I have no additional comments, a rarity!! Bravo!!!</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1"/>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1313259" y="975589"/>
            <a:ext cx="6517482" cy="1881910"/>
          </a:xfrm>
        </p:spPr>
        <p:txBody>
          <a:bodyPr anchor="b">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1313259" y="2914651"/>
            <a:ext cx="6517482" cy="10286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46" y="3217030"/>
            <a:ext cx="7773324" cy="608708"/>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523696"/>
            <a:ext cx="7366899" cy="2410602"/>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31" y="3831546"/>
            <a:ext cx="7773339" cy="511854"/>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457200"/>
            <a:ext cx="7773339" cy="2570434"/>
          </a:xfrm>
        </p:spPr>
        <p:txBody>
          <a:bodyPr anchor="ctr"/>
          <a:lstStyle>
            <a:lvl1pPr algn="ct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1" y="3153616"/>
            <a:ext cx="7773339" cy="1189785"/>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1084659" y="457200"/>
            <a:ext cx="6977064" cy="2244678"/>
          </a:xfrm>
        </p:spPr>
        <p:txBody>
          <a:bodyPr anchor="ctr"/>
          <a:lstStyle>
            <a:lvl1pPr>
              <a:defRPr sz="2400"/>
            </a:lvl1pPr>
          </a:lstStyle>
          <a:p>
            <a:r>
              <a:rPr lang="en-US"/>
              <a:t>Click to edit Master title style</a:t>
            </a:r>
            <a:endParaRPr lang="en-US" dirty="0"/>
          </a:p>
        </p:txBody>
      </p:sp>
      <p:sp>
        <p:nvSpPr>
          <p:cNvPr id="12" name="Text Placeholder 3"/>
          <p:cNvSpPr>
            <a:spLocks noGrp="1"/>
          </p:cNvSpPr>
          <p:nvPr>
            <p:ph type="body" sz="half" idx="13"/>
          </p:nvPr>
        </p:nvSpPr>
        <p:spPr>
          <a:xfrm>
            <a:off x="1290484" y="2707524"/>
            <a:ext cx="6564224" cy="446091"/>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4" name="Text Placeholder 3"/>
          <p:cNvSpPr>
            <a:spLocks noGrp="1"/>
          </p:cNvSpPr>
          <p:nvPr>
            <p:ph type="body" sz="half" idx="2"/>
          </p:nvPr>
        </p:nvSpPr>
        <p:spPr>
          <a:xfrm>
            <a:off x="685331" y="3279597"/>
            <a:ext cx="7773339" cy="1065790"/>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
        <p:nvSpPr>
          <p:cNvPr id="13" name="TextBox 12"/>
          <p:cNvSpPr txBox="1"/>
          <p:nvPr/>
        </p:nvSpPr>
        <p:spPr>
          <a:xfrm>
            <a:off x="751116" y="565625"/>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endParaRPr lang="en-US" sz="6000" dirty="0">
              <a:solidFill>
                <a:schemeClr val="tx1"/>
              </a:solidFill>
              <a:effectLst/>
            </a:endParaRPr>
          </a:p>
        </p:txBody>
      </p:sp>
      <p:sp>
        <p:nvSpPr>
          <p:cNvPr id="14" name="TextBox 13"/>
          <p:cNvSpPr txBox="1"/>
          <p:nvPr/>
        </p:nvSpPr>
        <p:spPr>
          <a:xfrm>
            <a:off x="7918169" y="2245184"/>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endParaRPr lang="en-US" sz="6000" dirty="0">
              <a:solidFill>
                <a:schemeClr val="tx1"/>
              </a:solidFill>
              <a:effectLst/>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1604041"/>
            <a:ext cx="7773339" cy="1883876"/>
          </a:xfrm>
        </p:spPr>
        <p:txBody>
          <a:bodyPr anchor="b"/>
          <a:lstStyle>
            <a:lvl1pPr algn="ct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85331" y="3496751"/>
            <a:ext cx="7773339" cy="855483"/>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0298CD5-6C1E-4009-B41F-6DF62E31D3BE}"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5" name="Title 1"/>
          <p:cNvSpPr>
            <a:spLocks noGrp="1"/>
          </p:cNvSpPr>
          <p:nvPr>
            <p:ph type="title"/>
          </p:nvPr>
        </p:nvSpPr>
        <p:spPr>
          <a:xfrm>
            <a:off x="685331" y="457200"/>
            <a:ext cx="7773339" cy="1203821"/>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1775320"/>
            <a:ext cx="2474232" cy="432197"/>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8" name="Text Placeholder 3"/>
          <p:cNvSpPr>
            <a:spLocks noGrp="1"/>
          </p:cNvSpPr>
          <p:nvPr>
            <p:ph type="body" sz="half" idx="15"/>
          </p:nvPr>
        </p:nvSpPr>
        <p:spPr>
          <a:xfrm>
            <a:off x="685331" y="2207517"/>
            <a:ext cx="2474232" cy="213588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9" name="Text Placeholder 4"/>
          <p:cNvSpPr>
            <a:spLocks noGrp="1"/>
          </p:cNvSpPr>
          <p:nvPr>
            <p:ph type="body" sz="quarter" idx="3"/>
          </p:nvPr>
        </p:nvSpPr>
        <p:spPr>
          <a:xfrm>
            <a:off x="3339292" y="1775320"/>
            <a:ext cx="2468641" cy="432197"/>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0" name="Text Placeholder 3"/>
          <p:cNvSpPr>
            <a:spLocks noGrp="1"/>
          </p:cNvSpPr>
          <p:nvPr>
            <p:ph type="body" sz="half" idx="16"/>
          </p:nvPr>
        </p:nvSpPr>
        <p:spPr>
          <a:xfrm>
            <a:off x="3331012" y="2207517"/>
            <a:ext cx="2477513" cy="213588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11" name="Text Placeholder 4"/>
          <p:cNvSpPr>
            <a:spLocks noGrp="1"/>
          </p:cNvSpPr>
          <p:nvPr>
            <p:ph type="body" sz="quarter" idx="13"/>
          </p:nvPr>
        </p:nvSpPr>
        <p:spPr>
          <a:xfrm>
            <a:off x="5979974" y="1775320"/>
            <a:ext cx="2478696" cy="432197"/>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2" name="Text Placeholder 3"/>
          <p:cNvSpPr>
            <a:spLocks noGrp="1"/>
          </p:cNvSpPr>
          <p:nvPr>
            <p:ph type="body" sz="half" idx="17"/>
          </p:nvPr>
        </p:nvSpPr>
        <p:spPr>
          <a:xfrm>
            <a:off x="5979974" y="2207517"/>
            <a:ext cx="2478696" cy="2135884"/>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3" name="Date Placeholder 2"/>
          <p:cNvSpPr>
            <a:spLocks noGrp="1"/>
          </p:cNvSpPr>
          <p:nvPr>
            <p:ph type="dt" sz="half" idx="10"/>
          </p:nvPr>
        </p:nvSpPr>
        <p:spPr/>
        <p:txBody>
          <a:bodyPr/>
          <a:lstStyle/>
          <a:p>
            <a:fld id="{90298CD5-6C1E-4009-B41F-6DF62E31D3BE}"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0" name="Title 1"/>
          <p:cNvSpPr>
            <a:spLocks noGrp="1"/>
          </p:cNvSpPr>
          <p:nvPr>
            <p:ph type="title"/>
          </p:nvPr>
        </p:nvSpPr>
        <p:spPr>
          <a:xfrm>
            <a:off x="685331" y="458079"/>
            <a:ext cx="7773339" cy="120294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3153615"/>
            <a:ext cx="2472307" cy="432197"/>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20" name="Picture Placeholder 2"/>
          <p:cNvSpPr>
            <a:spLocks noGrp="1" noChangeAspect="1"/>
          </p:cNvSpPr>
          <p:nvPr>
            <p:ph type="pic" idx="15"/>
          </p:nvPr>
        </p:nvSpPr>
        <p:spPr>
          <a:xfrm>
            <a:off x="685331" y="1775320"/>
            <a:ext cx="2472307" cy="1143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685331" y="3585811"/>
            <a:ext cx="2472307" cy="75758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22" name="Text Placeholder 4"/>
          <p:cNvSpPr>
            <a:spLocks noGrp="1"/>
          </p:cNvSpPr>
          <p:nvPr>
            <p:ph type="body" sz="quarter" idx="3"/>
          </p:nvPr>
        </p:nvSpPr>
        <p:spPr>
          <a:xfrm>
            <a:off x="3332069" y="3153615"/>
            <a:ext cx="2476371" cy="432197"/>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23" name="Picture Placeholder 2"/>
          <p:cNvSpPr>
            <a:spLocks noGrp="1" noChangeAspect="1"/>
          </p:cNvSpPr>
          <p:nvPr>
            <p:ph type="pic" idx="21"/>
          </p:nvPr>
        </p:nvSpPr>
        <p:spPr>
          <a:xfrm>
            <a:off x="3331011" y="1775320"/>
            <a:ext cx="2477514" cy="1143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331011" y="3585811"/>
            <a:ext cx="2477514" cy="75758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25" name="Text Placeholder 4"/>
          <p:cNvSpPr>
            <a:spLocks noGrp="1"/>
          </p:cNvSpPr>
          <p:nvPr>
            <p:ph type="body" sz="quarter" idx="13"/>
          </p:nvPr>
        </p:nvSpPr>
        <p:spPr>
          <a:xfrm>
            <a:off x="5979974" y="3153615"/>
            <a:ext cx="2475511" cy="432197"/>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26" name="Picture Placeholder 2"/>
          <p:cNvSpPr>
            <a:spLocks noGrp="1" noChangeAspect="1"/>
          </p:cNvSpPr>
          <p:nvPr>
            <p:ph type="pic" idx="22"/>
          </p:nvPr>
        </p:nvSpPr>
        <p:spPr>
          <a:xfrm>
            <a:off x="5979974" y="1775320"/>
            <a:ext cx="2478696" cy="1143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979880" y="3585809"/>
            <a:ext cx="2478790" cy="75759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endParaRPr lang="en-US"/>
          </a:p>
        </p:txBody>
      </p:sp>
      <p:sp>
        <p:nvSpPr>
          <p:cNvPr id="3" name="Date Placeholder 2"/>
          <p:cNvSpPr>
            <a:spLocks noGrp="1"/>
          </p:cNvSpPr>
          <p:nvPr>
            <p:ph type="dt" sz="half" idx="10"/>
          </p:nvPr>
        </p:nvSpPr>
        <p:spPr/>
        <p:txBody>
          <a:bodyPr/>
          <a:lstStyle/>
          <a:p>
            <a:fld id="{90298CD5-6C1E-4009-B41F-6DF62E31D3BE}"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1775320"/>
            <a:ext cx="7773339" cy="2568080"/>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Vertical Title 1"/>
          <p:cNvSpPr>
            <a:spLocks noGrp="1"/>
          </p:cNvSpPr>
          <p:nvPr>
            <p:ph type="title" orient="vert"/>
          </p:nvPr>
        </p:nvSpPr>
        <p:spPr>
          <a:xfrm>
            <a:off x="6543675" y="457201"/>
            <a:ext cx="1914995" cy="38861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457201"/>
            <a:ext cx="5744043" cy="3886199"/>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7" name="Shape 27"/>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a:spLocks noGrp="1"/>
          </p:cNvSpPr>
          <p:nvPr>
            <p:ph type="body" idx="1"/>
          </p:nvPr>
        </p:nvSpPr>
        <p:spPr>
          <a:xfrm>
            <a:off x="47190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a:spLocks noGrp="1"/>
          </p:cNvSpPr>
          <p:nvPr>
            <p:ph type="body" idx="2"/>
          </p:nvPr>
        </p:nvSpPr>
        <p:spPr>
          <a:xfrm>
            <a:off x="469425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1775320"/>
            <a:ext cx="7772870" cy="256808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621423"/>
            <a:ext cx="7763814" cy="2052614"/>
          </a:xfrm>
        </p:spPr>
        <p:txBody>
          <a:bodyPr anchor="b">
            <a:normAutofit/>
          </a:bodyPr>
          <a:lstStyle>
            <a:lvl1pPr>
              <a:defRPr sz="3000"/>
            </a:lvl1pPr>
          </a:lstStyle>
          <a:p>
            <a:r>
              <a:rPr lang="en-US"/>
              <a:t>Click to edit Master title style</a:t>
            </a:r>
            <a:endParaRPr lang="en-US" dirty="0"/>
          </a:p>
        </p:txBody>
      </p:sp>
      <p:sp>
        <p:nvSpPr>
          <p:cNvPr id="3" name="Text Placeholder 2"/>
          <p:cNvSpPr>
            <a:spLocks noGrp="1"/>
          </p:cNvSpPr>
          <p:nvPr>
            <p:ph type="body" idx="1"/>
          </p:nvPr>
        </p:nvSpPr>
        <p:spPr>
          <a:xfrm>
            <a:off x="685331" y="2743093"/>
            <a:ext cx="7763814" cy="1026137"/>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5A61015F-7CC6-4D0A-9D87-873EA4C304CC}"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4" name="Title 1"/>
          <p:cNvSpPr>
            <a:spLocks noGrp="1"/>
          </p:cNvSpPr>
          <p:nvPr>
            <p:ph type="title"/>
          </p:nvPr>
        </p:nvSpPr>
        <p:spPr>
          <a:xfrm>
            <a:off x="685332" y="463888"/>
            <a:ext cx="7773338" cy="1197133"/>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1775320"/>
            <a:ext cx="3829520" cy="256808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13" name="Content Placeholder 3"/>
          <p:cNvSpPr>
            <a:spLocks noGrp="1"/>
          </p:cNvSpPr>
          <p:nvPr>
            <p:ph sz="quarter" idx="14"/>
          </p:nvPr>
        </p:nvSpPr>
        <p:spPr>
          <a:xfrm>
            <a:off x="4629150" y="1775320"/>
            <a:ext cx="3829050" cy="256808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4" name="Title 1"/>
          <p:cNvSpPr>
            <a:spLocks noGrp="1"/>
          </p:cNvSpPr>
          <p:nvPr>
            <p:ph type="title"/>
          </p:nvPr>
        </p:nvSpPr>
        <p:spPr>
          <a:xfrm>
            <a:off x="685332" y="463888"/>
            <a:ext cx="7773338" cy="119713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1778263"/>
            <a:ext cx="3655106" cy="509996"/>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2" name="Content Placeholder 3"/>
          <p:cNvSpPr>
            <a:spLocks noGrp="1"/>
          </p:cNvSpPr>
          <p:nvPr>
            <p:ph sz="quarter" idx="13"/>
          </p:nvPr>
        </p:nvSpPr>
        <p:spPr>
          <a:xfrm>
            <a:off x="685331" y="2288260"/>
            <a:ext cx="3829520" cy="205514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4797317" y="1778263"/>
            <a:ext cx="3661353" cy="509996"/>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endParaRPr lang="en-US"/>
          </a:p>
        </p:txBody>
      </p:sp>
      <p:sp>
        <p:nvSpPr>
          <p:cNvPr id="13" name="Content Placeholder 5"/>
          <p:cNvSpPr>
            <a:spLocks noGrp="1"/>
          </p:cNvSpPr>
          <p:nvPr>
            <p:ph sz="quarter" idx="14"/>
          </p:nvPr>
        </p:nvSpPr>
        <p:spPr>
          <a:xfrm>
            <a:off x="4629150" y="2288260"/>
            <a:ext cx="3829051" cy="205514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Date Placeholder 1"/>
          <p:cNvSpPr>
            <a:spLocks noGrp="1"/>
          </p:cNvSpPr>
          <p:nvPr>
            <p:ph type="dt" sz="half" idx="10"/>
          </p:nvPr>
        </p:nvSpPr>
        <p:spPr/>
        <p:txBody>
          <a:bodyPr/>
          <a:lstStyle/>
          <a:p>
            <a:fld id="{56E91E96-98B0-4413-9547-46F3504108EF}"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lvl="0">
              <a:spcBef>
                <a:spcPts val="0"/>
              </a:spcBef>
              <a:buNone/>
            </a:pPr>
            <a:fld id="{00000000-1234-1234-1234-123412341234}" type="slidenum">
              <a:rPr lang="en-GB" smtClean="0"/>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457200"/>
            <a:ext cx="2951766" cy="1517439"/>
          </a:xfrm>
        </p:spPr>
        <p:txBody>
          <a:bodyPr anchor="b"/>
          <a:lstStyle>
            <a:lvl1pPr algn="ctr">
              <a:defRPr sz="2400"/>
            </a:lvl1pPr>
          </a:lstStyle>
          <a:p>
            <a:r>
              <a:rPr lang="en-US"/>
              <a:t>Click to edit Master title style</a:t>
            </a:r>
            <a:endParaRPr lang="en-US" dirty="0"/>
          </a:p>
        </p:txBody>
      </p:sp>
      <p:sp>
        <p:nvSpPr>
          <p:cNvPr id="10" name="Content Placeholder 2"/>
          <p:cNvSpPr>
            <a:spLocks noGrp="1"/>
          </p:cNvSpPr>
          <p:nvPr>
            <p:ph sz="quarter" idx="13"/>
          </p:nvPr>
        </p:nvSpPr>
        <p:spPr>
          <a:xfrm>
            <a:off x="3808547" y="457201"/>
            <a:ext cx="4650122" cy="3886199"/>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85331" y="1974639"/>
            <a:ext cx="2951767" cy="2368761"/>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05C68B11-C5A8-448C-8CE9-B1A273C79CFC}"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685331" y="457200"/>
            <a:ext cx="4451227" cy="1517441"/>
          </a:xfrm>
        </p:spPr>
        <p:txBody>
          <a:bodyPr anchor="b"/>
          <a:lstStyle>
            <a:lvl1pPr algn="ct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68602" y="457201"/>
            <a:ext cx="2441519" cy="38862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346" y="1974639"/>
            <a:ext cx="4451212" cy="2368760"/>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C7616CA0-919D-4A49-9C8A-62FDFB3A5183}"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image" Target="../media/image3.png"/><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463888"/>
            <a:ext cx="7773338" cy="1197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1775320"/>
            <a:ext cx="7773339" cy="2568080"/>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5759053" y="4412457"/>
            <a:ext cx="2057400" cy="273844"/>
          </a:xfrm>
          <a:prstGeom prst="rect">
            <a:avLst/>
          </a:prstGeom>
        </p:spPr>
        <p:txBody>
          <a:bodyPr vert="horz" lIns="91440" tIns="45720" rIns="91440" bIns="45720" rtlCol="0" anchor="ctr"/>
          <a:lstStyle>
            <a:lvl1pPr algn="r">
              <a:defRPr sz="750">
                <a:solidFill>
                  <a:schemeClr val="tx1"/>
                </a:solidFill>
              </a:defRPr>
            </a:lvl1pPr>
          </a:lstStyle>
          <a:p>
            <a:fld id="{90298CD5-6C1E-4009-B41F-6DF62E31D3BE}" type="datetimeFigureOut">
              <a:rPr lang="en-US" smtClean="0"/>
            </a:fld>
            <a:endParaRPr lang="en-US" dirty="0"/>
          </a:p>
        </p:txBody>
      </p:sp>
      <p:sp>
        <p:nvSpPr>
          <p:cNvPr id="5" name="Footer Placeholder 4"/>
          <p:cNvSpPr>
            <a:spLocks noGrp="1"/>
          </p:cNvSpPr>
          <p:nvPr>
            <p:ph type="ftr" sz="quarter" idx="3"/>
          </p:nvPr>
        </p:nvSpPr>
        <p:spPr>
          <a:xfrm>
            <a:off x="685331" y="4412457"/>
            <a:ext cx="5004665" cy="273844"/>
          </a:xfrm>
          <a:prstGeom prst="rect">
            <a:avLst/>
          </a:prstGeom>
        </p:spPr>
        <p:txBody>
          <a:bodyPr vert="horz" lIns="91440" tIns="45720" rIns="91440" bIns="45720" rtlCol="0" anchor="ctr"/>
          <a:lstStyle>
            <a:lvl1pPr algn="l">
              <a:defRPr sz="750">
                <a:solidFill>
                  <a:schemeClr val="tx1"/>
                </a:solidFill>
              </a:defRPr>
            </a:lvl1pPr>
          </a:lstStyle>
          <a:p>
            <a:endParaRPr lang="en-US" dirty="0"/>
          </a:p>
        </p:txBody>
      </p:sp>
      <p:sp>
        <p:nvSpPr>
          <p:cNvPr id="6" name="Slide Number Placeholder 5"/>
          <p:cNvSpPr>
            <a:spLocks noGrp="1"/>
          </p:cNvSpPr>
          <p:nvPr>
            <p:ph type="sldNum" sz="quarter" idx="4"/>
          </p:nvPr>
        </p:nvSpPr>
        <p:spPr>
          <a:xfrm>
            <a:off x="7885509" y="4412457"/>
            <a:ext cx="573161" cy="273844"/>
          </a:xfrm>
          <a:prstGeom prst="rect">
            <a:avLst/>
          </a:prstGeom>
        </p:spPr>
        <p:txBody>
          <a:bodyPr vert="horz" lIns="91440" tIns="45720" rIns="91440" bIns="45720" rtlCol="0" anchor="ctr"/>
          <a:lstStyle>
            <a:lvl1pPr algn="r">
              <a:defRPr sz="750">
                <a:solidFill>
                  <a:schemeClr val="tx1"/>
                </a:solidFill>
              </a:defRPr>
            </a:lvl1pPr>
          </a:lstStyle>
          <a:p>
            <a:pPr lvl="0" algn="r">
              <a:spcBef>
                <a:spcPts val="0"/>
              </a:spcBef>
              <a:buNone/>
            </a:pPr>
            <a:fld id="{00000000-1234-1234-1234-123412341234}" type="slidenum">
              <a:rPr lang="en-GB" sz="1000" smtClean="0">
                <a:solidFill>
                  <a:schemeClr val="lt2"/>
                </a:solidFill>
                <a:latin typeface="Roboto" panose="02000000000000000000"/>
                <a:ea typeface="Roboto" panose="02000000000000000000"/>
                <a:cs typeface="Roboto" panose="02000000000000000000"/>
                <a:sym typeface="Roboto" panose="02000000000000000000"/>
              </a:rPr>
            </a:fld>
            <a:endParaRPr lang="en-GB" sz="1000">
              <a:solidFill>
                <a:schemeClr val="lt2"/>
              </a:solidFill>
              <a:latin typeface="Roboto" panose="02000000000000000000"/>
              <a:ea typeface="Roboto" panose="02000000000000000000"/>
              <a:cs typeface="Roboto" panose="02000000000000000000"/>
              <a:sym typeface="Roboto" panose="0200000000000000000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ftr="0" dt="0"/>
  <p:txStyles>
    <p:titleStyle>
      <a:lvl1pPr algn="ctr" defTabSz="685800" rtl="0" eaLnBrk="1" latinLnBrk="0" hangingPunct="1">
        <a:lnSpc>
          <a:spcPct val="90000"/>
        </a:lnSpc>
        <a:spcBef>
          <a:spcPct val="0"/>
        </a:spcBef>
        <a:buNone/>
        <a:defRPr sz="2700" kern="1200" cap="all" baseline="0">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tx1"/>
        </a:buClr>
        <a:buFont typeface="Arial" panose="020B0604020202020204" pitchFamily="34" charset="0"/>
        <a:buChar char="•"/>
        <a:defRPr sz="1500" kern="1200" cap="all" baseline="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tx1"/>
        </a:buClr>
        <a:buFont typeface="Arial" panose="020B0604020202020204" pitchFamily="34" charset="0"/>
        <a:buChar char="•"/>
        <a:defRPr sz="1350" kern="1200" cap="all"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tx1"/>
        </a:buClr>
        <a:buFont typeface="Arial" panose="020B0604020202020204" pitchFamily="34" charset="0"/>
        <a:buChar char="•"/>
        <a:defRPr sz="1200" kern="1200" cap="all" baseline="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tx1"/>
        </a:buClr>
        <a:buFont typeface="Arial" panose="020B0604020202020204" pitchFamily="34" charset="0"/>
        <a:buChar char="•"/>
        <a:defRPr sz="1050" kern="1200" cap="all"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Shape 68"/>
          <p:cNvSpPr txBox="1">
            <a:spLocks noGrp="1"/>
          </p:cNvSpPr>
          <p:nvPr>
            <p:ph type="subTitle" idx="1"/>
          </p:nvPr>
        </p:nvSpPr>
        <p:spPr>
          <a:xfrm>
            <a:off x="537210" y="720725"/>
            <a:ext cx="8221980" cy="4037965"/>
          </a:xfrm>
          <a:prstGeom prst="rect">
            <a:avLst/>
          </a:prstGeom>
        </p:spPr>
        <p:txBody>
          <a:bodyPr lIns="91425" tIns="91425" rIns="91425" bIns="91425" anchor="t" anchorCtr="0">
            <a:noAutofit/>
          </a:bodyPr>
          <a:lstStyle/>
          <a:p>
            <a:pPr lvl="0" algn="ctr" rtl="0">
              <a:lnSpc>
                <a:spcPct val="120000"/>
              </a:lnSpc>
              <a:spcBef>
                <a:spcPts val="1000"/>
              </a:spcBef>
              <a:buNone/>
            </a:pP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MKTG</a:t>
            </a:r>
            <a:r>
              <a:rPr 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5</a:t>
            </a: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25</a:t>
            </a: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Midterm group project                                                                                                                                                        PEIPEIWU </a:t>
            </a: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r>
              <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 </a:t>
            </a:r>
            <a:endParaRPr lang="en-US" altLang="en-GB" sz="22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a:p>
            <a:pPr lvl="0" algn="ctr" rtl="0">
              <a:lnSpc>
                <a:spcPct val="120000"/>
              </a:lnSpc>
              <a:spcBef>
                <a:spcPts val="1000"/>
              </a:spcBef>
              <a:buNone/>
            </a:pPr>
            <a:endParaRPr sz="2200" smtClean="0">
              <a:solidFill>
                <a:schemeClr val="tx1"/>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739775"/>
          </a:xfrm>
        </p:spPr>
        <p:txBody>
          <a:bodyPr>
            <a:normAutofit fontScale="90000"/>
          </a:bodyPr>
          <a:p>
            <a:r>
              <a:rPr lang="zh-CN" altLang="en-US">
                <a:sym typeface="+mn-ea"/>
              </a:rPr>
              <a:t> </a:t>
            </a:r>
            <a:r>
              <a:rPr lang="zh-CN" altLang="en-US" b="1">
                <a:latin typeface="Times New Roman" panose="02020603050405020304" charset="0"/>
                <a:cs typeface="Times New Roman" panose="02020603050405020304" charset="0"/>
                <a:sym typeface="+mn-ea"/>
              </a:rPr>
              <a:t>An interpretation of the model:</a:t>
            </a:r>
            <a:br>
              <a:rPr lang="zh-CN" altLang="en-US" b="1">
                <a:latin typeface="Times New Roman" panose="02020603050405020304" charset="0"/>
                <a:cs typeface="Times New Roman" panose="02020603050405020304" charset="0"/>
                <a:sym typeface="+mn-ea"/>
              </a:rPr>
            </a:br>
            <a:endParaRPr lang="zh-CN" altLang="en-US" b="1">
              <a:latin typeface="Times New Roman" panose="02020603050405020304" charset="0"/>
              <a:cs typeface="Times New Roman" panose="02020603050405020304" charset="0"/>
              <a:sym typeface="+mn-ea"/>
            </a:endParaRPr>
          </a:p>
        </p:txBody>
      </p:sp>
      <p:sp>
        <p:nvSpPr>
          <p:cNvPr id="3" name="内容占位符 2"/>
          <p:cNvSpPr>
            <a:spLocks noGrp="1"/>
          </p:cNvSpPr>
          <p:nvPr>
            <p:ph sz="quarter" idx="13"/>
          </p:nvPr>
        </p:nvSpPr>
        <p:spPr>
          <a:xfrm>
            <a:off x="685165" y="1203325"/>
            <a:ext cx="7773035" cy="3140075"/>
          </a:xfrm>
        </p:spPr>
        <p:txBody>
          <a:bodyPr/>
          <a:p>
            <a:br>
              <a:rPr lang="zh-CN" altLang="en-US">
                <a:latin typeface="Times New Roman" panose="02020603050405020304" charset="0"/>
                <a:cs typeface="Times New Roman" panose="02020603050405020304" charset="0"/>
                <a:sym typeface="+mn-ea"/>
              </a:rPr>
            </a:br>
            <a:endParaRPr lang="zh-CN" altLang="en-US"/>
          </a:p>
        </p:txBody>
      </p:sp>
      <p:pic>
        <p:nvPicPr>
          <p:cNvPr id="4" name="图片 3"/>
          <p:cNvPicPr>
            <a:picLocks noChangeAspect="1"/>
          </p:cNvPicPr>
          <p:nvPr/>
        </p:nvPicPr>
        <p:blipFill>
          <a:blip r:embed="rId1"/>
          <a:stretch>
            <a:fillRect/>
          </a:stretch>
        </p:blipFill>
        <p:spPr>
          <a:xfrm>
            <a:off x="180975" y="1203960"/>
            <a:ext cx="8848725" cy="37973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739775"/>
          </a:xfrm>
        </p:spPr>
        <p:txBody>
          <a:bodyPr>
            <a:normAutofit fontScale="90000"/>
          </a:bodyPr>
          <a:p>
            <a:r>
              <a:rPr lang="zh-CN" altLang="en-US">
                <a:sym typeface="+mn-ea"/>
              </a:rPr>
              <a:t> </a:t>
            </a:r>
            <a:r>
              <a:rPr lang="zh-CN" altLang="en-US">
                <a:latin typeface="Times New Roman" panose="02020603050405020304" charset="0"/>
                <a:cs typeface="Times New Roman" panose="02020603050405020304" charset="0"/>
                <a:sym typeface="+mn-ea"/>
              </a:rPr>
              <a:t>An interpretation of the model:</a:t>
            </a:r>
            <a:br>
              <a:rPr lang="zh-CN" altLang="en-US">
                <a:latin typeface="Times New Roman" panose="02020603050405020304" charset="0"/>
                <a:cs typeface="Times New Roman" panose="02020603050405020304" charset="0"/>
                <a:sym typeface="+mn-ea"/>
              </a:rPr>
            </a:br>
            <a:endParaRPr lang="zh-CN" altLang="en-US"/>
          </a:p>
        </p:txBody>
      </p:sp>
      <p:sp>
        <p:nvSpPr>
          <p:cNvPr id="3" name="内容占位符 2"/>
          <p:cNvSpPr>
            <a:spLocks noGrp="1"/>
          </p:cNvSpPr>
          <p:nvPr>
            <p:ph sz="quarter" idx="13"/>
          </p:nvPr>
        </p:nvSpPr>
        <p:spPr>
          <a:xfrm>
            <a:off x="685165" y="1203325"/>
            <a:ext cx="7773035" cy="3140075"/>
          </a:xfrm>
        </p:spPr>
        <p:txBody>
          <a:bodyPr/>
          <a:p>
            <a:br>
              <a:rPr lang="zh-CN" altLang="en-US">
                <a:latin typeface="Times New Roman" panose="02020603050405020304" charset="0"/>
                <a:cs typeface="Times New Roman" panose="02020603050405020304" charset="0"/>
                <a:sym typeface="+mn-ea"/>
              </a:rPr>
            </a:br>
            <a:endParaRPr lang="zh-CN" altLang="en-US"/>
          </a:p>
        </p:txBody>
      </p:sp>
      <p:pic>
        <p:nvPicPr>
          <p:cNvPr id="5" name="图片 4"/>
          <p:cNvPicPr>
            <a:picLocks noChangeAspect="1"/>
          </p:cNvPicPr>
          <p:nvPr/>
        </p:nvPicPr>
        <p:blipFill>
          <a:blip r:embed="rId1"/>
          <a:stretch>
            <a:fillRect/>
          </a:stretch>
        </p:blipFill>
        <p:spPr>
          <a:xfrm>
            <a:off x="194945" y="1203325"/>
            <a:ext cx="8753475" cy="351536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243205"/>
            <a:ext cx="7773035" cy="1417955"/>
          </a:xfrm>
        </p:spPr>
        <p:txBody>
          <a:bodyPr/>
          <a:p>
            <a:r>
              <a:rPr lang="zh-CN" altLang="en-US">
                <a:sym typeface="+mn-ea"/>
              </a:rPr>
              <a:t> </a:t>
            </a:r>
            <a:r>
              <a:rPr lang="zh-CN" altLang="en-US" b="1">
                <a:latin typeface="Times New Roman" panose="02020603050405020304" charset="0"/>
                <a:cs typeface="Times New Roman" panose="02020603050405020304" charset="0"/>
                <a:sym typeface="+mn-ea"/>
              </a:rPr>
              <a:t>An interpretation of the model:</a:t>
            </a:r>
            <a:br>
              <a:rPr lang="zh-CN" altLang="en-US" b="1">
                <a:latin typeface="Times New Roman" panose="02020603050405020304" charset="0"/>
                <a:cs typeface="Times New Roman" panose="02020603050405020304" charset="0"/>
                <a:sym typeface="+mn-ea"/>
              </a:rPr>
            </a:br>
            <a:endParaRPr lang="zh-CN" altLang="en-US" b="1">
              <a:latin typeface="Times New Roman" panose="02020603050405020304" charset="0"/>
              <a:cs typeface="Times New Roman" panose="02020603050405020304" charset="0"/>
              <a:sym typeface="+mn-ea"/>
            </a:endParaRPr>
          </a:p>
        </p:txBody>
      </p:sp>
      <p:sp>
        <p:nvSpPr>
          <p:cNvPr id="3" name="内容占位符 2"/>
          <p:cNvSpPr>
            <a:spLocks noGrp="1"/>
          </p:cNvSpPr>
          <p:nvPr>
            <p:ph sz="quarter" idx="13"/>
          </p:nvPr>
        </p:nvSpPr>
        <p:spPr>
          <a:xfrm>
            <a:off x="685165" y="1244600"/>
            <a:ext cx="7773035" cy="3602990"/>
          </a:xfrm>
        </p:spPr>
        <p:txBody>
          <a:bodyPr>
            <a:noAutofit/>
          </a:bodyPr>
          <a:p>
            <a:pPr marL="0" indent="0">
              <a:buNone/>
            </a:pPr>
            <a:r>
              <a:rPr lang="en-US" altLang="zh-CN" sz="1400" b="1">
                <a:latin typeface="Times New Roman" panose="02020603050405020304" charset="0"/>
                <a:cs typeface="Times New Roman" panose="02020603050405020304" charset="0"/>
                <a:sym typeface="+mn-ea"/>
              </a:rPr>
              <a:t>SIGNIFICANT: </a:t>
            </a:r>
            <a:endParaRPr lang="en-US" altLang="zh-CN" sz="1400">
              <a:latin typeface="Times New Roman" panose="02020603050405020304" charset="0"/>
              <a:cs typeface="Times New Roman" panose="02020603050405020304" charset="0"/>
              <a:sym typeface="+mn-ea"/>
            </a:endParaRPr>
          </a:p>
          <a:p>
            <a:pPr marL="0" indent="0">
              <a:buNone/>
            </a:pPr>
            <a:r>
              <a:rPr lang="en-US" altLang="zh-CN" sz="1400">
                <a:latin typeface="Times New Roman" panose="02020603050405020304" charset="0"/>
                <a:cs typeface="Times New Roman" panose="02020603050405020304" charset="0"/>
                <a:sym typeface="+mn-ea"/>
              </a:rPr>
              <a:t>all significant predictors are listed in Equation. </a:t>
            </a:r>
            <a:endParaRPr lang="en-US" altLang="zh-CN" sz="1400">
              <a:latin typeface="Times New Roman" panose="02020603050405020304" charset="0"/>
              <a:cs typeface="Times New Roman" panose="02020603050405020304" charset="0"/>
              <a:sym typeface="+mn-ea"/>
            </a:endParaRPr>
          </a:p>
          <a:p>
            <a:pPr marL="0" indent="0">
              <a:buNone/>
            </a:pPr>
            <a:endParaRPr lang="zh-CN" altLang="en-US" sz="1400">
              <a:latin typeface="Times New Roman" panose="02020603050405020304" charset="0"/>
              <a:cs typeface="Times New Roman" panose="02020603050405020304" charset="0"/>
            </a:endParaRPr>
          </a:p>
          <a:p>
            <a:r>
              <a:rPr lang="zh-CN" altLang="en-US" sz="1400">
                <a:latin typeface="Times New Roman" panose="02020603050405020304" charset="0"/>
                <a:cs typeface="Times New Roman" panose="02020603050405020304" charset="0"/>
              </a:rPr>
              <a:t>DIVOICED PEOPLE are less likly to open up the term deposit, </a:t>
            </a:r>
            <a:r>
              <a:rPr lang="en-US" altLang="zh-CN" sz="1400">
                <a:latin typeface="Times New Roman" panose="02020603050405020304" charset="0"/>
                <a:cs typeface="Times New Roman" panose="02020603050405020304" charset="0"/>
              </a:rPr>
              <a:t>due to </a:t>
            </a:r>
            <a:r>
              <a:rPr lang="zh-CN" altLang="en-US" sz="1400">
                <a:latin typeface="Times New Roman" panose="02020603050405020304" charset="0"/>
                <a:cs typeface="Times New Roman" panose="02020603050405020304" charset="0"/>
              </a:rPr>
              <a:t>the estimates of devoiced people SAMLLER THAN MARRIED PEOPLE.</a:t>
            </a:r>
            <a:endParaRPr lang="zh-CN" altLang="en-US" sz="1400">
              <a:latin typeface="Times New Roman" panose="02020603050405020304" charset="0"/>
              <a:cs typeface="Times New Roman" panose="02020603050405020304" charset="0"/>
            </a:endParaRPr>
          </a:p>
          <a:p>
            <a:r>
              <a:rPr lang="en-US" altLang="zh-CN" sz="1400">
                <a:latin typeface="Times New Roman" panose="02020603050405020304" charset="0"/>
                <a:cs typeface="Times New Roman" panose="02020603050405020304" charset="0"/>
                <a:sym typeface="+mn-ea"/>
              </a:rPr>
              <a:t>comparing the table, </a:t>
            </a:r>
            <a:r>
              <a:rPr lang="zh-CN" altLang="en-US" sz="1400">
                <a:latin typeface="Times New Roman" panose="02020603050405020304" charset="0"/>
                <a:cs typeface="Times New Roman" panose="02020603050405020304" charset="0"/>
                <a:sym typeface="+mn-ea"/>
              </a:rPr>
              <a:t>PEOPLE ARE MARRIED </a:t>
            </a:r>
            <a:r>
              <a:rPr lang="en-US" altLang="zh-CN" sz="1400">
                <a:latin typeface="Times New Roman" panose="02020603050405020304" charset="0"/>
                <a:cs typeface="Times New Roman" panose="02020603050405020304" charset="0"/>
                <a:sym typeface="+mn-ea"/>
              </a:rPr>
              <a:t>in </a:t>
            </a:r>
            <a:r>
              <a:rPr lang="zh-CN" altLang="en-US" sz="1400">
                <a:latin typeface="Times New Roman" panose="02020603050405020304" charset="0"/>
                <a:cs typeface="Times New Roman" panose="02020603050405020304" charset="0"/>
                <a:sym typeface="+mn-ea"/>
              </a:rPr>
              <a:t> ADMIAN JOB </a:t>
            </a:r>
            <a:r>
              <a:rPr lang="en-US" altLang="zh-CN" sz="1400">
                <a:latin typeface="Times New Roman" panose="02020603050405020304" charset="0"/>
                <a:cs typeface="Times New Roman" panose="02020603050405020304" charset="0"/>
                <a:sym typeface="+mn-ea"/>
              </a:rPr>
              <a:t>or blue-collar are </a:t>
            </a:r>
            <a:r>
              <a:rPr lang="zh-CN" altLang="en-US" sz="1400">
                <a:latin typeface="Times New Roman" panose="02020603050405020304" charset="0"/>
                <a:cs typeface="Times New Roman" panose="02020603050405020304" charset="0"/>
                <a:sym typeface="+mn-ea"/>
              </a:rPr>
              <a:t> </a:t>
            </a:r>
            <a:r>
              <a:rPr lang="en-US" altLang="zh-CN" sz="1400">
                <a:latin typeface="Times New Roman" panose="02020603050405020304" charset="0"/>
                <a:cs typeface="Times New Roman" panose="02020603050405020304" charset="0"/>
                <a:sym typeface="+mn-ea"/>
              </a:rPr>
              <a:t>more </a:t>
            </a:r>
            <a:r>
              <a:rPr lang="zh-CN" altLang="en-US" sz="1400">
                <a:latin typeface="Times New Roman" panose="02020603050405020304" charset="0"/>
                <a:cs typeface="Times New Roman" panose="02020603050405020304" charset="0"/>
                <a:sym typeface="+mn-ea"/>
              </a:rPr>
              <a:t>LIK</a:t>
            </a:r>
            <a:r>
              <a:rPr lang="en-US" altLang="zh-CN" sz="1400">
                <a:latin typeface="Times New Roman" panose="02020603050405020304" charset="0"/>
                <a:cs typeface="Times New Roman" panose="02020603050405020304" charset="0"/>
                <a:sym typeface="+mn-ea"/>
              </a:rPr>
              <a:t>e</a:t>
            </a:r>
            <a:r>
              <a:rPr lang="zh-CN" altLang="en-US" sz="1400">
                <a:latin typeface="Times New Roman" panose="02020603050405020304" charset="0"/>
                <a:cs typeface="Times New Roman" panose="02020603050405020304" charset="0"/>
                <a:sym typeface="+mn-ea"/>
              </a:rPr>
              <a:t>LY TO OPEN term deposit.  </a:t>
            </a:r>
            <a:r>
              <a:rPr lang="en-US" altLang="zh-CN" sz="1400">
                <a:latin typeface="Times New Roman" panose="02020603050405020304" charset="0"/>
                <a:cs typeface="Times New Roman" panose="02020603050405020304" charset="0"/>
                <a:sym typeface="+mn-ea"/>
              </a:rPr>
              <a:t>( but  married cat not say a determined factor</a:t>
            </a:r>
            <a:r>
              <a:rPr lang="en-US" altLang="zh-CN" sz="1400">
                <a:latin typeface="Times New Roman" panose="02020603050405020304" charset="0"/>
                <a:cs typeface="Times New Roman" panose="02020603050405020304" charset="0"/>
              </a:rPr>
              <a:t>)</a:t>
            </a:r>
            <a:endParaRPr lang="en-US" altLang="zh-CN" sz="1400">
              <a:latin typeface="Times New Roman" panose="02020603050405020304" charset="0"/>
              <a:cs typeface="Times New Roman" panose="02020603050405020304" charset="0"/>
            </a:endParaRPr>
          </a:p>
          <a:p>
            <a:r>
              <a:rPr lang="en-US" altLang="zh-CN" sz="1400">
                <a:latin typeface="Times New Roman" panose="02020603050405020304" charset="0"/>
                <a:cs typeface="Times New Roman" panose="02020603050405020304" charset="0"/>
              </a:rPr>
              <a:t>marital related</a:t>
            </a:r>
            <a:r>
              <a:rPr lang="zh-CN" altLang="en-US" sz="1400">
                <a:latin typeface="Times New Roman" panose="02020603050405020304" charset="0"/>
                <a:cs typeface="Times New Roman" panose="02020603050405020304" charset="0"/>
              </a:rPr>
              <a:t> entrepren</a:t>
            </a:r>
            <a:r>
              <a:rPr lang="en-US" altLang="zh-CN" sz="1400">
                <a:latin typeface="Times New Roman" panose="02020603050405020304" charset="0"/>
                <a:cs typeface="Times New Roman" panose="02020603050405020304" charset="0"/>
              </a:rPr>
              <a:t>eur</a:t>
            </a:r>
            <a:r>
              <a:rPr lang="zh-CN" altLang="en-US" sz="1400">
                <a:latin typeface="Times New Roman" panose="02020603050405020304" charset="0"/>
                <a:cs typeface="Times New Roman" panose="02020603050405020304" charset="0"/>
              </a:rPr>
              <a:t>, the coefficient higher, they are more likly to open term deposit in general. maried people shows highest </a:t>
            </a:r>
            <a:r>
              <a:rPr lang="en-US" altLang="zh-CN" sz="1400">
                <a:latin typeface="Times New Roman" panose="02020603050405020304" charset="0"/>
                <a:cs typeface="Times New Roman" panose="02020603050405020304" charset="0"/>
              </a:rPr>
              <a:t>to </a:t>
            </a:r>
            <a:r>
              <a:rPr lang="zh-CN" altLang="en-US" sz="1400">
                <a:latin typeface="Times New Roman" panose="02020603050405020304" charset="0"/>
                <a:cs typeface="Times New Roman" panose="02020603050405020304" charset="0"/>
              </a:rPr>
              <a:t>open term deposit.</a:t>
            </a:r>
            <a:endParaRPr lang="zh-CN" altLang="en-US" sz="1400">
              <a:latin typeface="Times New Roman" panose="02020603050405020304" charset="0"/>
              <a:cs typeface="Times New Roman" panose="02020603050405020304" charset="0"/>
            </a:endParaRPr>
          </a:p>
          <a:p>
            <a:r>
              <a:rPr lang="zh-CN" altLang="en-US" sz="1400">
                <a:latin typeface="Times New Roman" panose="02020603050405020304" charset="0"/>
                <a:cs typeface="Times New Roman" panose="02020603050405020304" charset="0"/>
              </a:rPr>
              <a:t>over all married people no matter what job they have are likely to open term deposit</a:t>
            </a:r>
            <a:r>
              <a:rPr lang="en-US" altLang="zh-CN" sz="1400">
                <a:latin typeface="Times New Roman" panose="02020603050405020304" charset="0"/>
                <a:cs typeface="Times New Roman" panose="02020603050405020304" charset="0"/>
              </a:rPr>
              <a:t>.</a:t>
            </a:r>
            <a:endParaRPr lang="en-US" altLang="zh-CN" sz="1400">
              <a:latin typeface="Times New Roman" panose="02020603050405020304" charset="0"/>
              <a:cs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t> </a:t>
            </a:r>
            <a:r>
              <a:rPr lang="zh-CN" altLang="en-US">
                <a:latin typeface="Times New Roman" panose="02020603050405020304" charset="0"/>
                <a:cs typeface="Times New Roman" panose="02020603050405020304" charset="0"/>
              </a:rPr>
              <a:t>An interpretation of the model:</a:t>
            </a:r>
            <a:br>
              <a:rPr lang="zh-CN" altLang="en-US">
                <a:latin typeface="Times New Roman" panose="02020603050405020304" charset="0"/>
                <a:cs typeface="Times New Roman" panose="02020603050405020304" charset="0"/>
              </a:rPr>
            </a:br>
            <a:endParaRPr lang="zh-CN" altLang="en-US">
              <a:latin typeface="Times New Roman" panose="02020603050405020304" charset="0"/>
              <a:cs typeface="Times New Roman" panose="02020603050405020304" charset="0"/>
            </a:endParaRPr>
          </a:p>
        </p:txBody>
      </p:sp>
      <p:sp>
        <p:nvSpPr>
          <p:cNvPr id="3" name="内容占位符 2"/>
          <p:cNvSpPr>
            <a:spLocks noGrp="1"/>
          </p:cNvSpPr>
          <p:nvPr>
            <p:ph sz="quarter" idx="13"/>
          </p:nvPr>
        </p:nvSpPr>
        <p:spPr>
          <a:xfrm>
            <a:off x="541655" y="1439545"/>
            <a:ext cx="7916545" cy="2903855"/>
          </a:xfrm>
        </p:spPr>
        <p:txBody>
          <a:bodyPr>
            <a:noAutofit/>
          </a:bodyPr>
          <a:p>
            <a:pPr marL="0" indent="0">
              <a:buNone/>
            </a:pPr>
            <a:r>
              <a:rPr lang="zh-CN" altLang="en-US" sz="700">
                <a:latin typeface="Times New Roman" panose="02020603050405020304" charset="0"/>
                <a:cs typeface="Times New Roman" panose="02020603050405020304" charset="0"/>
                <a:sym typeface="+mn-ea"/>
              </a:rPr>
              <a:t>2. An interpretation of each coefficient: what it means in terms of the dependent variable</a:t>
            </a:r>
            <a:endParaRPr lang="zh-CN" altLang="en-US"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ACCORING TO THETABLE. DIVOICED PEOPLE are less likly to open up the term deposit,  because the estimates of devoiced people RE SAMLLER THAN MARRIED PEOPLE.</a:t>
            </a:r>
            <a:endParaRPr lang="en-US" altLang="zh-CN"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IN THIS SITUATION , IT IS SIGNICANTLY TO SAY MARRITLE STATUS ARE NOT DETERMINED YOU ARE NOT TO OPEN UP A TERM DEPOSIT. PEOPLE ARE MARRIED WITH  ADMIAN JOB ARE LIKLY TO OPEN term deposit.</a:t>
            </a:r>
            <a:endParaRPr lang="en-US" altLang="zh-CN" sz="700">
              <a:latin typeface="Times New Roman" panose="02020603050405020304" charset="0"/>
              <a:cs typeface="Times New Roman" panose="02020603050405020304" charset="0"/>
              <a:sym typeface="+mn-ea"/>
            </a:endParaRPr>
          </a:p>
          <a:p>
            <a:pPr marL="0" indent="0">
              <a:buNone/>
            </a:pPr>
            <a:r>
              <a:rPr lang="en-US" altLang="zh-CN" sz="700">
                <a:latin typeface="Times New Roman" panose="02020603050405020304" charset="0"/>
                <a:cs typeface="Times New Roman" panose="02020603050405020304" charset="0"/>
                <a:sym typeface="+mn-ea"/>
              </a:rPr>
              <a:t>as for job martile related with entreprent, the coefficient are really higher, they are more likly to open term deposit in general. agin maried people shows highestto open term deposit.over all married people no matter what job they have are likely to open term deposit, open term </a:t>
            </a:r>
            <a:endParaRPr lang="zh-CN" altLang="en-US" sz="700">
              <a:latin typeface="Times New Roman" panose="02020603050405020304" charset="0"/>
              <a:cs typeface="Times New Roman" panose="02020603050405020304" charset="0"/>
              <a:sym typeface="+mn-ea"/>
            </a:endParaRPr>
          </a:p>
          <a:p>
            <a:pPr marL="0" indent="0">
              <a:buNone/>
            </a:pPr>
            <a:r>
              <a:rPr lang="zh-CN" altLang="en-US" sz="700">
                <a:latin typeface="Times New Roman" panose="02020603050405020304" charset="0"/>
                <a:cs typeface="Times New Roman" panose="02020603050405020304" charset="0"/>
              </a:rPr>
              <a:t>postive or negative ,more likly or less likly to subarube the term deposit</a:t>
            </a:r>
            <a:r>
              <a:rPr lang="en-US" altLang="zh-CN" sz="700">
                <a:latin typeface="Times New Roman" panose="02020603050405020304" charset="0"/>
                <a:cs typeface="Times New Roman" panose="02020603050405020304" charset="0"/>
              </a:rPr>
              <a:t>, IT DEPEND ON THE JOB YOU HAVE.  </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P VALUES ARE TINY SELECT WHAT YOU GONNA DESCRIBE </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REALLY INTERESTING </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PEOPLE ARE LIKELY TO OPEN UPA TERM DEPOSIT ARE MARRIED PEOPLE.,</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COMAPRING TO ENTEORE ARE ,ORE LIKELY TO OPEN UP ATERM DEPOSIT,</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Interprementing</a:t>
            </a:r>
            <a:endParaRPr lang="zh-CN" altLang="en-US" sz="700">
              <a:latin typeface="Times New Roman" panose="02020603050405020304" charset="0"/>
              <a:cs typeface="Times New Roman" panose="02020603050405020304" charset="0"/>
            </a:endParaRPr>
          </a:p>
          <a:p>
            <a:pPr marL="0" indent="0">
              <a:buNone/>
            </a:pPr>
            <a:r>
              <a:rPr lang="zh-CN" altLang="en-US" sz="700">
                <a:latin typeface="Times New Roman" panose="02020603050405020304" charset="0"/>
                <a:cs typeface="Times New Roman" panose="02020603050405020304" charset="0"/>
              </a:rPr>
              <a:t>retire people are likly to signup the </a:t>
            </a:r>
            <a:endParaRPr lang="zh-CN" altLang="en-US" sz="70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4" name="Shape 134"/>
          <p:cNvPicPr preferRelativeResize="0"/>
          <p:nvPr/>
        </p:nvPicPr>
        <p:blipFill>
          <a:blip r:embed="rId1"/>
          <a:stretch>
            <a:fillRect/>
          </a:stretch>
        </p:blipFill>
        <p:spPr>
          <a:xfrm>
            <a:off x="1818178" y="1055388"/>
            <a:ext cx="5183349" cy="2735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ctrTitle"/>
          </p:nvPr>
        </p:nvSpPr>
        <p:spPr>
          <a:xfrm>
            <a:off x="579120" y="170180"/>
            <a:ext cx="8221980" cy="575945"/>
          </a:xfrm>
          <a:prstGeom prst="rect">
            <a:avLst/>
          </a:prstGeom>
        </p:spPr>
        <p:txBody>
          <a:bodyPr lIns="91425" tIns="91425" rIns="91425" bIns="91425" anchor="b" anchorCtr="0">
            <a:noAutofit/>
          </a:bodyPr>
          <a:lstStyle/>
          <a:p>
            <a:pPr lvl="0" algn="ctr" rtl="0">
              <a:spcBef>
                <a:spcPts val="0"/>
              </a:spcBef>
              <a:buNone/>
            </a:pPr>
            <a:r>
              <a:rPr lang="en-GB" sz="2700" b="1" dirty="0">
                <a:solidFill>
                  <a:srgbClr val="252525"/>
                </a:solidFill>
                <a:latin typeface="Times New Roman" panose="02020603050405020304"/>
                <a:ea typeface="Times New Roman" panose="02020603050405020304"/>
                <a:cs typeface="Times New Roman" panose="02020603050405020304"/>
                <a:sym typeface="Times New Roman" panose="02020603050405020304"/>
              </a:rPr>
              <a:t>AGENDA</a:t>
            </a:r>
            <a:endParaRPr lang="en-GB" sz="2700" b="1" dirty="0">
              <a:solidFill>
                <a:srgbClr val="252525"/>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74" name="Shape 74"/>
          <p:cNvSpPr txBox="1">
            <a:spLocks noGrp="1"/>
          </p:cNvSpPr>
          <p:nvPr>
            <p:ph type="subTitle" idx="1"/>
          </p:nvPr>
        </p:nvSpPr>
        <p:spPr>
          <a:xfrm>
            <a:off x="471805" y="633095"/>
            <a:ext cx="8221980" cy="4528185"/>
          </a:xfrm>
          <a:prstGeom prst="rect">
            <a:avLst/>
          </a:prstGeom>
        </p:spPr>
        <p:txBody>
          <a:bodyPr lIns="91425" tIns="91425" rIns="91425" bIns="91425" anchor="t" anchorCtr="0">
            <a:noAutofit/>
          </a:bodyPr>
          <a:lstStyle/>
          <a:p>
            <a:pPr marL="457200" lvl="0" indent="-381000" algn="l" rtl="0">
              <a:spcBef>
                <a:spcPts val="0"/>
              </a:spcBef>
              <a:buSzPct val="100000"/>
              <a:buFont typeface="Times New Roman" panose="02020603050405020304"/>
              <a:buChar char="●"/>
            </a:pPr>
            <a:r>
              <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The purpose of the analysisS </a:t>
            </a:r>
            <a:endPar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endPar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r>
              <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data used</a:t>
            </a:r>
            <a:endPar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r>
              <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Exploration of the data:</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issues</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Preliminary findings</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spcBef>
                <a:spcPts val="0"/>
              </a:spcBef>
              <a:buSzPct val="100000"/>
              <a:buFont typeface="Times New Roman" panose="02020603050405020304"/>
              <a:buChar char="●"/>
            </a:pPr>
            <a:r>
              <a:rPr lang="en-US" alt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A </a:t>
            </a:r>
            <a:r>
              <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model for the research</a:t>
            </a:r>
            <a:r>
              <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he data:</a:t>
            </a:r>
            <a:endPar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a:t>
            </a: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The equation</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a:t>
            </a: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How your group arrived at the model</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t>An interpretation of the model:</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Which predictors are significant</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76200" lvl="0" algn="l" rtl="0">
              <a:spcBef>
                <a:spcPts val="0"/>
              </a:spcBef>
              <a:buSzPct val="100000"/>
              <a:buFont typeface="Times New Roman" panose="02020603050405020304"/>
            </a:pPr>
            <a:r>
              <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rPr>
              <a:t>    An interpretation of each coefficient: what it means in  terms of the dependent variable</a:t>
            </a: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a:p>
            <a:pPr marL="419100" lvl="0" indent="-342900" algn="l" rtl="0">
              <a:spcBef>
                <a:spcPts val="0"/>
              </a:spcBef>
              <a:buSzPct val="100000"/>
              <a:buFont typeface="Times New Roman" panose="02020603050405020304"/>
            </a:pPr>
            <a:endParaRPr lang="en-GB" sz="1600" dirty="0">
              <a:solidFill>
                <a:schemeClr val="tx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GB" dirty="0">
                <a:latin typeface="Times New Roman" panose="02020603050405020304"/>
                <a:ea typeface="Times New Roman" panose="02020603050405020304"/>
                <a:cs typeface="Times New Roman" panose="02020603050405020304"/>
                <a:sym typeface="Times New Roman" panose="02020603050405020304"/>
              </a:rPr>
              <a:t> </a:t>
            </a:r>
            <a:r>
              <a:rPr lang="en-GB" b="1" cap="none" dirty="0">
                <a:solidFill>
                  <a:schemeClr val="tx1"/>
                </a:solidFill>
                <a:uFillTx/>
                <a:latin typeface="Times New Roman" panose="02020603050405020304" charset="0"/>
                <a:ea typeface="Times New Roman" panose="02020603050405020304"/>
                <a:cs typeface="Times New Roman" panose="02020603050405020304"/>
                <a:sym typeface="Times New Roman" panose="02020603050405020304"/>
              </a:rPr>
              <a:t>T</a:t>
            </a:r>
            <a:r>
              <a:rPr lang="en-US" altLang="en-GB" b="1" cap="none" dirty="0">
                <a:solidFill>
                  <a:schemeClr val="tx1"/>
                </a:solidFill>
                <a:uFillTx/>
                <a:latin typeface="Times New Roman" panose="02020603050405020304" charset="0"/>
                <a:ea typeface="Times New Roman" panose="02020603050405020304"/>
                <a:cs typeface="Times New Roman" panose="02020603050405020304"/>
                <a:sym typeface="Times New Roman" panose="02020603050405020304"/>
              </a:rPr>
              <a:t>HE</a:t>
            </a:r>
            <a:r>
              <a:rPr lang="en-GB" b="1" cap="none" dirty="0">
                <a:solidFill>
                  <a:schemeClr val="tx1"/>
                </a:solidFill>
                <a:uFillTx/>
                <a:latin typeface="Times New Roman" panose="02020603050405020304" charset="0"/>
                <a:ea typeface="Times New Roman" panose="02020603050405020304"/>
                <a:cs typeface="Times New Roman" panose="02020603050405020304"/>
                <a:sym typeface="Times New Roman" panose="02020603050405020304"/>
              </a:rPr>
              <a:t> </a:t>
            </a:r>
            <a:r>
              <a:rPr lang="en-GB" b="1" dirty="0">
                <a:latin typeface="Times New Roman" panose="02020603050405020304"/>
                <a:ea typeface="Times New Roman" panose="02020603050405020304"/>
                <a:cs typeface="Times New Roman" panose="02020603050405020304"/>
                <a:sym typeface="Times New Roman" panose="02020603050405020304"/>
              </a:rPr>
              <a:t>purpose of the analysisS</a:t>
            </a:r>
            <a:endParaRPr lang="zh-CN" altLang="en-US"/>
          </a:p>
        </p:txBody>
      </p:sp>
      <p:sp>
        <p:nvSpPr>
          <p:cNvPr id="3" name="内容占位符 2"/>
          <p:cNvSpPr>
            <a:spLocks noGrp="1"/>
          </p:cNvSpPr>
          <p:nvPr>
            <p:ph sz="quarter" idx="13"/>
          </p:nvPr>
        </p:nvSpPr>
        <p:spPr>
          <a:xfrm>
            <a:off x="685165" y="2125980"/>
            <a:ext cx="7773035" cy="2217420"/>
          </a:xfrm>
        </p:spPr>
        <p:txBody>
          <a:bodyPr/>
          <a:p>
            <a:pPr marL="0" indent="0" algn="ctr">
              <a:buNone/>
            </a:pPr>
            <a:r>
              <a:rPr lang="en-US" altLang="zh-CN" sz="2800" b="1" cap="none">
                <a:solidFill>
                  <a:schemeClr val="tx1"/>
                </a:solidFill>
                <a:uFillTx/>
                <a:latin typeface="Times New Roman" panose="02020603050405020304" charset="0"/>
                <a:ea typeface="华文彩云" panose="02010800040101010101" charset="-122"/>
                <a:cs typeface="Times New Roman" panose="02020603050405020304" charset="0"/>
              </a:rPr>
              <a:t>With the current marketing efforts, who are most likely to subscribe to a term deposit?</a:t>
            </a:r>
            <a:endParaRPr lang="en-US" altLang="zh-CN" sz="2800" b="1" cap="none">
              <a:solidFill>
                <a:schemeClr val="tx1"/>
              </a:solidFill>
              <a:uFillTx/>
              <a:latin typeface="Times New Roman" panose="02020603050405020304" charset="0"/>
              <a:ea typeface="华文彩云" panose="02010800040101010101" charset="-122"/>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GB" b="1" dirty="0">
                <a:latin typeface="Times New Roman" panose="02020603050405020304"/>
                <a:ea typeface="Times New Roman" panose="02020603050405020304"/>
                <a:cs typeface="Times New Roman" panose="02020603050405020304"/>
                <a:sym typeface="Times New Roman" panose="02020603050405020304"/>
              </a:rPr>
              <a:t>data used</a:t>
            </a:r>
            <a:br>
              <a:rPr lang="en-GB" b="1" dirty="0">
                <a:solidFill>
                  <a:schemeClr val="tx1"/>
                </a:solidFill>
                <a:latin typeface="Times New Roman" panose="02020603050405020304"/>
                <a:ea typeface="Times New Roman" panose="02020603050405020304"/>
                <a:cs typeface="Times New Roman" panose="02020603050405020304"/>
                <a:sym typeface="Times New Roman" panose="02020603050405020304"/>
              </a:rPr>
            </a:br>
            <a:endParaRPr lang="zh-CN" altLang="en-US"/>
          </a:p>
        </p:txBody>
      </p:sp>
      <p:sp>
        <p:nvSpPr>
          <p:cNvPr id="3" name="内容占位符 2"/>
          <p:cNvSpPr>
            <a:spLocks noGrp="1"/>
          </p:cNvSpPr>
          <p:nvPr>
            <p:ph sz="quarter" idx="13"/>
          </p:nvPr>
        </p:nvSpPr>
        <p:spPr>
          <a:xfrm>
            <a:off x="685165" y="1503680"/>
            <a:ext cx="7773035" cy="2871470"/>
          </a:xfrm>
        </p:spPr>
        <p:txBody>
          <a:bodyPr/>
          <a:p>
            <a:pPr marL="0" indent="0">
              <a:buNone/>
            </a:pPr>
            <a:r>
              <a:rPr lang="en-US" altLang="zh-CN" sz="2400" b="1">
                <a:latin typeface="Times New Roman" panose="02020603050405020304" charset="0"/>
                <a:cs typeface="Times New Roman" panose="02020603050405020304" charset="0"/>
              </a:rPr>
              <a:t>data from: </a:t>
            </a:r>
            <a:r>
              <a:rPr lang="en-US" altLang="zh-CN" sz="2400" b="1">
                <a:latin typeface="Times New Roman" panose="02020603050405020304" charset="0"/>
                <a:cs typeface="Times New Roman" panose="02020603050405020304" charset="0"/>
                <a:sym typeface="+mn-ea"/>
              </a:rPr>
              <a:t>Bank.csv</a:t>
            </a:r>
            <a:endParaRPr lang="en-US" altLang="zh-CN" sz="2400" b="1">
              <a:latin typeface="Times New Roman" panose="02020603050405020304" charset="0"/>
              <a:cs typeface="Times New Roman" panose="02020603050405020304" charset="0"/>
            </a:endParaRPr>
          </a:p>
          <a:p>
            <a:pPr>
              <a:buFont typeface="Arial" panose="020B0604020202020204" pitchFamily="34" charset="0"/>
              <a:buChar char="•"/>
            </a:pPr>
            <a:r>
              <a:rPr lang="en-US" altLang="zh-CN" sz="2400" b="1">
                <a:latin typeface="Times New Roman" panose="02020603050405020304" charset="0"/>
                <a:cs typeface="Times New Roman" panose="02020603050405020304" charset="0"/>
              </a:rPr>
              <a:t> rows:</a:t>
            </a:r>
            <a:r>
              <a:rPr lang="en-US" altLang="zh-CN" sz="2400" b="1">
                <a:latin typeface="Times New Roman" panose="02020603050405020304" charset="0"/>
                <a:cs typeface="Times New Roman" panose="02020603050405020304" charset="0"/>
                <a:sym typeface="+mn-ea"/>
              </a:rPr>
              <a:t>41188</a:t>
            </a:r>
            <a:endParaRPr lang="en-US" altLang="zh-CN" sz="2400" b="1">
              <a:latin typeface="Times New Roman" panose="02020603050405020304" charset="0"/>
              <a:cs typeface="Times New Roman" panose="02020603050405020304" charset="0"/>
            </a:endParaRPr>
          </a:p>
          <a:p>
            <a:pPr>
              <a:buFont typeface="Arial" panose="020B0604020202020204" pitchFamily="34" charset="0"/>
              <a:buChar char="•"/>
            </a:pPr>
            <a:r>
              <a:rPr lang="en-US" altLang="zh-CN" sz="2400" b="1">
                <a:latin typeface="Times New Roman" panose="02020603050405020304" charset="0"/>
                <a:cs typeface="Times New Roman" panose="02020603050405020304" charset="0"/>
              </a:rPr>
              <a:t> Columns:</a:t>
            </a:r>
            <a:r>
              <a:rPr lang="en-US" altLang="zh-CN" sz="2400" b="1">
                <a:latin typeface="Times New Roman" panose="02020603050405020304" charset="0"/>
                <a:cs typeface="Times New Roman" panose="02020603050405020304" charset="0"/>
                <a:sym typeface="+mn-ea"/>
              </a:rPr>
              <a:t>21</a:t>
            </a:r>
            <a:endParaRPr lang="en-US" altLang="zh-CN" sz="2400" b="1">
              <a:latin typeface="Times New Roman" panose="02020603050405020304" charset="0"/>
              <a:cs typeface="Times New Roman" panose="02020603050405020304" charset="0"/>
              <a:sym typeface="+mn-ea"/>
            </a:endParaRPr>
          </a:p>
          <a:p>
            <a:pPr marL="0" indent="0">
              <a:buFont typeface="+mj-ea"/>
              <a:buNone/>
            </a:pPr>
            <a:r>
              <a:rPr lang="en-US" altLang="zh-CN" sz="2400" b="1">
                <a:latin typeface="Times New Roman" panose="02020603050405020304" charset="0"/>
                <a:cs typeface="Times New Roman" panose="02020603050405020304" charset="0"/>
                <a:sym typeface="+mn-ea"/>
              </a:rPr>
              <a:t>		         10 classification varibales</a:t>
            </a:r>
            <a:endParaRPr lang="en-US" altLang="zh-CN" sz="2400" b="1">
              <a:latin typeface="Times New Roman" panose="02020603050405020304" charset="0"/>
              <a:cs typeface="Times New Roman" panose="02020603050405020304" charset="0"/>
              <a:sym typeface="+mn-ea"/>
            </a:endParaRPr>
          </a:p>
          <a:p>
            <a:pPr marL="0" indent="0">
              <a:buFont typeface="+mj-ea"/>
              <a:buNone/>
            </a:pPr>
            <a:r>
              <a:rPr lang="en-US" altLang="zh-CN" sz="2400" b="1">
                <a:latin typeface="Times New Roman" panose="02020603050405020304" charset="0"/>
                <a:cs typeface="Times New Roman" panose="02020603050405020304" charset="0"/>
                <a:sym typeface="+mn-ea"/>
              </a:rPr>
              <a:t>			10 continuous  variables</a:t>
            </a:r>
            <a:endParaRPr lang="en-US" altLang="zh-CN" sz="2400" b="1">
              <a:latin typeface="Times New Roman" panose="02020603050405020304" charset="0"/>
              <a:cs typeface="Times New Roman" panose="02020603050405020304" charset="0"/>
              <a:sym typeface="+mn-ea"/>
            </a:endParaRPr>
          </a:p>
          <a:p>
            <a:pPr marL="0" indent="0">
              <a:buNone/>
            </a:pPr>
            <a:endParaRPr lang="en-US" altLang="zh-CN" sz="2400" cap="none">
              <a:solidFill>
                <a:schemeClr val="tx1"/>
              </a:solidFill>
              <a:uFillTx/>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208280"/>
            <a:ext cx="7773035" cy="1085215"/>
          </a:xfrm>
        </p:spPr>
        <p:txBody>
          <a:bodyPr>
            <a:normAutofit/>
          </a:bodyPr>
          <a:p>
            <a:r>
              <a:rPr lang="en-GB" b="1" dirty="0">
                <a:latin typeface="Times New Roman" panose="02020603050405020304"/>
                <a:ea typeface="Times New Roman" panose="02020603050405020304"/>
                <a:cs typeface="Times New Roman" panose="02020603050405020304"/>
                <a:sym typeface="Times New Roman" panose="02020603050405020304"/>
              </a:rPr>
              <a:t>Exploration of the data:</a:t>
            </a:r>
            <a:br>
              <a:rPr lang="zh-CN" altLang="en-US"/>
            </a:br>
            <a:endParaRPr lang="zh-CN" altLang="en-US"/>
          </a:p>
        </p:txBody>
      </p:sp>
      <p:sp>
        <p:nvSpPr>
          <p:cNvPr id="3" name="内容占位符 2"/>
          <p:cNvSpPr>
            <a:spLocks noGrp="1"/>
          </p:cNvSpPr>
          <p:nvPr>
            <p:ph sz="quarter" idx="13"/>
          </p:nvPr>
        </p:nvSpPr>
        <p:spPr>
          <a:xfrm>
            <a:off x="685165" y="1294130"/>
            <a:ext cx="7773035" cy="3049270"/>
          </a:xfrm>
        </p:spPr>
        <p:txBody>
          <a:bodyPr/>
          <a:p>
            <a:r>
              <a:rPr lang="en-US" altLang="zh-CN" sz="2000" b="1">
                <a:latin typeface="Times New Roman" panose="02020603050405020304" charset="0"/>
                <a:cs typeface="Times New Roman" panose="02020603050405020304" charset="0"/>
              </a:rPr>
              <a:t>Issues: mISSING vALUE/ INSUFICENT DATA</a:t>
            </a:r>
            <a:endParaRPr lang="en-US" altLang="zh-CN" sz="2000" b="1">
              <a:latin typeface="Times New Roman" panose="02020603050405020304" charset="0"/>
              <a:cs typeface="Times New Roman" panose="02020603050405020304" charset="0"/>
            </a:endParaRPr>
          </a:p>
          <a:p>
            <a:r>
              <a:rPr lang="en-US" altLang="zh-CN" sz="2000" b="1">
                <a:latin typeface="Times New Roman" panose="02020603050405020304" charset="0"/>
                <a:cs typeface="Times New Roman" panose="02020603050405020304" charset="0"/>
              </a:rPr>
              <a:t>PRELIMINARY FINDINGS: </a:t>
            </a:r>
            <a:endParaRPr lang="zh-CN" altLang="en-US" sz="2000" b="1">
              <a:latin typeface="Times New Roman" panose="02020603050405020304" charset="0"/>
              <a:cs typeface="Times New Roman" panose="02020603050405020304" charset="0"/>
            </a:endParaRPr>
          </a:p>
          <a:p>
            <a:endParaRPr lang="en-US" altLang="zh-CN" sz="2000" b="1">
              <a:latin typeface="Times New Roman" panose="02020603050405020304" charset="0"/>
              <a:cs typeface="Times New Roman" panose="02020603050405020304" charset="0"/>
            </a:endParaRPr>
          </a:p>
          <a:p>
            <a:endParaRPr lang="en-US" altLang="zh-CN" sz="2000" b="1">
              <a:latin typeface="Times New Roman" panose="02020603050405020304" charset="0"/>
              <a:cs typeface="Times New Roman" panose="02020603050405020304" charset="0"/>
            </a:endParaRPr>
          </a:p>
          <a:p>
            <a:endParaRPr lang="en-US" altLang="zh-CN" sz="2000" b="1">
              <a:latin typeface="Times New Roman" panose="02020603050405020304" charset="0"/>
              <a:cs typeface="Times New Roman" panose="02020603050405020304" charset="0"/>
            </a:endParaRPr>
          </a:p>
          <a:p>
            <a:pPr marL="0" indent="0">
              <a:buNone/>
            </a:pPr>
            <a:endParaRPr lang="en-US" altLang="zh-CN" sz="2000" b="1">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957580"/>
          </a:xfrm>
        </p:spPr>
        <p:txBody>
          <a:bodyPr/>
          <a:p>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a:t>
            </a:r>
            <a:endParaRPr lang="zh-CN" altLang="en-US"/>
          </a:p>
        </p:txBody>
      </p:sp>
      <p:sp>
        <p:nvSpPr>
          <p:cNvPr id="3" name="内容占位符 2"/>
          <p:cNvSpPr>
            <a:spLocks noGrp="1"/>
          </p:cNvSpPr>
          <p:nvPr>
            <p:ph sz="quarter" idx="13"/>
          </p:nvPr>
        </p:nvSpPr>
        <p:spPr>
          <a:xfrm>
            <a:off x="685165" y="1935480"/>
            <a:ext cx="7773035" cy="2407920"/>
          </a:xfrm>
        </p:spPr>
        <p:txBody>
          <a:bodyPr/>
          <a:p>
            <a:pPr marL="0" indent="0">
              <a:buNone/>
            </a:pPr>
            <a:r>
              <a:rPr lang="en-US" altLang="zh-CN" sz="2400" b="1">
                <a:latin typeface="Times New Roman" panose="02020603050405020304" charset="0"/>
                <a:cs typeface="Times New Roman" panose="02020603050405020304" charset="0"/>
                <a:sym typeface="+mn-ea"/>
              </a:rPr>
              <a:t>the folling tables are  resluting model we created. </a:t>
            </a:r>
            <a:endParaRPr lang="zh-CN" altLang="en-US" sz="24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370840"/>
            <a:ext cx="7773035" cy="1181100"/>
          </a:xfrm>
        </p:spPr>
        <p:txBody>
          <a:bodyPr/>
          <a:p>
            <a:pPr algn="l"/>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 </a:t>
            </a:r>
            <a:r>
              <a:rPr lang="en-US" altLang="en-GB" b="1" dirty="0">
                <a:latin typeface="Times New Roman" panose="02020603050405020304"/>
                <a:ea typeface="Times New Roman" panose="02020603050405020304"/>
                <a:cs typeface="Times New Roman" panose="02020603050405020304"/>
                <a:sym typeface="Times New Roman" panose="02020603050405020304"/>
              </a:rPr>
              <a:t>we created:  Equation</a:t>
            </a:r>
            <a:endParaRPr lang="en-US" altLang="zh-CN" sz="2400" b="1">
              <a:latin typeface="Times New Roman" panose="02020603050405020304" charset="0"/>
              <a:cs typeface="Times New Roman" panose="02020603050405020304" charset="0"/>
            </a:endParaRPr>
          </a:p>
        </p:txBody>
      </p:sp>
      <p:pic>
        <p:nvPicPr>
          <p:cNvPr id="4" name="内容占位符 3"/>
          <p:cNvPicPr>
            <a:picLocks noChangeAspect="1"/>
          </p:cNvPicPr>
          <p:nvPr>
            <p:ph sz="quarter" idx="13"/>
          </p:nvPr>
        </p:nvPicPr>
        <p:blipFill>
          <a:blip r:embed="rId1"/>
          <a:stretch>
            <a:fillRect/>
          </a:stretch>
        </p:blipFill>
        <p:spPr>
          <a:xfrm>
            <a:off x="243205" y="1377315"/>
            <a:ext cx="8460105" cy="58604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86130" y="576580"/>
            <a:ext cx="7773035" cy="476885"/>
          </a:xfrm>
        </p:spPr>
        <p:txBody>
          <a:bodyPr>
            <a:normAutofit fontScale="90000"/>
          </a:bodyPr>
          <a:p>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 </a:t>
            </a:r>
            <a:r>
              <a:rPr lang="en-US" altLang="en-GB" b="1" dirty="0">
                <a:latin typeface="Times New Roman" panose="02020603050405020304"/>
                <a:ea typeface="Times New Roman" panose="02020603050405020304"/>
                <a:cs typeface="Times New Roman" panose="02020603050405020304"/>
                <a:sym typeface="Times New Roman" panose="02020603050405020304"/>
              </a:rPr>
              <a:t>we created:  Equation</a:t>
            </a:r>
            <a:br>
              <a:rPr lang="en-US" altLang="zh-CN" b="1">
                <a:latin typeface="Times New Roman" panose="02020603050405020304" charset="0"/>
                <a:cs typeface="Times New Roman" panose="02020603050405020304" charset="0"/>
                <a:sym typeface="+mn-ea"/>
              </a:rPr>
            </a:br>
            <a:br>
              <a:rPr lang="en-US" altLang="zh-CN" b="1">
                <a:latin typeface="Times New Roman" panose="02020603050405020304" charset="0"/>
                <a:cs typeface="Times New Roman" panose="02020603050405020304" charset="0"/>
                <a:sym typeface="+mn-ea"/>
              </a:rPr>
            </a:br>
            <a:endParaRPr lang="zh-CN" altLang="en-US"/>
          </a:p>
        </p:txBody>
      </p:sp>
      <p:pic>
        <p:nvPicPr>
          <p:cNvPr id="7" name="内容占位符 6"/>
          <p:cNvPicPr>
            <a:picLocks noChangeAspect="1"/>
          </p:cNvPicPr>
          <p:nvPr>
            <p:ph sz="quarter" idx="13"/>
          </p:nvPr>
        </p:nvPicPr>
        <p:blipFill>
          <a:blip r:embed="rId1"/>
          <a:stretch>
            <a:fillRect/>
          </a:stretch>
        </p:blipFill>
        <p:spPr>
          <a:xfrm>
            <a:off x="78105" y="1054100"/>
            <a:ext cx="8948420" cy="445960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5165" y="464185"/>
            <a:ext cx="7773035" cy="876935"/>
          </a:xfrm>
        </p:spPr>
        <p:txBody>
          <a:bodyPr/>
          <a:p>
            <a:r>
              <a:rPr lang="en-US" altLang="en-GB" b="1" dirty="0">
                <a:latin typeface="Times New Roman" panose="02020603050405020304"/>
                <a:ea typeface="Times New Roman" panose="02020603050405020304"/>
                <a:cs typeface="Times New Roman" panose="02020603050405020304"/>
                <a:sym typeface="Times New Roman" panose="02020603050405020304"/>
              </a:rPr>
              <a:t>A </a:t>
            </a:r>
            <a:r>
              <a:rPr lang="en-GB" b="1" dirty="0">
                <a:latin typeface="Times New Roman" panose="02020603050405020304"/>
                <a:ea typeface="Times New Roman" panose="02020603050405020304"/>
                <a:cs typeface="Times New Roman" panose="02020603050405020304"/>
                <a:sym typeface="Times New Roman" panose="02020603050405020304"/>
              </a:rPr>
              <a:t>model for the researchhe data</a:t>
            </a:r>
            <a:br>
              <a:rPr lang="zh-CN" altLang="en-US"/>
            </a:br>
            <a:endParaRPr lang="zh-CN" altLang="en-US"/>
          </a:p>
        </p:txBody>
      </p:sp>
      <p:sp>
        <p:nvSpPr>
          <p:cNvPr id="3" name="内容占位符 2"/>
          <p:cNvSpPr>
            <a:spLocks noGrp="1"/>
          </p:cNvSpPr>
          <p:nvPr>
            <p:ph sz="quarter" idx="13"/>
          </p:nvPr>
        </p:nvSpPr>
        <p:spPr>
          <a:xfrm>
            <a:off x="589280" y="1005840"/>
            <a:ext cx="7773035" cy="4025265"/>
          </a:xfrm>
        </p:spPr>
        <p:txBody>
          <a:bodyPr>
            <a:noAutofit/>
          </a:bodyPr>
          <a:p>
            <a:r>
              <a:rPr lang="zh-CN" altLang="en-US" sz="2000">
                <a:latin typeface="Times New Roman" panose="02020603050405020304" charset="0"/>
                <a:cs typeface="Times New Roman" panose="02020603050405020304" charset="0"/>
              </a:rPr>
              <a:t>WE USE THE BINARY </a:t>
            </a:r>
            <a:r>
              <a:rPr lang="en-US" altLang="zh-CN" sz="2000">
                <a:latin typeface="Times New Roman" panose="02020603050405020304" charset="0"/>
                <a:cs typeface="Times New Roman" panose="02020603050405020304" charset="0"/>
              </a:rPr>
              <a:t>logistic regression in SAS to create</a:t>
            </a:r>
            <a:r>
              <a:rPr lang="zh-CN" altLang="en-US" sz="2000">
                <a:latin typeface="Times New Roman" panose="02020603050405020304" charset="0"/>
                <a:cs typeface="Times New Roman" panose="02020603050405020304" charset="0"/>
              </a:rPr>
              <a:t>  </a:t>
            </a:r>
            <a:r>
              <a:rPr lang="en-US" altLang="zh-CN" sz="2000">
                <a:latin typeface="Times New Roman" panose="02020603050405020304" charset="0"/>
                <a:cs typeface="Times New Roman" panose="02020603050405020304" charset="0"/>
              </a:rPr>
              <a:t>the </a:t>
            </a:r>
            <a:r>
              <a:rPr lang="zh-CN" altLang="en-US" sz="2000">
                <a:latin typeface="Times New Roman" panose="02020603050405020304" charset="0"/>
                <a:cs typeface="Times New Roman" panose="02020603050405020304" charset="0"/>
              </a:rPr>
              <a:t>model </a:t>
            </a:r>
            <a:endParaRPr lang="zh-CN" altLang="en-US" sz="2000">
              <a:latin typeface="Times New Roman" panose="02020603050405020304" charset="0"/>
              <a:cs typeface="Times New Roman" panose="02020603050405020304" charset="0"/>
            </a:endParaRPr>
          </a:p>
          <a:p>
            <a:pPr marL="0" indent="0">
              <a:buNone/>
            </a:pPr>
            <a:r>
              <a:rPr lang="en-US" altLang="zh-CN" sz="2000">
                <a:latin typeface="Times New Roman" panose="02020603050405020304" charset="0"/>
                <a:cs typeface="Times New Roman" panose="02020603050405020304" charset="0"/>
                <a:sym typeface="+mn-ea"/>
              </a:rPr>
              <a:t>                              rEsponse: y</a:t>
            </a:r>
            <a:endParaRPr lang="en-US" altLang="zh-CN" sz="2000">
              <a:latin typeface="Times New Roman" panose="02020603050405020304" charset="0"/>
              <a:cs typeface="Times New Roman" panose="02020603050405020304" charset="0"/>
              <a:sym typeface="+mn-ea"/>
            </a:endParaRPr>
          </a:p>
          <a:p>
            <a:pPr marL="0" indent="0">
              <a:buNone/>
            </a:pPr>
            <a:r>
              <a:rPr lang="en-US" altLang="zh-CN" sz="2000">
                <a:latin typeface="Times New Roman" panose="02020603050405020304" charset="0"/>
                <a:cs typeface="Times New Roman" panose="02020603050405020304" charset="0"/>
                <a:sym typeface="+mn-ea"/>
              </a:rPr>
              <a:t>                             link function</a:t>
            </a:r>
            <a:r>
              <a:rPr lang="zh-CN" altLang="en-US" sz="2000">
                <a:latin typeface="Times New Roman" panose="02020603050405020304" charset="0"/>
                <a:cs typeface="Times New Roman" panose="02020603050405020304" charset="0"/>
                <a:sym typeface="+mn-ea"/>
              </a:rPr>
              <a:t>； </a:t>
            </a:r>
            <a:r>
              <a:rPr lang="en-US" altLang="zh-CN" sz="2000">
                <a:latin typeface="Times New Roman" panose="02020603050405020304" charset="0"/>
                <a:cs typeface="Times New Roman" panose="02020603050405020304" charset="0"/>
                <a:sym typeface="+mn-ea"/>
              </a:rPr>
              <a:t>LOGIT</a:t>
            </a:r>
            <a:endParaRPr lang="en-US" altLang="zh-CN" sz="2000">
              <a:latin typeface="Times New Roman" panose="02020603050405020304" charset="0"/>
              <a:cs typeface="Times New Roman" panose="02020603050405020304" charset="0"/>
              <a:sym typeface="+mn-ea"/>
            </a:endParaRPr>
          </a:p>
          <a:p>
            <a:pPr marL="0" indent="0">
              <a:buNone/>
            </a:pPr>
            <a:r>
              <a:rPr lang="en-US" altLang="zh-CN" sz="2000">
                <a:latin typeface="Times New Roman" panose="02020603050405020304" charset="0"/>
                <a:cs typeface="Times New Roman" panose="02020603050405020304" charset="0"/>
                <a:sym typeface="+mn-ea"/>
              </a:rPr>
              <a:t>                             explanatory vARIAbles</a:t>
            </a:r>
            <a:endParaRPr lang="en-US" altLang="zh-CN" sz="2000">
              <a:latin typeface="Times New Roman" panose="02020603050405020304" charset="0"/>
              <a:cs typeface="Times New Roman" panose="02020603050405020304" charset="0"/>
              <a:sym typeface="+mn-ea"/>
            </a:endParaRPr>
          </a:p>
          <a:p>
            <a:pPr marL="0" indent="0">
              <a:buNone/>
            </a:pPr>
            <a:r>
              <a:rPr lang="en-US" altLang="zh-CN" sz="2000">
                <a:latin typeface="Times New Roman" panose="02020603050405020304" charset="0"/>
                <a:cs typeface="Times New Roman" panose="02020603050405020304" charset="0"/>
                <a:sym typeface="+mn-ea"/>
              </a:rPr>
              <a:t>using </a:t>
            </a:r>
            <a:r>
              <a:rPr lang="zh-CN" altLang="en-US" sz="2000">
                <a:latin typeface="Times New Roman" panose="02020603050405020304" charset="0"/>
                <a:cs typeface="Times New Roman" panose="02020603050405020304" charset="0"/>
              </a:rPr>
              <a:t>THE BACKWARD ELI</a:t>
            </a:r>
            <a:r>
              <a:rPr lang="en-US" altLang="zh-CN" sz="2000">
                <a:latin typeface="Times New Roman" panose="02020603050405020304" charset="0"/>
                <a:cs typeface="Times New Roman" panose="02020603050405020304" charset="0"/>
              </a:rPr>
              <a:t>mination method, </a:t>
            </a:r>
            <a:r>
              <a:rPr lang="zh-CN" altLang="en-US" sz="2000">
                <a:latin typeface="Times New Roman" panose="02020603050405020304" charset="0"/>
                <a:cs typeface="Times New Roman" panose="02020603050405020304" charset="0"/>
              </a:rPr>
              <a:t> WITH 0.05 </a:t>
            </a:r>
            <a:r>
              <a:rPr lang="en-US" altLang="zh-CN" sz="2000">
                <a:latin typeface="Times New Roman" panose="02020603050405020304" charset="0"/>
                <a:cs typeface="Times New Roman" panose="02020603050405020304" charset="0"/>
              </a:rPr>
              <a:t>significance level. </a:t>
            </a:r>
            <a:r>
              <a:rPr lang="zh-CN" altLang="en-US" sz="2000">
                <a:latin typeface="Times New Roman" panose="02020603050405020304" charset="0"/>
                <a:cs typeface="Times New Roman" panose="02020603050405020304" charset="0"/>
              </a:rPr>
              <a:t>WE USE TWO WAY IN</a:t>
            </a:r>
            <a:r>
              <a:rPr lang="en-US" altLang="zh-CN" sz="2000">
                <a:latin typeface="Times New Roman" panose="02020603050405020304" charset="0"/>
                <a:cs typeface="Times New Roman" panose="02020603050405020304" charset="0"/>
              </a:rPr>
              <a:t>teractions</a:t>
            </a:r>
            <a:r>
              <a:rPr lang="zh-CN" altLang="en-US" sz="2000">
                <a:latin typeface="Times New Roman" panose="02020603050405020304" charset="0"/>
                <a:cs typeface="Times New Roman" panose="02020603050405020304" charset="0"/>
              </a:rPr>
              <a:t> ABOUT THE COFFFICIENT to filter out all the variables we donot needs.</a:t>
            </a:r>
            <a:endParaRPr lang="zh-CN" altLang="en-US" sz="20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0</TotalTime>
  <Words>3253</Words>
  <Application>WPS 演示</Application>
  <PresentationFormat>On-screen Show (16:9)</PresentationFormat>
  <Paragraphs>95</Paragraphs>
  <Slides>14</Slides>
  <Notes>11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14</vt:i4>
      </vt:variant>
    </vt:vector>
  </HeadingPairs>
  <TitlesOfParts>
    <vt:vector size="30" baseType="lpstr">
      <vt:lpstr>Arial</vt:lpstr>
      <vt:lpstr>宋体</vt:lpstr>
      <vt:lpstr>Wingdings</vt:lpstr>
      <vt:lpstr>Roboto</vt:lpstr>
      <vt:lpstr>Times New Roman</vt:lpstr>
      <vt:lpstr>Arial</vt:lpstr>
      <vt:lpstr>Tw Cen MT</vt:lpstr>
      <vt:lpstr>微软雅黑</vt:lpstr>
      <vt:lpstr>Arial Unicode MS</vt:lpstr>
      <vt:lpstr>Century Gothic</vt:lpstr>
      <vt:lpstr>CEN</vt:lpstr>
      <vt:lpstr>Segoe Print</vt:lpstr>
      <vt:lpstr>Times New Roman</vt:lpstr>
      <vt:lpstr>Wingdings</vt:lpstr>
      <vt:lpstr>华文彩云</vt:lpstr>
      <vt:lpstr>Droplet</vt:lpstr>
      <vt:lpstr>ITKM 505</vt:lpstr>
      <vt:lpstr>AGENDA</vt:lpstr>
      <vt:lpstr>PowerPoint 演示文稿</vt:lpstr>
      <vt:lpstr>PowerPoint 演示文稿</vt:lpstr>
      <vt:lpstr>PowerPoint 演示文稿</vt:lpstr>
      <vt:lpstr>A model for the researchhe data</vt:lpstr>
      <vt:lpstr>PowerPoint 演示文稿</vt:lpstr>
      <vt:lpstr>PowerPoint 演示文稿</vt:lpstr>
      <vt:lpstr>PowerPoint 演示文稿</vt:lpstr>
      <vt:lpstr>PowerPoint 演示文稿</vt:lpstr>
      <vt:lpstr> An interpretation of the model: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ITKM 505</dc:title>
  <dc:creator>Michael Lohle</dc:creator>
  <cp:lastModifiedBy>frank</cp:lastModifiedBy>
  <cp:revision>14</cp:revision>
  <dcterms:created xsi:type="dcterms:W3CDTF">2019-03-05T02:48:20Z</dcterms:created>
  <dcterms:modified xsi:type="dcterms:W3CDTF">2019-03-05T15:54:02Z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