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8" r:id="rId6"/>
    <p:sldId id="282" r:id="rId7"/>
    <p:sldId id="276" r:id="rId8"/>
    <p:sldId id="272" r:id="rId9"/>
    <p:sldId id="273" r:id="rId10"/>
    <p:sldId id="274" r:id="rId11"/>
    <p:sldId id="277" r:id="rId12"/>
    <p:sldId id="279" r:id="rId13"/>
    <p:sldId id="280" r:id="rId14"/>
    <p:sldId id="281" r:id="rId15"/>
    <p:sldId id="266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Lohle" initials="M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3" autoAdjust="0"/>
    <p:restoredTop sz="65041" autoAdjust="0"/>
  </p:normalViewPr>
  <p:slideViewPr>
    <p:cSldViewPr snapToGrid="0">
      <p:cViewPr varScale="1">
        <p:scale>
          <a:sx n="108" d="100"/>
          <a:sy n="108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9T11:58:46.809" idx="2">
    <p:pos x="4047" y="877"/>
    <p:text>Excellent job! I have no additional comments, a rarity!! Bravo!!!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975589"/>
            <a:ext cx="6517482" cy="188191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2914651"/>
            <a:ext cx="6517482" cy="10286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217030"/>
            <a:ext cx="7773324" cy="60870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523696"/>
            <a:ext cx="7366899" cy="2410602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831546"/>
            <a:ext cx="7773339" cy="511854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7773339" cy="2570434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153616"/>
            <a:ext cx="7773339" cy="1189785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244678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707524"/>
            <a:ext cx="6564224" cy="4460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279597"/>
            <a:ext cx="7773339" cy="10657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1116" y="56562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  <a:endParaRPr lang="en-US" sz="6000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18169" y="22451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  <a:endParaRPr lang="en-US" sz="6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1604041"/>
            <a:ext cx="7773339" cy="1883876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496751"/>
            <a:ext cx="7773339" cy="855483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7773339" cy="1203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1775320"/>
            <a:ext cx="2474232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207517"/>
            <a:ext cx="2474232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1775320"/>
            <a:ext cx="246864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207517"/>
            <a:ext cx="2477513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1775320"/>
            <a:ext cx="2478696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207517"/>
            <a:ext cx="2478696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458079"/>
            <a:ext cx="7773339" cy="12029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3153615"/>
            <a:ext cx="2472307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1775320"/>
            <a:ext cx="2472307" cy="1143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3585811"/>
            <a:ext cx="2472307" cy="75758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3153615"/>
            <a:ext cx="247637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1775320"/>
            <a:ext cx="2477514" cy="1143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3585811"/>
            <a:ext cx="2477514" cy="75758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3153615"/>
            <a:ext cx="247551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1775320"/>
            <a:ext cx="2478696" cy="1143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3585809"/>
            <a:ext cx="2478790" cy="75759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1775320"/>
            <a:ext cx="7773339" cy="2568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57201"/>
            <a:ext cx="1914995" cy="38861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457201"/>
            <a:ext cx="5744043" cy="38861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777287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21423"/>
            <a:ext cx="7763814" cy="205261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743093"/>
            <a:ext cx="7763814" cy="1026137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382952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775320"/>
            <a:ext cx="3829050" cy="2568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1778263"/>
            <a:ext cx="3655106" cy="509996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2288260"/>
            <a:ext cx="3829520" cy="20551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1778263"/>
            <a:ext cx="3661353" cy="509996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2288260"/>
            <a:ext cx="3829051" cy="20551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2951766" cy="151743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457201"/>
            <a:ext cx="4650122" cy="3886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1974639"/>
            <a:ext cx="2951767" cy="2368761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4451227" cy="1517441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457201"/>
            <a:ext cx="2441519" cy="38862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1974639"/>
            <a:ext cx="4451212" cy="2368760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3.png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1775320"/>
            <a:ext cx="7773339" cy="256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90298CD5-6C1E-4009-B41F-6DF62E31D3B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4412457"/>
            <a:ext cx="500466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4412457"/>
            <a:ext cx="57316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 smtClean="0">
                <a:solidFill>
                  <a:schemeClr val="lt2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</a:fld>
            <a:endParaRPr lang="en-GB" sz="1000">
              <a:solidFill>
                <a:schemeClr val="lt2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537210" y="720725"/>
            <a:ext cx="8221980" cy="403796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20000"/>
              </a:lnSpc>
              <a:spcBef>
                <a:spcPts val="1000"/>
              </a:spcBef>
              <a:buNone/>
            </a:pPr>
            <a:endParaRPr lang="en-US" altLang="en-GB" sz="2200" b="1" dirty="0">
              <a:solidFill>
                <a:srgbClr val="252525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lvl="0" algn="ctr" rtl="0">
              <a:lnSpc>
                <a:spcPct val="120000"/>
              </a:lnSpc>
              <a:spcBef>
                <a:spcPts val="1000"/>
              </a:spcBef>
              <a:buNone/>
            </a:pPr>
            <a:endParaRPr lang="en-US" altLang="en-GB" sz="2200" b="1" dirty="0">
              <a:solidFill>
                <a:srgbClr val="252525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lvl="0" algn="ctr" rtl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altLang="en-GB" sz="2200" b="1" dirty="0" smtClean="0">
                <a:solidFill>
                  <a:srgbClr val="252525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MKTG</a:t>
            </a:r>
            <a:r>
              <a:rPr lang="en-GB" sz="2200" b="1" dirty="0">
                <a:solidFill>
                  <a:srgbClr val="252525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5</a:t>
            </a:r>
            <a:r>
              <a:rPr lang="en-US" altLang="en-GB" sz="2200" b="1" dirty="0">
                <a:solidFill>
                  <a:srgbClr val="252525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25</a:t>
            </a:r>
            <a:endParaRPr lang="en-US" altLang="en-GB" sz="2200" b="1" dirty="0">
              <a:solidFill>
                <a:srgbClr val="252525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lvl="0" algn="ctr" rtl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altLang="en-GB" sz="2200" b="1" dirty="0">
                <a:solidFill>
                  <a:srgbClr val="252525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Midterm group project                                                                                                                                                        PEIPEIWU </a:t>
            </a:r>
            <a:endParaRPr lang="en-US" altLang="en-GB" sz="2200" b="1" dirty="0">
              <a:solidFill>
                <a:srgbClr val="252525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lvl="0" algn="ctr" rtl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altLang="en-GB" sz="2200" b="1" dirty="0">
                <a:solidFill>
                  <a:srgbClr val="252525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endParaRPr lang="en-US" altLang="en-GB" sz="2200" b="1" dirty="0">
              <a:solidFill>
                <a:srgbClr val="252525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lvl="0" algn="ctr" rtl="0">
              <a:lnSpc>
                <a:spcPct val="120000"/>
              </a:lnSpc>
              <a:spcBef>
                <a:spcPts val="1000"/>
              </a:spcBef>
              <a:buNone/>
            </a:pPr>
            <a:endParaRPr sz="2200" dirty="0" smtClean="0">
              <a:solidFill>
                <a:schemeClr val="tx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165" y="464185"/>
            <a:ext cx="7773035" cy="739775"/>
          </a:xfrm>
        </p:spPr>
        <p:txBody>
          <a:bodyPr>
            <a:normAutofit fontScale="90000"/>
          </a:bodyPr>
          <a:lstStyle/>
          <a:p>
            <a:r>
              <a:rPr lang="zh-CN" altLang="en-US">
                <a:sym typeface="+mn-ea"/>
              </a:rPr>
              <a:t> </a:t>
            </a:r>
            <a:r>
              <a:rPr lang="zh-CN" altLang="en-US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An interpretation of the model:</a:t>
            </a:r>
            <a:br>
              <a:rPr lang="zh-CN" altLang="en-US" b="1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endParaRPr lang="zh-CN" altLang="en-US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85165" y="1203325"/>
            <a:ext cx="7773035" cy="3140075"/>
          </a:xfrm>
        </p:spPr>
        <p:txBody>
          <a:bodyPr/>
          <a:lstStyle/>
          <a:p>
            <a:b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0975" y="1203960"/>
            <a:ext cx="8848725" cy="37973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165" y="464185"/>
            <a:ext cx="7773035" cy="739775"/>
          </a:xfrm>
        </p:spPr>
        <p:txBody>
          <a:bodyPr>
            <a:normAutofit fontScale="90000"/>
          </a:bodyPr>
          <a:lstStyle/>
          <a:p>
            <a:r>
              <a:rPr lang="zh-CN" altLang="en-US">
                <a:sym typeface="+mn-ea"/>
              </a:rPr>
              <a:t> </a:t>
            </a:r>
            <a: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An interpretation of the model:</a:t>
            </a:r>
            <a:b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85165" y="1203325"/>
            <a:ext cx="7773035" cy="3140075"/>
          </a:xfrm>
        </p:spPr>
        <p:txBody>
          <a:bodyPr/>
          <a:lstStyle/>
          <a:p>
            <a:br>
              <a:rPr lang="zh-CN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4945" y="1203325"/>
            <a:ext cx="8753475" cy="35153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165" y="243205"/>
            <a:ext cx="7773035" cy="1417955"/>
          </a:xfrm>
        </p:spPr>
        <p:txBody>
          <a:bodyPr/>
          <a:lstStyle/>
          <a:p>
            <a:r>
              <a:rPr lang="zh-CN" altLang="en-US">
                <a:sym typeface="+mn-ea"/>
              </a:rPr>
              <a:t> </a:t>
            </a:r>
            <a:r>
              <a:rPr lang="zh-CN" altLang="en-US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An interpretation of the model:</a:t>
            </a:r>
            <a:br>
              <a:rPr lang="zh-CN" altLang="en-US" b="1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endParaRPr lang="zh-CN" altLang="en-US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85165" y="1244600"/>
            <a:ext cx="7773035" cy="4577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SIGNIFICANT: </a:t>
            </a:r>
            <a:endParaRPr lang="en-US" altLang="zh-CN" sz="14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all significant predictors are listed in Equation. </a:t>
            </a:r>
            <a:endParaRPr lang="en-US" altLang="zh-CN" sz="14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endParaRPr lang="zh-CN" altLang="en-US" sz="1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summary: </a:t>
            </a:r>
            <a:endParaRPr lang="en-US" altLang="zh-CN" sz="14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due to </a:t>
            </a:r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estimates of </a:t>
            </a:r>
            <a:r>
              <a:rPr lang="zh-CN" altLang="en-US" sz="14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d</a:t>
            </a:r>
            <a:r>
              <a:rPr lang="en-US" altLang="zh-CN" sz="14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</a:t>
            </a:r>
            <a:r>
              <a:rPr lang="zh-CN" altLang="en-US" sz="14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vo</a:t>
            </a:r>
            <a:r>
              <a:rPr lang="en-US" altLang="zh-CN" sz="14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</a:t>
            </a:r>
            <a:r>
              <a:rPr lang="zh-CN" altLang="en-US" sz="14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ced </a:t>
            </a:r>
            <a:r>
              <a:rPr lang="en-US" altLang="zh-CN" sz="1400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are</a:t>
            </a:r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SAMLLER THAN MARRIED PEOPLE</a:t>
            </a: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1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zh-CN" altLang="en-US" sz="1400" dirty="0" smtClean="0">
                <a:latin typeface="Times New Roman" panose="02020603050405020304" charset="0"/>
                <a:cs typeface="Times New Roman" panose="02020603050405020304" charset="0"/>
              </a:rPr>
              <a:t>DIVO</a:t>
            </a:r>
            <a:r>
              <a:rPr lang="en-US" altLang="zh-CN" sz="1400" dirty="0" smtClean="0">
                <a:latin typeface="Times New Roman" panose="02020603050405020304" charset="0"/>
                <a:cs typeface="Times New Roman" panose="02020603050405020304" charset="0"/>
              </a:rPr>
              <a:t>r</a:t>
            </a:r>
            <a:r>
              <a:rPr lang="zh-CN" altLang="en-US" sz="1400" dirty="0" smtClean="0">
                <a:latin typeface="Times New Roman" panose="02020603050405020304" charset="0"/>
                <a:cs typeface="Times New Roman" panose="02020603050405020304" charset="0"/>
              </a:rPr>
              <a:t>CED </a:t>
            </a:r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</a:rPr>
              <a:t>PEOPLE are less </a:t>
            </a:r>
            <a:r>
              <a:rPr lang="zh-CN" altLang="en-US" sz="1400" dirty="0" smtClean="0">
                <a:latin typeface="Times New Roman" panose="02020603050405020304" charset="0"/>
                <a:cs typeface="Times New Roman" panose="02020603050405020304" charset="0"/>
              </a:rPr>
              <a:t>lik</a:t>
            </a:r>
            <a:r>
              <a:rPr lang="en-US" altLang="zh-CN" sz="1400" dirty="0" smtClean="0">
                <a:latin typeface="Times New Roman" panose="02020603050405020304" charset="0"/>
                <a:cs typeface="Times New Roman" panose="02020603050405020304" charset="0"/>
              </a:rPr>
              <a:t>e</a:t>
            </a:r>
            <a:r>
              <a:rPr lang="zh-CN" altLang="en-US" sz="1400" dirty="0" smtClean="0">
                <a:latin typeface="Times New Roman" panose="02020603050405020304" charset="0"/>
                <a:cs typeface="Times New Roman" panose="02020603050405020304" charset="0"/>
              </a:rPr>
              <a:t>ly </a:t>
            </a:r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</a:rPr>
              <a:t>to open up the term deposit, </a:t>
            </a:r>
            <a:endParaRPr lang="zh-CN" altLang="en-US" sz="1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</a:rPr>
              <a:t>that might be  they neeed to support more housing, eduaction. </a:t>
            </a:r>
            <a:endParaRPr lang="en-US" altLang="zh-CN" sz="1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comparing the table, </a:t>
            </a:r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PEOPLE ARE MARRIED </a:t>
            </a: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in </a:t>
            </a:r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ADMIAN JOB </a:t>
            </a: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or blue-collar or Entreneure are </a:t>
            </a:r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</a:t>
            </a:r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LIK</a:t>
            </a: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LY TO OPEN term deposit.  </a:t>
            </a: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 but  married cat not say a determined factor</a:t>
            </a: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en-US" altLang="zh-CN" sz="1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</a:rPr>
              <a:t>entrepren</a:t>
            </a:r>
            <a:r>
              <a:rPr lang="en-US" altLang="zh-CN" sz="1400" dirty="0" err="1">
                <a:latin typeface="Times New Roman" panose="02020603050405020304" charset="0"/>
                <a:cs typeface="Times New Roman" panose="02020603050405020304" charset="0"/>
              </a:rPr>
              <a:t>eurand, maritle have preety higher</a:t>
            </a:r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</a:rPr>
              <a:t> coefficient </a:t>
            </a: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</a:rPr>
              <a:t>comparing to others</a:t>
            </a:r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</a:rPr>
              <a:t>, they are more likly to open term deposit in general. maried people shows highest </a:t>
            </a: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</a:rPr>
              <a:t>to </a:t>
            </a:r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</a:rPr>
              <a:t>open term deposit.</a:t>
            </a:r>
            <a:endParaRPr lang="zh-CN" altLang="en-US" sz="1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1400" dirty="0">
                <a:latin typeface="Times New Roman" panose="02020603050405020304" charset="0"/>
                <a:cs typeface="Times New Roman" panose="02020603050405020304" charset="0"/>
              </a:rPr>
              <a:t>over all married people no matter what job they have are likely to open term deposit</a:t>
            </a:r>
            <a:r>
              <a:rPr lang="en-US" altLang="zh-CN" sz="1400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zh-CN" sz="1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Shape 134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818178" y="1055388"/>
            <a:ext cx="5183349" cy="273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579120" y="170180"/>
            <a:ext cx="8221980" cy="57594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700" b="1" dirty="0">
                <a:solidFill>
                  <a:srgbClr val="252525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AGENDA</a:t>
            </a:r>
            <a:endParaRPr lang="en-GB" sz="2700" b="1" dirty="0">
              <a:solidFill>
                <a:srgbClr val="252525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471805" y="633095"/>
            <a:ext cx="8221980" cy="452818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buSzPct val="100000"/>
              <a:buFont typeface="Times New Roman" panose="02020603050405020304"/>
              <a:buChar char="●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The purpose of the analysisS </a:t>
            </a:r>
            <a:endParaRPr lang="en-GB" sz="1600" b="1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lvl="0" indent="-381000" algn="l" rtl="0">
              <a:spcBef>
                <a:spcPts val="0"/>
              </a:spcBef>
              <a:buSzPct val="100000"/>
              <a:buFont typeface="Times New Roman" panose="02020603050405020304"/>
              <a:buChar char="●"/>
            </a:pPr>
            <a:endParaRPr lang="en-GB" sz="1600" b="1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lvl="0" indent="-381000" algn="l" rtl="0">
              <a:spcBef>
                <a:spcPts val="0"/>
              </a:spcBef>
              <a:buSzPct val="100000"/>
              <a:buFont typeface="Times New Roman" panose="02020603050405020304"/>
              <a:buChar char="●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data used</a:t>
            </a:r>
            <a:endParaRPr lang="en-GB" sz="1600" b="1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lvl="0" indent="-381000" algn="l" rtl="0">
              <a:spcBef>
                <a:spcPts val="0"/>
              </a:spcBef>
              <a:buSzPct val="100000"/>
              <a:buFont typeface="Times New Roman" panose="02020603050405020304"/>
              <a:buChar char="●"/>
            </a:pPr>
            <a:endParaRPr lang="en-GB" sz="16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lvl="0" indent="-381000" algn="l" rtl="0">
              <a:spcBef>
                <a:spcPts val="0"/>
              </a:spcBef>
              <a:buSzPct val="100000"/>
              <a:buFont typeface="Times New Roman" panose="02020603050405020304"/>
              <a:buChar char="●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Exploration of the data:</a:t>
            </a:r>
            <a:endParaRPr lang="en-GB" sz="16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76200" lvl="0" algn="l" rtl="0">
              <a:spcBef>
                <a:spcPts val="0"/>
              </a:spcBef>
              <a:buSzPct val="100000"/>
              <a:buFont typeface="Times New Roman" panose="02020603050405020304"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  issues</a:t>
            </a:r>
            <a:endParaRPr lang="en-GB" sz="14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76200" lvl="0" algn="l" rtl="0">
              <a:spcBef>
                <a:spcPts val="0"/>
              </a:spcBef>
              <a:buSzPct val="100000"/>
              <a:buFont typeface="Times New Roman" panose="02020603050405020304"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  Preliminary findings</a:t>
            </a:r>
            <a:endParaRPr lang="en-GB" sz="14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76200" lvl="0" algn="l" rtl="0">
              <a:spcBef>
                <a:spcPts val="0"/>
              </a:spcBef>
              <a:buSzPct val="100000"/>
              <a:buFont typeface="Times New Roman" panose="02020603050405020304"/>
            </a:pPr>
            <a:endParaRPr lang="en-GB" sz="16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lvl="0" indent="-381000" algn="l" rtl="0">
              <a:spcBef>
                <a:spcPts val="0"/>
              </a:spcBef>
              <a:buSzPct val="100000"/>
              <a:buFont typeface="Times New Roman" panose="02020603050405020304"/>
              <a:buChar char="●"/>
            </a:pPr>
            <a:r>
              <a:rPr lang="en-US" altLang="en-GB" sz="1600" b="1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 </a:t>
            </a:r>
            <a:r>
              <a:rPr lang="en-GB" sz="1600" b="1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model for the researchhe data:</a:t>
            </a:r>
            <a:endParaRPr lang="en-GB" sz="1600" b="1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76200" lvl="0" algn="l" rtl="0">
              <a:spcBef>
                <a:spcPts val="0"/>
              </a:spcBef>
              <a:buSzPct val="100000"/>
              <a:buFont typeface="Times New Roman" panose="02020603050405020304"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   The equation</a:t>
            </a:r>
            <a:endParaRPr lang="en-GB" sz="14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76200" lvl="0" algn="l" rtl="0">
              <a:spcBef>
                <a:spcPts val="0"/>
              </a:spcBef>
              <a:buSzPct val="100000"/>
              <a:buFont typeface="Times New Roman" panose="02020603050405020304"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   How your group arrived at the model</a:t>
            </a:r>
            <a:endParaRPr lang="en-GB" sz="14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76200" lvl="0" algn="l" rtl="0">
              <a:spcBef>
                <a:spcPts val="0"/>
              </a:spcBef>
              <a:buSzPct val="100000"/>
              <a:buFont typeface="Times New Roman" panose="02020603050405020304"/>
            </a:pPr>
            <a:endParaRPr lang="en-GB" sz="16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76200" lvl="0" algn="l" rtl="0">
              <a:spcBef>
                <a:spcPts val="0"/>
              </a:spcBef>
              <a:buSzPct val="100000"/>
              <a:buFont typeface="Times New Roman" panose="02020603050405020304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An interpretation of the model:</a:t>
            </a:r>
            <a:endParaRPr lang="en-GB" sz="16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76200" lvl="0" algn="l" rtl="0">
              <a:spcBef>
                <a:spcPts val="0"/>
              </a:spcBef>
              <a:buSzPct val="100000"/>
              <a:buFont typeface="Times New Roman" panose="02020603050405020304"/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Which predictors are significant</a:t>
            </a:r>
            <a:endParaRPr lang="en-GB" sz="14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76200" lvl="0" algn="l" rtl="0">
              <a:spcBef>
                <a:spcPts val="0"/>
              </a:spcBef>
              <a:buSzPct val="100000"/>
              <a:buFont typeface="Times New Roman" panose="02020603050405020304"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An interpretation of each coefficient: what it means in  terms of the </a:t>
            </a:r>
            <a:r>
              <a:rPr lang="en-GB" sz="1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dependent 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variable</a:t>
            </a:r>
            <a:endParaRPr lang="en-GB" sz="14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19100" lvl="0" indent="-342900" algn="l" rtl="0">
              <a:spcBef>
                <a:spcPts val="0"/>
              </a:spcBef>
              <a:buSzPct val="100000"/>
              <a:buFont typeface="Times New Roman" panose="02020603050405020304"/>
            </a:pPr>
            <a:endParaRPr lang="en-GB" sz="16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GB" b="1" cap="none" dirty="0">
                <a:solidFill>
                  <a:schemeClr val="tx1"/>
                </a:solidFill>
                <a:uFillTx/>
                <a:latin typeface="Times New Roman" panose="02020603050405020304" charset="0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</a:t>
            </a:r>
            <a:r>
              <a:rPr lang="en-US" altLang="en-GB" b="1" cap="none" dirty="0">
                <a:solidFill>
                  <a:schemeClr val="tx1"/>
                </a:solidFill>
                <a:uFillTx/>
                <a:latin typeface="Times New Roman" panose="02020603050405020304" charset="0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HE</a:t>
            </a:r>
            <a:r>
              <a:rPr lang="en-GB" b="1" cap="none" dirty="0">
                <a:solidFill>
                  <a:schemeClr val="tx1"/>
                </a:solidFill>
                <a:uFillTx/>
                <a:latin typeface="Times New Roman" panose="02020603050405020304" charset="0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purpose of the analysisS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85165" y="2125980"/>
            <a:ext cx="7773035" cy="221742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cap="none" dirty="0" smtClean="0">
                <a:solidFill>
                  <a:schemeClr val="tx1"/>
                </a:solidFill>
                <a:uFillTx/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The purpose of this analysis is to find the profile of people susceptible to </a:t>
            </a:r>
            <a:r>
              <a:rPr lang="en-US" altLang="zh-CN" sz="2800" cap="none" dirty="0">
                <a:solidFill>
                  <a:schemeClr val="tx1"/>
                </a:solidFill>
                <a:uFillTx/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subscribe </a:t>
            </a:r>
            <a:r>
              <a:rPr lang="en-US" altLang="zh-CN" sz="2800" cap="none" dirty="0" smtClean="0"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for</a:t>
            </a:r>
            <a:r>
              <a:rPr lang="en-US" altLang="zh-CN" sz="2800" cap="none" dirty="0" smtClean="0">
                <a:solidFill>
                  <a:schemeClr val="tx1"/>
                </a:solidFill>
                <a:uFillTx/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 </a:t>
            </a:r>
            <a:r>
              <a:rPr lang="en-US" altLang="zh-CN" sz="2800" cap="none" dirty="0">
                <a:solidFill>
                  <a:schemeClr val="tx1"/>
                </a:solidFill>
                <a:uFillTx/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a term </a:t>
            </a:r>
            <a:r>
              <a:rPr lang="en-US" altLang="zh-CN" sz="2800" cap="none" dirty="0" smtClean="0">
                <a:solidFill>
                  <a:schemeClr val="tx1"/>
                </a:solidFill>
                <a:uFillTx/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deposit.</a:t>
            </a:r>
            <a:endParaRPr lang="en-US" altLang="zh-CN" sz="2800" cap="none" dirty="0">
              <a:solidFill>
                <a:schemeClr val="tx1"/>
              </a:solidFill>
              <a:uFillTx/>
              <a:latin typeface="Times New Roman" panose="02020603050405020304" charset="0"/>
              <a:ea typeface="华文彩云" panose="0201080004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data used</a:t>
            </a:r>
            <a:br>
              <a:rPr 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endParaRPr lang="en-US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685165" y="1876301"/>
            <a:ext cx="7773035" cy="2467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5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35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05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05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05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05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05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05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cap="none" dirty="0" smtClean="0"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Dataset</a:t>
            </a:r>
            <a:r>
              <a:rPr lang="en-US" altLang="zh-CN" sz="2800" cap="none" dirty="0"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: </a:t>
            </a:r>
            <a:r>
              <a:rPr lang="en-US" altLang="zh-CN" sz="2800" cap="none" dirty="0" err="1" smtClean="0"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Bank.csv</a:t>
            </a:r>
            <a:r>
              <a:rPr lang="en-US" altLang="zh-CN" sz="2800" cap="none" dirty="0" smtClean="0"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    </a:t>
            </a:r>
            <a:endParaRPr lang="en-US" altLang="zh-CN" sz="2800" cap="none" dirty="0" smtClean="0">
              <a:latin typeface="Times New Roman" panose="02020603050405020304" charset="0"/>
              <a:ea typeface="华文彩云" panose="02010800040101010101" charset="-122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2800" cap="none" dirty="0" smtClean="0"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       	   &gt;  41188 </a:t>
            </a:r>
            <a:r>
              <a:rPr lang="en-US" altLang="zh-CN" sz="2800" cap="none" dirty="0"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observations. </a:t>
            </a:r>
            <a:r>
              <a:rPr lang="en-US" altLang="zh-CN" sz="2800" cap="none" dirty="0" smtClean="0"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  </a:t>
            </a:r>
            <a:endParaRPr lang="en-US" altLang="zh-CN" sz="2800" cap="none" dirty="0" smtClean="0">
              <a:latin typeface="Times New Roman" panose="02020603050405020304" charset="0"/>
              <a:ea typeface="华文彩云" panose="02010800040101010101" charset="-122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2800" cap="none" dirty="0" smtClean="0">
                <a:latin typeface="Times New Roman" panose="02020603050405020304" charset="0"/>
                <a:ea typeface="华文彩云" panose="02010800040101010101" charset="-122"/>
                <a:cs typeface="Times New Roman" panose="02020603050405020304" charset="0"/>
              </a:rPr>
              <a:t>           &gt;  21 Variables</a:t>
            </a:r>
            <a:endParaRPr lang="en-US" altLang="zh-CN" sz="2800" cap="none" dirty="0" smtClean="0">
              <a:latin typeface="Times New Roman" panose="02020603050405020304" charset="0"/>
              <a:ea typeface="华文彩云" panose="0201080004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165" y="208280"/>
            <a:ext cx="7773035" cy="1085215"/>
          </a:xfrm>
        </p:spPr>
        <p:txBody>
          <a:bodyPr>
            <a:normAutofit/>
          </a:bodyPr>
          <a:lstStyle/>
          <a:p>
            <a:r>
              <a:rPr 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Exploration of the data: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85165" y="1294130"/>
            <a:ext cx="7773035" cy="3049270"/>
          </a:xfrm>
        </p:spPr>
        <p:txBody>
          <a:bodyPr>
            <a:normAutofit/>
          </a:bodyPr>
          <a:lstStyle/>
          <a:p>
            <a:r>
              <a:rPr lang="en-US" altLang="zh-CN" sz="2000" b="1" dirty="0">
                <a:latin typeface="Times New Roman" panose="02020603050405020304" charset="0"/>
                <a:cs typeface="Times New Roman" panose="02020603050405020304" charset="0"/>
              </a:rPr>
              <a:t>Issues: </a:t>
            </a:r>
            <a:r>
              <a:rPr lang="en-US" altLang="zh-CN" sz="2000" b="1" dirty="0" smtClean="0">
                <a:latin typeface="Times New Roman" panose="02020603050405020304" charset="0"/>
                <a:cs typeface="Times New Roman" panose="02020603050405020304" charset="0"/>
              </a:rPr>
              <a:t>missing data</a:t>
            </a:r>
            <a:endParaRPr lang="en-US" altLang="zh-CN" sz="20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0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000" b="1" dirty="0">
                <a:latin typeface="Times New Roman" panose="02020603050405020304" charset="0"/>
                <a:cs typeface="Times New Roman" panose="02020603050405020304" charset="0"/>
              </a:rPr>
              <a:t>PRELIMINARY FINDINGS: </a:t>
            </a:r>
            <a:endParaRPr lang="en-US" altLang="zh-CN" sz="20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1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1600" dirty="0" smtClean="0">
                <a:latin typeface="Times New Roman" panose="02020603050405020304" charset="0"/>
                <a:cs typeface="Times New Roman" panose="02020603050405020304" charset="0"/>
              </a:rPr>
              <a:t>      married and people who have a good job or more revenue are more likely to open up a term deposit.</a:t>
            </a:r>
            <a:endParaRPr lang="en-US" altLang="zh-CN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altLang="zh-CN" sz="16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0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altLang="zh-CN" sz="20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165" y="464185"/>
            <a:ext cx="7773035" cy="957580"/>
          </a:xfrm>
        </p:spPr>
        <p:txBody>
          <a:bodyPr/>
          <a:lstStyle/>
          <a:p>
            <a:r>
              <a:rPr lang="en-US" alt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 </a:t>
            </a:r>
            <a:r>
              <a:rPr 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model for the researchhe data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85165" y="1935480"/>
            <a:ext cx="7773035" cy="240792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folling tables are  resluting model we created. </a:t>
            </a:r>
            <a:endParaRPr lang="zh-CN" altLang="en-US" sz="2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165" y="370840"/>
            <a:ext cx="7773035" cy="1181100"/>
          </a:xfrm>
        </p:spPr>
        <p:txBody>
          <a:bodyPr/>
          <a:lstStyle/>
          <a:p>
            <a:pPr algn="l"/>
            <a:r>
              <a:rPr lang="en-US" alt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 </a:t>
            </a:r>
            <a:r>
              <a:rPr 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model for the researchhe data </a:t>
            </a:r>
            <a:r>
              <a:rPr lang="en-US" alt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we created:  Equation</a:t>
            </a:r>
            <a:endParaRPr lang="en-US" altLang="zh-CN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3"/>
          </p:nvPr>
        </p:nvPicPr>
        <p:blipFill>
          <a:blip r:embed="rId1"/>
          <a:stretch>
            <a:fillRect/>
          </a:stretch>
        </p:blipFill>
        <p:spPr>
          <a:xfrm>
            <a:off x="341630" y="1344930"/>
            <a:ext cx="8460105" cy="58604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6130" y="576580"/>
            <a:ext cx="7773035" cy="476885"/>
          </a:xfrm>
        </p:spPr>
        <p:txBody>
          <a:bodyPr>
            <a:normAutofit fontScale="90000"/>
          </a:bodyPr>
          <a:lstStyle/>
          <a:p>
            <a:r>
              <a:rPr lang="en-US" alt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 </a:t>
            </a:r>
            <a:r>
              <a:rPr 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model for the researchhe data </a:t>
            </a:r>
            <a:r>
              <a:rPr lang="en-US" alt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we created:  Equation</a:t>
            </a:r>
            <a:br>
              <a:rPr lang="en-US" altLang="zh-CN" b="1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br>
              <a:rPr lang="en-US" altLang="zh-CN" b="1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endParaRPr lang="zh-CN" alt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quarter" idx="13"/>
          </p:nvPr>
        </p:nvPicPr>
        <p:blipFill>
          <a:blip r:embed="rId1"/>
          <a:stretch>
            <a:fillRect/>
          </a:stretch>
        </p:blipFill>
        <p:spPr>
          <a:xfrm>
            <a:off x="78105" y="1054100"/>
            <a:ext cx="8948420" cy="445960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165" y="464185"/>
            <a:ext cx="7773035" cy="876935"/>
          </a:xfrm>
        </p:spPr>
        <p:txBody>
          <a:bodyPr/>
          <a:lstStyle/>
          <a:p>
            <a:r>
              <a:rPr lang="en-US" alt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 </a:t>
            </a:r>
            <a:r>
              <a:rPr lang="en-GB" b="1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model for the researchhe data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589280" y="1005840"/>
            <a:ext cx="7773035" cy="40252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WE USE THE BINARY </a:t>
            </a:r>
            <a:r>
              <a:rPr lang="en-US" altLang="zh-CN" sz="2000" dirty="0">
                <a:latin typeface="Times New Roman" panose="02020603050405020304" charset="0"/>
                <a:cs typeface="Times New Roman" panose="02020603050405020304" charset="0"/>
              </a:rPr>
              <a:t>logistic regression in SAS to create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000" dirty="0"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model </a:t>
            </a:r>
            <a:endParaRPr lang="zh-CN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    </a:t>
            </a:r>
            <a:r>
              <a:rPr lang="en-US" altLang="zh-CN" sz="20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rEsponse</a:t>
            </a:r>
            <a:r>
              <a:rPr lang="en-US" altLang="zh-CN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: y</a:t>
            </a:r>
            <a:endParaRPr lang="en-US" altLang="zh-CN" sz="20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   link function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； </a:t>
            </a:r>
            <a:r>
              <a:rPr lang="en-US" altLang="zh-CN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LOGIT</a:t>
            </a:r>
            <a:endParaRPr lang="en-US" altLang="zh-CN" sz="20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   explanatory </a:t>
            </a:r>
            <a:r>
              <a:rPr lang="en-US" altLang="zh-CN" sz="20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vARIAbles</a:t>
            </a:r>
            <a:endParaRPr lang="en-US" altLang="zh-CN" sz="20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using 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THE BACKWARD ELI</a:t>
            </a:r>
            <a:r>
              <a:rPr lang="en-US" altLang="zh-CN" sz="2000" dirty="0" err="1">
                <a:latin typeface="Times New Roman" panose="02020603050405020304" charset="0"/>
                <a:cs typeface="Times New Roman" panose="02020603050405020304" charset="0"/>
              </a:rPr>
              <a:t>mination</a:t>
            </a:r>
            <a:r>
              <a:rPr lang="en-US" altLang="zh-CN" sz="2000" dirty="0">
                <a:latin typeface="Times New Roman" panose="02020603050405020304" charset="0"/>
                <a:cs typeface="Times New Roman" panose="02020603050405020304" charset="0"/>
              </a:rPr>
              <a:t> method, 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 WITH 0.05 </a:t>
            </a:r>
            <a:r>
              <a:rPr lang="en-US" altLang="zh-CN" sz="2000" dirty="0">
                <a:latin typeface="Times New Roman" panose="02020603050405020304" charset="0"/>
                <a:cs typeface="Times New Roman" panose="02020603050405020304" charset="0"/>
              </a:rPr>
              <a:t>significance level. 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WE USE TWO WAY IN</a:t>
            </a:r>
            <a:r>
              <a:rPr lang="en-US" altLang="zh-CN" sz="2000" dirty="0" err="1">
                <a:latin typeface="Times New Roman" panose="02020603050405020304" charset="0"/>
                <a:cs typeface="Times New Roman" panose="02020603050405020304" charset="0"/>
              </a:rPr>
              <a:t>teractions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 ABOUT THE COFFFICIENT to filter out all the variables we donot needs.</a:t>
            </a:r>
            <a:endParaRPr lang="zh-CN" altLang="en-US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0</TotalTime>
  <Words>2343</Words>
  <Application>WPS 演示</Application>
  <PresentationFormat>On-screen Show (16:9)</PresentationFormat>
  <Paragraphs>82</Paragraphs>
  <Slides>13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宋体</vt:lpstr>
      <vt:lpstr>Wingdings</vt:lpstr>
      <vt:lpstr>Roboto</vt:lpstr>
      <vt:lpstr>Times New Roman</vt:lpstr>
      <vt:lpstr>Arial</vt:lpstr>
      <vt:lpstr>Times New Roman</vt:lpstr>
      <vt:lpstr>华文彩云</vt:lpstr>
      <vt:lpstr>微软雅黑</vt:lpstr>
      <vt:lpstr>Arial Unicode MS</vt:lpstr>
      <vt:lpstr>Tw Cen MT</vt:lpstr>
      <vt:lpstr>Wide Latin</vt:lpstr>
      <vt:lpstr>Droplet</vt:lpstr>
      <vt:lpstr>PowerPoint 演示文稿</vt:lpstr>
      <vt:lpstr>AGENDA</vt:lpstr>
      <vt:lpstr> THE purpose of the analysisS</vt:lpstr>
      <vt:lpstr>data used </vt:lpstr>
      <vt:lpstr>Exploration of the data: </vt:lpstr>
      <vt:lpstr>A model for the researchhe data</vt:lpstr>
      <vt:lpstr>A model for the researchhe data we created:  Equation</vt:lpstr>
      <vt:lpstr>A model for the researchhe data we created:  Equation  </vt:lpstr>
      <vt:lpstr>A model for the researchhe data </vt:lpstr>
      <vt:lpstr> An interpretation of the model: </vt:lpstr>
      <vt:lpstr> An interpretation of the model: </vt:lpstr>
      <vt:lpstr> An interpretation of the model: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ITKM 505</dc:title>
  <dc:creator>Michael Lohle</dc:creator>
  <cp:lastModifiedBy>frank</cp:lastModifiedBy>
  <cp:revision>23</cp:revision>
  <dcterms:created xsi:type="dcterms:W3CDTF">2019-03-05T02:48:00Z</dcterms:created>
  <dcterms:modified xsi:type="dcterms:W3CDTF">2019-03-06T15:06:57Z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