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68" r:id="rId6"/>
    <p:sldId id="282" r:id="rId7"/>
    <p:sldId id="276" r:id="rId8"/>
    <p:sldId id="272" r:id="rId9"/>
    <p:sldId id="273" r:id="rId10"/>
    <p:sldId id="274" r:id="rId11"/>
    <p:sldId id="277" r:id="rId12"/>
    <p:sldId id="279" r:id="rId13"/>
    <p:sldId id="280" r:id="rId14"/>
    <p:sldId id="281" r:id="rId15"/>
    <p:sldId id="266" r:id="rId1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Lohle" initials="ML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23" autoAdjust="0"/>
    <p:restoredTop sz="65041" autoAdjust="0"/>
  </p:normalViewPr>
  <p:slideViewPr>
    <p:cSldViewPr snapToGrid="0">
      <p:cViewPr varScale="1">
        <p:scale>
          <a:sx n="108" d="100"/>
          <a:sy n="108" d="100"/>
        </p:scale>
        <p:origin x="5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0" Type="http://schemas.openxmlformats.org/officeDocument/2006/relationships/commentAuthors" Target="commentAuthors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12-19T11:58:46.809" idx="2">
    <p:pos x="4047" y="877"/>
    <p:text>Excellent job! I have no additional comments, a rarity!! Bravo!!!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975589"/>
            <a:ext cx="6517482" cy="188191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2914651"/>
            <a:ext cx="6517482" cy="1028699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 smtClean="0">
                <a:solidFill>
                  <a:schemeClr val="lt2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</a:fld>
            <a:endParaRPr lang="en-GB" sz="1000">
              <a:solidFill>
                <a:schemeClr val="lt2"/>
              </a:solidFill>
              <a:latin typeface="Roboto" panose="02000000000000000000"/>
              <a:ea typeface="Roboto" panose="02000000000000000000"/>
              <a:cs typeface="Roboto" panose="02000000000000000000"/>
              <a:sym typeface="Roboto" panose="02000000000000000000"/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3217030"/>
            <a:ext cx="7773324" cy="60870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523696"/>
            <a:ext cx="7366899" cy="2410602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3831546"/>
            <a:ext cx="7773339" cy="511854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 smtClean="0">
                <a:solidFill>
                  <a:schemeClr val="lt2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</a:fld>
            <a:endParaRPr lang="en-GB" sz="1000">
              <a:solidFill>
                <a:schemeClr val="lt2"/>
              </a:solidFill>
              <a:latin typeface="Roboto" panose="02000000000000000000"/>
              <a:ea typeface="Roboto" panose="02000000000000000000"/>
              <a:cs typeface="Roboto" panose="02000000000000000000"/>
              <a:sym typeface="Roboto" panose="02000000000000000000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457200"/>
            <a:ext cx="7773339" cy="2570434"/>
          </a:xfrm>
        </p:spPr>
        <p:txBody>
          <a:bodyPr anchor="ctr"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3153616"/>
            <a:ext cx="7773339" cy="1189785"/>
          </a:xfrm>
        </p:spPr>
        <p:txBody>
          <a:bodyPr anchor="ctr"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 smtClean="0">
                <a:solidFill>
                  <a:schemeClr val="lt2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</a:fld>
            <a:endParaRPr lang="en-GB" sz="1000">
              <a:solidFill>
                <a:schemeClr val="lt2"/>
              </a:solidFill>
              <a:latin typeface="Roboto" panose="02000000000000000000"/>
              <a:ea typeface="Roboto" panose="02000000000000000000"/>
              <a:cs typeface="Roboto" panose="02000000000000000000"/>
              <a:sym typeface="Roboto" panose="02000000000000000000"/>
            </a:endParaRPr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457200"/>
            <a:ext cx="6977064" cy="2244678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2707524"/>
            <a:ext cx="6564224" cy="446091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3279597"/>
            <a:ext cx="7773339" cy="10657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 smtClean="0">
                <a:solidFill>
                  <a:schemeClr val="lt2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</a:fld>
            <a:endParaRPr lang="en-GB" sz="1000">
              <a:solidFill>
                <a:schemeClr val="lt2"/>
              </a:solidFill>
              <a:latin typeface="Roboto" panose="02000000000000000000"/>
              <a:ea typeface="Roboto" panose="02000000000000000000"/>
              <a:cs typeface="Roboto" panose="02000000000000000000"/>
              <a:sym typeface="Roboto" panose="0200000000000000000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1116" y="565625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  <a:endParaRPr lang="en-US" sz="6000" dirty="0">
              <a:solidFill>
                <a:schemeClr val="tx1"/>
              </a:solidFill>
              <a:effectLst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18169" y="22451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  <a:endParaRPr lang="en-US" sz="60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1604041"/>
            <a:ext cx="7773339" cy="1883876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3496751"/>
            <a:ext cx="7773339" cy="855483"/>
          </a:xfrm>
        </p:spPr>
        <p:txBody>
          <a:bodyPr anchor="t"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 smtClean="0">
                <a:solidFill>
                  <a:schemeClr val="lt2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</a:fld>
            <a:endParaRPr lang="en-GB" sz="1000">
              <a:solidFill>
                <a:schemeClr val="lt2"/>
              </a:solidFill>
              <a:latin typeface="Roboto" panose="02000000000000000000"/>
              <a:ea typeface="Roboto" panose="02000000000000000000"/>
              <a:cs typeface="Roboto" panose="02000000000000000000"/>
              <a:sym typeface="Roboto" panose="02000000000000000000"/>
            </a:endParaRPr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457200"/>
            <a:ext cx="7773339" cy="12038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1775320"/>
            <a:ext cx="2474232" cy="432197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207517"/>
            <a:ext cx="2474232" cy="2135884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1775320"/>
            <a:ext cx="2468641" cy="432197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207517"/>
            <a:ext cx="2477513" cy="2135884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1775320"/>
            <a:ext cx="2478696" cy="432197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207517"/>
            <a:ext cx="2478696" cy="2135884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 smtClean="0">
                <a:solidFill>
                  <a:schemeClr val="lt2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</a:fld>
            <a:endParaRPr lang="en-GB" sz="1000">
              <a:solidFill>
                <a:schemeClr val="lt2"/>
              </a:solidFill>
              <a:latin typeface="Roboto" panose="02000000000000000000"/>
              <a:ea typeface="Roboto" panose="02000000000000000000"/>
              <a:cs typeface="Roboto" panose="02000000000000000000"/>
              <a:sym typeface="Roboto" panose="02000000000000000000"/>
            </a:endParaRPr>
          </a:p>
        </p:txBody>
      </p: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458079"/>
            <a:ext cx="7773339" cy="12029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3153615"/>
            <a:ext cx="2472307" cy="432197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1775320"/>
            <a:ext cx="2472307" cy="1143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3585811"/>
            <a:ext cx="2472307" cy="757589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3153615"/>
            <a:ext cx="2476371" cy="432197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1775320"/>
            <a:ext cx="2477514" cy="1143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3585811"/>
            <a:ext cx="2477514" cy="757589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3153615"/>
            <a:ext cx="2475511" cy="432197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1775320"/>
            <a:ext cx="2478696" cy="1143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3585809"/>
            <a:ext cx="2478790" cy="757591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 smtClean="0">
                <a:solidFill>
                  <a:schemeClr val="lt2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</a:fld>
            <a:endParaRPr lang="en-GB" sz="1000">
              <a:solidFill>
                <a:schemeClr val="lt2"/>
              </a:solidFill>
              <a:latin typeface="Roboto" panose="02000000000000000000"/>
              <a:ea typeface="Roboto" panose="02000000000000000000"/>
              <a:cs typeface="Roboto" panose="02000000000000000000"/>
              <a:sym typeface="Roboto" panose="02000000000000000000"/>
            </a:endParaRPr>
          </a:p>
        </p:txBody>
      </p:sp>
    </p:spTree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1775320"/>
            <a:ext cx="7773339" cy="25680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 smtClean="0">
                <a:solidFill>
                  <a:schemeClr val="lt2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</a:fld>
            <a:endParaRPr lang="en-GB" sz="1000">
              <a:solidFill>
                <a:schemeClr val="lt2"/>
              </a:solidFill>
              <a:latin typeface="Roboto" panose="02000000000000000000"/>
              <a:ea typeface="Roboto" panose="02000000000000000000"/>
              <a:cs typeface="Roboto" panose="02000000000000000000"/>
              <a:sym typeface="Roboto" panose="02000000000000000000"/>
            </a:endParaRPr>
          </a:p>
        </p:txBody>
      </p:sp>
    </p:spTree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57201"/>
            <a:ext cx="1914995" cy="38861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457201"/>
            <a:ext cx="5744043" cy="38861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 smtClean="0">
                <a:solidFill>
                  <a:schemeClr val="lt2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</a:fld>
            <a:endParaRPr lang="en-GB" sz="1000">
              <a:solidFill>
                <a:schemeClr val="lt2"/>
              </a:solidFill>
              <a:latin typeface="Roboto" panose="02000000000000000000"/>
              <a:ea typeface="Roboto" panose="02000000000000000000"/>
              <a:cs typeface="Roboto" panose="02000000000000000000"/>
              <a:sym typeface="Roboto" panose="02000000000000000000"/>
            </a:endParaRPr>
          </a:p>
        </p:txBody>
      </p:sp>
    </p:spTree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9" name="Shape 29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775320"/>
            <a:ext cx="7772870" cy="2568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 smtClean="0">
                <a:solidFill>
                  <a:schemeClr val="lt2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</a:fld>
            <a:endParaRPr lang="en-GB" sz="1000">
              <a:solidFill>
                <a:schemeClr val="lt2"/>
              </a:solidFill>
              <a:latin typeface="Roboto" panose="02000000000000000000"/>
              <a:ea typeface="Roboto" panose="02000000000000000000"/>
              <a:cs typeface="Roboto" panose="02000000000000000000"/>
              <a:sym typeface="Roboto" panose="02000000000000000000"/>
            </a:endParaRPr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21423"/>
            <a:ext cx="7763814" cy="2052614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743093"/>
            <a:ext cx="7763814" cy="1026137"/>
          </a:xfrm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 smtClean="0">
                <a:solidFill>
                  <a:schemeClr val="lt2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</a:fld>
            <a:endParaRPr lang="en-GB" sz="1000">
              <a:solidFill>
                <a:schemeClr val="lt2"/>
              </a:solidFill>
              <a:latin typeface="Roboto" panose="02000000000000000000"/>
              <a:ea typeface="Roboto" panose="02000000000000000000"/>
              <a:cs typeface="Roboto" panose="02000000000000000000"/>
              <a:sym typeface="Roboto" panose="02000000000000000000"/>
            </a:endParaRPr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463888"/>
            <a:ext cx="7773338" cy="11971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775320"/>
            <a:ext cx="3829520" cy="2568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1775320"/>
            <a:ext cx="3829050" cy="2568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 smtClean="0">
                <a:solidFill>
                  <a:schemeClr val="lt2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</a:fld>
            <a:endParaRPr lang="en-GB" sz="1000">
              <a:solidFill>
                <a:schemeClr val="lt2"/>
              </a:solidFill>
              <a:latin typeface="Roboto" panose="02000000000000000000"/>
              <a:ea typeface="Roboto" panose="02000000000000000000"/>
              <a:cs typeface="Roboto" panose="02000000000000000000"/>
              <a:sym typeface="Roboto" panose="02000000000000000000"/>
            </a:endParaRPr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463888"/>
            <a:ext cx="7773338" cy="11971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1778263"/>
            <a:ext cx="3655106" cy="509996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19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2288260"/>
            <a:ext cx="3829520" cy="205514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1778263"/>
            <a:ext cx="3661353" cy="509996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19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2288260"/>
            <a:ext cx="3829051" cy="205514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 smtClean="0">
                <a:solidFill>
                  <a:schemeClr val="lt2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</a:fld>
            <a:endParaRPr lang="en-GB" sz="1000">
              <a:solidFill>
                <a:schemeClr val="lt2"/>
              </a:solidFill>
              <a:latin typeface="Roboto" panose="02000000000000000000"/>
              <a:ea typeface="Roboto" panose="02000000000000000000"/>
              <a:cs typeface="Roboto" panose="02000000000000000000"/>
              <a:sym typeface="Roboto" panose="02000000000000000000"/>
            </a:endParaRPr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 smtClean="0">
                <a:solidFill>
                  <a:schemeClr val="lt2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</a:fld>
            <a:endParaRPr lang="en-GB" sz="1000">
              <a:solidFill>
                <a:schemeClr val="lt2"/>
              </a:solidFill>
              <a:latin typeface="Roboto" panose="02000000000000000000"/>
              <a:ea typeface="Roboto" panose="02000000000000000000"/>
              <a:cs typeface="Roboto" panose="02000000000000000000"/>
              <a:sym typeface="Roboto" panose="02000000000000000000"/>
            </a:endParaRPr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457200"/>
            <a:ext cx="2951766" cy="1517439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457201"/>
            <a:ext cx="4650122" cy="38861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1974639"/>
            <a:ext cx="2951767" cy="2368761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 smtClean="0">
                <a:solidFill>
                  <a:schemeClr val="lt2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</a:fld>
            <a:endParaRPr lang="en-GB" sz="1000">
              <a:solidFill>
                <a:schemeClr val="lt2"/>
              </a:solidFill>
              <a:latin typeface="Roboto" panose="02000000000000000000"/>
              <a:ea typeface="Roboto" panose="02000000000000000000"/>
              <a:cs typeface="Roboto" panose="02000000000000000000"/>
              <a:sym typeface="Roboto" panose="02000000000000000000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457200"/>
            <a:ext cx="4451227" cy="1517441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68602" y="457201"/>
            <a:ext cx="2441519" cy="38862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1974639"/>
            <a:ext cx="4451212" cy="2368760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 smtClean="0">
                <a:solidFill>
                  <a:schemeClr val="lt2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</a:fld>
            <a:endParaRPr lang="en-GB" sz="1000">
              <a:solidFill>
                <a:schemeClr val="lt2"/>
              </a:solidFill>
              <a:latin typeface="Roboto" panose="02000000000000000000"/>
              <a:ea typeface="Roboto" panose="02000000000000000000"/>
              <a:cs typeface="Roboto" panose="02000000000000000000"/>
              <a:sym typeface="Roboto" panose="02000000000000000000"/>
            </a:endParaRP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0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9" Type="http://schemas.openxmlformats.org/officeDocument/2006/relationships/image" Target="../media/image3.png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463888"/>
            <a:ext cx="7773338" cy="1197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1775320"/>
            <a:ext cx="7773339" cy="2568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4412457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90298CD5-6C1E-4009-B41F-6DF62E31D3BE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4412457"/>
            <a:ext cx="500466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4412457"/>
            <a:ext cx="57316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 smtClean="0">
                <a:solidFill>
                  <a:schemeClr val="lt2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</a:rPr>
            </a:fld>
            <a:endParaRPr lang="en-GB" sz="1000">
              <a:solidFill>
                <a:schemeClr val="lt2"/>
              </a:solidFill>
              <a:latin typeface="Roboto" panose="02000000000000000000"/>
              <a:ea typeface="Roboto" panose="02000000000000000000"/>
              <a:cs typeface="Roboto" panose="02000000000000000000"/>
              <a:sym typeface="Roboto" panose="0200000000000000000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hf sldNum="0"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tx1"/>
        </a:buClr>
        <a:buFont typeface="Arial" panose="020B0604020202020204" pitchFamily="34" charset="0"/>
        <a:buChar char="•"/>
        <a:defRPr sz="15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3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2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subTitle" idx="1"/>
          </p:nvPr>
        </p:nvSpPr>
        <p:spPr>
          <a:xfrm>
            <a:off x="537210" y="720725"/>
            <a:ext cx="8221980" cy="403796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20000"/>
              </a:lnSpc>
              <a:spcBef>
                <a:spcPts val="1000"/>
              </a:spcBef>
              <a:buNone/>
            </a:pPr>
            <a:endParaRPr lang="en-US" altLang="en-GB" sz="2200" b="1" dirty="0">
              <a:solidFill>
                <a:srgbClr val="252525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lvl="0" algn="ctr" rtl="0">
              <a:lnSpc>
                <a:spcPct val="120000"/>
              </a:lnSpc>
              <a:spcBef>
                <a:spcPts val="1000"/>
              </a:spcBef>
              <a:buNone/>
            </a:pPr>
            <a:endParaRPr lang="en-US" altLang="en-GB" sz="2200" b="1" dirty="0">
              <a:solidFill>
                <a:srgbClr val="252525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lvl="0" algn="ctr" rtl="0">
              <a:lnSpc>
                <a:spcPct val="120000"/>
              </a:lnSpc>
              <a:spcBef>
                <a:spcPts val="1000"/>
              </a:spcBef>
              <a:buNone/>
            </a:pPr>
            <a:r>
              <a:rPr lang="en-US" altLang="en-GB" sz="2200" b="1" dirty="0" smtClean="0">
                <a:solidFill>
                  <a:srgbClr val="252525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MKTG</a:t>
            </a:r>
            <a:r>
              <a:rPr lang="en-GB" sz="2200" b="1" dirty="0">
                <a:solidFill>
                  <a:srgbClr val="252525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5</a:t>
            </a:r>
            <a:r>
              <a:rPr lang="en-US" altLang="en-GB" sz="2200" b="1" dirty="0">
                <a:solidFill>
                  <a:srgbClr val="252525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25</a:t>
            </a:r>
            <a:endParaRPr lang="en-US" altLang="en-GB" sz="2200" b="1" dirty="0">
              <a:solidFill>
                <a:srgbClr val="252525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lvl="0" algn="ctr" rtl="0">
              <a:lnSpc>
                <a:spcPct val="120000"/>
              </a:lnSpc>
              <a:spcBef>
                <a:spcPts val="1000"/>
              </a:spcBef>
              <a:buNone/>
            </a:pPr>
            <a:r>
              <a:rPr lang="en-US" altLang="en-GB" sz="2200" b="1" dirty="0">
                <a:solidFill>
                  <a:srgbClr val="252525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Midterm group project                                                                                                                                                        PEIPEIWU </a:t>
            </a:r>
            <a:endParaRPr lang="en-US" altLang="en-GB" sz="2200" b="1" dirty="0">
              <a:solidFill>
                <a:srgbClr val="252525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lvl="0" algn="ctr" rtl="0">
              <a:lnSpc>
                <a:spcPct val="120000"/>
              </a:lnSpc>
              <a:spcBef>
                <a:spcPts val="1000"/>
              </a:spcBef>
              <a:buNone/>
            </a:pPr>
            <a:r>
              <a:rPr lang="en-US" altLang="en-GB" sz="2200" b="1" dirty="0">
                <a:solidFill>
                  <a:srgbClr val="252525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endParaRPr lang="en-US" altLang="en-GB" sz="2200" b="1" dirty="0">
              <a:solidFill>
                <a:srgbClr val="252525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lvl="0" algn="ctr" rtl="0">
              <a:lnSpc>
                <a:spcPct val="120000"/>
              </a:lnSpc>
              <a:spcBef>
                <a:spcPts val="1000"/>
              </a:spcBef>
              <a:buNone/>
            </a:pPr>
            <a:endParaRPr sz="2200" dirty="0" smtClean="0">
              <a:solidFill>
                <a:schemeClr val="tx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165" y="464185"/>
            <a:ext cx="7773035" cy="739775"/>
          </a:xfrm>
        </p:spPr>
        <p:txBody>
          <a:bodyPr>
            <a:normAutofit fontScale="90000"/>
          </a:bodyPr>
          <a:lstStyle/>
          <a:p>
            <a:r>
              <a:rPr lang="zh-CN" altLang="en-US">
                <a:sym typeface="+mn-ea"/>
              </a:rPr>
              <a:t> </a:t>
            </a:r>
            <a:r>
              <a:rPr lang="zh-CN" altLang="en-US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An interpretation of the model:</a:t>
            </a:r>
            <a:br>
              <a:rPr lang="zh-CN" altLang="en-US" b="1">
                <a:latin typeface="Times New Roman" panose="02020603050405020304" charset="0"/>
                <a:cs typeface="Times New Roman" panose="02020603050405020304" charset="0"/>
                <a:sym typeface="+mn-ea"/>
              </a:rPr>
            </a:br>
            <a:endParaRPr lang="zh-CN" altLang="en-US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685165" y="1203325"/>
            <a:ext cx="7773035" cy="3140075"/>
          </a:xfrm>
        </p:spPr>
        <p:txBody>
          <a:bodyPr/>
          <a:lstStyle/>
          <a:p>
            <a:br>
              <a:rPr lang="zh-CN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</a:b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0975" y="1203960"/>
            <a:ext cx="8848725" cy="37973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165" y="464185"/>
            <a:ext cx="7773035" cy="739775"/>
          </a:xfrm>
        </p:spPr>
        <p:txBody>
          <a:bodyPr>
            <a:normAutofit fontScale="90000"/>
          </a:bodyPr>
          <a:lstStyle/>
          <a:p>
            <a:r>
              <a:rPr lang="zh-CN" altLang="en-US">
                <a:sym typeface="+mn-ea"/>
              </a:rPr>
              <a:t> 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An interpretation of the model:</a:t>
            </a:r>
            <a:br>
              <a:rPr lang="zh-CN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685165" y="1203325"/>
            <a:ext cx="7773035" cy="3140075"/>
          </a:xfrm>
        </p:spPr>
        <p:txBody>
          <a:bodyPr/>
          <a:lstStyle/>
          <a:p>
            <a:br>
              <a:rPr lang="zh-CN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</a:br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4945" y="1203325"/>
            <a:ext cx="8753475" cy="351536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165" y="243205"/>
            <a:ext cx="7773035" cy="1417955"/>
          </a:xfrm>
        </p:spPr>
        <p:txBody>
          <a:bodyPr/>
          <a:lstStyle/>
          <a:p>
            <a:r>
              <a:rPr lang="zh-CN" altLang="en-US">
                <a:sym typeface="+mn-ea"/>
              </a:rPr>
              <a:t> </a:t>
            </a:r>
            <a:r>
              <a:rPr lang="zh-CN" altLang="en-US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An interpretation of the model:</a:t>
            </a:r>
            <a:br>
              <a:rPr lang="zh-CN" altLang="en-US" b="1">
                <a:latin typeface="Times New Roman" panose="02020603050405020304" charset="0"/>
                <a:cs typeface="Times New Roman" panose="02020603050405020304" charset="0"/>
                <a:sym typeface="+mn-ea"/>
              </a:rPr>
            </a:br>
            <a:endParaRPr lang="zh-CN" altLang="en-US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685165" y="1244600"/>
            <a:ext cx="7773035" cy="45770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1400" b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SIGNIFICANT: </a:t>
            </a:r>
            <a:endParaRPr lang="en-US" altLang="zh-CN" sz="1400" dirty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>
              <a:buNone/>
            </a:pPr>
            <a:r>
              <a:rPr lang="en-US" altLang="zh-CN" sz="14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all significant predictors are listed in Equation. </a:t>
            </a:r>
            <a:endParaRPr lang="en-US" altLang="zh-CN" sz="1400" dirty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>
              <a:buNone/>
            </a:pPr>
            <a:endParaRPr lang="zh-CN" altLang="en-US" sz="14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zh-CN" sz="14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summary: </a:t>
            </a:r>
            <a:endParaRPr lang="en-US" altLang="zh-CN" sz="1400" dirty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>
              <a:buNone/>
            </a:pPr>
            <a:r>
              <a:rPr lang="en-US" altLang="zh-CN" sz="14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due to </a:t>
            </a:r>
            <a:r>
              <a:rPr lang="zh-CN" altLang="en-US" sz="14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estimates of </a:t>
            </a:r>
            <a:r>
              <a:rPr lang="zh-CN" altLang="en-US" sz="14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d</a:t>
            </a:r>
            <a:r>
              <a:rPr lang="en-US" altLang="zh-CN" sz="14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i</a:t>
            </a:r>
            <a:r>
              <a:rPr lang="zh-CN" altLang="en-US" sz="14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vo</a:t>
            </a:r>
            <a:r>
              <a:rPr lang="en-US" altLang="zh-CN" sz="14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r</a:t>
            </a:r>
            <a:r>
              <a:rPr lang="zh-CN" altLang="en-US" sz="14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ced </a:t>
            </a:r>
            <a:r>
              <a:rPr lang="en-US" altLang="zh-CN" sz="14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are</a:t>
            </a:r>
            <a:r>
              <a:rPr lang="zh-CN" altLang="en-US" sz="14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SAMLLER THAN MARRIED PEOPLE</a:t>
            </a:r>
            <a:r>
              <a:rPr lang="en-US" altLang="zh-CN" sz="14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endParaRPr lang="zh-CN" altLang="en-US" sz="14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zh-CN" altLang="en-US" sz="1400" dirty="0" smtClean="0">
                <a:latin typeface="Times New Roman" panose="02020603050405020304" charset="0"/>
                <a:cs typeface="Times New Roman" panose="02020603050405020304" charset="0"/>
              </a:rPr>
              <a:t>DIVO</a:t>
            </a:r>
            <a:r>
              <a:rPr lang="en-US" altLang="zh-CN" sz="1400" dirty="0" smtClean="0">
                <a:latin typeface="Times New Roman" panose="02020603050405020304" charset="0"/>
                <a:cs typeface="Times New Roman" panose="02020603050405020304" charset="0"/>
              </a:rPr>
              <a:t>r</a:t>
            </a:r>
            <a:r>
              <a:rPr lang="zh-CN" altLang="en-US" sz="1400" dirty="0" smtClean="0">
                <a:latin typeface="Times New Roman" panose="02020603050405020304" charset="0"/>
                <a:cs typeface="Times New Roman" panose="02020603050405020304" charset="0"/>
              </a:rPr>
              <a:t>CED </a:t>
            </a:r>
            <a:r>
              <a:rPr lang="zh-CN" altLang="en-US" sz="1400" dirty="0">
                <a:latin typeface="Times New Roman" panose="02020603050405020304" charset="0"/>
                <a:cs typeface="Times New Roman" panose="02020603050405020304" charset="0"/>
              </a:rPr>
              <a:t>PEOPLE are less </a:t>
            </a:r>
            <a:r>
              <a:rPr lang="zh-CN" altLang="en-US" sz="1400" dirty="0" smtClean="0">
                <a:latin typeface="Times New Roman" panose="02020603050405020304" charset="0"/>
                <a:cs typeface="Times New Roman" panose="02020603050405020304" charset="0"/>
              </a:rPr>
              <a:t>lik</a:t>
            </a:r>
            <a:r>
              <a:rPr lang="en-US" altLang="zh-CN" sz="1400" dirty="0" smtClean="0">
                <a:latin typeface="Times New Roman" panose="02020603050405020304" charset="0"/>
                <a:cs typeface="Times New Roman" panose="02020603050405020304" charset="0"/>
              </a:rPr>
              <a:t>e</a:t>
            </a:r>
            <a:r>
              <a:rPr lang="zh-CN" altLang="en-US" sz="1400" dirty="0" smtClean="0">
                <a:latin typeface="Times New Roman" panose="02020603050405020304" charset="0"/>
                <a:cs typeface="Times New Roman" panose="02020603050405020304" charset="0"/>
              </a:rPr>
              <a:t>ly </a:t>
            </a:r>
            <a:r>
              <a:rPr lang="zh-CN" altLang="en-US" sz="1400" dirty="0">
                <a:latin typeface="Times New Roman" panose="02020603050405020304" charset="0"/>
                <a:cs typeface="Times New Roman" panose="02020603050405020304" charset="0"/>
              </a:rPr>
              <a:t>to open up the term deposit, </a:t>
            </a:r>
            <a:endParaRPr lang="zh-CN" altLang="en-US" sz="14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zh-CN" sz="1400" dirty="0">
                <a:latin typeface="Times New Roman" panose="02020603050405020304" charset="0"/>
                <a:cs typeface="Times New Roman" panose="02020603050405020304" charset="0"/>
              </a:rPr>
              <a:t>that might be  they neeed to support more housing, eduaction. </a:t>
            </a:r>
            <a:endParaRPr lang="en-US" altLang="zh-CN" sz="14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zh-CN" sz="14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comparing the table, </a:t>
            </a:r>
            <a:r>
              <a:rPr lang="zh-CN" altLang="en-US" sz="14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PEOPLE ARE MARRIED </a:t>
            </a:r>
            <a:r>
              <a:rPr lang="en-US" altLang="zh-CN" sz="14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in </a:t>
            </a:r>
            <a:r>
              <a:rPr lang="zh-CN" altLang="en-US" sz="14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ADMIAN JOB </a:t>
            </a:r>
            <a:r>
              <a:rPr lang="en-US" altLang="zh-CN" sz="14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or blue-collar or Entreneure are </a:t>
            </a:r>
            <a:r>
              <a:rPr lang="zh-CN" altLang="en-US" sz="14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zh-CN" sz="14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more </a:t>
            </a:r>
            <a:r>
              <a:rPr lang="zh-CN" altLang="en-US" sz="14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LIK</a:t>
            </a:r>
            <a:r>
              <a:rPr lang="en-US" altLang="zh-CN" sz="14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e</a:t>
            </a:r>
            <a:r>
              <a:rPr lang="zh-CN" altLang="en-US" sz="14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LY TO OPEN term deposit.  </a:t>
            </a:r>
            <a:r>
              <a:rPr lang="en-US" altLang="zh-CN" sz="14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( but  married cat not say a determined factor</a:t>
            </a:r>
            <a:r>
              <a:rPr lang="en-US" altLang="zh-CN" sz="1400" dirty="0">
                <a:latin typeface="Times New Roman" panose="02020603050405020304" charset="0"/>
                <a:cs typeface="Times New Roman" panose="02020603050405020304" charset="0"/>
              </a:rPr>
              <a:t>)</a:t>
            </a:r>
            <a:endParaRPr lang="en-US" altLang="zh-CN" sz="1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1400" dirty="0">
                <a:latin typeface="Times New Roman" panose="02020603050405020304" charset="0"/>
                <a:cs typeface="Times New Roman" panose="02020603050405020304" charset="0"/>
              </a:rPr>
              <a:t>entrepren</a:t>
            </a:r>
            <a:r>
              <a:rPr lang="en-US" altLang="zh-CN" sz="1400" dirty="0" err="1">
                <a:latin typeface="Times New Roman" panose="02020603050405020304" charset="0"/>
                <a:cs typeface="Times New Roman" panose="02020603050405020304" charset="0"/>
              </a:rPr>
              <a:t>eurand, maritle have preety higher</a:t>
            </a:r>
            <a:r>
              <a:rPr lang="zh-CN" altLang="en-US" sz="1400" dirty="0">
                <a:latin typeface="Times New Roman" panose="02020603050405020304" charset="0"/>
                <a:cs typeface="Times New Roman" panose="02020603050405020304" charset="0"/>
              </a:rPr>
              <a:t> coefficient </a:t>
            </a:r>
            <a:r>
              <a:rPr lang="en-US" altLang="zh-CN" sz="1400" dirty="0">
                <a:latin typeface="Times New Roman" panose="02020603050405020304" charset="0"/>
                <a:cs typeface="Times New Roman" panose="02020603050405020304" charset="0"/>
              </a:rPr>
              <a:t>comparing to others</a:t>
            </a:r>
            <a:r>
              <a:rPr lang="zh-CN" altLang="en-US" sz="1400" dirty="0">
                <a:latin typeface="Times New Roman" panose="02020603050405020304" charset="0"/>
                <a:cs typeface="Times New Roman" panose="02020603050405020304" charset="0"/>
              </a:rPr>
              <a:t>, they are more likly to open term deposit in general. maried people shows highest </a:t>
            </a:r>
            <a:r>
              <a:rPr lang="en-US" altLang="zh-CN" sz="1400" dirty="0">
                <a:latin typeface="Times New Roman" panose="02020603050405020304" charset="0"/>
                <a:cs typeface="Times New Roman" panose="02020603050405020304" charset="0"/>
              </a:rPr>
              <a:t>to </a:t>
            </a:r>
            <a:r>
              <a:rPr lang="zh-CN" altLang="en-US" sz="1400" dirty="0">
                <a:latin typeface="Times New Roman" panose="02020603050405020304" charset="0"/>
                <a:cs typeface="Times New Roman" panose="02020603050405020304" charset="0"/>
              </a:rPr>
              <a:t>open term deposit.</a:t>
            </a:r>
            <a:endParaRPr lang="zh-CN" altLang="en-US" sz="1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1400" dirty="0">
                <a:latin typeface="Times New Roman" panose="02020603050405020304" charset="0"/>
                <a:cs typeface="Times New Roman" panose="02020603050405020304" charset="0"/>
              </a:rPr>
              <a:t>over all married people no matter what job they have are likely to open term deposit</a:t>
            </a:r>
            <a:r>
              <a:rPr lang="en-US" altLang="zh-CN" sz="1400" dirty="0"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altLang="zh-CN" sz="14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Shape 134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1818178" y="1055388"/>
            <a:ext cx="5183349" cy="273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ctrTitle"/>
          </p:nvPr>
        </p:nvSpPr>
        <p:spPr>
          <a:xfrm>
            <a:off x="579120" y="170180"/>
            <a:ext cx="8221980" cy="575945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 sz="2700" b="1" dirty="0">
                <a:solidFill>
                  <a:srgbClr val="252525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AGENDA</a:t>
            </a:r>
            <a:endParaRPr lang="en-GB" sz="2700" b="1" dirty="0">
              <a:solidFill>
                <a:srgbClr val="252525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74" name="Shape 74"/>
          <p:cNvSpPr txBox="1">
            <a:spLocks noGrp="1"/>
          </p:cNvSpPr>
          <p:nvPr>
            <p:ph type="subTitle" idx="1"/>
          </p:nvPr>
        </p:nvSpPr>
        <p:spPr>
          <a:xfrm>
            <a:off x="471805" y="633095"/>
            <a:ext cx="8221980" cy="452818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buSzPct val="100000"/>
              <a:buFont typeface="Times New Roman" panose="02020603050405020304"/>
              <a:buChar char="●"/>
            </a:pPr>
            <a:r>
              <a:rPr lang="en-GB" sz="1600" b="1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The purpose of the analysisS </a:t>
            </a:r>
            <a:endParaRPr lang="en-GB" sz="1600" b="1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457200" lvl="0" indent="-381000" algn="l" rtl="0">
              <a:spcBef>
                <a:spcPts val="0"/>
              </a:spcBef>
              <a:buSzPct val="100000"/>
              <a:buFont typeface="Times New Roman" panose="02020603050405020304"/>
              <a:buChar char="●"/>
            </a:pPr>
            <a:endParaRPr lang="en-GB" sz="1600" b="1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457200" lvl="0" indent="-381000" algn="l" rtl="0">
              <a:spcBef>
                <a:spcPts val="0"/>
              </a:spcBef>
              <a:buSzPct val="100000"/>
              <a:buFont typeface="Times New Roman" panose="02020603050405020304"/>
              <a:buChar char="●"/>
            </a:pPr>
            <a:r>
              <a:rPr lang="en-GB" sz="1600" b="1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data used</a:t>
            </a:r>
            <a:endParaRPr lang="en-GB" sz="1600" b="1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457200" lvl="0" indent="-381000" algn="l" rtl="0">
              <a:spcBef>
                <a:spcPts val="0"/>
              </a:spcBef>
              <a:buSzPct val="100000"/>
              <a:buFont typeface="Times New Roman" panose="02020603050405020304"/>
              <a:buChar char="●"/>
            </a:pPr>
            <a:endParaRPr lang="en-GB" sz="1600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457200" lvl="0" indent="-381000" algn="l" rtl="0">
              <a:spcBef>
                <a:spcPts val="0"/>
              </a:spcBef>
              <a:buSzPct val="100000"/>
              <a:buFont typeface="Times New Roman" panose="02020603050405020304"/>
              <a:buChar char="●"/>
            </a:pPr>
            <a:r>
              <a:rPr lang="en-GB" sz="1600" b="1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Exploration of the data:</a:t>
            </a:r>
            <a:endParaRPr lang="en-GB" sz="1600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76200" lvl="0" algn="l" rtl="0">
              <a:spcBef>
                <a:spcPts val="0"/>
              </a:spcBef>
              <a:buSzPct val="100000"/>
              <a:buFont typeface="Times New Roman" panose="02020603050405020304"/>
            </a:pPr>
            <a:r>
              <a:rPr lang="en-GB" sz="1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     issues</a:t>
            </a:r>
            <a:endParaRPr lang="en-GB" sz="1400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76200" lvl="0" algn="l" rtl="0">
              <a:spcBef>
                <a:spcPts val="0"/>
              </a:spcBef>
              <a:buSzPct val="100000"/>
              <a:buFont typeface="Times New Roman" panose="02020603050405020304"/>
            </a:pPr>
            <a:r>
              <a:rPr lang="en-GB" sz="1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     Preliminary findings</a:t>
            </a:r>
            <a:endParaRPr lang="en-GB" sz="1400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76200" lvl="0" algn="l" rtl="0">
              <a:spcBef>
                <a:spcPts val="0"/>
              </a:spcBef>
              <a:buSzPct val="100000"/>
              <a:buFont typeface="Times New Roman" panose="02020603050405020304"/>
            </a:pPr>
            <a:endParaRPr lang="en-GB" sz="1600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457200" lvl="0" indent="-381000" algn="l" rtl="0">
              <a:spcBef>
                <a:spcPts val="0"/>
              </a:spcBef>
              <a:buSzPct val="100000"/>
              <a:buFont typeface="Times New Roman" panose="02020603050405020304"/>
              <a:buChar char="●"/>
            </a:pPr>
            <a:r>
              <a:rPr lang="en-US" altLang="en-GB" sz="1600" b="1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A </a:t>
            </a:r>
            <a:r>
              <a:rPr lang="en-GB" sz="1600" b="1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model for the researchhe data:</a:t>
            </a:r>
            <a:endParaRPr lang="en-GB" sz="1600" b="1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76200" lvl="0" algn="l" rtl="0">
              <a:spcBef>
                <a:spcPts val="0"/>
              </a:spcBef>
              <a:buSzPct val="100000"/>
              <a:buFont typeface="Times New Roman" panose="02020603050405020304"/>
            </a:pPr>
            <a:r>
              <a:rPr lang="en-GB" sz="1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      The equation</a:t>
            </a:r>
            <a:endParaRPr lang="en-GB" sz="1400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76200" lvl="0" algn="l" rtl="0">
              <a:spcBef>
                <a:spcPts val="0"/>
              </a:spcBef>
              <a:buSzPct val="100000"/>
              <a:buFont typeface="Times New Roman" panose="02020603050405020304"/>
            </a:pPr>
            <a:r>
              <a:rPr lang="en-GB" sz="1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      How your group arrived at the model</a:t>
            </a:r>
            <a:endParaRPr lang="en-GB" sz="1400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76200" lvl="0" algn="l" rtl="0">
              <a:spcBef>
                <a:spcPts val="0"/>
              </a:spcBef>
              <a:buSzPct val="100000"/>
              <a:buFont typeface="Times New Roman" panose="02020603050405020304"/>
            </a:pPr>
            <a:endParaRPr lang="en-GB" sz="1600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76200" lvl="0" algn="l" rtl="0">
              <a:spcBef>
                <a:spcPts val="0"/>
              </a:spcBef>
              <a:buSzPct val="100000"/>
              <a:buFont typeface="Times New Roman" panose="02020603050405020304"/>
            </a:pPr>
            <a:r>
              <a:rPr lang="en-GB" sz="1600" b="1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An interpretation of the model:</a:t>
            </a:r>
            <a:endParaRPr lang="en-GB" sz="1600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76200" lvl="0" algn="l" rtl="0">
              <a:spcBef>
                <a:spcPts val="0"/>
              </a:spcBef>
              <a:buSzPct val="100000"/>
              <a:buFont typeface="Times New Roman" panose="02020603050405020304"/>
            </a:pPr>
            <a:r>
              <a:rPr lang="en-GB" sz="16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   </a:t>
            </a:r>
            <a:r>
              <a:rPr lang="en-GB" sz="1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Which predictors are significant</a:t>
            </a:r>
            <a:endParaRPr lang="en-GB" sz="1400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76200" lvl="0" algn="l" rtl="0">
              <a:spcBef>
                <a:spcPts val="0"/>
              </a:spcBef>
              <a:buSzPct val="100000"/>
              <a:buFont typeface="Times New Roman" panose="02020603050405020304"/>
            </a:pPr>
            <a:r>
              <a:rPr lang="en-GB" sz="1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   An interpretation of each coefficient: what it means in  terms of the </a:t>
            </a:r>
            <a:r>
              <a:rPr lang="en-GB" sz="14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dependent </a:t>
            </a:r>
            <a:r>
              <a:rPr lang="en-GB" sz="14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variable</a:t>
            </a:r>
            <a:endParaRPr lang="en-GB" sz="1400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419100" lvl="0" indent="-342900" algn="l" rtl="0">
              <a:spcBef>
                <a:spcPts val="0"/>
              </a:spcBef>
              <a:buSzPct val="100000"/>
              <a:buFont typeface="Times New Roman" panose="02020603050405020304"/>
            </a:pPr>
            <a:endParaRPr lang="en-GB" sz="1600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GB" b="1" cap="none" dirty="0">
                <a:solidFill>
                  <a:schemeClr val="tx1"/>
                </a:solidFill>
                <a:uFillTx/>
                <a:latin typeface="Times New Roman" panose="02020603050405020304" charset="0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</a:t>
            </a:r>
            <a:r>
              <a:rPr lang="en-US" altLang="en-GB" b="1" cap="none" dirty="0">
                <a:solidFill>
                  <a:schemeClr val="tx1"/>
                </a:solidFill>
                <a:uFillTx/>
                <a:latin typeface="Times New Roman" panose="02020603050405020304" charset="0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HE</a:t>
            </a:r>
            <a:r>
              <a:rPr lang="en-GB" b="1" cap="none" dirty="0">
                <a:solidFill>
                  <a:schemeClr val="tx1"/>
                </a:solidFill>
                <a:uFillTx/>
                <a:latin typeface="Times New Roman" panose="02020603050405020304" charset="0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GB" b="1" dirty="0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purpose of the analysisS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685165" y="2125980"/>
            <a:ext cx="7773035" cy="2217420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CN" sz="2800" cap="none" dirty="0" smtClean="0">
                <a:solidFill>
                  <a:schemeClr val="tx1"/>
                </a:solidFill>
                <a:uFillTx/>
                <a:latin typeface="Times New Roman" panose="02020603050405020304" charset="0"/>
                <a:ea typeface="华文彩云" panose="02010800040101010101" charset="-122"/>
                <a:cs typeface="Times New Roman" panose="02020603050405020304" charset="0"/>
              </a:rPr>
              <a:t>The purpose of this analysis is to find the profile of people susceptible to </a:t>
            </a:r>
            <a:r>
              <a:rPr lang="en-US" altLang="zh-CN" sz="2800" cap="none" dirty="0">
                <a:solidFill>
                  <a:schemeClr val="tx1"/>
                </a:solidFill>
                <a:uFillTx/>
                <a:latin typeface="Times New Roman" panose="02020603050405020304" charset="0"/>
                <a:ea typeface="华文彩云" panose="02010800040101010101" charset="-122"/>
                <a:cs typeface="Times New Roman" panose="02020603050405020304" charset="0"/>
              </a:rPr>
              <a:t>subscribe </a:t>
            </a:r>
            <a:r>
              <a:rPr lang="en-US" altLang="zh-CN" sz="2800" cap="none" dirty="0" smtClean="0">
                <a:latin typeface="Times New Roman" panose="02020603050405020304" charset="0"/>
                <a:ea typeface="华文彩云" panose="02010800040101010101" charset="-122"/>
                <a:cs typeface="Times New Roman" panose="02020603050405020304" charset="0"/>
              </a:rPr>
              <a:t>for</a:t>
            </a:r>
            <a:r>
              <a:rPr lang="en-US" altLang="zh-CN" sz="2800" cap="none" dirty="0" smtClean="0">
                <a:solidFill>
                  <a:schemeClr val="tx1"/>
                </a:solidFill>
                <a:uFillTx/>
                <a:latin typeface="Times New Roman" panose="02020603050405020304" charset="0"/>
                <a:ea typeface="华文彩云" panose="02010800040101010101" charset="-122"/>
                <a:cs typeface="Times New Roman" panose="02020603050405020304" charset="0"/>
              </a:rPr>
              <a:t> </a:t>
            </a:r>
            <a:r>
              <a:rPr lang="en-US" altLang="zh-CN" sz="2800" cap="none" dirty="0">
                <a:solidFill>
                  <a:schemeClr val="tx1"/>
                </a:solidFill>
                <a:uFillTx/>
                <a:latin typeface="Times New Roman" panose="02020603050405020304" charset="0"/>
                <a:ea typeface="华文彩云" panose="02010800040101010101" charset="-122"/>
                <a:cs typeface="Times New Roman" panose="02020603050405020304" charset="0"/>
              </a:rPr>
              <a:t>a term </a:t>
            </a:r>
            <a:r>
              <a:rPr lang="en-US" altLang="zh-CN" sz="2800" cap="none" dirty="0" smtClean="0">
                <a:solidFill>
                  <a:schemeClr val="tx1"/>
                </a:solidFill>
                <a:uFillTx/>
                <a:latin typeface="Times New Roman" panose="02020603050405020304" charset="0"/>
                <a:ea typeface="华文彩云" panose="02010800040101010101" charset="-122"/>
                <a:cs typeface="Times New Roman" panose="02020603050405020304" charset="0"/>
              </a:rPr>
              <a:t>deposit.</a:t>
            </a:r>
            <a:endParaRPr lang="en-US" altLang="zh-CN" sz="2800" cap="none" dirty="0">
              <a:solidFill>
                <a:schemeClr val="tx1"/>
              </a:solidFill>
              <a:uFillTx/>
              <a:latin typeface="Times New Roman" panose="02020603050405020304" charset="0"/>
              <a:ea typeface="华文彩云" panose="02010800040101010101" charset="-122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data used</a:t>
            </a:r>
            <a:br>
              <a:rPr lang="en-GB" b="1" dirty="0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</a:br>
            <a:endParaRPr lang="en-US" dirty="0"/>
          </a:p>
        </p:txBody>
      </p:sp>
      <p:sp>
        <p:nvSpPr>
          <p:cNvPr id="4" name="内容占位符 2"/>
          <p:cNvSpPr txBox="1"/>
          <p:nvPr/>
        </p:nvSpPr>
        <p:spPr>
          <a:xfrm>
            <a:off x="685165" y="1876301"/>
            <a:ext cx="7773035" cy="24670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5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35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2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05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05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05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05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05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05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2800" cap="none" dirty="0" smtClean="0">
                <a:latin typeface="Times New Roman" panose="02020603050405020304" charset="0"/>
                <a:ea typeface="华文彩云" panose="02010800040101010101" charset="-122"/>
                <a:cs typeface="Times New Roman" panose="02020603050405020304" charset="0"/>
              </a:rPr>
              <a:t>Dataset</a:t>
            </a:r>
            <a:r>
              <a:rPr lang="en-US" altLang="zh-CN" sz="2800" cap="none" dirty="0">
                <a:latin typeface="Times New Roman" panose="02020603050405020304" charset="0"/>
                <a:ea typeface="华文彩云" panose="02010800040101010101" charset="-122"/>
                <a:cs typeface="Times New Roman" panose="02020603050405020304" charset="0"/>
              </a:rPr>
              <a:t>: </a:t>
            </a:r>
            <a:r>
              <a:rPr lang="en-US" altLang="zh-CN" sz="2800" cap="none" dirty="0" err="1" smtClean="0">
                <a:latin typeface="Times New Roman" panose="02020603050405020304" charset="0"/>
                <a:ea typeface="华文彩云" panose="02010800040101010101" charset="-122"/>
                <a:cs typeface="Times New Roman" panose="02020603050405020304" charset="0"/>
              </a:rPr>
              <a:t>Bank.csv</a:t>
            </a:r>
            <a:r>
              <a:rPr lang="en-US" altLang="zh-CN" sz="2800" cap="none" dirty="0" smtClean="0">
                <a:latin typeface="Times New Roman" panose="02020603050405020304" charset="0"/>
                <a:ea typeface="华文彩云" panose="02010800040101010101" charset="-122"/>
                <a:cs typeface="Times New Roman" panose="02020603050405020304" charset="0"/>
              </a:rPr>
              <a:t>    </a:t>
            </a:r>
            <a:endParaRPr lang="en-US" altLang="zh-CN" sz="2800" cap="none" dirty="0" smtClean="0">
              <a:latin typeface="Times New Roman" panose="02020603050405020304" charset="0"/>
              <a:ea typeface="华文彩云" panose="02010800040101010101" charset="-122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zh-CN" sz="2800" cap="none" dirty="0" smtClean="0">
                <a:latin typeface="Times New Roman" panose="02020603050405020304" charset="0"/>
                <a:ea typeface="华文彩云" panose="02010800040101010101" charset="-122"/>
                <a:cs typeface="Times New Roman" panose="02020603050405020304" charset="0"/>
              </a:rPr>
              <a:t>       	   &gt;  41188 </a:t>
            </a:r>
            <a:r>
              <a:rPr lang="en-US" altLang="zh-CN" sz="2800" cap="none" dirty="0">
                <a:latin typeface="Times New Roman" panose="02020603050405020304" charset="0"/>
                <a:ea typeface="华文彩云" panose="02010800040101010101" charset="-122"/>
                <a:cs typeface="Times New Roman" panose="02020603050405020304" charset="0"/>
              </a:rPr>
              <a:t>observations. </a:t>
            </a:r>
            <a:r>
              <a:rPr lang="en-US" altLang="zh-CN" sz="2800" cap="none" dirty="0" smtClean="0">
                <a:latin typeface="Times New Roman" panose="02020603050405020304" charset="0"/>
                <a:ea typeface="华文彩云" panose="02010800040101010101" charset="-122"/>
                <a:cs typeface="Times New Roman" panose="02020603050405020304" charset="0"/>
              </a:rPr>
              <a:t>  </a:t>
            </a:r>
            <a:endParaRPr lang="en-US" altLang="zh-CN" sz="2800" cap="none" dirty="0" smtClean="0">
              <a:latin typeface="Times New Roman" panose="02020603050405020304" charset="0"/>
              <a:ea typeface="华文彩云" panose="02010800040101010101" charset="-122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zh-CN" sz="2800" cap="none" dirty="0" smtClean="0">
                <a:latin typeface="Times New Roman" panose="02020603050405020304" charset="0"/>
                <a:ea typeface="华文彩云" panose="02010800040101010101" charset="-122"/>
                <a:cs typeface="Times New Roman" panose="02020603050405020304" charset="0"/>
              </a:rPr>
              <a:t>           &gt;  21 Variables</a:t>
            </a:r>
            <a:endParaRPr lang="en-US" altLang="zh-CN" sz="2800" cap="none" dirty="0" smtClean="0">
              <a:latin typeface="Times New Roman" panose="02020603050405020304" charset="0"/>
              <a:ea typeface="华文彩云" panose="02010800040101010101" charset="-122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165" y="208280"/>
            <a:ext cx="7773035" cy="1085215"/>
          </a:xfrm>
        </p:spPr>
        <p:txBody>
          <a:bodyPr>
            <a:normAutofit/>
          </a:bodyPr>
          <a:lstStyle/>
          <a:p>
            <a:r>
              <a:rPr lang="en-GB" b="1" dirty="0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Exploration of the data:</a:t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685165" y="1294130"/>
            <a:ext cx="7773035" cy="3049270"/>
          </a:xfrm>
        </p:spPr>
        <p:txBody>
          <a:bodyPr>
            <a:normAutofit/>
          </a:bodyPr>
          <a:lstStyle/>
          <a:p>
            <a:r>
              <a:rPr lang="en-US" altLang="zh-CN" sz="2000" b="1" dirty="0">
                <a:latin typeface="Times New Roman" panose="02020603050405020304" charset="0"/>
                <a:cs typeface="Times New Roman" panose="02020603050405020304" charset="0"/>
              </a:rPr>
              <a:t>Issues: </a:t>
            </a:r>
            <a:r>
              <a:rPr lang="en-US" altLang="zh-CN" sz="2000" b="1" dirty="0" smtClean="0">
                <a:latin typeface="Times New Roman" panose="02020603050405020304" charset="0"/>
                <a:cs typeface="Times New Roman" panose="02020603050405020304" charset="0"/>
              </a:rPr>
              <a:t>missing data</a:t>
            </a:r>
            <a:endParaRPr lang="en-US" altLang="zh-CN" sz="2000" b="1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altLang="zh-CN" sz="20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000" b="1" dirty="0">
                <a:latin typeface="Times New Roman" panose="02020603050405020304" charset="0"/>
                <a:cs typeface="Times New Roman" panose="02020603050405020304" charset="0"/>
              </a:rPr>
              <a:t>PRELIMINARY FINDINGS: </a:t>
            </a:r>
            <a:endParaRPr lang="en-US" altLang="zh-CN" sz="2000" b="1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zh-CN" sz="1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1600" dirty="0" smtClean="0">
                <a:latin typeface="Times New Roman" panose="02020603050405020304" charset="0"/>
                <a:cs typeface="Times New Roman" panose="02020603050405020304" charset="0"/>
              </a:rPr>
              <a:t>      married and people who have a good job or more revenue are more likely to open up a term deposit.</a:t>
            </a:r>
            <a:endParaRPr lang="en-US" altLang="zh-CN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US" altLang="zh-CN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altLang="zh-CN" sz="20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US" altLang="zh-CN" sz="20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165" y="464185"/>
            <a:ext cx="7773035" cy="957580"/>
          </a:xfrm>
        </p:spPr>
        <p:txBody>
          <a:bodyPr/>
          <a:lstStyle/>
          <a:p>
            <a:r>
              <a:rPr lang="en-US" altLang="en-GB" b="1" dirty="0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A </a:t>
            </a:r>
            <a:r>
              <a:rPr lang="en-GB" b="1" dirty="0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model for the researchhe data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685165" y="1935480"/>
            <a:ext cx="7773035" cy="2407920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folling tables are  resluting model we created. </a:t>
            </a:r>
            <a:endParaRPr lang="zh-CN" altLang="en-US" sz="2400"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165" y="370840"/>
            <a:ext cx="7773035" cy="1181100"/>
          </a:xfrm>
        </p:spPr>
        <p:txBody>
          <a:bodyPr/>
          <a:lstStyle/>
          <a:p>
            <a:pPr algn="l"/>
            <a:r>
              <a:rPr lang="en-US" altLang="en-GB" b="1" dirty="0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A </a:t>
            </a:r>
            <a:r>
              <a:rPr lang="en-GB" b="1" dirty="0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model for the researchhe data </a:t>
            </a:r>
            <a:r>
              <a:rPr lang="en-US" altLang="en-GB" b="1" dirty="0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we created:  Equation</a:t>
            </a:r>
            <a:endParaRPr lang="en-US" altLang="zh-CN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sz="quarter" idx="13"/>
          </p:nvPr>
        </p:nvPicPr>
        <p:blipFill>
          <a:blip r:embed="rId1"/>
          <a:stretch>
            <a:fillRect/>
          </a:stretch>
        </p:blipFill>
        <p:spPr>
          <a:xfrm>
            <a:off x="341630" y="1344930"/>
            <a:ext cx="8460105" cy="586041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6130" y="576580"/>
            <a:ext cx="7773035" cy="476885"/>
          </a:xfrm>
        </p:spPr>
        <p:txBody>
          <a:bodyPr>
            <a:normAutofit fontScale="90000"/>
          </a:bodyPr>
          <a:lstStyle/>
          <a:p>
            <a:r>
              <a:rPr lang="en-US" altLang="en-GB" b="1" dirty="0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A </a:t>
            </a:r>
            <a:r>
              <a:rPr lang="en-GB" b="1" dirty="0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model for the researchhe data </a:t>
            </a:r>
            <a:r>
              <a:rPr lang="en-US" altLang="en-GB" b="1" dirty="0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we created:  Equation</a:t>
            </a:r>
            <a:br>
              <a:rPr lang="en-US" altLang="zh-CN" b="1">
                <a:latin typeface="Times New Roman" panose="02020603050405020304" charset="0"/>
                <a:cs typeface="Times New Roman" panose="02020603050405020304" charset="0"/>
                <a:sym typeface="+mn-ea"/>
              </a:rPr>
            </a:br>
            <a:br>
              <a:rPr lang="en-US" altLang="zh-CN" b="1">
                <a:latin typeface="Times New Roman" panose="02020603050405020304" charset="0"/>
                <a:cs typeface="Times New Roman" panose="02020603050405020304" charset="0"/>
                <a:sym typeface="+mn-ea"/>
              </a:rPr>
            </a:br>
            <a:endParaRPr lang="zh-CN" altLang="en-US"/>
          </a:p>
        </p:txBody>
      </p:sp>
      <p:pic>
        <p:nvPicPr>
          <p:cNvPr id="7" name="内容占位符 6"/>
          <p:cNvPicPr>
            <a:picLocks noGrp="1" noChangeAspect="1"/>
          </p:cNvPicPr>
          <p:nvPr>
            <p:ph sz="quarter" idx="13"/>
          </p:nvPr>
        </p:nvPicPr>
        <p:blipFill>
          <a:blip r:embed="rId1"/>
          <a:stretch>
            <a:fillRect/>
          </a:stretch>
        </p:blipFill>
        <p:spPr>
          <a:xfrm>
            <a:off x="78105" y="1054100"/>
            <a:ext cx="8948420" cy="445960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165" y="464185"/>
            <a:ext cx="7773035" cy="876935"/>
          </a:xfrm>
        </p:spPr>
        <p:txBody>
          <a:bodyPr/>
          <a:lstStyle/>
          <a:p>
            <a:r>
              <a:rPr lang="en-US" altLang="en-GB" b="1" dirty="0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A </a:t>
            </a:r>
            <a:r>
              <a:rPr lang="en-GB" b="1" dirty="0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model for the researchhe data</a:t>
            </a:r>
            <a:br>
              <a:rPr lang="zh-CN" altLang="en-US"/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589280" y="1005840"/>
            <a:ext cx="7773035" cy="40252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2000" dirty="0">
                <a:latin typeface="Times New Roman" panose="02020603050405020304" charset="0"/>
                <a:cs typeface="Times New Roman" panose="02020603050405020304" charset="0"/>
              </a:rPr>
              <a:t>WE USE THE BINARY </a:t>
            </a:r>
            <a:r>
              <a:rPr lang="en-US" altLang="zh-CN" sz="2000" dirty="0">
                <a:latin typeface="Times New Roman" panose="02020603050405020304" charset="0"/>
                <a:cs typeface="Times New Roman" panose="02020603050405020304" charset="0"/>
              </a:rPr>
              <a:t>logistic regression in SAS to create</a:t>
            </a:r>
            <a:r>
              <a:rPr lang="zh-CN" altLang="en-US" sz="2000" dirty="0"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000" dirty="0">
                <a:latin typeface="Times New Roman" panose="02020603050405020304" charset="0"/>
                <a:cs typeface="Times New Roman" panose="02020603050405020304" charset="0"/>
              </a:rPr>
              <a:t>the </a:t>
            </a:r>
            <a:r>
              <a:rPr lang="zh-CN" altLang="en-US" sz="2000" dirty="0">
                <a:latin typeface="Times New Roman" panose="02020603050405020304" charset="0"/>
                <a:cs typeface="Times New Roman" panose="02020603050405020304" charset="0"/>
              </a:rPr>
              <a:t>model </a:t>
            </a:r>
            <a:endParaRPr lang="zh-CN" alt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zh-CN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                        </a:t>
            </a:r>
            <a:r>
              <a:rPr lang="en-US" altLang="zh-CN" sz="20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rEsponse</a:t>
            </a:r>
            <a:r>
              <a:rPr lang="en-US" altLang="zh-CN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: y</a:t>
            </a:r>
            <a:endParaRPr lang="en-US" altLang="zh-CN" sz="2000" dirty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>
              <a:buNone/>
            </a:pPr>
            <a:r>
              <a:rPr lang="en-US" altLang="zh-CN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                       link function</a:t>
            </a:r>
            <a:r>
              <a:rPr lang="zh-CN" alt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； </a:t>
            </a:r>
            <a:r>
              <a:rPr lang="en-US" altLang="zh-CN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LOGIT</a:t>
            </a:r>
            <a:endParaRPr lang="en-US" altLang="zh-CN" sz="2000" dirty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>
              <a:buNone/>
            </a:pPr>
            <a:r>
              <a:rPr lang="en-US" altLang="zh-CN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                       explanatory </a:t>
            </a:r>
            <a:r>
              <a:rPr lang="en-US" altLang="zh-CN" sz="20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vARIAbles</a:t>
            </a:r>
            <a:endParaRPr lang="en-US" altLang="zh-CN" sz="2000" dirty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>
              <a:buNone/>
            </a:pPr>
            <a:r>
              <a:rPr lang="en-US" altLang="zh-CN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using </a:t>
            </a:r>
            <a:r>
              <a:rPr lang="zh-CN" altLang="en-US" sz="2000" dirty="0">
                <a:latin typeface="Times New Roman" panose="02020603050405020304" charset="0"/>
                <a:cs typeface="Times New Roman" panose="02020603050405020304" charset="0"/>
              </a:rPr>
              <a:t>THE BACKWARD ELI</a:t>
            </a:r>
            <a:r>
              <a:rPr lang="en-US" altLang="zh-CN" sz="2000" dirty="0" err="1">
                <a:latin typeface="Times New Roman" panose="02020603050405020304" charset="0"/>
                <a:cs typeface="Times New Roman" panose="02020603050405020304" charset="0"/>
              </a:rPr>
              <a:t>mination</a:t>
            </a:r>
            <a:r>
              <a:rPr lang="en-US" altLang="zh-CN" sz="2000" dirty="0">
                <a:latin typeface="Times New Roman" panose="02020603050405020304" charset="0"/>
                <a:cs typeface="Times New Roman" panose="02020603050405020304" charset="0"/>
              </a:rPr>
              <a:t> method, </a:t>
            </a:r>
            <a:r>
              <a:rPr lang="zh-CN" altLang="en-US" sz="2000" dirty="0">
                <a:latin typeface="Times New Roman" panose="02020603050405020304" charset="0"/>
                <a:cs typeface="Times New Roman" panose="02020603050405020304" charset="0"/>
              </a:rPr>
              <a:t> WITH 0.05 </a:t>
            </a:r>
            <a:r>
              <a:rPr lang="en-US" altLang="zh-CN" sz="2000" dirty="0">
                <a:latin typeface="Times New Roman" panose="02020603050405020304" charset="0"/>
                <a:cs typeface="Times New Roman" panose="02020603050405020304" charset="0"/>
              </a:rPr>
              <a:t>significance level. </a:t>
            </a:r>
            <a:r>
              <a:rPr lang="zh-CN" altLang="en-US" sz="2000" dirty="0">
                <a:latin typeface="Times New Roman" panose="02020603050405020304" charset="0"/>
                <a:cs typeface="Times New Roman" panose="02020603050405020304" charset="0"/>
              </a:rPr>
              <a:t>WE USE TWO WAY IN</a:t>
            </a:r>
            <a:r>
              <a:rPr lang="en-US" altLang="zh-CN" sz="2000" dirty="0" err="1">
                <a:latin typeface="Times New Roman" panose="02020603050405020304" charset="0"/>
                <a:cs typeface="Times New Roman" panose="02020603050405020304" charset="0"/>
              </a:rPr>
              <a:t>teractions</a:t>
            </a:r>
            <a:r>
              <a:rPr lang="zh-CN" altLang="en-US" sz="2000" dirty="0">
                <a:latin typeface="Times New Roman" panose="02020603050405020304" charset="0"/>
                <a:cs typeface="Times New Roman" panose="02020603050405020304" charset="0"/>
              </a:rPr>
              <a:t> ABOUT THE COFFFICIENT to filter out all the variables we donot needs.</a:t>
            </a:r>
            <a:endParaRPr lang="zh-CN" altLang="en-US" sz="20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0</TotalTime>
  <Words>2343</Words>
  <Application>WPS 演示</Application>
  <PresentationFormat>On-screen Show (16:9)</PresentationFormat>
  <Paragraphs>82</Paragraphs>
  <Slides>13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6" baseType="lpstr">
      <vt:lpstr>Arial</vt:lpstr>
      <vt:lpstr>宋体</vt:lpstr>
      <vt:lpstr>Wingdings</vt:lpstr>
      <vt:lpstr>Roboto</vt:lpstr>
      <vt:lpstr>Times New Roman</vt:lpstr>
      <vt:lpstr>Arial</vt:lpstr>
      <vt:lpstr>Times New Roman</vt:lpstr>
      <vt:lpstr>华文彩云</vt:lpstr>
      <vt:lpstr>微软雅黑</vt:lpstr>
      <vt:lpstr>Arial Unicode MS</vt:lpstr>
      <vt:lpstr>Tw Cen MT</vt:lpstr>
      <vt:lpstr>Wide Latin</vt:lpstr>
      <vt:lpstr>Droplet</vt:lpstr>
      <vt:lpstr>PowerPoint 演示文稿</vt:lpstr>
      <vt:lpstr>AGENDA</vt:lpstr>
      <vt:lpstr> THE purpose of the analysisS</vt:lpstr>
      <vt:lpstr>data used </vt:lpstr>
      <vt:lpstr>Exploration of the data: </vt:lpstr>
      <vt:lpstr>A model for the researchhe data</vt:lpstr>
      <vt:lpstr>A model for the researchhe data we created:  Equation</vt:lpstr>
      <vt:lpstr>A model for the researchhe data we created:  Equation  </vt:lpstr>
      <vt:lpstr>A model for the researchhe data </vt:lpstr>
      <vt:lpstr> An interpretation of the model: </vt:lpstr>
      <vt:lpstr> An interpretation of the model: </vt:lpstr>
      <vt:lpstr> An interpretation of the model: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ITKM 505</dc:title>
  <dc:creator>Michael Lohle</dc:creator>
  <cp:lastModifiedBy>frank</cp:lastModifiedBy>
  <cp:revision>23</cp:revision>
  <dcterms:created xsi:type="dcterms:W3CDTF">2019-03-05T02:48:00Z</dcterms:created>
  <dcterms:modified xsi:type="dcterms:W3CDTF">2019-03-06T15:06:57Z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2052-11.1.0.8214</vt:lpwstr>
  </property>
</Properties>
</file>