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7995" y="1060054"/>
            <a:ext cx="5551957" cy="39813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10311" y="1014878"/>
            <a:ext cx="5732386" cy="38735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0DF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0DF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70DF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62984" y="277495"/>
            <a:ext cx="5066030" cy="611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70DF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969974"/>
            <a:ext cx="4841748" cy="32965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229109" y="969894"/>
            <a:ext cx="4978255" cy="32908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12820" y="152400"/>
            <a:ext cx="4971415" cy="61150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Portfolio Performance</a:t>
            </a:r>
            <a:r>
              <a:rPr dirty="0" spc="-45"/>
              <a:t> </a:t>
            </a:r>
            <a:r>
              <a:rPr dirty="0"/>
              <a:t>(2012-2020)</a:t>
            </a:r>
          </a:p>
          <a:p>
            <a:pPr algn="ctr" marR="67945">
              <a:lnSpc>
                <a:spcPct val="100000"/>
              </a:lnSpc>
              <a:spcBef>
                <a:spcPts val="50"/>
              </a:spcBef>
            </a:pPr>
            <a:r>
              <a:rPr dirty="0" sz="1400"/>
              <a:t>80% </a:t>
            </a:r>
            <a:r>
              <a:rPr dirty="0" sz="1400" spc="-5"/>
              <a:t>Momentum score </a:t>
            </a:r>
            <a:r>
              <a:rPr dirty="0" sz="1400"/>
              <a:t>&amp; </a:t>
            </a:r>
            <a:r>
              <a:rPr dirty="0" sz="1400" spc="-5"/>
              <a:t>Fscore </a:t>
            </a:r>
            <a:r>
              <a:rPr dirty="0" sz="1400"/>
              <a:t>&gt;</a:t>
            </a:r>
            <a:r>
              <a:rPr dirty="0" sz="1400" spc="-10"/>
              <a:t> </a:t>
            </a:r>
            <a:r>
              <a:rPr dirty="0" sz="1400"/>
              <a:t>6</a:t>
            </a:r>
            <a:endParaRPr sz="140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60094" y="4427646"/>
          <a:ext cx="4154804" cy="875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9270"/>
                <a:gridCol w="1105534"/>
              </a:tblGrid>
              <a:tr h="224431">
                <a:tc>
                  <a:txBody>
                    <a:bodyPr/>
                    <a:lstStyle/>
                    <a:p>
                      <a:pPr marL="31750">
                        <a:lnSpc>
                          <a:spcPts val="1580"/>
                        </a:lnSpc>
                        <a:spcBef>
                          <a:spcPts val="85"/>
                        </a:spcBef>
                      </a:pPr>
                      <a:r>
                        <a:rPr dirty="0" sz="1400" spc="-1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CAGR(Strategy):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580"/>
                        </a:lnSpc>
                        <a:spcBef>
                          <a:spcPts val="85"/>
                        </a:spcBef>
                      </a:pPr>
                      <a:r>
                        <a:rPr dirty="0" sz="1400" spc="-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0.</a:t>
                      </a:r>
                      <a:r>
                        <a:rPr dirty="0" sz="1400" spc="-9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 </a:t>
                      </a:r>
                      <a:r>
                        <a:rPr dirty="0" sz="140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26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10795"/>
                </a:tc>
              </a:tr>
              <a:tr h="213360">
                <a:tc>
                  <a:txBody>
                    <a:bodyPr/>
                    <a:lstStyle/>
                    <a:p>
                      <a:pPr marL="31750">
                        <a:lnSpc>
                          <a:spcPts val="1580"/>
                        </a:lnSpc>
                      </a:pPr>
                      <a:r>
                        <a:rPr dirty="0" sz="1400" spc="-1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SharpRatio(Strategy):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7470">
                        <a:lnSpc>
                          <a:spcPts val="1580"/>
                        </a:lnSpc>
                      </a:pPr>
                      <a:r>
                        <a:rPr dirty="0" sz="1400" spc="-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1.5</a:t>
                      </a:r>
                      <a:r>
                        <a:rPr dirty="0" sz="140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7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</a:tr>
              <a:tr h="213359">
                <a:tc>
                  <a:txBody>
                    <a:bodyPr/>
                    <a:lstStyle/>
                    <a:p>
                      <a:pPr marL="31750">
                        <a:lnSpc>
                          <a:spcPts val="1580"/>
                        </a:lnSpc>
                      </a:pPr>
                      <a:r>
                        <a:rPr dirty="0" sz="1400" spc="-1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Max-Drawdown(Strategy):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580"/>
                        </a:lnSpc>
                      </a:pPr>
                      <a:r>
                        <a:rPr dirty="0" sz="1400" spc="-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0.</a:t>
                      </a:r>
                      <a:r>
                        <a:rPr dirty="0" sz="1400" spc="-9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 </a:t>
                      </a:r>
                      <a:r>
                        <a:rPr dirty="0" sz="140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11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</a:tr>
              <a:tr h="224431">
                <a:tc>
                  <a:txBody>
                    <a:bodyPr/>
                    <a:lstStyle/>
                    <a:p>
                      <a:pPr marL="31750">
                        <a:lnSpc>
                          <a:spcPts val="1664"/>
                        </a:lnSpc>
                      </a:pPr>
                      <a:r>
                        <a:rPr dirty="0" sz="1400" spc="-1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Volatility(Strategy):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7470">
                        <a:lnSpc>
                          <a:spcPts val="1664"/>
                        </a:lnSpc>
                      </a:pPr>
                      <a:r>
                        <a:rPr dirty="0" sz="1400" spc="-5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0.1</a:t>
                      </a:r>
                      <a:r>
                        <a:rPr dirty="0" sz="1400" b="1">
                          <a:solidFill>
                            <a:srgbClr val="070DF6"/>
                          </a:solidFill>
                          <a:latin typeface="微软雅黑"/>
                          <a:cs typeface="微软雅黑"/>
                        </a:rPr>
                        <a:t>5</a:t>
                      </a:r>
                      <a:endParaRPr sz="1400">
                        <a:latin typeface="微软雅黑"/>
                        <a:cs typeface="微软雅黑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79144" y="5492115"/>
            <a:ext cx="1991995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CAGR(SPY):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SharpRatio(SPY):</a:t>
            </a:r>
            <a:endParaRPr sz="1400">
              <a:latin typeface="微软雅黑"/>
              <a:cs typeface="微软雅黑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Max-Dra</a:t>
            </a:r>
            <a:r>
              <a:rPr dirty="0" sz="1400" spc="-20" b="1">
                <a:solidFill>
                  <a:srgbClr val="FF0000"/>
                </a:solidFill>
                <a:latin typeface="微软雅黑"/>
                <a:cs typeface="微软雅黑"/>
              </a:rPr>
              <a:t>w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do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wn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(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S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PY)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:  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Volatility(Strategy):</a:t>
            </a:r>
            <a:endParaRPr sz="1400">
              <a:latin typeface="微软雅黑"/>
              <a:cs typeface="微软雅黑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65625" y="5492115"/>
            <a:ext cx="459105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9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13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9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78</a:t>
            </a:r>
            <a:endParaRPr sz="1400">
              <a:latin typeface="微软雅黑"/>
              <a:cs typeface="微软雅黑"/>
            </a:endParaRPr>
          </a:p>
          <a:p>
            <a:pPr marL="254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3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2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0.13</a:t>
            </a:r>
            <a:endParaRPr sz="1400">
              <a:latin typeface="微软雅黑"/>
              <a:cs typeface="微软雅黑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61404" y="5229225"/>
            <a:ext cx="590169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070DF6"/>
                </a:solidFill>
                <a:latin typeface="Arial"/>
                <a:cs typeface="Arial"/>
              </a:rPr>
              <a:t>https://docs.google.com/spreadsheets/d/1aO_91jp6CCWlfiBTKGe5ASzKmSHf4v67mxBCrtoEXGs/  edit?usp=sharing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59195" y="4730750"/>
            <a:ext cx="1574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070DF6"/>
                </a:solidFill>
                <a:latin typeface="Arial"/>
                <a:cs typeface="Arial"/>
              </a:rPr>
              <a:t>Portfolio</a:t>
            </a:r>
            <a:r>
              <a:rPr dirty="0" sz="1800" spc="-50" b="1">
                <a:solidFill>
                  <a:srgbClr val="070DF6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070DF6"/>
                </a:solidFill>
                <a:latin typeface="Arial"/>
                <a:cs typeface="Arial"/>
              </a:rPr>
              <a:t>Link: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0754" y="315595"/>
            <a:ext cx="49714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Portfolio Performance</a:t>
            </a:r>
            <a:r>
              <a:rPr dirty="0" spc="-45"/>
              <a:t> </a:t>
            </a:r>
            <a:r>
              <a:rPr dirty="0"/>
              <a:t>(2006-2020)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7225" y="5180965"/>
            <a:ext cx="2402840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454025">
              <a:lnSpc>
                <a:spcPct val="100000"/>
              </a:lnSpc>
              <a:spcBef>
                <a:spcPts val="105"/>
              </a:spcBef>
            </a:pPr>
            <a:r>
              <a:rPr dirty="0" sz="1400" spc="-10" b="1">
                <a:solidFill>
                  <a:srgbClr val="070DF6"/>
                </a:solidFill>
                <a:latin typeface="微软雅黑"/>
                <a:cs typeface="微软雅黑"/>
              </a:rPr>
              <a:t>CAGR(Strategy):  SharpRatio(Strategy):</a:t>
            </a:r>
            <a:endParaRPr sz="1400">
              <a:latin typeface="微软雅黑"/>
              <a:cs typeface="微软雅黑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10" b="1">
                <a:solidFill>
                  <a:srgbClr val="070DF6"/>
                </a:solidFill>
                <a:latin typeface="微软雅黑"/>
                <a:cs typeface="微软雅黑"/>
              </a:rPr>
              <a:t>Max-Drawdown(Strategy):  Volatility(Strategy):</a:t>
            </a:r>
            <a:endParaRPr sz="1400">
              <a:latin typeface="微软雅黑"/>
              <a:cs typeface="微软雅黑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14825" y="5180965"/>
            <a:ext cx="459105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070DF6"/>
                </a:solidFill>
                <a:latin typeface="微软雅黑"/>
                <a:cs typeface="微软雅黑"/>
              </a:rPr>
              <a:t>0.</a:t>
            </a:r>
            <a:r>
              <a:rPr dirty="0" sz="1400" spc="-80" b="1">
                <a:solidFill>
                  <a:srgbClr val="070DF6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070DF6"/>
                </a:solidFill>
                <a:latin typeface="微软雅黑"/>
                <a:cs typeface="微软雅黑"/>
              </a:rPr>
              <a:t>18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70DF6"/>
                </a:solidFill>
                <a:latin typeface="微软雅黑"/>
                <a:cs typeface="微软雅黑"/>
              </a:rPr>
              <a:t>0.89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70DF6"/>
                </a:solidFill>
                <a:latin typeface="微软雅黑"/>
                <a:cs typeface="微软雅黑"/>
              </a:rPr>
              <a:t>0.</a:t>
            </a:r>
            <a:r>
              <a:rPr dirty="0" sz="1400" spc="-80" b="1">
                <a:solidFill>
                  <a:srgbClr val="070DF6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070DF6"/>
                </a:solidFill>
                <a:latin typeface="微软雅黑"/>
                <a:cs typeface="微软雅黑"/>
              </a:rPr>
              <a:t>39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070DF6"/>
                </a:solidFill>
                <a:latin typeface="微软雅黑"/>
                <a:cs typeface="微软雅黑"/>
              </a:rPr>
              <a:t>0.17</a:t>
            </a:r>
            <a:endParaRPr sz="1400">
              <a:latin typeface="微软雅黑"/>
              <a:cs typeface="微软雅黑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0175" y="5180965"/>
            <a:ext cx="1991995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CAGR(SPY):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SharpRatio(SPY):</a:t>
            </a:r>
            <a:endParaRPr sz="1400">
              <a:latin typeface="微软雅黑"/>
              <a:cs typeface="微软雅黑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Max-Dra</a:t>
            </a:r>
            <a:r>
              <a:rPr dirty="0" sz="1400" spc="-20" b="1">
                <a:solidFill>
                  <a:srgbClr val="FF0000"/>
                </a:solidFill>
                <a:latin typeface="微软雅黑"/>
                <a:cs typeface="微软雅黑"/>
              </a:rPr>
              <a:t>w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do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wn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(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S</a:t>
            </a: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PY)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:  </a:t>
            </a:r>
            <a:r>
              <a:rPr dirty="0" sz="1400" spc="-10" b="1">
                <a:solidFill>
                  <a:srgbClr val="FF0000"/>
                </a:solidFill>
                <a:latin typeface="微软雅黑"/>
                <a:cs typeface="微软雅黑"/>
              </a:rPr>
              <a:t>Volatility(Strategy):</a:t>
            </a:r>
            <a:endParaRPr sz="1400">
              <a:latin typeface="微软雅黑"/>
              <a:cs typeface="微软雅黑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66655" y="5180965"/>
            <a:ext cx="472440" cy="880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9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07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9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34</a:t>
            </a:r>
            <a:endParaRPr sz="1400">
              <a:latin typeface="微软雅黑"/>
              <a:cs typeface="微软雅黑"/>
            </a:endParaRPr>
          </a:p>
          <a:p>
            <a:pPr marL="254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</a:t>
            </a:r>
            <a:r>
              <a:rPr dirty="0" sz="1400" spc="-95" b="1">
                <a:solidFill>
                  <a:srgbClr val="FF0000"/>
                </a:solidFill>
                <a:latin typeface="微软雅黑"/>
                <a:cs typeface="微软雅黑"/>
              </a:rPr>
              <a:t> </a:t>
            </a:r>
            <a:r>
              <a:rPr dirty="0" sz="1400" b="1">
                <a:solidFill>
                  <a:srgbClr val="FF0000"/>
                </a:solidFill>
                <a:latin typeface="微软雅黑"/>
                <a:cs typeface="微软雅黑"/>
              </a:rPr>
              <a:t>52</a:t>
            </a:r>
            <a:endParaRPr sz="1400">
              <a:latin typeface="微软雅黑"/>
              <a:cs typeface="微软雅黑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FF0000"/>
                </a:solidFill>
                <a:latin typeface="微软雅黑"/>
                <a:cs typeface="微软雅黑"/>
              </a:rPr>
              <a:t>0.15</a:t>
            </a:r>
            <a:endParaRPr sz="1400">
              <a:latin typeface="微软雅黑"/>
              <a:cs typeface="微软雅黑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2984" y="277495"/>
            <a:ext cx="4971415" cy="61150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Portfolio Performance</a:t>
            </a:r>
            <a:r>
              <a:rPr dirty="0" spc="-45"/>
              <a:t> </a:t>
            </a:r>
            <a:r>
              <a:rPr dirty="0"/>
              <a:t>(2012-2020)</a:t>
            </a:r>
          </a:p>
          <a:p>
            <a:pPr marL="259715">
              <a:lnSpc>
                <a:spcPct val="100000"/>
              </a:lnSpc>
              <a:spcBef>
                <a:spcPts val="50"/>
              </a:spcBef>
            </a:pPr>
            <a:r>
              <a:rPr dirty="0" sz="1400" spc="-5"/>
              <a:t>Momentum score </a:t>
            </a:r>
            <a:r>
              <a:rPr dirty="0" sz="1400"/>
              <a:t>&gt;0 &amp; </a:t>
            </a:r>
            <a:r>
              <a:rPr dirty="0" sz="1400" spc="-5"/>
              <a:t>Fscore &gt;=6</a:t>
            </a:r>
            <a:r>
              <a:rPr dirty="0" sz="1400"/>
              <a:t> </a:t>
            </a:r>
            <a:r>
              <a:rPr dirty="0" sz="1400" spc="-5"/>
              <a:t>(2012-2020)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367284" y="1231124"/>
            <a:ext cx="5033714" cy="3786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118859" y="1171955"/>
            <a:ext cx="5556503" cy="3875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2021-02-28T18:45:21Z</dcterms:created>
  <dcterms:modified xsi:type="dcterms:W3CDTF">2021-02-28T18:45:21Z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2021-02-21T00:00:00Z</vt:filetime>
  </property>
  <property fmtid="{D5CDD505-2E9C-101B-9397-08002B2CF9AE}" pid="3" name="Creator">
    <vt:lpwstr>WPS 演示</vt:lpwstr>
  </property>
  <property fmtid="{D5CDD505-2E9C-101B-9397-08002B2CF9AE}" pid="4" name="LastSaved">
    <vt:filetime>2021-02-28T00:00:00Z</vt:filetime>
  </property>
</Properties>
</file>