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15" r:id="rId3"/>
    <p:sldId id="416" r:id="rId4"/>
    <p:sldId id="414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DF6"/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2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14400" marR="0" lvl="2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71600" marR="0" lvl="3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828800" marR="0" lvl="4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lnSpc>
                <a:spcPct val="13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1264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单击此处编辑文本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515600"/>
            <a:ext cx="10969200" cy="473688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3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4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5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l="1757" t="2535" r="2803" b="4414"/>
          <a:stretch>
            <a:fillRect/>
          </a:stretch>
        </p:blipFill>
        <p:spPr>
          <a:xfrm>
            <a:off x="447040" y="923290"/>
            <a:ext cx="4841875" cy="336042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rcRect l="2258" t="2240" r="3098" b="3078"/>
          <a:stretch>
            <a:fillRect/>
          </a:stretch>
        </p:blipFill>
        <p:spPr>
          <a:xfrm>
            <a:off x="6180455" y="923290"/>
            <a:ext cx="5039360" cy="336042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605280" y="134620"/>
            <a:ext cx="8982075" cy="6756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solidFill>
                  <a:srgbClr val="080DF6"/>
                </a:solidFill>
                <a:sym typeface="+mn-ea"/>
              </a:rPr>
              <a:t>		Portfolio Performance </a:t>
            </a:r>
            <a:r>
              <a:rPr lang="en-US" altLang="zh-CN" sz="2400" b="1">
                <a:solidFill>
                  <a:srgbClr val="080DF6"/>
                </a:solidFill>
                <a:sym typeface="+mn-ea"/>
              </a:rPr>
              <a:t>(2012-2020)</a:t>
            </a:r>
            <a:r>
              <a:rPr lang="zh-CN" altLang="zh-CN" sz="2400" b="1">
                <a:solidFill>
                  <a:srgbClr val="080DF6"/>
                </a:solidFill>
                <a:sym typeface="+mn-ea"/>
              </a:rPr>
              <a:t> </a:t>
            </a:r>
            <a:r>
              <a:rPr lang="en-US" altLang="zh-CN" sz="2400" b="1">
                <a:solidFill>
                  <a:srgbClr val="080DF6"/>
                </a:solidFill>
                <a:sym typeface="+mn-ea"/>
              </a:rPr>
              <a:t> </a:t>
            </a:r>
            <a:endParaRPr lang="en-US" altLang="zh-CN" sz="2400" b="1">
              <a:solidFill>
                <a:srgbClr val="080DF6"/>
              </a:solidFill>
              <a:sym typeface="+mn-ea"/>
            </a:endParaRPr>
          </a:p>
          <a:p>
            <a:r>
              <a:rPr lang="en-US" altLang="zh-CN" sz="1400" b="1">
                <a:solidFill>
                  <a:srgbClr val="080DF6"/>
                </a:solidFill>
                <a:sym typeface="+mn-ea"/>
              </a:rPr>
              <a:t>			80% </a:t>
            </a:r>
            <a:r>
              <a:rPr lang="en-US" altLang="zh-CN" sz="1400" b="1">
                <a:solidFill>
                  <a:srgbClr val="080DF6"/>
                </a:solidFill>
              </a:rPr>
              <a:t>Momentum score  &amp; Fscore &gt; 6 </a:t>
            </a:r>
            <a:endParaRPr lang="zh-CN" altLang="zh-CN" sz="2400" b="1">
              <a:solidFill>
                <a:srgbClr val="080DF6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00405" y="4396740"/>
            <a:ext cx="7671435" cy="24612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CAGR(Strategy):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	      		</a:t>
            </a:r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0.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26</a:t>
            </a:r>
            <a:endParaRPr lang="zh-CN" altLang="en-US" sz="1400" b="1">
              <a:solidFill>
                <a:srgbClr val="080DF6"/>
              </a:solidFill>
              <a:latin typeface="+mj-ea"/>
              <a:ea typeface="+mj-ea"/>
            </a:endParaRPr>
          </a:p>
          <a:p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SharpRatio(Strategy):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	      	1.57</a:t>
            </a:r>
            <a:endParaRPr lang="zh-CN" altLang="en-US" sz="1400" b="1">
              <a:solidFill>
                <a:srgbClr val="080DF6"/>
              </a:solidFill>
              <a:latin typeface="+mj-ea"/>
              <a:ea typeface="+mj-ea"/>
            </a:endParaRPr>
          </a:p>
          <a:p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Max-Drawdown(Strategy):        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	</a:t>
            </a:r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0.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11</a:t>
            </a:r>
            <a:endParaRPr lang="en-US" altLang="zh-CN" sz="1400" b="1">
              <a:solidFill>
                <a:srgbClr val="080DF6"/>
              </a:solidFill>
              <a:latin typeface="+mj-ea"/>
              <a:ea typeface="+mj-ea"/>
              <a:sym typeface="+mn-ea"/>
            </a:endParaRPr>
          </a:p>
          <a:p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Volatility(Strategy):	     		0.15</a:t>
            </a:r>
            <a:endParaRPr lang="en-US" altLang="zh-CN" sz="1400" b="1">
              <a:solidFill>
                <a:srgbClr val="080DF6"/>
              </a:solidFill>
              <a:latin typeface="+mj-ea"/>
              <a:ea typeface="+mj-ea"/>
              <a:sym typeface="+mn-ea"/>
            </a:endParaRPr>
          </a:p>
          <a:p>
            <a:endParaRPr lang="en-US" altLang="zh-CN" sz="1400" b="1">
              <a:solidFill>
                <a:schemeClr val="accent1">
                  <a:lumMod val="75000"/>
                </a:schemeClr>
              </a:solidFill>
              <a:latin typeface="+mj-ea"/>
              <a:ea typeface="+mj-ea"/>
              <a:sym typeface="+mn-ea"/>
            </a:endParaRPr>
          </a:p>
          <a:p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CAGR(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SPY</a:t>
            </a:r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):		                0. 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13</a:t>
            </a:r>
            <a:endParaRPr lang="zh-CN" altLang="en-US" sz="1400" b="1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SharpRatio(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SPY</a:t>
            </a:r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): 	      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	                </a:t>
            </a:r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0. 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78</a:t>
            </a:r>
            <a:endParaRPr lang="zh-CN" altLang="en-US" sz="1400" b="1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Max-Drawdown(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SPY</a:t>
            </a:r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):                               0. 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2</a:t>
            </a:r>
            <a:endParaRPr lang="en-US" altLang="zh-CN" sz="1400" b="1">
              <a:solidFill>
                <a:srgbClr val="FF0000"/>
              </a:solidFill>
              <a:latin typeface="+mj-ea"/>
              <a:ea typeface="+mj-ea"/>
              <a:sym typeface="+mn-ea"/>
            </a:endParaRPr>
          </a:p>
          <a:p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Volatility(Strategy):	     	                0.13</a:t>
            </a:r>
            <a:endParaRPr lang="en-US" altLang="zh-CN" sz="1400" b="1">
              <a:solidFill>
                <a:srgbClr val="FF0000"/>
              </a:solidFill>
              <a:latin typeface="+mj-ea"/>
              <a:ea typeface="+mj-ea"/>
              <a:sym typeface="+mn-ea"/>
            </a:endParaRPr>
          </a:p>
          <a:p>
            <a:endParaRPr lang="en-US" altLang="zh-CN" sz="1400" b="1">
              <a:solidFill>
                <a:schemeClr val="accent1">
                  <a:lumMod val="75000"/>
                </a:schemeClr>
              </a:solidFill>
              <a:latin typeface="+mj-ea"/>
              <a:ea typeface="+mj-ea"/>
              <a:sym typeface="+mn-ea"/>
            </a:endParaRPr>
          </a:p>
          <a:p>
            <a:endParaRPr lang="en-US" altLang="zh-CN" sz="1400" b="1">
              <a:solidFill>
                <a:srgbClr val="5045E5"/>
              </a:solidFill>
              <a:latin typeface="+mj-ea"/>
              <a:ea typeface="+mj-ea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768975" y="5314315"/>
            <a:ext cx="610933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200" b="1">
                <a:solidFill>
                  <a:srgbClr val="080DF6"/>
                </a:solidFill>
              </a:rPr>
              <a:t>https://docs.google.com/spreadsheets/d/1aO_91jp6CCWlfiBTKGe5ASzKmSHf4v67mxBCrtoEXGs/edit?usp=sharing</a:t>
            </a:r>
            <a:endParaRPr lang="zh-CN" altLang="en-US" sz="1200" b="1">
              <a:solidFill>
                <a:srgbClr val="080DF6"/>
              </a:solidFill>
            </a:endParaRPr>
          </a:p>
          <a:p>
            <a:endParaRPr lang="zh-CN" altLang="en-US" sz="1200" b="1">
              <a:solidFill>
                <a:srgbClr val="080DF6"/>
              </a:solidFill>
            </a:endParaRPr>
          </a:p>
          <a:p>
            <a:endParaRPr lang="zh-CN" altLang="en-US" sz="1200" b="1">
              <a:solidFill>
                <a:srgbClr val="080DF6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768975" y="4858385"/>
            <a:ext cx="32785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080DF6"/>
                </a:solidFill>
              </a:rPr>
              <a:t>Portfolio Link</a:t>
            </a:r>
            <a:endParaRPr lang="en-US" altLang="zh-CN" b="1">
              <a:solidFill>
                <a:srgbClr val="080DF6"/>
              </a:solidFill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l="1395" t="1166" r="3016" b="3779"/>
          <a:stretch>
            <a:fillRect/>
          </a:stretch>
        </p:blipFill>
        <p:spPr>
          <a:xfrm>
            <a:off x="6314440" y="971550"/>
            <a:ext cx="5623560" cy="406971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rcRect l="1669" t="1615" r="1661" b="1602"/>
          <a:stretch>
            <a:fillRect/>
          </a:stretch>
        </p:blipFill>
        <p:spPr>
          <a:xfrm>
            <a:off x="210820" y="971550"/>
            <a:ext cx="5763260" cy="398589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422015" y="297815"/>
            <a:ext cx="63182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>
                <a:solidFill>
                  <a:srgbClr val="080DF6"/>
                </a:solidFill>
                <a:sym typeface="+mn-ea"/>
              </a:rPr>
              <a:t>Portfolio Performance (2006-2020)</a:t>
            </a:r>
            <a:endParaRPr lang="en-US" altLang="zh-CN" sz="2400" b="1">
              <a:solidFill>
                <a:srgbClr val="080DF6"/>
              </a:solidFill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78485" y="5152390"/>
            <a:ext cx="10666730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CAGR(Strategy):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	      		</a:t>
            </a:r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0.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18</a:t>
            </a:r>
            <a:endParaRPr lang="zh-CN" altLang="en-US" sz="1400" b="1">
              <a:solidFill>
                <a:srgbClr val="080DF6"/>
              </a:solidFill>
              <a:latin typeface="+mj-ea"/>
              <a:ea typeface="+mj-ea"/>
            </a:endParaRPr>
          </a:p>
          <a:p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SharpRatio(Strategy):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	      	0.89</a:t>
            </a:r>
            <a:endParaRPr lang="zh-CN" altLang="en-US" sz="1400" b="1">
              <a:solidFill>
                <a:srgbClr val="080DF6"/>
              </a:solidFill>
              <a:latin typeface="+mj-ea"/>
              <a:ea typeface="+mj-ea"/>
            </a:endParaRPr>
          </a:p>
          <a:p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Max-Drawdown(Strategy):        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	</a:t>
            </a:r>
            <a:r>
              <a:rPr lang="zh-CN" altLang="en-US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0. </a:t>
            </a:r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39</a:t>
            </a:r>
            <a:endParaRPr lang="en-US" altLang="zh-CN" sz="1400" b="1">
              <a:solidFill>
                <a:srgbClr val="080DF6"/>
              </a:solidFill>
              <a:latin typeface="+mj-ea"/>
              <a:ea typeface="+mj-ea"/>
              <a:sym typeface="+mn-ea"/>
            </a:endParaRPr>
          </a:p>
          <a:p>
            <a:r>
              <a:rPr lang="en-US" altLang="zh-CN" sz="1400" b="1">
                <a:solidFill>
                  <a:srgbClr val="080DF6"/>
                </a:solidFill>
                <a:latin typeface="+mj-ea"/>
                <a:ea typeface="+mj-ea"/>
                <a:sym typeface="+mn-ea"/>
              </a:rPr>
              <a:t>Volatility(Strategy):	     		0.17</a:t>
            </a:r>
            <a:endParaRPr lang="en-US" altLang="zh-CN" sz="1400" b="1">
              <a:solidFill>
                <a:srgbClr val="080DF6"/>
              </a:solidFill>
              <a:latin typeface="+mj-ea"/>
              <a:ea typeface="+mj-ea"/>
              <a:sym typeface="+mn-ea"/>
            </a:endParaRPr>
          </a:p>
          <a:p>
            <a:endParaRPr lang="en-US" altLang="zh-CN" sz="1400" b="1">
              <a:solidFill>
                <a:srgbClr val="080DF6"/>
              </a:solidFill>
              <a:latin typeface="+mj-ea"/>
              <a:ea typeface="+mj-ea"/>
              <a:sym typeface="+mn-ea"/>
            </a:endParaRPr>
          </a:p>
          <a:p>
            <a:endParaRPr lang="zh-CN" altLang="en-US" sz="1400"/>
          </a:p>
        </p:txBody>
      </p:sp>
      <p:sp>
        <p:nvSpPr>
          <p:cNvPr id="12" name="文本框 11"/>
          <p:cNvSpPr txBox="1"/>
          <p:nvPr/>
        </p:nvSpPr>
        <p:spPr>
          <a:xfrm>
            <a:off x="6401435" y="5152390"/>
            <a:ext cx="6663055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CAGR(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SPY</a:t>
            </a:r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):		                0. 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07</a:t>
            </a:r>
            <a:endParaRPr lang="zh-CN" altLang="en-US" sz="1400" b="1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SharpRatio(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SPY</a:t>
            </a:r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): 	      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	                </a:t>
            </a:r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0. 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34</a:t>
            </a:r>
            <a:endParaRPr lang="zh-CN" altLang="en-US" sz="1400" b="1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Max-Drawdown(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SPY</a:t>
            </a:r>
            <a:r>
              <a:rPr lang="zh-CN" altLang="en-US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):                               0. </a:t>
            </a:r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52</a:t>
            </a:r>
            <a:endParaRPr lang="en-US" altLang="zh-CN" sz="1400" b="1">
              <a:solidFill>
                <a:srgbClr val="FF0000"/>
              </a:solidFill>
              <a:latin typeface="+mj-ea"/>
              <a:ea typeface="+mj-ea"/>
              <a:sym typeface="+mn-ea"/>
            </a:endParaRPr>
          </a:p>
          <a:p>
            <a:r>
              <a:rPr lang="en-US" altLang="zh-CN" sz="1400" b="1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Volatility(Strategy):	     	                0.15</a:t>
            </a:r>
            <a:endParaRPr lang="en-US" altLang="zh-CN" sz="1400" b="1">
              <a:solidFill>
                <a:srgbClr val="FF0000"/>
              </a:solidFill>
              <a:latin typeface="+mj-ea"/>
              <a:ea typeface="+mj-ea"/>
              <a:sym typeface="+mn-ea"/>
            </a:endParaRPr>
          </a:p>
          <a:p>
            <a:endParaRPr lang="zh-CN" altLang="en-US" sz="1400"/>
          </a:p>
          <a:p>
            <a:endParaRPr lang="zh-CN" altLang="en-US" sz="1400"/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2569845" y="259715"/>
            <a:ext cx="7052310" cy="6756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solidFill>
                  <a:srgbClr val="080DF6"/>
                </a:solidFill>
                <a:sym typeface="+mn-ea"/>
              </a:rPr>
              <a:t>	Portfolio Performance (2012-2020)</a:t>
            </a:r>
            <a:r>
              <a:rPr lang="zh-CN" altLang="zh-CN" sz="2400" b="1">
                <a:solidFill>
                  <a:srgbClr val="080DF6"/>
                </a:solidFill>
                <a:sym typeface="+mn-ea"/>
              </a:rPr>
              <a:t> </a:t>
            </a:r>
            <a:r>
              <a:rPr lang="en-US" altLang="zh-CN" sz="2400" b="1">
                <a:solidFill>
                  <a:srgbClr val="080DF6"/>
                </a:solidFill>
                <a:sym typeface="+mn-ea"/>
              </a:rPr>
              <a:t> </a:t>
            </a:r>
            <a:endParaRPr lang="en-US" altLang="zh-CN" sz="2400" b="1">
              <a:solidFill>
                <a:srgbClr val="080DF6"/>
              </a:solidFill>
              <a:sym typeface="+mn-ea"/>
            </a:endParaRPr>
          </a:p>
          <a:p>
            <a:r>
              <a:rPr lang="en-US" altLang="zh-CN" sz="1400" b="1">
                <a:solidFill>
                  <a:srgbClr val="080DF6"/>
                </a:solidFill>
              </a:rPr>
              <a:t>	     Momentum score  &gt;0 &amp; Fscore &gt;=6 (2012-2020) </a:t>
            </a:r>
            <a:endParaRPr lang="en-US" altLang="zh-CN" sz="1400" b="1">
              <a:solidFill>
                <a:srgbClr val="080DF6"/>
              </a:solidFill>
            </a:endParaRPr>
          </a:p>
        </p:txBody>
      </p:sp>
      <p:pic>
        <p:nvPicPr>
          <p:cNvPr id="2" name="图片 1" descr="2012-2020 DATAB"/>
          <p:cNvPicPr>
            <a:picLocks noChangeAspect="1"/>
          </p:cNvPicPr>
          <p:nvPr/>
        </p:nvPicPr>
        <p:blipFill>
          <a:blip r:embed="rId1"/>
          <a:srcRect l="1806" t="2162" r="1654" b="3339"/>
          <a:stretch>
            <a:fillRect/>
          </a:stretch>
        </p:blipFill>
        <p:spPr>
          <a:xfrm>
            <a:off x="367665" y="1171575"/>
            <a:ext cx="5053330" cy="3875405"/>
          </a:xfrm>
          <a:prstGeom prst="rect">
            <a:avLst/>
          </a:prstGeom>
        </p:spPr>
      </p:pic>
      <p:pic>
        <p:nvPicPr>
          <p:cNvPr id="3" name="图片 2" descr="2012-2020 DATA"/>
          <p:cNvPicPr>
            <a:picLocks noChangeAspect="1"/>
          </p:cNvPicPr>
          <p:nvPr/>
        </p:nvPicPr>
        <p:blipFill>
          <a:blip r:embed="rId2"/>
          <a:srcRect l="2168" t="1929" r="1177" b="2191"/>
          <a:stretch>
            <a:fillRect/>
          </a:stretch>
        </p:blipFill>
        <p:spPr>
          <a:xfrm>
            <a:off x="6118860" y="1171575"/>
            <a:ext cx="5556885" cy="387540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937</Words>
  <Application>WPS 演示</Application>
  <PresentationFormat>宽屏</PresentationFormat>
  <Paragraphs>40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Arial Unicode MS</vt:lpstr>
      <vt:lpstr>Adobe Garamond Pro Bold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frank</cp:lastModifiedBy>
  <cp:revision>109</cp:revision>
  <dcterms:created xsi:type="dcterms:W3CDTF">2019-06-19T02:08:00Z</dcterms:created>
  <dcterms:modified xsi:type="dcterms:W3CDTF">2021-02-21T20:19:08Z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2052-11.1.0.9513</vt:lpwstr>
  </property>
</Properties>
</file>