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04" r:id="rId3"/>
    <p:sldId id="493" r:id="rId4"/>
    <p:sldId id="586" r:id="rId5"/>
    <p:sldId id="584" r:id="rId6"/>
    <p:sldId id="585" r:id="rId7"/>
    <p:sldId id="579" r:id="rId8"/>
    <p:sldId id="587" r:id="rId9"/>
    <p:sldId id="589" r:id="rId10"/>
    <p:sldId id="590" r:id="rId11"/>
    <p:sldId id="592" r:id="rId12"/>
    <p:sldId id="593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8F7"/>
    <a:srgbClr val="1D41D5"/>
    <a:srgbClr val="5832E1"/>
    <a:srgbClr val="FDF3F1"/>
    <a:srgbClr val="2C80D4"/>
    <a:srgbClr val="3AC4CD"/>
    <a:srgbClr val="204DD5"/>
    <a:srgbClr val="5045E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2" Type="http://schemas.openxmlformats.org/officeDocument/2006/relationships/image" Target="../media/image8.png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4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历史数据回测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95640" cy="406019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8" name="下箭头 17"/>
          <p:cNvSpPr/>
          <p:nvPr/>
        </p:nvSpPr>
        <p:spPr>
          <a:xfrm>
            <a:off x="906780" y="2870200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40" y="1714500"/>
            <a:ext cx="8082280" cy="353568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93065" y="336994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投资组合构建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47340" y="6019800"/>
            <a:ext cx="797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*.n</a:t>
            </a:r>
            <a:r>
              <a:rPr lang="zh-CN" altLang="en-US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代表股票池中选择个股的数量</a:t>
            </a:r>
            <a:endParaRPr lang="zh-CN" altLang="en-US" sz="14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*.m</a:t>
            </a:r>
            <a:r>
              <a:rPr lang="zh-CN" altLang="en-US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代表表现不佳股票数量</a:t>
            </a:r>
            <a:endParaRPr lang="zh-CN" altLang="en-US" sz="14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总结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53095" cy="39770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3074035" y="2054225"/>
            <a:ext cx="6412230" cy="2183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1D41D5"/>
                </a:solidFill>
                <a:sym typeface="+mn-ea"/>
              </a:rPr>
              <a:t>优化后量化模型 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道琼</a:t>
            </a:r>
            <a:r>
              <a:rPr lang="en-US" altLang="zh-CN"/>
              <a:t>30 </a:t>
            </a:r>
            <a:r>
              <a:rPr lang="zh-CN" altLang="en-US"/>
              <a:t>表现最佳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波动率小稳定的股票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适合长期投资并持续获得股息（道指股池）的低税投资策略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61950" y="2236470"/>
            <a:ext cx="11467465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1D41D5"/>
                </a:solidFill>
                <a:sym typeface="+mn-ea"/>
              </a:rPr>
              <a:t>模型的构架及思路</a:t>
            </a:r>
            <a:endParaRPr lang="zh-CN" altLang="en-US" sz="6000" b="1">
              <a:solidFill>
                <a:srgbClr val="1D41D5"/>
              </a:solidFill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 sz="60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en-US" altLang="zh-CN" sz="60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41414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6070" y="192087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个股历史表现回测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57855" y="1854200"/>
            <a:ext cx="118681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Magic Formula</a:t>
            </a:r>
            <a:endParaRPr lang="en-US" altLang="zh-CN"/>
          </a:p>
        </p:txBody>
      </p:sp>
      <p:sp>
        <p:nvSpPr>
          <p:cNvPr id="11" name="下箭头 10"/>
          <p:cNvSpPr/>
          <p:nvPr/>
        </p:nvSpPr>
        <p:spPr>
          <a:xfrm rot="16200000">
            <a:off x="8065135" y="1708785"/>
            <a:ext cx="528955" cy="14751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6200000">
            <a:off x="4932680" y="1724025"/>
            <a:ext cx="527685" cy="144272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49315" y="4675505"/>
            <a:ext cx="499110" cy="651510"/>
          </a:xfrm>
          <a:prstGeom prst="downArrow">
            <a:avLst/>
          </a:prstGeom>
          <a:solidFill>
            <a:srgbClr val="5358F7"/>
          </a:solidFill>
          <a:ln>
            <a:solidFill>
              <a:srgbClr val="3B5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475480" y="1920875"/>
            <a:ext cx="1442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提取前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20%-40%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排名的股票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92060" y="1920875"/>
            <a:ext cx="1732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过滤掉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F-score</a:t>
            </a:r>
            <a:r>
              <a:rPr 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评分小于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altLang="zh-CN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的股票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直角上箭头 26"/>
          <p:cNvSpPr/>
          <p:nvPr/>
        </p:nvSpPr>
        <p:spPr>
          <a:xfrm rot="16200000" flipH="1">
            <a:off x="8933815" y="3032125"/>
            <a:ext cx="1191260" cy="1417320"/>
          </a:xfrm>
          <a:prstGeom prst="bentUp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037330" y="3768090"/>
            <a:ext cx="4364990" cy="6927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择优对 </a:t>
            </a:r>
            <a:r>
              <a:rPr lang="en-US" altLang="zh-CN">
                <a:sym typeface="+mn-ea"/>
              </a:rPr>
              <a:t>Top 6 (DJI) </a:t>
            </a:r>
            <a:r>
              <a:rPr lang="zh-CN" altLang="en-US">
                <a:sym typeface="+mn-ea"/>
              </a:rPr>
              <a:t>和 </a:t>
            </a:r>
            <a:r>
              <a:rPr lang="en-US" altLang="zh-CN">
                <a:sym typeface="+mn-ea"/>
              </a:rPr>
              <a:t>Top 8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SP</a:t>
            </a:r>
            <a:r>
              <a:rPr lang="en-US" altLang="zh-CN">
                <a:sym typeface="+mn-ea"/>
              </a:rPr>
              <a:t>500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等量比例构建当月投资组合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37330" y="5327015"/>
            <a:ext cx="4364990" cy="6927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投资组合回测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384" t="1685" r="1841" b="2491"/>
          <a:stretch>
            <a:fillRect/>
          </a:stretch>
        </p:blipFill>
        <p:spPr>
          <a:xfrm>
            <a:off x="499110" y="3056255"/>
            <a:ext cx="4103370" cy="3490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110" y="1720215"/>
            <a:ext cx="41738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-0.0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0.015</a:t>
            </a:r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pic>
        <p:nvPicPr>
          <p:cNvPr id="7" name="图片 6" descr="f-score"/>
          <p:cNvPicPr>
            <a:picLocks noChangeAspect="1"/>
          </p:cNvPicPr>
          <p:nvPr/>
        </p:nvPicPr>
        <p:blipFill>
          <a:blip r:embed="rId3"/>
          <a:srcRect l="2893" t="2634" r="1907" b="3407"/>
          <a:stretch>
            <a:fillRect/>
          </a:stretch>
        </p:blipFill>
        <p:spPr>
          <a:xfrm>
            <a:off x="6883400" y="3288665"/>
            <a:ext cx="4208145" cy="3046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83400" y="1720215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9 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0.8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0.14</a:t>
            </a:r>
            <a:endParaRPr lang="zh-CN" altLang="en-US">
              <a:solidFill>
                <a:srgbClr val="1D41D5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915" y="537845"/>
            <a:ext cx="110483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Mag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ic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Formula , Piotroski 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F-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 VS 指数DJI</a:t>
            </a:r>
            <a:endParaRPr lang="zh-CN" altLang="en-US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40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0" y="4334510"/>
            <a:ext cx="28981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0.23</a:t>
            </a:r>
            <a:endParaRPr lang="zh-CN" altLang="en-US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0.54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6385" y="4878705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>
                <a:solidFill>
                  <a:srgbClr val="FF0000"/>
                </a:solidFill>
                <a:sym typeface="+mn-ea"/>
              </a:rPr>
              <a:t>0.</a:t>
            </a:r>
            <a:r>
              <a:rPr lang="en-US">
                <a:solidFill>
                  <a:srgbClr val="FF0000"/>
                </a:solidFill>
                <a:sym typeface="+mn-ea"/>
              </a:rPr>
              <a:t>23</a:t>
            </a:r>
            <a:r>
              <a:rPr lang="en-US">
                <a:solidFill>
                  <a:srgbClr val="1D41D5"/>
                </a:solidFill>
                <a:sym typeface="+mn-ea"/>
              </a:rPr>
              <a:t>/</a:t>
            </a:r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0.20</a:t>
            </a:r>
            <a:endParaRPr lang="en-US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0.8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7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0.64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16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0.11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  <a:sym typeface="+mn-ea"/>
            </a:endParaRPr>
          </a:p>
        </p:txBody>
      </p:sp>
      <p:pic>
        <p:nvPicPr>
          <p:cNvPr id="2" name="图片 1" descr="Capture-dji pictures"/>
          <p:cNvPicPr>
            <a:picLocks noChangeAspect="1"/>
          </p:cNvPicPr>
          <p:nvPr/>
        </p:nvPicPr>
        <p:blipFill>
          <a:blip r:embed="rId2"/>
          <a:srcRect l="1310" t="1742" r="1539" b="2307"/>
          <a:stretch>
            <a:fillRect/>
          </a:stretch>
        </p:blipFill>
        <p:spPr>
          <a:xfrm>
            <a:off x="419100" y="1565275"/>
            <a:ext cx="3677285" cy="2738755"/>
          </a:xfrm>
          <a:prstGeom prst="rect">
            <a:avLst/>
          </a:prstGeom>
        </p:spPr>
      </p:pic>
      <p:pic>
        <p:nvPicPr>
          <p:cNvPr id="9" name="图片 8" descr="$RX6IH9P"/>
          <p:cNvPicPr>
            <a:picLocks noChangeAspect="1"/>
          </p:cNvPicPr>
          <p:nvPr/>
        </p:nvPicPr>
        <p:blipFill>
          <a:blip r:embed="rId3"/>
          <a:srcRect l="1590" t="2389" r="1804" b="3708"/>
          <a:stretch>
            <a:fillRect/>
          </a:stretch>
        </p:blipFill>
        <p:spPr>
          <a:xfrm>
            <a:off x="8115300" y="2379345"/>
            <a:ext cx="3743325" cy="2738755"/>
          </a:xfrm>
          <a:prstGeom prst="rect">
            <a:avLst/>
          </a:prstGeom>
        </p:spPr>
      </p:pic>
      <p:pic>
        <p:nvPicPr>
          <p:cNvPr id="10" name="图片 9" descr="Capture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023" t="3428" r="2523" b="3439"/>
          <a:stretch>
            <a:fillRect/>
          </a:stretch>
        </p:blipFill>
        <p:spPr>
          <a:xfrm>
            <a:off x="4270375" y="1951355"/>
            <a:ext cx="3651250" cy="2610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15300" y="5417820"/>
            <a:ext cx="3228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23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 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96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1.04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0.19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915" y="537845"/>
            <a:ext cx="110483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模型优化结果</a:t>
            </a:r>
            <a:endParaRPr lang="zh-CN" sz="40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60730" y="2662555"/>
            <a:ext cx="9368155" cy="88582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4800" b="1">
                <a:solidFill>
                  <a:srgbClr val="1D41D5"/>
                </a:solidFill>
                <a:sym typeface="+mn-ea"/>
              </a:rPr>
              <a:t>寻找</a:t>
            </a:r>
            <a:r>
              <a:rPr lang="en-US" altLang="zh-CN" sz="4800" b="1">
                <a:solidFill>
                  <a:srgbClr val="1D41D5"/>
                </a:solidFill>
                <a:sym typeface="+mn-ea"/>
              </a:rPr>
              <a:t>Alpha 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之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策略流程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155" y="687705"/>
            <a:ext cx="5118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数据来源</a:t>
            </a:r>
            <a:endParaRPr lang="zh-CN" altLang="en-US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7363460" cy="37484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13100" y="4268470"/>
            <a:ext cx="7025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D41D5"/>
                </a:solidFill>
              </a:rPr>
              <a:t>标普</a:t>
            </a:r>
            <a:r>
              <a:rPr lang="en-US" altLang="zh-CN" b="1">
                <a:solidFill>
                  <a:srgbClr val="1D41D5"/>
                </a:solidFill>
              </a:rPr>
              <a:t>500</a:t>
            </a:r>
            <a:r>
              <a:rPr lang="zh-CN" altLang="en-US" b="1">
                <a:solidFill>
                  <a:srgbClr val="1D41D5"/>
                </a:solidFill>
              </a:rPr>
              <a:t>， 道琼</a:t>
            </a:r>
            <a:r>
              <a:rPr lang="en-US" altLang="zh-CN" b="1">
                <a:solidFill>
                  <a:srgbClr val="1D41D5"/>
                </a:solidFill>
              </a:rPr>
              <a:t>30</a:t>
            </a:r>
            <a:r>
              <a:rPr lang="zh-CN" altLang="en-US" b="1">
                <a:solidFill>
                  <a:srgbClr val="1D41D5"/>
                </a:solidFill>
              </a:rPr>
              <a:t>，纳兹达克</a:t>
            </a:r>
            <a:r>
              <a:rPr lang="en-US" altLang="zh-CN" b="1">
                <a:solidFill>
                  <a:srgbClr val="1D41D5"/>
                </a:solidFill>
              </a:rPr>
              <a:t>100 </a:t>
            </a:r>
            <a:r>
              <a:rPr lang="zh-CN" altLang="en-US" b="1">
                <a:solidFill>
                  <a:srgbClr val="1D41D5"/>
                </a:solidFill>
              </a:rPr>
              <a:t>基本面数据的提取与处理</a:t>
            </a:r>
            <a:endParaRPr lang="zh-CN" altLang="en-US" b="1">
              <a:solidFill>
                <a:srgbClr val="1D41D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965" y="2719705"/>
            <a:ext cx="1466850" cy="466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DF3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Magic Formula(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神奇公式）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77870" y="1768475"/>
            <a:ext cx="933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Joel Greenblatt    </a:t>
            </a:r>
            <a:r>
              <a:rPr lang="en-US" altLang="zh-CN" b="1"/>
              <a:t>The little book That beats the market</a:t>
            </a:r>
            <a:endParaRPr lang="en-US" altLang="zh-CN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35" y="2233930"/>
            <a:ext cx="7910195" cy="4154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94043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进行</a:t>
            </a:r>
            <a:r>
              <a:rPr lang="en-US" altLang="zh-CN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Piotroski F-score </a:t>
            </a:r>
            <a:r>
              <a: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评分</a:t>
            </a:r>
            <a:r>
              <a:rPr lang="en-US" altLang="zh-CN" sz="4000" b="1">
                <a:solidFill>
                  <a:schemeClr val="bg1"/>
                </a:solidFill>
                <a:sym typeface="+mn-ea"/>
              </a:rPr>
              <a:t>e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287020" y="348996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80" y="1523365"/>
            <a:ext cx="8249920" cy="498157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 rot="5400000">
            <a:off x="901700" y="293370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7020" y="152336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WPS 演示</Application>
  <PresentationFormat>宽屏</PresentationFormat>
  <Paragraphs>104</Paragraphs>
  <Slides>11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Helvetica-Roman-SemiB</vt:lpstr>
      <vt:lpstr>SimSun-ExtB</vt:lpstr>
      <vt:lpstr>方正兰亭黑_GBK</vt:lpstr>
      <vt:lpstr>Open Sans</vt:lpstr>
      <vt:lpstr>Gill Sans</vt:lpstr>
      <vt:lpstr>黑体</vt:lpstr>
      <vt:lpstr>Gill Sans MT</vt:lpstr>
      <vt:lpstr>Wingdings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163</cp:revision>
  <dcterms:created xsi:type="dcterms:W3CDTF">2019-05-24T06:29:00Z</dcterms:created>
  <dcterms:modified xsi:type="dcterms:W3CDTF">2021-01-22T21:50:44Z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