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404" r:id="rId3"/>
    <p:sldId id="622" r:id="rId4"/>
    <p:sldId id="632" r:id="rId5"/>
    <p:sldId id="656" r:id="rId6"/>
    <p:sldId id="658" r:id="rId7"/>
    <p:sldId id="623" r:id="rId8"/>
    <p:sldId id="645" r:id="rId9"/>
    <p:sldId id="644" r:id="rId10"/>
    <p:sldId id="660" r:id="rId11"/>
    <p:sldId id="659" r:id="rId12"/>
    <p:sldId id="663" r:id="rId13"/>
    <p:sldId id="625" r:id="rId14"/>
    <p:sldId id="642" r:id="rId15"/>
    <p:sldId id="643" r:id="rId16"/>
    <p:sldId id="678" r:id="rId17"/>
  </p:sldIdLst>
  <p:sldSz cx="12192000" cy="6858000"/>
  <p:notesSz cx="6858000" cy="9144000"/>
  <p:embeddedFontLst>
    <p:embeddedFont>
      <p:font typeface="微软雅黑" panose="020B0503020204020204" pitchFamily="34" charset="-122"/>
      <p:regular r:id="rId22"/>
    </p:embeddedFont>
    <p:embeddedFont>
      <p:font typeface="Calibri" panose="020F0502020204030204" charset="0"/>
      <p:regular r:id="rId23"/>
      <p:bold r:id="rId24"/>
      <p:italic r:id="rId25"/>
      <p:boldItalic r:id="rId2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32E1"/>
    <a:srgbClr val="5045E5"/>
    <a:srgbClr val="1D41D5"/>
    <a:srgbClr val="5358F7"/>
    <a:srgbClr val="FDF3F1"/>
    <a:srgbClr val="2C80D4"/>
    <a:srgbClr val="3AC4CD"/>
    <a:srgbClr val="204DD5"/>
    <a:srgbClr val="2E68FD"/>
    <a:srgbClr val="3B5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83" autoAdjust="0"/>
    <p:restoredTop sz="94660"/>
  </p:normalViewPr>
  <p:slideViewPr>
    <p:cSldViewPr snapToGrid="0">
      <p:cViewPr>
        <p:scale>
          <a:sx n="100" d="100"/>
          <a:sy n="100" d="100"/>
        </p:scale>
        <p:origin x="336" y="444"/>
      </p:cViewPr>
      <p:guideLst>
        <p:guide orient="horz" pos="2160"/>
        <p:guide pos="39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font" Target="fonts/font5.fntdata"/><Relationship Id="rId25" Type="http://schemas.openxmlformats.org/officeDocument/2006/relationships/font" Target="fonts/font4.fntdata"/><Relationship Id="rId24" Type="http://schemas.openxmlformats.org/officeDocument/2006/relationships/font" Target="fonts/font3.fntdata"/><Relationship Id="rId23" Type="http://schemas.openxmlformats.org/officeDocument/2006/relationships/font" Target="fonts/font2.fntdata"/><Relationship Id="rId22" Type="http://schemas.openxmlformats.org/officeDocument/2006/relationships/font" Target="fonts/font1.fntdata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9886C-4C3A-48B2-92B1-BDE70EF49B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B6183-338E-4994-BBEA-270B6A6C07E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7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66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jpeg"/><Relationship Id="rId2" Type="http://schemas.openxmlformats.org/officeDocument/2006/relationships/tags" Target="../tags/tag72.xml"/><Relationship Id="rId12" Type="http://schemas.openxmlformats.org/officeDocument/2006/relationships/tags" Target="../tags/tag80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8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81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1" Type="http://schemas.openxmlformats.org/officeDocument/2006/relationships/tags" Target="../tags/tag102.xml"/><Relationship Id="rId10" Type="http://schemas.openxmlformats.org/officeDocument/2006/relationships/tags" Target="../tags/tag10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5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4" Type="http://schemas.openxmlformats.org/officeDocument/2006/relationships/tags" Target="../tags/tag111.xml"/><Relationship Id="rId13" Type="http://schemas.openxmlformats.org/officeDocument/2006/relationships/tags" Target="../tags/tag110.xml"/><Relationship Id="rId12" Type="http://schemas.openxmlformats.org/officeDocument/2006/relationships/tags" Target="../tags/tag109.xml"/><Relationship Id="rId11" Type="http://schemas.openxmlformats.org/officeDocument/2006/relationships/tags" Target="../tags/tag108.xml"/><Relationship Id="rId10" Type="http://schemas.openxmlformats.org/officeDocument/2006/relationships/tags" Target="../tags/tag107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14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4" Type="http://schemas.openxmlformats.org/officeDocument/2006/relationships/tags" Target="../tags/tag120.xml"/><Relationship Id="rId13" Type="http://schemas.openxmlformats.org/officeDocument/2006/relationships/tags" Target="../tags/tag119.xml"/><Relationship Id="rId12" Type="http://schemas.openxmlformats.org/officeDocument/2006/relationships/tags" Target="../tags/tag118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6" Type="http://schemas.openxmlformats.org/officeDocument/2006/relationships/tags" Target="../tags/tag131.xml"/><Relationship Id="rId15" Type="http://schemas.openxmlformats.org/officeDocument/2006/relationships/tags" Target="../tags/tag130.xml"/><Relationship Id="rId14" Type="http://schemas.openxmlformats.org/officeDocument/2006/relationships/tags" Target="../tags/tag129.xml"/><Relationship Id="rId13" Type="http://schemas.openxmlformats.org/officeDocument/2006/relationships/tags" Target="../tags/tag128.xml"/><Relationship Id="rId12" Type="http://schemas.openxmlformats.org/officeDocument/2006/relationships/tags" Target="../tags/tag127.xml"/><Relationship Id="rId11" Type="http://schemas.openxmlformats.org/officeDocument/2006/relationships/tags" Target="../tags/tag126.xml"/><Relationship Id="rId10" Type="http://schemas.openxmlformats.org/officeDocument/2006/relationships/tags" Target="../tags/tag125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34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3" Type="http://schemas.openxmlformats.org/officeDocument/2006/relationships/tags" Target="../tags/tag139.xml"/><Relationship Id="rId12" Type="http://schemas.openxmlformats.org/officeDocument/2006/relationships/tags" Target="../tags/tag138.xml"/><Relationship Id="rId11" Type="http://schemas.openxmlformats.org/officeDocument/2006/relationships/tags" Target="../tags/tag137.xml"/><Relationship Id="rId10" Type="http://schemas.openxmlformats.org/officeDocument/2006/relationships/tags" Target="../tags/tag1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0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file:///C:\Users\1V994W2\PycharmProjects\PPT_Background_Generation/pic_temp/pic_half_left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4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3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1.xml"/><Relationship Id="rId15" Type="http://schemas.openxmlformats.org/officeDocument/2006/relationships/tags" Target="../tags/tag40.xml"/><Relationship Id="rId14" Type="http://schemas.openxmlformats.org/officeDocument/2006/relationships/tags" Target="../tags/tag39.xml"/><Relationship Id="rId13" Type="http://schemas.openxmlformats.org/officeDocument/2006/relationships/tags" Target="../tags/tag38.xml"/><Relationship Id="rId12" Type="http://schemas.openxmlformats.org/officeDocument/2006/relationships/tags" Target="../tags/tag37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middle1\\07\subject_holdleft_191,191,191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1.xml"/><Relationship Id="rId12" Type="http://schemas.openxmlformats.org/officeDocument/2006/relationships/tags" Target="../tags/tag47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5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1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9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2921000" y="2371091"/>
            <a:ext cx="6350000" cy="448945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grpSp>
        <p:nvGrpSpPr>
          <p:cNvPr id="7" name="组合 6"/>
          <p:cNvGrpSpPr/>
          <p:nvPr>
            <p:custDataLst>
              <p:tags r:id="rId9"/>
            </p:custDataLst>
          </p:nvPr>
        </p:nvGrpSpPr>
        <p:grpSpPr>
          <a:xfrm>
            <a:off x="2996565" y="3023235"/>
            <a:ext cx="6198870" cy="1463675"/>
            <a:chOff x="2996565" y="2806065"/>
            <a:chExt cx="6198870" cy="1463675"/>
          </a:xfrm>
        </p:grpSpPr>
        <p:cxnSp>
          <p:nvCxnSpPr>
            <p:cNvPr id="8" name="直接连接符 7"/>
            <p:cNvCxnSpPr/>
            <p:nvPr>
              <p:custDataLst>
                <p:tags r:id="rId10"/>
              </p:custDataLst>
            </p:nvPr>
          </p:nvCxnSpPr>
          <p:spPr>
            <a:xfrm>
              <a:off x="2996565" y="4269740"/>
              <a:ext cx="619887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11"/>
              </p:custDataLst>
            </p:nvPr>
          </p:nvCxnSpPr>
          <p:spPr>
            <a:xfrm>
              <a:off x="2996565" y="2806065"/>
              <a:ext cx="619887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12"/>
            </p:custDataLst>
          </p:nvPr>
        </p:nvSpPr>
        <p:spPr>
          <a:xfrm>
            <a:off x="2921000" y="3128010"/>
            <a:ext cx="6350000" cy="125349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7200" b="0" spc="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>
            <p:custDataLst>
              <p:tags r:id="rId8"/>
            </p:custDataLst>
          </p:nvPr>
        </p:nvGrpSpPr>
        <p:grpSpPr>
          <a:xfrm>
            <a:off x="4316730" y="1888808"/>
            <a:ext cx="3558540" cy="3080385"/>
            <a:chOff x="6798" y="2568"/>
            <a:chExt cx="5604" cy="4851"/>
          </a:xfrm>
        </p:grpSpPr>
        <p:sp>
          <p:nvSpPr>
            <p:cNvPr id="9" name="任意多边形 6"/>
            <p:cNvSpPr/>
            <p:nvPr>
              <p:custDataLst>
                <p:tags r:id="rId9"/>
              </p:custDataLst>
            </p:nvPr>
          </p:nvSpPr>
          <p:spPr>
            <a:xfrm rot="10800000">
              <a:off x="6798" y="6625"/>
              <a:ext cx="5605" cy="795"/>
            </a:xfrm>
            <a:custGeom>
              <a:avLst/>
              <a:gdLst>
                <a:gd name="connsiteX0" fmla="*/ 0 w 6430"/>
                <a:gd name="connsiteY0" fmla="*/ 1187 h 1232"/>
                <a:gd name="connsiteX1" fmla="*/ 0 w 6430"/>
                <a:gd name="connsiteY1" fmla="*/ 0 h 1232"/>
                <a:gd name="connsiteX2" fmla="*/ 6430 w 6430"/>
                <a:gd name="connsiteY2" fmla="*/ 0 h 1232"/>
                <a:gd name="connsiteX3" fmla="*/ 6430 w 6430"/>
                <a:gd name="connsiteY3" fmla="*/ 1232 h 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0" h="1232">
                  <a:moveTo>
                    <a:pt x="0" y="1187"/>
                  </a:moveTo>
                  <a:lnTo>
                    <a:pt x="0" y="0"/>
                  </a:lnTo>
                  <a:lnTo>
                    <a:pt x="6430" y="0"/>
                  </a:lnTo>
                  <a:lnTo>
                    <a:pt x="6430" y="1232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5"/>
            <p:cNvSpPr/>
            <p:nvPr>
              <p:custDataLst>
                <p:tags r:id="rId10"/>
              </p:custDataLst>
            </p:nvPr>
          </p:nvSpPr>
          <p:spPr>
            <a:xfrm>
              <a:off x="6798" y="2568"/>
              <a:ext cx="5605" cy="795"/>
            </a:xfrm>
            <a:custGeom>
              <a:avLst/>
              <a:gdLst>
                <a:gd name="connsiteX0" fmla="*/ 0 w 6430"/>
                <a:gd name="connsiteY0" fmla="*/ 1187 h 1232"/>
                <a:gd name="connsiteX1" fmla="*/ 0 w 6430"/>
                <a:gd name="connsiteY1" fmla="*/ 0 h 1232"/>
                <a:gd name="connsiteX2" fmla="*/ 6430 w 6430"/>
                <a:gd name="connsiteY2" fmla="*/ 0 h 1232"/>
                <a:gd name="connsiteX3" fmla="*/ 6430 w 6430"/>
                <a:gd name="connsiteY3" fmla="*/ 1232 h 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0" h="1232">
                  <a:moveTo>
                    <a:pt x="0" y="1187"/>
                  </a:moveTo>
                  <a:lnTo>
                    <a:pt x="0" y="0"/>
                  </a:lnTo>
                  <a:lnTo>
                    <a:pt x="6430" y="0"/>
                  </a:lnTo>
                  <a:lnTo>
                    <a:pt x="6430" y="1232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11"/>
            </p:custDataLst>
          </p:nvPr>
        </p:nvSpPr>
        <p:spPr>
          <a:xfrm>
            <a:off x="2921000" y="3912321"/>
            <a:ext cx="6350000" cy="361315"/>
          </a:xfrm>
        </p:spPr>
        <p:txBody>
          <a:bodyPr vert="horz" wrap="square" lIns="0" tIns="0" rIns="0" bIns="0" anchor="t" anchorCtr="0">
            <a:normAutofit/>
          </a:bodyPr>
          <a:lstStyle>
            <a:lvl1pPr marL="457200" marR="0" indent="-457200" algn="ctr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2"/>
            </p:custDataLst>
          </p:nvPr>
        </p:nvSpPr>
        <p:spPr>
          <a:xfrm>
            <a:off x="3413760" y="2420303"/>
            <a:ext cx="5365750" cy="139890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spc="100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0"/>
            <a:ext cx="10852237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343650"/>
            <a:ext cx="720090" cy="514350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365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5700713"/>
            <a:ext cx="1620202" cy="1157288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0713"/>
            <a:ext cx="1620202" cy="115728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3612445" cy="4064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8"/>
            </p:custDataLst>
          </p:nvPr>
        </p:nvSpPr>
        <p:spPr>
          <a:xfrm>
            <a:off x="5084446" y="2785110"/>
            <a:ext cx="5767705" cy="83566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50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9"/>
            </p:custDataLst>
          </p:nvPr>
        </p:nvSpPr>
        <p:spPr>
          <a:xfrm>
            <a:off x="5084446" y="3823971"/>
            <a:ext cx="5767705" cy="321945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2194560"/>
            <a:ext cx="4389120" cy="246888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0" y="0"/>
            <a:ext cx="73152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365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2" y="443230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45.xml"/><Relationship Id="rId23" Type="http://schemas.openxmlformats.org/officeDocument/2006/relationships/tags" Target="../tags/tag144.xml"/><Relationship Id="rId22" Type="http://schemas.openxmlformats.org/officeDocument/2006/relationships/tags" Target="../tags/tag143.xml"/><Relationship Id="rId21" Type="http://schemas.openxmlformats.org/officeDocument/2006/relationships/tags" Target="../tags/tag142.xml"/><Relationship Id="rId20" Type="http://schemas.openxmlformats.org/officeDocument/2006/relationships/tags" Target="../tags/tag14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40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6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55.xml"/><Relationship Id="rId7" Type="http://schemas.openxmlformats.org/officeDocument/2006/relationships/image" Target="../media/image35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6.xml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7.xml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8.xml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9.xml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0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7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4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9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0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1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2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3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4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268" y="0"/>
            <a:ext cx="6858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矩形 4"/>
          <p:cNvSpPr/>
          <p:nvPr/>
        </p:nvSpPr>
        <p:spPr>
          <a:xfrm flipV="1">
            <a:off x="2907821" y="5144342"/>
            <a:ext cx="473498" cy="60960"/>
          </a:xfrm>
          <a:prstGeom prst="rect">
            <a:avLst/>
          </a:prstGeom>
          <a:solidFill>
            <a:srgbClr val="5045E5"/>
          </a:solidFill>
          <a:ln w="12700" cap="flat" cmpd="sng" algn="ctr">
            <a:solidFill>
              <a:srgbClr val="5045E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 dirty="0">
              <a:solidFill>
                <a:srgbClr val="1D41D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1355004" y="2788569"/>
            <a:ext cx="3579134" cy="1624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913765">
              <a:spcBef>
                <a:spcPct val="20000"/>
              </a:spcBef>
            </a:pPr>
            <a:r>
              <a:rPr lang="zh-CN" altLang="en-US" sz="4800" b="1" cap="all" dirty="0">
                <a:solidFill>
                  <a:srgbClr val="5358F7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量化策略</a:t>
            </a:r>
            <a:endParaRPr lang="zh-CN" altLang="en-US" sz="4800" b="1" cap="all" dirty="0">
              <a:solidFill>
                <a:srgbClr val="5358F7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dist" defTabSz="913765">
              <a:spcBef>
                <a:spcPct val="20000"/>
              </a:spcBef>
            </a:pPr>
            <a:r>
              <a:rPr lang="zh-CN" altLang="en-US" sz="4800" b="1" cap="all" dirty="0" smtClean="0">
                <a:solidFill>
                  <a:srgbClr val="5358F7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总结汇报</a:t>
            </a:r>
            <a:endParaRPr lang="zh-CN" altLang="en-US" sz="4800" b="1" cap="all" dirty="0" smtClean="0">
              <a:solidFill>
                <a:srgbClr val="5358F7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070100" y="1736090"/>
            <a:ext cx="3019425" cy="6451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defTabSz="514350">
              <a:defRPr/>
            </a:pPr>
            <a:r>
              <a:rPr lang="en-US" sz="36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Precise  Mind</a:t>
            </a:r>
            <a:r>
              <a:rPr lang="en-US" sz="2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1400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</a:t>
            </a:r>
            <a:endParaRPr lang="en-US" altLang="en-US" sz="1400" b="1" u="sng" dirty="0">
              <a:solidFill>
                <a:srgbClr val="5832E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267" y="1668145"/>
            <a:ext cx="789305" cy="7810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25860" y="6111240"/>
            <a:ext cx="751205" cy="6508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83870" y="3286760"/>
            <a:ext cx="275526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</a:rPr>
              <a:t>CAGR(Strategy): 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</a:rPr>
              <a:t>	     </a:t>
            </a:r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</a:rPr>
              <a:t>0.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</a:rPr>
              <a:t>20</a:t>
            </a:r>
            <a:endParaRPr lang="zh-CN" altLang="en-US" sz="10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</a:rPr>
              <a:t>SharpRatio(Strategy): 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</a:rPr>
              <a:t>	     0.91</a:t>
            </a:r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</a:rPr>
              <a:t> </a:t>
            </a:r>
            <a:endParaRPr lang="zh-CN" altLang="en-US" sz="10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</a:rPr>
              <a:t>Max-Drawdown(Strategy): 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</a:rPr>
              <a:t>	     </a:t>
            </a:r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</a:rPr>
              <a:t>0.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</a:rPr>
              <a:t>19</a:t>
            </a:r>
            <a:endParaRPr lang="zh-CN" altLang="en-US" sz="10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</a:rPr>
              <a:t>CAGR(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</a:rPr>
              <a:t>DJI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</a:rPr>
              <a:t>):		    0.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</a:rPr>
              <a:t>09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</a:rPr>
              <a:t> </a:t>
            </a:r>
            <a:endParaRPr lang="zh-CN" altLang="en-US" sz="1000" b="1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</a:rPr>
              <a:t>SharpRatio(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</a:rPr>
              <a:t>DJI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</a:rPr>
              <a:t>): 	    0.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</a:rPr>
              <a:t>49</a:t>
            </a:r>
            <a:endParaRPr lang="zh-CN" altLang="en-US" sz="1000" b="1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</a:rPr>
              <a:t>Max-Drawdown(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</a:rPr>
              <a:t>DJI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</a:rPr>
              <a:t>):    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</a:rPr>
              <a:t>	    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</a:rPr>
              <a:t>0.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</a:rPr>
              <a:t>23</a:t>
            </a:r>
            <a:endParaRPr lang="en-US" altLang="zh-CN" sz="1000" b="1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97680" y="3366135"/>
            <a:ext cx="278892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CAGR(Strategy): 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	           </a:t>
            </a:r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0. 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21</a:t>
            </a:r>
            <a:endParaRPr lang="zh-CN" altLang="en-US" sz="10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SharpRatio(Strategy): 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	           </a:t>
            </a:r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0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. 97</a:t>
            </a:r>
            <a:endParaRPr lang="zh-CN" altLang="en-US" sz="10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Max-Drawdown(Strategy):              0. 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15</a:t>
            </a:r>
            <a:endParaRPr lang="en-US" altLang="zh-CN" sz="1000" b="1">
              <a:solidFill>
                <a:srgbClr val="5045E5"/>
              </a:solidFill>
              <a:latin typeface="+mj-ea"/>
              <a:ea typeface="+mj-ea"/>
              <a:sym typeface="+mn-ea"/>
            </a:endParaRPr>
          </a:p>
          <a:p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CAGR(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SPY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		           0. 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10</a:t>
            </a:r>
            <a:endParaRPr lang="zh-CN" altLang="en-US" sz="1000" b="1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SharpRatio(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SPY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 	           0. 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56</a:t>
            </a:r>
            <a:endParaRPr lang="zh-CN" altLang="en-US" sz="1000" b="1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Max-Drawdown(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SPY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                      0. 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2</a:t>
            </a:r>
            <a:endParaRPr lang="en-US" altLang="zh-CN" sz="1000" b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  <a:p>
            <a:endParaRPr lang="en-US" altLang="zh-CN" sz="1000" b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580120" y="3286760"/>
            <a:ext cx="3338830" cy="1045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CAGR(Strategy): 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	                 </a:t>
            </a:r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0.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24</a:t>
            </a:r>
            <a:endParaRPr lang="zh-CN" altLang="en-US" sz="10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SharpRatio(Strategy):                            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1.09</a:t>
            </a:r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 </a:t>
            </a:r>
            <a:endParaRPr lang="zh-CN" altLang="en-US" sz="10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Max-Drawdown(Strategy):                    0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.16</a:t>
            </a:r>
            <a:endParaRPr lang="zh-CN" altLang="en-US" sz="10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CAGR(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NDX100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	                 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0.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21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 </a:t>
            </a:r>
            <a:endParaRPr lang="zh-CN" altLang="en-US" sz="1000" b="1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SharpRatio(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NDX100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                            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1.09</a:t>
            </a:r>
            <a:endParaRPr lang="zh-CN" altLang="en-US" sz="1000" b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  <a:p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Max-Drawdown(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NDX100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                    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0.17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  </a:t>
            </a:r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 </a:t>
            </a:r>
            <a:endParaRPr lang="zh-CN" altLang="en-US" sz="1200" b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09190" y="135890"/>
            <a:ext cx="8502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5832E1"/>
                </a:solidFill>
              </a:rPr>
              <a:t>优化模型实证结果： </a:t>
            </a:r>
            <a:r>
              <a:rPr lang="en-US" altLang="zh-CN" sz="2800" b="1">
                <a:solidFill>
                  <a:srgbClr val="5832E1"/>
                </a:solidFill>
              </a:rPr>
              <a:t> </a:t>
            </a:r>
            <a:r>
              <a:rPr lang="zh-CN" altLang="en-US" sz="2800" b="1">
                <a:solidFill>
                  <a:srgbClr val="5832E1"/>
                </a:solidFill>
                <a:sym typeface="+mn-ea"/>
              </a:rPr>
              <a:t>季度财报股池</a:t>
            </a:r>
            <a:r>
              <a:rPr lang="zh-CN" altLang="zh-CN" sz="2800" b="1">
                <a:solidFill>
                  <a:srgbClr val="5832E1"/>
                </a:solidFill>
              </a:rPr>
              <a:t> </a:t>
            </a:r>
            <a:r>
              <a:rPr lang="en-US" altLang="zh-CN" sz="2800" b="1">
                <a:solidFill>
                  <a:srgbClr val="5832E1"/>
                </a:solidFill>
              </a:rPr>
              <a:t>2014-2021</a:t>
            </a:r>
            <a:endParaRPr lang="zh-CN" altLang="en-US" sz="2800" b="1">
              <a:solidFill>
                <a:srgbClr val="5832E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rcRect l="2178" t="2183" r="1414" b="3092"/>
          <a:stretch>
            <a:fillRect/>
          </a:stretch>
        </p:blipFill>
        <p:spPr>
          <a:xfrm>
            <a:off x="4202430" y="768985"/>
            <a:ext cx="3277235" cy="22409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rcRect l="2572" t="2946" r="1038" b="4464"/>
          <a:stretch>
            <a:fillRect/>
          </a:stretch>
        </p:blipFill>
        <p:spPr>
          <a:xfrm>
            <a:off x="8353425" y="4723130"/>
            <a:ext cx="2828290" cy="209105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rcRect l="2068" t="2812" r="1604" b="4606"/>
          <a:stretch>
            <a:fillRect/>
          </a:stretch>
        </p:blipFill>
        <p:spPr>
          <a:xfrm>
            <a:off x="300355" y="768350"/>
            <a:ext cx="3171825" cy="22415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rcRect l="2796" t="2598" r="2383" b="4419"/>
          <a:stretch>
            <a:fillRect/>
          </a:stretch>
        </p:blipFill>
        <p:spPr>
          <a:xfrm>
            <a:off x="300355" y="4723130"/>
            <a:ext cx="2628900" cy="18954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rcRect l="2541" t="3113" r="2687" b="4864"/>
          <a:stretch>
            <a:fillRect/>
          </a:stretch>
        </p:blipFill>
        <p:spPr>
          <a:xfrm>
            <a:off x="4401185" y="4719955"/>
            <a:ext cx="2879725" cy="209423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rcRect l="2423" t="3282" r="2616" b="5195"/>
          <a:stretch>
            <a:fillRect/>
          </a:stretch>
        </p:blipFill>
        <p:spPr>
          <a:xfrm>
            <a:off x="8209915" y="875030"/>
            <a:ext cx="3115310" cy="213487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25860" y="6111240"/>
            <a:ext cx="751205" cy="6508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901950" y="173990"/>
            <a:ext cx="77019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5832E1"/>
                </a:solidFill>
              </a:rPr>
              <a:t>优化模型实证结果： </a:t>
            </a:r>
            <a:r>
              <a:rPr lang="en-US" altLang="zh-CN" sz="2800" b="1">
                <a:solidFill>
                  <a:srgbClr val="5832E1"/>
                </a:solidFill>
              </a:rPr>
              <a:t> </a:t>
            </a:r>
            <a:r>
              <a:rPr lang="zh-CN" altLang="en-US" sz="2800" b="1">
                <a:solidFill>
                  <a:srgbClr val="5832E1"/>
                </a:solidFill>
              </a:rPr>
              <a:t>年度 </a:t>
            </a:r>
            <a:r>
              <a:rPr lang="en-US" altLang="zh-CN" sz="2800" b="1">
                <a:solidFill>
                  <a:srgbClr val="5832E1"/>
                </a:solidFill>
              </a:rPr>
              <a:t>VS </a:t>
            </a:r>
            <a:r>
              <a:rPr lang="zh-CN" altLang="zh-CN" sz="2800" b="1">
                <a:solidFill>
                  <a:srgbClr val="5832E1"/>
                </a:solidFill>
              </a:rPr>
              <a:t>季度财报股池 </a:t>
            </a:r>
            <a:endParaRPr lang="zh-CN" altLang="en-US" sz="2800" b="1">
              <a:solidFill>
                <a:srgbClr val="5832E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116570" y="4296410"/>
            <a:ext cx="437451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CAGR(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Strategy-A</a:t>
            </a:r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):		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0.26</a:t>
            </a:r>
            <a:endParaRPr lang="zh-CN" altLang="en-US" sz="10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SharpRatio(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Strategy-A</a:t>
            </a:r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): 	  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	1.32</a:t>
            </a:r>
            <a:endParaRPr lang="zh-CN" altLang="en-US" sz="10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Max-Drawdown(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Strategy-A</a:t>
            </a:r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):    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	</a:t>
            </a:r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0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.15</a:t>
            </a:r>
            <a:endParaRPr lang="en-US" altLang="zh-CN" sz="1000" b="1">
              <a:solidFill>
                <a:srgbClr val="5832E1"/>
              </a:solidFill>
              <a:latin typeface="+mj-ea"/>
              <a:ea typeface="+mj-ea"/>
            </a:endParaRPr>
          </a:p>
          <a:p>
            <a:endParaRPr lang="en-US" altLang="zh-CN" sz="1000" b="1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CAGR(Strategy): </a:t>
            </a:r>
            <a:r>
              <a:rPr lang="en-US" altLang="zh-CN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	  	</a:t>
            </a:r>
            <a:r>
              <a:rPr lang="zh-CN" altLang="en-US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0.</a:t>
            </a:r>
            <a:r>
              <a:rPr lang="en-US" altLang="zh-CN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24</a:t>
            </a:r>
            <a:endParaRPr lang="zh-CN" altLang="en-US" sz="1000" b="1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SharpRatio(Strategy): </a:t>
            </a:r>
            <a:r>
              <a:rPr lang="en-US" altLang="zh-CN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		1.19</a:t>
            </a:r>
            <a:r>
              <a:rPr lang="zh-CN" altLang="en-US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endParaRPr lang="zh-CN" altLang="en-US" sz="1000" b="1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Max-Drawdown(Strategy): </a:t>
            </a:r>
            <a:r>
              <a:rPr lang="en-US" altLang="zh-CN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		</a:t>
            </a:r>
            <a:r>
              <a:rPr lang="zh-CN" altLang="en-US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0.</a:t>
            </a:r>
            <a:r>
              <a:rPr lang="en-US" altLang="zh-CN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16</a:t>
            </a:r>
            <a:endParaRPr lang="zh-CN" altLang="en-US" sz="1000" b="1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endParaRPr lang="zh-CN" altLang="en-US" sz="10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CAGR(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NDX100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	                    	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0.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21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 </a:t>
            </a:r>
            <a:endParaRPr lang="zh-CN" altLang="en-US" sz="1000" b="1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SharpRatio(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NDX100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                        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	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1.09</a:t>
            </a:r>
            <a:endParaRPr lang="zh-CN" altLang="en-US" sz="1000" b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  <a:p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Max-Drawdown(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NDX100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                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	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0.17</a:t>
            </a:r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  </a:t>
            </a:r>
            <a:endParaRPr lang="en-US" altLang="zh-CN" sz="1200" b="1">
              <a:solidFill>
                <a:srgbClr val="5832E1"/>
              </a:solidFill>
              <a:latin typeface="+mj-ea"/>
              <a:ea typeface="+mj-ea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rcRect l="2679" t="5592" r="4243" b="6655"/>
          <a:stretch>
            <a:fillRect/>
          </a:stretch>
        </p:blipFill>
        <p:spPr>
          <a:xfrm>
            <a:off x="8116570" y="1135380"/>
            <a:ext cx="3716655" cy="279146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4071620" y="3853180"/>
            <a:ext cx="3607435" cy="2461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1200" b="1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  <a:p>
            <a:endParaRPr lang="zh-CN" altLang="en-US" sz="12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</a:rPr>
              <a:t>CAGR(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</a:rPr>
              <a:t>Strategy-A</a:t>
            </a:r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</a:rPr>
              <a:t>):		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</a:rPr>
              <a:t>0.18</a:t>
            </a:r>
            <a:endParaRPr lang="zh-CN" altLang="en-US" sz="10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</a:rPr>
              <a:t>SharpRatio(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Strategy-A</a:t>
            </a:r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)</a:t>
            </a:r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</a:rPr>
              <a:t>): 	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</a:rPr>
              <a:t>	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</a:rPr>
              <a:t>0.86</a:t>
            </a:r>
            <a:endParaRPr lang="zh-CN" altLang="en-US" sz="10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</a:rPr>
              <a:t>Max-Drawdown(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</a:rPr>
              <a:t>A</a:t>
            </a:r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</a:rPr>
              <a:t>):   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</a:rPr>
              <a:t>	</a:t>
            </a:r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</a:rPr>
              <a:t> 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</a:rPr>
              <a:t>	</a:t>
            </a:r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</a:rPr>
              <a:t>0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</a:rPr>
              <a:t>.18</a:t>
            </a:r>
            <a:endParaRPr lang="en-US" altLang="zh-CN" sz="1000" b="1">
              <a:solidFill>
                <a:srgbClr val="5832E1"/>
              </a:solidFill>
              <a:latin typeface="+mj-ea"/>
              <a:ea typeface="+mj-ea"/>
            </a:endParaRPr>
          </a:p>
          <a:p>
            <a:endParaRPr lang="en-US" altLang="zh-CN" sz="10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CAGR(Strategy): </a:t>
            </a:r>
            <a:r>
              <a:rPr lang="en-US" altLang="zh-CN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  		</a:t>
            </a:r>
            <a:r>
              <a:rPr lang="zh-CN" altLang="en-US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0.</a:t>
            </a:r>
            <a:r>
              <a:rPr lang="en-US" altLang="zh-CN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14</a:t>
            </a:r>
            <a:endParaRPr lang="zh-CN" altLang="en-US" sz="1000" b="1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SharpRatio(Strategy): </a:t>
            </a:r>
            <a:r>
              <a:rPr lang="en-US" altLang="zh-CN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		0.77</a:t>
            </a:r>
            <a:r>
              <a:rPr lang="zh-CN" altLang="en-US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 </a:t>
            </a:r>
            <a:endParaRPr lang="zh-CN" altLang="en-US" sz="1000" b="1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Max-Drawdown(Strategy): </a:t>
            </a:r>
            <a:r>
              <a:rPr lang="en-US" altLang="zh-CN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		</a:t>
            </a:r>
            <a:r>
              <a:rPr lang="zh-CN" altLang="en-US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0.</a:t>
            </a:r>
            <a:r>
              <a:rPr lang="en-US" altLang="zh-CN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15</a:t>
            </a:r>
            <a:endParaRPr lang="zh-CN" altLang="en-US" sz="1000" b="1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endParaRPr lang="en-US" altLang="zh-CN" sz="1000" b="1">
              <a:solidFill>
                <a:srgbClr val="5832E1"/>
              </a:solidFill>
              <a:latin typeface="+mj-ea"/>
              <a:ea typeface="+mj-ea"/>
            </a:endParaRPr>
          </a:p>
          <a:p>
            <a:endParaRPr lang="en-US" altLang="zh-CN" sz="10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CAGR(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SP500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		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 	0.1</a:t>
            </a:r>
            <a:endParaRPr lang="zh-CN" altLang="en-US" sz="1000" b="1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SharpRatio(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SP500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 	  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	0.55</a:t>
            </a:r>
            <a:endParaRPr lang="zh-CN" altLang="en-US" sz="1000" b="1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Max-Drawdown(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SP500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    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		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0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.2</a:t>
            </a:r>
            <a:endParaRPr lang="en-US" altLang="zh-CN" sz="1000" b="1">
              <a:solidFill>
                <a:srgbClr val="FF0000"/>
              </a:solidFill>
              <a:latin typeface="+mj-ea"/>
              <a:ea typeface="+mj-ea"/>
            </a:endParaRPr>
          </a:p>
          <a:p>
            <a:endParaRPr lang="en-US" altLang="zh-CN" sz="1000" b="1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rcRect l="3025" t="5149" r="3560" b="7611"/>
          <a:stretch>
            <a:fillRect/>
          </a:stretch>
        </p:blipFill>
        <p:spPr>
          <a:xfrm>
            <a:off x="3964940" y="1134745"/>
            <a:ext cx="3821430" cy="279082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rcRect l="1603" t="2923" r="2092" b="3066"/>
          <a:stretch>
            <a:fillRect/>
          </a:stretch>
        </p:blipFill>
        <p:spPr>
          <a:xfrm>
            <a:off x="217805" y="1134745"/>
            <a:ext cx="3416300" cy="279209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217805" y="3853180"/>
            <a:ext cx="3607435" cy="2461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1200" b="1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  <a:p>
            <a:endParaRPr lang="zh-CN" altLang="en-US" sz="12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</a:rPr>
              <a:t>CAGR(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</a:rPr>
              <a:t>Strategy-A</a:t>
            </a:r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</a:rPr>
              <a:t>):		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</a:rPr>
              <a:t>0.13</a:t>
            </a:r>
            <a:endParaRPr lang="zh-CN" altLang="en-US" sz="10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</a:rPr>
              <a:t>SharpRatio(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Strategy-A</a:t>
            </a:r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)</a:t>
            </a:r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</a:rPr>
              <a:t>): 	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</a:rPr>
              <a:t>	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</a:rPr>
              <a:t>0.58</a:t>
            </a:r>
            <a:endParaRPr lang="zh-CN" altLang="en-US" sz="10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</a:rPr>
              <a:t>Max-Drawdown(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</a:rPr>
              <a:t>A</a:t>
            </a:r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</a:rPr>
              <a:t>):   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</a:rPr>
              <a:t>	</a:t>
            </a:r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</a:rPr>
              <a:t> 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</a:rPr>
              <a:t>	</a:t>
            </a:r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</a:rPr>
              <a:t>0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</a:rPr>
              <a:t>.17</a:t>
            </a:r>
            <a:endParaRPr lang="en-US" altLang="zh-CN" sz="1000" b="1">
              <a:solidFill>
                <a:srgbClr val="5832E1"/>
              </a:solidFill>
              <a:latin typeface="+mj-ea"/>
              <a:ea typeface="+mj-ea"/>
            </a:endParaRPr>
          </a:p>
          <a:p>
            <a:endParaRPr lang="en-US" altLang="zh-CN" sz="10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CAGR(Strategy): </a:t>
            </a:r>
            <a:r>
              <a:rPr lang="en-US" altLang="zh-CN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  		</a:t>
            </a:r>
            <a:r>
              <a:rPr lang="zh-CN" altLang="en-US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0.</a:t>
            </a:r>
            <a:r>
              <a:rPr lang="en-US" altLang="zh-CN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23</a:t>
            </a:r>
            <a:endParaRPr lang="zh-CN" altLang="en-US" sz="1000" b="1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SharpRatio(Strategy): </a:t>
            </a:r>
            <a:r>
              <a:rPr lang="en-US" altLang="zh-CN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		0.95</a:t>
            </a:r>
            <a:endParaRPr lang="zh-CN" altLang="en-US" sz="1000" b="1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Max-Drawdown(Strategy): </a:t>
            </a:r>
            <a:r>
              <a:rPr lang="en-US" altLang="zh-CN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		</a:t>
            </a:r>
            <a:r>
              <a:rPr lang="zh-CN" altLang="en-US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0.</a:t>
            </a:r>
            <a:r>
              <a:rPr lang="en-US" altLang="zh-CN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19</a:t>
            </a:r>
            <a:endParaRPr lang="zh-CN" altLang="en-US" sz="1000" b="1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endParaRPr lang="en-US" altLang="zh-CN" sz="1000" b="1">
              <a:solidFill>
                <a:srgbClr val="5832E1"/>
              </a:solidFill>
              <a:latin typeface="+mj-ea"/>
              <a:ea typeface="+mj-ea"/>
            </a:endParaRPr>
          </a:p>
          <a:p>
            <a:endParaRPr lang="en-US" altLang="zh-CN" sz="10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CAGR(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DJI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		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 	0.09</a:t>
            </a:r>
            <a:endParaRPr lang="zh-CN" altLang="en-US" sz="1000" b="1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SharpRatio(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DJI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 	  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	0.49</a:t>
            </a:r>
            <a:endParaRPr lang="zh-CN" altLang="en-US" sz="1000" b="1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Max-Drawdown(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DJI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    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		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0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.23</a:t>
            </a:r>
            <a:endParaRPr lang="en-US" altLang="zh-CN" sz="1000" b="1">
              <a:solidFill>
                <a:srgbClr val="FF0000"/>
              </a:solidFill>
              <a:latin typeface="+mj-ea"/>
              <a:ea typeface="+mj-ea"/>
            </a:endParaRPr>
          </a:p>
          <a:p>
            <a:endParaRPr lang="en-US" altLang="zh-CN" sz="1000" b="1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4205" y="6314440"/>
            <a:ext cx="10805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5832E1"/>
                </a:solidFill>
              </a:rPr>
              <a:t>DJI </a:t>
            </a:r>
            <a:r>
              <a:rPr lang="zh-CN" altLang="en-US" b="1">
                <a:solidFill>
                  <a:srgbClr val="5832E1"/>
                </a:solidFill>
              </a:rPr>
              <a:t>稳定型股票模型构建更适合于季度财报</a:t>
            </a:r>
            <a:r>
              <a:rPr lang="zh-CN" altLang="zh-CN" b="1">
                <a:solidFill>
                  <a:srgbClr val="5832E1"/>
                </a:solidFill>
                <a:sym typeface="+mn-ea"/>
              </a:rPr>
              <a:t>股池</a:t>
            </a:r>
            <a:r>
              <a:rPr lang="zh-CN" altLang="en-US" b="1">
                <a:solidFill>
                  <a:srgbClr val="5832E1"/>
                </a:solidFill>
              </a:rPr>
              <a:t>  </a:t>
            </a:r>
            <a:r>
              <a:rPr lang="en-US" altLang="zh-CN" b="1">
                <a:solidFill>
                  <a:srgbClr val="5832E1"/>
                </a:solidFill>
              </a:rPr>
              <a:t>SP500&amp;NDX100 </a:t>
            </a:r>
            <a:r>
              <a:rPr lang="zh-CN" altLang="en-US" b="1">
                <a:solidFill>
                  <a:srgbClr val="5832E1"/>
                </a:solidFill>
              </a:rPr>
              <a:t>成长性的股票更适合于年度财报</a:t>
            </a:r>
            <a:r>
              <a:rPr lang="zh-CN" altLang="zh-CN" b="1">
                <a:solidFill>
                  <a:srgbClr val="5832E1"/>
                </a:solidFill>
                <a:sym typeface="+mn-ea"/>
              </a:rPr>
              <a:t>股池</a:t>
            </a:r>
            <a:endParaRPr lang="zh-CN" altLang="en-US" b="1">
              <a:solidFill>
                <a:srgbClr val="5832E1"/>
              </a:solidFill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88242" y="5995035"/>
            <a:ext cx="789305" cy="7810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4264660"/>
            <a:ext cx="6762750" cy="244284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495" y="82550"/>
            <a:ext cx="5610860" cy="418211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67970" y="181610"/>
            <a:ext cx="39801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5045E5"/>
                </a:solidFill>
              </a:rPr>
              <a:t>抽样数据验证</a:t>
            </a:r>
            <a:r>
              <a:rPr lang="en-US" altLang="zh-CN" sz="3200" b="1">
                <a:solidFill>
                  <a:srgbClr val="5045E5"/>
                </a:solidFill>
              </a:rPr>
              <a:t>DJI</a:t>
            </a:r>
            <a:endParaRPr lang="en-US" altLang="zh-CN" sz="3200" b="1">
              <a:solidFill>
                <a:srgbClr val="5045E5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766945" y="461010"/>
            <a:ext cx="490220" cy="27882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000" b="1">
                <a:solidFill>
                  <a:srgbClr val="5045E5"/>
                </a:solidFill>
              </a:rPr>
              <a:t>投资组合及收益</a:t>
            </a:r>
            <a:endParaRPr lang="en-US" altLang="zh-CN" sz="2000" b="1">
              <a:solidFill>
                <a:srgbClr val="5045E5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386965" y="3865880"/>
            <a:ext cx="35877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5045E5"/>
                </a:solidFill>
              </a:rPr>
              <a:t>验证结果</a:t>
            </a:r>
            <a:endParaRPr lang="zh-CN" altLang="en-US" sz="2000" b="1">
              <a:solidFill>
                <a:srgbClr val="5045E5"/>
              </a:solidFill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88242" y="306070"/>
            <a:ext cx="789305" cy="78105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67970" y="181610"/>
            <a:ext cx="67773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5045E5"/>
                </a:solidFill>
                <a:sym typeface="+mn-ea"/>
              </a:rPr>
              <a:t>抽样数据验证</a:t>
            </a:r>
            <a:r>
              <a:rPr lang="en-US" altLang="zh-CN" sz="3200" b="1">
                <a:solidFill>
                  <a:srgbClr val="5045E5"/>
                </a:solidFill>
              </a:rPr>
              <a:t>NDX100</a:t>
            </a:r>
            <a:endParaRPr lang="en-US" altLang="zh-CN" sz="3200" b="1">
              <a:solidFill>
                <a:srgbClr val="5045E5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424170" y="3761740"/>
            <a:ext cx="490220" cy="27882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000" b="1">
                <a:solidFill>
                  <a:srgbClr val="5045E5"/>
                </a:solidFill>
              </a:rPr>
              <a:t>投资组合及收益</a:t>
            </a:r>
            <a:endParaRPr lang="zh-CN" altLang="en-US" sz="2000" b="1">
              <a:solidFill>
                <a:srgbClr val="5045E5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2185" y="2959100"/>
            <a:ext cx="6019800" cy="37566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t="-27" r="1790"/>
          <a:stretch>
            <a:fillRect/>
          </a:stretch>
        </p:blipFill>
        <p:spPr>
          <a:xfrm>
            <a:off x="635" y="702945"/>
            <a:ext cx="7571105" cy="23152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675245" y="956945"/>
            <a:ext cx="490220" cy="13417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0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验证结果</a:t>
            </a:r>
            <a:endParaRPr lang="zh-CN" altLang="en-US" sz="20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85652" y="181610"/>
            <a:ext cx="789305" cy="78105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58445" y="181610"/>
            <a:ext cx="39801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5045E5"/>
                </a:solidFill>
                <a:sym typeface="+mn-ea"/>
              </a:rPr>
              <a:t>抽样数据验证 </a:t>
            </a:r>
            <a:r>
              <a:rPr lang="en-US" altLang="zh-CN" sz="3200" b="1">
                <a:solidFill>
                  <a:srgbClr val="5045E5"/>
                </a:solidFill>
              </a:rPr>
              <a:t>SP500</a:t>
            </a:r>
            <a:endParaRPr lang="en-US" altLang="zh-CN" sz="3200" b="1">
              <a:solidFill>
                <a:srgbClr val="5045E5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854575" y="4234180"/>
            <a:ext cx="490220" cy="27882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000" b="1">
                <a:solidFill>
                  <a:srgbClr val="5045E5"/>
                </a:solidFill>
              </a:rPr>
              <a:t>投资组合及收益</a:t>
            </a:r>
            <a:endParaRPr lang="zh-CN" altLang="en-US" sz="2000" b="1">
              <a:solidFill>
                <a:srgbClr val="5045E5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795" y="3094990"/>
            <a:ext cx="6721475" cy="36766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5175"/>
            <a:ext cx="6865620" cy="238188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988175" y="1197610"/>
            <a:ext cx="490220" cy="13417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0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验证结果</a:t>
            </a:r>
            <a:endParaRPr lang="zh-CN" altLang="en-US" sz="20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82725" y="553720"/>
            <a:ext cx="3185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5832E1"/>
                </a:solidFill>
              </a:rPr>
              <a:t>模型后续的发展：</a:t>
            </a:r>
            <a:endParaRPr lang="zh-CN" altLang="en-US" sz="2800" b="1">
              <a:solidFill>
                <a:srgbClr val="5832E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82725" y="1995170"/>
            <a:ext cx="7455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</a:t>
            </a:r>
            <a:r>
              <a:rPr lang="en-US" altLang="zh-CN" b="1">
                <a:solidFill>
                  <a:srgbClr val="5832E1"/>
                </a:solidFill>
              </a:rPr>
              <a:t>Markowitz's Modern Portfolio Theory</a:t>
            </a:r>
            <a:r>
              <a:rPr lang="zh-CN" altLang="en-US" b="1">
                <a:solidFill>
                  <a:srgbClr val="5832E1"/>
                </a:solidFill>
              </a:rPr>
              <a:t>（现代投资组合理论）</a:t>
            </a:r>
            <a:r>
              <a:rPr lang="en-US" altLang="zh-CN" b="1">
                <a:solidFill>
                  <a:srgbClr val="5832E1"/>
                </a:solidFill>
              </a:rPr>
              <a:t> </a:t>
            </a:r>
            <a:endParaRPr lang="en-US" altLang="zh-CN" b="1">
              <a:solidFill>
                <a:srgbClr val="5832E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82725" y="2967990"/>
            <a:ext cx="81083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5832E1"/>
                </a:solidFill>
              </a:rPr>
              <a:t>Technical Indicators:</a:t>
            </a:r>
            <a:endParaRPr lang="en-US" altLang="zh-CN" b="1">
              <a:solidFill>
                <a:srgbClr val="5832E1"/>
              </a:solidFill>
            </a:endParaRPr>
          </a:p>
          <a:p>
            <a:endParaRPr lang="en-US" altLang="zh-CN" b="1">
              <a:solidFill>
                <a:srgbClr val="5832E1"/>
              </a:solidFill>
            </a:endParaRPr>
          </a:p>
          <a:p>
            <a:r>
              <a:rPr lang="zh-CN" altLang="zh-CN" b="1">
                <a:solidFill>
                  <a:srgbClr val="5832E1"/>
                </a:solidFill>
              </a:rPr>
              <a:t>     趋势（</a:t>
            </a:r>
            <a:r>
              <a:rPr lang="en-US" altLang="zh-CN" b="1">
                <a:solidFill>
                  <a:srgbClr val="5832E1"/>
                </a:solidFill>
              </a:rPr>
              <a:t>ADX)+</a:t>
            </a:r>
            <a:r>
              <a:rPr lang="zh-CN" altLang="en-US" b="1">
                <a:solidFill>
                  <a:srgbClr val="5832E1"/>
                </a:solidFill>
              </a:rPr>
              <a:t>量</a:t>
            </a:r>
            <a:r>
              <a:rPr lang="en-US" altLang="zh-CN" b="1">
                <a:solidFill>
                  <a:srgbClr val="5832E1"/>
                </a:solidFill>
              </a:rPr>
              <a:t>(OBV)</a:t>
            </a:r>
            <a:endParaRPr lang="en-US" altLang="zh-CN" b="1">
              <a:solidFill>
                <a:srgbClr val="5832E1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61877" y="5962650"/>
            <a:ext cx="789305" cy="7810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20140" y="1878965"/>
            <a:ext cx="388175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5045E5"/>
                </a:solidFill>
              </a:rPr>
              <a:t>1. </a:t>
            </a:r>
            <a:r>
              <a:rPr lang="zh-CN" altLang="en-US" b="1">
                <a:solidFill>
                  <a:srgbClr val="5832E1"/>
                </a:solidFill>
                <a:sym typeface="+mn-ea"/>
              </a:rPr>
              <a:t>优化模型实证结果</a:t>
            </a:r>
            <a:endParaRPr lang="zh-CN" altLang="en-US" b="1">
              <a:solidFill>
                <a:srgbClr val="5832E1"/>
              </a:solidFill>
              <a:sym typeface="+mn-ea"/>
            </a:endParaRPr>
          </a:p>
          <a:p>
            <a:endParaRPr lang="zh-CN" altLang="en-US" b="1">
              <a:solidFill>
                <a:srgbClr val="5832E1"/>
              </a:solidFill>
              <a:sym typeface="+mn-ea"/>
            </a:endParaRPr>
          </a:p>
          <a:p>
            <a:r>
              <a:rPr lang="zh-CN" altLang="en-US" b="1">
                <a:solidFill>
                  <a:srgbClr val="5832E1"/>
                </a:solidFill>
                <a:sym typeface="+mn-ea"/>
              </a:rPr>
              <a:t>      年度财报股池</a:t>
            </a:r>
            <a:endParaRPr lang="zh-CN" altLang="en-US" b="1">
              <a:solidFill>
                <a:srgbClr val="5832E1"/>
              </a:solidFill>
              <a:sym typeface="+mn-ea"/>
            </a:endParaRPr>
          </a:p>
          <a:p>
            <a:r>
              <a:rPr lang="zh-CN" altLang="en-US" b="1">
                <a:solidFill>
                  <a:srgbClr val="5832E1"/>
                </a:solidFill>
                <a:sym typeface="+mn-ea"/>
              </a:rPr>
              <a:t>      季度财报股池</a:t>
            </a:r>
            <a:endParaRPr lang="zh-CN" altLang="en-US" b="1">
              <a:solidFill>
                <a:srgbClr val="5832E1"/>
              </a:solidFill>
              <a:sym typeface="+mn-ea"/>
            </a:endParaRPr>
          </a:p>
          <a:p>
            <a:endParaRPr lang="en-US" altLang="zh-CN" b="1">
              <a:solidFill>
                <a:srgbClr val="5045E5"/>
              </a:solidFill>
            </a:endParaRPr>
          </a:p>
          <a:p>
            <a:r>
              <a:rPr lang="en-US" altLang="zh-CN" b="1">
                <a:solidFill>
                  <a:srgbClr val="5045E5"/>
                </a:solidFill>
              </a:rPr>
              <a:t>2. </a:t>
            </a:r>
            <a:r>
              <a:rPr lang="zh-CN" altLang="en-US" b="1">
                <a:solidFill>
                  <a:srgbClr val="5045E5"/>
                </a:solidFill>
              </a:rPr>
              <a:t>数据验证</a:t>
            </a:r>
            <a:endParaRPr lang="zh-CN" altLang="en-US" b="1">
              <a:solidFill>
                <a:srgbClr val="5045E5"/>
              </a:solidFill>
            </a:endParaRPr>
          </a:p>
          <a:p>
            <a:endParaRPr lang="zh-CN" altLang="en-US" b="1">
              <a:solidFill>
                <a:srgbClr val="5045E5"/>
              </a:solidFill>
            </a:endParaRPr>
          </a:p>
          <a:p>
            <a:r>
              <a:rPr lang="en-US" altLang="zh-CN" b="1">
                <a:solidFill>
                  <a:srgbClr val="5045E5"/>
                </a:solidFill>
              </a:rPr>
              <a:t>3. </a:t>
            </a:r>
            <a:r>
              <a:rPr lang="zh-CN" altLang="en-US" b="1">
                <a:solidFill>
                  <a:srgbClr val="5045E5"/>
                </a:solidFill>
              </a:rPr>
              <a:t>模型后续发展</a:t>
            </a:r>
            <a:endParaRPr lang="zh-CN" altLang="en-US" b="1">
              <a:solidFill>
                <a:srgbClr val="5045E5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20140" y="827405"/>
            <a:ext cx="2056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5832E1"/>
                </a:solidFill>
              </a:rPr>
              <a:t>目录</a:t>
            </a:r>
            <a:endParaRPr lang="zh-CN" altLang="en-US" sz="2800" b="1">
              <a:solidFill>
                <a:srgbClr val="5832E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159750" y="1878965"/>
            <a:ext cx="29019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5832E1"/>
                </a:solidFill>
              </a:rPr>
              <a:t>回测时间： </a:t>
            </a:r>
            <a:r>
              <a:rPr lang="en-US" altLang="zh-CN" b="1">
                <a:solidFill>
                  <a:srgbClr val="5832E1"/>
                </a:solidFill>
              </a:rPr>
              <a:t>2004-2021</a:t>
            </a:r>
            <a:endParaRPr lang="zh-CN" altLang="en-US" b="1">
              <a:solidFill>
                <a:srgbClr val="5832E1"/>
              </a:solidFill>
            </a:endParaRPr>
          </a:p>
          <a:p>
            <a:r>
              <a:rPr lang="zh-CN" altLang="en-US" b="1">
                <a:solidFill>
                  <a:srgbClr val="5832E1"/>
                </a:solidFill>
              </a:rPr>
              <a:t>调仓频率： 每月调仓一次</a:t>
            </a:r>
            <a:endParaRPr lang="zh-CN" altLang="en-US" b="1">
              <a:solidFill>
                <a:srgbClr val="5832E1"/>
              </a:solidFill>
            </a:endParaRPr>
          </a:p>
          <a:p>
            <a:r>
              <a:rPr lang="zh-CN" altLang="en-US" b="1">
                <a:solidFill>
                  <a:srgbClr val="5832E1"/>
                </a:solidFill>
              </a:rPr>
              <a:t>配置策略： 等比例</a:t>
            </a:r>
            <a:endParaRPr lang="zh-CN" altLang="en-US" b="1">
              <a:solidFill>
                <a:srgbClr val="5832E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23940" y="1515745"/>
            <a:ext cx="75565" cy="38265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25860" y="6111240"/>
            <a:ext cx="751205" cy="6508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78280" y="254000"/>
            <a:ext cx="103263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5832E1"/>
                </a:solidFill>
              </a:rPr>
              <a:t>优化模型实证结果： </a:t>
            </a:r>
            <a:r>
              <a:rPr lang="en-US" altLang="zh-CN" sz="2800" b="1">
                <a:solidFill>
                  <a:srgbClr val="5832E1"/>
                </a:solidFill>
              </a:rPr>
              <a:t> </a:t>
            </a:r>
            <a:r>
              <a:rPr lang="zh-CN" altLang="en-US" sz="2800" b="1">
                <a:solidFill>
                  <a:srgbClr val="5832E1"/>
                </a:solidFill>
              </a:rPr>
              <a:t>牛市 </a:t>
            </a:r>
            <a:r>
              <a:rPr lang="en-US" altLang="zh-CN" sz="2800" b="1">
                <a:solidFill>
                  <a:srgbClr val="5832E1"/>
                </a:solidFill>
              </a:rPr>
              <a:t>2012-2019 </a:t>
            </a:r>
            <a:r>
              <a:rPr lang="zh-CN" altLang="en-US" sz="2800" b="1">
                <a:solidFill>
                  <a:srgbClr val="5832E1"/>
                </a:solidFill>
              </a:rPr>
              <a:t>（</a:t>
            </a:r>
            <a:r>
              <a:rPr lang="zh-CN" altLang="en-US" sz="2800" b="1">
                <a:solidFill>
                  <a:srgbClr val="5832E1"/>
                </a:solidFill>
                <a:sym typeface="+mn-ea"/>
              </a:rPr>
              <a:t>年度财报股池</a:t>
            </a:r>
            <a:r>
              <a:rPr lang="zh-CN" altLang="en-US" sz="2800" b="1">
                <a:solidFill>
                  <a:srgbClr val="5832E1"/>
                </a:solidFill>
              </a:rPr>
              <a:t>）</a:t>
            </a:r>
            <a:endParaRPr lang="zh-CN" altLang="en-US" sz="2800" b="1">
              <a:solidFill>
                <a:srgbClr val="5832E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37075" y="3773170"/>
            <a:ext cx="3298825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</a:rPr>
              <a:t>CAGR(Strategy): 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</a:rPr>
              <a:t>	  	</a:t>
            </a:r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</a:rPr>
              <a:t>0.1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</a:rPr>
              <a:t>9</a:t>
            </a:r>
            <a:endParaRPr lang="zh-CN" altLang="en-US" sz="10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</a:rPr>
              <a:t>SharpRatio(Strategy): 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</a:rPr>
              <a:t>		1.23</a:t>
            </a:r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</a:rPr>
              <a:t> </a:t>
            </a:r>
            <a:endParaRPr lang="zh-CN" altLang="en-US" sz="10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</a:rPr>
              <a:t>Max-Drawdown(Strategy): 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</a:rPr>
              <a:t>		</a:t>
            </a:r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</a:rPr>
              <a:t>0.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</a:rPr>
              <a:t>15</a:t>
            </a:r>
            <a:endParaRPr lang="zh-CN" altLang="en-US" sz="1000" b="1">
              <a:solidFill>
                <a:srgbClr val="5832E1"/>
              </a:solidFill>
              <a:latin typeface="+mj-ea"/>
              <a:ea typeface="+mj-ea"/>
            </a:endParaRPr>
          </a:p>
          <a:p>
            <a:endParaRPr lang="zh-CN" altLang="en-US" sz="10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</a:rPr>
              <a:t>CAGR(SP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</a:rPr>
              <a:t>500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</a:rPr>
              <a:t>):		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</a:rPr>
              <a:t>	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</a:rPr>
              <a:t>0.1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</a:rPr>
              <a:t>2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</a:rPr>
              <a:t> </a:t>
            </a:r>
            <a:endParaRPr lang="zh-CN" altLang="en-US" sz="1000" b="1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</a:rPr>
              <a:t>SharpRatio(SP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</a:rPr>
              <a:t>500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</a:rPr>
              <a:t>): 	  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</a:rPr>
              <a:t>	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</a:rPr>
              <a:t>0.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</a:rPr>
              <a:t>9</a:t>
            </a:r>
            <a:endParaRPr lang="zh-CN" altLang="en-US" sz="1000" b="1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</a:rPr>
              <a:t>Max-Drawdown(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</a:rPr>
              <a:t>SP500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</a:rPr>
              <a:t>):    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</a:rPr>
              <a:t>		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</a:rPr>
              <a:t>0.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</a:rPr>
              <a:t>14</a:t>
            </a:r>
            <a:endParaRPr lang="en-US" altLang="zh-CN" sz="1000" b="1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8175" y="3773170"/>
            <a:ext cx="302768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CAGR(Strategy): 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	      </a:t>
            </a:r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0. 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15</a:t>
            </a:r>
            <a:endParaRPr lang="zh-CN" altLang="en-US" sz="10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SharpRatio(Strategy): 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	      </a:t>
            </a:r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0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. 82</a:t>
            </a:r>
            <a:endParaRPr lang="zh-CN" altLang="en-US" sz="10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Max-Drawdown(Strategy):         0. 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17</a:t>
            </a:r>
            <a:endParaRPr lang="en-US" altLang="zh-CN" sz="1000" b="1">
              <a:solidFill>
                <a:schemeClr val="accent1">
                  <a:lumMod val="75000"/>
                </a:schemeClr>
              </a:solidFill>
              <a:latin typeface="+mj-ea"/>
              <a:ea typeface="+mj-ea"/>
              <a:sym typeface="+mn-ea"/>
            </a:endParaRPr>
          </a:p>
          <a:p>
            <a:endParaRPr lang="en-US" altLang="zh-CN" sz="1000" b="1">
              <a:solidFill>
                <a:srgbClr val="5045E5"/>
              </a:solidFill>
              <a:latin typeface="+mj-ea"/>
              <a:ea typeface="+mj-ea"/>
              <a:sym typeface="+mn-ea"/>
            </a:endParaRPr>
          </a:p>
          <a:p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CAGR(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DJI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		      0. 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11</a:t>
            </a:r>
            <a:endParaRPr lang="zh-CN" altLang="en-US" sz="1000" b="1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SharpRatio(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DJI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 	      0. 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77</a:t>
            </a:r>
            <a:endParaRPr lang="zh-CN" altLang="en-US" sz="1000" b="1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Max-Drawdown(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DJI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                  0. 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12</a:t>
            </a:r>
            <a:endParaRPr lang="en-US" altLang="zh-CN" sz="1000" b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  <a:p>
            <a:endParaRPr lang="en-US" altLang="zh-CN" sz="1000" b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738235" y="3773170"/>
            <a:ext cx="3338830" cy="1168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CAGR(Strategy): 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	           	</a:t>
            </a:r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0.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28</a:t>
            </a:r>
            <a:endParaRPr lang="zh-CN" altLang="en-US" sz="10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SharpRatio(Strategy):                  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	1.31</a:t>
            </a:r>
            <a:endParaRPr lang="zh-CN" altLang="en-US" sz="10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Max-Drawdown(Strategy):          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	</a:t>
            </a:r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0.2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3</a:t>
            </a:r>
            <a:endParaRPr lang="en-US" altLang="zh-CN" sz="1000" b="1">
              <a:solidFill>
                <a:srgbClr val="5832E1"/>
              </a:solidFill>
              <a:latin typeface="+mj-ea"/>
              <a:ea typeface="+mj-ea"/>
              <a:sym typeface="+mn-ea"/>
            </a:endParaRPr>
          </a:p>
          <a:p>
            <a:endParaRPr lang="zh-CN" altLang="en-US" sz="10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CAGR(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NDX100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	             	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0.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18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 </a:t>
            </a:r>
            <a:endParaRPr lang="zh-CN" altLang="en-US" sz="1000" b="1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SharpRatio(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NDX100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                   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	1.12</a:t>
            </a:r>
            <a:endParaRPr lang="zh-CN" altLang="en-US" sz="1000" b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  <a:p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Max-Drawdown(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NDX100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           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	0.17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   </a:t>
            </a:r>
            <a:endParaRPr lang="zh-CN" altLang="en-US" sz="1000" b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540" y="911225"/>
            <a:ext cx="4251960" cy="30676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2265" y="1342390"/>
            <a:ext cx="2733675" cy="3752850"/>
          </a:xfrm>
          <a:prstGeom prst="rect">
            <a:avLst/>
          </a:prstGeom>
        </p:spPr>
      </p:pic>
      <p:pic>
        <p:nvPicPr>
          <p:cNvPr id="11" name="图片 10" descr="0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530" y="2675890"/>
            <a:ext cx="10058400" cy="233553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45" y="2047875"/>
            <a:ext cx="12106275" cy="276225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25860" y="6111240"/>
            <a:ext cx="751205" cy="6508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271645" y="4345305"/>
            <a:ext cx="419163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>
                <a:solidFill>
                  <a:srgbClr val="5832E1"/>
                </a:solidFill>
                <a:latin typeface="+mj-ea"/>
                <a:ea typeface="+mj-ea"/>
              </a:rPr>
              <a:t>CAGR(Strategy): </a:t>
            </a:r>
            <a:r>
              <a:rPr lang="en-US" altLang="zh-CN" sz="1200" b="1">
                <a:solidFill>
                  <a:srgbClr val="5832E1"/>
                </a:solidFill>
                <a:latin typeface="+mj-ea"/>
                <a:ea typeface="+mj-ea"/>
              </a:rPr>
              <a:t>	  	</a:t>
            </a:r>
            <a:r>
              <a:rPr lang="zh-CN" altLang="en-US" sz="1200" b="1">
                <a:solidFill>
                  <a:srgbClr val="5832E1"/>
                </a:solidFill>
                <a:latin typeface="+mj-ea"/>
                <a:ea typeface="+mj-ea"/>
              </a:rPr>
              <a:t>0.</a:t>
            </a:r>
            <a:r>
              <a:rPr lang="en-US" altLang="zh-CN" sz="1200" b="1">
                <a:solidFill>
                  <a:srgbClr val="5832E1"/>
                </a:solidFill>
                <a:latin typeface="+mj-ea"/>
                <a:ea typeface="+mj-ea"/>
              </a:rPr>
              <a:t>20</a:t>
            </a:r>
            <a:endParaRPr lang="zh-CN" altLang="en-US" sz="12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200" b="1">
                <a:solidFill>
                  <a:srgbClr val="5832E1"/>
                </a:solidFill>
                <a:latin typeface="+mj-ea"/>
                <a:ea typeface="+mj-ea"/>
              </a:rPr>
              <a:t>SharpRatio(Strategy): </a:t>
            </a:r>
            <a:r>
              <a:rPr lang="en-US" altLang="zh-CN" sz="1200" b="1">
                <a:solidFill>
                  <a:srgbClr val="5832E1"/>
                </a:solidFill>
                <a:latin typeface="+mj-ea"/>
                <a:ea typeface="+mj-ea"/>
              </a:rPr>
              <a:t>		1.16</a:t>
            </a:r>
            <a:endParaRPr lang="zh-CN" altLang="en-US" sz="12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200" b="1">
                <a:solidFill>
                  <a:srgbClr val="5832E1"/>
                </a:solidFill>
                <a:latin typeface="+mj-ea"/>
                <a:ea typeface="+mj-ea"/>
              </a:rPr>
              <a:t>Max-Drawdown(Strategy): </a:t>
            </a:r>
            <a:r>
              <a:rPr lang="en-US" altLang="zh-CN" sz="1200" b="1">
                <a:solidFill>
                  <a:srgbClr val="5832E1"/>
                </a:solidFill>
                <a:latin typeface="+mj-ea"/>
                <a:ea typeface="+mj-ea"/>
              </a:rPr>
              <a:t>	</a:t>
            </a:r>
            <a:r>
              <a:rPr lang="zh-CN" altLang="en-US" sz="1200" b="1">
                <a:solidFill>
                  <a:srgbClr val="5832E1"/>
                </a:solidFill>
                <a:latin typeface="+mj-ea"/>
                <a:ea typeface="+mj-ea"/>
              </a:rPr>
              <a:t>0.</a:t>
            </a:r>
            <a:r>
              <a:rPr lang="en-US" altLang="zh-CN" sz="1200" b="1">
                <a:solidFill>
                  <a:srgbClr val="5832E1"/>
                </a:solidFill>
                <a:latin typeface="+mj-ea"/>
                <a:ea typeface="+mj-ea"/>
              </a:rPr>
              <a:t>15</a:t>
            </a:r>
            <a:endParaRPr lang="zh-CN" altLang="en-US" sz="1200" b="1">
              <a:solidFill>
                <a:srgbClr val="5832E1"/>
              </a:solidFill>
              <a:latin typeface="+mj-ea"/>
              <a:ea typeface="+mj-ea"/>
            </a:endParaRPr>
          </a:p>
          <a:p>
            <a:endParaRPr lang="zh-CN" altLang="en-US" sz="12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</a:rPr>
              <a:t>CAGR(SP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</a:rPr>
              <a:t>500</a:t>
            </a:r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</a:rPr>
              <a:t>):		0.1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</a:rPr>
              <a:t>2</a:t>
            </a:r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</a:rPr>
              <a:t> </a:t>
            </a:r>
            <a:endParaRPr lang="zh-CN" altLang="en-US" sz="1200" b="1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</a:rPr>
              <a:t>SharpRatio(SP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</a:rPr>
              <a:t>500</a:t>
            </a:r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</a:rPr>
              <a:t>): 	  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</a:rPr>
              <a:t>	</a:t>
            </a:r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</a:rPr>
              <a:t>0.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</a:rPr>
              <a:t>78</a:t>
            </a:r>
            <a:endParaRPr lang="zh-CN" altLang="en-US" sz="1200" b="1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</a:rPr>
              <a:t>Max-Drawdown(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</a:rPr>
              <a:t>SP500</a:t>
            </a:r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</a:rPr>
              <a:t>):    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</a:rPr>
              <a:t>	</a:t>
            </a:r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</a:rPr>
              <a:t>0.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</a:rPr>
              <a:t>20</a:t>
            </a:r>
            <a:endParaRPr lang="en-US" altLang="zh-CN" sz="1200" b="1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7380" y="4290060"/>
            <a:ext cx="30276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CAGR(Strategy): </a:t>
            </a:r>
            <a:r>
              <a:rPr lang="en-US" altLang="zh-CN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	      </a:t>
            </a:r>
            <a:r>
              <a:rPr lang="zh-CN" altLang="en-US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0. </a:t>
            </a:r>
            <a:r>
              <a:rPr lang="en-US" altLang="zh-CN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19</a:t>
            </a:r>
            <a:endParaRPr lang="zh-CN" altLang="en-US" sz="12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SharpRatio(Strategy): </a:t>
            </a:r>
            <a:r>
              <a:rPr lang="en-US" altLang="zh-CN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	      </a:t>
            </a:r>
            <a:r>
              <a:rPr lang="zh-CN" altLang="en-US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0</a:t>
            </a:r>
            <a:r>
              <a:rPr lang="en-US" altLang="zh-CN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. 89</a:t>
            </a:r>
            <a:endParaRPr lang="zh-CN" altLang="en-US" sz="12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Max-Drawdown(Strategy):  0. </a:t>
            </a:r>
            <a:r>
              <a:rPr lang="en-US" altLang="zh-CN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17</a:t>
            </a:r>
            <a:endParaRPr lang="en-US" altLang="zh-CN" sz="1200" b="1">
              <a:solidFill>
                <a:schemeClr val="accent1">
                  <a:lumMod val="75000"/>
                </a:schemeClr>
              </a:solidFill>
              <a:latin typeface="+mj-ea"/>
              <a:ea typeface="+mj-ea"/>
              <a:sym typeface="+mn-ea"/>
            </a:endParaRPr>
          </a:p>
          <a:p>
            <a:endParaRPr lang="en-US" altLang="zh-CN" sz="1200" b="1">
              <a:solidFill>
                <a:srgbClr val="5045E5"/>
              </a:solidFill>
              <a:latin typeface="+mj-ea"/>
              <a:ea typeface="+mj-ea"/>
              <a:sym typeface="+mn-ea"/>
            </a:endParaRPr>
          </a:p>
          <a:p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CAGR(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DJI</a:t>
            </a:r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		      0. 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11</a:t>
            </a:r>
            <a:endParaRPr lang="zh-CN" altLang="en-US" sz="1200" b="1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SharpRatio(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DJI</a:t>
            </a:r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 	      0. 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60</a:t>
            </a:r>
            <a:endParaRPr lang="zh-CN" altLang="en-US" sz="1200" b="1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Max-Drawdown(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DJI</a:t>
            </a:r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          0. 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23</a:t>
            </a:r>
            <a:endParaRPr lang="en-US" altLang="zh-CN" sz="1200" b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  <a:p>
            <a:endParaRPr lang="en-US" altLang="zh-CN" sz="1200" b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463280" y="4458970"/>
            <a:ext cx="333883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CAGR(Strategy): </a:t>
            </a:r>
            <a:r>
              <a:rPr lang="en-US" altLang="zh-CN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	               </a:t>
            </a:r>
            <a:r>
              <a:rPr lang="zh-CN" altLang="en-US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0.</a:t>
            </a:r>
            <a:r>
              <a:rPr lang="en-US" altLang="zh-CN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2</a:t>
            </a:r>
            <a:r>
              <a:rPr lang="en-US" altLang="zh-CN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9</a:t>
            </a:r>
            <a:endParaRPr lang="zh-CN" altLang="en-US" sz="12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SharpRatio(Strategy):                   </a:t>
            </a:r>
            <a:r>
              <a:rPr lang="en-US" altLang="zh-CN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1.46</a:t>
            </a:r>
            <a:endParaRPr lang="zh-CN" altLang="en-US" sz="12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Max-Drawdown(Strategy):           0</a:t>
            </a:r>
            <a:r>
              <a:rPr lang="en-US" altLang="zh-CN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.21</a:t>
            </a:r>
            <a:endParaRPr lang="en-US" altLang="zh-CN" sz="1200" b="1">
              <a:solidFill>
                <a:srgbClr val="5832E1"/>
              </a:solidFill>
              <a:latin typeface="+mj-ea"/>
              <a:ea typeface="+mj-ea"/>
              <a:sym typeface="+mn-ea"/>
            </a:endParaRPr>
          </a:p>
          <a:p>
            <a:endParaRPr lang="zh-CN" altLang="en-US" sz="12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CAGR(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NDX100</a:t>
            </a:r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	               </a:t>
            </a:r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0.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21</a:t>
            </a:r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 </a:t>
            </a:r>
            <a:endParaRPr lang="zh-CN" altLang="en-US" sz="1200" b="1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SharpRatio(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NDX100</a:t>
            </a:r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                   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1.17</a:t>
            </a:r>
            <a:endParaRPr lang="zh-CN" altLang="en-US" sz="1200" b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  <a:p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Max-Drawdown(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NDX100</a:t>
            </a:r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           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0.17</a:t>
            </a:r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   </a:t>
            </a:r>
            <a:endParaRPr lang="zh-CN" altLang="en-US" sz="1200" b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lum bright="-24000" contrast="42000"/>
          </a:blip>
          <a:srcRect l="1679" t="1658" r="1829" b="2722"/>
          <a:stretch>
            <a:fillRect/>
          </a:stretch>
        </p:blipFill>
        <p:spPr>
          <a:xfrm>
            <a:off x="201930" y="1043305"/>
            <a:ext cx="3686810" cy="27482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74165" y="236220"/>
            <a:ext cx="9042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5832E1"/>
                </a:solidFill>
              </a:rPr>
              <a:t>优化模型实证结果： </a:t>
            </a:r>
            <a:r>
              <a:rPr lang="en-US" altLang="zh-CN" sz="2800" b="1">
                <a:solidFill>
                  <a:srgbClr val="5832E1"/>
                </a:solidFill>
              </a:rPr>
              <a:t> 2012-2020 </a:t>
            </a:r>
            <a:r>
              <a:rPr lang="zh-CN" altLang="en-US" sz="2800" b="1">
                <a:solidFill>
                  <a:srgbClr val="5832E1"/>
                </a:solidFill>
              </a:rPr>
              <a:t>（</a:t>
            </a:r>
            <a:r>
              <a:rPr lang="zh-CN" altLang="en-US" sz="2800" b="1">
                <a:solidFill>
                  <a:srgbClr val="5832E1"/>
                </a:solidFill>
                <a:sym typeface="+mn-ea"/>
              </a:rPr>
              <a:t>年度财报股池</a:t>
            </a:r>
            <a:r>
              <a:rPr lang="zh-CN" altLang="en-US" sz="2800" b="1">
                <a:solidFill>
                  <a:srgbClr val="5832E1"/>
                </a:solidFill>
              </a:rPr>
              <a:t>）</a:t>
            </a:r>
            <a:endParaRPr lang="zh-CN" altLang="en-US" sz="2800" b="1">
              <a:solidFill>
                <a:srgbClr val="5832E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l="1851" t="3060" r="1794" b="3402"/>
          <a:stretch>
            <a:fillRect/>
          </a:stretch>
        </p:blipFill>
        <p:spPr>
          <a:xfrm>
            <a:off x="4170680" y="1059180"/>
            <a:ext cx="3850005" cy="27324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l="1901" t="2975" r="4143" b="3412"/>
          <a:stretch>
            <a:fillRect/>
          </a:stretch>
        </p:blipFill>
        <p:spPr>
          <a:xfrm>
            <a:off x="8343265" y="1058545"/>
            <a:ext cx="3707130" cy="273304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25860" y="6111240"/>
            <a:ext cx="751205" cy="6508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366520" y="4700905"/>
            <a:ext cx="30276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CAGR(Strategy): </a:t>
            </a:r>
            <a:r>
              <a:rPr lang="en-US" altLang="zh-CN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	             </a:t>
            </a:r>
            <a:r>
              <a:rPr lang="zh-CN" altLang="en-US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0. </a:t>
            </a:r>
            <a:r>
              <a:rPr lang="en-US" altLang="zh-CN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14</a:t>
            </a:r>
            <a:endParaRPr lang="zh-CN" altLang="en-US" sz="12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SharpRatio(Strategy): </a:t>
            </a:r>
            <a:r>
              <a:rPr lang="en-US" altLang="zh-CN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	             </a:t>
            </a:r>
            <a:r>
              <a:rPr lang="zh-CN" altLang="en-US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0</a:t>
            </a:r>
            <a:r>
              <a:rPr lang="en-US" altLang="zh-CN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. 67</a:t>
            </a:r>
            <a:endParaRPr lang="zh-CN" altLang="en-US" sz="12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Max-Drawdown(Strategy):         0. </a:t>
            </a:r>
            <a:r>
              <a:rPr lang="en-US" altLang="zh-CN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39</a:t>
            </a:r>
            <a:endParaRPr lang="en-US" altLang="zh-CN" sz="1200" b="1">
              <a:solidFill>
                <a:schemeClr val="accent1">
                  <a:lumMod val="75000"/>
                </a:schemeClr>
              </a:solidFill>
              <a:latin typeface="+mj-ea"/>
              <a:ea typeface="+mj-ea"/>
              <a:sym typeface="+mn-ea"/>
            </a:endParaRPr>
          </a:p>
          <a:p>
            <a:endParaRPr lang="en-US" altLang="zh-CN" sz="1200" b="1">
              <a:solidFill>
                <a:srgbClr val="5045E5"/>
              </a:solidFill>
              <a:latin typeface="+mj-ea"/>
              <a:ea typeface="+mj-ea"/>
              <a:sym typeface="+mn-ea"/>
            </a:endParaRPr>
          </a:p>
          <a:p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CAGR(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DJI</a:t>
            </a:r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		             0. 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05</a:t>
            </a:r>
            <a:endParaRPr lang="zh-CN" altLang="en-US" sz="1200" b="1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SharpRatio(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DJI</a:t>
            </a:r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 	             0. 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17</a:t>
            </a:r>
            <a:endParaRPr lang="zh-CN" altLang="en-US" sz="1200" b="1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Max-Drawdown(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DJI</a:t>
            </a:r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                 0. 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49</a:t>
            </a:r>
            <a:endParaRPr lang="en-US" altLang="zh-CN" sz="1200" b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  <a:p>
            <a:endParaRPr lang="en-US" altLang="zh-CN" sz="1200" b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03705" y="146050"/>
            <a:ext cx="8785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5832E1"/>
                </a:solidFill>
              </a:rPr>
              <a:t>优化模型实证结果： </a:t>
            </a:r>
            <a:r>
              <a:rPr lang="en-US" altLang="zh-CN" sz="2800" b="1">
                <a:solidFill>
                  <a:srgbClr val="5832E1"/>
                </a:solidFill>
              </a:rPr>
              <a:t> </a:t>
            </a:r>
            <a:r>
              <a:rPr lang="zh-CN" altLang="en-US" sz="2800" b="1">
                <a:solidFill>
                  <a:srgbClr val="5832E1"/>
                </a:solidFill>
              </a:rPr>
              <a:t> </a:t>
            </a:r>
            <a:r>
              <a:rPr lang="en-US" altLang="zh-CN" sz="2800" b="1">
                <a:solidFill>
                  <a:srgbClr val="5832E1"/>
                </a:solidFill>
                <a:sym typeface="+mn-ea"/>
              </a:rPr>
              <a:t>2004-2014 </a:t>
            </a:r>
            <a:r>
              <a:rPr lang="zh-CN" altLang="en-US" sz="2800" b="1">
                <a:solidFill>
                  <a:srgbClr val="5832E1"/>
                </a:solidFill>
                <a:sym typeface="+mn-ea"/>
              </a:rPr>
              <a:t>（</a:t>
            </a:r>
            <a:r>
              <a:rPr lang="zh-CN" altLang="en-US" sz="2800" b="1">
                <a:solidFill>
                  <a:srgbClr val="5832E1"/>
                </a:solidFill>
                <a:sym typeface="+mn-ea"/>
              </a:rPr>
              <a:t>年度财报股池</a:t>
            </a:r>
            <a:r>
              <a:rPr lang="zh-CN" altLang="en-US" sz="2800" b="1">
                <a:solidFill>
                  <a:srgbClr val="5832E1"/>
                </a:solidFill>
              </a:rPr>
              <a:t>）</a:t>
            </a:r>
            <a:endParaRPr lang="zh-CN" altLang="en-US" sz="2800" b="1">
              <a:solidFill>
                <a:srgbClr val="5832E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2483" t="1824" r="3182" b="4267"/>
          <a:stretch>
            <a:fillRect/>
          </a:stretch>
        </p:blipFill>
        <p:spPr>
          <a:xfrm>
            <a:off x="927735" y="1214755"/>
            <a:ext cx="3905885" cy="29387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573520" y="4700905"/>
            <a:ext cx="370776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CAGR(Strategy): </a:t>
            </a:r>
            <a:r>
              <a:rPr lang="en-US" altLang="zh-CN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	      	</a:t>
            </a:r>
            <a:r>
              <a:rPr lang="zh-CN" altLang="en-US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0. </a:t>
            </a:r>
            <a:r>
              <a:rPr lang="en-US" altLang="zh-CN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26</a:t>
            </a:r>
            <a:endParaRPr lang="zh-CN" altLang="en-US" sz="12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SharpRatio(Strategy): </a:t>
            </a:r>
            <a:r>
              <a:rPr lang="en-US" altLang="zh-CN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	      	1.06</a:t>
            </a:r>
            <a:endParaRPr lang="zh-CN" altLang="en-US" sz="12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Max-Drawdown(Strategy):        </a:t>
            </a:r>
            <a:r>
              <a:rPr lang="en-US" altLang="zh-CN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	</a:t>
            </a:r>
            <a:r>
              <a:rPr lang="zh-CN" altLang="en-US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0. </a:t>
            </a:r>
            <a:r>
              <a:rPr lang="en-US" altLang="zh-CN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17</a:t>
            </a:r>
            <a:endParaRPr lang="en-US" altLang="zh-CN" sz="1200" b="1">
              <a:solidFill>
                <a:srgbClr val="5832E1"/>
              </a:solidFill>
              <a:latin typeface="+mj-ea"/>
              <a:ea typeface="+mj-ea"/>
              <a:sym typeface="+mn-ea"/>
            </a:endParaRPr>
          </a:p>
          <a:p>
            <a:endParaRPr lang="en-US" altLang="zh-CN" sz="1200" b="1">
              <a:solidFill>
                <a:srgbClr val="5045E5"/>
              </a:solidFill>
              <a:latin typeface="+mj-ea"/>
              <a:ea typeface="+mj-ea"/>
              <a:sym typeface="+mn-ea"/>
            </a:endParaRPr>
          </a:p>
          <a:p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CAGR(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DJI</a:t>
            </a:r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		      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	</a:t>
            </a:r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0. 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11</a:t>
            </a:r>
            <a:endParaRPr lang="zh-CN" altLang="en-US" sz="1200" b="1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SharpRatio(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DJI</a:t>
            </a:r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 	      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	</a:t>
            </a:r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0. 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52</a:t>
            </a:r>
            <a:endParaRPr lang="zh-CN" altLang="en-US" sz="1200" b="1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Max-Drawdown(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DJI</a:t>
            </a:r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                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	</a:t>
            </a:r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0. 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23</a:t>
            </a:r>
            <a:endParaRPr lang="en-US" altLang="zh-CN" sz="1200" b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l="1540" t="2117" r="2916" b="3187"/>
          <a:stretch>
            <a:fillRect/>
          </a:stretch>
        </p:blipFill>
        <p:spPr>
          <a:xfrm>
            <a:off x="6228080" y="1170305"/>
            <a:ext cx="4192905" cy="321183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5867" y="6017260"/>
            <a:ext cx="789305" cy="7810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195320" y="159385"/>
            <a:ext cx="5800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5832E1"/>
                </a:solidFill>
                <a:latin typeface="+mj-ea"/>
                <a:ea typeface="+mj-ea"/>
              </a:rPr>
              <a:t>DJI &amp; Portfolio Monthly Returns(%) 2012-2020</a:t>
            </a:r>
            <a:endParaRPr lang="en-US" altLang="zh-CN" b="1">
              <a:solidFill>
                <a:srgbClr val="5832E1"/>
              </a:solidFill>
              <a:latin typeface="+mj-ea"/>
              <a:ea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26560" y="3641725"/>
            <a:ext cx="401510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b="1">
                <a:solidFill>
                  <a:srgbClr val="5832E1"/>
                </a:solidFill>
                <a:latin typeface="+mn-ea"/>
                <a:sym typeface="+mn-ea"/>
              </a:rPr>
              <a:t>DJI &amp; Portfolio Yearly Returns(%)</a:t>
            </a:r>
            <a:endParaRPr lang="en-US" altLang="zh-CN" b="1">
              <a:solidFill>
                <a:srgbClr val="5832E1"/>
              </a:solidFill>
              <a:latin typeface="+mn-ea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lum contrast="48000"/>
          </a:blip>
          <a:stretch>
            <a:fillRect/>
          </a:stretch>
        </p:blipFill>
        <p:spPr>
          <a:xfrm>
            <a:off x="197485" y="696595"/>
            <a:ext cx="10154920" cy="28003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lum bright="-12000" contrast="78000"/>
          </a:blip>
          <a:stretch>
            <a:fillRect/>
          </a:stretch>
        </p:blipFill>
        <p:spPr>
          <a:xfrm>
            <a:off x="10352405" y="687070"/>
            <a:ext cx="1295400" cy="28092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lum bright="-18000" contrast="30000"/>
          </a:blip>
          <a:srcRect l="1386" t="1533" r="1616" b="2553"/>
          <a:stretch>
            <a:fillRect/>
          </a:stretch>
        </p:blipFill>
        <p:spPr>
          <a:xfrm>
            <a:off x="4062730" y="4154170"/>
            <a:ext cx="4066540" cy="264414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5867" y="6017260"/>
            <a:ext cx="789305" cy="7810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42080" y="197485"/>
            <a:ext cx="59537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5832E1"/>
                </a:solidFill>
                <a:latin typeface="+mj-ea"/>
                <a:ea typeface="+mj-ea"/>
              </a:rPr>
              <a:t>SP500 &amp; Portfolio Monthly Returns(%) 2012-2020</a:t>
            </a:r>
            <a:endParaRPr lang="en-US" altLang="zh-CN" b="1">
              <a:solidFill>
                <a:srgbClr val="5832E1"/>
              </a:solidFill>
              <a:latin typeface="+mj-ea"/>
              <a:ea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00295" y="821055"/>
            <a:ext cx="3738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b="1">
                <a:latin typeface="+mn-ea"/>
                <a:sym typeface="+mn-ea"/>
              </a:rPr>
              <a:t>DJI Portfolio Yearly Returns(%)</a:t>
            </a:r>
            <a:endParaRPr lang="zh-CN" altLang="en-US" b="1">
              <a:latin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lum bright="-18000" contrast="42000"/>
          </a:blip>
          <a:srcRect l="1676" t="1905" r="1503" b="3771"/>
          <a:stretch>
            <a:fillRect/>
          </a:stretch>
        </p:blipFill>
        <p:spPr>
          <a:xfrm>
            <a:off x="3592830" y="4102100"/>
            <a:ext cx="4331335" cy="2755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lum bright="6000" contrast="34000"/>
          </a:blip>
          <a:stretch>
            <a:fillRect/>
          </a:stretch>
        </p:blipFill>
        <p:spPr>
          <a:xfrm>
            <a:off x="297180" y="820420"/>
            <a:ext cx="10393680" cy="28009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lum bright="-12000" contrast="72000"/>
          </a:blip>
          <a:stretch>
            <a:fillRect/>
          </a:stretch>
        </p:blipFill>
        <p:spPr>
          <a:xfrm>
            <a:off x="10623550" y="797560"/>
            <a:ext cx="1172210" cy="28238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14165" y="3733800"/>
            <a:ext cx="43611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b="1">
                <a:solidFill>
                  <a:srgbClr val="5832E1"/>
                </a:solidFill>
                <a:latin typeface="+mn-ea"/>
                <a:sym typeface="+mn-ea"/>
              </a:rPr>
              <a:t>SP500 &amp; Portfolio Yearly Returns(%)</a:t>
            </a:r>
            <a:endParaRPr lang="en-US" altLang="zh-CN" b="1">
              <a:solidFill>
                <a:srgbClr val="5832E1"/>
              </a:solidFill>
              <a:latin typeface="+mn-ea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5867" y="6017260"/>
            <a:ext cx="789305" cy="7810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80180" y="264160"/>
            <a:ext cx="6503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5832E1"/>
                </a:solidFill>
                <a:latin typeface="+mj-ea"/>
                <a:ea typeface="+mj-ea"/>
              </a:rPr>
              <a:t>NDX100 &amp; Portfolio Monthly Returns(%) 2012-2020</a:t>
            </a:r>
            <a:endParaRPr lang="en-US" altLang="zh-CN" b="1">
              <a:solidFill>
                <a:srgbClr val="5832E1"/>
              </a:solidFill>
              <a:latin typeface="+mj-ea"/>
              <a:ea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45280" y="3808730"/>
            <a:ext cx="459994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b="1">
                <a:solidFill>
                  <a:srgbClr val="5832E1"/>
                </a:solidFill>
                <a:latin typeface="+mn-ea"/>
                <a:sym typeface="+mn-ea"/>
              </a:rPr>
              <a:t>NDX100 &amp; Portfolio Yearly Returns(%)</a:t>
            </a:r>
            <a:endParaRPr lang="en-US" altLang="zh-CN" b="1">
              <a:solidFill>
                <a:srgbClr val="5832E1"/>
              </a:solidFill>
              <a:latin typeface="+mn-ea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lum contrast="48000"/>
          </a:blip>
          <a:stretch>
            <a:fillRect/>
          </a:stretch>
        </p:blipFill>
        <p:spPr>
          <a:xfrm>
            <a:off x="412750" y="821055"/>
            <a:ext cx="9574530" cy="28194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lum bright="-6000" contrast="66000"/>
          </a:blip>
          <a:stretch>
            <a:fillRect/>
          </a:stretch>
        </p:blipFill>
        <p:spPr>
          <a:xfrm>
            <a:off x="9987280" y="821055"/>
            <a:ext cx="1343025" cy="28098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lum bright="-18000" contrast="30000"/>
          </a:blip>
          <a:srcRect l="1899" t="2320" r="1960" b="2162"/>
          <a:stretch>
            <a:fillRect/>
          </a:stretch>
        </p:blipFill>
        <p:spPr>
          <a:xfrm>
            <a:off x="4064000" y="4243705"/>
            <a:ext cx="4063365" cy="255460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5867" y="6017260"/>
            <a:ext cx="789305" cy="7810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018915" y="90805"/>
            <a:ext cx="65576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5832E1"/>
                </a:solidFill>
                <a:latin typeface="+mj-ea"/>
                <a:ea typeface="+mj-ea"/>
              </a:rPr>
              <a:t>DJI &amp; Portfolio Monthly Returns(%) 2005-2014</a:t>
            </a:r>
            <a:endParaRPr lang="en-US" altLang="zh-CN" b="1">
              <a:solidFill>
                <a:srgbClr val="5832E1"/>
              </a:solidFill>
              <a:latin typeface="+mj-ea"/>
              <a:ea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27195" y="3608070"/>
            <a:ext cx="401510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b="1">
                <a:solidFill>
                  <a:srgbClr val="5832E1"/>
                </a:solidFill>
                <a:latin typeface="+mn-ea"/>
                <a:sym typeface="+mn-ea"/>
              </a:rPr>
              <a:t>DJI &amp; Portfolio Yearly Returns(%)</a:t>
            </a:r>
            <a:endParaRPr lang="en-US" altLang="zh-CN" b="1">
              <a:solidFill>
                <a:srgbClr val="5832E1"/>
              </a:solidFill>
              <a:latin typeface="+mn-ea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lum contrast="46000"/>
          </a:blip>
          <a:stretch>
            <a:fillRect/>
          </a:stretch>
        </p:blipFill>
        <p:spPr>
          <a:xfrm>
            <a:off x="9857105" y="559435"/>
            <a:ext cx="1152525" cy="30105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lum bright="-12000" contrast="70000"/>
          </a:blip>
          <a:stretch>
            <a:fillRect/>
          </a:stretch>
        </p:blipFill>
        <p:spPr>
          <a:xfrm>
            <a:off x="453390" y="560070"/>
            <a:ext cx="9403715" cy="30099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 l="3153" t="1560" r="6532" b="4627"/>
          <a:stretch>
            <a:fillRect/>
          </a:stretch>
        </p:blipFill>
        <p:spPr>
          <a:xfrm>
            <a:off x="4018915" y="3919855"/>
            <a:ext cx="3947160" cy="293814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103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12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21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32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9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92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492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1、12、15、16、17、18、19、22、27、32、35、36"/>
</p:tagLst>
</file>

<file path=ppt/tags/tag146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47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48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49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1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2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3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4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5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6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7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8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9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y"/>
  <p:tag name="KSO_WM_UNIT_INDEX" val="1"/>
  <p:tag name="KSO_WM_UNIT_ID" val="_1*y*1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7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5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heme/theme1.xml><?xml version="1.0" encoding="utf-8"?>
<a:theme xmlns:a="http://schemas.openxmlformats.org/drawingml/2006/main" name="2_Office 主题​​">
  <a:themeElements>
    <a:clrScheme name="自定义 267">
      <a:dk1>
        <a:sysClr val="windowText" lastClr="000000"/>
      </a:dk1>
      <a:lt1>
        <a:sysClr val="window" lastClr="FFFFFF"/>
      </a:lt1>
      <a:dk2>
        <a:srgbClr val="00070C"/>
      </a:dk2>
      <a:lt2>
        <a:srgbClr val="FFFFFF"/>
      </a:lt2>
      <a:accent1>
        <a:srgbClr val="0BAEF4"/>
      </a:accent1>
      <a:accent2>
        <a:srgbClr val="0868A9"/>
      </a:accent2>
      <a:accent3>
        <a:srgbClr val="0A69CF"/>
      </a:accent3>
      <a:accent4>
        <a:srgbClr val="0A46BD"/>
      </a:accent4>
      <a:accent5>
        <a:srgbClr val="0924AA"/>
      </a:accent5>
      <a:accent6>
        <a:srgbClr val="090198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3831</Words>
  <Application>WPS 演示</Application>
  <PresentationFormat>宽屏</PresentationFormat>
  <Paragraphs>207</Paragraphs>
  <Slides>15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汉仪旗黑-85S</vt:lpstr>
      <vt:lpstr>Times New Roman</vt:lpstr>
      <vt:lpstr>Arial Unicode MS</vt:lpstr>
      <vt:lpstr>Calibri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妞</cp:lastModifiedBy>
  <cp:revision>191</cp:revision>
  <dcterms:created xsi:type="dcterms:W3CDTF">2019-05-24T06:29:00Z</dcterms:created>
  <dcterms:modified xsi:type="dcterms:W3CDTF">2021-04-08T18:07:47Z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