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632" r:id="rId3"/>
    <p:sldId id="656" r:id="rId4"/>
    <p:sldId id="658" r:id="rId5"/>
    <p:sldId id="623" r:id="rId6"/>
  </p:sldIdLst>
  <p:sldSz cx="12192000" cy="6858000"/>
  <p:notesSz cx="6858000" cy="9144000"/>
  <p:embeddedFontLst>
    <p:embeddedFont>
      <p:font typeface="微软雅黑" panose="020B0503020204020204" pitchFamily="34" charset="-122"/>
      <p:regular r:id="rId11"/>
    </p:embeddedFont>
    <p:embeddedFont>
      <p:font typeface="Calibri" panose="020F0502020204030204" charset="0"/>
      <p:regular r:id="rId12"/>
      <p:bold r:id="rId13"/>
      <p:italic r:id="rId14"/>
      <p:boldItalic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2E1"/>
    <a:srgbClr val="5045E5"/>
    <a:srgbClr val="1D41D5"/>
    <a:srgbClr val="5358F7"/>
    <a:srgbClr val="FDF3F1"/>
    <a:srgbClr val="2C80D4"/>
    <a:srgbClr val="3AC4CD"/>
    <a:srgbClr val="204DD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78280" y="254000"/>
            <a:ext cx="1032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5832E1"/>
                </a:solidFill>
              </a:rPr>
              <a:t>A</a:t>
            </a:r>
            <a:r>
              <a:rPr lang="zh-CN" altLang="zh-CN" sz="2800" b="1">
                <a:solidFill>
                  <a:srgbClr val="5832E1"/>
                </a:solidFill>
              </a:rPr>
              <a:t>股</a:t>
            </a:r>
            <a:r>
              <a:rPr lang="zh-CN" altLang="en-US" sz="2800" b="1">
                <a:solidFill>
                  <a:srgbClr val="5832E1"/>
                </a:solidFill>
              </a:rPr>
              <a:t>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2012 - 2020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530" y="4860290"/>
            <a:ext cx="272224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39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. 97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Max-Drawdown(Strategy):         0.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32</a:t>
            </a:r>
            <a:endParaRPr lang="en-US" altLang="zh-CN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Volatility(Strategy):	      0.37</a:t>
            </a:r>
            <a:endParaRPr lang="en-US" altLang="zh-CN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852" t="914" r="948" b="2133"/>
          <a:stretch>
            <a:fillRect/>
          </a:stretch>
        </p:blipFill>
        <p:spPr>
          <a:xfrm>
            <a:off x="176530" y="989330"/>
            <a:ext cx="5073015" cy="3657600"/>
          </a:xfrm>
          <a:prstGeom prst="rect">
            <a:avLst/>
          </a:prstGeom>
        </p:spPr>
      </p:pic>
      <p:pic>
        <p:nvPicPr>
          <p:cNvPr id="24" name="图片 23" descr="husehn hus"/>
          <p:cNvPicPr>
            <a:picLocks noChangeAspect="1"/>
          </p:cNvPicPr>
          <p:nvPr/>
        </p:nvPicPr>
        <p:blipFill>
          <a:blip r:embed="rId2"/>
          <a:srcRect l="2023" t="1948" r="2479" b="3108"/>
          <a:stretch>
            <a:fillRect/>
          </a:stretch>
        </p:blipFill>
        <p:spPr>
          <a:xfrm>
            <a:off x="5967730" y="1130935"/>
            <a:ext cx="5434965" cy="35769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971165" y="4919980"/>
            <a:ext cx="292671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hushen300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hushen300)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: 	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34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hushen300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4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Volatility(hushen300):	      0.37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/>
          </a:p>
        </p:txBody>
      </p:sp>
      <p:pic>
        <p:nvPicPr>
          <p:cNvPr id="26" name="图片 25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522" y="5898515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74165" y="236220"/>
            <a:ext cx="10327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5832E1"/>
                </a:solidFill>
                <a:sym typeface="+mn-ea"/>
              </a:rPr>
              <a:t>A</a:t>
            </a:r>
            <a:r>
              <a:rPr lang="zh-CN" altLang="zh-CN" sz="2800" b="1">
                <a:solidFill>
                  <a:srgbClr val="5832E1"/>
                </a:solidFill>
                <a:sym typeface="+mn-ea"/>
              </a:rPr>
              <a:t>股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模型实证结果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： 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2012 - 2020 </a:t>
            </a:r>
            <a:r>
              <a:rPr lang="zh-CN" altLang="en-US" sz="2800" b="1">
                <a:solidFill>
                  <a:srgbClr val="5832E1"/>
                </a:solidFill>
              </a:rPr>
              <a:t>（每月</a:t>
            </a:r>
            <a:r>
              <a:rPr lang="en-US" altLang="zh-CN" sz="2800" b="1">
                <a:solidFill>
                  <a:srgbClr val="5832E1"/>
                </a:solidFill>
              </a:rPr>
              <a:t>/</a:t>
            </a:r>
            <a:r>
              <a:rPr lang="zh-CN" altLang="en-US" sz="2800" b="1">
                <a:solidFill>
                  <a:srgbClr val="5832E1"/>
                </a:solidFill>
              </a:rPr>
              <a:t>年收益率）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946150"/>
            <a:ext cx="11444605" cy="2762250"/>
          </a:xfrm>
          <a:prstGeom prst="rect">
            <a:avLst/>
          </a:prstGeom>
        </p:spPr>
      </p:pic>
      <p:pic>
        <p:nvPicPr>
          <p:cNvPr id="11" name="图片 10" descr="0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708400"/>
            <a:ext cx="11443970" cy="2790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3705" y="146050"/>
            <a:ext cx="8785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5832E1"/>
                </a:solidFill>
                <a:sym typeface="+mn-ea"/>
              </a:rPr>
              <a:t>A</a:t>
            </a:r>
            <a:r>
              <a:rPr lang="zh-CN" altLang="zh-CN" sz="2800" b="1">
                <a:solidFill>
                  <a:srgbClr val="5832E1"/>
                </a:solidFill>
                <a:sym typeface="+mn-ea"/>
              </a:rPr>
              <a:t>股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模型实证结果： 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2012 - 2020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l="1490" t="1293" r="1121" b="2114"/>
          <a:stretch>
            <a:fillRect/>
          </a:stretch>
        </p:blipFill>
        <p:spPr>
          <a:xfrm>
            <a:off x="321310" y="1150620"/>
            <a:ext cx="5092065" cy="3851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2756" t="1969" r="1185" b="2398"/>
          <a:stretch>
            <a:fillRect/>
          </a:stretch>
        </p:blipFill>
        <p:spPr>
          <a:xfrm>
            <a:off x="6308090" y="1244600"/>
            <a:ext cx="5052060" cy="36639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21310" y="5093970"/>
            <a:ext cx="31248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13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. 32</a:t>
            </a:r>
            <a:endParaRPr lang="zh-CN" altLang="en-US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Max-Drawdown(Strategy):         0. </a:t>
            </a:r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65</a:t>
            </a:r>
            <a:endParaRPr lang="en-US" altLang="zh-CN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000" b="1">
                <a:solidFill>
                  <a:schemeClr val="accent6">
                    <a:lumMod val="60000"/>
                    <a:lumOff val="40000"/>
                  </a:schemeClr>
                </a:solidFill>
                <a:latin typeface="+mj-ea"/>
                <a:ea typeface="+mj-ea"/>
                <a:sym typeface="+mn-ea"/>
              </a:rPr>
              <a:t>Volatility(Strategy):	      0.32</a:t>
            </a:r>
            <a:endParaRPr lang="en-US" altLang="zh-CN" sz="1000" b="1">
              <a:solidFill>
                <a:schemeClr val="accent6">
                  <a:lumMod val="60000"/>
                  <a:lumOff val="40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endParaRPr lang="zh-CN" altLang="en-US" sz="1000"/>
          </a:p>
        </p:txBody>
      </p:sp>
      <p:sp>
        <p:nvSpPr>
          <p:cNvPr id="12" name="文本框 11"/>
          <p:cNvSpPr txBox="1"/>
          <p:nvPr/>
        </p:nvSpPr>
        <p:spPr>
          <a:xfrm>
            <a:off x="3044190" y="5093970"/>
            <a:ext cx="30949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Shangzheng50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  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10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Shangzheng50)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: 	          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32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Shangzheng50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4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Volatility(Shangzheng50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           0.24</a:t>
            </a:r>
            <a:endParaRPr lang="zh-CN" altLang="en-US" sz="1000"/>
          </a:p>
          <a:p>
            <a:endParaRPr lang="zh-CN" altLang="en-US" sz="1000"/>
          </a:p>
        </p:txBody>
      </p:sp>
      <p:pic>
        <p:nvPicPr>
          <p:cNvPr id="26" name="图片 25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247" y="5809615"/>
            <a:ext cx="789305" cy="781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5" y="1123315"/>
            <a:ext cx="11391265" cy="2703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3827145"/>
            <a:ext cx="11391265" cy="24549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74165" y="236220"/>
            <a:ext cx="10327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5832E1"/>
                </a:solidFill>
                <a:sym typeface="+mn-ea"/>
              </a:rPr>
              <a:t>A</a:t>
            </a:r>
            <a:r>
              <a:rPr lang="zh-CN" altLang="zh-CN" sz="2800" b="1">
                <a:solidFill>
                  <a:srgbClr val="5832E1"/>
                </a:solidFill>
                <a:sym typeface="+mn-ea"/>
              </a:rPr>
              <a:t>股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模型实证结果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： 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2012 - 2020 </a:t>
            </a:r>
            <a:r>
              <a:rPr lang="zh-CN" altLang="en-US" sz="2800" b="1">
                <a:solidFill>
                  <a:srgbClr val="5832E1"/>
                </a:solidFill>
              </a:rPr>
              <a:t>（每月</a:t>
            </a:r>
            <a:r>
              <a:rPr lang="en-US" altLang="zh-CN" sz="2800" b="1">
                <a:solidFill>
                  <a:srgbClr val="5832E1"/>
                </a:solidFill>
              </a:rPr>
              <a:t>/</a:t>
            </a:r>
            <a:r>
              <a:rPr lang="zh-CN" altLang="en-US" sz="2800" b="1">
                <a:solidFill>
                  <a:srgbClr val="5832E1"/>
                </a:solidFill>
              </a:rPr>
              <a:t>年收益率）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WPS 演示</Application>
  <PresentationFormat>宽屏</PresentationFormat>
  <Paragraphs>36</Paragraphs>
  <Slides>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妞</cp:lastModifiedBy>
  <cp:revision>193</cp:revision>
  <dcterms:created xsi:type="dcterms:W3CDTF">2019-05-24T06:29:00Z</dcterms:created>
  <dcterms:modified xsi:type="dcterms:W3CDTF">2021-04-08T19:48:12Z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