
<file path=[Content_Types].xml><?xml version="1.0" encoding="utf-8"?>
<Types xmlns="http://schemas.openxmlformats.org/package/2006/content-types">
  <Default Extension="jpeg" ContentType="image/jpe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9"/>
  </p:handoutMasterIdLst>
  <p:sldIdLst>
    <p:sldId id="256" r:id="rId3"/>
    <p:sldId id="260" r:id="rId4"/>
    <p:sldId id="258" r:id="rId5"/>
    <p:sldId id="259" r:id="rId6"/>
    <p:sldId id="257" r:id="rId7"/>
    <p:sldId id="261" r:id="rId8"/>
    <p:sldId id="262" r:id="rId9"/>
    <p:sldId id="263" r:id="rId10"/>
    <p:sldId id="264" r:id="rId11"/>
    <p:sldId id="268" r:id="rId12"/>
    <p:sldId id="269" r:id="rId13"/>
    <p:sldId id="270" r:id="rId14"/>
    <p:sldId id="266" r:id="rId15"/>
    <p:sldId id="272" r:id="rId16"/>
    <p:sldId id="271" r:id="rId17"/>
    <p:sldId id="267" r:id="rId1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7"/>
    <p:restoredTop sz="90709"/>
  </p:normalViewPr>
  <p:slideViewPr>
    <p:cSldViewPr showGuides="1">
      <p:cViewPr>
        <p:scale>
          <a:sx n="75" d="100"/>
          <a:sy n="75" d="100"/>
        </p:scale>
        <p:origin x="-6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9458" name="页眉占位符 1945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en-US" sz="1200" dirty="0"/>
          </a:p>
        </p:txBody>
      </p:sp>
      <p:sp>
        <p:nvSpPr>
          <p:cNvPr id="19459" name="日期占位符 19458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en-US" sz="1200" dirty="0"/>
          </a:p>
        </p:txBody>
      </p:sp>
      <p:sp>
        <p:nvSpPr>
          <p:cNvPr id="19460" name="页脚占位符 19459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en-US" sz="1200" dirty="0"/>
          </a:p>
        </p:txBody>
      </p:sp>
      <p:sp>
        <p:nvSpPr>
          <p:cNvPr id="19461" name="灯片编号占位符 19460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Tahom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031" name="直接连接符 1030"/>
          <p:cNvSpPr/>
          <p:nvPr userDrawn="1"/>
        </p:nvSpPr>
        <p:spPr>
          <a:xfrm flipV="1">
            <a:off x="685800" y="381000"/>
            <a:ext cx="0" cy="6096000"/>
          </a:xfrm>
          <a:prstGeom prst="line">
            <a:avLst/>
          </a:prstGeom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2" name="直接连接符 1031"/>
          <p:cNvSpPr/>
          <p:nvPr userDrawn="1"/>
        </p:nvSpPr>
        <p:spPr>
          <a:xfrm flipH="1">
            <a:off x="838200" y="1371600"/>
            <a:ext cx="7543800" cy="0"/>
          </a:xfrm>
          <a:prstGeom prst="line">
            <a:avLst/>
          </a:prstGeom>
          <a:ln w="254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1033" name="图片 1032" descr="login3Dlogo"/>
          <p:cNvPicPr>
            <a:picLocks noChangeAspect="1"/>
          </p:cNvPicPr>
          <p:nvPr userDrawn="1"/>
        </p:nvPicPr>
        <p:blipFill>
          <a:blip r:embed="rId12"/>
          <a:srcRect b="13889"/>
          <a:stretch>
            <a:fillRect/>
          </a:stretch>
        </p:blipFill>
        <p:spPr>
          <a:xfrm>
            <a:off x="7940675" y="5638800"/>
            <a:ext cx="1050925" cy="11445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2051" name="文本框 2050"/>
          <p:cNvSpPr txBox="1"/>
          <p:nvPr/>
        </p:nvSpPr>
        <p:spPr>
          <a:xfrm>
            <a:off x="762000" y="304800"/>
            <a:ext cx="7239000" cy="5511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latin typeface="Tahoma" panose="020B0604030504040204" pitchFamily="34" charset="0"/>
              </a:rPr>
              <a:t>Using Sector Valuations to Forecast Market Returns</a:t>
            </a:r>
            <a:endParaRPr lang="en-US" altLang="zh-CN" sz="3200" b="1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3200" b="1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>
                <a:latin typeface="Tahoma" panose="020B0604030504040204" pitchFamily="34" charset="0"/>
              </a:rPr>
              <a:t>A Contrarian View</a:t>
            </a:r>
            <a:endParaRPr lang="en-US" altLang="zh-CN" sz="3200" b="1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18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latin typeface="Tahoma" panose="020B0604030504040204" pitchFamily="34" charset="0"/>
              </a:rPr>
              <a:t>February 27, 2003</a:t>
            </a:r>
            <a:endParaRPr lang="en-US" altLang="zh-CN" sz="18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18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latin typeface="Tahoma" panose="020B0604030504040204" pitchFamily="34" charset="0"/>
              </a:rPr>
              <a:t>Lewis Kaufman, CFA</a:t>
            </a:r>
            <a:endParaRPr lang="en-US" altLang="zh-CN" sz="16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1600" dirty="0" err="1">
                <a:latin typeface="Tahoma" panose="020B0604030504040204" pitchFamily="34" charset="0"/>
              </a:rPr>
              <a:t>Cira Qin</a:t>
            </a:r>
            <a:endParaRPr lang="en-US" altLang="zh-CN" sz="16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latin typeface="Tahoma" panose="020B0604030504040204" pitchFamily="34" charset="0"/>
              </a:rPr>
              <a:t>Justin Robert</a:t>
            </a:r>
            <a:endParaRPr lang="en-US" altLang="zh-CN" sz="16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latin typeface="Tahoma" panose="020B0604030504040204" pitchFamily="34" charset="0"/>
              </a:rPr>
              <a:t>Shannon Thomas</a:t>
            </a:r>
            <a:endParaRPr lang="en-US" altLang="zh-CN" sz="16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1600" dirty="0" err="1">
                <a:latin typeface="Tahoma" panose="020B0604030504040204" pitchFamily="34" charset="0"/>
              </a:rPr>
              <a:t>Vidhi Tambiah</a:t>
            </a:r>
            <a:endParaRPr lang="en-US" altLang="zh-CN" sz="1600">
              <a:latin typeface="Tahoma" panose="020B0604030504040204" pitchFamily="34" charset="0"/>
            </a:endParaRPr>
          </a:p>
        </p:txBody>
      </p:sp>
      <p:sp>
        <p:nvSpPr>
          <p:cNvPr id="2052" name="矩形 2051"/>
          <p:cNvSpPr/>
          <p:nvPr/>
        </p:nvSpPr>
        <p:spPr>
          <a:xfrm>
            <a:off x="4267200" y="6248400"/>
            <a:ext cx="533400" cy="3048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3" name="图片 2" descr="123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0760" y="3757295"/>
            <a:ext cx="17811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4339" name="矩形 14338"/>
          <p:cNvSpPr/>
          <p:nvPr/>
        </p:nvSpPr>
        <p:spPr>
          <a:xfrm>
            <a:off x="685800" y="1524000"/>
            <a:ext cx="769620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600" b="1"/>
              <a:t>Encouraging Scatter Plot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r>
              <a:rPr lang="en-US" altLang="zh-CN" sz="1400"/>
              <a:t>Graph suggests linear relationship between forecasted and actual returns.</a:t>
            </a:r>
            <a:endParaRPr lang="en-US" altLang="zh-CN" sz="1400"/>
          </a:p>
        </p:txBody>
      </p:sp>
      <p:pic>
        <p:nvPicPr>
          <p:cNvPr id="14345" name="图片 143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1600" y="1905000"/>
            <a:ext cx="6399213" cy="4383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6" name="矩形 14345"/>
          <p:cNvSpPr/>
          <p:nvPr/>
        </p:nvSpPr>
        <p:spPr>
          <a:xfrm>
            <a:off x="7620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Regression Results </a:t>
            </a:r>
            <a:r>
              <a:rPr lang="en-US" altLang="zh-CN" sz="1600" b="1">
                <a:latin typeface="Tahoma" panose="020B0604030504040204" pitchFamily="34" charset="0"/>
              </a:rPr>
              <a:t>The Model’s Predictive Power</a:t>
            </a:r>
            <a:endParaRPr lang="en-US" altLang="zh-CN" sz="1600" b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5363" name="矩形 15362"/>
          <p:cNvSpPr/>
          <p:nvPr/>
        </p:nvSpPr>
        <p:spPr>
          <a:xfrm>
            <a:off x="685800" y="1524000"/>
            <a:ext cx="769620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800" b="1"/>
              <a:t>Other Observations</a:t>
            </a:r>
            <a:endParaRPr lang="en-US" altLang="zh-CN" sz="1800" b="1"/>
          </a:p>
          <a:p>
            <a:pPr lvl="1">
              <a:lnSpc>
                <a:spcPct val="90000"/>
              </a:lnSpc>
            </a:pPr>
            <a:r>
              <a:rPr lang="en-US" altLang="zh-CN" sz="1600"/>
              <a:t>Graph suggests linear relationship between forecasted and actual returns</a:t>
            </a:r>
            <a:endParaRPr lang="en-US" altLang="zh-CN" sz="1600"/>
          </a:p>
          <a:p>
            <a:pPr lvl="1">
              <a:lnSpc>
                <a:spcPct val="90000"/>
              </a:lnSpc>
            </a:pPr>
            <a:r>
              <a:rPr lang="en-US" altLang="zh-CN" sz="1600"/>
              <a:t>Systematic positive bias in-sample, results encouraging out-of-sample</a:t>
            </a:r>
            <a:endParaRPr lang="en-US" altLang="zh-CN" sz="1600"/>
          </a:p>
          <a:p>
            <a:pPr lvl="1">
              <a:lnSpc>
                <a:spcPct val="90000"/>
              </a:lnSpc>
            </a:pPr>
            <a:r>
              <a:rPr lang="en-US" altLang="zh-CN" sz="1600"/>
              <a:t>Strong predictor of directional change, implications for trading strategies</a:t>
            </a:r>
            <a:endParaRPr lang="en-US" altLang="zh-CN" sz="1600"/>
          </a:p>
          <a:p>
            <a:pPr lvl="1">
              <a:lnSpc>
                <a:spcPct val="90000"/>
              </a:lnSpc>
            </a:pPr>
            <a:r>
              <a:rPr lang="en-US" altLang="zh-CN" sz="1600"/>
              <a:t>Model more effective in recent years: access to information, hedge funds, volume</a:t>
            </a:r>
            <a:endParaRPr lang="en-US" altLang="zh-CN" sz="1600"/>
          </a:p>
          <a:p>
            <a:pPr lvl="1">
              <a:lnSpc>
                <a:spcPct val="90000"/>
              </a:lnSpc>
            </a:pPr>
            <a:r>
              <a:rPr lang="en-US" altLang="zh-CN" sz="1600"/>
              <a:t>Considered fitting in-sample data to more recent years and using an earlier period as out-of-sample. Better results for R-square and T-statistics. Dismissed idea because out-of-sample from past periods may not be indicative of success</a:t>
            </a:r>
            <a:endParaRPr lang="en-US" altLang="zh-CN" sz="1600"/>
          </a:p>
          <a:p>
            <a:pPr lvl="1">
              <a:lnSpc>
                <a:spcPct val="80000"/>
              </a:lnSpc>
              <a:buNone/>
            </a:pPr>
            <a:endParaRPr lang="en-US" altLang="zh-CN" sz="1600"/>
          </a:p>
          <a:p>
            <a:pPr lvl="1">
              <a:lnSpc>
                <a:spcPct val="80000"/>
              </a:lnSpc>
              <a:buNone/>
            </a:pPr>
            <a:endParaRPr lang="en-US" altLang="zh-CN" sz="1400"/>
          </a:p>
        </p:txBody>
      </p:sp>
      <p:sp>
        <p:nvSpPr>
          <p:cNvPr id="15365" name="矩形 15364"/>
          <p:cNvSpPr/>
          <p:nvPr/>
        </p:nvSpPr>
        <p:spPr>
          <a:xfrm>
            <a:off x="7620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Regression Results </a:t>
            </a:r>
            <a:r>
              <a:rPr lang="en-US" altLang="zh-CN" sz="1600" b="1">
                <a:latin typeface="Tahoma" panose="020B0604030504040204" pitchFamily="34" charset="0"/>
              </a:rPr>
              <a:t>The Model’s Predictive Power</a:t>
            </a:r>
            <a:endParaRPr lang="en-US" altLang="zh-CN" sz="1600" b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6386" name="矩形 16385"/>
          <p:cNvSpPr/>
          <p:nvPr/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Out-of-Sample</a:t>
            </a:r>
            <a:r>
              <a:rPr lang="en-US" altLang="zh-CN" sz="3200" b="1">
                <a:latin typeface="Tahoma" panose="020B0604030504040204" pitchFamily="34" charset="0"/>
              </a:rPr>
              <a:t> </a:t>
            </a:r>
            <a:r>
              <a:rPr lang="en-US" altLang="zh-CN" sz="1800">
                <a:latin typeface="Tahoma" panose="020B0604030504040204" pitchFamily="34" charset="0"/>
              </a:rPr>
              <a:t>Promising Results</a:t>
            </a:r>
            <a:endParaRPr lang="en-US" altLang="zh-CN" sz="1800">
              <a:latin typeface="Tahoma" panose="020B0604030504040204" pitchFamily="34" charset="0"/>
            </a:endParaRPr>
          </a:p>
        </p:txBody>
      </p:sp>
      <p:sp>
        <p:nvSpPr>
          <p:cNvPr id="16388" name="矩形 16387"/>
          <p:cNvSpPr/>
          <p:nvPr/>
        </p:nvSpPr>
        <p:spPr>
          <a:xfrm>
            <a:off x="685800" y="1447800"/>
            <a:ext cx="769620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70000"/>
              </a:lnSpc>
            </a:pPr>
            <a:r>
              <a:rPr lang="en-US" altLang="zh-CN" sz="1600" b="1"/>
              <a:t>Limited Data, but Encouraging Results</a:t>
            </a:r>
            <a:endParaRPr lang="en-US" altLang="zh-CN" sz="1600" b="1"/>
          </a:p>
          <a:p>
            <a:pPr lvl="1">
              <a:lnSpc>
                <a:spcPct val="70000"/>
              </a:lnSpc>
            </a:pPr>
            <a:r>
              <a:rPr lang="en-US" altLang="zh-CN" sz="1400">
                <a:cs typeface="Times New Roman" panose="02020603050405020304" pitchFamily="18" charset="0"/>
              </a:rPr>
              <a:t>Predicted curve clearly trends with actual returns</a:t>
            </a:r>
            <a:endParaRPr lang="en-US" altLang="zh-CN" sz="1400">
              <a:cs typeface="Times New Roman" panose="02020603050405020304" pitchFamily="18" charset="0"/>
            </a:endParaRPr>
          </a:p>
          <a:p>
            <a:pPr lvl="1">
              <a:lnSpc>
                <a:spcPct val="70000"/>
              </a:lnSpc>
            </a:pPr>
            <a:r>
              <a:rPr lang="en-US" altLang="zh-CN" sz="1400"/>
              <a:t>Promising given limited sample horizon; correctly predicted decline in 2000</a:t>
            </a:r>
            <a:endParaRPr lang="en-US" altLang="zh-CN" sz="1400"/>
          </a:p>
          <a:p>
            <a:pPr lvl="1">
              <a:lnSpc>
                <a:spcPct val="70000"/>
              </a:lnSpc>
            </a:pPr>
            <a:r>
              <a:rPr lang="en-US" altLang="zh-CN" sz="1400"/>
              <a:t>Model has a positive bias, expect predictability to improve when market rises</a:t>
            </a:r>
            <a:endParaRPr lang="en-US" altLang="zh-CN" sz="1400"/>
          </a:p>
          <a:p>
            <a:pPr lvl="1"/>
            <a:endParaRPr lang="en-US" altLang="zh-CN" sz="1400"/>
          </a:p>
        </p:txBody>
      </p:sp>
      <p:pic>
        <p:nvPicPr>
          <p:cNvPr id="16389" name="图片 1638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2179638"/>
            <a:ext cx="6051550" cy="41449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2292" name="矩形 12291"/>
          <p:cNvSpPr/>
          <p:nvPr/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Trading Strategy</a:t>
            </a:r>
            <a:r>
              <a:rPr lang="en-US" altLang="zh-CN" sz="3600" b="1">
                <a:latin typeface="Tahoma" panose="020B0604030504040204" pitchFamily="34" charset="0"/>
              </a:rPr>
              <a:t> </a:t>
            </a:r>
            <a:r>
              <a:rPr lang="en-US" altLang="zh-CN" sz="1800">
                <a:latin typeface="Tahoma" panose="020B0604030504040204" pitchFamily="34" charset="0"/>
              </a:rPr>
              <a:t>A Long-Short Approach</a:t>
            </a:r>
            <a:endParaRPr lang="en-US" altLang="zh-CN" sz="1800">
              <a:latin typeface="Tahoma" panose="020B0604030504040204" pitchFamily="34" charset="0"/>
            </a:endParaRPr>
          </a:p>
        </p:txBody>
      </p:sp>
      <p:sp>
        <p:nvSpPr>
          <p:cNvPr id="12293" name="矩形 12292"/>
          <p:cNvSpPr/>
          <p:nvPr/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/>
            <a:endParaRPr lang="en-US" altLang="zh-CN" sz="2400">
              <a:latin typeface="Tahoma" panose="020B0604030504040204" pitchFamily="34" charset="0"/>
            </a:endParaRPr>
          </a:p>
          <a:p>
            <a:pPr lvl="1">
              <a:buNone/>
            </a:pPr>
            <a:endParaRPr lang="en-US" altLang="zh-CN" sz="2000">
              <a:latin typeface="Tahoma" panose="020B0604030504040204" pitchFamily="34" charset="0"/>
            </a:endParaRPr>
          </a:p>
          <a:p>
            <a:pPr lvl="1"/>
            <a:endParaRPr lang="en-US" altLang="zh-CN" sz="1800">
              <a:latin typeface="Tahoma" panose="020B0604030504040204" pitchFamily="34" charset="0"/>
            </a:endParaRPr>
          </a:p>
          <a:p>
            <a:pPr lvl="1"/>
            <a:endParaRPr lang="en-US" altLang="zh-CN" sz="2000">
              <a:latin typeface="Tahoma" panose="020B0604030504040204" pitchFamily="34" charset="0"/>
            </a:endParaRPr>
          </a:p>
          <a:p>
            <a:pPr lvl="0">
              <a:buNone/>
            </a:pPr>
            <a:endParaRPr lang="en-US" altLang="zh-CN" sz="2000">
              <a:latin typeface="Tahoma" panose="020B0604030504040204" pitchFamily="34" charset="0"/>
            </a:endParaRPr>
          </a:p>
          <a:p>
            <a:pPr lvl="1"/>
            <a:endParaRPr lang="en-US" altLang="zh-CN" sz="2000">
              <a:latin typeface="Tahoma" panose="020B0604030504040204" pitchFamily="34" charset="0"/>
            </a:endParaRPr>
          </a:p>
          <a:p>
            <a:pPr lvl="1"/>
            <a:endParaRPr lang="en-US" altLang="zh-CN" sz="2000">
              <a:latin typeface="Tahoma" panose="020B0604030504040204" pitchFamily="34" charset="0"/>
            </a:endParaRPr>
          </a:p>
          <a:p>
            <a:pPr lvl="1"/>
            <a:endParaRPr lang="en-US" altLang="zh-CN" sz="2000">
              <a:latin typeface="Tahoma" panose="020B0604030504040204" pitchFamily="34" charset="0"/>
            </a:endParaRPr>
          </a:p>
        </p:txBody>
      </p:sp>
      <p:sp>
        <p:nvSpPr>
          <p:cNvPr id="12297" name="矩形 12296"/>
          <p:cNvSpPr/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800">
                <a:latin typeface="Tahoma" panose="020B0604030504040204" pitchFamily="34" charset="0"/>
              </a:rPr>
              <a:t>Basic Strategy: Long-Short Approach</a:t>
            </a:r>
            <a:endParaRPr lang="en-US" altLang="zh-CN" sz="18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zh-CN" sz="1600">
                <a:latin typeface="Tahoma" panose="020B0604030504040204" pitchFamily="34" charset="0"/>
              </a:rPr>
              <a:t>Invest $1 in 1/73, invest $1 in 2/73, invest $1 in 3/73,…</a:t>
            </a:r>
            <a:endParaRPr lang="en-US" altLang="zh-CN" sz="16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zh-CN" sz="1600">
                <a:latin typeface="Tahoma" panose="020B0604030504040204" pitchFamily="34" charset="0"/>
              </a:rPr>
              <a:t>Reinvest proceeds from 1/73 on 1/74, reinvest 2/73 on 2/74,…</a:t>
            </a:r>
            <a:endParaRPr lang="en-US" altLang="zh-CN" sz="16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zh-CN" sz="1600">
                <a:latin typeface="Tahoma" panose="020B0604030504040204" pitchFamily="34" charset="0"/>
              </a:rPr>
              <a:t>Long-Short investment decision based on model’s predictions</a:t>
            </a:r>
            <a:endParaRPr lang="en-US" altLang="zh-CN" sz="16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zh-CN" sz="1600">
                <a:latin typeface="Tahoma" panose="020B0604030504040204" pitchFamily="34" charset="0"/>
              </a:rPr>
              <a:t>Compare against benchmarks, market return and risk-free return</a:t>
            </a:r>
            <a:endParaRPr lang="en-US" altLang="zh-CN" sz="16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lang="en-US" altLang="zh-CN" sz="16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800">
                <a:latin typeface="Tahoma" panose="020B0604030504040204" pitchFamily="34" charset="0"/>
              </a:rPr>
              <a:t>Five Strategies</a:t>
            </a:r>
            <a:endParaRPr lang="en-US" altLang="zh-CN" sz="18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zh-CN" sz="1600">
                <a:latin typeface="Tahoma" panose="020B0604030504040204" pitchFamily="34" charset="0"/>
              </a:rPr>
              <a:t>Trading Strategy I:	Basic Long-Short</a:t>
            </a:r>
            <a:endParaRPr lang="en-US" altLang="zh-CN" sz="16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zh-CN" sz="1600">
                <a:latin typeface="Tahoma" panose="020B0604030504040204" pitchFamily="34" charset="0"/>
              </a:rPr>
              <a:t>Trading Strategy II:	Long-Short with Risk-free</a:t>
            </a:r>
            <a:endParaRPr lang="en-US" altLang="zh-CN" sz="16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zh-CN" sz="1600">
                <a:latin typeface="Tahoma" panose="020B0604030504040204" pitchFamily="34" charset="0"/>
              </a:rPr>
              <a:t>Trading Strategy III:	Long-Short with Momentum</a:t>
            </a:r>
            <a:endParaRPr lang="en-US" altLang="zh-CN" sz="16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zh-CN" sz="1600">
                <a:latin typeface="Tahoma" panose="020B0604030504040204" pitchFamily="34" charset="0"/>
              </a:rPr>
              <a:t>Trading Strategy IV:	Conservative Long-Short with Conditional Variance</a:t>
            </a:r>
            <a:endParaRPr lang="en-US" altLang="zh-CN" sz="16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zh-CN" sz="1600">
                <a:latin typeface="Tahoma" panose="020B0604030504040204" pitchFamily="34" charset="0"/>
              </a:rPr>
              <a:t>Trading Strategy V:	Long-Short with Conditional Variance</a:t>
            </a:r>
            <a:endParaRPr lang="en-US" altLang="zh-CN" sz="1600">
              <a:latin typeface="Tahom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lang="en-US" altLang="zh-CN" sz="16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8434" name="矩形 18433"/>
          <p:cNvSpPr/>
          <p:nvPr/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ARCH</a:t>
            </a:r>
            <a:r>
              <a:rPr lang="en-US" altLang="zh-CN" sz="3600" b="1">
                <a:latin typeface="Tahoma" panose="020B0604030504040204" pitchFamily="34" charset="0"/>
              </a:rPr>
              <a:t> </a:t>
            </a:r>
            <a:r>
              <a:rPr lang="en-US" altLang="zh-CN" sz="1800">
                <a:latin typeface="Tahoma" panose="020B0604030504040204" pitchFamily="34" charset="0"/>
              </a:rPr>
              <a:t>Using Conditional Variance</a:t>
            </a:r>
            <a:endParaRPr lang="en-US" altLang="zh-CN" sz="1800">
              <a:latin typeface="Tahoma" panose="020B0604030504040204" pitchFamily="34" charset="0"/>
            </a:endParaRPr>
          </a:p>
        </p:txBody>
      </p:sp>
      <p:sp>
        <p:nvSpPr>
          <p:cNvPr id="18437" name="矩形 18436"/>
          <p:cNvSpPr/>
          <p:nvPr/>
        </p:nvSpPr>
        <p:spPr>
          <a:xfrm>
            <a:off x="685800" y="1524000"/>
            <a:ext cx="769620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600" b="1"/>
              <a:t>Rationale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r>
              <a:rPr lang="en-US" altLang="zh-CN" sz="1400"/>
              <a:t>Needed measure of future volatility to create trading strategy based on volatility prediction</a:t>
            </a:r>
            <a:endParaRPr lang="en-US" altLang="zh-CN" sz="1400"/>
          </a:p>
          <a:p>
            <a:pPr lvl="1">
              <a:lnSpc>
                <a:spcPct val="80000"/>
              </a:lnSpc>
            </a:pPr>
            <a:r>
              <a:rPr lang="en-US" altLang="zh-CN" sz="1400"/>
              <a:t>ARCH is employed in strategies IV,V</a:t>
            </a:r>
            <a:endParaRPr lang="en-US" altLang="zh-CN" sz="1400"/>
          </a:p>
          <a:p>
            <a:pPr lvl="1">
              <a:lnSpc>
                <a:spcPct val="80000"/>
              </a:lnSpc>
            </a:pPr>
            <a:r>
              <a:rPr lang="en-US" altLang="zh-CN" sz="1400"/>
              <a:t>We found lags 1,7 and 11 most significant</a:t>
            </a:r>
            <a:endParaRPr lang="en-US" altLang="zh-CN" sz="1400"/>
          </a:p>
          <a:p>
            <a:pPr lvl="0">
              <a:lnSpc>
                <a:spcPct val="80000"/>
              </a:lnSpc>
            </a:pPr>
            <a:endParaRPr lang="en-US" altLang="zh-CN" sz="1600" b="1"/>
          </a:p>
          <a:p>
            <a:pPr lvl="0">
              <a:lnSpc>
                <a:spcPct val="80000"/>
              </a:lnSpc>
            </a:pPr>
            <a:r>
              <a:rPr lang="en-US" altLang="zh-CN" sz="1600" b="1"/>
              <a:t>The Results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endParaRPr lang="en-US" altLang="zh-CN" sz="1400" b="1"/>
          </a:p>
        </p:txBody>
      </p:sp>
      <p:pic>
        <p:nvPicPr>
          <p:cNvPr id="18438" name="图片 1843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4125" y="2990850"/>
            <a:ext cx="6518275" cy="31813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7410" name="矩形 17409"/>
          <p:cNvSpPr/>
          <p:nvPr/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Trading Strategy</a:t>
            </a:r>
            <a:r>
              <a:rPr lang="en-US" altLang="zh-CN" sz="3600" b="1">
                <a:latin typeface="Tahoma" panose="020B0604030504040204" pitchFamily="34" charset="0"/>
              </a:rPr>
              <a:t> </a:t>
            </a:r>
            <a:r>
              <a:rPr lang="en-US" altLang="zh-CN" sz="1800">
                <a:latin typeface="Tahoma" panose="020B0604030504040204" pitchFamily="34" charset="0"/>
              </a:rPr>
              <a:t>A Long-Short Approach</a:t>
            </a:r>
            <a:endParaRPr lang="en-US" altLang="zh-CN" sz="1800">
              <a:latin typeface="Tahoma" panose="020B0604030504040204" pitchFamily="34" charset="0"/>
            </a:endParaRPr>
          </a:p>
        </p:txBody>
      </p:sp>
      <p:sp>
        <p:nvSpPr>
          <p:cNvPr id="17411" name="矩形 17410"/>
          <p:cNvSpPr/>
          <p:nvPr/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/>
            <a:endParaRPr lang="en-US" altLang="zh-CN" sz="2400">
              <a:latin typeface="Tahoma" panose="020B0604030504040204" pitchFamily="34" charset="0"/>
            </a:endParaRPr>
          </a:p>
          <a:p>
            <a:pPr lvl="1">
              <a:buNone/>
            </a:pPr>
            <a:endParaRPr lang="en-US" altLang="zh-CN" sz="2000">
              <a:latin typeface="Tahoma" panose="020B0604030504040204" pitchFamily="34" charset="0"/>
            </a:endParaRPr>
          </a:p>
          <a:p>
            <a:pPr lvl="1"/>
            <a:endParaRPr lang="en-US" altLang="zh-CN" sz="1800">
              <a:latin typeface="Tahoma" panose="020B0604030504040204" pitchFamily="34" charset="0"/>
            </a:endParaRPr>
          </a:p>
          <a:p>
            <a:pPr lvl="1"/>
            <a:endParaRPr lang="en-US" altLang="zh-CN" sz="2000">
              <a:latin typeface="Tahoma" panose="020B0604030504040204" pitchFamily="34" charset="0"/>
            </a:endParaRPr>
          </a:p>
          <a:p>
            <a:pPr lvl="0">
              <a:buNone/>
            </a:pPr>
            <a:endParaRPr lang="en-US" altLang="zh-CN" sz="2000">
              <a:latin typeface="Tahoma" panose="020B0604030504040204" pitchFamily="34" charset="0"/>
            </a:endParaRPr>
          </a:p>
          <a:p>
            <a:pPr lvl="1"/>
            <a:endParaRPr lang="en-US" altLang="zh-CN" sz="2000">
              <a:latin typeface="Tahoma" panose="020B0604030504040204" pitchFamily="34" charset="0"/>
            </a:endParaRPr>
          </a:p>
          <a:p>
            <a:pPr lvl="1"/>
            <a:endParaRPr lang="en-US" altLang="zh-CN" sz="2000">
              <a:latin typeface="Tahoma" panose="020B0604030504040204" pitchFamily="34" charset="0"/>
            </a:endParaRPr>
          </a:p>
          <a:p>
            <a:pPr lvl="1"/>
            <a:endParaRPr lang="en-US" altLang="zh-CN" sz="2000">
              <a:latin typeface="Tahoma" panose="020B0604030504040204" pitchFamily="34" charset="0"/>
            </a:endParaRPr>
          </a:p>
        </p:txBody>
      </p:sp>
      <p:pic>
        <p:nvPicPr>
          <p:cNvPr id="17412" name="图片 174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1413" y="2792413"/>
            <a:ext cx="6783387" cy="3074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矩形 17412"/>
          <p:cNvSpPr/>
          <p:nvPr/>
        </p:nvSpPr>
        <p:spPr>
          <a:xfrm>
            <a:off x="685800" y="1524000"/>
            <a:ext cx="769620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600" b="1"/>
              <a:t>The Results</a:t>
            </a:r>
            <a:endParaRPr lang="en-US" altLang="zh-CN" sz="1600" b="1"/>
          </a:p>
          <a:p>
            <a:pPr lvl="1">
              <a:lnSpc>
                <a:spcPct val="70000"/>
              </a:lnSpc>
            </a:pPr>
            <a:r>
              <a:rPr lang="en-US" altLang="zh-CN" sz="1400"/>
              <a:t>Out-of-Sample returns all outperform the market, with less volatility</a:t>
            </a:r>
            <a:endParaRPr lang="en-US" altLang="zh-CN" sz="1400"/>
          </a:p>
          <a:p>
            <a:pPr lvl="1">
              <a:lnSpc>
                <a:spcPct val="70000"/>
              </a:lnSpc>
            </a:pPr>
            <a:r>
              <a:rPr lang="en-US" altLang="zh-CN" sz="1400"/>
              <a:t>Strategy III performs best across whole sample and in-sample. </a:t>
            </a:r>
            <a:endParaRPr lang="en-US" altLang="zh-CN" sz="1400"/>
          </a:p>
          <a:p>
            <a:pPr lvl="1">
              <a:lnSpc>
                <a:spcPct val="70000"/>
              </a:lnSpc>
            </a:pPr>
            <a:r>
              <a:rPr lang="en-US" altLang="zh-CN" sz="1400"/>
              <a:t>Strategy IV dominates other strategies out-of-sample </a:t>
            </a:r>
            <a:endParaRPr lang="en-US" altLang="zh-CN" sz="1400"/>
          </a:p>
          <a:p>
            <a:pPr lvl="1">
              <a:lnSpc>
                <a:spcPct val="70000"/>
              </a:lnSpc>
            </a:pPr>
            <a:r>
              <a:rPr lang="en-US" altLang="zh-CN" sz="1400"/>
              <a:t>Trading strategies outperform benchmarks in all data sets</a:t>
            </a:r>
            <a:endParaRPr lang="en-US" altLang="zh-CN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3316" name="矩形 13315"/>
          <p:cNvSpPr/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Conclusions </a:t>
            </a:r>
            <a:endParaRPr lang="en-US" altLang="zh-CN" sz="1800" b="1">
              <a:latin typeface="Tahoma" panose="020B0604030504040204" pitchFamily="34" charset="0"/>
            </a:endParaRPr>
          </a:p>
        </p:txBody>
      </p:sp>
      <p:sp>
        <p:nvSpPr>
          <p:cNvPr id="13317" name="矩形 13316"/>
          <p:cNvSpPr/>
          <p:nvPr/>
        </p:nvSpPr>
        <p:spPr>
          <a:xfrm>
            <a:off x="685800" y="1524000"/>
            <a:ext cx="7696200" cy="2286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800"/>
              <a:t>Sector valuations reflect investor sentiment </a:t>
            </a:r>
            <a:endParaRPr lang="en-US" altLang="zh-CN" sz="1800"/>
          </a:p>
          <a:p>
            <a:pPr lvl="0">
              <a:lnSpc>
                <a:spcPct val="80000"/>
              </a:lnSpc>
            </a:pPr>
            <a:endParaRPr lang="en-US" altLang="zh-CN" sz="1800"/>
          </a:p>
          <a:p>
            <a:pPr lvl="0">
              <a:lnSpc>
                <a:spcPct val="80000"/>
              </a:lnSpc>
            </a:pPr>
            <a:r>
              <a:rPr lang="en-US" altLang="zh-CN" sz="1800" dirty="0" err="1"/>
              <a:t>By taking a contrarian</a:t>
            </a:r>
            <a:r>
              <a:rPr lang="en-US" altLang="zh-CN" sz="1800"/>
              <a:t> view, we can make abnormal profits</a:t>
            </a:r>
            <a:endParaRPr lang="en-US" altLang="zh-CN" sz="1800"/>
          </a:p>
          <a:p>
            <a:pPr lvl="0">
              <a:lnSpc>
                <a:spcPct val="80000"/>
              </a:lnSpc>
            </a:pPr>
            <a:endParaRPr lang="en-US" altLang="zh-CN" sz="1800"/>
          </a:p>
          <a:p>
            <a:pPr lvl="0">
              <a:lnSpc>
                <a:spcPct val="80000"/>
              </a:lnSpc>
            </a:pPr>
            <a:r>
              <a:rPr lang="en-US" altLang="zh-CN" sz="1800"/>
              <a:t>Model supports thesis, outperforms both in-sample and out-of-sample</a:t>
            </a:r>
            <a:endParaRPr lang="en-US" altLang="zh-CN" sz="1800"/>
          </a:p>
          <a:p>
            <a:pPr lvl="0">
              <a:lnSpc>
                <a:spcPct val="80000"/>
              </a:lnSpc>
            </a:pPr>
            <a:endParaRPr lang="en-US" altLang="zh-CN" sz="1800"/>
          </a:p>
          <a:p>
            <a:pPr lvl="0">
              <a:lnSpc>
                <a:spcPct val="80000"/>
              </a:lnSpc>
            </a:pPr>
            <a:r>
              <a:rPr lang="en-US" altLang="zh-CN" sz="1800"/>
              <a:t>Systematic positive bias, though out-of-sample results are encouraging</a:t>
            </a:r>
            <a:endParaRPr lang="en-US" altLang="zh-CN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6146" name="矩形 6145"/>
          <p:cNvSpPr/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Table of Contents</a:t>
            </a:r>
            <a:endParaRPr lang="en-US" altLang="zh-CN" sz="2800" b="1">
              <a:latin typeface="Tahoma" panose="020B0604030504040204" pitchFamily="34" charset="0"/>
            </a:endParaRPr>
          </a:p>
        </p:txBody>
      </p:sp>
      <p:sp>
        <p:nvSpPr>
          <p:cNvPr id="6147" name="矩形 6146"/>
          <p:cNvSpPr/>
          <p:nvPr/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900">
                <a:latin typeface="Tahoma" panose="020B0604030504040204" pitchFamily="34" charset="0"/>
              </a:rPr>
              <a:t>Overview </a:t>
            </a:r>
            <a:r>
              <a:rPr lang="en-US" altLang="zh-CN" sz="1200">
                <a:latin typeface="Tahoma" panose="020B0604030504040204" pitchFamily="34" charset="0"/>
              </a:rPr>
              <a:t>Using Sector Valuations to Forecast Market Returns</a:t>
            </a:r>
            <a:endParaRPr lang="en-US" altLang="zh-CN" sz="12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21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900">
                <a:latin typeface="Tahoma" panose="020B0604030504040204" pitchFamily="34" charset="0"/>
              </a:rPr>
              <a:t>Methodology </a:t>
            </a:r>
            <a:r>
              <a:rPr lang="en-US" altLang="zh-CN" sz="1200">
                <a:latin typeface="Tahoma" panose="020B0604030504040204" pitchFamily="34" charset="0"/>
              </a:rPr>
              <a:t>A Contrarian View</a:t>
            </a:r>
            <a:endParaRPr lang="en-US" altLang="zh-CN" sz="12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21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900">
                <a:latin typeface="Tahoma" panose="020B0604030504040204" pitchFamily="34" charset="0"/>
              </a:rPr>
              <a:t>Regression Results </a:t>
            </a:r>
            <a:r>
              <a:rPr lang="en-US" altLang="zh-CN" sz="1200">
                <a:latin typeface="Tahoma" panose="020B0604030504040204" pitchFamily="34" charset="0"/>
              </a:rPr>
              <a:t>The Model’s Predictive Power</a:t>
            </a:r>
            <a:endParaRPr lang="en-US" altLang="zh-CN" sz="21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21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900">
                <a:latin typeface="Tahoma" panose="020B0604030504040204" pitchFamily="34" charset="0"/>
              </a:rPr>
              <a:t>Out-of-Sample </a:t>
            </a:r>
            <a:r>
              <a:rPr lang="en-US" altLang="zh-CN" sz="1200">
                <a:latin typeface="Tahoma" panose="020B0604030504040204" pitchFamily="34" charset="0"/>
              </a:rPr>
              <a:t>Limited Data, Promising Results</a:t>
            </a:r>
            <a:endParaRPr lang="en-US" altLang="zh-CN" sz="21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21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900">
                <a:latin typeface="Tahoma" panose="020B0604030504040204" pitchFamily="34" charset="0"/>
              </a:rPr>
              <a:t>Trading Strategy </a:t>
            </a:r>
            <a:r>
              <a:rPr lang="en-US" altLang="zh-CN" sz="1200">
                <a:latin typeface="Tahoma" panose="020B0604030504040204" pitchFamily="34" charset="0"/>
              </a:rPr>
              <a:t>A Long-Short Approach</a:t>
            </a:r>
            <a:endParaRPr lang="en-US" altLang="zh-CN" sz="21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21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900">
                <a:latin typeface="Tahoma" panose="020B0604030504040204" pitchFamily="34" charset="0"/>
              </a:rPr>
              <a:t>ARCH </a:t>
            </a:r>
            <a:r>
              <a:rPr lang="en-US" altLang="zh-CN" sz="1200">
                <a:latin typeface="Tahoma" panose="020B0604030504040204" pitchFamily="34" charset="0"/>
              </a:rPr>
              <a:t>Using Conditional Variance</a:t>
            </a:r>
            <a:endParaRPr lang="en-US" altLang="zh-CN" sz="21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19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900">
                <a:latin typeface="Tahoma" panose="020B0604030504040204" pitchFamily="34" charset="0"/>
              </a:rPr>
              <a:t>Conclusions </a:t>
            </a:r>
            <a:endParaRPr lang="en-US" altLang="zh-CN" sz="19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4100" name="矩形 4099"/>
          <p:cNvSpPr/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Overview </a:t>
            </a:r>
            <a:r>
              <a:rPr lang="en-US" altLang="zh-CN" sz="1600" b="1">
                <a:latin typeface="Tahoma" panose="020B0604030504040204" pitchFamily="34" charset="0"/>
              </a:rPr>
              <a:t>Using Sector Valuations to Forecast Market Returns</a:t>
            </a:r>
            <a:endParaRPr lang="en-US" altLang="zh-CN" sz="1600" b="1">
              <a:latin typeface="Tahoma" panose="020B0604030504040204" pitchFamily="34" charset="0"/>
            </a:endParaRPr>
          </a:p>
        </p:txBody>
      </p:sp>
      <p:sp>
        <p:nvSpPr>
          <p:cNvPr id="4101" name="矩形 4100"/>
          <p:cNvSpPr/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800">
                <a:latin typeface="Tahoma" panose="020B0604030504040204" pitchFamily="34" charset="0"/>
              </a:rPr>
              <a:t>Stock market is a discounting mechanism</a:t>
            </a: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800">
                <a:latin typeface="Tahoma" panose="020B0604030504040204" pitchFamily="34" charset="0"/>
              </a:rPr>
              <a:t>Expectations drive stock prices, change over time</a:t>
            </a: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800">
                <a:latin typeface="Tahoma" panose="020B0604030504040204" pitchFamily="34" charset="0"/>
              </a:rPr>
              <a:t>Sector valuations reflect these expectations</a:t>
            </a: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800">
                <a:latin typeface="Tahoma" panose="020B0604030504040204" pitchFamily="34" charset="0"/>
              </a:rPr>
              <a:t>Assume markets driven by fear, greed</a:t>
            </a: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800">
                <a:latin typeface="Tahoma" panose="020B0604030504040204" pitchFamily="34" charset="0"/>
              </a:rPr>
              <a:t>Use sector valuations to gauge sentiment</a:t>
            </a: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1800">
                <a:latin typeface="Tahoma" panose="020B0604030504040204" pitchFamily="34" charset="0"/>
              </a:rPr>
              <a:t>Build model to forecast returns</a:t>
            </a: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endParaRPr lang="en-US" altLang="zh-CN" sz="1800">
              <a:latin typeface="Tahoma" panose="020B0604030504040204" pitchFamily="34" charset="0"/>
            </a:endParaRPr>
          </a:p>
          <a:p>
            <a:pPr lvl="0">
              <a:lnSpc>
                <a:spcPct val="80000"/>
              </a:lnSpc>
            </a:pPr>
            <a:r>
              <a:rPr lang="en-US" altLang="zh-CN" sz="2000" b="1">
                <a:solidFill>
                  <a:schemeClr val="accent2"/>
                </a:solidFill>
                <a:latin typeface="Tahoma" panose="020B0604030504040204" pitchFamily="34" charset="0"/>
              </a:rPr>
              <a:t>Key Takeaway: Sector valuations reflect expectations that can be used to forecast market returns</a:t>
            </a:r>
            <a:endParaRPr lang="en-US" altLang="zh-CN" sz="2000" b="1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5124" name="矩形 5123"/>
          <p:cNvSpPr/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Methodology </a:t>
            </a:r>
            <a:r>
              <a:rPr lang="en-US" altLang="zh-CN" sz="1600" b="1">
                <a:latin typeface="Tahoma" panose="020B0604030504040204" pitchFamily="34" charset="0"/>
              </a:rPr>
              <a:t>A Contrarian View</a:t>
            </a:r>
            <a:endParaRPr lang="en-US" altLang="zh-CN" sz="1600" b="1">
              <a:latin typeface="Tahoma" panose="020B0604030504040204" pitchFamily="34" charset="0"/>
            </a:endParaRPr>
          </a:p>
        </p:txBody>
      </p:sp>
      <p:sp>
        <p:nvSpPr>
          <p:cNvPr id="5125" name="矩形 5124"/>
          <p:cNvSpPr/>
          <p:nvPr/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600" b="1"/>
              <a:t>Establish Framework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r>
              <a:rPr lang="en-US" altLang="zh-CN" sz="1400"/>
              <a:t>High P/Es might indicate exuberance, despair depending on sector</a:t>
            </a:r>
            <a:endParaRPr lang="en-US" altLang="zh-CN" sz="1400"/>
          </a:p>
          <a:p>
            <a:pPr lvl="1">
              <a:lnSpc>
                <a:spcPct val="80000"/>
              </a:lnSpc>
            </a:pPr>
            <a:r>
              <a:rPr lang="en-US" altLang="zh-CN" sz="1400" dirty="0" err="1"/>
              <a:t>Take contrarian</a:t>
            </a:r>
            <a:r>
              <a:rPr lang="en-US" altLang="zh-CN" sz="1400"/>
              <a:t> view: sell greed, buy fear</a:t>
            </a:r>
            <a:endParaRPr lang="en-US" altLang="zh-CN" sz="1400"/>
          </a:p>
          <a:p>
            <a:pPr lvl="1">
              <a:lnSpc>
                <a:spcPct val="80000"/>
              </a:lnSpc>
            </a:pPr>
            <a:r>
              <a:rPr lang="en-US" altLang="zh-CN" sz="1400"/>
              <a:t>Use P/E spreads to the market to normalize the results</a:t>
            </a:r>
            <a:br>
              <a:rPr lang="en-US" altLang="zh-CN" sz="1400"/>
            </a:br>
            <a:endParaRPr lang="en-US" altLang="zh-CN" sz="1400"/>
          </a:p>
          <a:p>
            <a:pPr lvl="0">
              <a:lnSpc>
                <a:spcPct val="80000"/>
              </a:lnSpc>
            </a:pPr>
            <a:r>
              <a:rPr lang="en-US" altLang="zh-CN" sz="1600" b="1"/>
              <a:t>Identify Factors, Select Variables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r>
              <a:rPr lang="en-US" altLang="zh-CN" sz="1400"/>
              <a:t>Investor sentiment		Food Producers</a:t>
            </a:r>
            <a:endParaRPr lang="en-US" altLang="zh-CN" sz="1400"/>
          </a:p>
          <a:p>
            <a:pPr lvl="1">
              <a:lnSpc>
                <a:spcPct val="80000"/>
              </a:lnSpc>
            </a:pPr>
            <a:r>
              <a:rPr lang="en-US" altLang="zh-CN" sz="1400"/>
              <a:t>Economic expectations		Retailers</a:t>
            </a:r>
            <a:endParaRPr lang="en-US" altLang="zh-CN" sz="1400"/>
          </a:p>
          <a:p>
            <a:pPr lvl="1">
              <a:lnSpc>
                <a:spcPct val="80000"/>
              </a:lnSpc>
            </a:pPr>
            <a:r>
              <a:rPr lang="en-US" altLang="zh-CN" sz="1400"/>
              <a:t>Geopolitical risks		Oil and Gas Producers</a:t>
            </a:r>
            <a:endParaRPr lang="en-US" altLang="zh-CN" sz="1400"/>
          </a:p>
          <a:p>
            <a:pPr lvl="1">
              <a:lnSpc>
                <a:spcPct val="80000"/>
              </a:lnSpc>
            </a:pPr>
            <a:endParaRPr lang="en-US" altLang="zh-CN" sz="1400"/>
          </a:p>
          <a:p>
            <a:pPr lvl="0">
              <a:lnSpc>
                <a:spcPct val="80000"/>
              </a:lnSpc>
            </a:pPr>
            <a:r>
              <a:rPr lang="en-US" altLang="zh-CN" sz="1600" b="1"/>
              <a:t>Test Intuition by Predicting t-Stats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r>
              <a:rPr lang="en-US" altLang="zh-CN" sz="1400"/>
              <a:t>Food Producers (+), wide spread suggests fear, should be bought</a:t>
            </a:r>
            <a:endParaRPr lang="en-US" altLang="zh-CN" sz="1400"/>
          </a:p>
          <a:p>
            <a:pPr lvl="1">
              <a:lnSpc>
                <a:spcPct val="80000"/>
              </a:lnSpc>
            </a:pPr>
            <a:r>
              <a:rPr lang="en-US" altLang="zh-CN" sz="1400"/>
              <a:t>Retailers (-), wide spread suggests high consumer confidence, should be sold</a:t>
            </a:r>
            <a:endParaRPr lang="en-US" altLang="zh-CN" sz="1400"/>
          </a:p>
          <a:p>
            <a:pPr lvl="1">
              <a:lnSpc>
                <a:spcPct val="80000"/>
              </a:lnSpc>
            </a:pPr>
            <a:r>
              <a:rPr lang="en-US" altLang="zh-CN" sz="1400"/>
              <a:t>Oil and Gas Producers (+), wide spread suggests external shock, should be bought</a:t>
            </a:r>
            <a:endParaRPr lang="en-US" altLang="zh-CN" sz="1400"/>
          </a:p>
          <a:p>
            <a:pPr lvl="1">
              <a:lnSpc>
                <a:spcPct val="80000"/>
              </a:lnSpc>
            </a:pPr>
            <a:endParaRPr lang="en-US" altLang="zh-CN" sz="1400"/>
          </a:p>
          <a:p>
            <a:pPr lvl="0">
              <a:lnSpc>
                <a:spcPct val="80000"/>
              </a:lnSpc>
            </a:pPr>
            <a:r>
              <a:rPr lang="en-US" altLang="zh-CN" sz="1600" b="1"/>
              <a:t>Forecast 1-Year Returns for the S&amp;P 500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r>
              <a:rPr lang="en-US" altLang="zh-CN" sz="1400"/>
              <a:t>Identify whether sector valuations can forecast returns</a:t>
            </a:r>
            <a:endParaRPr lang="en-US" altLang="zh-CN" sz="1400"/>
          </a:p>
          <a:p>
            <a:pPr lvl="0">
              <a:lnSpc>
                <a:spcPct val="80000"/>
              </a:lnSpc>
            </a:pPr>
            <a:endParaRPr lang="en-US" altLang="zh-CN" sz="1600"/>
          </a:p>
          <a:p>
            <a:pPr lvl="1">
              <a:lnSpc>
                <a:spcPct val="80000"/>
              </a:lnSpc>
            </a:pPr>
            <a:endParaRPr lang="en-US" altLang="zh-CN" sz="1400"/>
          </a:p>
        </p:txBody>
      </p:sp>
      <p:sp>
        <p:nvSpPr>
          <p:cNvPr id="5126" name="右箭头 5125"/>
          <p:cNvSpPr/>
          <p:nvPr/>
        </p:nvSpPr>
        <p:spPr>
          <a:xfrm>
            <a:off x="3581400" y="3352800"/>
            <a:ext cx="533400" cy="119063"/>
          </a:xfrm>
          <a:prstGeom prst="rightArrow">
            <a:avLst>
              <a:gd name="adj1" fmla="val 50000"/>
              <a:gd name="adj2" fmla="val 111999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/>
          </a:p>
        </p:txBody>
      </p:sp>
      <p:sp>
        <p:nvSpPr>
          <p:cNvPr id="5127" name="右箭头 5126"/>
          <p:cNvSpPr/>
          <p:nvPr/>
        </p:nvSpPr>
        <p:spPr>
          <a:xfrm>
            <a:off x="3581400" y="3581400"/>
            <a:ext cx="533400" cy="109538"/>
          </a:xfrm>
          <a:prstGeom prst="rightArrow">
            <a:avLst>
              <a:gd name="adj1" fmla="val 50000"/>
              <a:gd name="adj2" fmla="val 121738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/>
          </a:p>
        </p:txBody>
      </p:sp>
      <p:sp>
        <p:nvSpPr>
          <p:cNvPr id="5128" name="右箭头 5127"/>
          <p:cNvSpPr/>
          <p:nvPr/>
        </p:nvSpPr>
        <p:spPr>
          <a:xfrm>
            <a:off x="3581400" y="3776663"/>
            <a:ext cx="533400" cy="109537"/>
          </a:xfrm>
          <a:prstGeom prst="rightArrow">
            <a:avLst>
              <a:gd name="adj1" fmla="val 50000"/>
              <a:gd name="adj2" fmla="val 121739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3078" name="矩形 3077"/>
          <p:cNvSpPr/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Methodology </a:t>
            </a:r>
            <a:r>
              <a:rPr lang="en-US" altLang="zh-CN" sz="1600" b="1">
                <a:latin typeface="Tahoma" panose="020B0604030504040204" pitchFamily="34" charset="0"/>
              </a:rPr>
              <a:t>A Contrarian View</a:t>
            </a:r>
            <a:endParaRPr lang="en-US" altLang="zh-CN" sz="1600" b="1">
              <a:latin typeface="Tahoma" panose="020B0604030504040204" pitchFamily="34" charset="0"/>
            </a:endParaRPr>
          </a:p>
        </p:txBody>
      </p:sp>
      <p:sp>
        <p:nvSpPr>
          <p:cNvPr id="3079" name="矩形 3078"/>
          <p:cNvSpPr/>
          <p:nvPr/>
        </p:nvSpPr>
        <p:spPr>
          <a:xfrm>
            <a:off x="685800" y="1524000"/>
            <a:ext cx="769620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600" b="1"/>
              <a:t>Independent Variable Plot: Food Producers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r>
              <a:rPr lang="en-US" altLang="zh-CN" sz="1400"/>
              <a:t>Suggests (+) relationship between spread, future returns</a:t>
            </a:r>
            <a:endParaRPr lang="en-US" altLang="zh-CN" sz="1400"/>
          </a:p>
        </p:txBody>
      </p:sp>
      <p:pic>
        <p:nvPicPr>
          <p:cNvPr id="3082" name="图片 308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3188" y="1865313"/>
            <a:ext cx="6399212" cy="43830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7172" name="矩形 7171"/>
          <p:cNvSpPr/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Methodology </a:t>
            </a:r>
            <a:r>
              <a:rPr lang="en-US" altLang="zh-CN" sz="1600" b="1">
                <a:latin typeface="Tahoma" panose="020B0604030504040204" pitchFamily="34" charset="0"/>
              </a:rPr>
              <a:t>A Contrarian View</a:t>
            </a:r>
            <a:endParaRPr lang="en-US" altLang="zh-CN" sz="1600" b="1">
              <a:latin typeface="Tahoma" panose="020B0604030504040204" pitchFamily="34" charset="0"/>
            </a:endParaRPr>
          </a:p>
        </p:txBody>
      </p:sp>
      <p:sp>
        <p:nvSpPr>
          <p:cNvPr id="7174" name="矩形 7173"/>
          <p:cNvSpPr/>
          <p:nvPr/>
        </p:nvSpPr>
        <p:spPr>
          <a:xfrm>
            <a:off x="685800" y="1524000"/>
            <a:ext cx="769620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600" b="1"/>
              <a:t>Independent Variable Plot: Retail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r>
              <a:rPr lang="en-US" altLang="zh-CN" sz="1400"/>
              <a:t>Suggests (-) relationship between spread, future returns</a:t>
            </a:r>
            <a:endParaRPr lang="en-US" altLang="zh-CN" sz="1400"/>
          </a:p>
        </p:txBody>
      </p:sp>
      <p:pic>
        <p:nvPicPr>
          <p:cNvPr id="7176" name="图片 717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3188" y="1905000"/>
            <a:ext cx="6399212" cy="43830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8196" name="矩形 8195"/>
          <p:cNvSpPr/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Methodology </a:t>
            </a:r>
            <a:r>
              <a:rPr lang="en-US" altLang="zh-CN" sz="1600" b="1">
                <a:latin typeface="Tahoma" panose="020B0604030504040204" pitchFamily="34" charset="0"/>
              </a:rPr>
              <a:t>A Contrarian View</a:t>
            </a:r>
            <a:endParaRPr lang="en-US" altLang="zh-CN" sz="1600" b="1">
              <a:latin typeface="Tahoma" panose="020B0604030504040204" pitchFamily="34" charset="0"/>
            </a:endParaRPr>
          </a:p>
        </p:txBody>
      </p:sp>
      <p:sp>
        <p:nvSpPr>
          <p:cNvPr id="8198" name="矩形 8197"/>
          <p:cNvSpPr/>
          <p:nvPr/>
        </p:nvSpPr>
        <p:spPr>
          <a:xfrm>
            <a:off x="685800" y="1524000"/>
            <a:ext cx="769620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600" b="1"/>
              <a:t>Independent Variable Plot: Energy</a:t>
            </a:r>
            <a:endParaRPr lang="en-US" altLang="zh-CN" sz="1600" b="1"/>
          </a:p>
          <a:p>
            <a:pPr lvl="1">
              <a:lnSpc>
                <a:spcPct val="80000"/>
              </a:lnSpc>
            </a:pPr>
            <a:r>
              <a:rPr lang="en-US" altLang="zh-CN" sz="1400"/>
              <a:t>Suggests (+) relationship between spread, future returns</a:t>
            </a:r>
            <a:endParaRPr lang="en-US" altLang="zh-CN" sz="1400"/>
          </a:p>
        </p:txBody>
      </p:sp>
      <p:pic>
        <p:nvPicPr>
          <p:cNvPr id="8200" name="图片 81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3188" y="1905000"/>
            <a:ext cx="6399212" cy="43830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9220" name="矩形 9219"/>
          <p:cNvSpPr/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Regression Results </a:t>
            </a:r>
            <a:r>
              <a:rPr lang="en-US" altLang="zh-CN" sz="1600" b="1">
                <a:latin typeface="Tahoma" panose="020B0604030504040204" pitchFamily="34" charset="0"/>
              </a:rPr>
              <a:t>The Model’s Predictive Power</a:t>
            </a:r>
            <a:endParaRPr lang="en-US" altLang="zh-CN" sz="1600" b="1">
              <a:latin typeface="Tahoma" panose="020B0604030504040204" pitchFamily="34" charset="0"/>
            </a:endParaRPr>
          </a:p>
        </p:txBody>
      </p:sp>
      <p:sp>
        <p:nvSpPr>
          <p:cNvPr id="9221" name="矩形 9220"/>
          <p:cNvSpPr/>
          <p:nvPr/>
        </p:nvSpPr>
        <p:spPr>
          <a:xfrm>
            <a:off x="685800" y="1524000"/>
            <a:ext cx="7696200" cy="914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400" b="1"/>
              <a:t>Regression Output</a:t>
            </a:r>
            <a:endParaRPr lang="en-US" altLang="zh-CN" sz="1400" b="1"/>
          </a:p>
          <a:p>
            <a:pPr lvl="1">
              <a:lnSpc>
                <a:spcPct val="80000"/>
              </a:lnSpc>
            </a:pPr>
            <a:r>
              <a:rPr lang="en-US" altLang="zh-CN" sz="1200"/>
              <a:t>Adjusted R-square of 25.6%</a:t>
            </a:r>
            <a:endParaRPr lang="en-US" altLang="zh-CN" sz="1200"/>
          </a:p>
          <a:p>
            <a:pPr lvl="1">
              <a:lnSpc>
                <a:spcPct val="80000"/>
              </a:lnSpc>
            </a:pPr>
            <a:r>
              <a:rPr lang="en-US" altLang="zh-CN" sz="1200"/>
              <a:t>Two of three t-stats significant at the 95% level; signs consistent with intuition</a:t>
            </a:r>
            <a:endParaRPr lang="en-US" altLang="zh-CN" sz="1200"/>
          </a:p>
          <a:p>
            <a:pPr lvl="1">
              <a:lnSpc>
                <a:spcPct val="80000"/>
              </a:lnSpc>
            </a:pPr>
            <a:r>
              <a:rPr lang="en-US" altLang="zh-CN" sz="1200"/>
              <a:t>Low Correlation among independent variables</a:t>
            </a:r>
            <a:endParaRPr lang="en-US" altLang="zh-CN" sz="1200"/>
          </a:p>
        </p:txBody>
      </p:sp>
      <p:pic>
        <p:nvPicPr>
          <p:cNvPr id="9226" name="图片 922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4788" y="2349500"/>
            <a:ext cx="5995987" cy="35798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页脚占位符 1"/>
          <p:cNvSpPr/>
          <p:nvPr>
            <p:ph type="ftr" sz="quarter" idx="11"/>
          </p:nvPr>
        </p:nvSpPr>
        <p:spPr/>
        <p:txBody>
          <a:bodyPr/>
          <a:p>
            <a:pPr lvl="0"/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10246" name="矩形 10245"/>
          <p:cNvSpPr/>
          <p:nvPr/>
        </p:nvSpPr>
        <p:spPr>
          <a:xfrm>
            <a:off x="685800" y="1524000"/>
            <a:ext cx="7696200" cy="6270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</a:lstStyle>
          <a:p>
            <a:pPr lvl="0">
              <a:lnSpc>
                <a:spcPct val="80000"/>
              </a:lnSpc>
            </a:pPr>
            <a:r>
              <a:rPr lang="en-US" altLang="zh-CN" sz="1400" b="1"/>
              <a:t>Graphically Appealing</a:t>
            </a:r>
            <a:endParaRPr lang="en-US" altLang="zh-CN" sz="1400" b="1"/>
          </a:p>
          <a:p>
            <a:pPr lvl="1">
              <a:lnSpc>
                <a:spcPct val="80000"/>
              </a:lnSpc>
            </a:pPr>
            <a:r>
              <a:rPr lang="en-US" altLang="zh-CN" sz="1200"/>
              <a:t>Model does credible job of forecasting returns</a:t>
            </a:r>
            <a:endParaRPr lang="en-US" altLang="zh-CN" sz="1200"/>
          </a:p>
          <a:p>
            <a:pPr lvl="1">
              <a:lnSpc>
                <a:spcPct val="80000"/>
              </a:lnSpc>
            </a:pPr>
            <a:r>
              <a:rPr lang="en-US" altLang="zh-CN" sz="1200"/>
              <a:t>More effective in recent years: access to information, trading volumes, hedge funds</a:t>
            </a:r>
            <a:endParaRPr lang="en-US" altLang="zh-CN" sz="1200"/>
          </a:p>
        </p:txBody>
      </p:sp>
      <p:pic>
        <p:nvPicPr>
          <p:cNvPr id="10248" name="图片 1024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3188" y="1981200"/>
            <a:ext cx="6399212" cy="4383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9" name="矩形 10248"/>
          <p:cNvSpPr/>
          <p:nvPr/>
        </p:nvSpPr>
        <p:spPr>
          <a:xfrm>
            <a:off x="7620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 algn="l"/>
            <a:r>
              <a:rPr lang="en-US" altLang="zh-CN" sz="2800" b="1">
                <a:latin typeface="Tahoma" panose="020B0604030504040204" pitchFamily="34" charset="0"/>
              </a:rPr>
              <a:t>Regression Results </a:t>
            </a:r>
            <a:r>
              <a:rPr lang="en-US" altLang="zh-CN" sz="1600" b="1">
                <a:latin typeface="Tahoma" panose="020B0604030504040204" pitchFamily="34" charset="0"/>
              </a:rPr>
              <a:t>The Model’s Predictive Power</a:t>
            </a:r>
            <a:endParaRPr lang="en-US" altLang="zh-CN" sz="1600" b="1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4663</Words>
  <Application>WPS 演示</Application>
  <PresentationFormat>On-screen Show</PresentationFormat>
  <Paragraphs>209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</vt:lpstr>
      <vt:lpstr>宋体</vt:lpstr>
      <vt:lpstr>Wingdings</vt:lpstr>
      <vt:lpstr>Times New Roman</vt:lpstr>
      <vt:lpstr>Tahoma</vt:lpstr>
      <vt:lpstr>微软雅黑</vt:lpstr>
      <vt:lpstr>Arial Unicode MS</vt:lpstr>
      <vt:lpstr>Calibri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 Kaufman</dc:creator>
  <cp:lastModifiedBy>妞</cp:lastModifiedBy>
  <cp:revision>33</cp:revision>
  <dcterms:created xsi:type="dcterms:W3CDTF">2003-02-26T17:38:39Z</dcterms:created>
  <dcterms:modified xsi:type="dcterms:W3CDTF">2021-01-21T21:19:00Z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