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404" r:id="rId3"/>
    <p:sldId id="493" r:id="rId4"/>
    <p:sldId id="586" r:id="rId5"/>
    <p:sldId id="584" r:id="rId6"/>
    <p:sldId id="585" r:id="rId7"/>
    <p:sldId id="579" r:id="rId8"/>
    <p:sldId id="587" r:id="rId9"/>
    <p:sldId id="589" r:id="rId10"/>
    <p:sldId id="590" r:id="rId11"/>
    <p:sldId id="592" r:id="rId12"/>
    <p:sldId id="593" r:id="rId13"/>
    <p:sldId id="462" r:id="rId14"/>
  </p:sldIdLst>
  <p:sldSz cx="12192000" cy="6858000"/>
  <p:notesSz cx="6858000" cy="9144000"/>
  <p:embeddedFontLst>
    <p:embeddedFont>
      <p:font typeface="微软雅黑" panose="020B0503020204020204" pitchFamily="34" charset="-122"/>
      <p:regular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8F7"/>
    <a:srgbClr val="1D41D5"/>
    <a:srgbClr val="5832E1"/>
    <a:srgbClr val="FDF3F1"/>
    <a:srgbClr val="2C80D4"/>
    <a:srgbClr val="3AC4CD"/>
    <a:srgbClr val="204DD5"/>
    <a:srgbClr val="5045E5"/>
    <a:srgbClr val="2E68FD"/>
    <a:srgbClr val="3B5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3" autoAdjust="0"/>
    <p:restoredTop sz="94660"/>
  </p:normalViewPr>
  <p:slideViewPr>
    <p:cSldViewPr snapToGrid="0">
      <p:cViewPr>
        <p:scale>
          <a:sx n="100" d="100"/>
          <a:sy n="100" d="100"/>
        </p:scale>
        <p:origin x="336" y="444"/>
      </p:cViewPr>
      <p:guideLst>
        <p:guide orient="horz" pos="21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9886C-4C3A-48B2-92B1-BDE70EF49B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6183-338E-4994-BBEA-270B6A6C07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72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4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middle1\\07\subject_holdleft_191,191,191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2371091"/>
            <a:ext cx="6350000" cy="448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2996565" y="3023235"/>
            <a:ext cx="6198870" cy="1463675"/>
            <a:chOff x="2996565" y="2806065"/>
            <a:chExt cx="6198870" cy="1463675"/>
          </a:xfrm>
        </p:grpSpPr>
        <p:cxnSp>
          <p:nvCxnSpPr>
            <p:cNvPr id="8" name="直接连接符 7"/>
            <p:cNvCxnSpPr/>
            <p:nvPr>
              <p:custDataLst>
                <p:tags r:id="rId10"/>
              </p:custDataLst>
            </p:nvPr>
          </p:nvCxnSpPr>
          <p:spPr>
            <a:xfrm>
              <a:off x="2996565" y="4269740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1"/>
              </p:custDataLst>
            </p:nvPr>
          </p:nvCxnSpPr>
          <p:spPr>
            <a:xfrm>
              <a:off x="2996565" y="2806065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2921000" y="3128010"/>
            <a:ext cx="6350000" cy="125349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spc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4316730" y="1888808"/>
            <a:ext cx="3558540" cy="3080385"/>
            <a:chOff x="6798" y="2568"/>
            <a:chExt cx="5604" cy="4851"/>
          </a:xfrm>
        </p:grpSpPr>
        <p:sp>
          <p:nvSpPr>
            <p:cNvPr id="9" name="任意多边形 6"/>
            <p:cNvSpPr/>
            <p:nvPr>
              <p:custDataLst>
                <p:tags r:id="rId9"/>
              </p:custDataLst>
            </p:nvPr>
          </p:nvSpPr>
          <p:spPr>
            <a:xfrm rot="10800000">
              <a:off x="6798" y="6625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5"/>
            <p:cNvSpPr/>
            <p:nvPr>
              <p:custDataLst>
                <p:tags r:id="rId10"/>
              </p:custDataLst>
            </p:nvPr>
          </p:nvSpPr>
          <p:spPr>
            <a:xfrm>
              <a:off x="6798" y="2568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921000" y="3912321"/>
            <a:ext cx="6350000" cy="36131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3413760" y="2420303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4365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00713"/>
            <a:ext cx="1620202" cy="115728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713"/>
            <a:ext cx="1620202" cy="11572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5084446" y="2785110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5084446" y="3823971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0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6.xml"/><Relationship Id="rId2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8.xml"/><Relationship Id="rId2" Type="http://schemas.openxmlformats.org/officeDocument/2006/relationships/image" Target="../media/image8.png"/><Relationship Id="rId1" Type="http://schemas.openxmlformats.org/officeDocument/2006/relationships/tags" Target="../tags/tag1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0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3.xml"/><Relationship Id="rId2" Type="http://schemas.openxmlformats.org/officeDocument/2006/relationships/image" Target="../media/image14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4.xml"/><Relationship Id="rId2" Type="http://schemas.openxmlformats.org/officeDocument/2006/relationships/image" Target="../media/image15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5.xml"/><Relationship Id="rId2" Type="http://schemas.openxmlformats.org/officeDocument/2006/relationships/image" Target="../media/image16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88" y="0"/>
            <a:ext cx="6858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V="1">
            <a:off x="2907821" y="5144342"/>
            <a:ext cx="473498" cy="60960"/>
          </a:xfrm>
          <a:prstGeom prst="rect">
            <a:avLst/>
          </a:prstGeom>
          <a:solidFill>
            <a:srgbClr val="5045E5"/>
          </a:solidFill>
          <a:ln w="12700" cap="flat" cmpd="sng" algn="ctr">
            <a:solidFill>
              <a:srgbClr val="5045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1624330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量化策略</a:t>
            </a:r>
            <a:endParaRPr lang="zh-CN" altLang="en-US" sz="48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 smtClean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总结汇报</a:t>
            </a:r>
            <a:endParaRPr lang="zh-CN" altLang="en-US" sz="4800" b="1" cap="all" dirty="0" smtClean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70100" y="1736090"/>
            <a:ext cx="3019425" cy="6451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514350">
              <a:defRPr/>
            </a:pPr>
            <a:r>
              <a:rPr lang="en-US" sz="36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Precise  Mind</a:t>
            </a:r>
            <a:r>
              <a:rPr lang="en-US" sz="2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1400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</a:t>
            </a:r>
            <a:endParaRPr lang="en-US" altLang="en-US" sz="1400" b="1" u="sng" dirty="0">
              <a:solidFill>
                <a:srgbClr val="5832E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67" y="1668145"/>
            <a:ext cx="78930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6" grpId="1" bldLvl="0" animBg="1"/>
      <p:bldP spid="20" grpId="0"/>
      <p:bldP spid="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4" name="圆角矩形 3"/>
          <p:cNvSpPr/>
          <p:nvPr/>
        </p:nvSpPr>
        <p:spPr>
          <a:xfrm>
            <a:off x="393700" y="1714500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  <a:sym typeface="+mn-ea"/>
              </a:rPr>
              <a:t>历史数据回测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295640" cy="406019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8" name="下箭头 17"/>
          <p:cNvSpPr/>
          <p:nvPr/>
        </p:nvSpPr>
        <p:spPr>
          <a:xfrm>
            <a:off x="906780" y="2870200"/>
            <a:ext cx="448310" cy="393065"/>
          </a:xfrm>
          <a:prstGeom prst="down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340" y="1714500"/>
            <a:ext cx="8082280" cy="353568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93065" y="3369945"/>
            <a:ext cx="1662430" cy="91503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投资组合构建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4" name="圆角矩形 3"/>
          <p:cNvSpPr/>
          <p:nvPr/>
        </p:nvSpPr>
        <p:spPr>
          <a:xfrm>
            <a:off x="393700" y="1714500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  <a:sym typeface="+mn-ea"/>
              </a:rPr>
              <a:t>总结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253095" cy="3977005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3074035" y="2054225"/>
            <a:ext cx="6412230" cy="21837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1D41D5"/>
                </a:solidFill>
                <a:sym typeface="+mn-ea"/>
              </a:rPr>
              <a:t>优化后量化模型 </a:t>
            </a:r>
            <a:endParaRPr lang="zh-CN" altLang="en-US" sz="2800"/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道琼</a:t>
            </a:r>
            <a:r>
              <a:rPr lang="en-US" altLang="zh-CN"/>
              <a:t>30 </a:t>
            </a:r>
            <a:r>
              <a:rPr lang="zh-CN" altLang="en-US"/>
              <a:t>表现最佳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波动率小稳定的股票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适合长期投资并持续获得股息（道指股池）的低税投资策略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/>
          </a:p>
          <a:p>
            <a:pPr marL="285750" indent="-285750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58" y="0"/>
            <a:ext cx="6858000" cy="6858000"/>
          </a:xfrm>
          <a:prstGeom prst="rect">
            <a:avLst/>
          </a:prstGeom>
        </p:spPr>
      </p:pic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53A1E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53A1E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61950" y="2236470"/>
            <a:ext cx="11467465" cy="1290320"/>
          </a:xfrm>
          <a:prstGeom prst="rect">
            <a:avLst/>
          </a:prstGeom>
          <a:noFill/>
        </p:spPr>
        <p:txBody>
          <a:bodyPr wrap="square" lIns="91440" tIns="45720" rIns="91440" bIns="45720" rtlCol="0"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6000" b="1">
                <a:solidFill>
                  <a:srgbClr val="1D41D5"/>
                </a:solidFill>
                <a:sym typeface="+mn-ea"/>
              </a:rPr>
              <a:t>模型的构架及思路</a:t>
            </a:r>
            <a:endParaRPr lang="zh-CN" altLang="en-US" sz="6000" b="1">
              <a:solidFill>
                <a:srgbClr val="1D41D5"/>
              </a:solidFill>
            </a:endParaRPr>
          </a:p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 sz="60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en-US" altLang="zh-CN" sz="6000" spc="3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3" name="圆角矩形 2"/>
          <p:cNvSpPr/>
          <p:nvPr/>
        </p:nvSpPr>
        <p:spPr>
          <a:xfrm>
            <a:off x="574675" y="2026285"/>
            <a:ext cx="1342390" cy="94297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数据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049010" y="1920875"/>
            <a:ext cx="141414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Piotroski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F-score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196070" y="1920875"/>
            <a:ext cx="1662430" cy="91503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个股历史表现回测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157855" y="1854200"/>
            <a:ext cx="118681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Magic Formula</a:t>
            </a:r>
            <a:endParaRPr lang="en-US" altLang="zh-CN"/>
          </a:p>
        </p:txBody>
      </p:sp>
      <p:sp>
        <p:nvSpPr>
          <p:cNvPr id="11" name="下箭头 10"/>
          <p:cNvSpPr/>
          <p:nvPr/>
        </p:nvSpPr>
        <p:spPr>
          <a:xfrm rot="16200000">
            <a:off x="8065135" y="1708785"/>
            <a:ext cx="528955" cy="1475105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 rot="16200000">
            <a:off x="4932680" y="1724025"/>
            <a:ext cx="527685" cy="1442720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5949315" y="4675505"/>
            <a:ext cx="541020" cy="651510"/>
          </a:xfrm>
          <a:prstGeom prst="downArrow">
            <a:avLst/>
          </a:prstGeom>
          <a:solidFill>
            <a:srgbClr val="5358F7"/>
          </a:solidFill>
          <a:ln>
            <a:solidFill>
              <a:srgbClr val="3B5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0" name="右箭头 19"/>
          <p:cNvSpPr/>
          <p:nvPr/>
        </p:nvSpPr>
        <p:spPr>
          <a:xfrm>
            <a:off x="2115820" y="223393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475480" y="1920875"/>
            <a:ext cx="14427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提取前</a:t>
            </a:r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20%-40% </a:t>
            </a:r>
            <a:r>
              <a:rPr lang="zh-CN" altLang="en-US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排名的股票</a:t>
            </a:r>
            <a:endParaRPr lang="zh-CN" altLang="en-US" sz="10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653020" y="1949450"/>
            <a:ext cx="135255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过滤掉小于</a:t>
            </a:r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6</a:t>
            </a:r>
            <a:r>
              <a:rPr lang="zh-CN" altLang="en-US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的股票</a:t>
            </a:r>
            <a:endParaRPr lang="zh-CN" altLang="en-US" sz="10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直角上箭头 26"/>
          <p:cNvSpPr/>
          <p:nvPr/>
        </p:nvSpPr>
        <p:spPr>
          <a:xfrm rot="16200000" flipH="1">
            <a:off x="8707120" y="3032760"/>
            <a:ext cx="1356995" cy="1499870"/>
          </a:xfrm>
          <a:prstGeom prst="bentUp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4037330" y="3768090"/>
            <a:ext cx="4364990" cy="6927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择优对 </a:t>
            </a:r>
            <a:r>
              <a:rPr lang="en-US" altLang="zh-CN">
                <a:sym typeface="+mn-ea"/>
              </a:rPr>
              <a:t>Top 6 (DJI) </a:t>
            </a:r>
            <a:r>
              <a:rPr lang="zh-CN" altLang="en-US">
                <a:sym typeface="+mn-ea"/>
              </a:rPr>
              <a:t>和 </a:t>
            </a:r>
            <a:r>
              <a:rPr lang="en-US" altLang="zh-CN">
                <a:sym typeface="+mn-ea"/>
              </a:rPr>
              <a:t>Top 8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SP</a:t>
            </a:r>
            <a:r>
              <a:rPr lang="en-US" altLang="zh-CN">
                <a:sym typeface="+mn-ea"/>
              </a:rPr>
              <a:t>500</a:t>
            </a:r>
            <a:r>
              <a:rPr lang="zh-CN" altLang="en-US">
                <a:sym typeface="+mn-ea"/>
              </a:rPr>
              <a:t>）</a:t>
            </a:r>
            <a:r>
              <a:rPr lang="zh-CN" altLang="en-US">
                <a:sym typeface="+mn-ea"/>
              </a:rPr>
              <a:t>等量比例构建当月投资组合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4037330" y="5327015"/>
            <a:ext cx="4364990" cy="6927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投资组合回测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384" t="1685" r="1841" b="2491"/>
          <a:stretch>
            <a:fillRect/>
          </a:stretch>
        </p:blipFill>
        <p:spPr>
          <a:xfrm>
            <a:off x="499110" y="3056255"/>
            <a:ext cx="4103370" cy="3490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9110" y="1720215"/>
            <a:ext cx="41738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     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0.2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5</a:t>
            </a:r>
            <a:endParaRPr lang="zh-CN" altLang="en-US">
              <a:solidFill>
                <a:srgbClr val="1D41D5"/>
              </a:solidFill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        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-0.0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7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0.015</a:t>
            </a:r>
            <a:endParaRPr lang="en-US" altLang="zh-CN">
              <a:solidFill>
                <a:srgbClr val="1D41D5"/>
              </a:solidFill>
              <a:sym typeface="+mn-ea"/>
            </a:endParaRPr>
          </a:p>
        </p:txBody>
      </p:sp>
      <p:pic>
        <p:nvPicPr>
          <p:cNvPr id="7" name="图片 6" descr="f-score"/>
          <p:cNvPicPr>
            <a:picLocks noChangeAspect="1"/>
          </p:cNvPicPr>
          <p:nvPr/>
        </p:nvPicPr>
        <p:blipFill>
          <a:blip r:embed="rId3"/>
          <a:srcRect l="2893" t="2634" r="1907" b="3407"/>
          <a:stretch>
            <a:fillRect/>
          </a:stretch>
        </p:blipFill>
        <p:spPr>
          <a:xfrm>
            <a:off x="6883400" y="3288665"/>
            <a:ext cx="4208145" cy="30467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83400" y="1720215"/>
            <a:ext cx="39300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    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0.1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9 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        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0.8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5</a:t>
            </a:r>
            <a:endParaRPr lang="zh-CN" altLang="en-US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 0.14</a:t>
            </a:r>
            <a:endParaRPr lang="zh-CN" altLang="en-US">
              <a:solidFill>
                <a:srgbClr val="1D41D5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8915" y="537845"/>
            <a:ext cx="1104836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Mag</a:t>
            </a:r>
            <a:r>
              <a:rPr lang="en-US" altLang="zh-CN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ic</a:t>
            </a:r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Formula , Piotroski </a:t>
            </a:r>
            <a:r>
              <a:rPr lang="en-US" altLang="zh-CN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F-</a:t>
            </a:r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score VS 指数DJI</a:t>
            </a:r>
            <a:endParaRPr lang="zh-CN" altLang="en-US" sz="4000" b="1">
              <a:solidFill>
                <a:srgbClr val="5832E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40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1500" y="4334510"/>
            <a:ext cx="289814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     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0.2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4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0.23</a:t>
            </a:r>
            <a:endParaRPr lang="zh-CN" altLang="en-US" b="1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         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0.94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0.54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  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0.94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0.1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endParaRPr lang="en-US" altLang="zh-CN">
              <a:solidFill>
                <a:srgbClr val="1D41D5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96385" y="4878705"/>
            <a:ext cx="39300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</a:t>
            </a:r>
            <a:r>
              <a:rPr>
                <a:solidFill>
                  <a:srgbClr val="FF0000"/>
                </a:solidFill>
                <a:sym typeface="+mn-ea"/>
              </a:rPr>
              <a:t>0.17</a:t>
            </a:r>
            <a:r>
              <a:rPr lang="en-US">
                <a:solidFill>
                  <a:srgbClr val="1D41D5"/>
                </a:solidFill>
                <a:sym typeface="+mn-ea"/>
              </a:rPr>
              <a:t>/</a:t>
            </a:r>
            <a:r>
              <a:rPr lang="en-US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0.20</a:t>
            </a:r>
            <a:endParaRPr lang="en-US">
              <a:solidFill>
                <a:srgbClr val="1D41D5"/>
              </a:solidFill>
              <a:sym typeface="+mn-ea"/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75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0.64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0.1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4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0.11</a:t>
            </a:r>
            <a:endParaRPr lang="en-US" altLang="zh-CN">
              <a:solidFill>
                <a:schemeClr val="accent3">
                  <a:lumMod val="60000"/>
                  <a:lumOff val="40000"/>
                </a:schemeClr>
              </a:solidFill>
              <a:sym typeface="+mn-ea"/>
            </a:endParaRPr>
          </a:p>
        </p:txBody>
      </p:sp>
      <p:pic>
        <p:nvPicPr>
          <p:cNvPr id="2" name="图片 1" descr="Capture-dji pictures"/>
          <p:cNvPicPr>
            <a:picLocks noChangeAspect="1"/>
          </p:cNvPicPr>
          <p:nvPr/>
        </p:nvPicPr>
        <p:blipFill>
          <a:blip r:embed="rId2"/>
          <a:srcRect l="1310" t="1742" r="1539" b="2307"/>
          <a:stretch>
            <a:fillRect/>
          </a:stretch>
        </p:blipFill>
        <p:spPr>
          <a:xfrm>
            <a:off x="419100" y="1565275"/>
            <a:ext cx="3677285" cy="2738755"/>
          </a:xfrm>
          <a:prstGeom prst="rect">
            <a:avLst/>
          </a:prstGeom>
        </p:spPr>
      </p:pic>
      <p:pic>
        <p:nvPicPr>
          <p:cNvPr id="9" name="图片 8" descr="$RX6IH9P"/>
          <p:cNvPicPr>
            <a:picLocks noChangeAspect="1"/>
          </p:cNvPicPr>
          <p:nvPr/>
        </p:nvPicPr>
        <p:blipFill>
          <a:blip r:embed="rId3"/>
          <a:srcRect l="1590" t="2389" r="1804" b="3708"/>
          <a:stretch>
            <a:fillRect/>
          </a:stretch>
        </p:blipFill>
        <p:spPr>
          <a:xfrm>
            <a:off x="8115300" y="2379345"/>
            <a:ext cx="3743325" cy="2738755"/>
          </a:xfrm>
          <a:prstGeom prst="rect">
            <a:avLst/>
          </a:prstGeom>
        </p:spPr>
      </p:pic>
      <p:pic>
        <p:nvPicPr>
          <p:cNvPr id="10" name="图片 9" descr="Capture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023" t="3428" r="2523" b="3439"/>
          <a:stretch>
            <a:fillRect/>
          </a:stretch>
        </p:blipFill>
        <p:spPr>
          <a:xfrm>
            <a:off x="4270375" y="1951355"/>
            <a:ext cx="3651250" cy="26104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115300" y="5417820"/>
            <a:ext cx="32289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23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 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0.17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96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1.04</a:t>
            </a:r>
            <a:endParaRPr lang="zh-CN" altLang="en-US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21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0.19</a:t>
            </a:r>
            <a:endParaRPr lang="en-US" altLang="zh-CN">
              <a:solidFill>
                <a:schemeClr val="accent3">
                  <a:lumMod val="60000"/>
                  <a:lumOff val="40000"/>
                </a:schemeClr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8915" y="537845"/>
            <a:ext cx="1104836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模型优化结果</a:t>
            </a:r>
            <a:endParaRPr lang="zh-CN" sz="400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760730" y="2662555"/>
            <a:ext cx="9368155" cy="88582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4800" b="1">
                <a:solidFill>
                  <a:srgbClr val="1D41D5"/>
                </a:solidFill>
                <a:sym typeface="+mn-ea"/>
              </a:rPr>
              <a:t>寻找</a:t>
            </a:r>
            <a:r>
              <a:rPr lang="en-US" altLang="zh-CN" sz="4800" b="1">
                <a:solidFill>
                  <a:srgbClr val="1D41D5"/>
                </a:solidFill>
                <a:sym typeface="+mn-ea"/>
              </a:rPr>
              <a:t>Alpha </a:t>
            </a:r>
            <a:r>
              <a:rPr lang="zh-CN" altLang="en-US" sz="4800" b="1">
                <a:solidFill>
                  <a:srgbClr val="1D41D5"/>
                </a:solidFill>
                <a:sym typeface="+mn-ea"/>
              </a:rPr>
              <a:t>之</a:t>
            </a:r>
            <a:r>
              <a:rPr lang="zh-CN" altLang="en-US" sz="4800" b="1">
                <a:solidFill>
                  <a:srgbClr val="1D41D5"/>
                </a:solidFill>
                <a:sym typeface="+mn-ea"/>
              </a:rPr>
              <a:t>策略流程</a:t>
            </a: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8155" y="687705"/>
            <a:ext cx="5118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数据来源</a:t>
            </a:r>
            <a:endParaRPr lang="zh-CN" altLang="en-US" sz="4000" b="1">
              <a:solidFill>
                <a:srgbClr val="5832E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74675" y="2026285"/>
            <a:ext cx="1342390" cy="94297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数据</a:t>
            </a: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7363460" cy="3748405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0" name="右箭头 19"/>
          <p:cNvSpPr/>
          <p:nvPr/>
        </p:nvSpPr>
        <p:spPr>
          <a:xfrm>
            <a:off x="2115820" y="223393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13100" y="4268470"/>
            <a:ext cx="7025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1D41D5"/>
                </a:solidFill>
              </a:rPr>
              <a:t>标普</a:t>
            </a:r>
            <a:r>
              <a:rPr lang="en-US" altLang="zh-CN" b="1">
                <a:solidFill>
                  <a:srgbClr val="1D41D5"/>
                </a:solidFill>
              </a:rPr>
              <a:t>500</a:t>
            </a:r>
            <a:r>
              <a:rPr lang="zh-CN" altLang="en-US" b="1">
                <a:solidFill>
                  <a:srgbClr val="1D41D5"/>
                </a:solidFill>
              </a:rPr>
              <a:t>， 道琼</a:t>
            </a:r>
            <a:r>
              <a:rPr lang="en-US" altLang="zh-CN" b="1">
                <a:solidFill>
                  <a:srgbClr val="1D41D5"/>
                </a:solidFill>
              </a:rPr>
              <a:t>30</a:t>
            </a:r>
            <a:r>
              <a:rPr lang="zh-CN" altLang="en-US" b="1">
                <a:solidFill>
                  <a:srgbClr val="1D41D5"/>
                </a:solidFill>
              </a:rPr>
              <a:t>，纳兹达克</a:t>
            </a:r>
            <a:r>
              <a:rPr lang="en-US" altLang="zh-CN" b="1">
                <a:solidFill>
                  <a:srgbClr val="1D41D5"/>
                </a:solidFill>
              </a:rPr>
              <a:t>100 </a:t>
            </a:r>
            <a:r>
              <a:rPr lang="zh-CN" altLang="en-US" b="1">
                <a:solidFill>
                  <a:srgbClr val="1D41D5"/>
                </a:solidFill>
              </a:rPr>
              <a:t>股票基本面数据的提取与处理</a:t>
            </a:r>
            <a:endParaRPr lang="zh-CN" altLang="en-US" b="1">
              <a:solidFill>
                <a:srgbClr val="1D41D5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965" y="2719705"/>
            <a:ext cx="1466850" cy="466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DF3F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Magic Formula(</a:t>
            </a:r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神奇公式）</a:t>
            </a:r>
            <a:r>
              <a:rPr lang="en-US" altLang="zh-CN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4000" b="1">
              <a:solidFill>
                <a:srgbClr val="5832E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74675" y="2026285"/>
            <a:ext cx="1342390" cy="94297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神奇公式</a:t>
            </a:r>
            <a:endParaRPr lang="zh-CN" altLang="en-US"/>
          </a:p>
          <a:p>
            <a:pPr algn="ctr"/>
            <a:r>
              <a:rPr lang="zh-CN" altLang="en-US">
                <a:sym typeface="+mn-ea"/>
              </a:rPr>
              <a:t>模型</a:t>
            </a: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0" name="右箭头 19"/>
          <p:cNvSpPr/>
          <p:nvPr/>
        </p:nvSpPr>
        <p:spPr>
          <a:xfrm>
            <a:off x="2115820" y="223393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77870" y="1768475"/>
            <a:ext cx="933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ym typeface="+mn-ea"/>
              </a:rPr>
              <a:t>Joel Greenblatt    </a:t>
            </a:r>
            <a:r>
              <a:rPr lang="en-US" altLang="zh-CN" b="1"/>
              <a:t>The little book That beats the market</a:t>
            </a:r>
            <a:endParaRPr lang="en-US" altLang="zh-CN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035" y="2233930"/>
            <a:ext cx="7910195" cy="41548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94043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进行</a:t>
            </a:r>
            <a:r>
              <a:rPr lang="en-US" altLang="zh-CN" sz="4000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Piotroski F-score </a:t>
            </a:r>
            <a:r>
              <a:rPr lang="zh-CN" altLang="en-US" sz="4000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评分</a:t>
            </a:r>
            <a:r>
              <a:rPr lang="en-US" altLang="zh-CN" sz="4000" b="1">
                <a:solidFill>
                  <a:schemeClr val="bg1"/>
                </a:solidFill>
                <a:sym typeface="+mn-ea"/>
              </a:rPr>
              <a:t>e</a:t>
            </a:r>
            <a:endParaRPr lang="zh-CN" altLang="en-US" sz="4000"/>
          </a:p>
        </p:txBody>
      </p:sp>
      <p:sp>
        <p:nvSpPr>
          <p:cNvPr id="4" name="圆角矩形 3"/>
          <p:cNvSpPr/>
          <p:nvPr/>
        </p:nvSpPr>
        <p:spPr>
          <a:xfrm>
            <a:off x="287020" y="3489960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Piotroski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F-score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080" y="1523365"/>
            <a:ext cx="8249920" cy="498157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446405" y="1788160"/>
            <a:ext cx="1342390" cy="94297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神奇公式</a:t>
            </a:r>
            <a:endParaRPr lang="zh-CN" altLang="en-US"/>
          </a:p>
          <a:p>
            <a:pPr algn="ctr"/>
            <a:r>
              <a:rPr lang="zh-CN" altLang="en-US">
                <a:sym typeface="+mn-ea"/>
              </a:rPr>
              <a:t>模型</a:t>
            </a:r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6060000">
            <a:off x="781050" y="299593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3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2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2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92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2、15、16、17、18、19、22、27、32、35、36"/>
</p:tagLst>
</file>

<file path=ppt/tags/tag14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7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492"/>
  <p:tag name="KSO_WM_UNIT_ID" val="custom20204492_2*a*1"/>
  <p:tag name="KSO_WM_UNIT_TEXT_FILL_FORE_SCHEMECOLOR_INDEX" val="13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7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5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heme/theme1.xml><?xml version="1.0" encoding="utf-8"?>
<a:theme xmlns:a="http://schemas.openxmlformats.org/drawingml/2006/main" name="2_Office 主题​​">
  <a:themeElements>
    <a:clrScheme name="自定义 267">
      <a:dk1>
        <a:sysClr val="windowText" lastClr="000000"/>
      </a:dk1>
      <a:lt1>
        <a:sysClr val="window" lastClr="FFFFFF"/>
      </a:lt1>
      <a:dk2>
        <a:srgbClr val="00070C"/>
      </a:dk2>
      <a:lt2>
        <a:srgbClr val="FFFFFF"/>
      </a:lt2>
      <a:accent1>
        <a:srgbClr val="0BAEF4"/>
      </a:accent1>
      <a:accent2>
        <a:srgbClr val="0868A9"/>
      </a:accent2>
      <a:accent3>
        <a:srgbClr val="0A69CF"/>
      </a:accent3>
      <a:accent4>
        <a:srgbClr val="0A46BD"/>
      </a:accent4>
      <a:accent5>
        <a:srgbClr val="0924AA"/>
      </a:accent5>
      <a:accent6>
        <a:srgbClr val="09019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WPS 演示</Application>
  <PresentationFormat>宽屏</PresentationFormat>
  <Paragraphs>99</Paragraphs>
  <Slides>12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汉仪旗黑-85S</vt:lpstr>
      <vt:lpstr>Times New Roman</vt:lpstr>
      <vt:lpstr>Arial Unicode MS</vt:lpstr>
      <vt:lpstr>Calibri</vt:lpstr>
      <vt:lpstr>Helvetica-Roman-SemiB</vt:lpstr>
      <vt:lpstr>SimSun-ExtB</vt:lpstr>
      <vt:lpstr>方正兰亭黑_GBK</vt:lpstr>
      <vt:lpstr>Open Sans</vt:lpstr>
      <vt:lpstr>Gill Sans</vt:lpstr>
      <vt:lpstr>黑体</vt:lpstr>
      <vt:lpstr>Gill Sans MT</vt:lpstr>
      <vt:lpstr>Wingdings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frank</cp:lastModifiedBy>
  <cp:revision>162</cp:revision>
  <dcterms:created xsi:type="dcterms:W3CDTF">2019-05-24T06:29:00Z</dcterms:created>
  <dcterms:modified xsi:type="dcterms:W3CDTF">2021-01-22T20:30:00Z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