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6"/>
  </p:notesMasterIdLst>
  <p:sldIdLst>
    <p:sldId id="404" r:id="rId3"/>
    <p:sldId id="493" r:id="rId4"/>
    <p:sldId id="586" r:id="rId5"/>
    <p:sldId id="535" r:id="rId6"/>
    <p:sldId id="584" r:id="rId7"/>
    <p:sldId id="585" r:id="rId8"/>
    <p:sldId id="579" r:id="rId9"/>
    <p:sldId id="588" r:id="rId10"/>
    <p:sldId id="587" r:id="rId11"/>
    <p:sldId id="589" r:id="rId12"/>
    <p:sldId id="590" r:id="rId13"/>
    <p:sldId id="592" r:id="rId14"/>
    <p:sldId id="593" r:id="rId15"/>
    <p:sldId id="594" r:id="rId16"/>
    <p:sldId id="591" r:id="rId17"/>
    <p:sldId id="577" r:id="rId18"/>
    <p:sldId id="581" r:id="rId19"/>
    <p:sldId id="582" r:id="rId20"/>
    <p:sldId id="583" r:id="rId21"/>
    <p:sldId id="578" r:id="rId22"/>
    <p:sldId id="536" r:id="rId23"/>
    <p:sldId id="537" r:id="rId24"/>
    <p:sldId id="538" r:id="rId25"/>
    <p:sldId id="539" r:id="rId26"/>
    <p:sldId id="533" r:id="rId27"/>
    <p:sldId id="540" r:id="rId28"/>
    <p:sldId id="534" r:id="rId29"/>
    <p:sldId id="453" r:id="rId30"/>
    <p:sldId id="452" r:id="rId31"/>
    <p:sldId id="459" r:id="rId32"/>
    <p:sldId id="454" r:id="rId33"/>
    <p:sldId id="455" r:id="rId34"/>
    <p:sldId id="456" r:id="rId35"/>
    <p:sldId id="457" r:id="rId37"/>
    <p:sldId id="458" r:id="rId38"/>
    <p:sldId id="462" r:id="rId39"/>
  </p:sldIdLst>
  <p:sldSz cx="12192000" cy="6858000"/>
  <p:notesSz cx="6858000" cy="9144000"/>
  <p:embeddedFontLst>
    <p:embeddedFont>
      <p:font typeface="微软雅黑" panose="020B0503020204020204" pitchFamily="34" charset="-122"/>
      <p:regular r:id="rId43"/>
    </p:embeddedFont>
    <p:embeddedFont>
      <p:font typeface="Calibri" panose="020F0502020204030204" charset="0"/>
      <p:regular r:id="rId44"/>
      <p:bold r:id="rId45"/>
      <p:italic r:id="rId46"/>
      <p:boldItalic r:id="rId4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1D5"/>
    <a:srgbClr val="5832E1"/>
    <a:srgbClr val="FDF3F1"/>
    <a:srgbClr val="5358F7"/>
    <a:srgbClr val="2C80D4"/>
    <a:srgbClr val="3AC4CD"/>
    <a:srgbClr val="204DD5"/>
    <a:srgbClr val="5045E5"/>
    <a:srgbClr val="2E68FD"/>
    <a:srgbClr val="3B5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83" autoAdjust="0"/>
    <p:restoredTop sz="94660"/>
  </p:normalViewPr>
  <p:slideViewPr>
    <p:cSldViewPr snapToGrid="0">
      <p:cViewPr>
        <p:scale>
          <a:sx n="100" d="100"/>
          <a:sy n="100" d="100"/>
        </p:scale>
        <p:origin x="336" y="444"/>
      </p:cViewPr>
      <p:guideLst>
        <p:guide orient="horz" pos="2152"/>
        <p:guide pos="38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7" Type="http://schemas.openxmlformats.org/officeDocument/2006/relationships/font" Target="fonts/font5.fntdata"/><Relationship Id="rId46" Type="http://schemas.openxmlformats.org/officeDocument/2006/relationships/font" Target="fonts/font4.fntdata"/><Relationship Id="rId45" Type="http://schemas.openxmlformats.org/officeDocument/2006/relationships/font" Target="fonts/font3.fntdata"/><Relationship Id="rId44" Type="http://schemas.openxmlformats.org/officeDocument/2006/relationships/font" Target="fonts/font2.fntdata"/><Relationship Id="rId43" Type="http://schemas.openxmlformats.org/officeDocument/2006/relationships/font" Target="fonts/font1.fntdata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男性用户</c:v>
                </c:pt>
              </c:strCache>
            </c:strRef>
          </c:tx>
          <c:spPr>
            <a:solidFill>
              <a:srgbClr val="00B19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100" b="0" i="0" u="none" strike="noStrike" kern="1200" baseline="0">
                    <a:solidFill>
                      <a:srgbClr val="270053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Sheet1!$A$2:$A$5</c:f>
              <c:strCache>
                <c:ptCount val="4"/>
                <c:pt idx="0">
                  <c:v>1季度</c:v>
                </c:pt>
                <c:pt idx="1">
                  <c:v>2季度</c:v>
                </c:pt>
                <c:pt idx="2">
                  <c:v>3季度</c:v>
                </c:pt>
                <c:pt idx="3">
                  <c:v>4季度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女性用户</c:v>
                </c:pt>
              </c:strCache>
            </c:strRef>
          </c:tx>
          <c:spPr>
            <a:solidFill>
              <a:schemeClr val="bg1">
                <a:lumMod val="75000"/>
                <a:lumOff val="2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100" b="0" i="0" u="none" strike="noStrike" kern="1200" baseline="0">
                    <a:solidFill>
                      <a:srgbClr val="270053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Sheet1!$A$2:$A$5</c:f>
              <c:strCache>
                <c:ptCount val="4"/>
                <c:pt idx="0">
                  <c:v>1季度</c:v>
                </c:pt>
                <c:pt idx="1">
                  <c:v>2季度</c:v>
                </c:pt>
                <c:pt idx="2">
                  <c:v>3季度</c:v>
                </c:pt>
                <c:pt idx="3">
                  <c:v>4季度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4"/>
        <c:axId val="1930022816"/>
        <c:axId val="1930023360"/>
      </c:barChart>
      <c:catAx>
        <c:axId val="1930022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rgbClr val="27005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</a:p>
        </c:txPr>
        <c:crossAx val="1930023360"/>
        <c:crosses val="autoZero"/>
        <c:auto val="1"/>
        <c:lblAlgn val="ctr"/>
        <c:lblOffset val="100"/>
        <c:noMultiLvlLbl val="0"/>
      </c:catAx>
      <c:valAx>
        <c:axId val="19300233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rgbClr val="27005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</a:p>
        </c:txPr>
        <c:crossAx val="19300228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61927510107262"/>
          <c:y val="0.927507046512381"/>
          <c:w val="0.47614479152449"/>
          <c:h val="0.051920377109904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100" b="0" i="0" u="none" strike="noStrike" kern="1200" baseline="0">
              <a:solidFill>
                <a:srgbClr val="27005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lang="zh-CN" sz="1100">
          <a:solidFill>
            <a:srgbClr val="270053"/>
          </a:solidFill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9886C-4C3A-48B2-92B1-BDE70EF49B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B6183-338E-4994-BBEA-270B6A6C07E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F26C2-E90C-4881-8682-75A63DDF2AB3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66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jpeg"/><Relationship Id="rId2" Type="http://schemas.openxmlformats.org/officeDocument/2006/relationships/tags" Target="../tags/tag72.xml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8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81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1" Type="http://schemas.openxmlformats.org/officeDocument/2006/relationships/tags" Target="../tags/tag102.xml"/><Relationship Id="rId10" Type="http://schemas.openxmlformats.org/officeDocument/2006/relationships/tags" Target="../tags/tag10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5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4" Type="http://schemas.openxmlformats.org/officeDocument/2006/relationships/tags" Target="../tags/tag111.xml"/><Relationship Id="rId13" Type="http://schemas.openxmlformats.org/officeDocument/2006/relationships/tags" Target="../tags/tag110.xml"/><Relationship Id="rId12" Type="http://schemas.openxmlformats.org/officeDocument/2006/relationships/tags" Target="../tags/tag109.xml"/><Relationship Id="rId11" Type="http://schemas.openxmlformats.org/officeDocument/2006/relationships/tags" Target="../tags/tag108.xml"/><Relationship Id="rId10" Type="http://schemas.openxmlformats.org/officeDocument/2006/relationships/tags" Target="../tags/tag107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14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4" Type="http://schemas.openxmlformats.org/officeDocument/2006/relationships/tags" Target="../tags/tag120.xml"/><Relationship Id="rId13" Type="http://schemas.openxmlformats.org/officeDocument/2006/relationships/tags" Target="../tags/tag119.xml"/><Relationship Id="rId12" Type="http://schemas.openxmlformats.org/officeDocument/2006/relationships/tags" Target="../tags/tag118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6" Type="http://schemas.openxmlformats.org/officeDocument/2006/relationships/tags" Target="../tags/tag131.xml"/><Relationship Id="rId15" Type="http://schemas.openxmlformats.org/officeDocument/2006/relationships/tags" Target="../tags/tag130.xml"/><Relationship Id="rId14" Type="http://schemas.openxmlformats.org/officeDocument/2006/relationships/tags" Target="../tags/tag129.xml"/><Relationship Id="rId13" Type="http://schemas.openxmlformats.org/officeDocument/2006/relationships/tags" Target="../tags/tag128.xml"/><Relationship Id="rId12" Type="http://schemas.openxmlformats.org/officeDocument/2006/relationships/tags" Target="../tags/tag127.xml"/><Relationship Id="rId11" Type="http://schemas.openxmlformats.org/officeDocument/2006/relationships/tags" Target="../tags/tag126.xml"/><Relationship Id="rId10" Type="http://schemas.openxmlformats.org/officeDocument/2006/relationships/tags" Target="../tags/tag125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34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3" Type="http://schemas.openxmlformats.org/officeDocument/2006/relationships/tags" Target="../tags/tag139.xml"/><Relationship Id="rId12" Type="http://schemas.openxmlformats.org/officeDocument/2006/relationships/tags" Target="../tags/tag138.xml"/><Relationship Id="rId11" Type="http://schemas.openxmlformats.org/officeDocument/2006/relationships/tags" Target="../tags/tag137.xml"/><Relationship Id="rId10" Type="http://schemas.openxmlformats.org/officeDocument/2006/relationships/tags" Target="../tags/tag1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0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file:///C:\Users\1V994W2\PycharmProjects\PPT_Background_Generation/pic_temp/pic_half_left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4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3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1.xml"/><Relationship Id="rId15" Type="http://schemas.openxmlformats.org/officeDocument/2006/relationships/tags" Target="../tags/tag40.xml"/><Relationship Id="rId14" Type="http://schemas.openxmlformats.org/officeDocument/2006/relationships/tags" Target="../tags/tag39.xml"/><Relationship Id="rId13" Type="http://schemas.openxmlformats.org/officeDocument/2006/relationships/tags" Target="../tags/tag38.xml"/><Relationship Id="rId12" Type="http://schemas.openxmlformats.org/officeDocument/2006/relationships/tags" Target="../tags/tag37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middle1\\07\subject_holdleft_191,191,191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1.xml"/><Relationship Id="rId12" Type="http://schemas.openxmlformats.org/officeDocument/2006/relationships/tags" Target="../tags/tag47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5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1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9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2921000" y="2371091"/>
            <a:ext cx="6350000" cy="448945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grpSp>
        <p:nvGrpSpPr>
          <p:cNvPr id="7" name="组合 6"/>
          <p:cNvGrpSpPr/>
          <p:nvPr>
            <p:custDataLst>
              <p:tags r:id="rId9"/>
            </p:custDataLst>
          </p:nvPr>
        </p:nvGrpSpPr>
        <p:grpSpPr>
          <a:xfrm>
            <a:off x="2996565" y="3023235"/>
            <a:ext cx="6198870" cy="1463675"/>
            <a:chOff x="2996565" y="2806065"/>
            <a:chExt cx="6198870" cy="1463675"/>
          </a:xfrm>
        </p:grpSpPr>
        <p:cxnSp>
          <p:nvCxnSpPr>
            <p:cNvPr id="8" name="直接连接符 7"/>
            <p:cNvCxnSpPr/>
            <p:nvPr>
              <p:custDataLst>
                <p:tags r:id="rId10"/>
              </p:custDataLst>
            </p:nvPr>
          </p:nvCxnSpPr>
          <p:spPr>
            <a:xfrm>
              <a:off x="2996565" y="4269740"/>
              <a:ext cx="619887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11"/>
              </p:custDataLst>
            </p:nvPr>
          </p:nvCxnSpPr>
          <p:spPr>
            <a:xfrm>
              <a:off x="2996565" y="2806065"/>
              <a:ext cx="619887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12"/>
            </p:custDataLst>
          </p:nvPr>
        </p:nvSpPr>
        <p:spPr>
          <a:xfrm>
            <a:off x="2921000" y="3128010"/>
            <a:ext cx="6350000" cy="125349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7200" b="0" spc="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>
            <p:custDataLst>
              <p:tags r:id="rId8"/>
            </p:custDataLst>
          </p:nvPr>
        </p:nvGrpSpPr>
        <p:grpSpPr>
          <a:xfrm>
            <a:off x="4316730" y="1888808"/>
            <a:ext cx="3558540" cy="3080385"/>
            <a:chOff x="6798" y="2568"/>
            <a:chExt cx="5604" cy="4851"/>
          </a:xfrm>
        </p:grpSpPr>
        <p:sp>
          <p:nvSpPr>
            <p:cNvPr id="9" name="任意多边形 6"/>
            <p:cNvSpPr/>
            <p:nvPr>
              <p:custDataLst>
                <p:tags r:id="rId9"/>
              </p:custDataLst>
            </p:nvPr>
          </p:nvSpPr>
          <p:spPr>
            <a:xfrm rot="10800000">
              <a:off x="6798" y="6625"/>
              <a:ext cx="5605" cy="795"/>
            </a:xfrm>
            <a:custGeom>
              <a:avLst/>
              <a:gdLst>
                <a:gd name="connsiteX0" fmla="*/ 0 w 6430"/>
                <a:gd name="connsiteY0" fmla="*/ 1187 h 1232"/>
                <a:gd name="connsiteX1" fmla="*/ 0 w 6430"/>
                <a:gd name="connsiteY1" fmla="*/ 0 h 1232"/>
                <a:gd name="connsiteX2" fmla="*/ 6430 w 6430"/>
                <a:gd name="connsiteY2" fmla="*/ 0 h 1232"/>
                <a:gd name="connsiteX3" fmla="*/ 6430 w 6430"/>
                <a:gd name="connsiteY3" fmla="*/ 1232 h 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0" h="1232">
                  <a:moveTo>
                    <a:pt x="0" y="1187"/>
                  </a:moveTo>
                  <a:lnTo>
                    <a:pt x="0" y="0"/>
                  </a:lnTo>
                  <a:lnTo>
                    <a:pt x="6430" y="0"/>
                  </a:lnTo>
                  <a:lnTo>
                    <a:pt x="6430" y="1232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5"/>
            <p:cNvSpPr/>
            <p:nvPr>
              <p:custDataLst>
                <p:tags r:id="rId10"/>
              </p:custDataLst>
            </p:nvPr>
          </p:nvSpPr>
          <p:spPr>
            <a:xfrm>
              <a:off x="6798" y="2568"/>
              <a:ext cx="5605" cy="795"/>
            </a:xfrm>
            <a:custGeom>
              <a:avLst/>
              <a:gdLst>
                <a:gd name="connsiteX0" fmla="*/ 0 w 6430"/>
                <a:gd name="connsiteY0" fmla="*/ 1187 h 1232"/>
                <a:gd name="connsiteX1" fmla="*/ 0 w 6430"/>
                <a:gd name="connsiteY1" fmla="*/ 0 h 1232"/>
                <a:gd name="connsiteX2" fmla="*/ 6430 w 6430"/>
                <a:gd name="connsiteY2" fmla="*/ 0 h 1232"/>
                <a:gd name="connsiteX3" fmla="*/ 6430 w 6430"/>
                <a:gd name="connsiteY3" fmla="*/ 1232 h 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0" h="1232">
                  <a:moveTo>
                    <a:pt x="0" y="1187"/>
                  </a:moveTo>
                  <a:lnTo>
                    <a:pt x="0" y="0"/>
                  </a:lnTo>
                  <a:lnTo>
                    <a:pt x="6430" y="0"/>
                  </a:lnTo>
                  <a:lnTo>
                    <a:pt x="6430" y="1232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11"/>
            </p:custDataLst>
          </p:nvPr>
        </p:nvSpPr>
        <p:spPr>
          <a:xfrm>
            <a:off x="2921000" y="3912321"/>
            <a:ext cx="6350000" cy="361315"/>
          </a:xfrm>
        </p:spPr>
        <p:txBody>
          <a:bodyPr vert="horz" wrap="square" lIns="0" tIns="0" rIns="0" bIns="0" anchor="t" anchorCtr="0">
            <a:normAutofit/>
          </a:bodyPr>
          <a:lstStyle>
            <a:lvl1pPr marL="457200" marR="0" indent="-457200" algn="ctr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2"/>
            </p:custDataLst>
          </p:nvPr>
        </p:nvSpPr>
        <p:spPr>
          <a:xfrm>
            <a:off x="3413760" y="2420303"/>
            <a:ext cx="5365750" cy="139890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spc="100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0"/>
            <a:ext cx="10852237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343650"/>
            <a:ext cx="720090" cy="514350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365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5700713"/>
            <a:ext cx="1620202" cy="1157288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0713"/>
            <a:ext cx="1620202" cy="115728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3612445" cy="4064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8"/>
            </p:custDataLst>
          </p:nvPr>
        </p:nvSpPr>
        <p:spPr>
          <a:xfrm>
            <a:off x="5084446" y="2785110"/>
            <a:ext cx="5767705" cy="83566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50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9"/>
            </p:custDataLst>
          </p:nvPr>
        </p:nvSpPr>
        <p:spPr>
          <a:xfrm>
            <a:off x="5084446" y="3823971"/>
            <a:ext cx="5767705" cy="321945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2194560"/>
            <a:ext cx="4389120" cy="246888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0" y="0"/>
            <a:ext cx="73152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365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43230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45.xml"/><Relationship Id="rId23" Type="http://schemas.openxmlformats.org/officeDocument/2006/relationships/tags" Target="../tags/tag144.xml"/><Relationship Id="rId22" Type="http://schemas.openxmlformats.org/officeDocument/2006/relationships/tags" Target="../tags/tag143.xml"/><Relationship Id="rId21" Type="http://schemas.openxmlformats.org/officeDocument/2006/relationships/tags" Target="../tags/tag142.xml"/><Relationship Id="rId20" Type="http://schemas.openxmlformats.org/officeDocument/2006/relationships/tags" Target="../tags/tag14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40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6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6.xml"/><Relationship Id="rId2" Type="http://schemas.openxmlformats.org/officeDocument/2006/relationships/image" Target="../media/image16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7.xml"/><Relationship Id="rId2" Type="http://schemas.openxmlformats.org/officeDocument/2006/relationships/image" Target="../media/image17.png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8.xml"/><Relationship Id="rId2" Type="http://schemas.openxmlformats.org/officeDocument/2006/relationships/image" Target="../media/image18.png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9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0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1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2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3.xml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64.xml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5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8.xml"/><Relationship Id="rId2" Type="http://schemas.openxmlformats.org/officeDocument/2006/relationships/image" Target="../media/image8.png"/><Relationship Id="rId1" Type="http://schemas.openxmlformats.org/officeDocument/2006/relationships/tags" Target="../tags/tag14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6.xml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67.xml"/><Relationship Id="rId2" Type="http://schemas.openxmlformats.org/officeDocument/2006/relationships/image" Target="../media/image19.png"/><Relationship Id="rId1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0.xml"/><Relationship Id="rId3" Type="http://schemas.openxmlformats.org/officeDocument/2006/relationships/image" Target="../media/image8.png"/><Relationship Id="rId2" Type="http://schemas.openxmlformats.org/officeDocument/2006/relationships/tags" Target="../tags/tag169.xml"/><Relationship Id="rId1" Type="http://schemas.openxmlformats.org/officeDocument/2006/relationships/tags" Target="../tags/tag168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71.xml"/><Relationship Id="rId2" Type="http://schemas.openxmlformats.org/officeDocument/2006/relationships/image" Target="../media/image8.png"/><Relationship Id="rId1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4.xml"/><Relationship Id="rId3" Type="http://schemas.openxmlformats.org/officeDocument/2006/relationships/image" Target="../media/image8.png"/><Relationship Id="rId2" Type="http://schemas.openxmlformats.org/officeDocument/2006/relationships/tags" Target="../tags/tag173.xml"/><Relationship Id="rId1" Type="http://schemas.openxmlformats.org/officeDocument/2006/relationships/tags" Target="../tags/tag172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75.xml"/><Relationship Id="rId2" Type="http://schemas.openxmlformats.org/officeDocument/2006/relationships/image" Target="../media/image8.png"/><Relationship Id="rId1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8.xml"/><Relationship Id="rId3" Type="http://schemas.openxmlformats.org/officeDocument/2006/relationships/image" Target="../media/image8.png"/><Relationship Id="rId2" Type="http://schemas.openxmlformats.org/officeDocument/2006/relationships/tags" Target="../tags/tag177.xml"/><Relationship Id="rId1" Type="http://schemas.openxmlformats.org/officeDocument/2006/relationships/tags" Target="../tags/tag176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79.xml"/><Relationship Id="rId2" Type="http://schemas.openxmlformats.org/officeDocument/2006/relationships/image" Target="../media/image8.png"/><Relationship Id="rId1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80.xml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9.xml"/><Relationship Id="rId1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84.xml"/><Relationship Id="rId1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85.xml"/><Relationship Id="rId1" Type="http://schemas.openxmlformats.org/officeDocument/2006/relationships/chart" Target="../charts/char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86.xml"/><Relationship Id="rId1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8.xml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0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1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2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4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5.xml"/><Relationship Id="rId2" Type="http://schemas.openxmlformats.org/officeDocument/2006/relationships/image" Target="../media/image15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标题 2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sp>
        <p:nvSpPr>
          <p:cNvPr id="26" name="内容占位符 25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088" y="0"/>
            <a:ext cx="6858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flipV="1">
            <a:off x="2907821" y="5144342"/>
            <a:ext cx="473498" cy="60960"/>
          </a:xfrm>
          <a:prstGeom prst="rect">
            <a:avLst/>
          </a:prstGeom>
          <a:solidFill>
            <a:srgbClr val="5045E5"/>
          </a:solidFill>
          <a:ln w="12700" cap="flat" cmpd="sng" algn="ctr">
            <a:solidFill>
              <a:srgbClr val="5045E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 dirty="0">
              <a:solidFill>
                <a:srgbClr val="1D41D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1355004" y="2788569"/>
            <a:ext cx="3579134" cy="1624330"/>
          </a:xfrm>
          <a:prstGeom prst="rect">
            <a:avLst/>
          </a:prstGeom>
          <a:solidFill>
            <a:srgbClr val="FDF3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913765">
              <a:spcBef>
                <a:spcPct val="20000"/>
              </a:spcBef>
            </a:pPr>
            <a:r>
              <a:rPr lang="zh-CN" altLang="en-US" sz="4800" b="1" cap="all" dirty="0">
                <a:solidFill>
                  <a:srgbClr val="5358F7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量化策略</a:t>
            </a:r>
            <a:endParaRPr lang="zh-CN" altLang="en-US" sz="4800" b="1" cap="all" dirty="0">
              <a:solidFill>
                <a:srgbClr val="5358F7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dist" defTabSz="913765">
              <a:spcBef>
                <a:spcPct val="20000"/>
              </a:spcBef>
            </a:pPr>
            <a:r>
              <a:rPr lang="zh-CN" altLang="en-US" sz="4800" b="1" cap="all" dirty="0" smtClean="0">
                <a:solidFill>
                  <a:srgbClr val="5358F7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总结汇报</a:t>
            </a:r>
            <a:endParaRPr lang="zh-CN" altLang="en-US" sz="4800" b="1" cap="all" dirty="0" smtClean="0">
              <a:solidFill>
                <a:srgbClr val="5358F7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070100" y="1736090"/>
            <a:ext cx="3019425" cy="6451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defTabSz="514350">
              <a:defRPr/>
            </a:pPr>
            <a:r>
              <a:rPr lang="en-US" sz="36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Precise  Mind</a:t>
            </a:r>
            <a:r>
              <a:rPr lang="en-US" sz="2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1400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</a:t>
            </a:r>
            <a:endParaRPr lang="en-US" altLang="en-US" sz="1400" b="1" u="sng" dirty="0">
              <a:solidFill>
                <a:srgbClr val="5832E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267" y="1668145"/>
            <a:ext cx="789305" cy="7810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5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6" grpId="1" bldLvl="0" animBg="1"/>
      <p:bldP spid="20" grpId="0"/>
      <p:bldP spid="2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7020" y="537845"/>
            <a:ext cx="576199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量化交易策略</a:t>
            </a:r>
            <a:endParaRPr lang="zh-CN" altLang="en-US" sz="4000"/>
          </a:p>
        </p:txBody>
      </p:sp>
      <p:sp>
        <p:nvSpPr>
          <p:cNvPr id="3" name="圆角矩形 2"/>
          <p:cNvSpPr/>
          <p:nvPr/>
        </p:nvSpPr>
        <p:spPr>
          <a:xfrm>
            <a:off x="574675" y="2026285"/>
            <a:ext cx="1342390" cy="94297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神奇公式</a:t>
            </a:r>
            <a:endParaRPr lang="zh-CN" altLang="en-US"/>
          </a:p>
          <a:p>
            <a:pPr algn="ctr"/>
            <a:r>
              <a:rPr lang="zh-CN" altLang="en-US">
                <a:sym typeface="+mn-ea"/>
              </a:rPr>
              <a:t>模型</a:t>
            </a:r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740660" y="1492885"/>
            <a:ext cx="8367395" cy="5041900"/>
          </a:xfrm>
          <a:prstGeom prst="rect">
            <a:avLst/>
          </a:prstGeom>
          <a:noFill/>
          <a:ln w="41275">
            <a:solidFill>
              <a:srgbClr val="583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20" name="右箭头 19"/>
          <p:cNvSpPr/>
          <p:nvPr/>
        </p:nvSpPr>
        <p:spPr>
          <a:xfrm>
            <a:off x="2115820" y="2233930"/>
            <a:ext cx="432435" cy="421640"/>
          </a:xfrm>
          <a:prstGeom prst="rightArrow">
            <a:avLst/>
          </a:prstGeom>
          <a:solidFill>
            <a:srgbClr val="5358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277870" y="1768475"/>
            <a:ext cx="933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ym typeface="+mn-ea"/>
              </a:rPr>
              <a:t>Joel Greenblatt    </a:t>
            </a:r>
            <a:r>
              <a:rPr lang="en-US" altLang="zh-CN" b="1"/>
              <a:t>The little book That beats the market</a:t>
            </a:r>
            <a:endParaRPr lang="en-US" altLang="zh-CN" b="1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035" y="2233930"/>
            <a:ext cx="7910195" cy="41548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7020" y="537845"/>
            <a:ext cx="576199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量化交易策略</a:t>
            </a:r>
            <a:endParaRPr lang="zh-CN" altLang="en-US" sz="4000"/>
          </a:p>
        </p:txBody>
      </p:sp>
      <p:sp>
        <p:nvSpPr>
          <p:cNvPr id="4" name="圆角矩形 3"/>
          <p:cNvSpPr/>
          <p:nvPr/>
        </p:nvSpPr>
        <p:spPr>
          <a:xfrm>
            <a:off x="393700" y="1714500"/>
            <a:ext cx="1661795" cy="104838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bg1"/>
                </a:solidFill>
                <a:sym typeface="+mn-ea"/>
              </a:rPr>
              <a:t>Piotroski</a:t>
            </a:r>
            <a:endParaRPr lang="en-US" altLang="zh-CN" b="1">
              <a:solidFill>
                <a:schemeClr val="bg1"/>
              </a:solidFill>
              <a:sym typeface="+mn-ea"/>
            </a:endParaRPr>
          </a:p>
          <a:p>
            <a:pPr algn="ctr"/>
            <a:r>
              <a:rPr lang="en-US" altLang="zh-CN" b="1">
                <a:solidFill>
                  <a:schemeClr val="bg1"/>
                </a:solidFill>
                <a:sym typeface="+mn-ea"/>
              </a:rPr>
              <a:t>F-score </a:t>
            </a:r>
            <a:endParaRPr lang="en-US" altLang="zh-CN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740660" y="1492885"/>
            <a:ext cx="8367395" cy="5041900"/>
          </a:xfrm>
          <a:prstGeom prst="rect">
            <a:avLst/>
          </a:prstGeom>
          <a:noFill/>
          <a:ln w="41275">
            <a:solidFill>
              <a:srgbClr val="583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080" y="1523365"/>
            <a:ext cx="8249920" cy="49815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7020" y="537845"/>
            <a:ext cx="576199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量化交易策略</a:t>
            </a:r>
            <a:endParaRPr lang="zh-CN" altLang="en-US" sz="4000"/>
          </a:p>
        </p:txBody>
      </p:sp>
      <p:sp>
        <p:nvSpPr>
          <p:cNvPr id="4" name="圆角矩形 3"/>
          <p:cNvSpPr/>
          <p:nvPr/>
        </p:nvSpPr>
        <p:spPr>
          <a:xfrm>
            <a:off x="393700" y="1714500"/>
            <a:ext cx="1661795" cy="104838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bg1"/>
                </a:solidFill>
                <a:sym typeface="+mn-ea"/>
              </a:rPr>
              <a:t>历史数据回测</a:t>
            </a:r>
            <a:r>
              <a:rPr lang="en-US" altLang="zh-CN" b="1">
                <a:solidFill>
                  <a:schemeClr val="bg1"/>
                </a:solidFill>
                <a:sym typeface="+mn-ea"/>
              </a:rPr>
              <a:t> </a:t>
            </a:r>
            <a:endParaRPr lang="en-US" altLang="zh-CN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740660" y="1492885"/>
            <a:ext cx="8295640" cy="4060190"/>
          </a:xfrm>
          <a:prstGeom prst="rect">
            <a:avLst/>
          </a:prstGeom>
          <a:noFill/>
          <a:ln w="41275">
            <a:solidFill>
              <a:srgbClr val="583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18" name="下箭头 17"/>
          <p:cNvSpPr/>
          <p:nvPr/>
        </p:nvSpPr>
        <p:spPr>
          <a:xfrm>
            <a:off x="907415" y="2762885"/>
            <a:ext cx="448310" cy="393065"/>
          </a:xfrm>
          <a:prstGeom prst="downArrow">
            <a:avLst/>
          </a:prstGeom>
          <a:solidFill>
            <a:srgbClr val="5358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340" y="1714500"/>
            <a:ext cx="8082280" cy="3535680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393065" y="3369945"/>
            <a:ext cx="1662430" cy="91503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投资组合构建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7020" y="537845"/>
            <a:ext cx="576199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量化交易策略</a:t>
            </a:r>
            <a:endParaRPr lang="zh-CN" altLang="en-US" sz="4000"/>
          </a:p>
        </p:txBody>
      </p:sp>
      <p:sp>
        <p:nvSpPr>
          <p:cNvPr id="4" name="圆角矩形 3"/>
          <p:cNvSpPr/>
          <p:nvPr/>
        </p:nvSpPr>
        <p:spPr>
          <a:xfrm>
            <a:off x="393700" y="1714500"/>
            <a:ext cx="1661795" cy="104838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bg1"/>
                </a:solidFill>
                <a:sym typeface="+mn-ea"/>
              </a:rPr>
              <a:t>总结</a:t>
            </a:r>
            <a:r>
              <a:rPr lang="en-US" altLang="zh-CN" b="1">
                <a:solidFill>
                  <a:schemeClr val="bg1"/>
                </a:solidFill>
                <a:sym typeface="+mn-ea"/>
              </a:rPr>
              <a:t> </a:t>
            </a:r>
            <a:endParaRPr lang="en-US" altLang="zh-CN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740660" y="1492885"/>
            <a:ext cx="8253095" cy="3977005"/>
          </a:xfrm>
          <a:prstGeom prst="rect">
            <a:avLst/>
          </a:prstGeom>
          <a:noFill/>
          <a:ln w="41275">
            <a:solidFill>
              <a:srgbClr val="583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7" name="文本框 6"/>
          <p:cNvSpPr txBox="1"/>
          <p:nvPr/>
        </p:nvSpPr>
        <p:spPr>
          <a:xfrm>
            <a:off x="3074035" y="2054225"/>
            <a:ext cx="6272530" cy="23069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solidFill>
                  <a:srgbClr val="1D41D5"/>
                </a:solidFill>
                <a:sym typeface="+mn-ea"/>
              </a:rPr>
              <a:t>优化后选股策略 （</a:t>
            </a:r>
            <a:r>
              <a:rPr lang="en-US" altLang="zh-CN" b="1">
                <a:solidFill>
                  <a:srgbClr val="1D41D5"/>
                </a:solidFill>
                <a:sym typeface="+mn-ea"/>
              </a:rPr>
              <a:t>Magic Formula) +</a:t>
            </a:r>
            <a:r>
              <a:rPr lang="zh-CN" altLang="en-US" b="1">
                <a:solidFill>
                  <a:srgbClr val="1D41D5"/>
                </a:solidFill>
                <a:sym typeface="+mn-ea"/>
              </a:rPr>
              <a:t> （</a:t>
            </a:r>
            <a:r>
              <a:rPr lang="en-US" altLang="zh-CN" b="1">
                <a:solidFill>
                  <a:srgbClr val="1D41D5"/>
                </a:solidFill>
                <a:sym typeface="+mn-ea"/>
              </a:rPr>
              <a:t>Piotroski_fscore</a:t>
            </a:r>
            <a:r>
              <a:rPr lang="zh-CN" altLang="en-US" b="1">
                <a:solidFill>
                  <a:srgbClr val="1D41D5"/>
                </a:solidFill>
                <a:sym typeface="+mn-ea"/>
              </a:rPr>
              <a:t>）</a:t>
            </a:r>
            <a:endParaRPr lang="zh-CN" altLang="en-US" b="1">
              <a:solidFill>
                <a:srgbClr val="1D41D5"/>
              </a:solidFill>
              <a:sym typeface="+mn-ea"/>
            </a:endParaRPr>
          </a:p>
          <a:p>
            <a:endParaRPr lang="zh-CN" altLang="en-US"/>
          </a:p>
          <a:p>
            <a:pPr marL="285750" indent="-285750">
              <a:buFont typeface="Wingdings" panose="05000000000000000000" charset="0"/>
              <a:buChar char="l"/>
            </a:pPr>
            <a:endParaRPr lang="zh-CN" altLang="en-US"/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/>
              <a:t>道琼</a:t>
            </a:r>
            <a:r>
              <a:rPr lang="en-US" altLang="zh-CN"/>
              <a:t>30 </a:t>
            </a:r>
            <a:r>
              <a:rPr lang="zh-CN" altLang="en-US"/>
              <a:t>表现最佳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/>
              <a:t>波动率小稳定的股票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/>
              <a:t>适合长期或短期 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l"/>
            </a:pPr>
            <a:endParaRPr lang="zh-CN" altLang="en-US"/>
          </a:p>
          <a:p>
            <a:pPr marL="285750" indent="-285750"/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7020" y="537845"/>
            <a:ext cx="576199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量化交易策略</a:t>
            </a:r>
            <a:endParaRPr lang="zh-CN" altLang="en-US" sz="4000"/>
          </a:p>
        </p:txBody>
      </p:sp>
      <p:sp>
        <p:nvSpPr>
          <p:cNvPr id="4" name="圆角矩形 3"/>
          <p:cNvSpPr/>
          <p:nvPr/>
        </p:nvSpPr>
        <p:spPr>
          <a:xfrm>
            <a:off x="393700" y="1714500"/>
            <a:ext cx="1661795" cy="104838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bg1"/>
                </a:solidFill>
                <a:sym typeface="+mn-ea"/>
              </a:rPr>
              <a:t>优化投资组合？</a:t>
            </a:r>
            <a:endParaRPr lang="zh-CN" altLang="en-US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740660" y="1492885"/>
            <a:ext cx="8253095" cy="3977005"/>
          </a:xfrm>
          <a:prstGeom prst="rect">
            <a:avLst/>
          </a:prstGeom>
          <a:noFill/>
          <a:ln w="41275">
            <a:solidFill>
              <a:srgbClr val="583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7020" y="537845"/>
            <a:ext cx="576199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量化交易策略</a:t>
            </a:r>
            <a:endParaRPr lang="zh-CN" altLang="en-US" sz="4000"/>
          </a:p>
        </p:txBody>
      </p:sp>
      <p:sp>
        <p:nvSpPr>
          <p:cNvPr id="3" name="圆角矩形 2"/>
          <p:cNvSpPr/>
          <p:nvPr/>
        </p:nvSpPr>
        <p:spPr>
          <a:xfrm>
            <a:off x="574675" y="2026285"/>
            <a:ext cx="1342390" cy="94297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数据</a:t>
            </a:r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6049010" y="1920875"/>
            <a:ext cx="1661795" cy="104838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bg1"/>
                </a:solidFill>
                <a:sym typeface="+mn-ea"/>
              </a:rPr>
              <a:t>Piotroski</a:t>
            </a:r>
            <a:endParaRPr lang="en-US" altLang="zh-CN" b="1">
              <a:solidFill>
                <a:schemeClr val="bg1"/>
              </a:solidFill>
              <a:sym typeface="+mn-ea"/>
            </a:endParaRPr>
          </a:p>
          <a:p>
            <a:pPr algn="ctr"/>
            <a:r>
              <a:rPr lang="en-US" altLang="zh-CN" b="1">
                <a:solidFill>
                  <a:schemeClr val="bg1"/>
                </a:solidFill>
                <a:sym typeface="+mn-ea"/>
              </a:rPr>
              <a:t>F-score </a:t>
            </a:r>
            <a:endParaRPr lang="en-US" altLang="zh-CN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55390" y="4236085"/>
            <a:ext cx="6262370" cy="693420"/>
          </a:xfrm>
          <a:prstGeom prst="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投资组合构建模型</a:t>
            </a:r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8719820" y="1962150"/>
            <a:ext cx="1662430" cy="91503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历史数据回测</a:t>
            </a:r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3427095" y="1920875"/>
            <a:ext cx="1527810" cy="104838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神奇公式</a:t>
            </a:r>
            <a:endParaRPr lang="zh-CN" altLang="en-US"/>
          </a:p>
          <a:p>
            <a:pPr algn="ctr"/>
            <a:r>
              <a:rPr lang="zh-CN" altLang="en-US"/>
              <a:t>模型</a:t>
            </a:r>
            <a:endParaRPr lang="zh-CN" altLang="en-US"/>
          </a:p>
        </p:txBody>
      </p:sp>
      <p:sp>
        <p:nvSpPr>
          <p:cNvPr id="11" name="下箭头 10"/>
          <p:cNvSpPr/>
          <p:nvPr/>
        </p:nvSpPr>
        <p:spPr>
          <a:xfrm>
            <a:off x="6622415" y="3044825"/>
            <a:ext cx="528955" cy="1191260"/>
          </a:xfrm>
          <a:prstGeom prst="downArrow">
            <a:avLst/>
          </a:prstGeom>
          <a:solidFill>
            <a:srgbClr val="5358F7"/>
          </a:solidFill>
          <a:ln>
            <a:solidFill>
              <a:srgbClr val="583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下箭头 12"/>
          <p:cNvSpPr/>
          <p:nvPr/>
        </p:nvSpPr>
        <p:spPr>
          <a:xfrm rot="3120000">
            <a:off x="7737475" y="2545080"/>
            <a:ext cx="580390" cy="1991360"/>
          </a:xfrm>
          <a:prstGeom prst="downArrow">
            <a:avLst/>
          </a:prstGeom>
          <a:solidFill>
            <a:srgbClr val="5358F7"/>
          </a:solidFill>
          <a:ln>
            <a:solidFill>
              <a:srgbClr val="583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下箭头 14"/>
          <p:cNvSpPr/>
          <p:nvPr/>
        </p:nvSpPr>
        <p:spPr>
          <a:xfrm rot="18480000">
            <a:off x="5397500" y="2606675"/>
            <a:ext cx="546735" cy="1932305"/>
          </a:xfrm>
          <a:prstGeom prst="downArrow">
            <a:avLst/>
          </a:prstGeom>
          <a:solidFill>
            <a:srgbClr val="5358F7"/>
          </a:solidFill>
          <a:ln>
            <a:solidFill>
              <a:srgbClr val="583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796665" y="5326380"/>
            <a:ext cx="6262370" cy="693420"/>
          </a:xfrm>
          <a:prstGeom prst="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优化模型</a:t>
            </a:r>
            <a:endParaRPr lang="zh-CN" altLang="en-US"/>
          </a:p>
        </p:txBody>
      </p:sp>
      <p:sp>
        <p:nvSpPr>
          <p:cNvPr id="18" name="下箭头 17"/>
          <p:cNvSpPr/>
          <p:nvPr/>
        </p:nvSpPr>
        <p:spPr>
          <a:xfrm>
            <a:off x="6703695" y="4933315"/>
            <a:ext cx="448310" cy="393065"/>
          </a:xfrm>
          <a:prstGeom prst="downArrow">
            <a:avLst/>
          </a:prstGeom>
          <a:solidFill>
            <a:srgbClr val="5358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740660" y="1492885"/>
            <a:ext cx="8367395" cy="5041900"/>
          </a:xfrm>
          <a:prstGeom prst="rect">
            <a:avLst/>
          </a:prstGeom>
          <a:noFill/>
          <a:ln w="41275">
            <a:solidFill>
              <a:srgbClr val="583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20" name="右箭头 19"/>
          <p:cNvSpPr/>
          <p:nvPr/>
        </p:nvSpPr>
        <p:spPr>
          <a:xfrm>
            <a:off x="2115820" y="2233930"/>
            <a:ext cx="432435" cy="421640"/>
          </a:xfrm>
          <a:prstGeom prst="rightArrow">
            <a:avLst/>
          </a:prstGeom>
          <a:solidFill>
            <a:srgbClr val="5358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1355004" y="2788569"/>
            <a:ext cx="3579134" cy="738505"/>
          </a:xfrm>
          <a:prstGeom prst="rect">
            <a:avLst/>
          </a:prstGeom>
          <a:solidFill>
            <a:srgbClr val="FDF3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913765">
              <a:spcBef>
                <a:spcPct val="20000"/>
              </a:spcBef>
            </a:pPr>
            <a:endParaRPr lang="zh-CN" altLang="en-US" sz="4800" b="1" cap="all" dirty="0" smtClean="0">
              <a:solidFill>
                <a:srgbClr val="1D41D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pic>
        <p:nvPicPr>
          <p:cNvPr id="3" name="图片 2" descr="Capture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591" t="1919" r="1622" b="2196"/>
          <a:stretch>
            <a:fillRect/>
          </a:stretch>
        </p:blipFill>
        <p:spPr>
          <a:xfrm>
            <a:off x="75565" y="516890"/>
            <a:ext cx="3978275" cy="2856230"/>
          </a:xfrm>
          <a:prstGeom prst="rect">
            <a:avLst/>
          </a:prstGeom>
        </p:spPr>
      </p:pic>
      <p:pic>
        <p:nvPicPr>
          <p:cNvPr id="4" name="图片 3" descr="Capture-dji pictures"/>
          <p:cNvPicPr>
            <a:picLocks noChangeAspect="1"/>
          </p:cNvPicPr>
          <p:nvPr/>
        </p:nvPicPr>
        <p:blipFill>
          <a:blip r:embed="rId3"/>
          <a:srcRect l="1310" t="1742" r="1539" b="2307"/>
          <a:stretch>
            <a:fillRect/>
          </a:stretch>
        </p:blipFill>
        <p:spPr>
          <a:xfrm>
            <a:off x="168275" y="3526790"/>
            <a:ext cx="3793490" cy="2825115"/>
          </a:xfrm>
          <a:prstGeom prst="rect">
            <a:avLst/>
          </a:prstGeom>
        </p:spPr>
      </p:pic>
      <p:pic>
        <p:nvPicPr>
          <p:cNvPr id="7" name="图片 6" descr="$RX6IH9P"/>
          <p:cNvPicPr>
            <a:picLocks noChangeAspect="1"/>
          </p:cNvPicPr>
          <p:nvPr/>
        </p:nvPicPr>
        <p:blipFill>
          <a:blip r:embed="rId4"/>
          <a:srcRect l="1590" t="2389" r="1804" b="3708"/>
          <a:stretch>
            <a:fillRect/>
          </a:stretch>
        </p:blipFill>
        <p:spPr>
          <a:xfrm>
            <a:off x="4556125" y="627380"/>
            <a:ext cx="3771265" cy="275844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871720" y="4131310"/>
            <a:ext cx="33483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sharp ratio 0.94 CAGR 0.94 MAX DRAWDOWN 0.245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4733290" y="5401310"/>
            <a:ext cx="44107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CAGR(pflio(hist_prcie_pct,6,3))</a:t>
            </a:r>
            <a:endParaRPr lang="zh-CN" altLang="en-US"/>
          </a:p>
          <a:p>
            <a:r>
              <a:rPr lang="zh-CN" altLang="en-US"/>
              <a:t>sharpe(pflio(hist_prcie_pct,6,3),0.025)</a:t>
            </a:r>
            <a:endParaRPr lang="zh-CN" altLang="en-US"/>
          </a:p>
          <a:p>
            <a:r>
              <a:rPr lang="zh-CN" altLang="en-US"/>
              <a:t>max_dd(pflio(hist_prcie_pct,6,3)) 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692515" y="1449705"/>
            <a:ext cx="184975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DJI CAGR(DJI)</a:t>
            </a:r>
            <a:endParaRPr lang="en-US" altLang="zh-CN"/>
          </a:p>
          <a:p>
            <a:r>
              <a:rPr lang="en-US" altLang="zh-CN"/>
              <a:t>Out[24]: 0.10095807492196474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sharpe(DJI,0.025) 0.54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max_dd(DJI)</a:t>
            </a:r>
            <a:endParaRPr lang="en-US" altLang="zh-CN"/>
          </a:p>
          <a:p>
            <a:r>
              <a:rPr lang="en-US" altLang="zh-CN"/>
              <a:t>Out[26]: 0.2367152799636275</a:t>
            </a:r>
            <a:endParaRPr lang="en-US" altLang="zh-CN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1355004" y="2788569"/>
            <a:ext cx="3579134" cy="738505"/>
          </a:xfrm>
          <a:prstGeom prst="rect">
            <a:avLst/>
          </a:prstGeom>
          <a:solidFill>
            <a:srgbClr val="FDF3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913765">
              <a:spcBef>
                <a:spcPct val="20000"/>
              </a:spcBef>
            </a:pPr>
            <a:endParaRPr lang="zh-CN" altLang="en-US" sz="4800" b="1" cap="all" dirty="0" smtClean="0">
              <a:solidFill>
                <a:srgbClr val="1D41D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871720" y="4131310"/>
            <a:ext cx="33483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sharp ratio 0.94 CAGR 0.94 MAX DRAWDOWN 0.245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4733290" y="5401310"/>
            <a:ext cx="44107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CAGR(pflio(hist_prcie_pct,6,3))</a:t>
            </a:r>
            <a:endParaRPr lang="zh-CN" altLang="en-US"/>
          </a:p>
          <a:p>
            <a:r>
              <a:rPr lang="zh-CN" altLang="en-US"/>
              <a:t>sharpe(pflio(hist_prcie_pct,6,3),0.025)</a:t>
            </a:r>
            <a:endParaRPr lang="zh-CN" altLang="en-US"/>
          </a:p>
          <a:p>
            <a:r>
              <a:rPr lang="zh-CN" altLang="en-US"/>
              <a:t>max_dd(pflio(hist_prcie_pct,6,3)) 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692515" y="1449705"/>
            <a:ext cx="184975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DJI CAGR(DJI)</a:t>
            </a:r>
            <a:endParaRPr lang="en-US" altLang="zh-CN"/>
          </a:p>
          <a:p>
            <a:r>
              <a:rPr lang="en-US" altLang="zh-CN"/>
              <a:t>Out[24]: 0.10095807492196474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sharpe(DJI,0.025) 0.54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max_dd(DJI)</a:t>
            </a:r>
            <a:endParaRPr lang="en-US" altLang="zh-CN"/>
          </a:p>
          <a:p>
            <a:r>
              <a:rPr lang="en-US" altLang="zh-CN"/>
              <a:t>Out[26]: 0.2367152799636275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1355004" y="2788569"/>
            <a:ext cx="3579134" cy="738505"/>
          </a:xfrm>
          <a:prstGeom prst="rect">
            <a:avLst/>
          </a:prstGeom>
          <a:solidFill>
            <a:srgbClr val="FDF3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913765">
              <a:spcBef>
                <a:spcPct val="20000"/>
              </a:spcBef>
            </a:pPr>
            <a:endParaRPr lang="zh-CN" altLang="en-US" sz="4800" b="1" cap="all" dirty="0" smtClean="0">
              <a:solidFill>
                <a:srgbClr val="1D41D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871720" y="4131310"/>
            <a:ext cx="33483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sharp ratio 0.94 CAGR 0.94 MAX DRAWDOWN 0.245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4733290" y="5401310"/>
            <a:ext cx="44107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CAGR(pflio(hist_prcie_pct,6,3))</a:t>
            </a:r>
            <a:endParaRPr lang="zh-CN" altLang="en-US"/>
          </a:p>
          <a:p>
            <a:r>
              <a:rPr lang="zh-CN" altLang="en-US"/>
              <a:t>sharpe(pflio(hist_prcie_pct,6,3),0.025)</a:t>
            </a:r>
            <a:endParaRPr lang="zh-CN" altLang="en-US"/>
          </a:p>
          <a:p>
            <a:r>
              <a:rPr lang="zh-CN" altLang="en-US"/>
              <a:t>max_dd(pflio(hist_prcie_pct,6,3)) 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692515" y="1449705"/>
            <a:ext cx="184975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DJI CAGR(DJI)</a:t>
            </a:r>
            <a:endParaRPr lang="en-US" altLang="zh-CN"/>
          </a:p>
          <a:p>
            <a:r>
              <a:rPr lang="en-US" altLang="zh-CN"/>
              <a:t>Out[24]: 0.10095807492196474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sharpe(DJI,0.025) 0.54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max_dd(DJI)</a:t>
            </a:r>
            <a:endParaRPr lang="en-US" altLang="zh-CN"/>
          </a:p>
          <a:p>
            <a:r>
              <a:rPr lang="en-US" altLang="zh-CN"/>
              <a:t>Out[26]: 0.2367152799636275</a:t>
            </a:r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1273810" y="1368425"/>
            <a:ext cx="389128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max draw dwon </a:t>
            </a:r>
            <a:r>
              <a:rPr lang="zh-CN" altLang="en-US"/>
              <a:t>0.2492678396428981</a:t>
            </a:r>
            <a:endParaRPr lang="zh-CN" altLang="en-US"/>
          </a:p>
          <a:p>
            <a:r>
              <a:rPr lang="en-US" altLang="zh-CN"/>
              <a:t>shar ratio</a:t>
            </a:r>
            <a:endParaRPr lang="zh-CN" altLang="en-US"/>
          </a:p>
          <a:p>
            <a:r>
              <a:rPr lang="zh-CN" altLang="en-US"/>
              <a:t>-0.06998310503271737</a:t>
            </a:r>
            <a:endParaRPr lang="zh-CN" altLang="en-US"/>
          </a:p>
          <a:p>
            <a:r>
              <a:rPr lang="en-US" altLang="zh-CN"/>
              <a:t>cagr  0.015402871247798267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330"/>
            <a:ext cx="4810125" cy="3429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1355004" y="2788569"/>
            <a:ext cx="3579134" cy="738505"/>
          </a:xfrm>
          <a:prstGeom prst="rect">
            <a:avLst/>
          </a:prstGeom>
          <a:solidFill>
            <a:srgbClr val="FDF3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913765">
              <a:spcBef>
                <a:spcPct val="20000"/>
              </a:spcBef>
            </a:pPr>
            <a:endParaRPr lang="zh-CN" altLang="en-US" sz="4800" b="1" cap="all" dirty="0" smtClean="0">
              <a:solidFill>
                <a:srgbClr val="1D41D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871720" y="4131310"/>
            <a:ext cx="33483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sharp ratio 0.94 CAGR 0.94 MAX DRAWDOWN 0.245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4733290" y="5401310"/>
            <a:ext cx="44107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CAGR(pflio(hist_prcie_pct,6,3))</a:t>
            </a:r>
            <a:endParaRPr lang="zh-CN" altLang="en-US"/>
          </a:p>
          <a:p>
            <a:r>
              <a:rPr lang="zh-CN" altLang="en-US"/>
              <a:t>sharpe(pflio(hist_prcie_pct,6,3),0.025)</a:t>
            </a:r>
            <a:endParaRPr lang="zh-CN" altLang="en-US"/>
          </a:p>
          <a:p>
            <a:r>
              <a:rPr lang="zh-CN" altLang="en-US"/>
              <a:t>max_dd(pflio(hist_prcie_pct,6,3)) 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692515" y="1449705"/>
            <a:ext cx="184975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DJI CAGR(DJI)</a:t>
            </a:r>
            <a:endParaRPr lang="en-US" altLang="zh-CN"/>
          </a:p>
          <a:p>
            <a:r>
              <a:rPr lang="en-US" altLang="zh-CN"/>
              <a:t>Out[24]: 0.10095807492196474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sharpe(DJI,0.025) 0.54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max_dd(DJI)</a:t>
            </a:r>
            <a:endParaRPr lang="en-US" altLang="zh-CN"/>
          </a:p>
          <a:p>
            <a:r>
              <a:rPr lang="en-US" altLang="zh-CN"/>
              <a:t>Out[26]: 0.2367152799636275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1398270" y="1138555"/>
            <a:ext cx="435165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/>
          </a:p>
          <a:p>
            <a:r>
              <a:rPr lang="en-US" altLang="zh-CN"/>
              <a:t>fscore 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cagr </a:t>
            </a:r>
            <a:r>
              <a:rPr lang="zh-CN" altLang="en-US"/>
              <a:t>0.14559590757658158</a:t>
            </a:r>
            <a:endParaRPr lang="zh-CN" altLang="en-US"/>
          </a:p>
          <a:p>
            <a:r>
              <a:rPr lang="en-US" altLang="zh-CN"/>
              <a:t>sharp ratio </a:t>
            </a:r>
            <a:r>
              <a:rPr lang="zh-CN" altLang="en-US"/>
              <a:t>0.8491922011106872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max-drawdown </a:t>
            </a:r>
            <a:r>
              <a:rPr lang="zh-CN" altLang="en-US"/>
              <a:t>0.18783848353083582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1355004" y="2788569"/>
            <a:ext cx="3579134" cy="738505"/>
          </a:xfrm>
          <a:prstGeom prst="rect">
            <a:avLst/>
          </a:prstGeom>
          <a:solidFill>
            <a:srgbClr val="FDF3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913765">
              <a:spcBef>
                <a:spcPct val="20000"/>
              </a:spcBef>
            </a:pPr>
            <a:endParaRPr lang="zh-CN" altLang="en-US" sz="4800" b="1" cap="all" dirty="0" smtClean="0">
              <a:solidFill>
                <a:srgbClr val="1D41D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361950" y="2236470"/>
            <a:ext cx="11467465" cy="1290320"/>
          </a:xfrm>
          <a:prstGeom prst="rect">
            <a:avLst/>
          </a:prstGeom>
          <a:noFill/>
        </p:spPr>
        <p:txBody>
          <a:bodyPr wrap="square" lIns="91440" tIns="45720" rIns="91440" bIns="45720" rtlCol="0"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zh-CN" altLang="en-US" sz="6000" b="1">
                <a:solidFill>
                  <a:srgbClr val="1D41D5"/>
                </a:solidFill>
                <a:sym typeface="+mn-ea"/>
              </a:rPr>
              <a:t>价值投资模型的构架及思路</a:t>
            </a:r>
            <a:endParaRPr lang="zh-CN" altLang="en-US" sz="6000" b="1">
              <a:solidFill>
                <a:srgbClr val="1D41D5"/>
              </a:solidFill>
            </a:endParaRPr>
          </a:p>
          <a:p>
            <a:pPr lvl="0" algn="ctr">
              <a:lnSpc>
                <a:spcPct val="120000"/>
              </a:lnSpc>
              <a:buClrTx/>
              <a:buSzTx/>
              <a:buFontTx/>
            </a:pPr>
            <a:endParaRPr lang="zh-CN" altLang="en-US" sz="6000" b="1" cap="all" dirty="0">
              <a:solidFill>
                <a:srgbClr val="5358F7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lvl="0" algn="ctr">
              <a:lnSpc>
                <a:spcPct val="120000"/>
              </a:lnSpc>
              <a:buClrTx/>
              <a:buSzTx/>
              <a:buFontTx/>
            </a:pPr>
            <a:endParaRPr lang="en-US" altLang="zh-CN" sz="6000" spc="3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汉仪旗黑-85S" panose="00020600040101010101" pitchFamily="18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7020" y="537845"/>
            <a:ext cx="576199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量化交易策略</a:t>
            </a:r>
            <a:endParaRPr lang="zh-CN" altLang="en-US" sz="400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894715" y="1398905"/>
            <a:ext cx="8982075" cy="738505"/>
          </a:xfrm>
          <a:prstGeom prst="rect">
            <a:avLst/>
          </a:prstGeom>
          <a:solidFill>
            <a:srgbClr val="FDF3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913765">
              <a:spcBef>
                <a:spcPct val="20000"/>
              </a:spcBef>
            </a:pPr>
            <a:r>
              <a:rPr lang="zh-CN" altLang="en-US" sz="4800" b="1" cap="all" dirty="0" smtClean="0">
                <a:solidFill>
                  <a:srgbClr val="1D41D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第一步： 数据来源和处理</a:t>
            </a:r>
            <a:endParaRPr lang="zh-CN" altLang="en-US" sz="4800" b="1" cap="all" dirty="0" smtClean="0">
              <a:solidFill>
                <a:srgbClr val="1D41D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49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1355004" y="2788569"/>
            <a:ext cx="3579134" cy="738505"/>
          </a:xfrm>
          <a:prstGeom prst="rect">
            <a:avLst/>
          </a:prstGeom>
          <a:solidFill>
            <a:srgbClr val="FDF3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913765">
              <a:spcBef>
                <a:spcPct val="20000"/>
              </a:spcBef>
            </a:pPr>
            <a:endParaRPr lang="zh-CN" altLang="en-US" sz="4800" b="1" cap="all" dirty="0" smtClean="0">
              <a:solidFill>
                <a:srgbClr val="1D41D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25165" y="1533525"/>
            <a:ext cx="8291195" cy="4370705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7845"/>
            <a:ext cx="11801475" cy="32315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1355004" y="2788569"/>
            <a:ext cx="3579134" cy="738505"/>
          </a:xfrm>
          <a:prstGeom prst="rect">
            <a:avLst/>
          </a:prstGeom>
          <a:solidFill>
            <a:srgbClr val="FDF3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913765">
              <a:spcBef>
                <a:spcPct val="20000"/>
              </a:spcBef>
            </a:pPr>
            <a:endParaRPr lang="zh-CN" altLang="en-US" sz="4800" b="1" cap="all" dirty="0" smtClean="0">
              <a:solidFill>
                <a:srgbClr val="1D41D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341630" y="615315"/>
            <a:ext cx="8766810" cy="1290320"/>
          </a:xfrm>
          <a:prstGeom prst="rect">
            <a:avLst/>
          </a:prstGeom>
          <a:noFill/>
        </p:spPr>
        <p:txBody>
          <a:bodyPr wrap="square" lIns="91440" tIns="45720" rIns="91440" bIns="45720" rtlCol="0"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3200" b="1" cap="all" dirty="0">
                <a:solidFill>
                  <a:srgbClr val="5358F7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</a:t>
            </a:r>
            <a:endParaRPr lang="zh-CN" altLang="en-US" sz="3200" b="1" cap="all" dirty="0">
              <a:solidFill>
                <a:srgbClr val="5358F7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lvl="0" algn="l">
              <a:lnSpc>
                <a:spcPct val="120000"/>
              </a:lnSpc>
              <a:buClrTx/>
              <a:buSzTx/>
              <a:buFontTx/>
            </a:pPr>
            <a:endParaRPr lang="zh-CN" altLang="en-US" sz="3200" b="1" cap="all" spc="300" dirty="0">
              <a:solidFill>
                <a:srgbClr val="5358F7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341630" y="1695450"/>
            <a:ext cx="8766810" cy="1290320"/>
          </a:xfrm>
          <a:prstGeom prst="rect">
            <a:avLst/>
          </a:prstGeom>
          <a:noFill/>
        </p:spPr>
        <p:txBody>
          <a:bodyPr wrap="square" lIns="91440" tIns="45720" rIns="91440" bIns="45720" rtlCol="0"/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b="1" cap="all" dirty="0">
                <a:solidFill>
                  <a:srgbClr val="5832E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</a:t>
            </a:r>
            <a:r>
              <a:rPr lang="zh-CN" altLang="en-US" sz="2400" b="1" cap="all" dirty="0">
                <a:solidFill>
                  <a:srgbClr val="5832E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</a:t>
            </a: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b="1" cap="all" dirty="0">
                <a:solidFill>
                  <a:srgbClr val="5832E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量化量化量化策量化量化量化策</a:t>
            </a: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b="1" cap="all" dirty="0">
                <a:solidFill>
                  <a:srgbClr val="5832E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量化量化量化策量化量化量化策</a:t>
            </a: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b="1" cap="all" dirty="0">
                <a:solidFill>
                  <a:srgbClr val="5832E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</a:t>
            </a: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b="1" cap="all" dirty="0">
                <a:solidFill>
                  <a:srgbClr val="5832E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</a:t>
            </a: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b="1" cap="all" dirty="0">
                <a:solidFill>
                  <a:srgbClr val="5832E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</a:t>
            </a: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b="1" cap="all" dirty="0">
                <a:solidFill>
                  <a:srgbClr val="5832E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</a:t>
            </a: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b="1" cap="all" dirty="0">
                <a:solidFill>
                  <a:srgbClr val="5832E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</a:t>
            </a: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b="1" cap="all" dirty="0">
                <a:solidFill>
                  <a:srgbClr val="5832E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</a:t>
            </a: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endParaRPr lang="zh-CN" altLang="en-US" sz="2400" b="1" cap="all" spc="300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1355004" y="2788569"/>
            <a:ext cx="3579134" cy="738505"/>
          </a:xfrm>
          <a:prstGeom prst="rect">
            <a:avLst/>
          </a:prstGeom>
          <a:solidFill>
            <a:srgbClr val="FDF3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913765">
              <a:spcBef>
                <a:spcPct val="20000"/>
              </a:spcBef>
            </a:pPr>
            <a:endParaRPr lang="zh-CN" altLang="en-US" sz="4800" b="1" cap="all" dirty="0" smtClean="0">
              <a:solidFill>
                <a:srgbClr val="1D41D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46665" b="56643"/>
          <a:stretch>
            <a:fillRect/>
          </a:stretch>
        </p:blipFill>
        <p:spPr>
          <a:xfrm>
            <a:off x="466090" y="949960"/>
            <a:ext cx="9772015" cy="495871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395855" y="537845"/>
            <a:ext cx="9288145" cy="1438275"/>
          </a:xfrm>
          <a:prstGeom prst="rect">
            <a:avLst/>
          </a:prstGeom>
          <a:solidFill>
            <a:srgbClr val="FDF3F1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1355004" y="2788569"/>
            <a:ext cx="3579134" cy="738505"/>
          </a:xfrm>
          <a:prstGeom prst="rect">
            <a:avLst/>
          </a:prstGeom>
          <a:solidFill>
            <a:srgbClr val="FDF3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913765">
              <a:spcBef>
                <a:spcPct val="20000"/>
              </a:spcBef>
            </a:pPr>
            <a:endParaRPr lang="zh-CN" altLang="en-US" sz="4800" b="1" cap="all" dirty="0" smtClean="0">
              <a:solidFill>
                <a:srgbClr val="1D41D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341630" y="615315"/>
            <a:ext cx="8766810" cy="1290320"/>
          </a:xfrm>
          <a:prstGeom prst="rect">
            <a:avLst/>
          </a:prstGeom>
          <a:noFill/>
        </p:spPr>
        <p:txBody>
          <a:bodyPr wrap="square" lIns="91440" tIns="45720" rIns="91440" bIns="45720" rtlCol="0"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3200" b="1" cap="all" dirty="0">
                <a:solidFill>
                  <a:srgbClr val="5358F7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</a:t>
            </a:r>
            <a:endParaRPr lang="zh-CN" altLang="en-US" sz="3200" b="1" cap="all" dirty="0">
              <a:solidFill>
                <a:srgbClr val="5358F7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lvl="0" algn="l">
              <a:lnSpc>
                <a:spcPct val="120000"/>
              </a:lnSpc>
              <a:buClrTx/>
              <a:buSzTx/>
              <a:buFontTx/>
            </a:pPr>
            <a:endParaRPr lang="zh-CN" altLang="en-US" sz="3200" b="1" cap="all" spc="300" dirty="0">
              <a:solidFill>
                <a:srgbClr val="5358F7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341630" y="1695450"/>
            <a:ext cx="8766810" cy="1290320"/>
          </a:xfrm>
          <a:prstGeom prst="rect">
            <a:avLst/>
          </a:prstGeom>
          <a:noFill/>
        </p:spPr>
        <p:txBody>
          <a:bodyPr wrap="square" lIns="91440" tIns="45720" rIns="91440" bIns="45720" rtlCol="0"/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b="1" cap="all" dirty="0">
                <a:solidFill>
                  <a:srgbClr val="5832E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</a:t>
            </a:r>
            <a:r>
              <a:rPr lang="zh-CN" altLang="en-US" sz="2400" b="1" cap="all" dirty="0">
                <a:solidFill>
                  <a:srgbClr val="5832E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</a:t>
            </a: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b="1" cap="all" dirty="0">
                <a:solidFill>
                  <a:srgbClr val="5832E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量化量化量化策量化量化量化策</a:t>
            </a: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b="1" cap="all" dirty="0">
                <a:solidFill>
                  <a:srgbClr val="5832E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量化量化量化策量化量化量化策</a:t>
            </a: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b="1" cap="all" dirty="0">
                <a:solidFill>
                  <a:srgbClr val="5832E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</a:t>
            </a: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b="1" cap="all" dirty="0">
                <a:solidFill>
                  <a:srgbClr val="5832E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</a:t>
            </a: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b="1" cap="all" dirty="0">
                <a:solidFill>
                  <a:srgbClr val="5832E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</a:t>
            </a: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b="1" cap="all" dirty="0">
                <a:solidFill>
                  <a:srgbClr val="5832E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</a:t>
            </a: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b="1" cap="all" dirty="0">
                <a:solidFill>
                  <a:srgbClr val="5832E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</a:t>
            </a: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b="1" cap="all" dirty="0">
                <a:solidFill>
                  <a:srgbClr val="5832E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</a:t>
            </a: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endParaRPr lang="zh-CN" altLang="en-US" sz="2400" b="1" cap="all" spc="300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1355004" y="2788569"/>
            <a:ext cx="3579134" cy="738505"/>
          </a:xfrm>
          <a:prstGeom prst="rect">
            <a:avLst/>
          </a:prstGeom>
          <a:solidFill>
            <a:srgbClr val="FDF3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913765">
              <a:spcBef>
                <a:spcPct val="20000"/>
              </a:spcBef>
            </a:pPr>
            <a:endParaRPr lang="zh-CN" altLang="en-US" sz="4800" b="1" cap="all" dirty="0" smtClean="0">
              <a:solidFill>
                <a:srgbClr val="1D41D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39868" r="12348"/>
          <a:stretch>
            <a:fillRect/>
          </a:stretch>
        </p:blipFill>
        <p:spPr>
          <a:xfrm>
            <a:off x="0" y="1258570"/>
            <a:ext cx="12192635" cy="52927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05380" y="3279140"/>
            <a:ext cx="8215630" cy="3272155"/>
          </a:xfrm>
          <a:prstGeom prst="rect">
            <a:avLst/>
          </a:prstGeom>
          <a:solidFill>
            <a:srgbClr val="FDF3F1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236720" y="422910"/>
            <a:ext cx="8232140" cy="1345565"/>
          </a:xfrm>
          <a:prstGeom prst="rect">
            <a:avLst/>
          </a:prstGeom>
          <a:solidFill>
            <a:srgbClr val="FDF3F1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1355004" y="2788569"/>
            <a:ext cx="3579134" cy="738505"/>
          </a:xfrm>
          <a:prstGeom prst="rect">
            <a:avLst/>
          </a:prstGeom>
          <a:solidFill>
            <a:srgbClr val="FDF3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913765">
              <a:spcBef>
                <a:spcPct val="20000"/>
              </a:spcBef>
            </a:pPr>
            <a:endParaRPr lang="zh-CN" altLang="en-US" sz="4800" b="1" cap="all" dirty="0" smtClean="0">
              <a:solidFill>
                <a:srgbClr val="1D41D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341630" y="615315"/>
            <a:ext cx="8766810" cy="1290320"/>
          </a:xfrm>
          <a:prstGeom prst="rect">
            <a:avLst/>
          </a:prstGeom>
          <a:noFill/>
        </p:spPr>
        <p:txBody>
          <a:bodyPr wrap="square" lIns="91440" tIns="45720" rIns="91440" bIns="45720" rtlCol="0"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3200" b="1" cap="all" dirty="0">
                <a:solidFill>
                  <a:srgbClr val="5358F7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</a:t>
            </a:r>
            <a:endParaRPr lang="zh-CN" altLang="en-US" sz="3200" b="1" cap="all" dirty="0">
              <a:solidFill>
                <a:srgbClr val="5358F7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lvl="0" algn="l">
              <a:lnSpc>
                <a:spcPct val="120000"/>
              </a:lnSpc>
              <a:buClrTx/>
              <a:buSzTx/>
              <a:buFontTx/>
            </a:pPr>
            <a:endParaRPr lang="zh-CN" altLang="en-US" sz="3200" b="1" cap="all" spc="300" dirty="0">
              <a:solidFill>
                <a:srgbClr val="5358F7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341630" y="1695450"/>
            <a:ext cx="8766810" cy="1290320"/>
          </a:xfrm>
          <a:prstGeom prst="rect">
            <a:avLst/>
          </a:prstGeom>
          <a:noFill/>
        </p:spPr>
        <p:txBody>
          <a:bodyPr wrap="square" lIns="91440" tIns="45720" rIns="91440" bIns="45720" rtlCol="0"/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b="1" cap="all" dirty="0">
                <a:solidFill>
                  <a:srgbClr val="5832E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</a:t>
            </a:r>
            <a:r>
              <a:rPr lang="zh-CN" altLang="en-US" sz="2400" b="1" cap="all" dirty="0">
                <a:solidFill>
                  <a:srgbClr val="5832E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</a:t>
            </a: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b="1" cap="all" dirty="0">
                <a:solidFill>
                  <a:srgbClr val="5832E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量化量化量化策量化量化量化策</a:t>
            </a: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b="1" cap="all" dirty="0">
                <a:solidFill>
                  <a:srgbClr val="5832E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量化量化量化策量化量化量化策</a:t>
            </a: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b="1" cap="all" dirty="0">
                <a:solidFill>
                  <a:srgbClr val="5832E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</a:t>
            </a: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b="1" cap="all" dirty="0">
                <a:solidFill>
                  <a:srgbClr val="5832E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</a:t>
            </a: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b="1" cap="all" dirty="0">
                <a:solidFill>
                  <a:srgbClr val="5832E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</a:t>
            </a: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b="1" cap="all" dirty="0">
                <a:solidFill>
                  <a:srgbClr val="5832E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</a:t>
            </a: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b="1" cap="all" dirty="0">
                <a:solidFill>
                  <a:srgbClr val="5832E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</a:t>
            </a: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b="1" cap="all" dirty="0">
                <a:solidFill>
                  <a:srgbClr val="5832E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量化量化量化策</a:t>
            </a: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endParaRPr lang="zh-CN" altLang="en-US" sz="2400" b="1" cap="all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endParaRPr lang="zh-CN" altLang="en-US" sz="2400" b="1" cap="all" spc="300" dirty="0">
              <a:solidFill>
                <a:srgbClr val="5832E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1355004" y="2788569"/>
            <a:ext cx="3579134" cy="738505"/>
          </a:xfrm>
          <a:prstGeom prst="rect">
            <a:avLst/>
          </a:prstGeom>
          <a:solidFill>
            <a:srgbClr val="FDF3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913765">
              <a:spcBef>
                <a:spcPct val="20000"/>
              </a:spcBef>
            </a:pPr>
            <a:endParaRPr lang="zh-CN" altLang="en-US" sz="4800" b="1" cap="all" dirty="0" smtClean="0">
              <a:solidFill>
                <a:srgbClr val="1D41D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5355" y="415290"/>
            <a:ext cx="10321290" cy="6442710"/>
          </a:xfrm>
          <a:prstGeom prst="rect">
            <a:avLst/>
          </a:prstGeom>
        </p:spPr>
      </p:pic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85620" y="952500"/>
            <a:ext cx="8620125" cy="5388610"/>
          </a:xfrm>
          <a:prstGeom prst="rect">
            <a:avLst/>
          </a:prstGeom>
        </p:spPr>
      </p:pic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Placeholder 33"/>
          <p:cNvSpPr txBox="1"/>
          <p:nvPr/>
        </p:nvSpPr>
        <p:spPr>
          <a:xfrm>
            <a:off x="8261965" y="2119473"/>
            <a:ext cx="1890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00000"/>
              </a:lnSpc>
              <a:spcBef>
                <a:spcPct val="20000"/>
              </a:spcBef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盈利模式</a:t>
            </a:r>
            <a:endParaRPr lang="en-AU" altLang="zh-CN" dirty="0"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20"/>
          <p:cNvSpPr txBox="1"/>
          <p:nvPr/>
        </p:nvSpPr>
        <p:spPr>
          <a:xfrm>
            <a:off x="8261966" y="2427155"/>
            <a:ext cx="24621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50000"/>
              </a:lnSpc>
              <a:spcBef>
                <a:spcPct val="20000"/>
              </a:spcBef>
              <a:defRPr sz="1000">
                <a:solidFill>
                  <a:schemeClr val="bg2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数据分析支持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不同终端用户快捷上网，手机浏览器自主研发的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X5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内核在速度、流量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节省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33"/>
          <p:cNvSpPr txBox="1"/>
          <p:nvPr/>
        </p:nvSpPr>
        <p:spPr>
          <a:xfrm>
            <a:off x="3367184" y="2119473"/>
            <a:ext cx="1890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00000"/>
              </a:lnSpc>
              <a:spcBef>
                <a:spcPct val="20000"/>
              </a:spcBef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盈利模式</a:t>
            </a:r>
            <a:endParaRPr lang="en-AU" altLang="zh-CN" dirty="0"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20"/>
          <p:cNvSpPr txBox="1"/>
          <p:nvPr/>
        </p:nvSpPr>
        <p:spPr>
          <a:xfrm>
            <a:off x="3367185" y="2427155"/>
            <a:ext cx="24621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50000"/>
              </a:lnSpc>
              <a:spcBef>
                <a:spcPct val="20000"/>
              </a:spcBef>
              <a:defRPr sz="1000">
                <a:solidFill>
                  <a:schemeClr val="bg2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数据分析支持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不同终端用户快捷上网，手机浏览器自主研发的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X5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内核在速度、流量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节省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33"/>
          <p:cNvSpPr txBox="1"/>
          <p:nvPr/>
        </p:nvSpPr>
        <p:spPr>
          <a:xfrm>
            <a:off x="3367184" y="4406725"/>
            <a:ext cx="1890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00000"/>
              </a:lnSpc>
              <a:spcBef>
                <a:spcPct val="20000"/>
              </a:spcBef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盈利模式</a:t>
            </a:r>
            <a:endParaRPr lang="en-AU" altLang="zh-CN" dirty="0"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20"/>
          <p:cNvSpPr txBox="1"/>
          <p:nvPr/>
        </p:nvSpPr>
        <p:spPr>
          <a:xfrm>
            <a:off x="3367185" y="4714407"/>
            <a:ext cx="24621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50000"/>
              </a:lnSpc>
              <a:spcBef>
                <a:spcPct val="20000"/>
              </a:spcBef>
              <a:defRPr sz="1000">
                <a:solidFill>
                  <a:schemeClr val="bg2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数据分析支持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不同终端用户快捷上网，手机浏览器自主研发的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X5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内核在速度、流量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节省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图片占位符 10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9" r="18709"/>
          <a:stretch>
            <a:fillRect/>
          </a:stretch>
        </p:blipFill>
        <p:spPr>
          <a:xfrm>
            <a:off x="1428750" y="1695450"/>
            <a:ext cx="1636713" cy="1636713"/>
          </a:xfrm>
        </p:spPr>
      </p:pic>
      <p:pic>
        <p:nvPicPr>
          <p:cNvPr id="15" name="图片占位符 14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1428750" y="4048125"/>
            <a:ext cx="1636713" cy="1636713"/>
          </a:xfrm>
        </p:spPr>
      </p:pic>
      <p:pic>
        <p:nvPicPr>
          <p:cNvPr id="13" name="图片占位符 12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6180138" y="1695450"/>
            <a:ext cx="1636712" cy="1636713"/>
          </a:xfrm>
        </p:spPr>
      </p:pic>
      <p:pic>
        <p:nvPicPr>
          <p:cNvPr id="14" name="图片占位符 13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50" y="4048124"/>
            <a:ext cx="1636713" cy="1636714"/>
          </a:xfrm>
        </p:spPr>
      </p:pic>
      <p:sp>
        <p:nvSpPr>
          <p:cNvPr id="63" name="Text Placeholder 33"/>
          <p:cNvSpPr txBox="1"/>
          <p:nvPr/>
        </p:nvSpPr>
        <p:spPr>
          <a:xfrm>
            <a:off x="8261964" y="4406725"/>
            <a:ext cx="1890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00000"/>
              </a:lnSpc>
              <a:spcBef>
                <a:spcPct val="20000"/>
              </a:spcBef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盈利模式</a:t>
            </a:r>
            <a:endParaRPr lang="en-AU" altLang="zh-CN" dirty="0"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TextBox 20"/>
          <p:cNvSpPr txBox="1"/>
          <p:nvPr/>
        </p:nvSpPr>
        <p:spPr>
          <a:xfrm>
            <a:off x="8261965" y="4714407"/>
            <a:ext cx="24621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50000"/>
              </a:lnSpc>
              <a:spcBef>
                <a:spcPct val="20000"/>
              </a:spcBef>
              <a:defRPr sz="1000">
                <a:solidFill>
                  <a:schemeClr val="bg2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数据分析支持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不同终端用户快捷上网，手机浏览器自主研发的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X5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内核在速度、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流量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361193" y="892722"/>
            <a:ext cx="14536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800" dirty="0">
                <a:solidFill>
                  <a:srgbClr val="2F414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BUSINESS REPORT</a:t>
            </a:r>
            <a:endParaRPr lang="en-US" altLang="zh-CN" sz="800" dirty="0">
              <a:solidFill>
                <a:srgbClr val="2F414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208688" y="317922"/>
            <a:ext cx="37586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3200" b="1" dirty="0" smtClean="0">
                <a:solidFill>
                  <a:srgbClr val="2F414B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工作概述</a:t>
            </a:r>
            <a:endParaRPr lang="zh-CN" altLang="en-US" sz="3200" b="1" dirty="0">
              <a:solidFill>
                <a:srgbClr val="2F414B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22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弧形 142"/>
          <p:cNvSpPr/>
          <p:nvPr/>
        </p:nvSpPr>
        <p:spPr bwMode="auto">
          <a:xfrm rot="5400000">
            <a:off x="2919933" y="2613640"/>
            <a:ext cx="1603375" cy="1603375"/>
          </a:xfrm>
          <a:prstGeom prst="arc">
            <a:avLst>
              <a:gd name="adj1" fmla="val 21305814"/>
              <a:gd name="adj2" fmla="val 19486591"/>
            </a:avLst>
          </a:prstGeom>
          <a:noFill/>
          <a:ln w="158750" cap="flat" cmpd="sng" algn="ctr">
            <a:solidFill>
              <a:srgbClr val="270053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4" name="弧形 143"/>
          <p:cNvSpPr/>
          <p:nvPr/>
        </p:nvSpPr>
        <p:spPr bwMode="auto">
          <a:xfrm rot="5400000">
            <a:off x="2742132" y="2435840"/>
            <a:ext cx="1958975" cy="1958975"/>
          </a:xfrm>
          <a:prstGeom prst="arc">
            <a:avLst>
              <a:gd name="adj1" fmla="val 21305814"/>
              <a:gd name="adj2" fmla="val 16253894"/>
            </a:avLst>
          </a:prstGeom>
          <a:noFill/>
          <a:ln w="15875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5" name="弧形 144"/>
          <p:cNvSpPr/>
          <p:nvPr/>
        </p:nvSpPr>
        <p:spPr bwMode="auto">
          <a:xfrm rot="5400000">
            <a:off x="2562749" y="2256452"/>
            <a:ext cx="2317750" cy="2317750"/>
          </a:xfrm>
          <a:prstGeom prst="arc">
            <a:avLst>
              <a:gd name="adj1" fmla="val 21305868"/>
              <a:gd name="adj2" fmla="val 12270942"/>
            </a:avLst>
          </a:prstGeom>
          <a:noFill/>
          <a:ln w="15875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6" name="弧形 145"/>
          <p:cNvSpPr/>
          <p:nvPr/>
        </p:nvSpPr>
        <p:spPr bwMode="auto">
          <a:xfrm rot="5400000">
            <a:off x="2384946" y="2078652"/>
            <a:ext cx="2673350" cy="2673350"/>
          </a:xfrm>
          <a:prstGeom prst="arc">
            <a:avLst>
              <a:gd name="adj1" fmla="val 21305814"/>
              <a:gd name="adj2" fmla="val 9855339"/>
            </a:avLst>
          </a:prstGeom>
          <a:noFill/>
          <a:ln w="1587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295" name="组合 146"/>
          <p:cNvGrpSpPr/>
          <p:nvPr/>
        </p:nvGrpSpPr>
        <p:grpSpPr bwMode="auto">
          <a:xfrm>
            <a:off x="1029221" y="1835765"/>
            <a:ext cx="1616075" cy="744537"/>
            <a:chOff x="2735177" y="1375558"/>
            <a:chExt cx="2154264" cy="993132"/>
          </a:xfrm>
        </p:grpSpPr>
        <p:sp>
          <p:nvSpPr>
            <p:cNvPr id="151" name="任意多边形 150"/>
            <p:cNvSpPr/>
            <p:nvPr/>
          </p:nvSpPr>
          <p:spPr>
            <a:xfrm>
              <a:off x="2735177" y="1902828"/>
              <a:ext cx="2154264" cy="465862"/>
            </a:xfrm>
            <a:custGeom>
              <a:avLst/>
              <a:gdLst>
                <a:gd name="connsiteX0" fmla="*/ 2154264 w 2154264"/>
                <a:gd name="connsiteY0" fmla="*/ 464949 h 464949"/>
                <a:gd name="connsiteX1" fmla="*/ 1704813 w 2154264"/>
                <a:gd name="connsiteY1" fmla="*/ 0 h 464949"/>
                <a:gd name="connsiteX2" fmla="*/ 0 w 2154264"/>
                <a:gd name="connsiteY2" fmla="*/ 0 h 46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4264" h="464949">
                  <a:moveTo>
                    <a:pt x="2154264" y="464949"/>
                  </a:moveTo>
                  <a:lnTo>
                    <a:pt x="1704813" y="0"/>
                  </a:lnTo>
                  <a:lnTo>
                    <a:pt x="0" y="0"/>
                  </a:lnTo>
                </a:path>
              </a:pathLst>
            </a:custGeom>
            <a:noFill/>
            <a:ln w="222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ysDot"/>
              <a:miter lim="800000"/>
              <a:headEnd type="oval"/>
              <a:tailEnd type="oval"/>
            </a:ln>
            <a:effectLst/>
          </p:spPr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9" name="文本框 148"/>
            <p:cNvSpPr txBox="1"/>
            <p:nvPr/>
          </p:nvSpPr>
          <p:spPr>
            <a:xfrm>
              <a:off x="2758454" y="1375558"/>
              <a:ext cx="962005" cy="5542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100" kern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34%</a:t>
              </a:r>
              <a:endParaRPr lang="zh-CN" altLang="en-US" sz="21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5" name="任意多边形 154"/>
          <p:cNvSpPr/>
          <p:nvPr/>
        </p:nvSpPr>
        <p:spPr bwMode="auto">
          <a:xfrm>
            <a:off x="4028008" y="2069127"/>
            <a:ext cx="1290638" cy="209550"/>
          </a:xfrm>
          <a:custGeom>
            <a:avLst/>
            <a:gdLst>
              <a:gd name="connsiteX0" fmla="*/ 0 w 1720312"/>
              <a:gd name="connsiteY0" fmla="*/ 278970 h 278970"/>
              <a:gd name="connsiteX1" fmla="*/ 278970 w 1720312"/>
              <a:gd name="connsiteY1" fmla="*/ 0 h 278970"/>
              <a:gd name="connsiteX2" fmla="*/ 1720312 w 1720312"/>
              <a:gd name="connsiteY2" fmla="*/ 0 h 27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0312" h="278970">
                <a:moveTo>
                  <a:pt x="0" y="278970"/>
                </a:moveTo>
                <a:lnTo>
                  <a:pt x="278970" y="0"/>
                </a:lnTo>
                <a:lnTo>
                  <a:pt x="1720312" y="0"/>
                </a:lnTo>
              </a:path>
            </a:pathLst>
          </a:custGeom>
          <a:noFill/>
          <a:ln w="222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miter lim="800000"/>
            <a:headEnd type="oval"/>
            <a:tailEnd type="oval"/>
          </a:ln>
          <a:effectLst/>
        </p:spPr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8" name="文本框 157"/>
          <p:cNvSpPr txBox="1"/>
          <p:nvPr/>
        </p:nvSpPr>
        <p:spPr bwMode="auto">
          <a:xfrm>
            <a:off x="4732858" y="1686540"/>
            <a:ext cx="721672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1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zh-CN" altLang="en-US" sz="2100" kern="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3" name="任意多边形 162"/>
          <p:cNvSpPr/>
          <p:nvPr/>
        </p:nvSpPr>
        <p:spPr bwMode="auto">
          <a:xfrm flipH="1">
            <a:off x="1726133" y="4069377"/>
            <a:ext cx="1230313" cy="290513"/>
          </a:xfrm>
          <a:custGeom>
            <a:avLst/>
            <a:gdLst>
              <a:gd name="connsiteX0" fmla="*/ 0 w 1844299"/>
              <a:gd name="connsiteY0" fmla="*/ 0 h 387457"/>
              <a:gd name="connsiteX1" fmla="*/ 402956 w 1844299"/>
              <a:gd name="connsiteY1" fmla="*/ 387457 h 387457"/>
              <a:gd name="connsiteX2" fmla="*/ 1844299 w 1844299"/>
              <a:gd name="connsiteY2" fmla="*/ 387457 h 38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4299" h="387457">
                <a:moveTo>
                  <a:pt x="0" y="0"/>
                </a:moveTo>
                <a:lnTo>
                  <a:pt x="402956" y="387457"/>
                </a:lnTo>
                <a:lnTo>
                  <a:pt x="1844299" y="387457"/>
                </a:lnTo>
              </a:path>
            </a:pathLst>
          </a:custGeom>
          <a:noFill/>
          <a:ln w="222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miter lim="800000"/>
            <a:headEnd type="oval"/>
            <a:tailEnd type="oval"/>
          </a:ln>
          <a:effectLst/>
        </p:spPr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文本框 163"/>
          <p:cNvSpPr txBox="1"/>
          <p:nvPr/>
        </p:nvSpPr>
        <p:spPr bwMode="auto">
          <a:xfrm>
            <a:off x="1722958" y="3963015"/>
            <a:ext cx="721672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1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67%</a:t>
            </a:r>
            <a:endParaRPr lang="zh-CN" altLang="en-US" sz="2100" kern="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298" name="组合 166"/>
          <p:cNvGrpSpPr/>
          <p:nvPr/>
        </p:nvGrpSpPr>
        <p:grpSpPr bwMode="auto">
          <a:xfrm>
            <a:off x="4456633" y="3736004"/>
            <a:ext cx="1426522" cy="423436"/>
            <a:chOff x="7152998" y="3907785"/>
            <a:chExt cx="1901428" cy="566198"/>
          </a:xfrm>
        </p:grpSpPr>
        <p:sp>
          <p:nvSpPr>
            <p:cNvPr id="169" name="任意多边形 168"/>
            <p:cNvSpPr/>
            <p:nvPr/>
          </p:nvSpPr>
          <p:spPr>
            <a:xfrm>
              <a:off x="7152998" y="3907785"/>
              <a:ext cx="1798598" cy="526437"/>
            </a:xfrm>
            <a:custGeom>
              <a:avLst/>
              <a:gdLst>
                <a:gd name="connsiteX0" fmla="*/ 0 w 1797803"/>
                <a:gd name="connsiteY0" fmla="*/ 0 h 526942"/>
                <a:gd name="connsiteX1" fmla="*/ 526942 w 1797803"/>
                <a:gd name="connsiteY1" fmla="*/ 526942 h 526942"/>
                <a:gd name="connsiteX2" fmla="*/ 1797803 w 1797803"/>
                <a:gd name="connsiteY2" fmla="*/ 526942 h 526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7803" h="526942">
                  <a:moveTo>
                    <a:pt x="0" y="0"/>
                  </a:moveTo>
                  <a:lnTo>
                    <a:pt x="526942" y="526942"/>
                  </a:lnTo>
                  <a:lnTo>
                    <a:pt x="1797803" y="526942"/>
                  </a:lnTo>
                </a:path>
              </a:pathLst>
            </a:custGeom>
            <a:noFill/>
            <a:ln w="222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ysDot"/>
              <a:miter lim="800000"/>
              <a:headEnd type="oval"/>
              <a:tailEnd type="oval"/>
            </a:ln>
            <a:effectLst/>
          </p:spPr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文本框 169"/>
            <p:cNvSpPr txBox="1"/>
            <p:nvPr/>
          </p:nvSpPr>
          <p:spPr>
            <a:xfrm>
              <a:off x="8092501" y="3918399"/>
              <a:ext cx="961925" cy="55558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100" kern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87%</a:t>
              </a:r>
              <a:endParaRPr lang="zh-CN" altLang="en-US" sz="21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Text Placeholder 33"/>
          <p:cNvSpPr txBox="1"/>
          <p:nvPr/>
        </p:nvSpPr>
        <p:spPr>
          <a:xfrm>
            <a:off x="7487811" y="3675701"/>
            <a:ext cx="1248035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200">
              <a:lnSpc>
                <a:spcPct val="100000"/>
              </a:lnSpc>
              <a:spcBef>
                <a:spcPct val="20000"/>
              </a:spcBef>
              <a:defRPr sz="2800" b="1">
                <a:solidFill>
                  <a:srgbClr val="54578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1865" dirty="0">
                <a:solidFill>
                  <a:schemeClr val="tx2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期权池</a:t>
            </a:r>
            <a:endParaRPr lang="en-AU" altLang="zh-CN" sz="1865" dirty="0">
              <a:solidFill>
                <a:schemeClr val="tx2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20"/>
          <p:cNvSpPr txBox="1"/>
          <p:nvPr/>
        </p:nvSpPr>
        <p:spPr>
          <a:xfrm>
            <a:off x="7487811" y="4078285"/>
            <a:ext cx="3351639" cy="52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让投资人知道创业者需要多少钱，会出让多少股权，后续对这些资金的安排。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 Placeholder 33"/>
          <p:cNvSpPr txBox="1"/>
          <p:nvPr/>
        </p:nvSpPr>
        <p:spPr>
          <a:xfrm>
            <a:off x="7487811" y="2598100"/>
            <a:ext cx="1248035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200">
              <a:lnSpc>
                <a:spcPct val="100000"/>
              </a:lnSpc>
              <a:spcBef>
                <a:spcPct val="20000"/>
              </a:spcBef>
              <a:defRPr sz="2800" b="1">
                <a:solidFill>
                  <a:srgbClr val="54578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1865" dirty="0">
                <a:solidFill>
                  <a:schemeClr val="tx2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创业团队</a:t>
            </a:r>
            <a:endParaRPr lang="en-AU" altLang="zh-CN" sz="1865" dirty="0">
              <a:solidFill>
                <a:schemeClr val="tx2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20"/>
          <p:cNvSpPr txBox="1"/>
          <p:nvPr/>
        </p:nvSpPr>
        <p:spPr>
          <a:xfrm>
            <a:off x="7487811" y="3000684"/>
            <a:ext cx="3351639" cy="52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让投资人知道创业者需要多少钱，会出让多少股权，后续对这些资金的安排。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 Placeholder 33"/>
          <p:cNvSpPr txBox="1"/>
          <p:nvPr/>
        </p:nvSpPr>
        <p:spPr>
          <a:xfrm>
            <a:off x="7487811" y="1518214"/>
            <a:ext cx="1248035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200">
              <a:lnSpc>
                <a:spcPct val="100000"/>
              </a:lnSpc>
              <a:spcBef>
                <a:spcPct val="20000"/>
              </a:spcBef>
              <a:defRPr sz="2800" b="1">
                <a:solidFill>
                  <a:srgbClr val="54578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sz="1865" dirty="0">
                <a:solidFill>
                  <a:schemeClr val="tx2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CEO</a:t>
            </a:r>
            <a:endParaRPr lang="en-AU" altLang="zh-CN" sz="1865" dirty="0">
              <a:solidFill>
                <a:schemeClr val="tx2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20"/>
          <p:cNvSpPr txBox="1"/>
          <p:nvPr/>
        </p:nvSpPr>
        <p:spPr>
          <a:xfrm>
            <a:off x="7487811" y="1920798"/>
            <a:ext cx="3351639" cy="52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让投资人知道创业者需要多少钱，会出让多少股权，后续对这些资金的安排。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 Placeholder 33"/>
          <p:cNvSpPr txBox="1"/>
          <p:nvPr/>
        </p:nvSpPr>
        <p:spPr>
          <a:xfrm>
            <a:off x="7487811" y="4752002"/>
            <a:ext cx="1248035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200">
              <a:lnSpc>
                <a:spcPct val="100000"/>
              </a:lnSpc>
              <a:spcBef>
                <a:spcPct val="20000"/>
              </a:spcBef>
              <a:defRPr sz="2800" b="1">
                <a:solidFill>
                  <a:srgbClr val="54578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1865" dirty="0">
                <a:solidFill>
                  <a:schemeClr val="tx2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投资人</a:t>
            </a:r>
            <a:endParaRPr lang="en-AU" altLang="zh-CN" sz="1865" dirty="0">
              <a:solidFill>
                <a:schemeClr val="tx2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20"/>
          <p:cNvSpPr txBox="1"/>
          <p:nvPr/>
        </p:nvSpPr>
        <p:spPr>
          <a:xfrm>
            <a:off x="7487811" y="5154586"/>
            <a:ext cx="3351639" cy="52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让投资人知道创业者需要多少钱，会出让多少股权，后续对这些资金的安排。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68428" y="5206289"/>
            <a:ext cx="53371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2800" b="1" dirty="0">
                <a:solidFill>
                  <a:schemeClr val="tx2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让我们做得更好</a:t>
            </a:r>
            <a:endParaRPr lang="zh-CN" altLang="en-US" sz="2800" b="1" dirty="0">
              <a:solidFill>
                <a:schemeClr val="tx2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516806" y="3049071"/>
            <a:ext cx="409625" cy="538328"/>
            <a:chOff x="4462463" y="2124076"/>
            <a:chExt cx="2930525" cy="3851275"/>
          </a:xfrm>
          <a:solidFill>
            <a:srgbClr val="00B196"/>
          </a:solidFill>
        </p:grpSpPr>
        <p:sp>
          <p:nvSpPr>
            <p:cNvPr id="43" name="Freeform 143"/>
            <p:cNvSpPr>
              <a:spLocks noEditPoints="1"/>
            </p:cNvSpPr>
            <p:nvPr/>
          </p:nvSpPr>
          <p:spPr bwMode="auto">
            <a:xfrm>
              <a:off x="4462463" y="3173413"/>
              <a:ext cx="2930525" cy="2801938"/>
            </a:xfrm>
            <a:custGeom>
              <a:avLst/>
              <a:gdLst>
                <a:gd name="T0" fmla="*/ 537 w 1078"/>
                <a:gd name="T1" fmla="*/ 1 h 1035"/>
                <a:gd name="T2" fmla="*/ 652 w 1078"/>
                <a:gd name="T3" fmla="*/ 1 h 1035"/>
                <a:gd name="T4" fmla="*/ 675 w 1078"/>
                <a:gd name="T5" fmla="*/ 6 h 1035"/>
                <a:gd name="T6" fmla="*/ 1030 w 1078"/>
                <a:gd name="T7" fmla="*/ 460 h 1035"/>
                <a:gd name="T8" fmla="*/ 1034 w 1078"/>
                <a:gd name="T9" fmla="*/ 723 h 1035"/>
                <a:gd name="T10" fmla="*/ 1015 w 1078"/>
                <a:gd name="T11" fmla="*/ 860 h 1035"/>
                <a:gd name="T12" fmla="*/ 1020 w 1078"/>
                <a:gd name="T13" fmla="*/ 875 h 1035"/>
                <a:gd name="T14" fmla="*/ 1058 w 1078"/>
                <a:gd name="T15" fmla="*/ 915 h 1035"/>
                <a:gd name="T16" fmla="*/ 1039 w 1078"/>
                <a:gd name="T17" fmla="*/ 966 h 1035"/>
                <a:gd name="T18" fmla="*/ 1021 w 1078"/>
                <a:gd name="T19" fmla="*/ 969 h 1035"/>
                <a:gd name="T20" fmla="*/ 856 w 1078"/>
                <a:gd name="T21" fmla="*/ 995 h 1035"/>
                <a:gd name="T22" fmla="*/ 583 w 1078"/>
                <a:gd name="T23" fmla="*/ 1031 h 1035"/>
                <a:gd name="T24" fmla="*/ 346 w 1078"/>
                <a:gd name="T25" fmla="*/ 1016 h 1035"/>
                <a:gd name="T26" fmla="*/ 105 w 1078"/>
                <a:gd name="T27" fmla="*/ 971 h 1035"/>
                <a:gd name="T28" fmla="*/ 46 w 1078"/>
                <a:gd name="T29" fmla="*/ 967 h 1035"/>
                <a:gd name="T30" fmla="*/ 39 w 1078"/>
                <a:gd name="T31" fmla="*/ 966 h 1035"/>
                <a:gd name="T32" fmla="*/ 20 w 1078"/>
                <a:gd name="T33" fmla="*/ 915 h 1035"/>
                <a:gd name="T34" fmla="*/ 56 w 1078"/>
                <a:gd name="T35" fmla="*/ 878 h 1035"/>
                <a:gd name="T36" fmla="*/ 61 w 1078"/>
                <a:gd name="T37" fmla="*/ 857 h 1035"/>
                <a:gd name="T38" fmla="*/ 12 w 1078"/>
                <a:gd name="T39" fmla="*/ 564 h 1035"/>
                <a:gd name="T40" fmla="*/ 210 w 1078"/>
                <a:gd name="T41" fmla="*/ 111 h 1035"/>
                <a:gd name="T42" fmla="*/ 401 w 1078"/>
                <a:gd name="T43" fmla="*/ 4 h 1035"/>
                <a:gd name="T44" fmla="*/ 423 w 1078"/>
                <a:gd name="T45" fmla="*/ 1 h 1035"/>
                <a:gd name="T46" fmla="*/ 537 w 1078"/>
                <a:gd name="T47" fmla="*/ 1 h 1035"/>
                <a:gd name="T48" fmla="*/ 535 w 1078"/>
                <a:gd name="T49" fmla="*/ 831 h 1035"/>
                <a:gd name="T50" fmla="*/ 575 w 1078"/>
                <a:gd name="T51" fmla="*/ 792 h 1035"/>
                <a:gd name="T52" fmla="*/ 575 w 1078"/>
                <a:gd name="T53" fmla="*/ 785 h 1035"/>
                <a:gd name="T54" fmla="*/ 601 w 1078"/>
                <a:gd name="T55" fmla="*/ 748 h 1035"/>
                <a:gd name="T56" fmla="*/ 679 w 1078"/>
                <a:gd name="T57" fmla="*/ 562 h 1035"/>
                <a:gd name="T58" fmla="*/ 598 w 1078"/>
                <a:gd name="T59" fmla="*/ 492 h 1035"/>
                <a:gd name="T60" fmla="*/ 515 w 1078"/>
                <a:gd name="T61" fmla="*/ 452 h 1035"/>
                <a:gd name="T62" fmla="*/ 495 w 1078"/>
                <a:gd name="T63" fmla="*/ 414 h 1035"/>
                <a:gd name="T64" fmla="*/ 530 w 1078"/>
                <a:gd name="T65" fmla="*/ 385 h 1035"/>
                <a:gd name="T66" fmla="*/ 633 w 1078"/>
                <a:gd name="T67" fmla="*/ 401 h 1035"/>
                <a:gd name="T68" fmla="*/ 659 w 1078"/>
                <a:gd name="T69" fmla="*/ 390 h 1035"/>
                <a:gd name="T70" fmla="*/ 672 w 1078"/>
                <a:gd name="T71" fmla="*/ 345 h 1035"/>
                <a:gd name="T72" fmla="*/ 659 w 1078"/>
                <a:gd name="T73" fmla="*/ 318 h 1035"/>
                <a:gd name="T74" fmla="*/ 615 w 1078"/>
                <a:gd name="T75" fmla="*/ 304 h 1035"/>
                <a:gd name="T76" fmla="*/ 578 w 1078"/>
                <a:gd name="T77" fmla="*/ 261 h 1035"/>
                <a:gd name="T78" fmla="*/ 551 w 1078"/>
                <a:gd name="T79" fmla="*/ 234 h 1035"/>
                <a:gd name="T80" fmla="*/ 529 w 1078"/>
                <a:gd name="T81" fmla="*/ 234 h 1035"/>
                <a:gd name="T82" fmla="*/ 501 w 1078"/>
                <a:gd name="T83" fmla="*/ 261 h 1035"/>
                <a:gd name="T84" fmla="*/ 501 w 1078"/>
                <a:gd name="T85" fmla="*/ 269 h 1035"/>
                <a:gd name="T86" fmla="*/ 472 w 1078"/>
                <a:gd name="T87" fmla="*/ 313 h 1035"/>
                <a:gd name="T88" fmla="*/ 388 w 1078"/>
                <a:gd name="T89" fmla="*/ 421 h 1035"/>
                <a:gd name="T90" fmla="*/ 458 w 1078"/>
                <a:gd name="T91" fmla="*/ 542 h 1035"/>
                <a:gd name="T92" fmla="*/ 530 w 1078"/>
                <a:gd name="T93" fmla="*/ 574 h 1035"/>
                <a:gd name="T94" fmla="*/ 570 w 1078"/>
                <a:gd name="T95" fmla="*/ 597 h 1035"/>
                <a:gd name="T96" fmla="*/ 561 w 1078"/>
                <a:gd name="T97" fmla="*/ 667 h 1035"/>
                <a:gd name="T98" fmla="*/ 502 w 1078"/>
                <a:gd name="T99" fmla="*/ 674 h 1035"/>
                <a:gd name="T100" fmla="*/ 423 w 1078"/>
                <a:gd name="T101" fmla="*/ 649 h 1035"/>
                <a:gd name="T102" fmla="*/ 400 w 1078"/>
                <a:gd name="T103" fmla="*/ 658 h 1035"/>
                <a:gd name="T104" fmla="*/ 385 w 1078"/>
                <a:gd name="T105" fmla="*/ 710 h 1035"/>
                <a:gd name="T106" fmla="*/ 398 w 1078"/>
                <a:gd name="T107" fmla="*/ 735 h 1035"/>
                <a:gd name="T108" fmla="*/ 461 w 1078"/>
                <a:gd name="T109" fmla="*/ 756 h 1035"/>
                <a:gd name="T110" fmla="*/ 496 w 1078"/>
                <a:gd name="T111" fmla="*/ 800 h 1035"/>
                <a:gd name="T112" fmla="*/ 528 w 1078"/>
                <a:gd name="T113" fmla="*/ 831 h 1035"/>
                <a:gd name="T114" fmla="*/ 535 w 1078"/>
                <a:gd name="T115" fmla="*/ 831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8" h="1035">
                  <a:moveTo>
                    <a:pt x="537" y="1"/>
                  </a:moveTo>
                  <a:cubicBezTo>
                    <a:pt x="575" y="1"/>
                    <a:pt x="614" y="0"/>
                    <a:pt x="652" y="1"/>
                  </a:cubicBezTo>
                  <a:cubicBezTo>
                    <a:pt x="660" y="1"/>
                    <a:pt x="669" y="2"/>
                    <a:pt x="675" y="6"/>
                  </a:cubicBezTo>
                  <a:cubicBezTo>
                    <a:pt x="868" y="98"/>
                    <a:pt x="993" y="245"/>
                    <a:pt x="1030" y="460"/>
                  </a:cubicBezTo>
                  <a:cubicBezTo>
                    <a:pt x="1044" y="547"/>
                    <a:pt x="1043" y="635"/>
                    <a:pt x="1034" y="723"/>
                  </a:cubicBezTo>
                  <a:cubicBezTo>
                    <a:pt x="1029" y="769"/>
                    <a:pt x="1021" y="814"/>
                    <a:pt x="1015" y="860"/>
                  </a:cubicBezTo>
                  <a:cubicBezTo>
                    <a:pt x="1014" y="865"/>
                    <a:pt x="1017" y="872"/>
                    <a:pt x="1020" y="875"/>
                  </a:cubicBezTo>
                  <a:cubicBezTo>
                    <a:pt x="1032" y="889"/>
                    <a:pt x="1047" y="901"/>
                    <a:pt x="1058" y="915"/>
                  </a:cubicBezTo>
                  <a:cubicBezTo>
                    <a:pt x="1078" y="940"/>
                    <a:pt x="1070" y="959"/>
                    <a:pt x="1039" y="966"/>
                  </a:cubicBezTo>
                  <a:cubicBezTo>
                    <a:pt x="1033" y="967"/>
                    <a:pt x="1027" y="969"/>
                    <a:pt x="1021" y="969"/>
                  </a:cubicBezTo>
                  <a:cubicBezTo>
                    <a:pt x="964" y="967"/>
                    <a:pt x="911" y="985"/>
                    <a:pt x="856" y="995"/>
                  </a:cubicBezTo>
                  <a:cubicBezTo>
                    <a:pt x="765" y="1011"/>
                    <a:pt x="675" y="1027"/>
                    <a:pt x="583" y="1031"/>
                  </a:cubicBezTo>
                  <a:cubicBezTo>
                    <a:pt x="503" y="1035"/>
                    <a:pt x="424" y="1029"/>
                    <a:pt x="346" y="1016"/>
                  </a:cubicBezTo>
                  <a:cubicBezTo>
                    <a:pt x="265" y="1002"/>
                    <a:pt x="185" y="985"/>
                    <a:pt x="105" y="971"/>
                  </a:cubicBezTo>
                  <a:cubicBezTo>
                    <a:pt x="86" y="967"/>
                    <a:pt x="66" y="968"/>
                    <a:pt x="46" y="967"/>
                  </a:cubicBezTo>
                  <a:cubicBezTo>
                    <a:pt x="44" y="967"/>
                    <a:pt x="41" y="966"/>
                    <a:pt x="39" y="966"/>
                  </a:cubicBezTo>
                  <a:cubicBezTo>
                    <a:pt x="8" y="959"/>
                    <a:pt x="0" y="941"/>
                    <a:pt x="20" y="915"/>
                  </a:cubicBezTo>
                  <a:cubicBezTo>
                    <a:pt x="30" y="901"/>
                    <a:pt x="43" y="889"/>
                    <a:pt x="56" y="878"/>
                  </a:cubicBezTo>
                  <a:cubicBezTo>
                    <a:pt x="63" y="871"/>
                    <a:pt x="64" y="866"/>
                    <a:pt x="61" y="857"/>
                  </a:cubicBezTo>
                  <a:cubicBezTo>
                    <a:pt x="26" y="763"/>
                    <a:pt x="6" y="665"/>
                    <a:pt x="12" y="564"/>
                  </a:cubicBezTo>
                  <a:cubicBezTo>
                    <a:pt x="23" y="390"/>
                    <a:pt x="80" y="234"/>
                    <a:pt x="210" y="111"/>
                  </a:cubicBezTo>
                  <a:cubicBezTo>
                    <a:pt x="264" y="60"/>
                    <a:pt x="328" y="23"/>
                    <a:pt x="401" y="4"/>
                  </a:cubicBezTo>
                  <a:cubicBezTo>
                    <a:pt x="408" y="2"/>
                    <a:pt x="416" y="1"/>
                    <a:pt x="423" y="1"/>
                  </a:cubicBezTo>
                  <a:cubicBezTo>
                    <a:pt x="461" y="1"/>
                    <a:pt x="499" y="1"/>
                    <a:pt x="537" y="1"/>
                  </a:cubicBezTo>
                  <a:close/>
                  <a:moveTo>
                    <a:pt x="535" y="831"/>
                  </a:moveTo>
                  <a:cubicBezTo>
                    <a:pt x="574" y="831"/>
                    <a:pt x="575" y="830"/>
                    <a:pt x="575" y="792"/>
                  </a:cubicBezTo>
                  <a:cubicBezTo>
                    <a:pt x="575" y="790"/>
                    <a:pt x="575" y="787"/>
                    <a:pt x="575" y="785"/>
                  </a:cubicBezTo>
                  <a:cubicBezTo>
                    <a:pt x="575" y="757"/>
                    <a:pt x="575" y="757"/>
                    <a:pt x="601" y="748"/>
                  </a:cubicBezTo>
                  <a:cubicBezTo>
                    <a:pt x="680" y="721"/>
                    <a:pt x="717" y="635"/>
                    <a:pt x="679" y="562"/>
                  </a:cubicBezTo>
                  <a:cubicBezTo>
                    <a:pt x="662" y="528"/>
                    <a:pt x="632" y="508"/>
                    <a:pt x="598" y="492"/>
                  </a:cubicBezTo>
                  <a:cubicBezTo>
                    <a:pt x="570" y="479"/>
                    <a:pt x="542" y="467"/>
                    <a:pt x="515" y="452"/>
                  </a:cubicBezTo>
                  <a:cubicBezTo>
                    <a:pt x="500" y="445"/>
                    <a:pt x="491" y="431"/>
                    <a:pt x="495" y="414"/>
                  </a:cubicBezTo>
                  <a:cubicBezTo>
                    <a:pt x="499" y="396"/>
                    <a:pt x="513" y="388"/>
                    <a:pt x="530" y="385"/>
                  </a:cubicBezTo>
                  <a:cubicBezTo>
                    <a:pt x="566" y="379"/>
                    <a:pt x="600" y="386"/>
                    <a:pt x="633" y="401"/>
                  </a:cubicBezTo>
                  <a:cubicBezTo>
                    <a:pt x="649" y="409"/>
                    <a:pt x="654" y="407"/>
                    <a:pt x="659" y="390"/>
                  </a:cubicBezTo>
                  <a:cubicBezTo>
                    <a:pt x="664" y="375"/>
                    <a:pt x="667" y="360"/>
                    <a:pt x="672" y="345"/>
                  </a:cubicBezTo>
                  <a:cubicBezTo>
                    <a:pt x="677" y="331"/>
                    <a:pt x="672" y="323"/>
                    <a:pt x="659" y="318"/>
                  </a:cubicBezTo>
                  <a:cubicBezTo>
                    <a:pt x="644" y="313"/>
                    <a:pt x="630" y="307"/>
                    <a:pt x="615" y="304"/>
                  </a:cubicBezTo>
                  <a:cubicBezTo>
                    <a:pt x="579" y="296"/>
                    <a:pt x="579" y="296"/>
                    <a:pt x="578" y="261"/>
                  </a:cubicBezTo>
                  <a:cubicBezTo>
                    <a:pt x="577" y="238"/>
                    <a:pt x="573" y="234"/>
                    <a:pt x="551" y="234"/>
                  </a:cubicBezTo>
                  <a:cubicBezTo>
                    <a:pt x="544" y="234"/>
                    <a:pt x="536" y="234"/>
                    <a:pt x="529" y="234"/>
                  </a:cubicBezTo>
                  <a:cubicBezTo>
                    <a:pt x="504" y="234"/>
                    <a:pt x="502" y="236"/>
                    <a:pt x="501" y="261"/>
                  </a:cubicBezTo>
                  <a:cubicBezTo>
                    <a:pt x="501" y="264"/>
                    <a:pt x="501" y="266"/>
                    <a:pt x="501" y="269"/>
                  </a:cubicBezTo>
                  <a:cubicBezTo>
                    <a:pt x="501" y="300"/>
                    <a:pt x="501" y="300"/>
                    <a:pt x="472" y="313"/>
                  </a:cubicBezTo>
                  <a:cubicBezTo>
                    <a:pt x="423" y="333"/>
                    <a:pt x="393" y="367"/>
                    <a:pt x="388" y="421"/>
                  </a:cubicBezTo>
                  <a:cubicBezTo>
                    <a:pt x="383" y="478"/>
                    <a:pt x="411" y="516"/>
                    <a:pt x="458" y="542"/>
                  </a:cubicBezTo>
                  <a:cubicBezTo>
                    <a:pt x="481" y="554"/>
                    <a:pt x="506" y="563"/>
                    <a:pt x="530" y="574"/>
                  </a:cubicBezTo>
                  <a:cubicBezTo>
                    <a:pt x="544" y="581"/>
                    <a:pt x="558" y="588"/>
                    <a:pt x="570" y="597"/>
                  </a:cubicBezTo>
                  <a:cubicBezTo>
                    <a:pt x="596" y="618"/>
                    <a:pt x="591" y="652"/>
                    <a:pt x="561" y="667"/>
                  </a:cubicBezTo>
                  <a:cubicBezTo>
                    <a:pt x="542" y="676"/>
                    <a:pt x="522" y="679"/>
                    <a:pt x="502" y="674"/>
                  </a:cubicBezTo>
                  <a:cubicBezTo>
                    <a:pt x="475" y="667"/>
                    <a:pt x="449" y="658"/>
                    <a:pt x="423" y="649"/>
                  </a:cubicBezTo>
                  <a:cubicBezTo>
                    <a:pt x="411" y="644"/>
                    <a:pt x="404" y="645"/>
                    <a:pt x="400" y="658"/>
                  </a:cubicBezTo>
                  <a:cubicBezTo>
                    <a:pt x="395" y="675"/>
                    <a:pt x="390" y="693"/>
                    <a:pt x="385" y="710"/>
                  </a:cubicBezTo>
                  <a:cubicBezTo>
                    <a:pt x="382" y="722"/>
                    <a:pt x="386" y="731"/>
                    <a:pt x="398" y="735"/>
                  </a:cubicBezTo>
                  <a:cubicBezTo>
                    <a:pt x="419" y="743"/>
                    <a:pt x="440" y="751"/>
                    <a:pt x="461" y="756"/>
                  </a:cubicBezTo>
                  <a:cubicBezTo>
                    <a:pt x="497" y="765"/>
                    <a:pt x="496" y="754"/>
                    <a:pt x="496" y="800"/>
                  </a:cubicBezTo>
                  <a:cubicBezTo>
                    <a:pt x="496" y="827"/>
                    <a:pt x="500" y="831"/>
                    <a:pt x="528" y="831"/>
                  </a:cubicBezTo>
                  <a:cubicBezTo>
                    <a:pt x="530" y="831"/>
                    <a:pt x="533" y="831"/>
                    <a:pt x="535" y="8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144"/>
            <p:cNvSpPr/>
            <p:nvPr/>
          </p:nvSpPr>
          <p:spPr bwMode="auto">
            <a:xfrm>
              <a:off x="5283200" y="2124076"/>
              <a:ext cx="1163638" cy="704850"/>
            </a:xfrm>
            <a:custGeom>
              <a:avLst/>
              <a:gdLst>
                <a:gd name="T0" fmla="*/ 0 w 428"/>
                <a:gd name="T1" fmla="*/ 82 h 260"/>
                <a:gd name="T2" fmla="*/ 230 w 428"/>
                <a:gd name="T3" fmla="*/ 64 h 260"/>
                <a:gd name="T4" fmla="*/ 349 w 428"/>
                <a:gd name="T5" fmla="*/ 90 h 260"/>
                <a:gd name="T6" fmla="*/ 378 w 428"/>
                <a:gd name="T7" fmla="*/ 82 h 260"/>
                <a:gd name="T8" fmla="*/ 417 w 428"/>
                <a:gd name="T9" fmla="*/ 93 h 260"/>
                <a:gd name="T10" fmla="*/ 421 w 428"/>
                <a:gd name="T11" fmla="*/ 134 h 260"/>
                <a:gd name="T12" fmla="*/ 382 w 428"/>
                <a:gd name="T13" fmla="*/ 215 h 260"/>
                <a:gd name="T14" fmla="*/ 375 w 428"/>
                <a:gd name="T15" fmla="*/ 240 h 260"/>
                <a:gd name="T16" fmla="*/ 354 w 428"/>
                <a:gd name="T17" fmla="*/ 259 h 260"/>
                <a:gd name="T18" fmla="*/ 135 w 428"/>
                <a:gd name="T19" fmla="*/ 259 h 260"/>
                <a:gd name="T20" fmla="*/ 117 w 428"/>
                <a:gd name="T21" fmla="*/ 250 h 260"/>
                <a:gd name="T22" fmla="*/ 3 w 428"/>
                <a:gd name="T23" fmla="*/ 89 h 260"/>
                <a:gd name="T24" fmla="*/ 0 w 428"/>
                <a:gd name="T25" fmla="*/ 82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8" h="260">
                  <a:moveTo>
                    <a:pt x="0" y="82"/>
                  </a:moveTo>
                  <a:cubicBezTo>
                    <a:pt x="76" y="16"/>
                    <a:pt x="156" y="0"/>
                    <a:pt x="230" y="64"/>
                  </a:cubicBezTo>
                  <a:cubicBezTo>
                    <a:pt x="265" y="95"/>
                    <a:pt x="306" y="100"/>
                    <a:pt x="349" y="90"/>
                  </a:cubicBezTo>
                  <a:cubicBezTo>
                    <a:pt x="359" y="88"/>
                    <a:pt x="369" y="85"/>
                    <a:pt x="378" y="82"/>
                  </a:cubicBezTo>
                  <a:cubicBezTo>
                    <a:pt x="394" y="77"/>
                    <a:pt x="407" y="81"/>
                    <a:pt x="417" y="93"/>
                  </a:cubicBezTo>
                  <a:cubicBezTo>
                    <a:pt x="428" y="106"/>
                    <a:pt x="428" y="119"/>
                    <a:pt x="421" y="134"/>
                  </a:cubicBezTo>
                  <a:cubicBezTo>
                    <a:pt x="408" y="161"/>
                    <a:pt x="395" y="188"/>
                    <a:pt x="382" y="215"/>
                  </a:cubicBezTo>
                  <a:cubicBezTo>
                    <a:pt x="379" y="223"/>
                    <a:pt x="375" y="232"/>
                    <a:pt x="375" y="240"/>
                  </a:cubicBezTo>
                  <a:cubicBezTo>
                    <a:pt x="374" y="255"/>
                    <a:pt x="369" y="260"/>
                    <a:pt x="354" y="259"/>
                  </a:cubicBezTo>
                  <a:cubicBezTo>
                    <a:pt x="281" y="258"/>
                    <a:pt x="208" y="259"/>
                    <a:pt x="135" y="259"/>
                  </a:cubicBezTo>
                  <a:cubicBezTo>
                    <a:pt x="129" y="258"/>
                    <a:pt x="120" y="255"/>
                    <a:pt x="117" y="250"/>
                  </a:cubicBezTo>
                  <a:cubicBezTo>
                    <a:pt x="78" y="197"/>
                    <a:pt x="41" y="143"/>
                    <a:pt x="3" y="89"/>
                  </a:cubicBezTo>
                  <a:cubicBezTo>
                    <a:pt x="2" y="87"/>
                    <a:pt x="1" y="84"/>
                    <a:pt x="0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145"/>
            <p:cNvSpPr/>
            <p:nvPr/>
          </p:nvSpPr>
          <p:spPr bwMode="auto">
            <a:xfrm>
              <a:off x="5503863" y="2894013"/>
              <a:ext cx="847725" cy="207963"/>
            </a:xfrm>
            <a:custGeom>
              <a:avLst/>
              <a:gdLst>
                <a:gd name="T0" fmla="*/ 155 w 312"/>
                <a:gd name="T1" fmla="*/ 77 h 77"/>
                <a:gd name="T2" fmla="*/ 43 w 312"/>
                <a:gd name="T3" fmla="*/ 77 h 77"/>
                <a:gd name="T4" fmla="*/ 0 w 312"/>
                <a:gd name="T5" fmla="*/ 41 h 77"/>
                <a:gd name="T6" fmla="*/ 41 w 312"/>
                <a:gd name="T7" fmla="*/ 1 h 77"/>
                <a:gd name="T8" fmla="*/ 270 w 312"/>
                <a:gd name="T9" fmla="*/ 1 h 77"/>
                <a:gd name="T10" fmla="*/ 311 w 312"/>
                <a:gd name="T11" fmla="*/ 41 h 77"/>
                <a:gd name="T12" fmla="*/ 269 w 312"/>
                <a:gd name="T13" fmla="*/ 77 h 77"/>
                <a:gd name="T14" fmla="*/ 155 w 312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2" h="77">
                  <a:moveTo>
                    <a:pt x="155" y="77"/>
                  </a:moveTo>
                  <a:cubicBezTo>
                    <a:pt x="118" y="77"/>
                    <a:pt x="80" y="77"/>
                    <a:pt x="43" y="77"/>
                  </a:cubicBezTo>
                  <a:cubicBezTo>
                    <a:pt x="17" y="77"/>
                    <a:pt x="1" y="63"/>
                    <a:pt x="0" y="41"/>
                  </a:cubicBezTo>
                  <a:cubicBezTo>
                    <a:pt x="0" y="18"/>
                    <a:pt x="16" y="1"/>
                    <a:pt x="41" y="1"/>
                  </a:cubicBezTo>
                  <a:cubicBezTo>
                    <a:pt x="118" y="0"/>
                    <a:pt x="194" y="0"/>
                    <a:pt x="270" y="1"/>
                  </a:cubicBezTo>
                  <a:cubicBezTo>
                    <a:pt x="296" y="1"/>
                    <a:pt x="312" y="18"/>
                    <a:pt x="311" y="41"/>
                  </a:cubicBezTo>
                  <a:cubicBezTo>
                    <a:pt x="311" y="63"/>
                    <a:pt x="294" y="77"/>
                    <a:pt x="269" y="77"/>
                  </a:cubicBezTo>
                  <a:cubicBezTo>
                    <a:pt x="231" y="77"/>
                    <a:pt x="193" y="77"/>
                    <a:pt x="155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5361193" y="892722"/>
            <a:ext cx="14536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800" dirty="0">
                <a:solidFill>
                  <a:srgbClr val="2F414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BUSINESS REPORT</a:t>
            </a:r>
            <a:endParaRPr lang="en-US" altLang="zh-CN" sz="800" dirty="0">
              <a:solidFill>
                <a:srgbClr val="2F414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208688" y="317922"/>
            <a:ext cx="37586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3200" b="1" dirty="0" smtClean="0">
                <a:solidFill>
                  <a:srgbClr val="2F414B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数据分析报告</a:t>
            </a:r>
            <a:endParaRPr lang="zh-CN" altLang="en-US" sz="3200" b="1" dirty="0">
              <a:solidFill>
                <a:srgbClr val="2F414B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49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7020" y="537845"/>
            <a:ext cx="576199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量化交易策略</a:t>
            </a:r>
            <a:endParaRPr lang="zh-CN" altLang="en-US" sz="4000"/>
          </a:p>
        </p:txBody>
      </p:sp>
      <p:sp>
        <p:nvSpPr>
          <p:cNvPr id="3" name="圆角矩形 2"/>
          <p:cNvSpPr/>
          <p:nvPr/>
        </p:nvSpPr>
        <p:spPr>
          <a:xfrm>
            <a:off x="574675" y="2026285"/>
            <a:ext cx="1342390" cy="94297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数据</a:t>
            </a:r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6049010" y="1920875"/>
            <a:ext cx="1661795" cy="104838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bg1"/>
                </a:solidFill>
                <a:sym typeface="+mn-ea"/>
              </a:rPr>
              <a:t>Piotroski</a:t>
            </a:r>
            <a:endParaRPr lang="en-US" altLang="zh-CN" b="1">
              <a:solidFill>
                <a:schemeClr val="bg1"/>
              </a:solidFill>
              <a:sym typeface="+mn-ea"/>
            </a:endParaRPr>
          </a:p>
          <a:p>
            <a:pPr algn="ctr"/>
            <a:r>
              <a:rPr lang="en-US" altLang="zh-CN" b="1">
                <a:solidFill>
                  <a:schemeClr val="bg1"/>
                </a:solidFill>
                <a:sym typeface="+mn-ea"/>
              </a:rPr>
              <a:t>F-score </a:t>
            </a:r>
            <a:endParaRPr lang="en-US" altLang="zh-CN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55390" y="4236085"/>
            <a:ext cx="6262370" cy="693420"/>
          </a:xfrm>
          <a:prstGeom prst="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投资组合构建</a:t>
            </a:r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8719820" y="1962150"/>
            <a:ext cx="1662430" cy="91503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历史数据回测</a:t>
            </a:r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3427095" y="1920875"/>
            <a:ext cx="1527810" cy="104838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神奇公式</a:t>
            </a:r>
            <a:endParaRPr lang="zh-CN" altLang="en-US"/>
          </a:p>
          <a:p>
            <a:pPr algn="ctr"/>
            <a:r>
              <a:rPr lang="zh-CN" altLang="en-US"/>
              <a:t>模型</a:t>
            </a:r>
            <a:endParaRPr lang="zh-CN" altLang="en-US"/>
          </a:p>
        </p:txBody>
      </p:sp>
      <p:sp>
        <p:nvSpPr>
          <p:cNvPr id="11" name="下箭头 10"/>
          <p:cNvSpPr/>
          <p:nvPr/>
        </p:nvSpPr>
        <p:spPr>
          <a:xfrm>
            <a:off x="6622415" y="3044825"/>
            <a:ext cx="528955" cy="1191260"/>
          </a:xfrm>
          <a:prstGeom prst="downArrow">
            <a:avLst/>
          </a:prstGeom>
          <a:solidFill>
            <a:srgbClr val="5358F7"/>
          </a:solidFill>
          <a:ln>
            <a:solidFill>
              <a:srgbClr val="583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下箭头 12"/>
          <p:cNvSpPr/>
          <p:nvPr/>
        </p:nvSpPr>
        <p:spPr>
          <a:xfrm rot="3120000">
            <a:off x="7737475" y="2545080"/>
            <a:ext cx="580390" cy="1991360"/>
          </a:xfrm>
          <a:prstGeom prst="downArrow">
            <a:avLst/>
          </a:prstGeom>
          <a:solidFill>
            <a:srgbClr val="5358F7"/>
          </a:solidFill>
          <a:ln>
            <a:solidFill>
              <a:srgbClr val="583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下箭头 14"/>
          <p:cNvSpPr/>
          <p:nvPr/>
        </p:nvSpPr>
        <p:spPr>
          <a:xfrm rot="18480000">
            <a:off x="5397500" y="2606675"/>
            <a:ext cx="546735" cy="1932305"/>
          </a:xfrm>
          <a:prstGeom prst="downArrow">
            <a:avLst/>
          </a:prstGeom>
          <a:solidFill>
            <a:srgbClr val="5358F7"/>
          </a:solidFill>
          <a:ln>
            <a:solidFill>
              <a:srgbClr val="583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796665" y="5326380"/>
            <a:ext cx="6262370" cy="693420"/>
          </a:xfrm>
          <a:prstGeom prst="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优化模型</a:t>
            </a:r>
            <a:endParaRPr lang="zh-CN" altLang="en-US"/>
          </a:p>
        </p:txBody>
      </p:sp>
      <p:sp>
        <p:nvSpPr>
          <p:cNvPr id="18" name="下箭头 17"/>
          <p:cNvSpPr/>
          <p:nvPr/>
        </p:nvSpPr>
        <p:spPr>
          <a:xfrm>
            <a:off x="6703695" y="4933315"/>
            <a:ext cx="448310" cy="393065"/>
          </a:xfrm>
          <a:prstGeom prst="downArrow">
            <a:avLst/>
          </a:prstGeom>
          <a:solidFill>
            <a:srgbClr val="5358F7"/>
          </a:solidFill>
          <a:ln>
            <a:solidFill>
              <a:srgbClr val="3B59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740660" y="1492885"/>
            <a:ext cx="8367395" cy="5041900"/>
          </a:xfrm>
          <a:prstGeom prst="rect">
            <a:avLst/>
          </a:prstGeom>
          <a:noFill/>
          <a:ln w="41275">
            <a:solidFill>
              <a:srgbClr val="583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20" name="右箭头 19"/>
          <p:cNvSpPr/>
          <p:nvPr/>
        </p:nvSpPr>
        <p:spPr>
          <a:xfrm>
            <a:off x="2115820" y="2233930"/>
            <a:ext cx="432435" cy="421640"/>
          </a:xfrm>
          <a:prstGeom prst="rightArrow">
            <a:avLst/>
          </a:prstGeom>
          <a:solidFill>
            <a:srgbClr val="5358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619359" y="2191994"/>
            <a:ext cx="1600605" cy="495791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sz="24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20%</a:t>
            </a:r>
            <a:endParaRPr lang="en-US" altLang="zh-CN" sz="24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219965" y="2191994"/>
            <a:ext cx="5479433" cy="495791"/>
          </a:xfrm>
          <a:prstGeom prst="rect">
            <a:avLst/>
          </a:prstGeom>
          <a:solidFill>
            <a:srgbClr val="00B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sz="24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</a:t>
            </a:r>
            <a:r>
              <a:rPr lang="en-US" altLang="zh-CN" sz="24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%</a:t>
            </a:r>
            <a:endParaRPr lang="en-US" altLang="zh-CN" sz="24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699397" y="2191994"/>
            <a:ext cx="3873249" cy="495791"/>
          </a:xfrm>
          <a:prstGeom prst="rect">
            <a:avLst/>
          </a:prstGeom>
          <a:solidFill>
            <a:srgbClr val="53A1E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sz="24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30</a:t>
            </a:r>
            <a:r>
              <a:rPr lang="en-US" altLang="zh-CN" sz="24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%</a:t>
            </a:r>
            <a:endParaRPr lang="en-US" altLang="zh-CN" sz="24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19357" y="4213755"/>
            <a:ext cx="305889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12192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专注为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4-12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岁的小朋友提供专业的北美外教在线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对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英语学习平台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171450" indent="-171450" defTabSz="12192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171450" indent="-171450" defTabSz="12192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师资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主要来自于北美，其成本偏高，但口音纯正，家长评价较高。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19358" y="3552213"/>
            <a:ext cx="1330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北北</a:t>
            </a: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KID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363925" y="4213755"/>
            <a:ext cx="305889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12192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“被业界称为英语培训行业的小米手机”。外教主要来自于菲律宾，走平价路线，但口音经常被家长所诟病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171450" indent="-171450" defTabSz="12192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171450" indent="-171450" defTabSz="12192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运营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成本过高，亏损幅度持续扩大。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363924" y="3552213"/>
            <a:ext cx="15981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北北</a:t>
            </a: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TALK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8108491" y="4213755"/>
            <a:ext cx="305889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12192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13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年成立，主打真人欧美外教，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对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固定私教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171450" indent="-171450" defTabSz="12192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171450" indent="-171450" defTabSz="12192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营销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模式重线上，和互联网大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V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（</a:t>
            </a:r>
            <a:r>
              <a:rPr lang="en-US" altLang="zh-CN" sz="10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papi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酱、咪蒙、湖南卫视自制综艺节目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妈妈是超人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）合作，效果出众。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8108491" y="3552213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北北英语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361193" y="892722"/>
            <a:ext cx="14536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800" dirty="0">
                <a:solidFill>
                  <a:srgbClr val="2F414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BUSINESS REPORT</a:t>
            </a:r>
            <a:endParaRPr lang="en-US" altLang="zh-CN" sz="800" dirty="0">
              <a:solidFill>
                <a:srgbClr val="2F414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208688" y="317922"/>
            <a:ext cx="37586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3200" b="1" dirty="0" smtClean="0">
                <a:solidFill>
                  <a:srgbClr val="2F414B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工作完成情况</a:t>
            </a:r>
            <a:endParaRPr lang="zh-CN" altLang="en-US" sz="3200" b="1" dirty="0">
              <a:solidFill>
                <a:srgbClr val="2F414B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23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Freeform 7"/>
          <p:cNvSpPr/>
          <p:nvPr/>
        </p:nvSpPr>
        <p:spPr bwMode="auto">
          <a:xfrm>
            <a:off x="900113" y="3702155"/>
            <a:ext cx="1493837" cy="2101745"/>
          </a:xfrm>
          <a:custGeom>
            <a:avLst/>
            <a:gdLst>
              <a:gd name="T0" fmla="*/ 2147483646 w 660"/>
              <a:gd name="T1" fmla="*/ 2147483646 h 262"/>
              <a:gd name="T2" fmla="*/ 2147483646 w 660"/>
              <a:gd name="T3" fmla="*/ 2147483646 h 262"/>
              <a:gd name="T4" fmla="*/ 2147483646 w 660"/>
              <a:gd name="T5" fmla="*/ 2147483646 h 262"/>
              <a:gd name="T6" fmla="*/ 2147483646 w 660"/>
              <a:gd name="T7" fmla="*/ 2147483646 h 262"/>
              <a:gd name="T8" fmla="*/ 0 w 660"/>
              <a:gd name="T9" fmla="*/ 2147483646 h 262"/>
              <a:gd name="T10" fmla="*/ 2147483646 w 660"/>
              <a:gd name="T11" fmla="*/ 2147483646 h 2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60" h="262">
                <a:moveTo>
                  <a:pt x="330" y="262"/>
                </a:moveTo>
                <a:cubicBezTo>
                  <a:pt x="331" y="262"/>
                  <a:pt x="331" y="262"/>
                  <a:pt x="331" y="262"/>
                </a:cubicBezTo>
                <a:cubicBezTo>
                  <a:pt x="660" y="262"/>
                  <a:pt x="660" y="262"/>
                  <a:pt x="660" y="262"/>
                </a:cubicBezTo>
                <a:cubicBezTo>
                  <a:pt x="442" y="189"/>
                  <a:pt x="419" y="0"/>
                  <a:pt x="330" y="4"/>
                </a:cubicBezTo>
                <a:cubicBezTo>
                  <a:pt x="242" y="0"/>
                  <a:pt x="219" y="189"/>
                  <a:pt x="0" y="262"/>
                </a:cubicBezTo>
                <a:lnTo>
                  <a:pt x="330" y="262"/>
                </a:lnTo>
                <a:close/>
              </a:path>
            </a:pathLst>
          </a:custGeom>
          <a:solidFill>
            <a:srgbClr val="53A1E1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638" name="Freeform 7"/>
          <p:cNvSpPr/>
          <p:nvPr/>
        </p:nvSpPr>
        <p:spPr bwMode="auto">
          <a:xfrm>
            <a:off x="1912938" y="2659967"/>
            <a:ext cx="1492250" cy="3143934"/>
          </a:xfrm>
          <a:custGeom>
            <a:avLst/>
            <a:gdLst>
              <a:gd name="T0" fmla="*/ 2147483646 w 660"/>
              <a:gd name="T1" fmla="*/ 2147483646 h 262"/>
              <a:gd name="T2" fmla="*/ 2147483646 w 660"/>
              <a:gd name="T3" fmla="*/ 2147483646 h 262"/>
              <a:gd name="T4" fmla="*/ 2147483646 w 660"/>
              <a:gd name="T5" fmla="*/ 2147483646 h 262"/>
              <a:gd name="T6" fmla="*/ 2147483646 w 660"/>
              <a:gd name="T7" fmla="*/ 2147483646 h 262"/>
              <a:gd name="T8" fmla="*/ 0 w 660"/>
              <a:gd name="T9" fmla="*/ 2147483646 h 262"/>
              <a:gd name="T10" fmla="*/ 2147483646 w 660"/>
              <a:gd name="T11" fmla="*/ 2147483646 h 2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60" h="262">
                <a:moveTo>
                  <a:pt x="330" y="262"/>
                </a:moveTo>
                <a:cubicBezTo>
                  <a:pt x="331" y="262"/>
                  <a:pt x="331" y="262"/>
                  <a:pt x="331" y="262"/>
                </a:cubicBezTo>
                <a:cubicBezTo>
                  <a:pt x="660" y="262"/>
                  <a:pt x="660" y="262"/>
                  <a:pt x="660" y="262"/>
                </a:cubicBezTo>
                <a:cubicBezTo>
                  <a:pt x="442" y="189"/>
                  <a:pt x="419" y="0"/>
                  <a:pt x="330" y="4"/>
                </a:cubicBezTo>
                <a:cubicBezTo>
                  <a:pt x="242" y="0"/>
                  <a:pt x="219" y="189"/>
                  <a:pt x="0" y="262"/>
                </a:cubicBezTo>
                <a:lnTo>
                  <a:pt x="330" y="262"/>
                </a:lnTo>
                <a:close/>
              </a:path>
            </a:pathLst>
          </a:custGeom>
          <a:solidFill>
            <a:srgbClr val="00B196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3111500" y="1992965"/>
            <a:ext cx="1492250" cy="3810935"/>
          </a:xfrm>
          <a:custGeom>
            <a:avLst/>
            <a:gdLst>
              <a:gd name="T0" fmla="*/ 330 w 660"/>
              <a:gd name="T1" fmla="*/ 262 h 262"/>
              <a:gd name="T2" fmla="*/ 331 w 660"/>
              <a:gd name="T3" fmla="*/ 262 h 262"/>
              <a:gd name="T4" fmla="*/ 660 w 660"/>
              <a:gd name="T5" fmla="*/ 262 h 262"/>
              <a:gd name="T6" fmla="*/ 330 w 660"/>
              <a:gd name="T7" fmla="*/ 4 h 262"/>
              <a:gd name="T8" fmla="*/ 0 w 660"/>
              <a:gd name="T9" fmla="*/ 262 h 262"/>
              <a:gd name="T10" fmla="*/ 330 w 660"/>
              <a:gd name="T11" fmla="*/ 26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0" h="262">
                <a:moveTo>
                  <a:pt x="330" y="262"/>
                </a:moveTo>
                <a:cubicBezTo>
                  <a:pt x="331" y="262"/>
                  <a:pt x="331" y="262"/>
                  <a:pt x="331" y="262"/>
                </a:cubicBezTo>
                <a:cubicBezTo>
                  <a:pt x="660" y="262"/>
                  <a:pt x="660" y="262"/>
                  <a:pt x="660" y="262"/>
                </a:cubicBezTo>
                <a:cubicBezTo>
                  <a:pt x="442" y="189"/>
                  <a:pt x="419" y="0"/>
                  <a:pt x="330" y="4"/>
                </a:cubicBezTo>
                <a:cubicBezTo>
                  <a:pt x="242" y="0"/>
                  <a:pt x="219" y="189"/>
                  <a:pt x="0" y="262"/>
                </a:cubicBezTo>
                <a:lnTo>
                  <a:pt x="330" y="262"/>
                </a:lnTo>
                <a:close/>
              </a:path>
            </a:pathLst>
          </a:custGeom>
          <a:solidFill>
            <a:srgbClr val="53A1E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235450" y="3222747"/>
            <a:ext cx="1493838" cy="2581153"/>
          </a:xfrm>
          <a:custGeom>
            <a:avLst/>
            <a:gdLst>
              <a:gd name="T0" fmla="*/ 330 w 660"/>
              <a:gd name="T1" fmla="*/ 262 h 262"/>
              <a:gd name="T2" fmla="*/ 331 w 660"/>
              <a:gd name="T3" fmla="*/ 262 h 262"/>
              <a:gd name="T4" fmla="*/ 660 w 660"/>
              <a:gd name="T5" fmla="*/ 262 h 262"/>
              <a:gd name="T6" fmla="*/ 330 w 660"/>
              <a:gd name="T7" fmla="*/ 4 h 262"/>
              <a:gd name="T8" fmla="*/ 0 w 660"/>
              <a:gd name="T9" fmla="*/ 262 h 262"/>
              <a:gd name="T10" fmla="*/ 330 w 660"/>
              <a:gd name="T11" fmla="*/ 26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0" h="262">
                <a:moveTo>
                  <a:pt x="330" y="262"/>
                </a:moveTo>
                <a:cubicBezTo>
                  <a:pt x="331" y="262"/>
                  <a:pt x="331" y="262"/>
                  <a:pt x="331" y="262"/>
                </a:cubicBezTo>
                <a:cubicBezTo>
                  <a:pt x="660" y="262"/>
                  <a:pt x="660" y="262"/>
                  <a:pt x="660" y="262"/>
                </a:cubicBezTo>
                <a:cubicBezTo>
                  <a:pt x="442" y="189"/>
                  <a:pt x="419" y="0"/>
                  <a:pt x="330" y="4"/>
                </a:cubicBezTo>
                <a:cubicBezTo>
                  <a:pt x="242" y="0"/>
                  <a:pt x="219" y="189"/>
                  <a:pt x="0" y="262"/>
                </a:cubicBezTo>
                <a:lnTo>
                  <a:pt x="330" y="262"/>
                </a:lnTo>
                <a:close/>
              </a:path>
            </a:pathLst>
          </a:custGeom>
          <a:solidFill>
            <a:srgbClr val="00B196"/>
          </a:solidFill>
          <a:ln>
            <a:noFill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7"/>
          <p:cNvSpPr/>
          <p:nvPr/>
        </p:nvSpPr>
        <p:spPr bwMode="auto">
          <a:xfrm>
            <a:off x="5360988" y="2659967"/>
            <a:ext cx="1492250" cy="3143934"/>
          </a:xfrm>
          <a:custGeom>
            <a:avLst/>
            <a:gdLst>
              <a:gd name="T0" fmla="*/ 330 w 660"/>
              <a:gd name="T1" fmla="*/ 262 h 262"/>
              <a:gd name="T2" fmla="*/ 331 w 660"/>
              <a:gd name="T3" fmla="*/ 262 h 262"/>
              <a:gd name="T4" fmla="*/ 660 w 660"/>
              <a:gd name="T5" fmla="*/ 262 h 262"/>
              <a:gd name="T6" fmla="*/ 330 w 660"/>
              <a:gd name="T7" fmla="*/ 4 h 262"/>
              <a:gd name="T8" fmla="*/ 0 w 660"/>
              <a:gd name="T9" fmla="*/ 262 h 262"/>
              <a:gd name="T10" fmla="*/ 330 w 660"/>
              <a:gd name="T11" fmla="*/ 26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0" h="262">
                <a:moveTo>
                  <a:pt x="330" y="262"/>
                </a:moveTo>
                <a:cubicBezTo>
                  <a:pt x="331" y="262"/>
                  <a:pt x="331" y="262"/>
                  <a:pt x="331" y="262"/>
                </a:cubicBezTo>
                <a:cubicBezTo>
                  <a:pt x="660" y="262"/>
                  <a:pt x="660" y="262"/>
                  <a:pt x="660" y="262"/>
                </a:cubicBezTo>
                <a:cubicBezTo>
                  <a:pt x="442" y="189"/>
                  <a:pt x="419" y="0"/>
                  <a:pt x="330" y="4"/>
                </a:cubicBezTo>
                <a:cubicBezTo>
                  <a:pt x="242" y="0"/>
                  <a:pt x="219" y="189"/>
                  <a:pt x="0" y="262"/>
                </a:cubicBezTo>
                <a:lnTo>
                  <a:pt x="330" y="262"/>
                </a:lnTo>
                <a:close/>
              </a:path>
            </a:pathLst>
          </a:custGeom>
          <a:solidFill>
            <a:srgbClr val="53A1E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7"/>
          <p:cNvSpPr/>
          <p:nvPr/>
        </p:nvSpPr>
        <p:spPr bwMode="auto">
          <a:xfrm>
            <a:off x="6492875" y="3545825"/>
            <a:ext cx="1493838" cy="2258076"/>
          </a:xfrm>
          <a:custGeom>
            <a:avLst/>
            <a:gdLst>
              <a:gd name="T0" fmla="*/ 330 w 660"/>
              <a:gd name="T1" fmla="*/ 262 h 262"/>
              <a:gd name="T2" fmla="*/ 331 w 660"/>
              <a:gd name="T3" fmla="*/ 262 h 262"/>
              <a:gd name="T4" fmla="*/ 660 w 660"/>
              <a:gd name="T5" fmla="*/ 262 h 262"/>
              <a:gd name="T6" fmla="*/ 330 w 660"/>
              <a:gd name="T7" fmla="*/ 4 h 262"/>
              <a:gd name="T8" fmla="*/ 0 w 660"/>
              <a:gd name="T9" fmla="*/ 262 h 262"/>
              <a:gd name="T10" fmla="*/ 330 w 660"/>
              <a:gd name="T11" fmla="*/ 26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0" h="262">
                <a:moveTo>
                  <a:pt x="330" y="262"/>
                </a:moveTo>
                <a:cubicBezTo>
                  <a:pt x="331" y="262"/>
                  <a:pt x="331" y="262"/>
                  <a:pt x="331" y="262"/>
                </a:cubicBezTo>
                <a:cubicBezTo>
                  <a:pt x="660" y="262"/>
                  <a:pt x="660" y="262"/>
                  <a:pt x="660" y="262"/>
                </a:cubicBezTo>
                <a:cubicBezTo>
                  <a:pt x="442" y="189"/>
                  <a:pt x="419" y="0"/>
                  <a:pt x="330" y="4"/>
                </a:cubicBezTo>
                <a:cubicBezTo>
                  <a:pt x="242" y="0"/>
                  <a:pt x="219" y="189"/>
                  <a:pt x="0" y="262"/>
                </a:cubicBezTo>
                <a:lnTo>
                  <a:pt x="330" y="262"/>
                </a:lnTo>
                <a:close/>
              </a:path>
            </a:pathLst>
          </a:custGeom>
          <a:solidFill>
            <a:srgbClr val="00B196"/>
          </a:solidFill>
          <a:ln>
            <a:noFill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643" name="Freeform 7"/>
          <p:cNvSpPr/>
          <p:nvPr/>
        </p:nvSpPr>
        <p:spPr bwMode="auto">
          <a:xfrm>
            <a:off x="7485063" y="4101659"/>
            <a:ext cx="1492250" cy="1702241"/>
          </a:xfrm>
          <a:custGeom>
            <a:avLst/>
            <a:gdLst>
              <a:gd name="T0" fmla="*/ 2147483646 w 660"/>
              <a:gd name="T1" fmla="*/ 2147483646 h 262"/>
              <a:gd name="T2" fmla="*/ 2147483646 w 660"/>
              <a:gd name="T3" fmla="*/ 2147483646 h 262"/>
              <a:gd name="T4" fmla="*/ 2147483646 w 660"/>
              <a:gd name="T5" fmla="*/ 2147483646 h 262"/>
              <a:gd name="T6" fmla="*/ 2147483646 w 660"/>
              <a:gd name="T7" fmla="*/ 2147483646 h 262"/>
              <a:gd name="T8" fmla="*/ 0 w 660"/>
              <a:gd name="T9" fmla="*/ 2147483646 h 262"/>
              <a:gd name="T10" fmla="*/ 2147483646 w 660"/>
              <a:gd name="T11" fmla="*/ 2147483646 h 2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60" h="262">
                <a:moveTo>
                  <a:pt x="330" y="262"/>
                </a:moveTo>
                <a:cubicBezTo>
                  <a:pt x="331" y="262"/>
                  <a:pt x="331" y="262"/>
                  <a:pt x="331" y="262"/>
                </a:cubicBezTo>
                <a:cubicBezTo>
                  <a:pt x="660" y="262"/>
                  <a:pt x="660" y="262"/>
                  <a:pt x="660" y="262"/>
                </a:cubicBezTo>
                <a:cubicBezTo>
                  <a:pt x="442" y="189"/>
                  <a:pt x="419" y="0"/>
                  <a:pt x="330" y="4"/>
                </a:cubicBezTo>
                <a:cubicBezTo>
                  <a:pt x="242" y="0"/>
                  <a:pt x="219" y="189"/>
                  <a:pt x="0" y="262"/>
                </a:cubicBezTo>
                <a:lnTo>
                  <a:pt x="330" y="262"/>
                </a:lnTo>
                <a:close/>
              </a:path>
            </a:pathLst>
          </a:custGeom>
          <a:solidFill>
            <a:srgbClr val="53A1E1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644" name="TextBox 2"/>
          <p:cNvSpPr txBox="1">
            <a:spLocks noChangeArrowheads="1"/>
          </p:cNvSpPr>
          <p:nvPr/>
        </p:nvSpPr>
        <p:spPr bwMode="auto">
          <a:xfrm>
            <a:off x="1372138" y="5086350"/>
            <a:ext cx="5950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45%</a:t>
            </a:r>
            <a:endParaRPr lang="en-US" altLang="zh-CN" sz="1600" b="1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645" name="TextBox 14"/>
          <p:cNvSpPr txBox="1">
            <a:spLocks noChangeArrowheads="1"/>
          </p:cNvSpPr>
          <p:nvPr/>
        </p:nvSpPr>
        <p:spPr bwMode="auto">
          <a:xfrm>
            <a:off x="2384963" y="5086350"/>
            <a:ext cx="5950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US" altLang="zh-CN" sz="1600" b="1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646" name="TextBox 15"/>
          <p:cNvSpPr txBox="1">
            <a:spLocks noChangeArrowheads="1"/>
          </p:cNvSpPr>
          <p:nvPr/>
        </p:nvSpPr>
        <p:spPr bwMode="auto">
          <a:xfrm>
            <a:off x="3543838" y="5086350"/>
            <a:ext cx="5950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US" altLang="zh-CN" sz="1600" b="1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647" name="TextBox 16"/>
          <p:cNvSpPr txBox="1">
            <a:spLocks noChangeArrowheads="1"/>
          </p:cNvSpPr>
          <p:nvPr/>
        </p:nvSpPr>
        <p:spPr bwMode="auto">
          <a:xfrm>
            <a:off x="4663025" y="5086350"/>
            <a:ext cx="5950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US" altLang="zh-CN" sz="1600" b="1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648" name="TextBox 17"/>
          <p:cNvSpPr txBox="1">
            <a:spLocks noChangeArrowheads="1"/>
          </p:cNvSpPr>
          <p:nvPr/>
        </p:nvSpPr>
        <p:spPr bwMode="auto">
          <a:xfrm>
            <a:off x="5833013" y="5086350"/>
            <a:ext cx="5950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US" altLang="zh-CN" sz="1600" b="1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649" name="TextBox 18"/>
          <p:cNvSpPr txBox="1">
            <a:spLocks noChangeArrowheads="1"/>
          </p:cNvSpPr>
          <p:nvPr/>
        </p:nvSpPr>
        <p:spPr bwMode="auto">
          <a:xfrm>
            <a:off x="6964900" y="5086350"/>
            <a:ext cx="5950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US" altLang="zh-CN" sz="1600" b="1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650" name="TextBox 19"/>
          <p:cNvSpPr txBox="1">
            <a:spLocks noChangeArrowheads="1"/>
          </p:cNvSpPr>
          <p:nvPr/>
        </p:nvSpPr>
        <p:spPr bwMode="auto">
          <a:xfrm>
            <a:off x="7952325" y="5086350"/>
            <a:ext cx="5950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US" altLang="zh-CN" sz="1600" b="1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39101" y="5992813"/>
            <a:ext cx="614272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Strategy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01245" y="5992813"/>
            <a:ext cx="915636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Business Plan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69949" y="5992813"/>
            <a:ext cx="691215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Marketing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61659" y="5992813"/>
            <a:ext cx="954107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Social Network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36713" y="5992813"/>
            <a:ext cx="729688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Consulting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43070" y="5992813"/>
            <a:ext cx="595035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Industry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39108" y="5992813"/>
            <a:ext cx="780983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Team Work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485063" y="2760994"/>
            <a:ext cx="41735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  <a:spcBef>
                <a:spcPct val="20000"/>
              </a:spcBef>
            </a:pP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产品已经上线，已经有一些数据的创业项目列出最重要的那几个数据。不同类型的项目有不同的数据，可以根据项目特点来挑选数据。产品目前还没开发出来，没有数据的话，可以不写这一块的内容。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485065" y="2361192"/>
            <a:ext cx="2333818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  <a:spcBef>
                <a:spcPct val="20000"/>
              </a:spcBef>
            </a:pP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Data analysis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485065" y="1874168"/>
            <a:ext cx="2858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00000"/>
              </a:lnSpc>
              <a:spcBef>
                <a:spcPct val="20000"/>
              </a:spcBef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数据分析</a:t>
            </a:r>
            <a:endParaRPr lang="zh-CN" altLang="en-US" dirty="0"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361193" y="892722"/>
            <a:ext cx="14536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800" dirty="0">
                <a:solidFill>
                  <a:srgbClr val="2F414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BUSINESS REPORT</a:t>
            </a:r>
            <a:endParaRPr lang="en-US" altLang="zh-CN" sz="800" dirty="0">
              <a:solidFill>
                <a:srgbClr val="2F414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208688" y="317922"/>
            <a:ext cx="37586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3200" b="1" dirty="0" smtClean="0">
                <a:solidFill>
                  <a:srgbClr val="2F414B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数据分析报告</a:t>
            </a:r>
            <a:endParaRPr lang="zh-CN" altLang="en-US" sz="3200" b="1" dirty="0">
              <a:solidFill>
                <a:srgbClr val="2F414B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34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ounded Rectangle 75"/>
          <p:cNvSpPr/>
          <p:nvPr/>
        </p:nvSpPr>
        <p:spPr>
          <a:xfrm>
            <a:off x="752696" y="2895600"/>
            <a:ext cx="4557823" cy="340166"/>
          </a:xfrm>
          <a:prstGeom prst="roundRect">
            <a:avLst/>
          </a:prstGeom>
          <a:noFill/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752696" y="2895600"/>
            <a:ext cx="1638079" cy="340166"/>
          </a:xfrm>
          <a:prstGeom prst="roundRect">
            <a:avLst/>
          </a:prstGeom>
          <a:solidFill>
            <a:srgbClr val="00B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399442" y="2939709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b="1">
                <a:solidFill>
                  <a:srgbClr val="27005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95%</a:t>
            </a:r>
            <a:endParaRPr lang="en-US" sz="1200" b="1">
              <a:solidFill>
                <a:srgbClr val="27005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752696" y="5246273"/>
            <a:ext cx="4557823" cy="340166"/>
          </a:xfrm>
          <a:prstGeom prst="roundRect">
            <a:avLst/>
          </a:prstGeom>
          <a:noFill/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752696" y="5246273"/>
            <a:ext cx="1737360" cy="340166"/>
          </a:xfrm>
          <a:prstGeom prst="roundRect">
            <a:avLst/>
          </a:prstGeom>
          <a:solidFill>
            <a:srgbClr val="00B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399442" y="5290382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b="1">
                <a:solidFill>
                  <a:srgbClr val="27005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40%</a:t>
            </a:r>
            <a:endParaRPr lang="en-US" sz="1200" b="1">
              <a:solidFill>
                <a:srgbClr val="27005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752696" y="4439160"/>
            <a:ext cx="4557823" cy="340166"/>
          </a:xfrm>
          <a:prstGeom prst="roundRect">
            <a:avLst/>
          </a:prstGeom>
          <a:noFill/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752696" y="4439160"/>
            <a:ext cx="2600104" cy="340166"/>
          </a:xfrm>
          <a:prstGeom prst="roundRect">
            <a:avLst/>
          </a:prstGeom>
          <a:solidFill>
            <a:srgbClr val="00B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399442" y="4483269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b="1">
                <a:solidFill>
                  <a:srgbClr val="27005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US" sz="1200" b="1">
              <a:solidFill>
                <a:srgbClr val="27005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752696" y="3667380"/>
            <a:ext cx="4557823" cy="340166"/>
          </a:xfrm>
          <a:prstGeom prst="roundRect">
            <a:avLst/>
          </a:prstGeom>
          <a:noFill/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752696" y="3667380"/>
            <a:ext cx="1963523" cy="340166"/>
          </a:xfrm>
          <a:prstGeom prst="roundRect">
            <a:avLst/>
          </a:prstGeom>
          <a:solidFill>
            <a:srgbClr val="00B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399442" y="3711489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b="1">
                <a:solidFill>
                  <a:srgbClr val="27005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US" sz="1200" b="1">
              <a:solidFill>
                <a:srgbClr val="27005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 Placeholder 33"/>
          <p:cNvSpPr txBox="1"/>
          <p:nvPr/>
        </p:nvSpPr>
        <p:spPr>
          <a:xfrm>
            <a:off x="968442" y="4492009"/>
            <a:ext cx="1412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1219200">
              <a:lnSpc>
                <a:spcPct val="100000"/>
              </a:lnSpc>
              <a:spcBef>
                <a:spcPct val="20000"/>
              </a:spcBef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200" dirty="0">
                <a:solidFill>
                  <a:schemeClr val="bg2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团队完善</a:t>
            </a:r>
            <a:endParaRPr lang="en-AU" altLang="zh-CN" sz="1200" dirty="0">
              <a:solidFill>
                <a:schemeClr val="bg2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 Placeholder 33"/>
          <p:cNvSpPr txBox="1"/>
          <p:nvPr/>
        </p:nvSpPr>
        <p:spPr>
          <a:xfrm>
            <a:off x="968442" y="3693642"/>
            <a:ext cx="1412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1219200">
              <a:lnSpc>
                <a:spcPct val="100000"/>
              </a:lnSpc>
              <a:spcBef>
                <a:spcPct val="20000"/>
              </a:spcBef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200" dirty="0">
                <a:solidFill>
                  <a:schemeClr val="bg2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线上运营</a:t>
            </a:r>
            <a:endParaRPr lang="en-AU" altLang="zh-CN" sz="1200" dirty="0">
              <a:solidFill>
                <a:schemeClr val="bg2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 Placeholder 33"/>
          <p:cNvSpPr txBox="1"/>
          <p:nvPr/>
        </p:nvSpPr>
        <p:spPr>
          <a:xfrm>
            <a:off x="968442" y="2960850"/>
            <a:ext cx="1412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1219200">
              <a:lnSpc>
                <a:spcPct val="100000"/>
              </a:lnSpc>
              <a:spcBef>
                <a:spcPct val="20000"/>
              </a:spcBef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200" dirty="0">
                <a:solidFill>
                  <a:schemeClr val="bg2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平台研发</a:t>
            </a:r>
            <a:endParaRPr lang="en-AU" altLang="zh-CN" sz="1200" dirty="0">
              <a:solidFill>
                <a:schemeClr val="bg2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 Placeholder 33"/>
          <p:cNvSpPr txBox="1"/>
          <p:nvPr/>
        </p:nvSpPr>
        <p:spPr>
          <a:xfrm>
            <a:off x="968442" y="5283774"/>
            <a:ext cx="1412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1219200">
              <a:lnSpc>
                <a:spcPct val="100000"/>
              </a:lnSpc>
              <a:spcBef>
                <a:spcPct val="20000"/>
              </a:spcBef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200" dirty="0">
                <a:solidFill>
                  <a:schemeClr val="bg2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用户补贴</a:t>
            </a:r>
            <a:endParaRPr lang="en-AU" altLang="zh-CN" sz="1200" dirty="0">
              <a:solidFill>
                <a:schemeClr val="bg2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 Placeholder 33"/>
          <p:cNvSpPr txBox="1"/>
          <p:nvPr/>
        </p:nvSpPr>
        <p:spPr>
          <a:xfrm>
            <a:off x="647906" y="1289795"/>
            <a:ext cx="3162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00000"/>
              </a:lnSpc>
              <a:spcBef>
                <a:spcPct val="20000"/>
              </a:spcBef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越努力越幸运</a:t>
            </a:r>
            <a:endParaRPr lang="en-AU" altLang="zh-CN" sz="2800" dirty="0"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20"/>
          <p:cNvSpPr txBox="1"/>
          <p:nvPr/>
        </p:nvSpPr>
        <p:spPr>
          <a:xfrm>
            <a:off x="647907" y="1983019"/>
            <a:ext cx="5019468" cy="52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50000"/>
              </a:lnSpc>
              <a:spcBef>
                <a:spcPct val="20000"/>
              </a:spcBef>
              <a:defRPr sz="1000">
                <a:solidFill>
                  <a:schemeClr val="bg2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数据分析支持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不同终端用户快捷上网，手机浏览器自主研发的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X5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内核在速度、流量节省、稳定性上业内领先，功能全面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77"/>
          <p:cNvSpPr txBox="1"/>
          <p:nvPr/>
        </p:nvSpPr>
        <p:spPr>
          <a:xfrm>
            <a:off x="4489397" y="2939709"/>
            <a:ext cx="6944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en-US" sz="1200" b="1" dirty="0" smtClean="0">
                <a:solidFill>
                  <a:srgbClr val="27005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125000</a:t>
            </a:r>
            <a:endParaRPr lang="en-US" sz="1200" b="1" dirty="0">
              <a:solidFill>
                <a:srgbClr val="27005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80"/>
          <p:cNvSpPr txBox="1"/>
          <p:nvPr/>
        </p:nvSpPr>
        <p:spPr>
          <a:xfrm>
            <a:off x="4744275" y="5290382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en-US" sz="1200" b="1" dirty="0" smtClean="0">
                <a:solidFill>
                  <a:srgbClr val="27005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120</a:t>
            </a:r>
            <a:endParaRPr lang="en-US" sz="1200" b="1" dirty="0">
              <a:solidFill>
                <a:srgbClr val="27005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83"/>
          <p:cNvSpPr txBox="1"/>
          <p:nvPr/>
        </p:nvSpPr>
        <p:spPr>
          <a:xfrm>
            <a:off x="4744275" y="4483269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en-US" sz="1200" b="1" dirty="0" smtClean="0">
                <a:solidFill>
                  <a:srgbClr val="27005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620</a:t>
            </a:r>
            <a:endParaRPr lang="en-US" sz="1200" b="1" dirty="0">
              <a:solidFill>
                <a:srgbClr val="27005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Box 86"/>
          <p:cNvSpPr txBox="1"/>
          <p:nvPr/>
        </p:nvSpPr>
        <p:spPr>
          <a:xfrm>
            <a:off x="4744275" y="3711489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en-US" sz="1200" b="1" dirty="0" smtClean="0">
                <a:solidFill>
                  <a:srgbClr val="27005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480</a:t>
            </a:r>
            <a:endParaRPr lang="en-US" sz="1200" b="1" dirty="0">
              <a:solidFill>
                <a:srgbClr val="27005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9" r="23279"/>
          <a:stretch>
            <a:fillRect/>
          </a:stretch>
        </p:blipFill>
        <p:spPr/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7" grpId="0" animBg="1"/>
          <p:bldP spid="80" grpId="0" animBg="1"/>
          <p:bldP spid="83" grpId="0" animBg="1"/>
          <p:bldP spid="8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7" grpId="0" animBg="1"/>
          <p:bldP spid="80" grpId="0" animBg="1"/>
          <p:bldP spid="83" grpId="0" animBg="1"/>
          <p:bldP spid="86" grpId="0" animBg="1"/>
        </p:bldLst>
      </p:timing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图表 11"/>
          <p:cNvGraphicFramePr/>
          <p:nvPr/>
        </p:nvGraphicFramePr>
        <p:xfrm>
          <a:off x="334434" y="1448780"/>
          <a:ext cx="7082367" cy="4938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3" name="矩形 12"/>
          <p:cNvSpPr/>
          <p:nvPr/>
        </p:nvSpPr>
        <p:spPr>
          <a:xfrm>
            <a:off x="7956208" y="3429000"/>
            <a:ext cx="3901360" cy="1200133"/>
          </a:xfrm>
          <a:prstGeom prst="rect">
            <a:avLst/>
          </a:prstGeom>
          <a:solidFill>
            <a:schemeClr val="bg2"/>
          </a:solidFill>
          <a:ln>
            <a:solidFill>
              <a:srgbClr val="00B1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200"/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956207" y="4809156"/>
            <a:ext cx="3901360" cy="1200133"/>
          </a:xfrm>
          <a:prstGeom prst="rect">
            <a:avLst/>
          </a:prstGeom>
          <a:solidFill>
            <a:schemeClr val="bg2"/>
          </a:solidFill>
          <a:ln>
            <a:solidFill>
              <a:srgbClr val="53A1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200"/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" name="组合 7"/>
          <p:cNvGrpSpPr/>
          <p:nvPr/>
        </p:nvGrpSpPr>
        <p:grpSpPr bwMode="auto">
          <a:xfrm>
            <a:off x="7832279" y="1412088"/>
            <a:ext cx="3786512" cy="1647314"/>
            <a:chOff x="2986687" y="727673"/>
            <a:chExt cx="2838455" cy="1235662"/>
          </a:xfrm>
        </p:grpSpPr>
        <p:sp>
          <p:nvSpPr>
            <p:cNvPr id="18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35277" cy="588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defTabSz="1219200">
                <a:lnSpc>
                  <a:spcPct val="150000"/>
                </a:lnSpc>
                <a:spcBef>
                  <a:spcPct val="20000"/>
                </a:spcBef>
                <a:defRPr sz="1000">
                  <a:solidFill>
                    <a:schemeClr val="bg2">
                      <a:lumMod val="50000"/>
                    </a:schemeClr>
                  </a:solidFill>
                  <a:cs typeface="+mn-ea"/>
                </a:defRPr>
              </a:lvl1pPr>
            </a:lstStyle>
            <a:p>
              <a:r>
                <a:rPr lang="zh-CN" altLang="en-US" dirty="0" smtClean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数据分析支持</a:t>
              </a:r>
              <a:r>
                <a:rPr lang="zh-CN" altLang="en-US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不同终端用户快捷上网，手机浏览器自主研发的</a:t>
              </a:r>
              <a:r>
                <a:rPr lang="en-US" altLang="zh-CN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X5</a:t>
              </a:r>
              <a:r>
                <a:rPr lang="zh-CN" altLang="en-US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内核在速度、流量节省、稳定性上业内领先，功能全面，满足用户不同需求，目前手机北</a:t>
              </a:r>
              <a:r>
                <a:rPr lang="zh-CN" altLang="en-US" dirty="0" smtClean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北</a:t>
              </a:r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文本框 13"/>
            <p:cNvSpPr txBox="1">
              <a:spLocks noChangeArrowheads="1"/>
            </p:cNvSpPr>
            <p:nvPr/>
          </p:nvSpPr>
          <p:spPr bwMode="auto">
            <a:xfrm>
              <a:off x="2986687" y="727673"/>
              <a:ext cx="1575600" cy="50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9600">
                  <a:solidFill>
                    <a:schemeClr val="bg1"/>
                  </a:solidFill>
                  <a:latin typeface="Helvetica-Roman-SemiB" pitchFamily="2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zh-CN" altLang="en-US" sz="3735" b="1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数据分析</a:t>
              </a:r>
              <a:endParaRPr lang="zh-CN" altLang="en-US" sz="3735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3083475" y="1286573"/>
              <a:ext cx="287193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9601957" y="3419902"/>
            <a:ext cx="1547767" cy="394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6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男性用户</a:t>
            </a:r>
            <a:endParaRPr lang="zh-CN" altLang="en-US" sz="146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601956" y="3755689"/>
            <a:ext cx="140162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付费账户 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254250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流失用户 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9540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新增账户 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12999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083746" y="3782224"/>
            <a:ext cx="116728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6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65%</a:t>
            </a:r>
            <a:endParaRPr lang="zh-CN" altLang="en-US" sz="186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083746" y="5101445"/>
            <a:ext cx="116728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6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  <a:endParaRPr lang="zh-CN" altLang="en-US" sz="186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601957" y="4816247"/>
            <a:ext cx="1547767" cy="394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6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女</a:t>
            </a:r>
            <a:r>
              <a:rPr lang="zh-CN" altLang="en-US" sz="146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性用户</a:t>
            </a:r>
            <a:endParaRPr lang="zh-CN" altLang="en-US" sz="146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601956" y="5152035"/>
            <a:ext cx="140162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付费账户 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254250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流失用户 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9540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新增账户 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12999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361193" y="892722"/>
            <a:ext cx="14536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800" dirty="0">
                <a:solidFill>
                  <a:srgbClr val="2F414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BUSINESS REPORT</a:t>
            </a:r>
            <a:endParaRPr lang="en-US" altLang="zh-CN" sz="800" dirty="0">
              <a:solidFill>
                <a:srgbClr val="2F414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208688" y="317922"/>
            <a:ext cx="37586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3200" b="1" dirty="0" smtClean="0">
                <a:solidFill>
                  <a:srgbClr val="2F414B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数据分析报告</a:t>
            </a:r>
            <a:endParaRPr lang="zh-CN" altLang="en-US" sz="3200" b="1" dirty="0">
              <a:solidFill>
                <a:srgbClr val="2F414B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36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215">
        <p14:gallery dir="l"/>
      </p:transition>
    </mc:Choice>
    <mc:Fallback>
      <p:transition spd="slow" advTm="22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pic>
        <p:nvPicPr>
          <p:cNvPr id="7" name="图片占位符 6"/>
          <p:cNvPicPr>
            <a:picLocks noGrp="1" noChangeAspect="1"/>
          </p:cNvPicPr>
          <p:nvPr>
            <p:ph type="pic" sz="quarter"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6" b="30006"/>
          <a:stretch>
            <a:fillRect/>
          </a:stretch>
        </p:blipFill>
        <p:spPr>
          <a:xfrm>
            <a:off x="0" y="961390"/>
            <a:ext cx="10852150" cy="5388610"/>
          </a:xfrm>
        </p:spPr>
      </p:pic>
      <p:sp>
        <p:nvSpPr>
          <p:cNvPr id="36" name="矩形 35"/>
          <p:cNvSpPr/>
          <p:nvPr/>
        </p:nvSpPr>
        <p:spPr bwMode="auto">
          <a:xfrm>
            <a:off x="1355342" y="5183948"/>
            <a:ext cx="1278660" cy="1426402"/>
          </a:xfrm>
          <a:prstGeom prst="rect">
            <a:avLst/>
          </a:prstGeom>
          <a:solidFill>
            <a:srgbClr val="00B1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22860" rIns="45720" bIns="22860" numCol="1" rtlCol="0" anchor="t" anchorCtr="0" compatLnSpc="1"/>
          <a:lstStyle/>
          <a:p>
            <a:pPr algn="ctr" defTabSz="457200"/>
            <a:endParaRPr lang="zh-CN" altLang="en-US" sz="360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矩形 79"/>
          <p:cNvSpPr/>
          <p:nvPr/>
        </p:nvSpPr>
        <p:spPr bwMode="auto">
          <a:xfrm>
            <a:off x="3047694" y="5183948"/>
            <a:ext cx="1278660" cy="1426402"/>
          </a:xfrm>
          <a:prstGeom prst="rect">
            <a:avLst/>
          </a:prstGeom>
          <a:solidFill>
            <a:srgbClr val="00B1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22860" rIns="45720" bIns="22860" numCol="1" rtlCol="0" anchor="t" anchorCtr="0" compatLnSpc="1"/>
          <a:lstStyle/>
          <a:p>
            <a:pPr algn="ctr" defTabSz="457200"/>
            <a:endParaRPr lang="zh-CN" altLang="en-US" sz="360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矩形 80"/>
          <p:cNvSpPr/>
          <p:nvPr/>
        </p:nvSpPr>
        <p:spPr bwMode="auto">
          <a:xfrm>
            <a:off x="4740046" y="5183948"/>
            <a:ext cx="1278660" cy="1426402"/>
          </a:xfrm>
          <a:prstGeom prst="rect">
            <a:avLst/>
          </a:prstGeom>
          <a:solidFill>
            <a:srgbClr val="00B1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22860" rIns="45720" bIns="22860" numCol="1" rtlCol="0" anchor="t" anchorCtr="0" compatLnSpc="1"/>
          <a:lstStyle/>
          <a:p>
            <a:pPr algn="ctr" defTabSz="457200"/>
            <a:endParaRPr lang="zh-CN" altLang="en-US" sz="360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矩形 81"/>
          <p:cNvSpPr/>
          <p:nvPr/>
        </p:nvSpPr>
        <p:spPr bwMode="auto">
          <a:xfrm>
            <a:off x="6432398" y="5183948"/>
            <a:ext cx="1278660" cy="1426402"/>
          </a:xfrm>
          <a:prstGeom prst="rect">
            <a:avLst/>
          </a:prstGeom>
          <a:solidFill>
            <a:srgbClr val="00B1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22860" rIns="45720" bIns="22860" numCol="1" rtlCol="0" anchor="t" anchorCtr="0" compatLnSpc="1"/>
          <a:lstStyle/>
          <a:p>
            <a:pPr algn="ctr" defTabSz="457200"/>
            <a:endParaRPr lang="zh-CN" altLang="en-US" sz="360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矩形 82"/>
          <p:cNvSpPr/>
          <p:nvPr/>
        </p:nvSpPr>
        <p:spPr bwMode="auto">
          <a:xfrm>
            <a:off x="8124750" y="5183948"/>
            <a:ext cx="1278660" cy="1426402"/>
          </a:xfrm>
          <a:prstGeom prst="rect">
            <a:avLst/>
          </a:prstGeom>
          <a:solidFill>
            <a:srgbClr val="00B1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22860" rIns="45720" bIns="22860" numCol="1" rtlCol="0" anchor="t" anchorCtr="0" compatLnSpc="1"/>
          <a:lstStyle/>
          <a:p>
            <a:pPr algn="ctr" defTabSz="457200"/>
            <a:endParaRPr lang="zh-CN" altLang="en-US" sz="360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矩形 83"/>
          <p:cNvSpPr/>
          <p:nvPr/>
        </p:nvSpPr>
        <p:spPr bwMode="auto">
          <a:xfrm>
            <a:off x="9817101" y="5183948"/>
            <a:ext cx="1278660" cy="1426402"/>
          </a:xfrm>
          <a:prstGeom prst="rect">
            <a:avLst/>
          </a:prstGeom>
          <a:solidFill>
            <a:srgbClr val="00B1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22860" rIns="45720" bIns="22860" numCol="1" rtlCol="0" anchor="t" anchorCtr="0" compatLnSpc="1"/>
          <a:lstStyle/>
          <a:p>
            <a:pPr algn="ctr" defTabSz="457200"/>
            <a:endParaRPr lang="zh-CN" altLang="en-US" sz="360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51" name="Text Box 10"/>
          <p:cNvSpPr>
            <a:spLocks noChangeArrowheads="1"/>
          </p:cNvSpPr>
          <p:nvPr/>
        </p:nvSpPr>
        <p:spPr bwMode="auto">
          <a:xfrm>
            <a:off x="3118699" y="5257801"/>
            <a:ext cx="850900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60" tIns="30480" rIns="60960" bIns="3048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US" altLang="zh-CN" sz="18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53" name="Text Box 10"/>
          <p:cNvSpPr>
            <a:spLocks noChangeArrowheads="1"/>
          </p:cNvSpPr>
          <p:nvPr/>
        </p:nvSpPr>
        <p:spPr bwMode="auto">
          <a:xfrm>
            <a:off x="1427140" y="5257801"/>
            <a:ext cx="849312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60" tIns="30480" rIns="60960" bIns="3048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  <a:endParaRPr lang="en-US" altLang="zh-CN" sz="18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55" name="Text Box 10"/>
          <p:cNvSpPr>
            <a:spLocks noChangeArrowheads="1"/>
          </p:cNvSpPr>
          <p:nvPr/>
        </p:nvSpPr>
        <p:spPr bwMode="auto">
          <a:xfrm>
            <a:off x="4811846" y="5257801"/>
            <a:ext cx="849313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60" tIns="30480" rIns="60960" bIns="3048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21%</a:t>
            </a:r>
            <a:endParaRPr lang="en-US" altLang="zh-CN" sz="18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57" name="Text Box 10"/>
          <p:cNvSpPr>
            <a:spLocks noChangeArrowheads="1"/>
          </p:cNvSpPr>
          <p:nvPr/>
        </p:nvSpPr>
        <p:spPr bwMode="auto">
          <a:xfrm>
            <a:off x="6504196" y="5257801"/>
            <a:ext cx="849312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60" tIns="30480" rIns="60960" bIns="3048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42%</a:t>
            </a:r>
            <a:endParaRPr lang="en-US" altLang="zh-CN" sz="18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59" name="Text Box 10"/>
          <p:cNvSpPr>
            <a:spLocks noChangeArrowheads="1"/>
          </p:cNvSpPr>
          <p:nvPr/>
        </p:nvSpPr>
        <p:spPr bwMode="auto">
          <a:xfrm>
            <a:off x="8196550" y="5257801"/>
            <a:ext cx="849313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60" tIns="30480" rIns="60960" bIns="3048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94%</a:t>
            </a:r>
            <a:endParaRPr lang="en-US" altLang="zh-CN" sz="18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61" name="Text Box 10"/>
          <p:cNvSpPr>
            <a:spLocks noChangeArrowheads="1"/>
          </p:cNvSpPr>
          <p:nvPr/>
        </p:nvSpPr>
        <p:spPr bwMode="auto">
          <a:xfrm>
            <a:off x="9888106" y="5257801"/>
            <a:ext cx="850900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60" tIns="30480" rIns="60960" bIns="3048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89%</a:t>
            </a:r>
            <a:endParaRPr lang="en-US" altLang="zh-CN" sz="18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62" name="Oval 302"/>
          <p:cNvSpPr>
            <a:spLocks noChangeArrowheads="1"/>
          </p:cNvSpPr>
          <p:nvPr/>
        </p:nvSpPr>
        <p:spPr bwMode="auto">
          <a:xfrm>
            <a:off x="4560889" y="2270127"/>
            <a:ext cx="117475" cy="119063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1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63" name="Oval 303"/>
          <p:cNvSpPr>
            <a:spLocks noChangeArrowheads="1"/>
          </p:cNvSpPr>
          <p:nvPr/>
        </p:nvSpPr>
        <p:spPr bwMode="auto">
          <a:xfrm>
            <a:off x="4281489" y="3348040"/>
            <a:ext cx="117475" cy="11747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1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64" name="Oval 304"/>
          <p:cNvSpPr>
            <a:spLocks noChangeArrowheads="1"/>
          </p:cNvSpPr>
          <p:nvPr/>
        </p:nvSpPr>
        <p:spPr bwMode="auto">
          <a:xfrm>
            <a:off x="6067427" y="3757615"/>
            <a:ext cx="117475" cy="11747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1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65" name="Oval 305"/>
          <p:cNvSpPr>
            <a:spLocks noChangeArrowheads="1"/>
          </p:cNvSpPr>
          <p:nvPr/>
        </p:nvSpPr>
        <p:spPr bwMode="auto">
          <a:xfrm>
            <a:off x="6597653" y="3395663"/>
            <a:ext cx="119063" cy="119063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1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66" name="Oval 306"/>
          <p:cNvSpPr>
            <a:spLocks noChangeArrowheads="1"/>
          </p:cNvSpPr>
          <p:nvPr/>
        </p:nvSpPr>
        <p:spPr bwMode="auto">
          <a:xfrm>
            <a:off x="7337427" y="2773363"/>
            <a:ext cx="119063" cy="119063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1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67" name="Oval 307"/>
          <p:cNvSpPr>
            <a:spLocks noChangeArrowheads="1"/>
          </p:cNvSpPr>
          <p:nvPr/>
        </p:nvSpPr>
        <p:spPr bwMode="auto">
          <a:xfrm>
            <a:off x="7861301" y="3676653"/>
            <a:ext cx="117475" cy="119063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1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7468" name="Straight Arrow Connector 568"/>
          <p:cNvCxnSpPr>
            <a:cxnSpLocks noChangeShapeType="1"/>
          </p:cNvCxnSpPr>
          <p:nvPr/>
        </p:nvCxnSpPr>
        <p:spPr bwMode="auto">
          <a:xfrm>
            <a:off x="1987551" y="2330451"/>
            <a:ext cx="0" cy="2643188"/>
          </a:xfrm>
          <a:prstGeom prst="straightConnector1">
            <a:avLst/>
          </a:prstGeom>
          <a:noFill/>
          <a:ln w="12700">
            <a:solidFill>
              <a:srgbClr val="A5A5A5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69" name="Straight Connector 571"/>
          <p:cNvSpPr>
            <a:spLocks noChangeShapeType="1"/>
          </p:cNvSpPr>
          <p:nvPr/>
        </p:nvSpPr>
        <p:spPr bwMode="auto">
          <a:xfrm flipH="1">
            <a:off x="1987549" y="2330451"/>
            <a:ext cx="2573339" cy="0"/>
          </a:xfrm>
          <a:prstGeom prst="line">
            <a:avLst/>
          </a:prstGeom>
          <a:noFill/>
          <a:ln w="12700">
            <a:solidFill>
              <a:srgbClr val="A5A5A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4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7470" name="Straight Arrow Connector 573"/>
          <p:cNvCxnSpPr>
            <a:cxnSpLocks noChangeShapeType="1"/>
          </p:cNvCxnSpPr>
          <p:nvPr/>
        </p:nvCxnSpPr>
        <p:spPr bwMode="auto">
          <a:xfrm>
            <a:off x="3554413" y="3400427"/>
            <a:ext cx="0" cy="1573213"/>
          </a:xfrm>
          <a:prstGeom prst="straightConnector1">
            <a:avLst/>
          </a:prstGeom>
          <a:noFill/>
          <a:ln w="12700">
            <a:solidFill>
              <a:srgbClr val="A5A5A5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71" name="Straight Connector 576"/>
          <p:cNvSpPr>
            <a:spLocks noChangeShapeType="1"/>
          </p:cNvSpPr>
          <p:nvPr/>
        </p:nvSpPr>
        <p:spPr bwMode="auto">
          <a:xfrm flipH="1">
            <a:off x="3554415" y="3406775"/>
            <a:ext cx="727075" cy="0"/>
          </a:xfrm>
          <a:prstGeom prst="line">
            <a:avLst/>
          </a:prstGeom>
          <a:noFill/>
          <a:ln w="12700">
            <a:solidFill>
              <a:srgbClr val="A5A5A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4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7472" name="Straight Arrow Connector 585"/>
          <p:cNvCxnSpPr>
            <a:cxnSpLocks noChangeShapeType="1"/>
          </p:cNvCxnSpPr>
          <p:nvPr/>
        </p:nvCxnSpPr>
        <p:spPr bwMode="auto">
          <a:xfrm>
            <a:off x="5337175" y="3816353"/>
            <a:ext cx="0" cy="1146175"/>
          </a:xfrm>
          <a:prstGeom prst="straightConnector1">
            <a:avLst/>
          </a:prstGeom>
          <a:noFill/>
          <a:ln w="12700">
            <a:solidFill>
              <a:srgbClr val="A5A5A5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73" name="Straight Connector 586"/>
          <p:cNvSpPr>
            <a:spLocks noChangeShapeType="1"/>
          </p:cNvSpPr>
          <p:nvPr/>
        </p:nvSpPr>
        <p:spPr bwMode="auto">
          <a:xfrm flipH="1">
            <a:off x="5335590" y="3816351"/>
            <a:ext cx="731837" cy="0"/>
          </a:xfrm>
          <a:prstGeom prst="line">
            <a:avLst/>
          </a:prstGeom>
          <a:noFill/>
          <a:ln w="6350">
            <a:solidFill>
              <a:srgbClr val="A5A5A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4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7474" name="Straight Arrow Connector 596"/>
          <p:cNvCxnSpPr>
            <a:cxnSpLocks noChangeShapeType="1"/>
          </p:cNvCxnSpPr>
          <p:nvPr/>
        </p:nvCxnSpPr>
        <p:spPr bwMode="auto">
          <a:xfrm>
            <a:off x="7180263" y="3454402"/>
            <a:ext cx="0" cy="1508125"/>
          </a:xfrm>
          <a:prstGeom prst="straightConnector1">
            <a:avLst/>
          </a:prstGeom>
          <a:noFill/>
          <a:ln w="12700">
            <a:solidFill>
              <a:srgbClr val="A5A5A5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75" name="Straight Connector 597"/>
          <p:cNvSpPr>
            <a:spLocks noChangeShapeType="1"/>
          </p:cNvSpPr>
          <p:nvPr/>
        </p:nvSpPr>
        <p:spPr bwMode="auto">
          <a:xfrm>
            <a:off x="6716714" y="3454401"/>
            <a:ext cx="463551" cy="1588"/>
          </a:xfrm>
          <a:prstGeom prst="line">
            <a:avLst/>
          </a:prstGeom>
          <a:noFill/>
          <a:ln w="12700">
            <a:solidFill>
              <a:srgbClr val="A5A5A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4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7476" name="Straight Arrow Connector 604"/>
          <p:cNvCxnSpPr>
            <a:cxnSpLocks noChangeShapeType="1"/>
          </p:cNvCxnSpPr>
          <p:nvPr/>
        </p:nvCxnSpPr>
        <p:spPr bwMode="auto">
          <a:xfrm>
            <a:off x="8913815" y="2832102"/>
            <a:ext cx="1587" cy="2130425"/>
          </a:xfrm>
          <a:prstGeom prst="straightConnector1">
            <a:avLst/>
          </a:prstGeom>
          <a:noFill/>
          <a:ln w="12700">
            <a:solidFill>
              <a:srgbClr val="A5A5A5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77" name="Straight Connector 605"/>
          <p:cNvSpPr>
            <a:spLocks noChangeShapeType="1"/>
          </p:cNvSpPr>
          <p:nvPr/>
        </p:nvSpPr>
        <p:spPr bwMode="auto">
          <a:xfrm flipH="1">
            <a:off x="7456490" y="2832101"/>
            <a:ext cx="1457325" cy="1588"/>
          </a:xfrm>
          <a:prstGeom prst="line">
            <a:avLst/>
          </a:prstGeom>
          <a:noFill/>
          <a:ln w="12700">
            <a:solidFill>
              <a:srgbClr val="A5A5A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4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7478" name="Straight Arrow Connector 608"/>
          <p:cNvCxnSpPr>
            <a:cxnSpLocks noChangeShapeType="1"/>
          </p:cNvCxnSpPr>
          <p:nvPr/>
        </p:nvCxnSpPr>
        <p:spPr bwMode="auto">
          <a:xfrm>
            <a:off x="10429875" y="3743325"/>
            <a:ext cx="0" cy="1219200"/>
          </a:xfrm>
          <a:prstGeom prst="straightConnector1">
            <a:avLst/>
          </a:prstGeom>
          <a:noFill/>
          <a:ln w="12700">
            <a:solidFill>
              <a:srgbClr val="A5A5A5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79" name="Straight Connector 609"/>
          <p:cNvSpPr>
            <a:spLocks noChangeShapeType="1"/>
          </p:cNvSpPr>
          <p:nvPr/>
        </p:nvSpPr>
        <p:spPr bwMode="auto">
          <a:xfrm flipH="1">
            <a:off x="7978775" y="3736975"/>
            <a:ext cx="2451100" cy="0"/>
          </a:xfrm>
          <a:prstGeom prst="line">
            <a:avLst/>
          </a:prstGeom>
          <a:noFill/>
          <a:ln w="12700">
            <a:solidFill>
              <a:srgbClr val="A5A5A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4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1431398" y="5705476"/>
            <a:ext cx="123234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付费账户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254250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流失用户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9540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新增账户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12999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3107879" y="5705476"/>
            <a:ext cx="123234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付费账户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254250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流失用户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9540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新增账户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12999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4784361" y="5705476"/>
            <a:ext cx="123234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付费账户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254250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流失用户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9540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新增账户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12999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6460842" y="5705476"/>
            <a:ext cx="123234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付费账户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254250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流失用户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9540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新增账户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12999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8137323" y="5705476"/>
            <a:ext cx="123234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付费账户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254250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流失用户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9540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新增账户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12999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9813805" y="5705476"/>
            <a:ext cx="123234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付费账户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254250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流失用户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9540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新增账户 </a:t>
            </a:r>
            <a:r>
              <a:rPr lang="en-US" altLang="zh-CN" sz="1000" dirty="0">
                <a:solidFill>
                  <a:schemeClr val="bg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12999</a:t>
            </a:r>
            <a:endParaRPr lang="en-US" altLang="zh-CN" sz="1000" dirty="0">
              <a:solidFill>
                <a:schemeClr val="bg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361193" y="892722"/>
            <a:ext cx="1453680" cy="213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800" dirty="0">
                <a:solidFill>
                  <a:srgbClr val="2F414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BUSINESS REPORT</a:t>
            </a:r>
            <a:endParaRPr lang="en-US" altLang="zh-CN" sz="800" dirty="0">
              <a:solidFill>
                <a:srgbClr val="2F414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4208688" y="317922"/>
            <a:ext cx="3758691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3200" b="1" dirty="0" smtClean="0">
                <a:solidFill>
                  <a:srgbClr val="2F414B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数据分析报告</a:t>
            </a:r>
            <a:endParaRPr lang="zh-CN" altLang="en-US" sz="3200" b="1" dirty="0">
              <a:solidFill>
                <a:srgbClr val="2F414B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54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17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7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250"/>
                                        <p:tgtEl>
                                          <p:spTgt spid="1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250"/>
                                        <p:tgtEl>
                                          <p:spTgt spid="1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350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50" fill="hold"/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50" fill="hold"/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150"/>
                                        <p:tgtEl>
                                          <p:spTgt spid="1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250"/>
                                        <p:tgtEl>
                                          <p:spTgt spid="1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35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50" fill="hold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50" fill="hold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150"/>
                                        <p:tgtEl>
                                          <p:spTgt spid="1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150"/>
                                        <p:tgtEl>
                                          <p:spTgt spid="17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350"/>
                                        <p:tgtEl>
                                          <p:spTgt spid="1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50" fill="hold"/>
                                        <p:tgtEl>
                                          <p:spTgt spid="17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50" fill="hold"/>
                                        <p:tgtEl>
                                          <p:spTgt spid="17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150"/>
                                        <p:tgtEl>
                                          <p:spTgt spid="1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200"/>
                                        <p:tgtEl>
                                          <p:spTgt spid="1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350"/>
                                        <p:tgtEl>
                                          <p:spTgt spid="1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50" fill="hold"/>
                                        <p:tgtEl>
                                          <p:spTgt spid="17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50" fill="hold"/>
                                        <p:tgtEl>
                                          <p:spTgt spid="17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6" dur="250"/>
                                        <p:tgtEl>
                                          <p:spTgt spid="17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0" dur="250"/>
                                        <p:tgtEl>
                                          <p:spTgt spid="1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3" dur="350"/>
                                        <p:tgtEl>
                                          <p:spTgt spid="1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50" fill="hold"/>
                                        <p:tgtEl>
                                          <p:spTgt spid="17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50" fill="hold"/>
                                        <p:tgtEl>
                                          <p:spTgt spid="17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2" dur="350"/>
                                        <p:tgtEl>
                                          <p:spTgt spid="17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6" dur="250"/>
                                        <p:tgtEl>
                                          <p:spTgt spid="1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9" dur="350"/>
                                        <p:tgtEl>
                                          <p:spTgt spid="1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1" grpId="0" bldLvl="0" autoUpdateAnimBg="0"/>
      <p:bldP spid="17453" grpId="0" bldLvl="0" autoUpdateAnimBg="0"/>
      <p:bldP spid="17455" grpId="0" bldLvl="0" autoUpdateAnimBg="0"/>
      <p:bldP spid="17457" grpId="0" bldLvl="0" autoUpdateAnimBg="0"/>
      <p:bldP spid="17459" grpId="0" bldLvl="0" autoUpdateAnimBg="0"/>
      <p:bldP spid="17461" grpId="0" bldLvl="0" autoUpdateAnimBg="0"/>
      <p:bldP spid="17462" grpId="0" bldLvl="0" animBg="1" autoUpdateAnimBg="0"/>
      <p:bldP spid="17463" grpId="0" bldLvl="0" animBg="1" autoUpdateAnimBg="0"/>
      <p:bldP spid="17464" grpId="0" bldLvl="0" animBg="1" autoUpdateAnimBg="0"/>
      <p:bldP spid="17465" grpId="0" bldLvl="0" animBg="1" autoUpdateAnimBg="0"/>
      <p:bldP spid="17466" grpId="0" bldLvl="0" animBg="1" autoUpdateAnimBg="0"/>
      <p:bldP spid="17467" grpId="0" bldLvl="0" animBg="1" autoUpdateAnimBg="0"/>
      <p:bldP spid="17468" grpId="0" animBg="1"/>
      <p:bldP spid="17469" grpId="0" animBg="1"/>
      <p:bldP spid="17470" grpId="0" animBg="1"/>
      <p:bldP spid="17471" grpId="0" animBg="1"/>
      <p:bldP spid="17472" grpId="0" animBg="1"/>
      <p:bldP spid="17473" grpId="0" animBg="1"/>
      <p:bldP spid="17474" grpId="0" animBg="1"/>
      <p:bldP spid="17475" grpId="0" animBg="1"/>
      <p:bldP spid="17476" grpId="0" animBg="1"/>
      <p:bldP spid="17477" grpId="0" animBg="1"/>
      <p:bldP spid="17478" grpId="0" animBg="1"/>
      <p:bldP spid="1747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67332" y="2038993"/>
            <a:ext cx="365714" cy="1092171"/>
            <a:chOff x="640936" y="1086673"/>
            <a:chExt cx="422369" cy="1261366"/>
          </a:xfrm>
          <a:solidFill>
            <a:srgbClr val="00B196"/>
          </a:solidFill>
        </p:grpSpPr>
        <p:sp>
          <p:nvSpPr>
            <p:cNvPr id="49" name="圆角矩形 48"/>
            <p:cNvSpPr/>
            <p:nvPr/>
          </p:nvSpPr>
          <p:spPr>
            <a:xfrm>
              <a:off x="721800" y="1488230"/>
              <a:ext cx="260392" cy="284168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0" name="Group 61"/>
            <p:cNvGrpSpPr/>
            <p:nvPr/>
          </p:nvGrpSpPr>
          <p:grpSpPr>
            <a:xfrm>
              <a:off x="656091" y="1086673"/>
              <a:ext cx="385847" cy="435595"/>
              <a:chOff x="1368788" y="1195980"/>
              <a:chExt cx="1009651" cy="1139821"/>
            </a:xfrm>
            <a:grpFill/>
          </p:grpSpPr>
          <p:sp>
            <p:nvSpPr>
              <p:cNvPr id="55" name="Freeform 6"/>
              <p:cNvSpPr>
                <a:spLocks noEditPoints="1"/>
              </p:cNvSpPr>
              <p:nvPr/>
            </p:nvSpPr>
            <p:spPr bwMode="auto">
              <a:xfrm>
                <a:off x="1643427" y="1195980"/>
                <a:ext cx="460377" cy="598485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8"/>
              <p:cNvSpPr>
                <a:spLocks noEditPoints="1"/>
              </p:cNvSpPr>
              <p:nvPr/>
            </p:nvSpPr>
            <p:spPr bwMode="auto">
              <a:xfrm>
                <a:off x="1368788" y="1753191"/>
                <a:ext cx="1009651" cy="582610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9"/>
              <p:cNvSpPr/>
              <p:nvPr/>
            </p:nvSpPr>
            <p:spPr bwMode="auto">
              <a:xfrm>
                <a:off x="1816461" y="1850037"/>
                <a:ext cx="117476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1" name="圆角矩形 50"/>
            <p:cNvSpPr/>
            <p:nvPr/>
          </p:nvSpPr>
          <p:spPr>
            <a:xfrm rot="457219">
              <a:off x="640936" y="1408107"/>
              <a:ext cx="73775" cy="40789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圆角矩形 51"/>
            <p:cNvSpPr/>
            <p:nvPr/>
          </p:nvSpPr>
          <p:spPr>
            <a:xfrm rot="21142781" flipH="1">
              <a:off x="989530" y="1408088"/>
              <a:ext cx="73775" cy="41164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圆角矩形 52"/>
            <p:cNvSpPr/>
            <p:nvPr/>
          </p:nvSpPr>
          <p:spPr>
            <a:xfrm rot="21437231" flipH="1">
              <a:off x="876161" y="1698255"/>
              <a:ext cx="117482" cy="6497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圆角矩形 53"/>
            <p:cNvSpPr/>
            <p:nvPr/>
          </p:nvSpPr>
          <p:spPr>
            <a:xfrm rot="162769">
              <a:off x="707488" y="1698255"/>
              <a:ext cx="117482" cy="6497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156100" y="2038986"/>
            <a:ext cx="348137" cy="1094269"/>
            <a:chOff x="5132513" y="1086668"/>
            <a:chExt cx="402068" cy="1263788"/>
          </a:xfrm>
          <a:solidFill>
            <a:schemeClr val="bg1">
              <a:lumMod val="75000"/>
              <a:lumOff val="25000"/>
            </a:schemeClr>
          </a:solidFill>
        </p:grpSpPr>
        <p:sp>
          <p:nvSpPr>
            <p:cNvPr id="59" name="圆角矩形 58"/>
            <p:cNvSpPr/>
            <p:nvPr/>
          </p:nvSpPr>
          <p:spPr>
            <a:xfrm>
              <a:off x="5206838" y="1488229"/>
              <a:ext cx="252106" cy="284168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圆角矩形 59"/>
            <p:cNvSpPr/>
            <p:nvPr/>
          </p:nvSpPr>
          <p:spPr>
            <a:xfrm rot="457219">
              <a:off x="5132513" y="1408107"/>
              <a:ext cx="73775" cy="40789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圆角矩形 60"/>
            <p:cNvSpPr/>
            <p:nvPr/>
          </p:nvSpPr>
          <p:spPr>
            <a:xfrm rot="21142781" flipH="1">
              <a:off x="5460806" y="1408088"/>
              <a:ext cx="73775" cy="41164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8" name="组合 97"/>
            <p:cNvGrpSpPr/>
            <p:nvPr/>
          </p:nvGrpSpPr>
          <p:grpSpPr>
            <a:xfrm>
              <a:off x="5191910" y="1700672"/>
              <a:ext cx="279368" cy="649784"/>
              <a:chOff x="2373129" y="1782336"/>
              <a:chExt cx="251524" cy="585022"/>
            </a:xfrm>
            <a:grpFill/>
          </p:grpSpPr>
          <p:sp>
            <p:nvSpPr>
              <p:cNvPr id="100" name="圆角矩形 99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1" name="圆角矩形 100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9" name="Freeform 17"/>
            <p:cNvSpPr>
              <a:spLocks noEditPoints="1"/>
            </p:cNvSpPr>
            <p:nvPr/>
          </p:nvSpPr>
          <p:spPr bwMode="auto">
            <a:xfrm>
              <a:off x="5150842" y="1086668"/>
              <a:ext cx="371153" cy="435600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3" name="文本框 102"/>
          <p:cNvSpPr txBox="1"/>
          <p:nvPr/>
        </p:nvSpPr>
        <p:spPr>
          <a:xfrm>
            <a:off x="1663819" y="1489763"/>
            <a:ext cx="1232966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4400" b="1" dirty="0">
                <a:solidFill>
                  <a:srgbClr val="00B19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48%</a:t>
            </a:r>
            <a:endParaRPr lang="zh-CN" altLang="en-US" sz="4400" b="1" dirty="0">
              <a:solidFill>
                <a:srgbClr val="00B196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04" name="直接连接符 103"/>
          <p:cNvCxnSpPr/>
          <p:nvPr/>
        </p:nvCxnSpPr>
        <p:spPr>
          <a:xfrm>
            <a:off x="1781607" y="2609519"/>
            <a:ext cx="544779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文本框 104"/>
          <p:cNvSpPr txBox="1"/>
          <p:nvPr/>
        </p:nvSpPr>
        <p:spPr>
          <a:xfrm>
            <a:off x="1663818" y="2510870"/>
            <a:ext cx="123296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From </a:t>
            </a:r>
            <a:r>
              <a:rPr lang="en-US" altLang="zh-CN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2020 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7583227" y="1489763"/>
            <a:ext cx="1232966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4400" b="1" dirty="0">
                <a:solidFill>
                  <a:schemeClr val="bg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52%</a:t>
            </a:r>
            <a:endParaRPr lang="zh-CN" altLang="en-US" sz="4400" b="1" dirty="0">
              <a:solidFill>
                <a:schemeClr val="bg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08" name="直接连接符 107"/>
          <p:cNvCxnSpPr/>
          <p:nvPr/>
        </p:nvCxnSpPr>
        <p:spPr>
          <a:xfrm>
            <a:off x="7701015" y="2609519"/>
            <a:ext cx="544779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文本框 108"/>
          <p:cNvSpPr txBox="1"/>
          <p:nvPr/>
        </p:nvSpPr>
        <p:spPr>
          <a:xfrm>
            <a:off x="7583226" y="2510870"/>
            <a:ext cx="123296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From </a:t>
            </a:r>
            <a:r>
              <a:rPr lang="en-US" altLang="zh-CN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2020 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0" name="组合 109"/>
          <p:cNvGrpSpPr/>
          <p:nvPr/>
        </p:nvGrpSpPr>
        <p:grpSpPr>
          <a:xfrm>
            <a:off x="854584" y="3542255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111" name="圆角矩形 11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1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11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3" name="圆角矩形 11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" name="圆角矩形 11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5" name="圆角矩形 11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6" name="圆角矩形 11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1316454" y="3542255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121" name="圆角矩形 12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2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12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3" name="圆角矩形 12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4" name="圆角矩形 12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圆角矩形 12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6" name="圆角矩形 12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1778326" y="3542255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131" name="圆角矩形 13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3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13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3" name="圆角矩形 13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4" name="圆角矩形 13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5" name="圆角矩形 13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6" name="圆角矩形 13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2240198" y="3542255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141" name="圆角矩形 14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4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14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3" name="圆角矩形 14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4" name="圆角矩形 14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5" name="圆角矩形 14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圆角矩形 14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0" name="组合 149"/>
          <p:cNvGrpSpPr/>
          <p:nvPr/>
        </p:nvGrpSpPr>
        <p:grpSpPr>
          <a:xfrm>
            <a:off x="2702070" y="3542255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151" name="圆角矩形 15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5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15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53" name="圆角矩形 15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4" name="圆角矩形 15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圆角矩形 15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圆角矩形 15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0" name="组合 159"/>
          <p:cNvGrpSpPr/>
          <p:nvPr/>
        </p:nvGrpSpPr>
        <p:grpSpPr>
          <a:xfrm>
            <a:off x="3163942" y="3542255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161" name="圆角矩形 16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6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16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3" name="圆角矩形 16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4" name="圆角矩形 16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5" name="圆角矩形 16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6" name="圆角矩形 16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0" name="组合 169"/>
          <p:cNvGrpSpPr/>
          <p:nvPr/>
        </p:nvGrpSpPr>
        <p:grpSpPr>
          <a:xfrm>
            <a:off x="3625814" y="3542255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171" name="圆角矩形 17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7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17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3" name="圆角矩形 17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4" name="圆角矩形 17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5" name="圆角矩形 17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圆角矩形 17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0" name="组合 179"/>
          <p:cNvGrpSpPr/>
          <p:nvPr/>
        </p:nvGrpSpPr>
        <p:grpSpPr>
          <a:xfrm>
            <a:off x="4087685" y="3542255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181" name="圆角矩形 18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8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18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83" name="圆角矩形 18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" name="圆角矩形 18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圆角矩形 18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6" name="圆角矩形 18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0" name="组合 189"/>
          <p:cNvGrpSpPr/>
          <p:nvPr/>
        </p:nvGrpSpPr>
        <p:grpSpPr>
          <a:xfrm>
            <a:off x="4549557" y="3542255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191" name="圆角矩形 19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9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19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93" name="圆角矩形 19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4" name="圆角矩形 19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5" name="圆角矩形 19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6" name="圆角矩形 19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0" name="组合 199"/>
          <p:cNvGrpSpPr/>
          <p:nvPr/>
        </p:nvGrpSpPr>
        <p:grpSpPr>
          <a:xfrm>
            <a:off x="5011432" y="3542255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201" name="圆角矩形 20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0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20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3" name="圆角矩形 20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4" name="圆角矩形 20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5" name="圆角矩形 20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6" name="圆角矩形 20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0" name="组合 209"/>
          <p:cNvGrpSpPr/>
          <p:nvPr/>
        </p:nvGrpSpPr>
        <p:grpSpPr>
          <a:xfrm>
            <a:off x="854584" y="4079059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211" name="圆角矩形 21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1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21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13" name="圆角矩形 21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4" name="圆角矩形 21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5" name="圆角矩形 21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6" name="圆角矩形 21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0" name="组合 219"/>
          <p:cNvGrpSpPr/>
          <p:nvPr/>
        </p:nvGrpSpPr>
        <p:grpSpPr>
          <a:xfrm>
            <a:off x="1316454" y="4079059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221" name="圆角矩形 22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2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22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3" name="圆角矩形 22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4" name="圆角矩形 22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5" name="圆角矩形 22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6" name="圆角矩形 22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30" name="组合 229"/>
          <p:cNvGrpSpPr/>
          <p:nvPr/>
        </p:nvGrpSpPr>
        <p:grpSpPr>
          <a:xfrm>
            <a:off x="1778326" y="4079059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231" name="圆角矩形 23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3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23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33" name="圆角矩形 23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4" name="圆角矩形 23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5" name="圆角矩形 23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6" name="圆角矩形 23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0" name="组合 239"/>
          <p:cNvGrpSpPr/>
          <p:nvPr/>
        </p:nvGrpSpPr>
        <p:grpSpPr>
          <a:xfrm>
            <a:off x="2240198" y="4079059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241" name="圆角矩形 24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4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24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43" name="圆角矩形 24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4" name="圆角矩形 24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5" name="圆角矩形 24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6" name="圆角矩形 24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50" name="组合 249"/>
          <p:cNvGrpSpPr/>
          <p:nvPr/>
        </p:nvGrpSpPr>
        <p:grpSpPr>
          <a:xfrm>
            <a:off x="2702070" y="4079059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251" name="圆角矩形 25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5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25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53" name="圆角矩形 25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4" name="圆角矩形 25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5" name="圆角矩形 25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6" name="圆角矩形 25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0" name="组合 259"/>
          <p:cNvGrpSpPr/>
          <p:nvPr/>
        </p:nvGrpSpPr>
        <p:grpSpPr>
          <a:xfrm>
            <a:off x="3163942" y="4079059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261" name="圆角矩形 26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26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63" name="圆角矩形 26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4" name="圆角矩形 26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5" name="圆角矩形 26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6" name="圆角矩形 26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0" name="组合 269"/>
          <p:cNvGrpSpPr/>
          <p:nvPr/>
        </p:nvGrpSpPr>
        <p:grpSpPr>
          <a:xfrm>
            <a:off x="3625814" y="4079059"/>
            <a:ext cx="141784" cy="423423"/>
            <a:chOff x="1130115" y="1231708"/>
            <a:chExt cx="380273" cy="1135650"/>
          </a:xfrm>
          <a:solidFill>
            <a:srgbClr val="00B196"/>
          </a:solidFill>
        </p:grpSpPr>
        <p:sp>
          <p:nvSpPr>
            <p:cNvPr id="271" name="圆角矩形 27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7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27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7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7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73" name="圆角矩形 27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4" name="圆角矩形 27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5" name="圆角矩形 27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6" name="圆角矩形 27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4087685" y="4079059"/>
            <a:ext cx="141784" cy="423423"/>
            <a:chOff x="1130115" y="1231708"/>
            <a:chExt cx="380273" cy="1135650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281" name="圆角矩形 28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8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28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83" name="圆角矩形 28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4" name="圆角矩形 28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5" name="圆角矩形 28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6" name="圆角矩形 28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0" name="组合 289"/>
          <p:cNvGrpSpPr/>
          <p:nvPr/>
        </p:nvGrpSpPr>
        <p:grpSpPr>
          <a:xfrm>
            <a:off x="4549557" y="4079059"/>
            <a:ext cx="141784" cy="423423"/>
            <a:chOff x="1130115" y="1231708"/>
            <a:chExt cx="380273" cy="1135650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291" name="圆角矩形 29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9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29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93" name="圆角矩形 29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4" name="圆角矩形 29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5" name="圆角矩形 29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6" name="圆角矩形 29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0" name="组合 299"/>
          <p:cNvGrpSpPr/>
          <p:nvPr/>
        </p:nvGrpSpPr>
        <p:grpSpPr>
          <a:xfrm>
            <a:off x="5011432" y="4079059"/>
            <a:ext cx="141784" cy="423423"/>
            <a:chOff x="1130115" y="1231708"/>
            <a:chExt cx="380273" cy="1135650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301" name="圆角矩形 300"/>
            <p:cNvSpPr/>
            <p:nvPr/>
          </p:nvSpPr>
          <p:spPr>
            <a:xfrm>
              <a:off x="1202920" y="1593243"/>
              <a:ext cx="234440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02" name="Group 61"/>
            <p:cNvGrpSpPr/>
            <p:nvPr/>
          </p:nvGrpSpPr>
          <p:grpSpPr>
            <a:xfrm>
              <a:off x="1143760" y="1231708"/>
              <a:ext cx="347391" cy="392181"/>
              <a:chOff x="1368786" y="1195986"/>
              <a:chExt cx="1009650" cy="1139826"/>
            </a:xfrm>
            <a:grpFill/>
          </p:grpSpPr>
          <p:sp>
            <p:nvSpPr>
              <p:cNvPr id="307" name="Freeform 6"/>
              <p:cNvSpPr>
                <a:spLocks noEditPoints="1"/>
              </p:cNvSpPr>
              <p:nvPr/>
            </p:nvSpPr>
            <p:spPr bwMode="auto">
              <a:xfrm>
                <a:off x="1643423" y="1195986"/>
                <a:ext cx="460375" cy="598488"/>
              </a:xfrm>
              <a:custGeom>
                <a:avLst/>
                <a:gdLst>
                  <a:gd name="T0" fmla="*/ 41 w 122"/>
                  <a:gd name="T1" fmla="*/ 4 h 159"/>
                  <a:gd name="T2" fmla="*/ 97 w 122"/>
                  <a:gd name="T3" fmla="*/ 12 h 159"/>
                  <a:gd name="T4" fmla="*/ 120 w 122"/>
                  <a:gd name="T5" fmla="*/ 58 h 159"/>
                  <a:gd name="T6" fmla="*/ 121 w 122"/>
                  <a:gd name="T7" fmla="*/ 94 h 159"/>
                  <a:gd name="T8" fmla="*/ 103 w 122"/>
                  <a:gd name="T9" fmla="*/ 126 h 159"/>
                  <a:gd name="T10" fmla="*/ 63 w 122"/>
                  <a:gd name="T11" fmla="*/ 157 h 159"/>
                  <a:gd name="T12" fmla="*/ 19 w 122"/>
                  <a:gd name="T13" fmla="*/ 126 h 159"/>
                  <a:gd name="T14" fmla="*/ 1 w 122"/>
                  <a:gd name="T15" fmla="*/ 94 h 159"/>
                  <a:gd name="T16" fmla="*/ 3 w 122"/>
                  <a:gd name="T17" fmla="*/ 46 h 159"/>
                  <a:gd name="T18" fmla="*/ 41 w 122"/>
                  <a:gd name="T19" fmla="*/ 4 h 159"/>
                  <a:gd name="T20" fmla="*/ 19 w 122"/>
                  <a:gd name="T21" fmla="*/ 80 h 159"/>
                  <a:gd name="T22" fmla="*/ 41 w 122"/>
                  <a:gd name="T23" fmla="*/ 136 h 159"/>
                  <a:gd name="T24" fmla="*/ 77 w 122"/>
                  <a:gd name="T25" fmla="*/ 140 h 159"/>
                  <a:gd name="T26" fmla="*/ 104 w 122"/>
                  <a:gd name="T27" fmla="*/ 73 h 159"/>
                  <a:gd name="T28" fmla="*/ 79 w 122"/>
                  <a:gd name="T29" fmla="*/ 54 h 159"/>
                  <a:gd name="T30" fmla="*/ 19 w 122"/>
                  <a:gd name="T31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59">
                    <a:moveTo>
                      <a:pt x="41" y="4"/>
                    </a:moveTo>
                    <a:cubicBezTo>
                      <a:pt x="59" y="0"/>
                      <a:pt x="80" y="2"/>
                      <a:pt x="97" y="12"/>
                    </a:cubicBezTo>
                    <a:cubicBezTo>
                      <a:pt x="112" y="22"/>
                      <a:pt x="121" y="40"/>
                      <a:pt x="120" y="58"/>
                    </a:cubicBezTo>
                    <a:cubicBezTo>
                      <a:pt x="119" y="70"/>
                      <a:pt x="122" y="82"/>
                      <a:pt x="121" y="94"/>
                    </a:cubicBezTo>
                    <a:cubicBezTo>
                      <a:pt x="117" y="106"/>
                      <a:pt x="108" y="115"/>
                      <a:pt x="103" y="126"/>
                    </a:cubicBezTo>
                    <a:cubicBezTo>
                      <a:pt x="96" y="142"/>
                      <a:pt x="82" y="157"/>
                      <a:pt x="63" y="157"/>
                    </a:cubicBezTo>
                    <a:cubicBezTo>
                      <a:pt x="43" y="159"/>
                      <a:pt x="27" y="143"/>
                      <a:pt x="19" y="126"/>
                    </a:cubicBezTo>
                    <a:cubicBezTo>
                      <a:pt x="14" y="115"/>
                      <a:pt x="5" y="105"/>
                      <a:pt x="1" y="94"/>
                    </a:cubicBezTo>
                    <a:cubicBezTo>
                      <a:pt x="1" y="78"/>
                      <a:pt x="0" y="62"/>
                      <a:pt x="3" y="46"/>
                    </a:cubicBezTo>
                    <a:cubicBezTo>
                      <a:pt x="7" y="27"/>
                      <a:pt x="21" y="9"/>
                      <a:pt x="41" y="4"/>
                    </a:cubicBezTo>
                    <a:close/>
                    <a:moveTo>
                      <a:pt x="19" y="80"/>
                    </a:moveTo>
                    <a:cubicBezTo>
                      <a:pt x="22" y="100"/>
                      <a:pt x="27" y="121"/>
                      <a:pt x="41" y="136"/>
                    </a:cubicBezTo>
                    <a:cubicBezTo>
                      <a:pt x="50" y="145"/>
                      <a:pt x="66" y="148"/>
                      <a:pt x="77" y="140"/>
                    </a:cubicBezTo>
                    <a:cubicBezTo>
                      <a:pt x="97" y="124"/>
                      <a:pt x="101" y="97"/>
                      <a:pt x="104" y="73"/>
                    </a:cubicBezTo>
                    <a:cubicBezTo>
                      <a:pt x="95" y="68"/>
                      <a:pt x="86" y="62"/>
                      <a:pt x="79" y="54"/>
                    </a:cubicBezTo>
                    <a:cubicBezTo>
                      <a:pt x="62" y="69"/>
                      <a:pt x="41" y="78"/>
                      <a:pt x="1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08" name="Freeform 8"/>
              <p:cNvSpPr>
                <a:spLocks noEditPoints="1"/>
              </p:cNvSpPr>
              <p:nvPr/>
            </p:nvSpPr>
            <p:spPr bwMode="auto">
              <a:xfrm>
                <a:off x="1368786" y="1753199"/>
                <a:ext cx="1009650" cy="582613"/>
              </a:xfrm>
              <a:custGeom>
                <a:avLst/>
                <a:gdLst>
                  <a:gd name="T0" fmla="*/ 51 w 268"/>
                  <a:gd name="T1" fmla="*/ 17 h 155"/>
                  <a:gd name="T2" fmla="*/ 92 w 268"/>
                  <a:gd name="T3" fmla="*/ 0 h 155"/>
                  <a:gd name="T4" fmla="*/ 98 w 268"/>
                  <a:gd name="T5" fmla="*/ 10 h 155"/>
                  <a:gd name="T6" fmla="*/ 89 w 268"/>
                  <a:gd name="T7" fmla="*/ 16 h 155"/>
                  <a:gd name="T8" fmla="*/ 122 w 268"/>
                  <a:gd name="T9" fmla="*/ 130 h 155"/>
                  <a:gd name="T10" fmla="*/ 127 w 268"/>
                  <a:gd name="T11" fmla="*/ 55 h 155"/>
                  <a:gd name="T12" fmla="*/ 142 w 268"/>
                  <a:gd name="T13" fmla="*/ 54 h 155"/>
                  <a:gd name="T14" fmla="*/ 146 w 268"/>
                  <a:gd name="T15" fmla="*/ 130 h 155"/>
                  <a:gd name="T16" fmla="*/ 180 w 268"/>
                  <a:gd name="T17" fmla="*/ 16 h 155"/>
                  <a:gd name="T18" fmla="*/ 175 w 268"/>
                  <a:gd name="T19" fmla="*/ 1 h 155"/>
                  <a:gd name="T20" fmla="*/ 239 w 268"/>
                  <a:gd name="T21" fmla="*/ 35 h 155"/>
                  <a:gd name="T22" fmla="*/ 265 w 268"/>
                  <a:gd name="T23" fmla="*/ 114 h 155"/>
                  <a:gd name="T24" fmla="*/ 220 w 268"/>
                  <a:gd name="T25" fmla="*/ 133 h 155"/>
                  <a:gd name="T26" fmla="*/ 124 w 268"/>
                  <a:gd name="T27" fmla="*/ 154 h 155"/>
                  <a:gd name="T28" fmla="*/ 50 w 268"/>
                  <a:gd name="T29" fmla="*/ 133 h 155"/>
                  <a:gd name="T30" fmla="*/ 3 w 268"/>
                  <a:gd name="T31" fmla="*/ 110 h 155"/>
                  <a:gd name="T32" fmla="*/ 51 w 268"/>
                  <a:gd name="T33" fmla="*/ 17 h 155"/>
                  <a:gd name="T34" fmla="*/ 167 w 268"/>
                  <a:gd name="T35" fmla="*/ 107 h 155"/>
                  <a:gd name="T36" fmla="*/ 170 w 268"/>
                  <a:gd name="T37" fmla="*/ 113 h 155"/>
                  <a:gd name="T38" fmla="*/ 205 w 268"/>
                  <a:gd name="T39" fmla="*/ 109 h 155"/>
                  <a:gd name="T40" fmla="*/ 213 w 268"/>
                  <a:gd name="T41" fmla="*/ 100 h 155"/>
                  <a:gd name="T42" fmla="*/ 167 w 268"/>
                  <a:gd name="T43" fmla="*/ 10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155">
                    <a:moveTo>
                      <a:pt x="51" y="17"/>
                    </a:moveTo>
                    <a:cubicBezTo>
                      <a:pt x="64" y="9"/>
                      <a:pt x="78" y="6"/>
                      <a:pt x="92" y="0"/>
                    </a:cubicBezTo>
                    <a:cubicBezTo>
                      <a:pt x="94" y="3"/>
                      <a:pt x="96" y="8"/>
                      <a:pt x="98" y="10"/>
                    </a:cubicBezTo>
                    <a:cubicBezTo>
                      <a:pt x="95" y="12"/>
                      <a:pt x="91" y="15"/>
                      <a:pt x="89" y="16"/>
                    </a:cubicBezTo>
                    <a:cubicBezTo>
                      <a:pt x="100" y="54"/>
                      <a:pt x="112" y="92"/>
                      <a:pt x="122" y="130"/>
                    </a:cubicBezTo>
                    <a:cubicBezTo>
                      <a:pt x="124" y="105"/>
                      <a:pt x="126" y="80"/>
                      <a:pt x="127" y="55"/>
                    </a:cubicBezTo>
                    <a:cubicBezTo>
                      <a:pt x="132" y="54"/>
                      <a:pt x="137" y="54"/>
                      <a:pt x="142" y="54"/>
                    </a:cubicBezTo>
                    <a:cubicBezTo>
                      <a:pt x="142" y="80"/>
                      <a:pt x="144" y="105"/>
                      <a:pt x="146" y="130"/>
                    </a:cubicBezTo>
                    <a:cubicBezTo>
                      <a:pt x="157" y="92"/>
                      <a:pt x="170" y="54"/>
                      <a:pt x="180" y="16"/>
                    </a:cubicBezTo>
                    <a:cubicBezTo>
                      <a:pt x="170" y="14"/>
                      <a:pt x="172" y="7"/>
                      <a:pt x="175" y="1"/>
                    </a:cubicBezTo>
                    <a:cubicBezTo>
                      <a:pt x="199" y="7"/>
                      <a:pt x="223" y="16"/>
                      <a:pt x="239" y="35"/>
                    </a:cubicBezTo>
                    <a:cubicBezTo>
                      <a:pt x="259" y="56"/>
                      <a:pt x="268" y="86"/>
                      <a:pt x="265" y="114"/>
                    </a:cubicBezTo>
                    <a:cubicBezTo>
                      <a:pt x="256" y="130"/>
                      <a:pt x="236" y="132"/>
                      <a:pt x="220" y="133"/>
                    </a:cubicBezTo>
                    <a:cubicBezTo>
                      <a:pt x="191" y="151"/>
                      <a:pt x="157" y="155"/>
                      <a:pt x="124" y="154"/>
                    </a:cubicBezTo>
                    <a:cubicBezTo>
                      <a:pt x="98" y="153"/>
                      <a:pt x="71" y="149"/>
                      <a:pt x="50" y="133"/>
                    </a:cubicBezTo>
                    <a:cubicBezTo>
                      <a:pt x="32" y="132"/>
                      <a:pt x="9" y="130"/>
                      <a:pt x="3" y="110"/>
                    </a:cubicBezTo>
                    <a:cubicBezTo>
                      <a:pt x="0" y="73"/>
                      <a:pt x="19" y="36"/>
                      <a:pt x="51" y="17"/>
                    </a:cubicBezTo>
                    <a:close/>
                    <a:moveTo>
                      <a:pt x="167" y="107"/>
                    </a:moveTo>
                    <a:cubicBezTo>
                      <a:pt x="168" y="109"/>
                      <a:pt x="169" y="111"/>
                      <a:pt x="170" y="113"/>
                    </a:cubicBezTo>
                    <a:cubicBezTo>
                      <a:pt x="182" y="114"/>
                      <a:pt x="194" y="112"/>
                      <a:pt x="205" y="109"/>
                    </a:cubicBezTo>
                    <a:cubicBezTo>
                      <a:pt x="210" y="108"/>
                      <a:pt x="212" y="104"/>
                      <a:pt x="213" y="100"/>
                    </a:cubicBezTo>
                    <a:cubicBezTo>
                      <a:pt x="198" y="105"/>
                      <a:pt x="182" y="107"/>
                      <a:pt x="1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09" name="Freeform 9"/>
              <p:cNvSpPr/>
              <p:nvPr/>
            </p:nvSpPr>
            <p:spPr bwMode="auto">
              <a:xfrm>
                <a:off x="1816461" y="1850036"/>
                <a:ext cx="117475" cy="87313"/>
              </a:xfrm>
              <a:custGeom>
                <a:avLst/>
                <a:gdLst>
                  <a:gd name="T0" fmla="*/ 4 w 31"/>
                  <a:gd name="T1" fmla="*/ 3 h 23"/>
                  <a:gd name="T2" fmla="*/ 26 w 31"/>
                  <a:gd name="T3" fmla="*/ 3 h 23"/>
                  <a:gd name="T4" fmla="*/ 24 w 31"/>
                  <a:gd name="T5" fmla="*/ 23 h 23"/>
                  <a:gd name="T6" fmla="*/ 6 w 31"/>
                  <a:gd name="T7" fmla="*/ 23 h 23"/>
                  <a:gd name="T8" fmla="*/ 4 w 31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3"/>
                    </a:moveTo>
                    <a:cubicBezTo>
                      <a:pt x="11" y="1"/>
                      <a:pt x="19" y="0"/>
                      <a:pt x="26" y="3"/>
                    </a:cubicBezTo>
                    <a:cubicBezTo>
                      <a:pt x="31" y="10"/>
                      <a:pt x="27" y="16"/>
                      <a:pt x="24" y="23"/>
                    </a:cubicBezTo>
                    <a:cubicBezTo>
                      <a:pt x="18" y="23"/>
                      <a:pt x="12" y="23"/>
                      <a:pt x="6" y="23"/>
                    </a:cubicBezTo>
                    <a:cubicBezTo>
                      <a:pt x="3" y="16"/>
                      <a:pt x="0" y="9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03" name="圆角矩形 302"/>
            <p:cNvSpPr/>
            <p:nvPr/>
          </p:nvSpPr>
          <p:spPr>
            <a:xfrm rot="457219">
              <a:off x="1130115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4" name="圆角矩形 303"/>
            <p:cNvSpPr/>
            <p:nvPr/>
          </p:nvSpPr>
          <p:spPr>
            <a:xfrm rot="21142781" flipH="1">
              <a:off x="1443966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5" name="圆角矩形 304"/>
            <p:cNvSpPr/>
            <p:nvPr/>
          </p:nvSpPr>
          <p:spPr>
            <a:xfrm rot="21437231" flipH="1">
              <a:off x="1341896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6" name="圆角矩形 305"/>
            <p:cNvSpPr/>
            <p:nvPr/>
          </p:nvSpPr>
          <p:spPr>
            <a:xfrm rot="162769">
              <a:off x="1190034" y="1782336"/>
              <a:ext cx="105773" cy="5850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6807725" y="3542458"/>
            <a:ext cx="134932" cy="424120"/>
            <a:chOff x="2319652" y="1231704"/>
            <a:chExt cx="361995" cy="1137830"/>
          </a:xfrm>
          <a:solidFill>
            <a:schemeClr val="bg1">
              <a:lumMod val="75000"/>
              <a:lumOff val="25000"/>
            </a:schemeClr>
          </a:solidFill>
        </p:grpSpPr>
        <p:sp>
          <p:nvSpPr>
            <p:cNvPr id="311" name="圆角矩形 310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2" name="圆角矩形 311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3" name="圆角矩形 312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14" name="组合 313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316" name="圆角矩形 315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7" name="圆角矩形 316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15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8" name="组合 317"/>
          <p:cNvGrpSpPr/>
          <p:nvPr/>
        </p:nvGrpSpPr>
        <p:grpSpPr>
          <a:xfrm>
            <a:off x="7270930" y="3542458"/>
            <a:ext cx="134932" cy="424120"/>
            <a:chOff x="2319652" y="1231704"/>
            <a:chExt cx="361995" cy="1137830"/>
          </a:xfrm>
          <a:solidFill>
            <a:schemeClr val="bg1">
              <a:lumMod val="75000"/>
              <a:lumOff val="25000"/>
            </a:schemeClr>
          </a:solidFill>
        </p:grpSpPr>
        <p:sp>
          <p:nvSpPr>
            <p:cNvPr id="319" name="圆角矩形 318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0" name="圆角矩形 319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1" name="圆角矩形 320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22" name="组合 321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324" name="圆角矩形 323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5" name="圆角矩形 324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23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6" name="组合 325"/>
          <p:cNvGrpSpPr/>
          <p:nvPr/>
        </p:nvGrpSpPr>
        <p:grpSpPr>
          <a:xfrm>
            <a:off x="7734134" y="3542458"/>
            <a:ext cx="134932" cy="424120"/>
            <a:chOff x="2319652" y="1231704"/>
            <a:chExt cx="361995" cy="1137830"/>
          </a:xfrm>
          <a:solidFill>
            <a:schemeClr val="bg1">
              <a:lumMod val="75000"/>
              <a:lumOff val="25000"/>
            </a:schemeClr>
          </a:solidFill>
        </p:grpSpPr>
        <p:sp>
          <p:nvSpPr>
            <p:cNvPr id="327" name="圆角矩形 326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8" name="圆角矩形 327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9" name="圆角矩形 328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30" name="组合 329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332" name="圆角矩形 331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33" name="圆角矩形 332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31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4" name="组合 333"/>
          <p:cNvGrpSpPr/>
          <p:nvPr/>
        </p:nvGrpSpPr>
        <p:grpSpPr>
          <a:xfrm>
            <a:off x="8197338" y="3542458"/>
            <a:ext cx="134932" cy="424120"/>
            <a:chOff x="2319652" y="1231704"/>
            <a:chExt cx="361995" cy="1137830"/>
          </a:xfrm>
          <a:solidFill>
            <a:schemeClr val="bg1">
              <a:lumMod val="75000"/>
              <a:lumOff val="25000"/>
            </a:schemeClr>
          </a:solidFill>
        </p:grpSpPr>
        <p:sp>
          <p:nvSpPr>
            <p:cNvPr id="335" name="圆角矩形 334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6" name="圆角矩形 335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7" name="圆角矩形 336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38" name="组合 337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340" name="圆角矩形 339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41" name="圆角矩形 340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39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8660543" y="3542458"/>
            <a:ext cx="134932" cy="424120"/>
            <a:chOff x="2319652" y="1231704"/>
            <a:chExt cx="361995" cy="1137830"/>
          </a:xfrm>
          <a:solidFill>
            <a:schemeClr val="bg1">
              <a:lumMod val="75000"/>
              <a:lumOff val="25000"/>
            </a:schemeClr>
          </a:solidFill>
        </p:grpSpPr>
        <p:sp>
          <p:nvSpPr>
            <p:cNvPr id="343" name="圆角矩形 342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4" name="圆角矩形 343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5" name="圆角矩形 344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46" name="组合 345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348" name="圆角矩形 347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49" name="圆角矩形 348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47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0" name="组合 349"/>
          <p:cNvGrpSpPr/>
          <p:nvPr/>
        </p:nvGrpSpPr>
        <p:grpSpPr>
          <a:xfrm>
            <a:off x="9123749" y="3542458"/>
            <a:ext cx="134932" cy="424120"/>
            <a:chOff x="2319652" y="1231704"/>
            <a:chExt cx="361995" cy="1137830"/>
          </a:xfrm>
          <a:solidFill>
            <a:schemeClr val="bg1">
              <a:lumMod val="75000"/>
              <a:lumOff val="25000"/>
            </a:schemeClr>
          </a:solidFill>
        </p:grpSpPr>
        <p:sp>
          <p:nvSpPr>
            <p:cNvPr id="351" name="圆角矩形 350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2" name="圆角矩形 351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3" name="圆角矩形 352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54" name="组合 353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356" name="圆角矩形 355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7" name="圆角矩形 356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55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8" name="组合 357"/>
          <p:cNvGrpSpPr/>
          <p:nvPr/>
        </p:nvGrpSpPr>
        <p:grpSpPr>
          <a:xfrm>
            <a:off x="9586953" y="3542458"/>
            <a:ext cx="134932" cy="424120"/>
            <a:chOff x="2319652" y="1231704"/>
            <a:chExt cx="361995" cy="1137830"/>
          </a:xfrm>
          <a:solidFill>
            <a:schemeClr val="bg1">
              <a:lumMod val="75000"/>
              <a:lumOff val="25000"/>
            </a:schemeClr>
          </a:solidFill>
        </p:grpSpPr>
        <p:sp>
          <p:nvSpPr>
            <p:cNvPr id="359" name="圆角矩形 358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0" name="圆角矩形 359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1" name="圆角矩形 360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62" name="组合 361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364" name="圆角矩形 363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5" name="圆角矩形 364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63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6" name="组合 365"/>
          <p:cNvGrpSpPr/>
          <p:nvPr/>
        </p:nvGrpSpPr>
        <p:grpSpPr>
          <a:xfrm>
            <a:off x="10050158" y="3542458"/>
            <a:ext cx="134932" cy="424120"/>
            <a:chOff x="2319652" y="1231704"/>
            <a:chExt cx="361995" cy="1137830"/>
          </a:xfrm>
          <a:solidFill>
            <a:schemeClr val="bg1">
              <a:lumMod val="75000"/>
              <a:lumOff val="25000"/>
            </a:schemeClr>
          </a:solidFill>
        </p:grpSpPr>
        <p:sp>
          <p:nvSpPr>
            <p:cNvPr id="367" name="圆角矩形 366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8" name="圆角矩形 367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9" name="圆角矩形 368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70" name="组合 369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372" name="圆角矩形 371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73" name="圆角矩形 372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71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4" name="组合 373"/>
          <p:cNvGrpSpPr/>
          <p:nvPr/>
        </p:nvGrpSpPr>
        <p:grpSpPr>
          <a:xfrm>
            <a:off x="10513362" y="3542458"/>
            <a:ext cx="134932" cy="424120"/>
            <a:chOff x="2319652" y="1231704"/>
            <a:chExt cx="361995" cy="1137830"/>
          </a:xfrm>
          <a:solidFill>
            <a:schemeClr val="bg1">
              <a:lumMod val="75000"/>
              <a:lumOff val="25000"/>
            </a:schemeClr>
          </a:solidFill>
        </p:grpSpPr>
        <p:sp>
          <p:nvSpPr>
            <p:cNvPr id="375" name="圆角矩形 374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6" name="圆角矩形 375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7" name="圆角矩形 376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78" name="组合 377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380" name="圆角矩形 379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81" name="圆角矩形 380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79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2" name="组合 381"/>
          <p:cNvGrpSpPr/>
          <p:nvPr/>
        </p:nvGrpSpPr>
        <p:grpSpPr>
          <a:xfrm>
            <a:off x="10976573" y="3542458"/>
            <a:ext cx="134932" cy="424120"/>
            <a:chOff x="2319652" y="1231704"/>
            <a:chExt cx="361995" cy="1137830"/>
          </a:xfrm>
          <a:solidFill>
            <a:schemeClr val="bg1">
              <a:lumMod val="75000"/>
              <a:lumOff val="25000"/>
            </a:schemeClr>
          </a:solidFill>
        </p:grpSpPr>
        <p:sp>
          <p:nvSpPr>
            <p:cNvPr id="383" name="圆角矩形 382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4" name="圆角矩形 383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5" name="圆角矩形 384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86" name="组合 385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388" name="圆角矩形 387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89" name="圆角矩形 388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87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0" name="组合 389"/>
          <p:cNvGrpSpPr/>
          <p:nvPr/>
        </p:nvGrpSpPr>
        <p:grpSpPr>
          <a:xfrm>
            <a:off x="6807725" y="4079260"/>
            <a:ext cx="134932" cy="424120"/>
            <a:chOff x="2319652" y="1231704"/>
            <a:chExt cx="361995" cy="1137830"/>
          </a:xfrm>
          <a:solidFill>
            <a:schemeClr val="bg1">
              <a:lumMod val="75000"/>
              <a:lumOff val="25000"/>
            </a:schemeClr>
          </a:solidFill>
        </p:grpSpPr>
        <p:sp>
          <p:nvSpPr>
            <p:cNvPr id="391" name="圆角矩形 390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2" name="圆角矩形 391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3" name="圆角矩形 392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94" name="组合 393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396" name="圆角矩形 395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7" name="圆角矩形 396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95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8" name="组合 397"/>
          <p:cNvGrpSpPr/>
          <p:nvPr/>
        </p:nvGrpSpPr>
        <p:grpSpPr>
          <a:xfrm>
            <a:off x="7270930" y="4079260"/>
            <a:ext cx="134932" cy="424120"/>
            <a:chOff x="2319652" y="1231704"/>
            <a:chExt cx="361995" cy="1137830"/>
          </a:xfrm>
          <a:solidFill>
            <a:schemeClr val="bg1">
              <a:lumMod val="75000"/>
              <a:lumOff val="25000"/>
            </a:schemeClr>
          </a:solidFill>
        </p:grpSpPr>
        <p:sp>
          <p:nvSpPr>
            <p:cNvPr id="399" name="圆角矩形 398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0" name="圆角矩形 399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1" name="圆角矩形 400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02" name="组合 401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404" name="圆角矩形 403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05" name="圆角矩形 404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03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6" name="组合 405"/>
          <p:cNvGrpSpPr/>
          <p:nvPr/>
        </p:nvGrpSpPr>
        <p:grpSpPr>
          <a:xfrm>
            <a:off x="7734134" y="4079260"/>
            <a:ext cx="134932" cy="424120"/>
            <a:chOff x="2319652" y="1231704"/>
            <a:chExt cx="361995" cy="1137830"/>
          </a:xfrm>
          <a:solidFill>
            <a:schemeClr val="bg1">
              <a:lumMod val="75000"/>
              <a:lumOff val="25000"/>
            </a:schemeClr>
          </a:solidFill>
        </p:grpSpPr>
        <p:sp>
          <p:nvSpPr>
            <p:cNvPr id="407" name="圆角矩形 406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8" name="圆角矩形 407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9" name="圆角矩形 408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0" name="组合 409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412" name="圆角矩形 411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13" name="圆角矩形 412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11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4" name="组合 413"/>
          <p:cNvGrpSpPr/>
          <p:nvPr/>
        </p:nvGrpSpPr>
        <p:grpSpPr>
          <a:xfrm>
            <a:off x="8197338" y="4079260"/>
            <a:ext cx="134932" cy="424120"/>
            <a:chOff x="2319652" y="1231704"/>
            <a:chExt cx="361995" cy="1137830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415" name="圆角矩形 414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6" name="圆角矩形 415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7" name="圆角矩形 416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8" name="组合 417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420" name="圆角矩形 419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1" name="圆角矩形 420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19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2" name="组合 421"/>
          <p:cNvGrpSpPr/>
          <p:nvPr/>
        </p:nvGrpSpPr>
        <p:grpSpPr>
          <a:xfrm>
            <a:off x="8660543" y="4079260"/>
            <a:ext cx="134932" cy="424120"/>
            <a:chOff x="2319652" y="1231704"/>
            <a:chExt cx="361995" cy="1137830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423" name="圆角矩形 422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4" name="圆角矩形 423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5" name="圆角矩形 424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26" name="组合 425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428" name="圆角矩形 427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9" name="圆角矩形 428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27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0" name="组合 429"/>
          <p:cNvGrpSpPr/>
          <p:nvPr/>
        </p:nvGrpSpPr>
        <p:grpSpPr>
          <a:xfrm>
            <a:off x="9123749" y="4079260"/>
            <a:ext cx="134932" cy="424120"/>
            <a:chOff x="2319652" y="1231704"/>
            <a:chExt cx="361995" cy="1137830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431" name="圆角矩形 430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2" name="圆角矩形 431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3" name="圆角矩形 432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34" name="组合 433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436" name="圆角矩形 435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7" name="圆角矩形 436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35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8" name="组合 437"/>
          <p:cNvGrpSpPr/>
          <p:nvPr/>
        </p:nvGrpSpPr>
        <p:grpSpPr>
          <a:xfrm>
            <a:off x="9586953" y="4079260"/>
            <a:ext cx="134932" cy="424120"/>
            <a:chOff x="2319652" y="1231704"/>
            <a:chExt cx="361995" cy="1137830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439" name="圆角矩形 438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0" name="圆角矩形 439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1" name="圆角矩形 440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42" name="组合 441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444" name="圆角矩形 443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5" name="圆角矩形 444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43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46" name="组合 445"/>
          <p:cNvGrpSpPr/>
          <p:nvPr/>
        </p:nvGrpSpPr>
        <p:grpSpPr>
          <a:xfrm>
            <a:off x="10050158" y="4079260"/>
            <a:ext cx="134932" cy="424120"/>
            <a:chOff x="2319652" y="1231704"/>
            <a:chExt cx="361995" cy="1137830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447" name="圆角矩形 446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8" name="圆角矩形 447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9" name="圆角矩形 448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50" name="组合 449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452" name="圆角矩形 451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53" name="圆角矩形 452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51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54" name="组合 453"/>
          <p:cNvGrpSpPr/>
          <p:nvPr/>
        </p:nvGrpSpPr>
        <p:grpSpPr>
          <a:xfrm>
            <a:off x="10513362" y="4079260"/>
            <a:ext cx="134932" cy="424120"/>
            <a:chOff x="2319652" y="1231704"/>
            <a:chExt cx="361995" cy="1137830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455" name="圆角矩形 454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6" name="圆角矩形 455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7" name="圆角矩形 456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58" name="组合 457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460" name="圆角矩形 459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61" name="圆角矩形 460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59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62" name="组合 461"/>
          <p:cNvGrpSpPr/>
          <p:nvPr/>
        </p:nvGrpSpPr>
        <p:grpSpPr>
          <a:xfrm>
            <a:off x="10976573" y="4079260"/>
            <a:ext cx="134932" cy="424120"/>
            <a:chOff x="2319652" y="1231704"/>
            <a:chExt cx="361995" cy="1137830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463" name="圆角矩形 462"/>
            <p:cNvSpPr/>
            <p:nvPr/>
          </p:nvSpPr>
          <p:spPr>
            <a:xfrm>
              <a:off x="2386569" y="1593243"/>
              <a:ext cx="226979" cy="255846"/>
            </a:xfrm>
            <a:prstGeom prst="roundRect">
              <a:avLst>
                <a:gd name="adj" fmla="val 3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4" name="圆角矩形 463"/>
            <p:cNvSpPr/>
            <p:nvPr/>
          </p:nvSpPr>
          <p:spPr>
            <a:xfrm rot="457219">
              <a:off x="2319652" y="1521106"/>
              <a:ext cx="66422" cy="367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5" name="圆角矩形 464"/>
            <p:cNvSpPr/>
            <p:nvPr/>
          </p:nvSpPr>
          <p:spPr>
            <a:xfrm rot="21142781" flipH="1">
              <a:off x="2615225" y="1521089"/>
              <a:ext cx="66422" cy="3706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66" name="组合 465"/>
            <p:cNvGrpSpPr/>
            <p:nvPr/>
          </p:nvGrpSpPr>
          <p:grpSpPr>
            <a:xfrm>
              <a:off x="2373129" y="1784512"/>
              <a:ext cx="251524" cy="585022"/>
              <a:chOff x="2373129" y="1782336"/>
              <a:chExt cx="251524" cy="585022"/>
            </a:xfrm>
            <a:grpFill/>
          </p:grpSpPr>
          <p:sp>
            <p:nvSpPr>
              <p:cNvPr id="468" name="圆角矩形 467"/>
              <p:cNvSpPr/>
              <p:nvPr/>
            </p:nvSpPr>
            <p:spPr>
              <a:xfrm rot="21437231" flipH="1">
                <a:off x="2518880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69" name="圆角矩形 468"/>
              <p:cNvSpPr/>
              <p:nvPr/>
            </p:nvSpPr>
            <p:spPr>
              <a:xfrm rot="162769">
                <a:off x="2373129" y="1782336"/>
                <a:ext cx="105773" cy="58502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67" name="Freeform 17"/>
            <p:cNvSpPr>
              <a:spLocks noEditPoints="1"/>
            </p:cNvSpPr>
            <p:nvPr/>
          </p:nvSpPr>
          <p:spPr bwMode="auto">
            <a:xfrm>
              <a:off x="2336154" y="1231704"/>
              <a:ext cx="334161" cy="392185"/>
            </a:xfrm>
            <a:custGeom>
              <a:avLst/>
              <a:gdLst>
                <a:gd name="T0" fmla="*/ 206 w 272"/>
                <a:gd name="T1" fmla="*/ 171 h 320"/>
                <a:gd name="T2" fmla="*/ 184 w 272"/>
                <a:gd name="T3" fmla="*/ 35 h 320"/>
                <a:gd name="T4" fmla="*/ 77 w 272"/>
                <a:gd name="T5" fmla="*/ 47 h 320"/>
                <a:gd name="T6" fmla="*/ 63 w 272"/>
                <a:gd name="T7" fmla="*/ 172 h 320"/>
                <a:gd name="T8" fmla="*/ 4 w 272"/>
                <a:gd name="T9" fmla="*/ 274 h 320"/>
                <a:gd name="T10" fmla="*/ 5 w 272"/>
                <a:gd name="T11" fmla="*/ 275 h 320"/>
                <a:gd name="T12" fmla="*/ 49 w 272"/>
                <a:gd name="T13" fmla="*/ 295 h 320"/>
                <a:gd name="T14" fmla="*/ 91 w 272"/>
                <a:gd name="T15" fmla="*/ 312 h 320"/>
                <a:gd name="T16" fmla="*/ 218 w 272"/>
                <a:gd name="T17" fmla="*/ 296 h 320"/>
                <a:gd name="T18" fmla="*/ 265 w 272"/>
                <a:gd name="T19" fmla="*/ 275 h 320"/>
                <a:gd name="T20" fmla="*/ 206 w 272"/>
                <a:gd name="T21" fmla="*/ 171 h 320"/>
                <a:gd name="T22" fmla="*/ 179 w 272"/>
                <a:gd name="T23" fmla="*/ 172 h 320"/>
                <a:gd name="T24" fmla="*/ 196 w 272"/>
                <a:gd name="T25" fmla="*/ 206 h 320"/>
                <a:gd name="T26" fmla="*/ 157 w 272"/>
                <a:gd name="T27" fmla="*/ 206 h 320"/>
                <a:gd name="T28" fmla="*/ 179 w 272"/>
                <a:gd name="T29" fmla="*/ 172 h 320"/>
                <a:gd name="T30" fmla="*/ 135 w 272"/>
                <a:gd name="T31" fmla="*/ 219 h 320"/>
                <a:gd name="T32" fmla="*/ 108 w 272"/>
                <a:gd name="T33" fmla="*/ 174 h 320"/>
                <a:gd name="T34" fmla="*/ 106 w 272"/>
                <a:gd name="T35" fmla="*/ 162 h 320"/>
                <a:gd name="T36" fmla="*/ 141 w 272"/>
                <a:gd name="T37" fmla="*/ 171 h 320"/>
                <a:gd name="T38" fmla="*/ 165 w 272"/>
                <a:gd name="T39" fmla="*/ 160 h 320"/>
                <a:gd name="T40" fmla="*/ 165 w 272"/>
                <a:gd name="T41" fmla="*/ 167 h 320"/>
                <a:gd name="T42" fmla="*/ 135 w 272"/>
                <a:gd name="T43" fmla="*/ 219 h 320"/>
                <a:gd name="T44" fmla="*/ 191 w 272"/>
                <a:gd name="T45" fmla="*/ 91 h 320"/>
                <a:gd name="T46" fmla="*/ 185 w 272"/>
                <a:gd name="T47" fmla="*/ 124 h 320"/>
                <a:gd name="T48" fmla="*/ 189 w 272"/>
                <a:gd name="T49" fmla="*/ 102 h 320"/>
                <a:gd name="T50" fmla="*/ 191 w 272"/>
                <a:gd name="T51" fmla="*/ 91 h 320"/>
                <a:gd name="T52" fmla="*/ 152 w 272"/>
                <a:gd name="T53" fmla="*/ 68 h 320"/>
                <a:gd name="T54" fmla="*/ 173 w 272"/>
                <a:gd name="T55" fmla="*/ 91 h 320"/>
                <a:gd name="T56" fmla="*/ 180 w 272"/>
                <a:gd name="T57" fmla="*/ 95 h 320"/>
                <a:gd name="T58" fmla="*/ 177 w 272"/>
                <a:gd name="T59" fmla="*/ 101 h 320"/>
                <a:gd name="T60" fmla="*/ 153 w 272"/>
                <a:gd name="T61" fmla="*/ 151 h 320"/>
                <a:gd name="T62" fmla="*/ 117 w 272"/>
                <a:gd name="T63" fmla="*/ 151 h 320"/>
                <a:gd name="T64" fmla="*/ 93 w 272"/>
                <a:gd name="T65" fmla="*/ 98 h 320"/>
                <a:gd name="T66" fmla="*/ 152 w 272"/>
                <a:gd name="T67" fmla="*/ 68 h 320"/>
                <a:gd name="T68" fmla="*/ 84 w 272"/>
                <a:gd name="T69" fmla="*/ 124 h 320"/>
                <a:gd name="T70" fmla="*/ 74 w 272"/>
                <a:gd name="T71" fmla="*/ 95 h 320"/>
                <a:gd name="T72" fmla="*/ 84 w 272"/>
                <a:gd name="T73" fmla="*/ 124 h 320"/>
                <a:gd name="T74" fmla="*/ 76 w 272"/>
                <a:gd name="T75" fmla="*/ 206 h 320"/>
                <a:gd name="T76" fmla="*/ 92 w 272"/>
                <a:gd name="T77" fmla="*/ 172 h 320"/>
                <a:gd name="T78" fmla="*/ 100 w 272"/>
                <a:gd name="T79" fmla="*/ 186 h 320"/>
                <a:gd name="T80" fmla="*/ 113 w 272"/>
                <a:gd name="T81" fmla="*/ 206 h 320"/>
                <a:gd name="T82" fmla="*/ 76 w 272"/>
                <a:gd name="T83" fmla="*/ 206 h 320"/>
                <a:gd name="T84" fmla="*/ 128 w 272"/>
                <a:gd name="T85" fmla="*/ 304 h 320"/>
                <a:gd name="T86" fmla="*/ 94 w 272"/>
                <a:gd name="T87" fmla="*/ 219 h 320"/>
                <a:gd name="T88" fmla="*/ 121 w 272"/>
                <a:gd name="T89" fmla="*/ 220 h 320"/>
                <a:gd name="T90" fmla="*/ 135 w 272"/>
                <a:gd name="T91" fmla="*/ 257 h 320"/>
                <a:gd name="T92" fmla="*/ 149 w 272"/>
                <a:gd name="T93" fmla="*/ 220 h 320"/>
                <a:gd name="T94" fmla="*/ 176 w 272"/>
                <a:gd name="T95" fmla="*/ 219 h 320"/>
                <a:gd name="T96" fmla="*/ 143 w 272"/>
                <a:gd name="T97" fmla="*/ 304 h 320"/>
                <a:gd name="T98" fmla="*/ 128 w 272"/>
                <a:gd name="T99" fmla="*/ 304 h 320"/>
                <a:gd name="T100" fmla="*/ 215 w 272"/>
                <a:gd name="T101" fmla="*/ 269 h 320"/>
                <a:gd name="T102" fmla="*/ 171 w 272"/>
                <a:gd name="T103" fmla="*/ 275 h 320"/>
                <a:gd name="T104" fmla="*/ 174 w 272"/>
                <a:gd name="T105" fmla="*/ 269 h 320"/>
                <a:gd name="T106" fmla="*/ 216 w 272"/>
                <a:gd name="T107" fmla="*/ 261 h 320"/>
                <a:gd name="T108" fmla="*/ 215 w 272"/>
                <a:gd name="T109" fmla="*/ 2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320">
                  <a:moveTo>
                    <a:pt x="206" y="171"/>
                  </a:moveTo>
                  <a:cubicBezTo>
                    <a:pt x="205" y="126"/>
                    <a:pt x="213" y="74"/>
                    <a:pt x="184" y="35"/>
                  </a:cubicBezTo>
                  <a:cubicBezTo>
                    <a:pt x="158" y="0"/>
                    <a:pt x="96" y="8"/>
                    <a:pt x="77" y="47"/>
                  </a:cubicBezTo>
                  <a:cubicBezTo>
                    <a:pt x="58" y="86"/>
                    <a:pt x="63" y="130"/>
                    <a:pt x="63" y="172"/>
                  </a:cubicBezTo>
                  <a:cubicBezTo>
                    <a:pt x="25" y="190"/>
                    <a:pt x="0" y="231"/>
                    <a:pt x="4" y="274"/>
                  </a:cubicBezTo>
                  <a:cubicBezTo>
                    <a:pt x="4" y="274"/>
                    <a:pt x="4" y="274"/>
                    <a:pt x="5" y="275"/>
                  </a:cubicBezTo>
                  <a:cubicBezTo>
                    <a:pt x="13" y="292"/>
                    <a:pt x="33" y="293"/>
                    <a:pt x="49" y="295"/>
                  </a:cubicBezTo>
                  <a:cubicBezTo>
                    <a:pt x="63" y="302"/>
                    <a:pt x="76" y="310"/>
                    <a:pt x="91" y="312"/>
                  </a:cubicBezTo>
                  <a:cubicBezTo>
                    <a:pt x="133" y="320"/>
                    <a:pt x="180" y="319"/>
                    <a:pt x="218" y="296"/>
                  </a:cubicBezTo>
                  <a:cubicBezTo>
                    <a:pt x="234" y="292"/>
                    <a:pt x="258" y="294"/>
                    <a:pt x="265" y="275"/>
                  </a:cubicBezTo>
                  <a:cubicBezTo>
                    <a:pt x="272" y="232"/>
                    <a:pt x="244" y="190"/>
                    <a:pt x="206" y="171"/>
                  </a:cubicBezTo>
                  <a:close/>
                  <a:moveTo>
                    <a:pt x="179" y="172"/>
                  </a:moveTo>
                  <a:cubicBezTo>
                    <a:pt x="184" y="183"/>
                    <a:pt x="190" y="194"/>
                    <a:pt x="196" y="206"/>
                  </a:cubicBezTo>
                  <a:cubicBezTo>
                    <a:pt x="183" y="206"/>
                    <a:pt x="170" y="207"/>
                    <a:pt x="157" y="206"/>
                  </a:cubicBezTo>
                  <a:cubicBezTo>
                    <a:pt x="164" y="195"/>
                    <a:pt x="171" y="184"/>
                    <a:pt x="179" y="172"/>
                  </a:cubicBezTo>
                  <a:close/>
                  <a:moveTo>
                    <a:pt x="135" y="219"/>
                  </a:moveTo>
                  <a:cubicBezTo>
                    <a:pt x="128" y="203"/>
                    <a:pt x="108" y="174"/>
                    <a:pt x="108" y="174"/>
                  </a:cubicBezTo>
                  <a:cubicBezTo>
                    <a:pt x="108" y="174"/>
                    <a:pt x="107" y="166"/>
                    <a:pt x="106" y="162"/>
                  </a:cubicBezTo>
                  <a:cubicBezTo>
                    <a:pt x="117" y="167"/>
                    <a:pt x="129" y="173"/>
                    <a:pt x="141" y="171"/>
                  </a:cubicBezTo>
                  <a:cubicBezTo>
                    <a:pt x="150" y="170"/>
                    <a:pt x="157" y="164"/>
                    <a:pt x="165" y="160"/>
                  </a:cubicBezTo>
                  <a:cubicBezTo>
                    <a:pt x="165" y="162"/>
                    <a:pt x="165" y="165"/>
                    <a:pt x="165" y="167"/>
                  </a:cubicBezTo>
                  <a:cubicBezTo>
                    <a:pt x="158" y="186"/>
                    <a:pt x="143" y="200"/>
                    <a:pt x="135" y="219"/>
                  </a:cubicBezTo>
                  <a:close/>
                  <a:moveTo>
                    <a:pt x="191" y="91"/>
                  </a:moveTo>
                  <a:cubicBezTo>
                    <a:pt x="200" y="102"/>
                    <a:pt x="192" y="115"/>
                    <a:pt x="185" y="124"/>
                  </a:cubicBezTo>
                  <a:cubicBezTo>
                    <a:pt x="186" y="117"/>
                    <a:pt x="189" y="102"/>
                    <a:pt x="189" y="102"/>
                  </a:cubicBezTo>
                  <a:lnTo>
                    <a:pt x="191" y="91"/>
                  </a:lnTo>
                  <a:close/>
                  <a:moveTo>
                    <a:pt x="152" y="68"/>
                  </a:moveTo>
                  <a:cubicBezTo>
                    <a:pt x="157" y="77"/>
                    <a:pt x="165" y="85"/>
                    <a:pt x="173" y="91"/>
                  </a:cubicBezTo>
                  <a:cubicBezTo>
                    <a:pt x="176" y="93"/>
                    <a:pt x="180" y="95"/>
                    <a:pt x="180" y="95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7" y="101"/>
                    <a:pt x="168" y="138"/>
                    <a:pt x="153" y="151"/>
                  </a:cubicBezTo>
                  <a:cubicBezTo>
                    <a:pt x="144" y="160"/>
                    <a:pt x="126" y="162"/>
                    <a:pt x="117" y="151"/>
                  </a:cubicBezTo>
                  <a:cubicBezTo>
                    <a:pt x="102" y="137"/>
                    <a:pt x="96" y="117"/>
                    <a:pt x="93" y="98"/>
                  </a:cubicBezTo>
                  <a:cubicBezTo>
                    <a:pt x="116" y="95"/>
                    <a:pt x="137" y="84"/>
                    <a:pt x="152" y="68"/>
                  </a:cubicBezTo>
                  <a:close/>
                  <a:moveTo>
                    <a:pt x="84" y="124"/>
                  </a:moveTo>
                  <a:cubicBezTo>
                    <a:pt x="78" y="115"/>
                    <a:pt x="74" y="105"/>
                    <a:pt x="74" y="95"/>
                  </a:cubicBezTo>
                  <a:cubicBezTo>
                    <a:pt x="86" y="99"/>
                    <a:pt x="82" y="114"/>
                    <a:pt x="84" y="124"/>
                  </a:cubicBezTo>
                  <a:close/>
                  <a:moveTo>
                    <a:pt x="76" y="206"/>
                  </a:moveTo>
                  <a:cubicBezTo>
                    <a:pt x="76" y="206"/>
                    <a:pt x="82" y="186"/>
                    <a:pt x="92" y="172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9" y="199"/>
                    <a:pt x="113" y="206"/>
                  </a:cubicBezTo>
                  <a:cubicBezTo>
                    <a:pt x="101" y="207"/>
                    <a:pt x="76" y="206"/>
                    <a:pt x="76" y="206"/>
                  </a:cubicBezTo>
                  <a:close/>
                  <a:moveTo>
                    <a:pt x="128" y="304"/>
                  </a:moveTo>
                  <a:cubicBezTo>
                    <a:pt x="128" y="304"/>
                    <a:pt x="104" y="248"/>
                    <a:pt x="94" y="219"/>
                  </a:cubicBezTo>
                  <a:cubicBezTo>
                    <a:pt x="103" y="219"/>
                    <a:pt x="112" y="220"/>
                    <a:pt x="121" y="220"/>
                  </a:cubicBezTo>
                  <a:cubicBezTo>
                    <a:pt x="126" y="232"/>
                    <a:pt x="130" y="245"/>
                    <a:pt x="135" y="257"/>
                  </a:cubicBezTo>
                  <a:cubicBezTo>
                    <a:pt x="140" y="245"/>
                    <a:pt x="145" y="232"/>
                    <a:pt x="149" y="220"/>
                  </a:cubicBezTo>
                  <a:cubicBezTo>
                    <a:pt x="158" y="220"/>
                    <a:pt x="167" y="219"/>
                    <a:pt x="176" y="219"/>
                  </a:cubicBezTo>
                  <a:cubicBezTo>
                    <a:pt x="166" y="246"/>
                    <a:pt x="143" y="304"/>
                    <a:pt x="143" y="304"/>
                  </a:cubicBezTo>
                  <a:lnTo>
                    <a:pt x="128" y="304"/>
                  </a:lnTo>
                  <a:close/>
                  <a:moveTo>
                    <a:pt x="215" y="269"/>
                  </a:moveTo>
                  <a:cubicBezTo>
                    <a:pt x="201" y="273"/>
                    <a:pt x="186" y="275"/>
                    <a:pt x="171" y="275"/>
                  </a:cubicBezTo>
                  <a:cubicBezTo>
                    <a:pt x="171" y="273"/>
                    <a:pt x="173" y="270"/>
                    <a:pt x="174" y="269"/>
                  </a:cubicBezTo>
                  <a:cubicBezTo>
                    <a:pt x="188" y="268"/>
                    <a:pt x="203" y="268"/>
                    <a:pt x="216" y="261"/>
                  </a:cubicBezTo>
                  <a:cubicBezTo>
                    <a:pt x="216" y="263"/>
                    <a:pt x="216" y="267"/>
                    <a:pt x="215" y="2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78" name="Text Placeholder 33"/>
          <p:cNvSpPr txBox="1"/>
          <p:nvPr/>
        </p:nvSpPr>
        <p:spPr>
          <a:xfrm>
            <a:off x="721384" y="4842552"/>
            <a:ext cx="1890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1219200">
              <a:lnSpc>
                <a:spcPct val="100000"/>
              </a:lnSpc>
              <a:spcBef>
                <a:spcPct val="20000"/>
              </a:spcBef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43536A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数据分析</a:t>
            </a:r>
            <a:endParaRPr lang="en-AU" altLang="zh-CN" dirty="0">
              <a:solidFill>
                <a:srgbClr val="43536A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79" name="TextBox 20"/>
          <p:cNvSpPr txBox="1"/>
          <p:nvPr/>
        </p:nvSpPr>
        <p:spPr>
          <a:xfrm>
            <a:off x="721383" y="5343774"/>
            <a:ext cx="33505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50000"/>
              </a:lnSpc>
              <a:spcBef>
                <a:spcPct val="20000"/>
              </a:spcBef>
              <a:defRPr sz="1000">
                <a:solidFill>
                  <a:schemeClr val="bg2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数据分析支持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不同终端用户快捷上网，手机浏览器自主研发的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X5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内核在速度、流量节省、稳定性上业内领先，功能全面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0" name="Text Placeholder 33"/>
          <p:cNvSpPr txBox="1"/>
          <p:nvPr/>
        </p:nvSpPr>
        <p:spPr>
          <a:xfrm>
            <a:off x="6730153" y="4842552"/>
            <a:ext cx="1890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1219200">
              <a:lnSpc>
                <a:spcPct val="100000"/>
              </a:lnSpc>
              <a:spcBef>
                <a:spcPct val="20000"/>
              </a:spcBef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43536A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数据分析</a:t>
            </a:r>
            <a:endParaRPr lang="en-AU" altLang="zh-CN" dirty="0">
              <a:solidFill>
                <a:srgbClr val="43536A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81" name="TextBox 20"/>
          <p:cNvSpPr txBox="1"/>
          <p:nvPr/>
        </p:nvSpPr>
        <p:spPr>
          <a:xfrm>
            <a:off x="6730153" y="5343774"/>
            <a:ext cx="33505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9200">
              <a:lnSpc>
                <a:spcPct val="150000"/>
              </a:lnSpc>
              <a:spcBef>
                <a:spcPct val="20000"/>
              </a:spcBef>
              <a:defRPr sz="1000">
                <a:solidFill>
                  <a:schemeClr val="bg2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数据分析支持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不同终端用户快捷上网，手机浏览器自主研发的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X5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内核在速度、流量节省、稳定性上业内领先，功能全面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0" name="矩形 469"/>
          <p:cNvSpPr/>
          <p:nvPr/>
        </p:nvSpPr>
        <p:spPr>
          <a:xfrm>
            <a:off x="5361193" y="892722"/>
            <a:ext cx="14536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800" dirty="0">
                <a:solidFill>
                  <a:srgbClr val="2F414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BUSINESS REPORT</a:t>
            </a:r>
            <a:endParaRPr lang="en-US" altLang="zh-CN" sz="800" dirty="0">
              <a:solidFill>
                <a:srgbClr val="2F414B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1" name="文本框 470"/>
          <p:cNvSpPr txBox="1"/>
          <p:nvPr/>
        </p:nvSpPr>
        <p:spPr>
          <a:xfrm>
            <a:off x="4208688" y="317922"/>
            <a:ext cx="37586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3200" b="1" dirty="0" smtClean="0">
                <a:solidFill>
                  <a:srgbClr val="2F414B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数据分析报告</a:t>
            </a:r>
            <a:endParaRPr lang="zh-CN" altLang="en-US" sz="3200" b="1" dirty="0">
              <a:solidFill>
                <a:srgbClr val="2F414B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82" name="组合 481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483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sp>
        <p:nvSpPr>
          <p:cNvPr id="21" name="内容占位符 20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58" y="0"/>
            <a:ext cx="6858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01660" y="4823279"/>
            <a:ext cx="1685820" cy="255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65" spc="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你的大名</a:t>
            </a:r>
            <a:endParaRPr lang="en-US" altLang="zh-CN" sz="1065" spc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206027" y="4724400"/>
            <a:ext cx="1877086" cy="454302"/>
          </a:xfrm>
          <a:prstGeom prst="roundRect">
            <a:avLst>
              <a:gd name="adj" fmla="val 50000"/>
            </a:avLst>
          </a:prstGeom>
          <a:noFill/>
          <a:ln w="6350" cap="flat" cmpd="sng" algn="ctr">
            <a:solidFill>
              <a:schemeClr val="tx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 flipV="1">
            <a:off x="2907821" y="5144342"/>
            <a:ext cx="473498" cy="6096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1355004" y="2788569"/>
            <a:ext cx="3579134" cy="162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913765">
              <a:spcBef>
                <a:spcPct val="20000"/>
              </a:spcBef>
            </a:pPr>
            <a:r>
              <a:rPr lang="zh-CN" altLang="en-US" sz="4800" b="1" cap="all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越</a:t>
            </a:r>
            <a:r>
              <a:rPr lang="zh-CN" altLang="en-US" sz="4800" b="1" cap="all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努力</a:t>
            </a:r>
            <a:endParaRPr lang="en-US" altLang="zh-CN" sz="4800" b="1" cap="all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dist" defTabSz="913765">
              <a:spcBef>
                <a:spcPct val="20000"/>
              </a:spcBef>
            </a:pPr>
            <a:r>
              <a:rPr lang="zh-CN" altLang="en-US" sz="4800" b="1" cap="all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越</a:t>
            </a:r>
            <a:r>
              <a:rPr lang="zh-CN" altLang="en-US" sz="4800" b="1" cap="all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幸运</a:t>
            </a:r>
            <a:endParaRPr lang="zh-CN" altLang="en-US" sz="4800" b="1" cap="all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55001" y="3580243"/>
            <a:ext cx="3579138" cy="92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dist" defTabSz="913765">
              <a:defRPr/>
            </a:pPr>
            <a:r>
              <a:rPr lang="zh-CN" altLang="en-US" sz="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GREAT ACHIEVEMENTS</a:t>
            </a:r>
            <a:endParaRPr lang="zh-CN" altLang="en-US" sz="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068968" y="1808199"/>
            <a:ext cx="707443" cy="608567"/>
            <a:chOff x="3787022" y="1797643"/>
            <a:chExt cx="550817" cy="473832"/>
          </a:xfrm>
          <a:solidFill>
            <a:schemeClr val="tx2">
              <a:lumMod val="75000"/>
            </a:schemeClr>
          </a:solidFill>
        </p:grpSpPr>
        <p:sp>
          <p:nvSpPr>
            <p:cNvPr id="9" name="Oval 217"/>
            <p:cNvSpPr>
              <a:spLocks noChangeArrowheads="1"/>
            </p:cNvSpPr>
            <p:nvPr/>
          </p:nvSpPr>
          <p:spPr bwMode="auto">
            <a:xfrm>
              <a:off x="4007132" y="1958458"/>
              <a:ext cx="108428" cy="1080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0" tIns="45699" rIns="91400" bIns="45699" numCol="1" anchor="t" anchorCtr="0" compatLnSpc="1"/>
            <a:lstStyle/>
            <a:p>
              <a:pPr defTabSz="913765"/>
              <a:endParaRPr lang="zh-CN" alt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218"/>
            <p:cNvSpPr/>
            <p:nvPr/>
          </p:nvSpPr>
          <p:spPr bwMode="auto">
            <a:xfrm>
              <a:off x="4079779" y="2081725"/>
              <a:ext cx="96502" cy="133367"/>
            </a:xfrm>
            <a:custGeom>
              <a:avLst/>
              <a:gdLst>
                <a:gd name="T0" fmla="*/ 36 w 38"/>
                <a:gd name="T1" fmla="*/ 12 h 52"/>
                <a:gd name="T2" fmla="*/ 24 w 38"/>
                <a:gd name="T3" fmla="*/ 1 h 52"/>
                <a:gd name="T4" fmla="*/ 12 w 38"/>
                <a:gd name="T5" fmla="*/ 1 h 52"/>
                <a:gd name="T6" fmla="*/ 20 w 38"/>
                <a:gd name="T7" fmla="*/ 7 h 52"/>
                <a:gd name="T8" fmla="*/ 9 w 38"/>
                <a:gd name="T9" fmla="*/ 13 h 52"/>
                <a:gd name="T10" fmla="*/ 14 w 38"/>
                <a:gd name="T11" fmla="*/ 21 h 52"/>
                <a:gd name="T12" fmla="*/ 0 w 38"/>
                <a:gd name="T13" fmla="*/ 52 h 52"/>
                <a:gd name="T14" fmla="*/ 0 w 38"/>
                <a:gd name="T15" fmla="*/ 52 h 52"/>
                <a:gd name="T16" fmla="*/ 38 w 38"/>
                <a:gd name="T17" fmla="*/ 37 h 52"/>
                <a:gd name="T18" fmla="*/ 36 w 38"/>
                <a:gd name="T19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2">
                  <a:moveTo>
                    <a:pt x="36" y="12"/>
                  </a:moveTo>
                  <a:cubicBezTo>
                    <a:pt x="36" y="5"/>
                    <a:pt x="30" y="0"/>
                    <a:pt x="24" y="1"/>
                  </a:cubicBezTo>
                  <a:cubicBezTo>
                    <a:pt x="24" y="1"/>
                    <a:pt x="19" y="1"/>
                    <a:pt x="12" y="1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5" y="51"/>
                    <a:pt x="28" y="45"/>
                    <a:pt x="38" y="37"/>
                  </a:cubicBezTo>
                  <a:lnTo>
                    <a:pt x="3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0" tIns="45699" rIns="91400" bIns="45699" numCol="1" anchor="t" anchorCtr="0" compatLnSpc="1"/>
            <a:lstStyle/>
            <a:p>
              <a:pPr defTabSz="913765"/>
              <a:endParaRPr lang="zh-CN" alt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219"/>
            <p:cNvSpPr/>
            <p:nvPr/>
          </p:nvSpPr>
          <p:spPr bwMode="auto">
            <a:xfrm>
              <a:off x="3948581" y="2081725"/>
              <a:ext cx="95417" cy="133367"/>
            </a:xfrm>
            <a:custGeom>
              <a:avLst/>
              <a:gdLst>
                <a:gd name="T0" fmla="*/ 23 w 37"/>
                <a:gd name="T1" fmla="*/ 21 h 52"/>
                <a:gd name="T2" fmla="*/ 28 w 37"/>
                <a:gd name="T3" fmla="*/ 13 h 52"/>
                <a:gd name="T4" fmla="*/ 17 w 37"/>
                <a:gd name="T5" fmla="*/ 7 h 52"/>
                <a:gd name="T6" fmla="*/ 25 w 37"/>
                <a:gd name="T7" fmla="*/ 0 h 52"/>
                <a:gd name="T8" fmla="*/ 15 w 37"/>
                <a:gd name="T9" fmla="*/ 1 h 52"/>
                <a:gd name="T10" fmla="*/ 15 w 37"/>
                <a:gd name="T11" fmla="*/ 1 h 52"/>
                <a:gd name="T12" fmla="*/ 2 w 37"/>
                <a:gd name="T13" fmla="*/ 12 h 52"/>
                <a:gd name="T14" fmla="*/ 0 w 37"/>
                <a:gd name="T15" fmla="*/ 37 h 52"/>
                <a:gd name="T16" fmla="*/ 37 w 37"/>
                <a:gd name="T17" fmla="*/ 52 h 52"/>
                <a:gd name="T18" fmla="*/ 37 w 37"/>
                <a:gd name="T19" fmla="*/ 52 h 52"/>
                <a:gd name="T20" fmla="*/ 23 w 37"/>
                <a:gd name="T21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52">
                  <a:moveTo>
                    <a:pt x="23" y="21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9" y="0"/>
                    <a:pt x="15" y="0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8" y="0"/>
                    <a:pt x="3" y="5"/>
                    <a:pt x="2" y="1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0" y="46"/>
                    <a:pt x="23" y="51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lnTo>
                    <a:pt x="23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0" tIns="45699" rIns="91400" bIns="45699" numCol="1" anchor="t" anchorCtr="0" compatLnSpc="1"/>
            <a:lstStyle/>
            <a:p>
              <a:pPr defTabSz="913765"/>
              <a:endParaRPr lang="zh-CN" alt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220"/>
            <p:cNvSpPr/>
            <p:nvPr/>
          </p:nvSpPr>
          <p:spPr bwMode="auto">
            <a:xfrm>
              <a:off x="4043998" y="2081725"/>
              <a:ext cx="35782" cy="28191"/>
            </a:xfrm>
            <a:custGeom>
              <a:avLst/>
              <a:gdLst>
                <a:gd name="T0" fmla="*/ 28 w 33"/>
                <a:gd name="T1" fmla="*/ 26 h 26"/>
                <a:gd name="T2" fmla="*/ 28 w 33"/>
                <a:gd name="T3" fmla="*/ 26 h 26"/>
                <a:gd name="T4" fmla="*/ 33 w 33"/>
                <a:gd name="T5" fmla="*/ 24 h 26"/>
                <a:gd name="T6" fmla="*/ 28 w 33"/>
                <a:gd name="T7" fmla="*/ 0 h 26"/>
                <a:gd name="T8" fmla="*/ 7 w 33"/>
                <a:gd name="T9" fmla="*/ 0 h 26"/>
                <a:gd name="T10" fmla="*/ 0 w 33"/>
                <a:gd name="T11" fmla="*/ 24 h 26"/>
                <a:gd name="T12" fmla="*/ 4 w 33"/>
                <a:gd name="T13" fmla="*/ 26 h 26"/>
                <a:gd name="T14" fmla="*/ 4 w 33"/>
                <a:gd name="T15" fmla="*/ 26 h 26"/>
                <a:gd name="T16" fmla="*/ 28 w 33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6">
                  <a:moveTo>
                    <a:pt x="28" y="26"/>
                  </a:moveTo>
                  <a:lnTo>
                    <a:pt x="28" y="26"/>
                  </a:lnTo>
                  <a:lnTo>
                    <a:pt x="33" y="24"/>
                  </a:lnTo>
                  <a:lnTo>
                    <a:pt x="28" y="0"/>
                  </a:lnTo>
                  <a:lnTo>
                    <a:pt x="7" y="0"/>
                  </a:lnTo>
                  <a:lnTo>
                    <a:pt x="0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8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0" tIns="45699" rIns="91400" bIns="45699" numCol="1" anchor="t" anchorCtr="0" compatLnSpc="1"/>
            <a:lstStyle/>
            <a:p>
              <a:pPr defTabSz="913765"/>
              <a:endParaRPr lang="zh-CN" alt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221"/>
            <p:cNvSpPr/>
            <p:nvPr/>
          </p:nvSpPr>
          <p:spPr bwMode="auto">
            <a:xfrm>
              <a:off x="4043998" y="2109916"/>
              <a:ext cx="35782" cy="108428"/>
            </a:xfrm>
            <a:custGeom>
              <a:avLst/>
              <a:gdLst>
                <a:gd name="T0" fmla="*/ 12 w 14"/>
                <a:gd name="T1" fmla="*/ 0 h 42"/>
                <a:gd name="T2" fmla="*/ 12 w 14"/>
                <a:gd name="T3" fmla="*/ 0 h 42"/>
                <a:gd name="T4" fmla="*/ 2 w 14"/>
                <a:gd name="T5" fmla="*/ 0 h 42"/>
                <a:gd name="T6" fmla="*/ 2 w 14"/>
                <a:gd name="T7" fmla="*/ 0 h 42"/>
                <a:gd name="T8" fmla="*/ 0 w 14"/>
                <a:gd name="T9" fmla="*/ 41 h 42"/>
                <a:gd name="T10" fmla="*/ 0 w 14"/>
                <a:gd name="T11" fmla="*/ 41 h 42"/>
                <a:gd name="T12" fmla="*/ 7 w 14"/>
                <a:gd name="T13" fmla="*/ 42 h 42"/>
                <a:gd name="T14" fmla="*/ 14 w 14"/>
                <a:gd name="T15" fmla="*/ 41 h 42"/>
                <a:gd name="T16" fmla="*/ 14 w 14"/>
                <a:gd name="T17" fmla="*/ 41 h 42"/>
                <a:gd name="T18" fmla="*/ 12 w 14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42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" y="42"/>
                    <a:pt x="5" y="42"/>
                    <a:pt x="7" y="42"/>
                  </a:cubicBezTo>
                  <a:cubicBezTo>
                    <a:pt x="10" y="42"/>
                    <a:pt x="12" y="42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0" tIns="45699" rIns="91400" bIns="45699" numCol="1" anchor="t" anchorCtr="0" compatLnSpc="1"/>
            <a:lstStyle/>
            <a:p>
              <a:pPr defTabSz="913765"/>
              <a:endParaRPr lang="zh-CN" alt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222"/>
            <p:cNvSpPr/>
            <p:nvPr/>
          </p:nvSpPr>
          <p:spPr bwMode="auto">
            <a:xfrm>
              <a:off x="3826056" y="2032933"/>
              <a:ext cx="460821" cy="238542"/>
            </a:xfrm>
            <a:custGeom>
              <a:avLst/>
              <a:gdLst>
                <a:gd name="T0" fmla="*/ 92 w 180"/>
                <a:gd name="T1" fmla="*/ 93 h 93"/>
                <a:gd name="T2" fmla="*/ 0 w 180"/>
                <a:gd name="T3" fmla="*/ 0 h 93"/>
                <a:gd name="T4" fmla="*/ 23 w 180"/>
                <a:gd name="T5" fmla="*/ 0 h 93"/>
                <a:gd name="T6" fmla="*/ 92 w 180"/>
                <a:gd name="T7" fmla="*/ 70 h 93"/>
                <a:gd name="T8" fmla="*/ 158 w 180"/>
                <a:gd name="T9" fmla="*/ 22 h 93"/>
                <a:gd name="T10" fmla="*/ 180 w 180"/>
                <a:gd name="T11" fmla="*/ 30 h 93"/>
                <a:gd name="T12" fmla="*/ 92 w 180"/>
                <a:gd name="T1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93">
                  <a:moveTo>
                    <a:pt x="92" y="93"/>
                  </a:moveTo>
                  <a:cubicBezTo>
                    <a:pt x="41" y="93"/>
                    <a:pt x="0" y="51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9"/>
                    <a:pt x="54" y="70"/>
                    <a:pt x="92" y="70"/>
                  </a:cubicBezTo>
                  <a:cubicBezTo>
                    <a:pt x="122" y="70"/>
                    <a:pt x="149" y="51"/>
                    <a:pt x="158" y="22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68" y="67"/>
                    <a:pt x="132" y="93"/>
                    <a:pt x="92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0" tIns="45699" rIns="91400" bIns="45699" numCol="1" anchor="t" anchorCtr="0" compatLnSpc="1"/>
            <a:lstStyle/>
            <a:p>
              <a:pPr defTabSz="913765"/>
              <a:endParaRPr lang="zh-CN" alt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223"/>
            <p:cNvSpPr/>
            <p:nvPr/>
          </p:nvSpPr>
          <p:spPr bwMode="auto">
            <a:xfrm>
              <a:off x="3787022" y="1979802"/>
              <a:ext cx="133367" cy="66142"/>
            </a:xfrm>
            <a:custGeom>
              <a:avLst/>
              <a:gdLst>
                <a:gd name="T0" fmla="*/ 123 w 123"/>
                <a:gd name="T1" fmla="*/ 61 h 61"/>
                <a:gd name="T2" fmla="*/ 62 w 123"/>
                <a:gd name="T3" fmla="*/ 0 h 61"/>
                <a:gd name="T4" fmla="*/ 0 w 123"/>
                <a:gd name="T5" fmla="*/ 61 h 61"/>
                <a:gd name="T6" fmla="*/ 123 w 123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61">
                  <a:moveTo>
                    <a:pt x="123" y="61"/>
                  </a:moveTo>
                  <a:lnTo>
                    <a:pt x="62" y="0"/>
                  </a:lnTo>
                  <a:lnTo>
                    <a:pt x="0" y="61"/>
                  </a:lnTo>
                  <a:lnTo>
                    <a:pt x="123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0" tIns="45699" rIns="91400" bIns="45699" numCol="1" anchor="t" anchorCtr="0" compatLnSpc="1"/>
            <a:lstStyle/>
            <a:p>
              <a:pPr defTabSz="913765"/>
              <a:endParaRPr lang="zh-CN" alt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224"/>
            <p:cNvSpPr/>
            <p:nvPr/>
          </p:nvSpPr>
          <p:spPr bwMode="auto">
            <a:xfrm>
              <a:off x="3837984" y="1797643"/>
              <a:ext cx="461905" cy="235290"/>
            </a:xfrm>
            <a:custGeom>
              <a:avLst/>
              <a:gdLst>
                <a:gd name="T0" fmla="*/ 180 w 180"/>
                <a:gd name="T1" fmla="*/ 92 h 92"/>
                <a:gd name="T2" fmla="*/ 157 w 180"/>
                <a:gd name="T3" fmla="*/ 92 h 92"/>
                <a:gd name="T4" fmla="*/ 88 w 180"/>
                <a:gd name="T5" fmla="*/ 23 h 92"/>
                <a:gd name="T6" fmla="*/ 21 w 180"/>
                <a:gd name="T7" fmla="*/ 70 h 92"/>
                <a:gd name="T8" fmla="*/ 0 w 180"/>
                <a:gd name="T9" fmla="*/ 63 h 92"/>
                <a:gd name="T10" fmla="*/ 88 w 180"/>
                <a:gd name="T11" fmla="*/ 0 h 92"/>
                <a:gd name="T12" fmla="*/ 180 w 180"/>
                <a:gd name="T1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92">
                  <a:moveTo>
                    <a:pt x="180" y="92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57" y="54"/>
                    <a:pt x="126" y="23"/>
                    <a:pt x="88" y="23"/>
                  </a:cubicBezTo>
                  <a:cubicBezTo>
                    <a:pt x="57" y="23"/>
                    <a:pt x="31" y="42"/>
                    <a:pt x="21" y="7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2" y="25"/>
                    <a:pt x="48" y="0"/>
                    <a:pt x="88" y="0"/>
                  </a:cubicBezTo>
                  <a:cubicBezTo>
                    <a:pt x="139" y="0"/>
                    <a:pt x="180" y="41"/>
                    <a:pt x="180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0" tIns="45699" rIns="91400" bIns="45699" numCol="1" anchor="t" anchorCtr="0" compatLnSpc="1"/>
            <a:lstStyle/>
            <a:p>
              <a:pPr defTabSz="913765"/>
              <a:endParaRPr lang="zh-CN" alt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225"/>
            <p:cNvSpPr/>
            <p:nvPr/>
          </p:nvSpPr>
          <p:spPr bwMode="auto">
            <a:xfrm>
              <a:off x="4202303" y="2021005"/>
              <a:ext cx="135536" cy="68310"/>
            </a:xfrm>
            <a:custGeom>
              <a:avLst/>
              <a:gdLst>
                <a:gd name="T0" fmla="*/ 0 w 125"/>
                <a:gd name="T1" fmla="*/ 0 h 63"/>
                <a:gd name="T2" fmla="*/ 64 w 125"/>
                <a:gd name="T3" fmla="*/ 63 h 63"/>
                <a:gd name="T4" fmla="*/ 125 w 125"/>
                <a:gd name="T5" fmla="*/ 0 h 63"/>
                <a:gd name="T6" fmla="*/ 0 w 125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63">
                  <a:moveTo>
                    <a:pt x="0" y="0"/>
                  </a:moveTo>
                  <a:lnTo>
                    <a:pt x="64" y="63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0" tIns="45699" rIns="91400" bIns="45699" numCol="1" anchor="t" anchorCtr="0" compatLnSpc="1"/>
            <a:lstStyle/>
            <a:p>
              <a:pPr defTabSz="913765"/>
              <a:endParaRPr lang="zh-CN" alt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9" name="任意多边形 18"/>
          <p:cNvSpPr/>
          <p:nvPr/>
        </p:nvSpPr>
        <p:spPr>
          <a:xfrm>
            <a:off x="2850956" y="1973172"/>
            <a:ext cx="1545381" cy="418291"/>
          </a:xfrm>
          <a:custGeom>
            <a:avLst/>
            <a:gdLst>
              <a:gd name="connsiteX0" fmla="*/ 2391095 w 3753268"/>
              <a:gd name="connsiteY0" fmla="*/ 432741 h 1015901"/>
              <a:gd name="connsiteX1" fmla="*/ 2391095 w 3753268"/>
              <a:gd name="connsiteY1" fmla="*/ 607267 h 1015901"/>
              <a:gd name="connsiteX2" fmla="*/ 2476980 w 3753268"/>
              <a:gd name="connsiteY2" fmla="*/ 607267 h 1015901"/>
              <a:gd name="connsiteX3" fmla="*/ 2581297 w 3753268"/>
              <a:gd name="connsiteY3" fmla="*/ 598822 h 1015901"/>
              <a:gd name="connsiteX4" fmla="*/ 2613847 w 3753268"/>
              <a:gd name="connsiteY4" fmla="*/ 569735 h 1015901"/>
              <a:gd name="connsiteX5" fmla="*/ 2625612 w 3753268"/>
              <a:gd name="connsiteY5" fmla="*/ 518128 h 1015901"/>
              <a:gd name="connsiteX6" fmla="*/ 2610121 w 3753268"/>
              <a:gd name="connsiteY6" fmla="*/ 462063 h 1015901"/>
              <a:gd name="connsiteX7" fmla="*/ 2566394 w 3753268"/>
              <a:gd name="connsiteY7" fmla="*/ 435087 h 1015901"/>
              <a:gd name="connsiteX8" fmla="*/ 2481686 w 3753268"/>
              <a:gd name="connsiteY8" fmla="*/ 432741 h 1015901"/>
              <a:gd name="connsiteX9" fmla="*/ 2391095 w 3753268"/>
              <a:gd name="connsiteY9" fmla="*/ 432741 h 1015901"/>
              <a:gd name="connsiteX10" fmla="*/ 1231393 w 3753268"/>
              <a:gd name="connsiteY10" fmla="*/ 432741 h 1015901"/>
              <a:gd name="connsiteX11" fmla="*/ 1231393 w 3753268"/>
              <a:gd name="connsiteY11" fmla="*/ 627910 h 1015901"/>
              <a:gd name="connsiteX12" fmla="*/ 1294924 w 3753268"/>
              <a:gd name="connsiteY12" fmla="*/ 627910 h 1015901"/>
              <a:gd name="connsiteX13" fmla="*/ 1386691 w 3753268"/>
              <a:gd name="connsiteY13" fmla="*/ 617119 h 1015901"/>
              <a:gd name="connsiteX14" fmla="*/ 1422966 w 3753268"/>
              <a:gd name="connsiteY14" fmla="*/ 583340 h 1015901"/>
              <a:gd name="connsiteX15" fmla="*/ 1436104 w 3753268"/>
              <a:gd name="connsiteY15" fmla="*/ 529857 h 1015901"/>
              <a:gd name="connsiteX16" fmla="*/ 1417672 w 3753268"/>
              <a:gd name="connsiteY16" fmla="*/ 467928 h 1015901"/>
              <a:gd name="connsiteX17" fmla="*/ 1371004 w 3753268"/>
              <a:gd name="connsiteY17" fmla="*/ 437433 h 1015901"/>
              <a:gd name="connsiteX18" fmla="*/ 1287472 w 3753268"/>
              <a:gd name="connsiteY18" fmla="*/ 432741 h 1015901"/>
              <a:gd name="connsiteX19" fmla="*/ 1231393 w 3753268"/>
              <a:gd name="connsiteY19" fmla="*/ 432741 h 1015901"/>
              <a:gd name="connsiteX20" fmla="*/ 116084 w 3753268"/>
              <a:gd name="connsiteY20" fmla="*/ 432741 h 1015901"/>
              <a:gd name="connsiteX21" fmla="*/ 116084 w 3753268"/>
              <a:gd name="connsiteY21" fmla="*/ 607267 h 1015901"/>
              <a:gd name="connsiteX22" fmla="*/ 201968 w 3753268"/>
              <a:gd name="connsiteY22" fmla="*/ 607267 h 1015901"/>
              <a:gd name="connsiteX23" fmla="*/ 306285 w 3753268"/>
              <a:gd name="connsiteY23" fmla="*/ 598822 h 1015901"/>
              <a:gd name="connsiteX24" fmla="*/ 338835 w 3753268"/>
              <a:gd name="connsiteY24" fmla="*/ 569735 h 1015901"/>
              <a:gd name="connsiteX25" fmla="*/ 350600 w 3753268"/>
              <a:gd name="connsiteY25" fmla="*/ 518128 h 1015901"/>
              <a:gd name="connsiteX26" fmla="*/ 335109 w 3753268"/>
              <a:gd name="connsiteY26" fmla="*/ 462063 h 1015901"/>
              <a:gd name="connsiteX27" fmla="*/ 291382 w 3753268"/>
              <a:gd name="connsiteY27" fmla="*/ 435087 h 1015901"/>
              <a:gd name="connsiteX28" fmla="*/ 206674 w 3753268"/>
              <a:gd name="connsiteY28" fmla="*/ 432741 h 1015901"/>
              <a:gd name="connsiteX29" fmla="*/ 116084 w 3753268"/>
              <a:gd name="connsiteY29" fmla="*/ 432741 h 1015901"/>
              <a:gd name="connsiteX30" fmla="*/ 1905232 w 3753268"/>
              <a:gd name="connsiteY30" fmla="*/ 423358 h 1015901"/>
              <a:gd name="connsiteX31" fmla="*/ 1789543 w 3753268"/>
              <a:gd name="connsiteY31" fmla="*/ 482237 h 1015901"/>
              <a:gd name="connsiteX32" fmla="*/ 1745620 w 3753268"/>
              <a:gd name="connsiteY32" fmla="*/ 659812 h 1015901"/>
              <a:gd name="connsiteX33" fmla="*/ 1790719 w 3753268"/>
              <a:gd name="connsiteY33" fmla="*/ 836919 h 1015901"/>
              <a:gd name="connsiteX34" fmla="*/ 1905232 w 3753268"/>
              <a:gd name="connsiteY34" fmla="*/ 897205 h 1015901"/>
              <a:gd name="connsiteX35" fmla="*/ 2019157 w 3753268"/>
              <a:gd name="connsiteY35" fmla="*/ 837388 h 1015901"/>
              <a:gd name="connsiteX36" fmla="*/ 2063668 w 3753268"/>
              <a:gd name="connsiteY36" fmla="*/ 657936 h 1015901"/>
              <a:gd name="connsiteX37" fmla="*/ 2020333 w 3753268"/>
              <a:gd name="connsiteY37" fmla="*/ 481533 h 1015901"/>
              <a:gd name="connsiteX38" fmla="*/ 1905232 w 3753268"/>
              <a:gd name="connsiteY38" fmla="*/ 423358 h 1015901"/>
              <a:gd name="connsiteX39" fmla="*/ 2814917 w 3753268"/>
              <a:gd name="connsiteY39" fmla="*/ 316391 h 1015901"/>
              <a:gd name="connsiteX40" fmla="*/ 3271792 w 3753268"/>
              <a:gd name="connsiteY40" fmla="*/ 316391 h 1015901"/>
              <a:gd name="connsiteX41" fmla="*/ 3271792 w 3753268"/>
              <a:gd name="connsiteY41" fmla="*/ 432741 h 1015901"/>
              <a:gd name="connsiteX42" fmla="*/ 3101591 w 3753268"/>
              <a:gd name="connsiteY42" fmla="*/ 432741 h 1015901"/>
              <a:gd name="connsiteX43" fmla="*/ 3101591 w 3753268"/>
              <a:gd name="connsiteY43" fmla="*/ 1004172 h 1015901"/>
              <a:gd name="connsiteX44" fmla="*/ 2985510 w 3753268"/>
              <a:gd name="connsiteY44" fmla="*/ 1004172 h 1015901"/>
              <a:gd name="connsiteX45" fmla="*/ 2985510 w 3753268"/>
              <a:gd name="connsiteY45" fmla="*/ 432741 h 1015901"/>
              <a:gd name="connsiteX46" fmla="*/ 2814917 w 3753268"/>
              <a:gd name="connsiteY46" fmla="*/ 432741 h 1015901"/>
              <a:gd name="connsiteX47" fmla="*/ 2814917 w 3753268"/>
              <a:gd name="connsiteY47" fmla="*/ 316391 h 1015901"/>
              <a:gd name="connsiteX48" fmla="*/ 2275014 w 3753268"/>
              <a:gd name="connsiteY48" fmla="*/ 316391 h 1015901"/>
              <a:gd name="connsiteX49" fmla="*/ 2519334 w 3753268"/>
              <a:gd name="connsiteY49" fmla="*/ 316391 h 1015901"/>
              <a:gd name="connsiteX50" fmla="*/ 2653260 w 3753268"/>
              <a:gd name="connsiteY50" fmla="*/ 334922 h 1015901"/>
              <a:gd name="connsiteX51" fmla="*/ 2720124 w 3753268"/>
              <a:gd name="connsiteY51" fmla="*/ 400839 h 1015901"/>
              <a:gd name="connsiteX52" fmla="*/ 2745223 w 3753268"/>
              <a:gd name="connsiteY52" fmla="*/ 509213 h 1015901"/>
              <a:gd name="connsiteX53" fmla="*/ 2707183 w 3753268"/>
              <a:gd name="connsiteY53" fmla="*/ 637058 h 1015901"/>
              <a:gd name="connsiteX54" fmla="*/ 2593454 w 3753268"/>
              <a:gd name="connsiteY54" fmla="*/ 700629 h 1015901"/>
              <a:gd name="connsiteX55" fmla="*/ 2655612 w 3753268"/>
              <a:gd name="connsiteY55" fmla="*/ 758335 h 1015901"/>
              <a:gd name="connsiteX56" fmla="*/ 2721693 w 3753268"/>
              <a:gd name="connsiteY56" fmla="*/ 869994 h 1015901"/>
              <a:gd name="connsiteX57" fmla="*/ 2791891 w 3753268"/>
              <a:gd name="connsiteY57" fmla="*/ 1004172 h 1015901"/>
              <a:gd name="connsiteX58" fmla="*/ 2653063 w 3753268"/>
              <a:gd name="connsiteY58" fmla="*/ 1004172 h 1015901"/>
              <a:gd name="connsiteX59" fmla="*/ 2569140 w 3753268"/>
              <a:gd name="connsiteY59" fmla="*/ 854512 h 1015901"/>
              <a:gd name="connsiteX60" fmla="*/ 2507962 w 3753268"/>
              <a:gd name="connsiteY60" fmla="*/ 753409 h 1015901"/>
              <a:gd name="connsiteX61" fmla="*/ 2473059 w 3753268"/>
              <a:gd name="connsiteY61" fmla="*/ 724790 h 1015901"/>
              <a:gd name="connsiteX62" fmla="*/ 2414626 w 3753268"/>
              <a:gd name="connsiteY62" fmla="*/ 717049 h 1015901"/>
              <a:gd name="connsiteX63" fmla="*/ 2391095 w 3753268"/>
              <a:gd name="connsiteY63" fmla="*/ 717049 h 1015901"/>
              <a:gd name="connsiteX64" fmla="*/ 2391095 w 3753268"/>
              <a:gd name="connsiteY64" fmla="*/ 1004172 h 1015901"/>
              <a:gd name="connsiteX65" fmla="*/ 2275014 w 3753268"/>
              <a:gd name="connsiteY65" fmla="*/ 1004172 h 1015901"/>
              <a:gd name="connsiteX66" fmla="*/ 2275014 w 3753268"/>
              <a:gd name="connsiteY66" fmla="*/ 316391 h 1015901"/>
              <a:gd name="connsiteX67" fmla="*/ 1115311 w 3753268"/>
              <a:gd name="connsiteY67" fmla="*/ 316391 h 1015901"/>
              <a:gd name="connsiteX68" fmla="*/ 1301590 w 3753268"/>
              <a:gd name="connsiteY68" fmla="*/ 316391 h 1015901"/>
              <a:gd name="connsiteX69" fmla="*/ 1439633 w 3753268"/>
              <a:gd name="connsiteY69" fmla="*/ 326712 h 1015901"/>
              <a:gd name="connsiteX70" fmla="*/ 1522381 w 3753268"/>
              <a:gd name="connsiteY70" fmla="*/ 394036 h 1015901"/>
              <a:gd name="connsiteX71" fmla="*/ 1555715 w 3753268"/>
              <a:gd name="connsiteY71" fmla="*/ 527980 h 1015901"/>
              <a:gd name="connsiteX72" fmla="*/ 1536499 w 3753268"/>
              <a:gd name="connsiteY72" fmla="*/ 634478 h 1015901"/>
              <a:gd name="connsiteX73" fmla="*/ 1487674 w 3753268"/>
              <a:gd name="connsiteY73" fmla="*/ 702271 h 1015901"/>
              <a:gd name="connsiteX74" fmla="*/ 1427476 w 3753268"/>
              <a:gd name="connsiteY74" fmla="*/ 734877 h 1015901"/>
              <a:gd name="connsiteX75" fmla="*/ 1307081 w 3753268"/>
              <a:gd name="connsiteY75" fmla="*/ 744730 h 1015901"/>
              <a:gd name="connsiteX76" fmla="*/ 1231393 w 3753268"/>
              <a:gd name="connsiteY76" fmla="*/ 744730 h 1015901"/>
              <a:gd name="connsiteX77" fmla="*/ 1231393 w 3753268"/>
              <a:gd name="connsiteY77" fmla="*/ 1004172 h 1015901"/>
              <a:gd name="connsiteX78" fmla="*/ 1115311 w 3753268"/>
              <a:gd name="connsiteY78" fmla="*/ 1004172 h 1015901"/>
              <a:gd name="connsiteX79" fmla="*/ 1115311 w 3753268"/>
              <a:gd name="connsiteY79" fmla="*/ 316391 h 1015901"/>
              <a:gd name="connsiteX80" fmla="*/ 581082 w 3753268"/>
              <a:gd name="connsiteY80" fmla="*/ 316391 h 1015901"/>
              <a:gd name="connsiteX81" fmla="*/ 1007369 w 3753268"/>
              <a:gd name="connsiteY81" fmla="*/ 316391 h 1015901"/>
              <a:gd name="connsiteX82" fmla="*/ 1007369 w 3753268"/>
              <a:gd name="connsiteY82" fmla="*/ 432741 h 1015901"/>
              <a:gd name="connsiteX83" fmla="*/ 697164 w 3753268"/>
              <a:gd name="connsiteY83" fmla="*/ 432741 h 1015901"/>
              <a:gd name="connsiteX84" fmla="*/ 697164 w 3753268"/>
              <a:gd name="connsiteY84" fmla="*/ 585217 h 1015901"/>
              <a:gd name="connsiteX85" fmla="*/ 985800 w 3753268"/>
              <a:gd name="connsiteY85" fmla="*/ 585217 h 1015901"/>
              <a:gd name="connsiteX86" fmla="*/ 985800 w 3753268"/>
              <a:gd name="connsiteY86" fmla="*/ 701098 h 1015901"/>
              <a:gd name="connsiteX87" fmla="*/ 697164 w 3753268"/>
              <a:gd name="connsiteY87" fmla="*/ 701098 h 1015901"/>
              <a:gd name="connsiteX88" fmla="*/ 697164 w 3753268"/>
              <a:gd name="connsiteY88" fmla="*/ 888291 h 1015901"/>
              <a:gd name="connsiteX89" fmla="*/ 1018350 w 3753268"/>
              <a:gd name="connsiteY89" fmla="*/ 888291 h 1015901"/>
              <a:gd name="connsiteX90" fmla="*/ 1018350 w 3753268"/>
              <a:gd name="connsiteY90" fmla="*/ 1004172 h 1015901"/>
              <a:gd name="connsiteX91" fmla="*/ 581082 w 3753268"/>
              <a:gd name="connsiteY91" fmla="*/ 1004172 h 1015901"/>
              <a:gd name="connsiteX92" fmla="*/ 581082 w 3753268"/>
              <a:gd name="connsiteY92" fmla="*/ 316391 h 1015901"/>
              <a:gd name="connsiteX93" fmla="*/ 2 w 3753268"/>
              <a:gd name="connsiteY93" fmla="*/ 316391 h 1015901"/>
              <a:gd name="connsiteX94" fmla="*/ 244322 w 3753268"/>
              <a:gd name="connsiteY94" fmla="*/ 316391 h 1015901"/>
              <a:gd name="connsiteX95" fmla="*/ 378248 w 3753268"/>
              <a:gd name="connsiteY95" fmla="*/ 334922 h 1015901"/>
              <a:gd name="connsiteX96" fmla="*/ 445112 w 3753268"/>
              <a:gd name="connsiteY96" fmla="*/ 400839 h 1015901"/>
              <a:gd name="connsiteX97" fmla="*/ 470211 w 3753268"/>
              <a:gd name="connsiteY97" fmla="*/ 509213 h 1015901"/>
              <a:gd name="connsiteX98" fmla="*/ 432171 w 3753268"/>
              <a:gd name="connsiteY98" fmla="*/ 637058 h 1015901"/>
              <a:gd name="connsiteX99" fmla="*/ 318442 w 3753268"/>
              <a:gd name="connsiteY99" fmla="*/ 700629 h 1015901"/>
              <a:gd name="connsiteX100" fmla="*/ 380601 w 3753268"/>
              <a:gd name="connsiteY100" fmla="*/ 758335 h 1015901"/>
              <a:gd name="connsiteX101" fmla="*/ 446681 w 3753268"/>
              <a:gd name="connsiteY101" fmla="*/ 869994 h 1015901"/>
              <a:gd name="connsiteX102" fmla="*/ 516879 w 3753268"/>
              <a:gd name="connsiteY102" fmla="*/ 1004172 h 1015901"/>
              <a:gd name="connsiteX103" fmla="*/ 378051 w 3753268"/>
              <a:gd name="connsiteY103" fmla="*/ 1004172 h 1015901"/>
              <a:gd name="connsiteX104" fmla="*/ 294128 w 3753268"/>
              <a:gd name="connsiteY104" fmla="*/ 854512 h 1015901"/>
              <a:gd name="connsiteX105" fmla="*/ 232949 w 3753268"/>
              <a:gd name="connsiteY105" fmla="*/ 753409 h 1015901"/>
              <a:gd name="connsiteX106" fmla="*/ 198047 w 3753268"/>
              <a:gd name="connsiteY106" fmla="*/ 724790 h 1015901"/>
              <a:gd name="connsiteX107" fmla="*/ 139614 w 3753268"/>
              <a:gd name="connsiteY107" fmla="*/ 717049 h 1015901"/>
              <a:gd name="connsiteX108" fmla="*/ 116084 w 3753268"/>
              <a:gd name="connsiteY108" fmla="*/ 717049 h 1015901"/>
              <a:gd name="connsiteX109" fmla="*/ 116084 w 3753268"/>
              <a:gd name="connsiteY109" fmla="*/ 1004172 h 1015901"/>
              <a:gd name="connsiteX110" fmla="*/ 2 w 3753268"/>
              <a:gd name="connsiteY110" fmla="*/ 1004172 h 1015901"/>
              <a:gd name="connsiteX111" fmla="*/ 2 w 3753268"/>
              <a:gd name="connsiteY111" fmla="*/ 316391 h 1015901"/>
              <a:gd name="connsiteX112" fmla="*/ 1904055 w 3753268"/>
              <a:gd name="connsiteY112" fmla="*/ 304662 h 1015901"/>
              <a:gd name="connsiteX113" fmla="*/ 2107394 w 3753268"/>
              <a:gd name="connsiteY113" fmla="*/ 398962 h 1015901"/>
              <a:gd name="connsiteX114" fmla="*/ 2183671 w 3753268"/>
              <a:gd name="connsiteY114" fmla="*/ 661220 h 1015901"/>
              <a:gd name="connsiteX115" fmla="*/ 2107982 w 3753268"/>
              <a:gd name="connsiteY115" fmla="*/ 921836 h 1015901"/>
              <a:gd name="connsiteX116" fmla="*/ 1905624 w 3753268"/>
              <a:gd name="connsiteY116" fmla="*/ 1015901 h 1015901"/>
              <a:gd name="connsiteX117" fmla="*/ 1701697 w 3753268"/>
              <a:gd name="connsiteY117" fmla="*/ 922305 h 1015901"/>
              <a:gd name="connsiteX118" fmla="*/ 1626009 w 3753268"/>
              <a:gd name="connsiteY118" fmla="*/ 664504 h 1015901"/>
              <a:gd name="connsiteX119" fmla="*/ 1652284 w 3753268"/>
              <a:gd name="connsiteY119" fmla="*/ 488101 h 1015901"/>
              <a:gd name="connsiteX120" fmla="*/ 1705815 w 3753268"/>
              <a:gd name="connsiteY120" fmla="*/ 393801 h 1015901"/>
              <a:gd name="connsiteX121" fmla="*/ 1780130 w 3753268"/>
              <a:gd name="connsiteY121" fmla="*/ 331873 h 1015901"/>
              <a:gd name="connsiteX122" fmla="*/ 1904055 w 3753268"/>
              <a:gd name="connsiteY122" fmla="*/ 304662 h 1015901"/>
              <a:gd name="connsiteX123" fmla="*/ 38256 w 3753268"/>
              <a:gd name="connsiteY123" fmla="*/ 152396 h 1015901"/>
              <a:gd name="connsiteX124" fmla="*/ 38256 w 3753268"/>
              <a:gd name="connsiteY124" fmla="*/ 246755 h 1015901"/>
              <a:gd name="connsiteX125" fmla="*/ 110233 w 3753268"/>
              <a:gd name="connsiteY125" fmla="*/ 246755 h 1015901"/>
              <a:gd name="connsiteX126" fmla="*/ 136263 w 3753268"/>
              <a:gd name="connsiteY126" fmla="*/ 245444 h 1015901"/>
              <a:gd name="connsiteX127" fmla="*/ 158349 w 3753268"/>
              <a:gd name="connsiteY127" fmla="*/ 237955 h 1015901"/>
              <a:gd name="connsiteX128" fmla="*/ 172942 w 3753268"/>
              <a:gd name="connsiteY128" fmla="*/ 222697 h 1015901"/>
              <a:gd name="connsiteX129" fmla="*/ 178660 w 3753268"/>
              <a:gd name="connsiteY129" fmla="*/ 199575 h 1015901"/>
              <a:gd name="connsiteX130" fmla="*/ 170378 w 3753268"/>
              <a:gd name="connsiteY130" fmla="*/ 172897 h 1015901"/>
              <a:gd name="connsiteX131" fmla="*/ 147405 w 3753268"/>
              <a:gd name="connsiteY131" fmla="*/ 156983 h 1015901"/>
              <a:gd name="connsiteX132" fmla="*/ 105106 w 3753268"/>
              <a:gd name="connsiteY132" fmla="*/ 152396 h 1015901"/>
              <a:gd name="connsiteX133" fmla="*/ 38256 w 3753268"/>
              <a:gd name="connsiteY133" fmla="*/ 152396 h 1015901"/>
              <a:gd name="connsiteX134" fmla="*/ 38256 w 3753268"/>
              <a:gd name="connsiteY134" fmla="*/ 37069 h 1015901"/>
              <a:gd name="connsiteX135" fmla="*/ 38256 w 3753268"/>
              <a:gd name="connsiteY135" fmla="*/ 120007 h 1015901"/>
              <a:gd name="connsiteX136" fmla="*/ 100768 w 3753268"/>
              <a:gd name="connsiteY136" fmla="*/ 120007 h 1015901"/>
              <a:gd name="connsiteX137" fmla="*/ 137249 w 3753268"/>
              <a:gd name="connsiteY137" fmla="*/ 116825 h 1015901"/>
              <a:gd name="connsiteX138" fmla="*/ 159237 w 3753268"/>
              <a:gd name="connsiteY138" fmla="*/ 103158 h 1015901"/>
              <a:gd name="connsiteX139" fmla="*/ 166631 w 3753268"/>
              <a:gd name="connsiteY139" fmla="*/ 79194 h 1015901"/>
              <a:gd name="connsiteX140" fmla="*/ 159730 w 3753268"/>
              <a:gd name="connsiteY140" fmla="*/ 55136 h 1015901"/>
              <a:gd name="connsiteX141" fmla="*/ 140010 w 3753268"/>
              <a:gd name="connsiteY141" fmla="*/ 40907 h 1015901"/>
              <a:gd name="connsiteX142" fmla="*/ 96035 w 3753268"/>
              <a:gd name="connsiteY142" fmla="*/ 37069 h 1015901"/>
              <a:gd name="connsiteX143" fmla="*/ 38256 w 3753268"/>
              <a:gd name="connsiteY143" fmla="*/ 37069 h 1015901"/>
              <a:gd name="connsiteX144" fmla="*/ 1235874 w 3753268"/>
              <a:gd name="connsiteY144" fmla="*/ 4680 h 1015901"/>
              <a:gd name="connsiteX145" fmla="*/ 1444903 w 3753268"/>
              <a:gd name="connsiteY145" fmla="*/ 4680 h 1015901"/>
              <a:gd name="connsiteX146" fmla="*/ 1444903 w 3753268"/>
              <a:gd name="connsiteY146" fmla="*/ 37069 h 1015901"/>
              <a:gd name="connsiteX147" fmla="*/ 1274130 w 3753268"/>
              <a:gd name="connsiteY147" fmla="*/ 37069 h 1015901"/>
              <a:gd name="connsiteX148" fmla="*/ 1274130 w 3753268"/>
              <a:gd name="connsiteY148" fmla="*/ 121131 h 1015901"/>
              <a:gd name="connsiteX149" fmla="*/ 1434057 w 3753268"/>
              <a:gd name="connsiteY149" fmla="*/ 121131 h 1015901"/>
              <a:gd name="connsiteX150" fmla="*/ 1434057 w 3753268"/>
              <a:gd name="connsiteY150" fmla="*/ 153332 h 1015901"/>
              <a:gd name="connsiteX151" fmla="*/ 1274130 w 3753268"/>
              <a:gd name="connsiteY151" fmla="*/ 153332 h 1015901"/>
              <a:gd name="connsiteX152" fmla="*/ 1274130 w 3753268"/>
              <a:gd name="connsiteY152" fmla="*/ 246755 h 1015901"/>
              <a:gd name="connsiteX153" fmla="*/ 1451607 w 3753268"/>
              <a:gd name="connsiteY153" fmla="*/ 246755 h 1015901"/>
              <a:gd name="connsiteX154" fmla="*/ 1451607 w 3753268"/>
              <a:gd name="connsiteY154" fmla="*/ 279143 h 1015901"/>
              <a:gd name="connsiteX155" fmla="*/ 1235874 w 3753268"/>
              <a:gd name="connsiteY155" fmla="*/ 279143 h 1015901"/>
              <a:gd name="connsiteX156" fmla="*/ 1235874 w 3753268"/>
              <a:gd name="connsiteY156" fmla="*/ 4680 h 1015901"/>
              <a:gd name="connsiteX157" fmla="*/ 942304 w 3753268"/>
              <a:gd name="connsiteY157" fmla="*/ 4680 h 1015901"/>
              <a:gd name="connsiteX158" fmla="*/ 981546 w 3753268"/>
              <a:gd name="connsiteY158" fmla="*/ 4680 h 1015901"/>
              <a:gd name="connsiteX159" fmla="*/ 1133388 w 3753268"/>
              <a:gd name="connsiteY159" fmla="*/ 220169 h 1015901"/>
              <a:gd name="connsiteX160" fmla="*/ 1133388 w 3753268"/>
              <a:gd name="connsiteY160" fmla="*/ 4680 h 1015901"/>
              <a:gd name="connsiteX161" fmla="*/ 1170066 w 3753268"/>
              <a:gd name="connsiteY161" fmla="*/ 4680 h 1015901"/>
              <a:gd name="connsiteX162" fmla="*/ 1170066 w 3753268"/>
              <a:gd name="connsiteY162" fmla="*/ 279143 h 1015901"/>
              <a:gd name="connsiteX163" fmla="*/ 1130824 w 3753268"/>
              <a:gd name="connsiteY163" fmla="*/ 279143 h 1015901"/>
              <a:gd name="connsiteX164" fmla="*/ 978982 w 3753268"/>
              <a:gd name="connsiteY164" fmla="*/ 63467 h 1015901"/>
              <a:gd name="connsiteX165" fmla="*/ 978982 w 3753268"/>
              <a:gd name="connsiteY165" fmla="*/ 279143 h 1015901"/>
              <a:gd name="connsiteX166" fmla="*/ 942304 w 3753268"/>
              <a:gd name="connsiteY166" fmla="*/ 279143 h 1015901"/>
              <a:gd name="connsiteX167" fmla="*/ 942304 w 3753268"/>
              <a:gd name="connsiteY167" fmla="*/ 4680 h 1015901"/>
              <a:gd name="connsiteX168" fmla="*/ 837733 w 3753268"/>
              <a:gd name="connsiteY168" fmla="*/ 4680 h 1015901"/>
              <a:gd name="connsiteX169" fmla="*/ 875990 w 3753268"/>
              <a:gd name="connsiteY169" fmla="*/ 4680 h 1015901"/>
              <a:gd name="connsiteX170" fmla="*/ 875990 w 3753268"/>
              <a:gd name="connsiteY170" fmla="*/ 279143 h 1015901"/>
              <a:gd name="connsiteX171" fmla="*/ 837733 w 3753268"/>
              <a:gd name="connsiteY171" fmla="*/ 279143 h 1015901"/>
              <a:gd name="connsiteX172" fmla="*/ 837733 w 3753268"/>
              <a:gd name="connsiteY172" fmla="*/ 4680 h 1015901"/>
              <a:gd name="connsiteX173" fmla="*/ 270800 w 3753268"/>
              <a:gd name="connsiteY173" fmla="*/ 4680 h 1015901"/>
              <a:gd name="connsiteX174" fmla="*/ 309056 w 3753268"/>
              <a:gd name="connsiteY174" fmla="*/ 4680 h 1015901"/>
              <a:gd name="connsiteX175" fmla="*/ 309056 w 3753268"/>
              <a:gd name="connsiteY175" fmla="*/ 163068 h 1015901"/>
              <a:gd name="connsiteX176" fmla="*/ 316056 w 3753268"/>
              <a:gd name="connsiteY176" fmla="*/ 215770 h 1015901"/>
              <a:gd name="connsiteX177" fmla="*/ 340114 w 3753268"/>
              <a:gd name="connsiteY177" fmla="*/ 241887 h 1015901"/>
              <a:gd name="connsiteX178" fmla="*/ 381822 w 3753268"/>
              <a:gd name="connsiteY178" fmla="*/ 251061 h 1015901"/>
              <a:gd name="connsiteX179" fmla="*/ 441967 w 3753268"/>
              <a:gd name="connsiteY179" fmla="*/ 232900 h 1015901"/>
              <a:gd name="connsiteX180" fmla="*/ 459911 w 3753268"/>
              <a:gd name="connsiteY180" fmla="*/ 163068 h 1015901"/>
              <a:gd name="connsiteX181" fmla="*/ 459911 w 3753268"/>
              <a:gd name="connsiteY181" fmla="*/ 4680 h 1015901"/>
              <a:gd name="connsiteX182" fmla="*/ 498168 w 3753268"/>
              <a:gd name="connsiteY182" fmla="*/ 4680 h 1015901"/>
              <a:gd name="connsiteX183" fmla="*/ 498168 w 3753268"/>
              <a:gd name="connsiteY183" fmla="*/ 163255 h 1015901"/>
              <a:gd name="connsiteX184" fmla="*/ 488308 w 3753268"/>
              <a:gd name="connsiteY184" fmla="*/ 228969 h 1015901"/>
              <a:gd name="connsiteX185" fmla="*/ 452714 w 3753268"/>
              <a:gd name="connsiteY185" fmla="*/ 268566 h 1015901"/>
              <a:gd name="connsiteX186" fmla="*/ 385174 w 3753268"/>
              <a:gd name="connsiteY186" fmla="*/ 283824 h 1015901"/>
              <a:gd name="connsiteX187" fmla="*/ 318719 w 3753268"/>
              <a:gd name="connsiteY187" fmla="*/ 270531 h 1015901"/>
              <a:gd name="connsiteX188" fmla="*/ 281843 w 3753268"/>
              <a:gd name="connsiteY188" fmla="*/ 232058 h 1015901"/>
              <a:gd name="connsiteX189" fmla="*/ 270800 w 3753268"/>
              <a:gd name="connsiteY189" fmla="*/ 163255 h 1015901"/>
              <a:gd name="connsiteX190" fmla="*/ 270800 w 3753268"/>
              <a:gd name="connsiteY190" fmla="*/ 4680 h 1015901"/>
              <a:gd name="connsiteX191" fmla="*/ 0 w 3753268"/>
              <a:gd name="connsiteY191" fmla="*/ 4680 h 1015901"/>
              <a:gd name="connsiteX192" fmla="*/ 108458 w 3753268"/>
              <a:gd name="connsiteY192" fmla="*/ 4680 h 1015901"/>
              <a:gd name="connsiteX193" fmla="*/ 161603 w 3753268"/>
              <a:gd name="connsiteY193" fmla="*/ 13012 h 1015901"/>
              <a:gd name="connsiteX194" fmla="*/ 192957 w 3753268"/>
              <a:gd name="connsiteY194" fmla="*/ 38661 h 1015901"/>
              <a:gd name="connsiteX195" fmla="*/ 204296 w 3753268"/>
              <a:gd name="connsiteY195" fmla="*/ 74887 h 1015901"/>
              <a:gd name="connsiteX196" fmla="*/ 194239 w 3753268"/>
              <a:gd name="connsiteY196" fmla="*/ 108025 h 1015901"/>
              <a:gd name="connsiteX197" fmla="*/ 163871 w 3753268"/>
              <a:gd name="connsiteY197" fmla="*/ 133113 h 1015901"/>
              <a:gd name="connsiteX198" fmla="*/ 204197 w 3753268"/>
              <a:gd name="connsiteY198" fmla="*/ 158013 h 1015901"/>
              <a:gd name="connsiteX199" fmla="*/ 218297 w 3753268"/>
              <a:gd name="connsiteY199" fmla="*/ 199575 h 1015901"/>
              <a:gd name="connsiteX200" fmla="*/ 209719 w 3753268"/>
              <a:gd name="connsiteY200" fmla="*/ 235428 h 1015901"/>
              <a:gd name="connsiteX201" fmla="*/ 188520 w 3753268"/>
              <a:gd name="connsiteY201" fmla="*/ 260983 h 1015901"/>
              <a:gd name="connsiteX202" fmla="*/ 156870 w 3753268"/>
              <a:gd name="connsiteY202" fmla="*/ 274557 h 1015901"/>
              <a:gd name="connsiteX203" fmla="*/ 110233 w 3753268"/>
              <a:gd name="connsiteY203" fmla="*/ 279143 h 1015901"/>
              <a:gd name="connsiteX204" fmla="*/ 0 w 3753268"/>
              <a:gd name="connsiteY204" fmla="*/ 279143 h 1015901"/>
              <a:gd name="connsiteX205" fmla="*/ 0 w 3753268"/>
              <a:gd name="connsiteY205" fmla="*/ 4680 h 1015901"/>
              <a:gd name="connsiteX206" fmla="*/ 3559195 w 3753268"/>
              <a:gd name="connsiteY206" fmla="*/ 0 h 1015901"/>
              <a:gd name="connsiteX207" fmla="*/ 3605825 w 3753268"/>
              <a:gd name="connsiteY207" fmla="*/ 0 h 1015901"/>
              <a:gd name="connsiteX208" fmla="*/ 3605825 w 3753268"/>
              <a:gd name="connsiteY208" fmla="*/ 147443 h 1015901"/>
              <a:gd name="connsiteX209" fmla="*/ 3753268 w 3753268"/>
              <a:gd name="connsiteY209" fmla="*/ 147443 h 1015901"/>
              <a:gd name="connsiteX210" fmla="*/ 3753268 w 3753268"/>
              <a:gd name="connsiteY210" fmla="*/ 194073 h 1015901"/>
              <a:gd name="connsiteX211" fmla="*/ 3605825 w 3753268"/>
              <a:gd name="connsiteY211" fmla="*/ 194073 h 1015901"/>
              <a:gd name="connsiteX212" fmla="*/ 3605825 w 3753268"/>
              <a:gd name="connsiteY212" fmla="*/ 341516 h 1015901"/>
              <a:gd name="connsiteX213" fmla="*/ 3559195 w 3753268"/>
              <a:gd name="connsiteY213" fmla="*/ 341516 h 1015901"/>
              <a:gd name="connsiteX214" fmla="*/ 3559195 w 3753268"/>
              <a:gd name="connsiteY214" fmla="*/ 194073 h 1015901"/>
              <a:gd name="connsiteX215" fmla="*/ 3411752 w 3753268"/>
              <a:gd name="connsiteY215" fmla="*/ 194073 h 1015901"/>
              <a:gd name="connsiteX216" fmla="*/ 3411752 w 3753268"/>
              <a:gd name="connsiteY216" fmla="*/ 147443 h 1015901"/>
              <a:gd name="connsiteX217" fmla="*/ 3559195 w 3753268"/>
              <a:gd name="connsiteY217" fmla="*/ 147443 h 1015901"/>
              <a:gd name="connsiteX218" fmla="*/ 1872128 w 3753268"/>
              <a:gd name="connsiteY218" fmla="*/ 0 h 1015901"/>
              <a:gd name="connsiteX219" fmla="*/ 1928822 w 3753268"/>
              <a:gd name="connsiteY219" fmla="*/ 9829 h 1015901"/>
              <a:gd name="connsiteX220" fmla="*/ 1966585 w 3753268"/>
              <a:gd name="connsiteY220" fmla="*/ 38754 h 1015901"/>
              <a:gd name="connsiteX221" fmla="*/ 1980783 w 3753268"/>
              <a:gd name="connsiteY221" fmla="*/ 82002 h 1015901"/>
              <a:gd name="connsiteX222" fmla="*/ 1944105 w 3753268"/>
              <a:gd name="connsiteY222" fmla="*/ 84623 h 1015901"/>
              <a:gd name="connsiteX223" fmla="*/ 1924089 w 3753268"/>
              <a:gd name="connsiteY223" fmla="*/ 45307 h 1015901"/>
              <a:gd name="connsiteX224" fmla="*/ 1873705 w 3753268"/>
              <a:gd name="connsiteY224" fmla="*/ 32014 h 1015901"/>
              <a:gd name="connsiteX225" fmla="*/ 1823124 w 3753268"/>
              <a:gd name="connsiteY225" fmla="*/ 44090 h 1015901"/>
              <a:gd name="connsiteX226" fmla="*/ 1807250 w 3753268"/>
              <a:gd name="connsiteY226" fmla="*/ 73203 h 1015901"/>
              <a:gd name="connsiteX227" fmla="*/ 1818490 w 3753268"/>
              <a:gd name="connsiteY227" fmla="*/ 97541 h 1015901"/>
              <a:gd name="connsiteX228" fmla="*/ 1876170 w 3753268"/>
              <a:gd name="connsiteY228" fmla="*/ 117105 h 1015901"/>
              <a:gd name="connsiteX229" fmla="*/ 1940161 w 3753268"/>
              <a:gd name="connsiteY229" fmla="*/ 134610 h 1015901"/>
              <a:gd name="connsiteX230" fmla="*/ 1977431 w 3753268"/>
              <a:gd name="connsiteY230" fmla="*/ 162600 h 1015901"/>
              <a:gd name="connsiteX231" fmla="*/ 1989460 w 3753268"/>
              <a:gd name="connsiteY231" fmla="*/ 201635 h 1015901"/>
              <a:gd name="connsiteX232" fmla="*/ 1976248 w 3753268"/>
              <a:gd name="connsiteY232" fmla="*/ 242917 h 1015901"/>
              <a:gd name="connsiteX233" fmla="*/ 1938287 w 3753268"/>
              <a:gd name="connsiteY233" fmla="*/ 273059 h 1015901"/>
              <a:gd name="connsiteX234" fmla="*/ 1882579 w 3753268"/>
              <a:gd name="connsiteY234" fmla="*/ 283824 h 1015901"/>
              <a:gd name="connsiteX235" fmla="*/ 1816814 w 3753268"/>
              <a:gd name="connsiteY235" fmla="*/ 272965 h 1015901"/>
              <a:gd name="connsiteX236" fmla="*/ 1775205 w 3753268"/>
              <a:gd name="connsiteY236" fmla="*/ 240295 h 1015901"/>
              <a:gd name="connsiteX237" fmla="*/ 1759331 w 3753268"/>
              <a:gd name="connsiteY237" fmla="*/ 190963 h 1015901"/>
              <a:gd name="connsiteX238" fmla="*/ 1795418 w 3753268"/>
              <a:gd name="connsiteY238" fmla="*/ 187968 h 1015901"/>
              <a:gd name="connsiteX239" fmla="*/ 1807349 w 3753268"/>
              <a:gd name="connsiteY239" fmla="*/ 221761 h 1015901"/>
              <a:gd name="connsiteX240" fmla="*/ 1836435 w 3753268"/>
              <a:gd name="connsiteY240" fmla="*/ 243104 h 1015901"/>
              <a:gd name="connsiteX241" fmla="*/ 1880805 w 3753268"/>
              <a:gd name="connsiteY241" fmla="*/ 251248 h 1015901"/>
              <a:gd name="connsiteX242" fmla="*/ 1919455 w 3753268"/>
              <a:gd name="connsiteY242" fmla="*/ 245070 h 1015901"/>
              <a:gd name="connsiteX243" fmla="*/ 1944401 w 3753268"/>
              <a:gd name="connsiteY243" fmla="*/ 228126 h 1015901"/>
              <a:gd name="connsiteX244" fmla="*/ 1952584 w 3753268"/>
              <a:gd name="connsiteY244" fmla="*/ 204630 h 1015901"/>
              <a:gd name="connsiteX245" fmla="*/ 1944696 w 3753268"/>
              <a:gd name="connsiteY245" fmla="*/ 182070 h 1015901"/>
              <a:gd name="connsiteX246" fmla="*/ 1918666 w 3753268"/>
              <a:gd name="connsiteY246" fmla="*/ 165876 h 1015901"/>
              <a:gd name="connsiteX247" fmla="*/ 1867198 w 3753268"/>
              <a:gd name="connsiteY247" fmla="*/ 152490 h 1015901"/>
              <a:gd name="connsiteX248" fmla="*/ 1811391 w 3753268"/>
              <a:gd name="connsiteY248" fmla="*/ 135359 h 1015901"/>
              <a:gd name="connsiteX249" fmla="*/ 1780530 w 3753268"/>
              <a:gd name="connsiteY249" fmla="*/ 109804 h 1015901"/>
              <a:gd name="connsiteX250" fmla="*/ 1770374 w 3753268"/>
              <a:gd name="connsiteY250" fmla="*/ 75636 h 1015901"/>
              <a:gd name="connsiteX251" fmla="*/ 1782798 w 3753268"/>
              <a:gd name="connsiteY251" fmla="*/ 36788 h 1015901"/>
              <a:gd name="connsiteX252" fmla="*/ 1819082 w 3753268"/>
              <a:gd name="connsiteY252" fmla="*/ 9361 h 1015901"/>
              <a:gd name="connsiteX253" fmla="*/ 1872128 w 3753268"/>
              <a:gd name="connsiteY253" fmla="*/ 0 h 1015901"/>
              <a:gd name="connsiteX254" fmla="*/ 1603497 w 3753268"/>
              <a:gd name="connsiteY254" fmla="*/ 0 h 1015901"/>
              <a:gd name="connsiteX255" fmla="*/ 1660191 w 3753268"/>
              <a:gd name="connsiteY255" fmla="*/ 9829 h 1015901"/>
              <a:gd name="connsiteX256" fmla="*/ 1697955 w 3753268"/>
              <a:gd name="connsiteY256" fmla="*/ 38754 h 1015901"/>
              <a:gd name="connsiteX257" fmla="*/ 1712153 w 3753268"/>
              <a:gd name="connsiteY257" fmla="*/ 82002 h 1015901"/>
              <a:gd name="connsiteX258" fmla="*/ 1675474 w 3753268"/>
              <a:gd name="connsiteY258" fmla="*/ 84623 h 1015901"/>
              <a:gd name="connsiteX259" fmla="*/ 1655459 w 3753268"/>
              <a:gd name="connsiteY259" fmla="*/ 45307 h 1015901"/>
              <a:gd name="connsiteX260" fmla="*/ 1605075 w 3753268"/>
              <a:gd name="connsiteY260" fmla="*/ 32014 h 1015901"/>
              <a:gd name="connsiteX261" fmla="*/ 1554494 w 3753268"/>
              <a:gd name="connsiteY261" fmla="*/ 44090 h 1015901"/>
              <a:gd name="connsiteX262" fmla="*/ 1538620 w 3753268"/>
              <a:gd name="connsiteY262" fmla="*/ 73203 h 1015901"/>
              <a:gd name="connsiteX263" fmla="*/ 1549860 w 3753268"/>
              <a:gd name="connsiteY263" fmla="*/ 97541 h 1015901"/>
              <a:gd name="connsiteX264" fmla="*/ 1607540 w 3753268"/>
              <a:gd name="connsiteY264" fmla="*/ 117105 h 1015901"/>
              <a:gd name="connsiteX265" fmla="*/ 1671530 w 3753268"/>
              <a:gd name="connsiteY265" fmla="*/ 134610 h 1015901"/>
              <a:gd name="connsiteX266" fmla="*/ 1708801 w 3753268"/>
              <a:gd name="connsiteY266" fmla="*/ 162600 h 1015901"/>
              <a:gd name="connsiteX267" fmla="*/ 1720830 w 3753268"/>
              <a:gd name="connsiteY267" fmla="*/ 201635 h 1015901"/>
              <a:gd name="connsiteX268" fmla="*/ 1707617 w 3753268"/>
              <a:gd name="connsiteY268" fmla="*/ 242917 h 1015901"/>
              <a:gd name="connsiteX269" fmla="*/ 1669657 w 3753268"/>
              <a:gd name="connsiteY269" fmla="*/ 273059 h 1015901"/>
              <a:gd name="connsiteX270" fmla="*/ 1613949 w 3753268"/>
              <a:gd name="connsiteY270" fmla="*/ 283824 h 1015901"/>
              <a:gd name="connsiteX271" fmla="*/ 1548184 w 3753268"/>
              <a:gd name="connsiteY271" fmla="*/ 272965 h 1015901"/>
              <a:gd name="connsiteX272" fmla="*/ 1506575 w 3753268"/>
              <a:gd name="connsiteY272" fmla="*/ 240295 h 1015901"/>
              <a:gd name="connsiteX273" fmla="*/ 1490701 w 3753268"/>
              <a:gd name="connsiteY273" fmla="*/ 190963 h 1015901"/>
              <a:gd name="connsiteX274" fmla="*/ 1526788 w 3753268"/>
              <a:gd name="connsiteY274" fmla="*/ 187968 h 1015901"/>
              <a:gd name="connsiteX275" fmla="*/ 1538718 w 3753268"/>
              <a:gd name="connsiteY275" fmla="*/ 221761 h 1015901"/>
              <a:gd name="connsiteX276" fmla="*/ 1567805 w 3753268"/>
              <a:gd name="connsiteY276" fmla="*/ 243104 h 1015901"/>
              <a:gd name="connsiteX277" fmla="*/ 1612174 w 3753268"/>
              <a:gd name="connsiteY277" fmla="*/ 251248 h 1015901"/>
              <a:gd name="connsiteX278" fmla="*/ 1650825 w 3753268"/>
              <a:gd name="connsiteY278" fmla="*/ 245070 h 1015901"/>
              <a:gd name="connsiteX279" fmla="*/ 1675770 w 3753268"/>
              <a:gd name="connsiteY279" fmla="*/ 228126 h 1015901"/>
              <a:gd name="connsiteX280" fmla="*/ 1683954 w 3753268"/>
              <a:gd name="connsiteY280" fmla="*/ 204630 h 1015901"/>
              <a:gd name="connsiteX281" fmla="*/ 1676066 w 3753268"/>
              <a:gd name="connsiteY281" fmla="*/ 182070 h 1015901"/>
              <a:gd name="connsiteX282" fmla="*/ 1650036 w 3753268"/>
              <a:gd name="connsiteY282" fmla="*/ 165876 h 1015901"/>
              <a:gd name="connsiteX283" fmla="*/ 1598567 w 3753268"/>
              <a:gd name="connsiteY283" fmla="*/ 152490 h 1015901"/>
              <a:gd name="connsiteX284" fmla="*/ 1542761 w 3753268"/>
              <a:gd name="connsiteY284" fmla="*/ 135359 h 1015901"/>
              <a:gd name="connsiteX285" fmla="*/ 1511899 w 3753268"/>
              <a:gd name="connsiteY285" fmla="*/ 109804 h 1015901"/>
              <a:gd name="connsiteX286" fmla="*/ 1501744 w 3753268"/>
              <a:gd name="connsiteY286" fmla="*/ 75636 h 1015901"/>
              <a:gd name="connsiteX287" fmla="*/ 1514167 w 3753268"/>
              <a:gd name="connsiteY287" fmla="*/ 36788 h 1015901"/>
              <a:gd name="connsiteX288" fmla="*/ 1550451 w 3753268"/>
              <a:gd name="connsiteY288" fmla="*/ 9361 h 1015901"/>
              <a:gd name="connsiteX289" fmla="*/ 1603497 w 3753268"/>
              <a:gd name="connsiteY289" fmla="*/ 0 h 1015901"/>
              <a:gd name="connsiteX290" fmla="*/ 662377 w 3753268"/>
              <a:gd name="connsiteY290" fmla="*/ 0 h 1015901"/>
              <a:gd name="connsiteX291" fmla="*/ 719071 w 3753268"/>
              <a:gd name="connsiteY291" fmla="*/ 9829 h 1015901"/>
              <a:gd name="connsiteX292" fmla="*/ 756834 w 3753268"/>
              <a:gd name="connsiteY292" fmla="*/ 38754 h 1015901"/>
              <a:gd name="connsiteX293" fmla="*/ 771033 w 3753268"/>
              <a:gd name="connsiteY293" fmla="*/ 82002 h 1015901"/>
              <a:gd name="connsiteX294" fmla="*/ 734354 w 3753268"/>
              <a:gd name="connsiteY294" fmla="*/ 84623 h 1015901"/>
              <a:gd name="connsiteX295" fmla="*/ 714338 w 3753268"/>
              <a:gd name="connsiteY295" fmla="*/ 45307 h 1015901"/>
              <a:gd name="connsiteX296" fmla="*/ 663955 w 3753268"/>
              <a:gd name="connsiteY296" fmla="*/ 32014 h 1015901"/>
              <a:gd name="connsiteX297" fmla="*/ 613374 w 3753268"/>
              <a:gd name="connsiteY297" fmla="*/ 44090 h 1015901"/>
              <a:gd name="connsiteX298" fmla="*/ 597499 w 3753268"/>
              <a:gd name="connsiteY298" fmla="*/ 73203 h 1015901"/>
              <a:gd name="connsiteX299" fmla="*/ 608739 w 3753268"/>
              <a:gd name="connsiteY299" fmla="*/ 97541 h 1015901"/>
              <a:gd name="connsiteX300" fmla="*/ 666419 w 3753268"/>
              <a:gd name="connsiteY300" fmla="*/ 117105 h 1015901"/>
              <a:gd name="connsiteX301" fmla="*/ 730410 w 3753268"/>
              <a:gd name="connsiteY301" fmla="*/ 134610 h 1015901"/>
              <a:gd name="connsiteX302" fmla="*/ 767680 w 3753268"/>
              <a:gd name="connsiteY302" fmla="*/ 162600 h 1015901"/>
              <a:gd name="connsiteX303" fmla="*/ 779709 w 3753268"/>
              <a:gd name="connsiteY303" fmla="*/ 201635 h 1015901"/>
              <a:gd name="connsiteX304" fmla="*/ 766497 w 3753268"/>
              <a:gd name="connsiteY304" fmla="*/ 242917 h 1015901"/>
              <a:gd name="connsiteX305" fmla="*/ 728537 w 3753268"/>
              <a:gd name="connsiteY305" fmla="*/ 273059 h 1015901"/>
              <a:gd name="connsiteX306" fmla="*/ 672828 w 3753268"/>
              <a:gd name="connsiteY306" fmla="*/ 283824 h 1015901"/>
              <a:gd name="connsiteX307" fmla="*/ 607063 w 3753268"/>
              <a:gd name="connsiteY307" fmla="*/ 272965 h 1015901"/>
              <a:gd name="connsiteX308" fmla="*/ 565454 w 3753268"/>
              <a:gd name="connsiteY308" fmla="*/ 240295 h 1015901"/>
              <a:gd name="connsiteX309" fmla="*/ 549580 w 3753268"/>
              <a:gd name="connsiteY309" fmla="*/ 190963 h 1015901"/>
              <a:gd name="connsiteX310" fmla="*/ 585667 w 3753268"/>
              <a:gd name="connsiteY310" fmla="*/ 187968 h 1015901"/>
              <a:gd name="connsiteX311" fmla="*/ 597598 w 3753268"/>
              <a:gd name="connsiteY311" fmla="*/ 221761 h 1015901"/>
              <a:gd name="connsiteX312" fmla="*/ 626684 w 3753268"/>
              <a:gd name="connsiteY312" fmla="*/ 243104 h 1015901"/>
              <a:gd name="connsiteX313" fmla="*/ 671054 w 3753268"/>
              <a:gd name="connsiteY313" fmla="*/ 251248 h 1015901"/>
              <a:gd name="connsiteX314" fmla="*/ 709704 w 3753268"/>
              <a:gd name="connsiteY314" fmla="*/ 245070 h 1015901"/>
              <a:gd name="connsiteX315" fmla="*/ 734650 w 3753268"/>
              <a:gd name="connsiteY315" fmla="*/ 228126 h 1015901"/>
              <a:gd name="connsiteX316" fmla="*/ 742833 w 3753268"/>
              <a:gd name="connsiteY316" fmla="*/ 204630 h 1015901"/>
              <a:gd name="connsiteX317" fmla="*/ 734945 w 3753268"/>
              <a:gd name="connsiteY317" fmla="*/ 182070 h 1015901"/>
              <a:gd name="connsiteX318" fmla="*/ 708915 w 3753268"/>
              <a:gd name="connsiteY318" fmla="*/ 165876 h 1015901"/>
              <a:gd name="connsiteX319" fmla="*/ 657447 w 3753268"/>
              <a:gd name="connsiteY319" fmla="*/ 152490 h 1015901"/>
              <a:gd name="connsiteX320" fmla="*/ 601640 w 3753268"/>
              <a:gd name="connsiteY320" fmla="*/ 135359 h 1015901"/>
              <a:gd name="connsiteX321" fmla="*/ 570779 w 3753268"/>
              <a:gd name="connsiteY321" fmla="*/ 109804 h 1015901"/>
              <a:gd name="connsiteX322" fmla="*/ 560623 w 3753268"/>
              <a:gd name="connsiteY322" fmla="*/ 75636 h 1015901"/>
              <a:gd name="connsiteX323" fmla="*/ 573046 w 3753268"/>
              <a:gd name="connsiteY323" fmla="*/ 36788 h 1015901"/>
              <a:gd name="connsiteX324" fmla="*/ 609331 w 3753268"/>
              <a:gd name="connsiteY324" fmla="*/ 9361 h 1015901"/>
              <a:gd name="connsiteX325" fmla="*/ 662377 w 3753268"/>
              <a:gd name="connsiteY325" fmla="*/ 0 h 101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</a:cxnLst>
            <a:rect l="l" t="t" r="r" b="b"/>
            <a:pathLst>
              <a:path w="3753268" h="1015901">
                <a:moveTo>
                  <a:pt x="2391095" y="432741"/>
                </a:moveTo>
                <a:cubicBezTo>
                  <a:pt x="2391095" y="490916"/>
                  <a:pt x="2391095" y="549092"/>
                  <a:pt x="2391095" y="607267"/>
                </a:cubicBezTo>
                <a:cubicBezTo>
                  <a:pt x="2419724" y="607267"/>
                  <a:pt x="2448352" y="607267"/>
                  <a:pt x="2476980" y="607267"/>
                </a:cubicBezTo>
                <a:cubicBezTo>
                  <a:pt x="2532668" y="607267"/>
                  <a:pt x="2567440" y="604452"/>
                  <a:pt x="2581297" y="598822"/>
                </a:cubicBezTo>
                <a:cubicBezTo>
                  <a:pt x="2595153" y="593192"/>
                  <a:pt x="2606003" y="583497"/>
                  <a:pt x="2613847" y="569735"/>
                </a:cubicBezTo>
                <a:cubicBezTo>
                  <a:pt x="2621690" y="555973"/>
                  <a:pt x="2625612" y="538770"/>
                  <a:pt x="2625612" y="518128"/>
                </a:cubicBezTo>
                <a:cubicBezTo>
                  <a:pt x="2625612" y="494982"/>
                  <a:pt x="2620448" y="476294"/>
                  <a:pt x="2610121" y="462063"/>
                </a:cubicBezTo>
                <a:cubicBezTo>
                  <a:pt x="2599794" y="447832"/>
                  <a:pt x="2585218" y="438840"/>
                  <a:pt x="2566394" y="435087"/>
                </a:cubicBezTo>
                <a:cubicBezTo>
                  <a:pt x="2556982" y="433523"/>
                  <a:pt x="2528746" y="432741"/>
                  <a:pt x="2481686" y="432741"/>
                </a:cubicBezTo>
                <a:cubicBezTo>
                  <a:pt x="2451489" y="432741"/>
                  <a:pt x="2421292" y="432741"/>
                  <a:pt x="2391095" y="432741"/>
                </a:cubicBezTo>
                <a:close/>
                <a:moveTo>
                  <a:pt x="1231393" y="432741"/>
                </a:moveTo>
                <a:cubicBezTo>
                  <a:pt x="1231393" y="497797"/>
                  <a:pt x="1231393" y="562854"/>
                  <a:pt x="1231393" y="627910"/>
                </a:cubicBezTo>
                <a:cubicBezTo>
                  <a:pt x="1252570" y="627910"/>
                  <a:pt x="1273747" y="627910"/>
                  <a:pt x="1294924" y="627910"/>
                </a:cubicBezTo>
                <a:cubicBezTo>
                  <a:pt x="1340676" y="627910"/>
                  <a:pt x="1371265" y="624313"/>
                  <a:pt x="1386691" y="617119"/>
                </a:cubicBezTo>
                <a:cubicBezTo>
                  <a:pt x="1402116" y="609926"/>
                  <a:pt x="1414208" y="598666"/>
                  <a:pt x="1422966" y="583340"/>
                </a:cubicBezTo>
                <a:cubicBezTo>
                  <a:pt x="1431725" y="568014"/>
                  <a:pt x="1436104" y="550187"/>
                  <a:pt x="1436104" y="529857"/>
                </a:cubicBezTo>
                <a:cubicBezTo>
                  <a:pt x="1436104" y="504835"/>
                  <a:pt x="1429960" y="484192"/>
                  <a:pt x="1417672" y="467928"/>
                </a:cubicBezTo>
                <a:cubicBezTo>
                  <a:pt x="1405384" y="451664"/>
                  <a:pt x="1389828" y="441499"/>
                  <a:pt x="1371004" y="437433"/>
                </a:cubicBezTo>
                <a:cubicBezTo>
                  <a:pt x="1357147" y="434305"/>
                  <a:pt x="1329303" y="432741"/>
                  <a:pt x="1287472" y="432741"/>
                </a:cubicBezTo>
                <a:cubicBezTo>
                  <a:pt x="1268779" y="432741"/>
                  <a:pt x="1250086" y="432741"/>
                  <a:pt x="1231393" y="432741"/>
                </a:cubicBezTo>
                <a:close/>
                <a:moveTo>
                  <a:pt x="116084" y="432741"/>
                </a:moveTo>
                <a:cubicBezTo>
                  <a:pt x="116084" y="490916"/>
                  <a:pt x="116084" y="549092"/>
                  <a:pt x="116084" y="607267"/>
                </a:cubicBezTo>
                <a:cubicBezTo>
                  <a:pt x="144712" y="607267"/>
                  <a:pt x="173340" y="607267"/>
                  <a:pt x="201968" y="607267"/>
                </a:cubicBezTo>
                <a:cubicBezTo>
                  <a:pt x="257656" y="607267"/>
                  <a:pt x="292428" y="604452"/>
                  <a:pt x="306285" y="598822"/>
                </a:cubicBezTo>
                <a:cubicBezTo>
                  <a:pt x="320141" y="593192"/>
                  <a:pt x="330991" y="583497"/>
                  <a:pt x="338835" y="569735"/>
                </a:cubicBezTo>
                <a:cubicBezTo>
                  <a:pt x="346678" y="555973"/>
                  <a:pt x="350600" y="538770"/>
                  <a:pt x="350600" y="518128"/>
                </a:cubicBezTo>
                <a:cubicBezTo>
                  <a:pt x="350600" y="494982"/>
                  <a:pt x="345436" y="476294"/>
                  <a:pt x="335109" y="462063"/>
                </a:cubicBezTo>
                <a:cubicBezTo>
                  <a:pt x="324782" y="447832"/>
                  <a:pt x="310206" y="438840"/>
                  <a:pt x="291382" y="435087"/>
                </a:cubicBezTo>
                <a:cubicBezTo>
                  <a:pt x="281970" y="433523"/>
                  <a:pt x="253734" y="432741"/>
                  <a:pt x="206674" y="432741"/>
                </a:cubicBezTo>
                <a:cubicBezTo>
                  <a:pt x="176477" y="432741"/>
                  <a:pt x="146280" y="432741"/>
                  <a:pt x="116084" y="432741"/>
                </a:cubicBezTo>
                <a:close/>
                <a:moveTo>
                  <a:pt x="1905232" y="423358"/>
                </a:moveTo>
                <a:cubicBezTo>
                  <a:pt x="1857388" y="423358"/>
                  <a:pt x="1818824" y="442984"/>
                  <a:pt x="1789543" y="482237"/>
                </a:cubicBezTo>
                <a:cubicBezTo>
                  <a:pt x="1760261" y="521490"/>
                  <a:pt x="1745620" y="580682"/>
                  <a:pt x="1745620" y="659812"/>
                </a:cubicBezTo>
                <a:cubicBezTo>
                  <a:pt x="1745620" y="737692"/>
                  <a:pt x="1760653" y="796728"/>
                  <a:pt x="1790719" y="836919"/>
                </a:cubicBezTo>
                <a:cubicBezTo>
                  <a:pt x="1820785" y="877109"/>
                  <a:pt x="1858956" y="897205"/>
                  <a:pt x="1905232" y="897205"/>
                </a:cubicBezTo>
                <a:cubicBezTo>
                  <a:pt x="1951508" y="897205"/>
                  <a:pt x="1989483" y="877266"/>
                  <a:pt x="2019157" y="837388"/>
                </a:cubicBezTo>
                <a:cubicBezTo>
                  <a:pt x="2048831" y="797509"/>
                  <a:pt x="2063668" y="737692"/>
                  <a:pt x="2063668" y="657936"/>
                </a:cubicBezTo>
                <a:cubicBezTo>
                  <a:pt x="2063668" y="579118"/>
                  <a:pt x="2049223" y="520317"/>
                  <a:pt x="2020333" y="481533"/>
                </a:cubicBezTo>
                <a:cubicBezTo>
                  <a:pt x="1991444" y="442750"/>
                  <a:pt x="1953076" y="423358"/>
                  <a:pt x="1905232" y="423358"/>
                </a:cubicBezTo>
                <a:close/>
                <a:moveTo>
                  <a:pt x="2814917" y="316391"/>
                </a:moveTo>
                <a:cubicBezTo>
                  <a:pt x="2967209" y="316391"/>
                  <a:pt x="3119500" y="316391"/>
                  <a:pt x="3271792" y="316391"/>
                </a:cubicBezTo>
                <a:cubicBezTo>
                  <a:pt x="3271792" y="355174"/>
                  <a:pt x="3271792" y="393958"/>
                  <a:pt x="3271792" y="432741"/>
                </a:cubicBezTo>
                <a:cubicBezTo>
                  <a:pt x="3215058" y="432741"/>
                  <a:pt x="3158325" y="432741"/>
                  <a:pt x="3101591" y="432741"/>
                </a:cubicBezTo>
                <a:cubicBezTo>
                  <a:pt x="3101591" y="623218"/>
                  <a:pt x="3101591" y="813695"/>
                  <a:pt x="3101591" y="1004172"/>
                </a:cubicBezTo>
                <a:cubicBezTo>
                  <a:pt x="3062897" y="1004172"/>
                  <a:pt x="3024204" y="1004172"/>
                  <a:pt x="2985510" y="1004172"/>
                </a:cubicBezTo>
                <a:cubicBezTo>
                  <a:pt x="2985510" y="813695"/>
                  <a:pt x="2985510" y="623218"/>
                  <a:pt x="2985510" y="432741"/>
                </a:cubicBezTo>
                <a:cubicBezTo>
                  <a:pt x="2928646" y="432741"/>
                  <a:pt x="2871781" y="432741"/>
                  <a:pt x="2814917" y="432741"/>
                </a:cubicBezTo>
                <a:cubicBezTo>
                  <a:pt x="2814917" y="393958"/>
                  <a:pt x="2814917" y="355174"/>
                  <a:pt x="2814917" y="316391"/>
                </a:cubicBezTo>
                <a:close/>
                <a:moveTo>
                  <a:pt x="2275014" y="316391"/>
                </a:moveTo>
                <a:cubicBezTo>
                  <a:pt x="2356454" y="316391"/>
                  <a:pt x="2437894" y="316391"/>
                  <a:pt x="2519334" y="316391"/>
                </a:cubicBezTo>
                <a:cubicBezTo>
                  <a:pt x="2580774" y="316391"/>
                  <a:pt x="2625416" y="322568"/>
                  <a:pt x="2653260" y="334922"/>
                </a:cubicBezTo>
                <a:cubicBezTo>
                  <a:pt x="2681104" y="347277"/>
                  <a:pt x="2703392" y="369249"/>
                  <a:pt x="2720124" y="400839"/>
                </a:cubicBezTo>
                <a:cubicBezTo>
                  <a:pt x="2736857" y="432428"/>
                  <a:pt x="2745223" y="468553"/>
                  <a:pt x="2745223" y="509213"/>
                </a:cubicBezTo>
                <a:cubicBezTo>
                  <a:pt x="2745223" y="560821"/>
                  <a:pt x="2732543" y="603436"/>
                  <a:pt x="2707183" y="637058"/>
                </a:cubicBezTo>
                <a:cubicBezTo>
                  <a:pt x="2681822" y="670681"/>
                  <a:pt x="2643913" y="691871"/>
                  <a:pt x="2593454" y="700629"/>
                </a:cubicBezTo>
                <a:cubicBezTo>
                  <a:pt x="2618553" y="718144"/>
                  <a:pt x="2639272" y="737379"/>
                  <a:pt x="2655612" y="758335"/>
                </a:cubicBezTo>
                <a:cubicBezTo>
                  <a:pt x="2671953" y="779291"/>
                  <a:pt x="2693980" y="816510"/>
                  <a:pt x="2721693" y="869994"/>
                </a:cubicBezTo>
                <a:cubicBezTo>
                  <a:pt x="2745092" y="914720"/>
                  <a:pt x="2768492" y="959446"/>
                  <a:pt x="2791891" y="1004172"/>
                </a:cubicBezTo>
                <a:cubicBezTo>
                  <a:pt x="2745615" y="1004172"/>
                  <a:pt x="2699339" y="1004172"/>
                  <a:pt x="2653063" y="1004172"/>
                </a:cubicBezTo>
                <a:cubicBezTo>
                  <a:pt x="2625089" y="954285"/>
                  <a:pt x="2597114" y="904399"/>
                  <a:pt x="2569140" y="854512"/>
                </a:cubicBezTo>
                <a:cubicBezTo>
                  <a:pt x="2539335" y="801028"/>
                  <a:pt x="2518942" y="767327"/>
                  <a:pt x="2507962" y="753409"/>
                </a:cubicBezTo>
                <a:cubicBezTo>
                  <a:pt x="2496981" y="739491"/>
                  <a:pt x="2485346" y="729951"/>
                  <a:pt x="2473059" y="724790"/>
                </a:cubicBezTo>
                <a:cubicBezTo>
                  <a:pt x="2460771" y="719630"/>
                  <a:pt x="2441293" y="717049"/>
                  <a:pt x="2414626" y="717049"/>
                </a:cubicBezTo>
                <a:cubicBezTo>
                  <a:pt x="2406782" y="717049"/>
                  <a:pt x="2398939" y="717049"/>
                  <a:pt x="2391095" y="717049"/>
                </a:cubicBezTo>
                <a:cubicBezTo>
                  <a:pt x="2391095" y="812757"/>
                  <a:pt x="2391095" y="908465"/>
                  <a:pt x="2391095" y="1004172"/>
                </a:cubicBezTo>
                <a:cubicBezTo>
                  <a:pt x="2352402" y="1004172"/>
                  <a:pt x="2313708" y="1004172"/>
                  <a:pt x="2275014" y="1004172"/>
                </a:cubicBezTo>
                <a:cubicBezTo>
                  <a:pt x="2275014" y="774912"/>
                  <a:pt x="2275014" y="545651"/>
                  <a:pt x="2275014" y="316391"/>
                </a:cubicBezTo>
                <a:close/>
                <a:moveTo>
                  <a:pt x="1115311" y="316391"/>
                </a:moveTo>
                <a:cubicBezTo>
                  <a:pt x="1177404" y="316391"/>
                  <a:pt x="1239497" y="316391"/>
                  <a:pt x="1301590" y="316391"/>
                </a:cubicBezTo>
                <a:cubicBezTo>
                  <a:pt x="1372180" y="316391"/>
                  <a:pt x="1418195" y="319831"/>
                  <a:pt x="1439633" y="326712"/>
                </a:cubicBezTo>
                <a:cubicBezTo>
                  <a:pt x="1472576" y="337034"/>
                  <a:pt x="1500158" y="359475"/>
                  <a:pt x="1522381" y="394036"/>
                </a:cubicBezTo>
                <a:cubicBezTo>
                  <a:pt x="1544604" y="428597"/>
                  <a:pt x="1555715" y="473245"/>
                  <a:pt x="1555715" y="527980"/>
                </a:cubicBezTo>
                <a:cubicBezTo>
                  <a:pt x="1555715" y="570204"/>
                  <a:pt x="1549310" y="605703"/>
                  <a:pt x="1536499" y="634478"/>
                </a:cubicBezTo>
                <a:cubicBezTo>
                  <a:pt x="1523688" y="663253"/>
                  <a:pt x="1507413" y="685851"/>
                  <a:pt x="1487674" y="702271"/>
                </a:cubicBezTo>
                <a:cubicBezTo>
                  <a:pt x="1467935" y="718691"/>
                  <a:pt x="1447869" y="729560"/>
                  <a:pt x="1427476" y="734877"/>
                </a:cubicBezTo>
                <a:cubicBezTo>
                  <a:pt x="1399763" y="741445"/>
                  <a:pt x="1359631" y="744730"/>
                  <a:pt x="1307081" y="744730"/>
                </a:cubicBezTo>
                <a:cubicBezTo>
                  <a:pt x="1281851" y="744730"/>
                  <a:pt x="1256622" y="744730"/>
                  <a:pt x="1231393" y="744730"/>
                </a:cubicBezTo>
                <a:cubicBezTo>
                  <a:pt x="1231393" y="831210"/>
                  <a:pt x="1231393" y="917691"/>
                  <a:pt x="1231393" y="1004172"/>
                </a:cubicBezTo>
                <a:cubicBezTo>
                  <a:pt x="1192699" y="1004172"/>
                  <a:pt x="1154005" y="1004172"/>
                  <a:pt x="1115311" y="1004172"/>
                </a:cubicBezTo>
                <a:cubicBezTo>
                  <a:pt x="1115311" y="774912"/>
                  <a:pt x="1115311" y="545651"/>
                  <a:pt x="1115311" y="316391"/>
                </a:cubicBezTo>
                <a:close/>
                <a:moveTo>
                  <a:pt x="581082" y="316391"/>
                </a:moveTo>
                <a:cubicBezTo>
                  <a:pt x="723178" y="316391"/>
                  <a:pt x="865274" y="316391"/>
                  <a:pt x="1007369" y="316391"/>
                </a:cubicBezTo>
                <a:cubicBezTo>
                  <a:pt x="1007369" y="355174"/>
                  <a:pt x="1007369" y="393958"/>
                  <a:pt x="1007369" y="432741"/>
                </a:cubicBezTo>
                <a:cubicBezTo>
                  <a:pt x="903967" y="432741"/>
                  <a:pt x="800566" y="432741"/>
                  <a:pt x="697164" y="432741"/>
                </a:cubicBezTo>
                <a:cubicBezTo>
                  <a:pt x="697164" y="483566"/>
                  <a:pt x="697164" y="534392"/>
                  <a:pt x="697164" y="585217"/>
                </a:cubicBezTo>
                <a:cubicBezTo>
                  <a:pt x="793376" y="585217"/>
                  <a:pt x="889588" y="585217"/>
                  <a:pt x="985800" y="585217"/>
                </a:cubicBezTo>
                <a:cubicBezTo>
                  <a:pt x="985800" y="623844"/>
                  <a:pt x="985800" y="662471"/>
                  <a:pt x="985800" y="701098"/>
                </a:cubicBezTo>
                <a:cubicBezTo>
                  <a:pt x="889588" y="701098"/>
                  <a:pt x="793376" y="701098"/>
                  <a:pt x="697164" y="701098"/>
                </a:cubicBezTo>
                <a:cubicBezTo>
                  <a:pt x="697164" y="763496"/>
                  <a:pt x="697164" y="825893"/>
                  <a:pt x="697164" y="888291"/>
                </a:cubicBezTo>
                <a:cubicBezTo>
                  <a:pt x="804226" y="888291"/>
                  <a:pt x="911288" y="888291"/>
                  <a:pt x="1018350" y="888291"/>
                </a:cubicBezTo>
                <a:cubicBezTo>
                  <a:pt x="1018350" y="926918"/>
                  <a:pt x="1018350" y="965545"/>
                  <a:pt x="1018350" y="1004172"/>
                </a:cubicBezTo>
                <a:cubicBezTo>
                  <a:pt x="872594" y="1004172"/>
                  <a:pt x="726838" y="1004172"/>
                  <a:pt x="581082" y="1004172"/>
                </a:cubicBezTo>
                <a:cubicBezTo>
                  <a:pt x="581082" y="774912"/>
                  <a:pt x="581082" y="545651"/>
                  <a:pt x="581082" y="316391"/>
                </a:cubicBezTo>
                <a:close/>
                <a:moveTo>
                  <a:pt x="2" y="316391"/>
                </a:moveTo>
                <a:cubicBezTo>
                  <a:pt x="81442" y="316391"/>
                  <a:pt x="162882" y="316391"/>
                  <a:pt x="244322" y="316391"/>
                </a:cubicBezTo>
                <a:cubicBezTo>
                  <a:pt x="305762" y="316391"/>
                  <a:pt x="350404" y="322568"/>
                  <a:pt x="378248" y="334922"/>
                </a:cubicBezTo>
                <a:cubicBezTo>
                  <a:pt x="406091" y="347277"/>
                  <a:pt x="428380" y="369249"/>
                  <a:pt x="445112" y="400839"/>
                </a:cubicBezTo>
                <a:cubicBezTo>
                  <a:pt x="461845" y="432428"/>
                  <a:pt x="470211" y="468553"/>
                  <a:pt x="470211" y="509213"/>
                </a:cubicBezTo>
                <a:cubicBezTo>
                  <a:pt x="470211" y="560821"/>
                  <a:pt x="457531" y="603436"/>
                  <a:pt x="432171" y="637058"/>
                </a:cubicBezTo>
                <a:cubicBezTo>
                  <a:pt x="406810" y="670681"/>
                  <a:pt x="368901" y="691871"/>
                  <a:pt x="318442" y="700629"/>
                </a:cubicBezTo>
                <a:cubicBezTo>
                  <a:pt x="343541" y="718144"/>
                  <a:pt x="364260" y="737379"/>
                  <a:pt x="380601" y="758335"/>
                </a:cubicBezTo>
                <a:cubicBezTo>
                  <a:pt x="396941" y="779291"/>
                  <a:pt x="418968" y="816510"/>
                  <a:pt x="446681" y="869994"/>
                </a:cubicBezTo>
                <a:cubicBezTo>
                  <a:pt x="470080" y="914720"/>
                  <a:pt x="493480" y="959446"/>
                  <a:pt x="516879" y="1004172"/>
                </a:cubicBezTo>
                <a:cubicBezTo>
                  <a:pt x="470603" y="1004172"/>
                  <a:pt x="424327" y="1004172"/>
                  <a:pt x="378051" y="1004172"/>
                </a:cubicBezTo>
                <a:cubicBezTo>
                  <a:pt x="350077" y="954285"/>
                  <a:pt x="322102" y="904399"/>
                  <a:pt x="294128" y="854512"/>
                </a:cubicBezTo>
                <a:cubicBezTo>
                  <a:pt x="264323" y="801028"/>
                  <a:pt x="243930" y="767327"/>
                  <a:pt x="232949" y="753409"/>
                </a:cubicBezTo>
                <a:cubicBezTo>
                  <a:pt x="221969" y="739491"/>
                  <a:pt x="210334" y="729951"/>
                  <a:pt x="198047" y="724790"/>
                </a:cubicBezTo>
                <a:cubicBezTo>
                  <a:pt x="185759" y="719630"/>
                  <a:pt x="166281" y="717049"/>
                  <a:pt x="139614" y="717049"/>
                </a:cubicBezTo>
                <a:cubicBezTo>
                  <a:pt x="131770" y="717049"/>
                  <a:pt x="123927" y="717049"/>
                  <a:pt x="116084" y="717049"/>
                </a:cubicBezTo>
                <a:cubicBezTo>
                  <a:pt x="116084" y="812757"/>
                  <a:pt x="116084" y="908465"/>
                  <a:pt x="116084" y="1004172"/>
                </a:cubicBezTo>
                <a:cubicBezTo>
                  <a:pt x="77390" y="1004172"/>
                  <a:pt x="38696" y="1004172"/>
                  <a:pt x="2" y="1004172"/>
                </a:cubicBezTo>
                <a:cubicBezTo>
                  <a:pt x="2" y="774912"/>
                  <a:pt x="2" y="545651"/>
                  <a:pt x="2" y="316391"/>
                </a:cubicBezTo>
                <a:close/>
                <a:moveTo>
                  <a:pt x="1904055" y="304662"/>
                </a:moveTo>
                <a:cubicBezTo>
                  <a:pt x="1988763" y="304662"/>
                  <a:pt x="2056543" y="336095"/>
                  <a:pt x="2107394" y="398962"/>
                </a:cubicBezTo>
                <a:cubicBezTo>
                  <a:pt x="2158245" y="461829"/>
                  <a:pt x="2183671" y="549248"/>
                  <a:pt x="2183671" y="661220"/>
                </a:cubicBezTo>
                <a:cubicBezTo>
                  <a:pt x="2183671" y="772253"/>
                  <a:pt x="2158441" y="859125"/>
                  <a:pt x="2107982" y="921836"/>
                </a:cubicBezTo>
                <a:cubicBezTo>
                  <a:pt x="2057524" y="984546"/>
                  <a:pt x="1990071" y="1015901"/>
                  <a:pt x="1905624" y="1015901"/>
                </a:cubicBezTo>
                <a:cubicBezTo>
                  <a:pt x="1820131" y="1015901"/>
                  <a:pt x="1752156" y="984702"/>
                  <a:pt x="1701697" y="922305"/>
                </a:cubicBezTo>
                <a:cubicBezTo>
                  <a:pt x="1651238" y="859907"/>
                  <a:pt x="1626009" y="773974"/>
                  <a:pt x="1626009" y="664504"/>
                </a:cubicBezTo>
                <a:cubicBezTo>
                  <a:pt x="1626009" y="594444"/>
                  <a:pt x="1634767" y="535643"/>
                  <a:pt x="1652284" y="488101"/>
                </a:cubicBezTo>
                <a:cubicBezTo>
                  <a:pt x="1665356" y="453071"/>
                  <a:pt x="1683200" y="421638"/>
                  <a:pt x="1705815" y="393801"/>
                </a:cubicBezTo>
                <a:cubicBezTo>
                  <a:pt x="1728430" y="365965"/>
                  <a:pt x="1753202" y="345322"/>
                  <a:pt x="1780130" y="331873"/>
                </a:cubicBezTo>
                <a:cubicBezTo>
                  <a:pt x="1815949" y="313732"/>
                  <a:pt x="1857257" y="304662"/>
                  <a:pt x="1904055" y="304662"/>
                </a:cubicBezTo>
                <a:close/>
                <a:moveTo>
                  <a:pt x="38256" y="152396"/>
                </a:moveTo>
                <a:cubicBezTo>
                  <a:pt x="38256" y="183849"/>
                  <a:pt x="38256" y="215302"/>
                  <a:pt x="38256" y="246755"/>
                </a:cubicBezTo>
                <a:cubicBezTo>
                  <a:pt x="62248" y="246755"/>
                  <a:pt x="86241" y="246755"/>
                  <a:pt x="110233" y="246755"/>
                </a:cubicBezTo>
                <a:cubicBezTo>
                  <a:pt x="122591" y="246755"/>
                  <a:pt x="131267" y="246318"/>
                  <a:pt x="136263" y="245444"/>
                </a:cubicBezTo>
                <a:cubicBezTo>
                  <a:pt x="145071" y="243946"/>
                  <a:pt x="152433" y="241450"/>
                  <a:pt x="158349" y="237955"/>
                </a:cubicBezTo>
                <a:cubicBezTo>
                  <a:pt x="164265" y="234460"/>
                  <a:pt x="169129" y="229374"/>
                  <a:pt x="172942" y="222697"/>
                </a:cubicBezTo>
                <a:cubicBezTo>
                  <a:pt x="176754" y="216019"/>
                  <a:pt x="178660" y="208312"/>
                  <a:pt x="178660" y="199575"/>
                </a:cubicBezTo>
                <a:cubicBezTo>
                  <a:pt x="178660" y="189341"/>
                  <a:pt x="175900" y="180448"/>
                  <a:pt x="170378" y="172897"/>
                </a:cubicBezTo>
                <a:cubicBezTo>
                  <a:pt x="164857" y="165345"/>
                  <a:pt x="157199" y="160041"/>
                  <a:pt x="147405" y="156983"/>
                </a:cubicBezTo>
                <a:cubicBezTo>
                  <a:pt x="137611" y="153925"/>
                  <a:pt x="123511" y="152396"/>
                  <a:pt x="105106" y="152396"/>
                </a:cubicBezTo>
                <a:cubicBezTo>
                  <a:pt x="82823" y="152396"/>
                  <a:pt x="60539" y="152396"/>
                  <a:pt x="38256" y="152396"/>
                </a:cubicBezTo>
                <a:close/>
                <a:moveTo>
                  <a:pt x="38256" y="37069"/>
                </a:moveTo>
                <a:cubicBezTo>
                  <a:pt x="38256" y="64715"/>
                  <a:pt x="38256" y="92361"/>
                  <a:pt x="38256" y="120007"/>
                </a:cubicBezTo>
                <a:cubicBezTo>
                  <a:pt x="59093" y="120007"/>
                  <a:pt x="79930" y="120007"/>
                  <a:pt x="100768" y="120007"/>
                </a:cubicBezTo>
                <a:cubicBezTo>
                  <a:pt x="117727" y="120007"/>
                  <a:pt x="129887" y="118946"/>
                  <a:pt x="137249" y="116825"/>
                </a:cubicBezTo>
                <a:cubicBezTo>
                  <a:pt x="146977" y="114079"/>
                  <a:pt x="154307" y="109523"/>
                  <a:pt x="159237" y="103158"/>
                </a:cubicBezTo>
                <a:cubicBezTo>
                  <a:pt x="164166" y="96792"/>
                  <a:pt x="166631" y="88804"/>
                  <a:pt x="166631" y="79194"/>
                </a:cubicBezTo>
                <a:cubicBezTo>
                  <a:pt x="166631" y="70082"/>
                  <a:pt x="164331" y="62063"/>
                  <a:pt x="159730" y="55136"/>
                </a:cubicBezTo>
                <a:cubicBezTo>
                  <a:pt x="155128" y="48209"/>
                  <a:pt x="148555" y="43466"/>
                  <a:pt x="140010" y="40907"/>
                </a:cubicBezTo>
                <a:cubicBezTo>
                  <a:pt x="131465" y="38349"/>
                  <a:pt x="116806" y="37069"/>
                  <a:pt x="96035" y="37069"/>
                </a:cubicBezTo>
                <a:cubicBezTo>
                  <a:pt x="76775" y="37069"/>
                  <a:pt x="57516" y="37069"/>
                  <a:pt x="38256" y="37069"/>
                </a:cubicBezTo>
                <a:close/>
                <a:moveTo>
                  <a:pt x="1235874" y="4680"/>
                </a:moveTo>
                <a:cubicBezTo>
                  <a:pt x="1305550" y="4680"/>
                  <a:pt x="1375227" y="4680"/>
                  <a:pt x="1444903" y="4680"/>
                </a:cubicBezTo>
                <a:cubicBezTo>
                  <a:pt x="1444903" y="15477"/>
                  <a:pt x="1444903" y="26273"/>
                  <a:pt x="1444903" y="37069"/>
                </a:cubicBezTo>
                <a:cubicBezTo>
                  <a:pt x="1387979" y="37069"/>
                  <a:pt x="1331054" y="37069"/>
                  <a:pt x="1274130" y="37069"/>
                </a:cubicBezTo>
                <a:cubicBezTo>
                  <a:pt x="1274130" y="65090"/>
                  <a:pt x="1274130" y="93110"/>
                  <a:pt x="1274130" y="121131"/>
                </a:cubicBezTo>
                <a:cubicBezTo>
                  <a:pt x="1327439" y="121131"/>
                  <a:pt x="1380748" y="121131"/>
                  <a:pt x="1434057" y="121131"/>
                </a:cubicBezTo>
                <a:cubicBezTo>
                  <a:pt x="1434057" y="131864"/>
                  <a:pt x="1434057" y="142598"/>
                  <a:pt x="1434057" y="153332"/>
                </a:cubicBezTo>
                <a:cubicBezTo>
                  <a:pt x="1380748" y="153332"/>
                  <a:pt x="1327439" y="153332"/>
                  <a:pt x="1274130" y="153332"/>
                </a:cubicBezTo>
                <a:cubicBezTo>
                  <a:pt x="1274130" y="184473"/>
                  <a:pt x="1274130" y="215614"/>
                  <a:pt x="1274130" y="246755"/>
                </a:cubicBezTo>
                <a:cubicBezTo>
                  <a:pt x="1333289" y="246755"/>
                  <a:pt x="1392448" y="246755"/>
                  <a:pt x="1451607" y="246755"/>
                </a:cubicBezTo>
                <a:cubicBezTo>
                  <a:pt x="1451607" y="257551"/>
                  <a:pt x="1451607" y="268347"/>
                  <a:pt x="1451607" y="279143"/>
                </a:cubicBezTo>
                <a:cubicBezTo>
                  <a:pt x="1379696" y="279143"/>
                  <a:pt x="1307785" y="279143"/>
                  <a:pt x="1235874" y="279143"/>
                </a:cubicBezTo>
                <a:cubicBezTo>
                  <a:pt x="1235874" y="187656"/>
                  <a:pt x="1235874" y="96168"/>
                  <a:pt x="1235874" y="4680"/>
                </a:cubicBezTo>
                <a:close/>
                <a:moveTo>
                  <a:pt x="942304" y="4680"/>
                </a:moveTo>
                <a:cubicBezTo>
                  <a:pt x="955385" y="4680"/>
                  <a:pt x="968465" y="4680"/>
                  <a:pt x="981546" y="4680"/>
                </a:cubicBezTo>
                <a:cubicBezTo>
                  <a:pt x="1032160" y="76510"/>
                  <a:pt x="1082774" y="148340"/>
                  <a:pt x="1133388" y="220169"/>
                </a:cubicBezTo>
                <a:cubicBezTo>
                  <a:pt x="1133388" y="148340"/>
                  <a:pt x="1133388" y="76510"/>
                  <a:pt x="1133388" y="4680"/>
                </a:cubicBezTo>
                <a:cubicBezTo>
                  <a:pt x="1145614" y="4680"/>
                  <a:pt x="1157840" y="4680"/>
                  <a:pt x="1170066" y="4680"/>
                </a:cubicBezTo>
                <a:cubicBezTo>
                  <a:pt x="1170066" y="96168"/>
                  <a:pt x="1170066" y="187656"/>
                  <a:pt x="1170066" y="279143"/>
                </a:cubicBezTo>
                <a:cubicBezTo>
                  <a:pt x="1156986" y="279143"/>
                  <a:pt x="1143905" y="279143"/>
                  <a:pt x="1130824" y="279143"/>
                </a:cubicBezTo>
                <a:cubicBezTo>
                  <a:pt x="1080210" y="207251"/>
                  <a:pt x="1029596" y="135359"/>
                  <a:pt x="978982" y="63467"/>
                </a:cubicBezTo>
                <a:cubicBezTo>
                  <a:pt x="978982" y="135359"/>
                  <a:pt x="978982" y="207251"/>
                  <a:pt x="978982" y="279143"/>
                </a:cubicBezTo>
                <a:cubicBezTo>
                  <a:pt x="966756" y="279143"/>
                  <a:pt x="954530" y="279143"/>
                  <a:pt x="942304" y="279143"/>
                </a:cubicBezTo>
                <a:cubicBezTo>
                  <a:pt x="942304" y="187656"/>
                  <a:pt x="942304" y="96168"/>
                  <a:pt x="942304" y="4680"/>
                </a:cubicBezTo>
                <a:close/>
                <a:moveTo>
                  <a:pt x="837733" y="4680"/>
                </a:moveTo>
                <a:cubicBezTo>
                  <a:pt x="850485" y="4680"/>
                  <a:pt x="863237" y="4680"/>
                  <a:pt x="875990" y="4680"/>
                </a:cubicBezTo>
                <a:cubicBezTo>
                  <a:pt x="875990" y="96168"/>
                  <a:pt x="875990" y="187656"/>
                  <a:pt x="875990" y="279143"/>
                </a:cubicBezTo>
                <a:cubicBezTo>
                  <a:pt x="863237" y="279143"/>
                  <a:pt x="850485" y="279143"/>
                  <a:pt x="837733" y="279143"/>
                </a:cubicBezTo>
                <a:cubicBezTo>
                  <a:pt x="837733" y="187656"/>
                  <a:pt x="837733" y="96168"/>
                  <a:pt x="837733" y="4680"/>
                </a:cubicBezTo>
                <a:close/>
                <a:moveTo>
                  <a:pt x="270800" y="4680"/>
                </a:moveTo>
                <a:cubicBezTo>
                  <a:pt x="283552" y="4680"/>
                  <a:pt x="296304" y="4680"/>
                  <a:pt x="309056" y="4680"/>
                </a:cubicBezTo>
                <a:cubicBezTo>
                  <a:pt x="309056" y="57476"/>
                  <a:pt x="309056" y="110272"/>
                  <a:pt x="309056" y="163068"/>
                </a:cubicBezTo>
                <a:cubicBezTo>
                  <a:pt x="309056" y="186907"/>
                  <a:pt x="311389" y="204474"/>
                  <a:pt x="316056" y="215770"/>
                </a:cubicBezTo>
                <a:cubicBezTo>
                  <a:pt x="320723" y="227065"/>
                  <a:pt x="328743" y="235771"/>
                  <a:pt x="340114" y="241887"/>
                </a:cubicBezTo>
                <a:cubicBezTo>
                  <a:pt x="351486" y="248003"/>
                  <a:pt x="365388" y="251061"/>
                  <a:pt x="381822" y="251061"/>
                </a:cubicBezTo>
                <a:cubicBezTo>
                  <a:pt x="409955" y="251061"/>
                  <a:pt x="430003" y="245007"/>
                  <a:pt x="441967" y="232900"/>
                </a:cubicBezTo>
                <a:cubicBezTo>
                  <a:pt x="453930" y="220793"/>
                  <a:pt x="459911" y="197516"/>
                  <a:pt x="459911" y="163068"/>
                </a:cubicBezTo>
                <a:cubicBezTo>
                  <a:pt x="459911" y="110272"/>
                  <a:pt x="459911" y="57476"/>
                  <a:pt x="459911" y="4680"/>
                </a:cubicBezTo>
                <a:cubicBezTo>
                  <a:pt x="472664" y="4680"/>
                  <a:pt x="485416" y="4680"/>
                  <a:pt x="498168" y="4680"/>
                </a:cubicBezTo>
                <a:cubicBezTo>
                  <a:pt x="498168" y="57539"/>
                  <a:pt x="498168" y="110397"/>
                  <a:pt x="498168" y="163255"/>
                </a:cubicBezTo>
                <a:cubicBezTo>
                  <a:pt x="498168" y="190838"/>
                  <a:pt x="494881" y="212743"/>
                  <a:pt x="488308" y="228969"/>
                </a:cubicBezTo>
                <a:cubicBezTo>
                  <a:pt x="481735" y="245194"/>
                  <a:pt x="469870" y="258393"/>
                  <a:pt x="452714" y="268566"/>
                </a:cubicBezTo>
                <a:cubicBezTo>
                  <a:pt x="435558" y="278738"/>
                  <a:pt x="413044" y="283824"/>
                  <a:pt x="385174" y="283824"/>
                </a:cubicBezTo>
                <a:cubicBezTo>
                  <a:pt x="358092" y="283824"/>
                  <a:pt x="335940" y="279393"/>
                  <a:pt x="318719" y="270531"/>
                </a:cubicBezTo>
                <a:cubicBezTo>
                  <a:pt x="301497" y="261670"/>
                  <a:pt x="289205" y="248845"/>
                  <a:pt x="281843" y="232058"/>
                </a:cubicBezTo>
                <a:cubicBezTo>
                  <a:pt x="274481" y="215271"/>
                  <a:pt x="270800" y="192336"/>
                  <a:pt x="270800" y="163255"/>
                </a:cubicBezTo>
                <a:cubicBezTo>
                  <a:pt x="270800" y="110397"/>
                  <a:pt x="270800" y="57539"/>
                  <a:pt x="270800" y="4680"/>
                </a:cubicBezTo>
                <a:close/>
                <a:moveTo>
                  <a:pt x="0" y="4680"/>
                </a:moveTo>
                <a:cubicBezTo>
                  <a:pt x="36153" y="4680"/>
                  <a:pt x="72305" y="4680"/>
                  <a:pt x="108458" y="4680"/>
                </a:cubicBezTo>
                <a:cubicBezTo>
                  <a:pt x="130544" y="4680"/>
                  <a:pt x="148259" y="7457"/>
                  <a:pt x="161603" y="13012"/>
                </a:cubicBezTo>
                <a:cubicBezTo>
                  <a:pt x="174947" y="18566"/>
                  <a:pt x="185398" y="27115"/>
                  <a:pt x="192957" y="38661"/>
                </a:cubicBezTo>
                <a:cubicBezTo>
                  <a:pt x="200516" y="50206"/>
                  <a:pt x="204296" y="62281"/>
                  <a:pt x="204296" y="74887"/>
                </a:cubicBezTo>
                <a:cubicBezTo>
                  <a:pt x="204296" y="86620"/>
                  <a:pt x="200944" y="97666"/>
                  <a:pt x="194239" y="108025"/>
                </a:cubicBezTo>
                <a:cubicBezTo>
                  <a:pt x="187534" y="118385"/>
                  <a:pt x="177412" y="126747"/>
                  <a:pt x="163871" y="133113"/>
                </a:cubicBezTo>
                <a:cubicBezTo>
                  <a:pt x="181355" y="137980"/>
                  <a:pt x="194798" y="146280"/>
                  <a:pt x="204197" y="158013"/>
                </a:cubicBezTo>
                <a:cubicBezTo>
                  <a:pt x="213597" y="169745"/>
                  <a:pt x="218297" y="183599"/>
                  <a:pt x="218297" y="199575"/>
                </a:cubicBezTo>
                <a:cubicBezTo>
                  <a:pt x="218297" y="212431"/>
                  <a:pt x="215438" y="224382"/>
                  <a:pt x="209719" y="235428"/>
                </a:cubicBezTo>
                <a:cubicBezTo>
                  <a:pt x="204000" y="246474"/>
                  <a:pt x="196934" y="254992"/>
                  <a:pt x="188520" y="260983"/>
                </a:cubicBezTo>
                <a:cubicBezTo>
                  <a:pt x="180107" y="266974"/>
                  <a:pt x="169556" y="271499"/>
                  <a:pt x="156870" y="274557"/>
                </a:cubicBezTo>
                <a:cubicBezTo>
                  <a:pt x="144184" y="277614"/>
                  <a:pt x="128638" y="279143"/>
                  <a:pt x="110233" y="279143"/>
                </a:cubicBezTo>
                <a:cubicBezTo>
                  <a:pt x="73489" y="279143"/>
                  <a:pt x="36744" y="279143"/>
                  <a:pt x="0" y="279143"/>
                </a:cubicBezTo>
                <a:cubicBezTo>
                  <a:pt x="0" y="187656"/>
                  <a:pt x="0" y="96168"/>
                  <a:pt x="0" y="4680"/>
                </a:cubicBezTo>
                <a:close/>
                <a:moveTo>
                  <a:pt x="3559195" y="0"/>
                </a:moveTo>
                <a:lnTo>
                  <a:pt x="3605825" y="0"/>
                </a:lnTo>
                <a:lnTo>
                  <a:pt x="3605825" y="147443"/>
                </a:lnTo>
                <a:lnTo>
                  <a:pt x="3753268" y="147443"/>
                </a:lnTo>
                <a:lnTo>
                  <a:pt x="3753268" y="194073"/>
                </a:lnTo>
                <a:lnTo>
                  <a:pt x="3605825" y="194073"/>
                </a:lnTo>
                <a:lnTo>
                  <a:pt x="3605825" y="341516"/>
                </a:lnTo>
                <a:lnTo>
                  <a:pt x="3559195" y="341516"/>
                </a:lnTo>
                <a:lnTo>
                  <a:pt x="3559195" y="194073"/>
                </a:lnTo>
                <a:lnTo>
                  <a:pt x="3411752" y="194073"/>
                </a:lnTo>
                <a:lnTo>
                  <a:pt x="3411752" y="147443"/>
                </a:lnTo>
                <a:lnTo>
                  <a:pt x="3559195" y="147443"/>
                </a:lnTo>
                <a:close/>
                <a:moveTo>
                  <a:pt x="1872128" y="0"/>
                </a:moveTo>
                <a:cubicBezTo>
                  <a:pt x="1893557" y="0"/>
                  <a:pt x="1912455" y="3276"/>
                  <a:pt x="1928822" y="9829"/>
                </a:cubicBezTo>
                <a:cubicBezTo>
                  <a:pt x="1945189" y="16382"/>
                  <a:pt x="1957777" y="26023"/>
                  <a:pt x="1966585" y="38754"/>
                </a:cubicBezTo>
                <a:cubicBezTo>
                  <a:pt x="1975394" y="51485"/>
                  <a:pt x="1980126" y="65901"/>
                  <a:pt x="1980783" y="82002"/>
                </a:cubicBezTo>
                <a:cubicBezTo>
                  <a:pt x="1968557" y="82875"/>
                  <a:pt x="1956331" y="83749"/>
                  <a:pt x="1944105" y="84623"/>
                </a:cubicBezTo>
                <a:cubicBezTo>
                  <a:pt x="1942133" y="67274"/>
                  <a:pt x="1935461" y="54169"/>
                  <a:pt x="1924089" y="45307"/>
                </a:cubicBezTo>
                <a:cubicBezTo>
                  <a:pt x="1912717" y="36445"/>
                  <a:pt x="1895923" y="32014"/>
                  <a:pt x="1873705" y="32014"/>
                </a:cubicBezTo>
                <a:cubicBezTo>
                  <a:pt x="1850568" y="32014"/>
                  <a:pt x="1833707" y="36040"/>
                  <a:pt x="1823124" y="44090"/>
                </a:cubicBezTo>
                <a:cubicBezTo>
                  <a:pt x="1812541" y="52140"/>
                  <a:pt x="1807250" y="61845"/>
                  <a:pt x="1807250" y="73203"/>
                </a:cubicBezTo>
                <a:cubicBezTo>
                  <a:pt x="1807250" y="83063"/>
                  <a:pt x="1810997" y="91176"/>
                  <a:pt x="1818490" y="97541"/>
                </a:cubicBezTo>
                <a:cubicBezTo>
                  <a:pt x="1825852" y="103906"/>
                  <a:pt x="1845079" y="110428"/>
                  <a:pt x="1876170" y="117105"/>
                </a:cubicBezTo>
                <a:cubicBezTo>
                  <a:pt x="1907262" y="123783"/>
                  <a:pt x="1928592" y="129618"/>
                  <a:pt x="1940161" y="134610"/>
                </a:cubicBezTo>
                <a:cubicBezTo>
                  <a:pt x="1956988" y="141974"/>
                  <a:pt x="1969412" y="151304"/>
                  <a:pt x="1977431" y="162600"/>
                </a:cubicBezTo>
                <a:cubicBezTo>
                  <a:pt x="1985451" y="173895"/>
                  <a:pt x="1989460" y="186907"/>
                  <a:pt x="1989460" y="201635"/>
                </a:cubicBezTo>
                <a:cubicBezTo>
                  <a:pt x="1989460" y="216238"/>
                  <a:pt x="1985056" y="229998"/>
                  <a:pt x="1976248" y="242917"/>
                </a:cubicBezTo>
                <a:cubicBezTo>
                  <a:pt x="1967440" y="255835"/>
                  <a:pt x="1954786" y="265882"/>
                  <a:pt x="1938287" y="273059"/>
                </a:cubicBezTo>
                <a:cubicBezTo>
                  <a:pt x="1921789" y="280235"/>
                  <a:pt x="1903219" y="283824"/>
                  <a:pt x="1882579" y="283824"/>
                </a:cubicBezTo>
                <a:cubicBezTo>
                  <a:pt x="1856418" y="283824"/>
                  <a:pt x="1834496" y="280204"/>
                  <a:pt x="1816814" y="272965"/>
                </a:cubicBezTo>
                <a:cubicBezTo>
                  <a:pt x="1799132" y="265726"/>
                  <a:pt x="1785263" y="254836"/>
                  <a:pt x="1775205" y="240295"/>
                </a:cubicBezTo>
                <a:cubicBezTo>
                  <a:pt x="1765149" y="225755"/>
                  <a:pt x="1759857" y="209311"/>
                  <a:pt x="1759331" y="190963"/>
                </a:cubicBezTo>
                <a:cubicBezTo>
                  <a:pt x="1771360" y="189965"/>
                  <a:pt x="1783389" y="188966"/>
                  <a:pt x="1795418" y="187968"/>
                </a:cubicBezTo>
                <a:cubicBezTo>
                  <a:pt x="1797127" y="201697"/>
                  <a:pt x="1801104" y="212961"/>
                  <a:pt x="1807349" y="221761"/>
                </a:cubicBezTo>
                <a:cubicBezTo>
                  <a:pt x="1813593" y="230560"/>
                  <a:pt x="1823289" y="237674"/>
                  <a:pt x="1836435" y="243104"/>
                </a:cubicBezTo>
                <a:cubicBezTo>
                  <a:pt x="1849582" y="248533"/>
                  <a:pt x="1864372" y="251248"/>
                  <a:pt x="1880805" y="251248"/>
                </a:cubicBezTo>
                <a:cubicBezTo>
                  <a:pt x="1895397" y="251248"/>
                  <a:pt x="1908281" y="249188"/>
                  <a:pt x="1919455" y="245070"/>
                </a:cubicBezTo>
                <a:cubicBezTo>
                  <a:pt x="1930630" y="240951"/>
                  <a:pt x="1938945" y="235303"/>
                  <a:pt x="1944401" y="228126"/>
                </a:cubicBezTo>
                <a:cubicBezTo>
                  <a:pt x="1949857" y="220949"/>
                  <a:pt x="1952584" y="213117"/>
                  <a:pt x="1952584" y="204630"/>
                </a:cubicBezTo>
                <a:cubicBezTo>
                  <a:pt x="1952584" y="196018"/>
                  <a:pt x="1949955" y="188498"/>
                  <a:pt x="1944696" y="182070"/>
                </a:cubicBezTo>
                <a:cubicBezTo>
                  <a:pt x="1939438" y="175642"/>
                  <a:pt x="1930761" y="170244"/>
                  <a:pt x="1918666" y="165876"/>
                </a:cubicBezTo>
                <a:cubicBezTo>
                  <a:pt x="1910910" y="163005"/>
                  <a:pt x="1893754" y="158543"/>
                  <a:pt x="1867198" y="152490"/>
                </a:cubicBezTo>
                <a:cubicBezTo>
                  <a:pt x="1840642" y="146436"/>
                  <a:pt x="1822040" y="140726"/>
                  <a:pt x="1811391" y="135359"/>
                </a:cubicBezTo>
                <a:cubicBezTo>
                  <a:pt x="1797587" y="128494"/>
                  <a:pt x="1787300" y="119976"/>
                  <a:pt x="1780530" y="109804"/>
                </a:cubicBezTo>
                <a:cubicBezTo>
                  <a:pt x="1773759" y="99632"/>
                  <a:pt x="1770374" y="88242"/>
                  <a:pt x="1770374" y="75636"/>
                </a:cubicBezTo>
                <a:cubicBezTo>
                  <a:pt x="1770374" y="61782"/>
                  <a:pt x="1774515" y="48833"/>
                  <a:pt x="1782798" y="36788"/>
                </a:cubicBezTo>
                <a:cubicBezTo>
                  <a:pt x="1791080" y="24744"/>
                  <a:pt x="1803175" y="15601"/>
                  <a:pt x="1819082" y="9361"/>
                </a:cubicBezTo>
                <a:cubicBezTo>
                  <a:pt x="1834989" y="3120"/>
                  <a:pt x="1852671" y="0"/>
                  <a:pt x="1872128" y="0"/>
                </a:cubicBezTo>
                <a:close/>
                <a:moveTo>
                  <a:pt x="1603497" y="0"/>
                </a:moveTo>
                <a:cubicBezTo>
                  <a:pt x="1624926" y="0"/>
                  <a:pt x="1643824" y="3276"/>
                  <a:pt x="1660191" y="9829"/>
                </a:cubicBezTo>
                <a:cubicBezTo>
                  <a:pt x="1676559" y="16382"/>
                  <a:pt x="1689147" y="26023"/>
                  <a:pt x="1697955" y="38754"/>
                </a:cubicBezTo>
                <a:cubicBezTo>
                  <a:pt x="1706763" y="51485"/>
                  <a:pt x="1711495" y="65901"/>
                  <a:pt x="1712153" y="82002"/>
                </a:cubicBezTo>
                <a:cubicBezTo>
                  <a:pt x="1699927" y="82875"/>
                  <a:pt x="1687701" y="83749"/>
                  <a:pt x="1675474" y="84623"/>
                </a:cubicBezTo>
                <a:cubicBezTo>
                  <a:pt x="1673502" y="67274"/>
                  <a:pt x="1666830" y="54169"/>
                  <a:pt x="1655459" y="45307"/>
                </a:cubicBezTo>
                <a:cubicBezTo>
                  <a:pt x="1644087" y="36445"/>
                  <a:pt x="1627292" y="32014"/>
                  <a:pt x="1605075" y="32014"/>
                </a:cubicBezTo>
                <a:cubicBezTo>
                  <a:pt x="1581937" y="32014"/>
                  <a:pt x="1565077" y="36040"/>
                  <a:pt x="1554494" y="44090"/>
                </a:cubicBezTo>
                <a:cubicBezTo>
                  <a:pt x="1543911" y="52140"/>
                  <a:pt x="1538620" y="61845"/>
                  <a:pt x="1538620" y="73203"/>
                </a:cubicBezTo>
                <a:cubicBezTo>
                  <a:pt x="1538620" y="83063"/>
                  <a:pt x="1542366" y="91176"/>
                  <a:pt x="1549860" y="97541"/>
                </a:cubicBezTo>
                <a:cubicBezTo>
                  <a:pt x="1557222" y="103906"/>
                  <a:pt x="1576448" y="110428"/>
                  <a:pt x="1607540" y="117105"/>
                </a:cubicBezTo>
                <a:cubicBezTo>
                  <a:pt x="1638631" y="123783"/>
                  <a:pt x="1659962" y="129618"/>
                  <a:pt x="1671530" y="134610"/>
                </a:cubicBezTo>
                <a:cubicBezTo>
                  <a:pt x="1688358" y="141974"/>
                  <a:pt x="1700781" y="151304"/>
                  <a:pt x="1708801" y="162600"/>
                </a:cubicBezTo>
                <a:cubicBezTo>
                  <a:pt x="1716820" y="173895"/>
                  <a:pt x="1720830" y="186907"/>
                  <a:pt x="1720830" y="201635"/>
                </a:cubicBezTo>
                <a:cubicBezTo>
                  <a:pt x="1720830" y="216238"/>
                  <a:pt x="1716426" y="229998"/>
                  <a:pt x="1707617" y="242917"/>
                </a:cubicBezTo>
                <a:cubicBezTo>
                  <a:pt x="1698809" y="255835"/>
                  <a:pt x="1686156" y="265882"/>
                  <a:pt x="1669657" y="273059"/>
                </a:cubicBezTo>
                <a:cubicBezTo>
                  <a:pt x="1653158" y="280235"/>
                  <a:pt x="1634589" y="283824"/>
                  <a:pt x="1613949" y="283824"/>
                </a:cubicBezTo>
                <a:cubicBezTo>
                  <a:pt x="1587787" y="283824"/>
                  <a:pt x="1565866" y="280204"/>
                  <a:pt x="1548184" y="272965"/>
                </a:cubicBezTo>
                <a:cubicBezTo>
                  <a:pt x="1530502" y="265726"/>
                  <a:pt x="1516632" y="254836"/>
                  <a:pt x="1506575" y="240295"/>
                </a:cubicBezTo>
                <a:cubicBezTo>
                  <a:pt x="1496518" y="225755"/>
                  <a:pt x="1491227" y="209311"/>
                  <a:pt x="1490701" y="190963"/>
                </a:cubicBezTo>
                <a:cubicBezTo>
                  <a:pt x="1502730" y="189965"/>
                  <a:pt x="1514759" y="188966"/>
                  <a:pt x="1526788" y="187968"/>
                </a:cubicBezTo>
                <a:cubicBezTo>
                  <a:pt x="1528497" y="201697"/>
                  <a:pt x="1532474" y="212961"/>
                  <a:pt x="1538718" y="221761"/>
                </a:cubicBezTo>
                <a:cubicBezTo>
                  <a:pt x="1544963" y="230560"/>
                  <a:pt x="1554658" y="237674"/>
                  <a:pt x="1567805" y="243104"/>
                </a:cubicBezTo>
                <a:cubicBezTo>
                  <a:pt x="1580951" y="248533"/>
                  <a:pt x="1595741" y="251248"/>
                  <a:pt x="1612174" y="251248"/>
                </a:cubicBezTo>
                <a:cubicBezTo>
                  <a:pt x="1626767" y="251248"/>
                  <a:pt x="1639650" y="249188"/>
                  <a:pt x="1650825" y="245070"/>
                </a:cubicBezTo>
                <a:cubicBezTo>
                  <a:pt x="1661999" y="240951"/>
                  <a:pt x="1670314" y="235303"/>
                  <a:pt x="1675770" y="228126"/>
                </a:cubicBezTo>
                <a:cubicBezTo>
                  <a:pt x="1681226" y="220949"/>
                  <a:pt x="1683954" y="213117"/>
                  <a:pt x="1683954" y="204630"/>
                </a:cubicBezTo>
                <a:cubicBezTo>
                  <a:pt x="1683954" y="196018"/>
                  <a:pt x="1681324" y="188498"/>
                  <a:pt x="1676066" y="182070"/>
                </a:cubicBezTo>
                <a:cubicBezTo>
                  <a:pt x="1670807" y="175642"/>
                  <a:pt x="1662131" y="170244"/>
                  <a:pt x="1650036" y="165876"/>
                </a:cubicBezTo>
                <a:cubicBezTo>
                  <a:pt x="1642279" y="163005"/>
                  <a:pt x="1625123" y="158543"/>
                  <a:pt x="1598567" y="152490"/>
                </a:cubicBezTo>
                <a:cubicBezTo>
                  <a:pt x="1572012" y="146436"/>
                  <a:pt x="1553409" y="140726"/>
                  <a:pt x="1542761" y="135359"/>
                </a:cubicBezTo>
                <a:cubicBezTo>
                  <a:pt x="1528957" y="128494"/>
                  <a:pt x="1518670" y="119976"/>
                  <a:pt x="1511899" y="109804"/>
                </a:cubicBezTo>
                <a:cubicBezTo>
                  <a:pt x="1505129" y="99632"/>
                  <a:pt x="1501744" y="88242"/>
                  <a:pt x="1501744" y="75636"/>
                </a:cubicBezTo>
                <a:cubicBezTo>
                  <a:pt x="1501744" y="61782"/>
                  <a:pt x="1505885" y="48833"/>
                  <a:pt x="1514167" y="36788"/>
                </a:cubicBezTo>
                <a:cubicBezTo>
                  <a:pt x="1522449" y="24744"/>
                  <a:pt x="1534544" y="15601"/>
                  <a:pt x="1550451" y="9361"/>
                </a:cubicBezTo>
                <a:cubicBezTo>
                  <a:pt x="1566359" y="3120"/>
                  <a:pt x="1584041" y="0"/>
                  <a:pt x="1603497" y="0"/>
                </a:cubicBezTo>
                <a:close/>
                <a:moveTo>
                  <a:pt x="662377" y="0"/>
                </a:moveTo>
                <a:cubicBezTo>
                  <a:pt x="683806" y="0"/>
                  <a:pt x="702704" y="3276"/>
                  <a:pt x="719071" y="9829"/>
                </a:cubicBezTo>
                <a:cubicBezTo>
                  <a:pt x="735438" y="16382"/>
                  <a:pt x="748026" y="26023"/>
                  <a:pt x="756834" y="38754"/>
                </a:cubicBezTo>
                <a:cubicBezTo>
                  <a:pt x="765642" y="51485"/>
                  <a:pt x="770375" y="65901"/>
                  <a:pt x="771033" y="82002"/>
                </a:cubicBezTo>
                <a:cubicBezTo>
                  <a:pt x="758806" y="82875"/>
                  <a:pt x="746580" y="83749"/>
                  <a:pt x="734354" y="84623"/>
                </a:cubicBezTo>
                <a:cubicBezTo>
                  <a:pt x="732382" y="67274"/>
                  <a:pt x="725710" y="54169"/>
                  <a:pt x="714338" y="45307"/>
                </a:cubicBezTo>
                <a:cubicBezTo>
                  <a:pt x="702967" y="36445"/>
                  <a:pt x="686172" y="32014"/>
                  <a:pt x="663955" y="32014"/>
                </a:cubicBezTo>
                <a:cubicBezTo>
                  <a:pt x="640817" y="32014"/>
                  <a:pt x="623956" y="36040"/>
                  <a:pt x="613374" y="44090"/>
                </a:cubicBezTo>
                <a:cubicBezTo>
                  <a:pt x="602790" y="52140"/>
                  <a:pt x="597499" y="61845"/>
                  <a:pt x="597499" y="73203"/>
                </a:cubicBezTo>
                <a:cubicBezTo>
                  <a:pt x="597499" y="83063"/>
                  <a:pt x="601246" y="91176"/>
                  <a:pt x="608739" y="97541"/>
                </a:cubicBezTo>
                <a:cubicBezTo>
                  <a:pt x="616101" y="103906"/>
                  <a:pt x="635328" y="110428"/>
                  <a:pt x="666419" y="117105"/>
                </a:cubicBezTo>
                <a:cubicBezTo>
                  <a:pt x="697511" y="123783"/>
                  <a:pt x="718841" y="129618"/>
                  <a:pt x="730410" y="134610"/>
                </a:cubicBezTo>
                <a:cubicBezTo>
                  <a:pt x="747238" y="141974"/>
                  <a:pt x="759661" y="151304"/>
                  <a:pt x="767680" y="162600"/>
                </a:cubicBezTo>
                <a:cubicBezTo>
                  <a:pt x="775700" y="173895"/>
                  <a:pt x="779709" y="186907"/>
                  <a:pt x="779709" y="201635"/>
                </a:cubicBezTo>
                <a:cubicBezTo>
                  <a:pt x="779709" y="216238"/>
                  <a:pt x="775305" y="229998"/>
                  <a:pt x="766497" y="242917"/>
                </a:cubicBezTo>
                <a:cubicBezTo>
                  <a:pt x="757689" y="255835"/>
                  <a:pt x="745035" y="265882"/>
                  <a:pt x="728537" y="273059"/>
                </a:cubicBezTo>
                <a:cubicBezTo>
                  <a:pt x="712038" y="280235"/>
                  <a:pt x="693468" y="283824"/>
                  <a:pt x="672828" y="283824"/>
                </a:cubicBezTo>
                <a:cubicBezTo>
                  <a:pt x="646667" y="283824"/>
                  <a:pt x="624745" y="280204"/>
                  <a:pt x="607063" y="272965"/>
                </a:cubicBezTo>
                <a:cubicBezTo>
                  <a:pt x="589381" y="265726"/>
                  <a:pt x="575511" y="254836"/>
                  <a:pt x="565454" y="240295"/>
                </a:cubicBezTo>
                <a:cubicBezTo>
                  <a:pt x="555397" y="225755"/>
                  <a:pt x="550106" y="209311"/>
                  <a:pt x="549580" y="190963"/>
                </a:cubicBezTo>
                <a:cubicBezTo>
                  <a:pt x="561609" y="189965"/>
                  <a:pt x="573638" y="188966"/>
                  <a:pt x="585667" y="187968"/>
                </a:cubicBezTo>
                <a:cubicBezTo>
                  <a:pt x="587376" y="201697"/>
                  <a:pt x="591353" y="212961"/>
                  <a:pt x="597598" y="221761"/>
                </a:cubicBezTo>
                <a:cubicBezTo>
                  <a:pt x="603842" y="230560"/>
                  <a:pt x="613538" y="237674"/>
                  <a:pt x="626684" y="243104"/>
                </a:cubicBezTo>
                <a:cubicBezTo>
                  <a:pt x="639831" y="248533"/>
                  <a:pt x="654621" y="251248"/>
                  <a:pt x="671054" y="251248"/>
                </a:cubicBezTo>
                <a:cubicBezTo>
                  <a:pt x="685646" y="251248"/>
                  <a:pt x="698530" y="249188"/>
                  <a:pt x="709704" y="245070"/>
                </a:cubicBezTo>
                <a:cubicBezTo>
                  <a:pt x="720879" y="240951"/>
                  <a:pt x="729194" y="235303"/>
                  <a:pt x="734650" y="228126"/>
                </a:cubicBezTo>
                <a:cubicBezTo>
                  <a:pt x="740106" y="220949"/>
                  <a:pt x="742833" y="213117"/>
                  <a:pt x="742833" y="204630"/>
                </a:cubicBezTo>
                <a:cubicBezTo>
                  <a:pt x="742833" y="196018"/>
                  <a:pt x="740204" y="188498"/>
                  <a:pt x="734945" y="182070"/>
                </a:cubicBezTo>
                <a:cubicBezTo>
                  <a:pt x="729687" y="175642"/>
                  <a:pt x="721010" y="170244"/>
                  <a:pt x="708915" y="165876"/>
                </a:cubicBezTo>
                <a:cubicBezTo>
                  <a:pt x="701159" y="163005"/>
                  <a:pt x="684003" y="158543"/>
                  <a:pt x="657447" y="152490"/>
                </a:cubicBezTo>
                <a:cubicBezTo>
                  <a:pt x="630891" y="146436"/>
                  <a:pt x="612289" y="140726"/>
                  <a:pt x="601640" y="135359"/>
                </a:cubicBezTo>
                <a:cubicBezTo>
                  <a:pt x="587836" y="128494"/>
                  <a:pt x="577549" y="119976"/>
                  <a:pt x="570779" y="109804"/>
                </a:cubicBezTo>
                <a:cubicBezTo>
                  <a:pt x="564008" y="99632"/>
                  <a:pt x="560623" y="88242"/>
                  <a:pt x="560623" y="75636"/>
                </a:cubicBezTo>
                <a:cubicBezTo>
                  <a:pt x="560623" y="61782"/>
                  <a:pt x="564764" y="48833"/>
                  <a:pt x="573046" y="36788"/>
                </a:cubicBezTo>
                <a:cubicBezTo>
                  <a:pt x="581329" y="24744"/>
                  <a:pt x="593423" y="15601"/>
                  <a:pt x="609331" y="9361"/>
                </a:cubicBezTo>
                <a:cubicBezTo>
                  <a:pt x="625238" y="3120"/>
                  <a:pt x="642920" y="0"/>
                  <a:pt x="662377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767984" y="1765320"/>
            <a:ext cx="829240" cy="17272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dist" defTabSz="514350">
              <a:defRPr/>
            </a:pPr>
            <a:r>
              <a:rPr lang="en-US" altLang="zh-CN" sz="525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20XX</a:t>
            </a:r>
            <a:r>
              <a:rPr lang="en-US" altLang="zh-CN" sz="525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+</a:t>
            </a:r>
            <a:endParaRPr lang="zh-CN" altLang="en-US" sz="525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53A1E1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53A1E1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5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"/>
                            </p:stCondLst>
                            <p:childTnLst>
                              <p:par>
                                <p:cTn id="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299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799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299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bldLvl="0" animBg="1"/>
      <p:bldP spid="6" grpId="1" bldLvl="0" animBg="1"/>
      <p:bldP spid="7" grpId="0"/>
      <p:bldP spid="7" grpId="1"/>
      <p:bldP spid="19" grpId="0" animBg="1"/>
      <p:bldP spid="20" grpId="0"/>
      <p:bldP spid="2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0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1355004" y="2788569"/>
            <a:ext cx="3579134" cy="738505"/>
          </a:xfrm>
          <a:prstGeom prst="rect">
            <a:avLst/>
          </a:prstGeom>
          <a:solidFill>
            <a:srgbClr val="FDF3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913765">
              <a:spcBef>
                <a:spcPct val="20000"/>
              </a:spcBef>
            </a:pPr>
            <a:endParaRPr lang="zh-CN" altLang="en-US" sz="4800" b="1" cap="all" dirty="0" smtClean="0">
              <a:solidFill>
                <a:srgbClr val="1D41D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pic>
        <p:nvPicPr>
          <p:cNvPr id="2" name="图片 1" descr="2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0775" y="320040"/>
            <a:ext cx="11071860" cy="6217285"/>
          </a:xfrm>
          <a:prstGeom prst="rect">
            <a:avLst/>
          </a:prstGeom>
          <a:noFill/>
          <a:ln>
            <a:solidFill>
              <a:srgbClr val="5832E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10628630" y="357314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136140" y="745490"/>
            <a:ext cx="82334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1D41D5"/>
                </a:solidFill>
              </a:rPr>
              <a:t>神奇公式（</a:t>
            </a:r>
            <a:r>
              <a:rPr lang="en-US" altLang="zh-CN" b="1">
                <a:solidFill>
                  <a:srgbClr val="1D41D5"/>
                </a:solidFill>
              </a:rPr>
              <a:t>MagIC Formula), </a:t>
            </a:r>
            <a:r>
              <a:rPr lang="zh-CN" altLang="en-US" b="1">
                <a:solidFill>
                  <a:srgbClr val="1D41D5"/>
                </a:solidFill>
              </a:rPr>
              <a:t> </a:t>
            </a:r>
            <a:r>
              <a:rPr lang="en-US" altLang="zh-CN" b="1">
                <a:solidFill>
                  <a:srgbClr val="1D41D5"/>
                </a:solidFill>
              </a:rPr>
              <a:t>Piotroski_fscore VS </a:t>
            </a:r>
            <a:r>
              <a:rPr lang="zh-CN" altLang="en-US" b="1">
                <a:solidFill>
                  <a:srgbClr val="1D41D5"/>
                </a:solidFill>
              </a:rPr>
              <a:t>指数</a:t>
            </a:r>
            <a:r>
              <a:rPr lang="en-US" altLang="zh-CN" b="1">
                <a:solidFill>
                  <a:srgbClr val="1D41D5"/>
                </a:solidFill>
              </a:rPr>
              <a:t>DJI</a:t>
            </a:r>
            <a:endParaRPr lang="en-US" altLang="zh-CN" b="1">
              <a:solidFill>
                <a:srgbClr val="1D41D5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1384" t="1685" r="1841" b="2491"/>
          <a:stretch>
            <a:fillRect/>
          </a:stretch>
        </p:blipFill>
        <p:spPr>
          <a:xfrm>
            <a:off x="208915" y="2528570"/>
            <a:ext cx="4103370" cy="34905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15670" y="1360170"/>
            <a:ext cx="417385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rgbClr val="1D41D5"/>
                </a:solidFill>
                <a:sym typeface="+mn-ea"/>
              </a:rPr>
              <a:t>最大回撤率      </a:t>
            </a:r>
            <a:r>
              <a:rPr lang="zh-CN" altLang="en-US">
                <a:solidFill>
                  <a:srgbClr val="1D41D5"/>
                </a:solidFill>
                <a:sym typeface="+mn-ea"/>
              </a:rPr>
              <a:t>0.2</a:t>
            </a:r>
            <a:r>
              <a:rPr lang="en-US" altLang="zh-CN">
                <a:solidFill>
                  <a:srgbClr val="1D41D5"/>
                </a:solidFill>
                <a:sym typeface="+mn-ea"/>
              </a:rPr>
              <a:t>5</a:t>
            </a:r>
            <a:endParaRPr lang="zh-CN" altLang="en-US">
              <a:solidFill>
                <a:srgbClr val="1D41D5"/>
              </a:solidFill>
            </a:endParaRPr>
          </a:p>
          <a:p>
            <a:r>
              <a:rPr lang="en-US" altLang="zh-CN">
                <a:solidFill>
                  <a:srgbClr val="1D41D5"/>
                </a:solidFill>
                <a:sym typeface="+mn-ea"/>
              </a:rPr>
              <a:t>夏普比率         </a:t>
            </a:r>
            <a:r>
              <a:rPr lang="zh-CN" altLang="en-US">
                <a:solidFill>
                  <a:srgbClr val="1D41D5"/>
                </a:solidFill>
                <a:sym typeface="+mn-ea"/>
              </a:rPr>
              <a:t>-0.0</a:t>
            </a:r>
            <a:r>
              <a:rPr lang="en-US" altLang="zh-CN">
                <a:solidFill>
                  <a:srgbClr val="1D41D5"/>
                </a:solidFill>
                <a:sym typeface="+mn-ea"/>
              </a:rPr>
              <a:t>7</a:t>
            </a:r>
            <a:endParaRPr lang="en-US" altLang="zh-CN">
              <a:solidFill>
                <a:srgbClr val="1D41D5"/>
              </a:solidFill>
              <a:sym typeface="+mn-ea"/>
            </a:endParaRPr>
          </a:p>
          <a:p>
            <a:r>
              <a:rPr lang="zh-CN" altLang="en-US">
                <a:solidFill>
                  <a:srgbClr val="1D41D5"/>
                </a:solidFill>
                <a:sym typeface="+mn-ea"/>
              </a:rPr>
              <a:t>复合年增长率 </a:t>
            </a:r>
            <a:r>
              <a:rPr lang="en-US" altLang="zh-CN">
                <a:solidFill>
                  <a:srgbClr val="1D41D5"/>
                </a:solidFill>
                <a:sym typeface="+mn-ea"/>
              </a:rPr>
              <a:t>0.015</a:t>
            </a:r>
            <a:endParaRPr lang="en-US" altLang="zh-CN">
              <a:solidFill>
                <a:srgbClr val="1D41D5"/>
              </a:solidFill>
              <a:sym typeface="+mn-ea"/>
            </a:endParaRPr>
          </a:p>
        </p:txBody>
      </p:sp>
      <p:pic>
        <p:nvPicPr>
          <p:cNvPr id="7" name="图片 6" descr="f-score"/>
          <p:cNvPicPr>
            <a:picLocks noChangeAspect="1"/>
          </p:cNvPicPr>
          <p:nvPr/>
        </p:nvPicPr>
        <p:blipFill>
          <a:blip r:embed="rId3"/>
          <a:srcRect l="2893" t="2634" r="1907" b="3407"/>
          <a:stretch>
            <a:fillRect/>
          </a:stretch>
        </p:blipFill>
        <p:spPr>
          <a:xfrm>
            <a:off x="6593205" y="2750820"/>
            <a:ext cx="4208145" cy="304673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326630" y="1269365"/>
            <a:ext cx="393001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rgbClr val="1D41D5"/>
                </a:solidFill>
                <a:sym typeface="+mn-ea"/>
              </a:rPr>
              <a:t>最大回撤率     </a:t>
            </a:r>
            <a:r>
              <a:rPr lang="zh-CN" altLang="en-US">
                <a:solidFill>
                  <a:srgbClr val="1D41D5"/>
                </a:solidFill>
                <a:sym typeface="+mn-ea"/>
              </a:rPr>
              <a:t>0.1</a:t>
            </a:r>
            <a:r>
              <a:rPr lang="en-US" altLang="zh-CN">
                <a:solidFill>
                  <a:srgbClr val="1D41D5"/>
                </a:solidFill>
                <a:sym typeface="+mn-ea"/>
              </a:rPr>
              <a:t>9 </a:t>
            </a:r>
            <a:endParaRPr lang="en-US" altLang="zh-CN">
              <a:solidFill>
                <a:srgbClr val="1D41D5"/>
              </a:solidFill>
              <a:sym typeface="+mn-ea"/>
            </a:endParaRPr>
          </a:p>
          <a:p>
            <a:r>
              <a:rPr lang="en-US" altLang="zh-CN">
                <a:solidFill>
                  <a:srgbClr val="1D41D5"/>
                </a:solidFill>
                <a:sym typeface="+mn-ea"/>
              </a:rPr>
              <a:t>夏普比率         </a:t>
            </a:r>
            <a:r>
              <a:rPr lang="zh-CN" altLang="en-US">
                <a:solidFill>
                  <a:srgbClr val="1D41D5"/>
                </a:solidFill>
                <a:sym typeface="+mn-ea"/>
              </a:rPr>
              <a:t>0.8</a:t>
            </a:r>
            <a:r>
              <a:rPr lang="en-US" altLang="zh-CN">
                <a:solidFill>
                  <a:srgbClr val="1D41D5"/>
                </a:solidFill>
                <a:sym typeface="+mn-ea"/>
              </a:rPr>
              <a:t>5</a:t>
            </a:r>
            <a:endParaRPr lang="zh-CN" altLang="en-US">
              <a:solidFill>
                <a:srgbClr val="1D41D5"/>
              </a:solidFill>
              <a:sym typeface="+mn-ea"/>
            </a:endParaRPr>
          </a:p>
          <a:p>
            <a:r>
              <a:rPr lang="zh-CN" altLang="en-US">
                <a:solidFill>
                  <a:srgbClr val="1D41D5"/>
                </a:solidFill>
                <a:sym typeface="+mn-ea"/>
              </a:rPr>
              <a:t>复合年增长率  0.14</a:t>
            </a:r>
            <a:endParaRPr lang="zh-CN" altLang="en-US">
              <a:solidFill>
                <a:srgbClr val="1D41D5"/>
              </a:solidFill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23235" y="392430"/>
            <a:ext cx="82334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1D41D5"/>
                </a:solidFill>
              </a:rPr>
              <a:t>优化后神奇公式（</a:t>
            </a:r>
            <a:r>
              <a:rPr lang="en-US" altLang="zh-CN" sz="2400" b="1">
                <a:solidFill>
                  <a:srgbClr val="1D41D5"/>
                </a:solidFill>
              </a:rPr>
              <a:t>Magic Formula) </a:t>
            </a:r>
            <a:r>
              <a:rPr lang="en-US" altLang="zh-CN" sz="3600" b="1">
                <a:solidFill>
                  <a:srgbClr val="1D41D5"/>
                </a:solidFill>
              </a:rPr>
              <a:t>+</a:t>
            </a:r>
            <a:r>
              <a:rPr lang="zh-CN" altLang="en-US" sz="3600" b="1">
                <a:solidFill>
                  <a:srgbClr val="1D41D5"/>
                </a:solidFill>
              </a:rPr>
              <a:t> </a:t>
            </a:r>
            <a:r>
              <a:rPr lang="zh-CN" altLang="en-US" sz="2400" b="1">
                <a:solidFill>
                  <a:srgbClr val="1D41D5"/>
                </a:solidFill>
              </a:rPr>
              <a:t>（</a:t>
            </a:r>
            <a:r>
              <a:rPr lang="en-US" altLang="zh-CN" sz="2400" b="1">
                <a:solidFill>
                  <a:srgbClr val="1D41D5"/>
                </a:solidFill>
              </a:rPr>
              <a:t>Piotroski_fscore</a:t>
            </a:r>
            <a:r>
              <a:rPr lang="zh-CN" altLang="en-US" sz="2400" b="1">
                <a:solidFill>
                  <a:srgbClr val="1D41D5"/>
                </a:solidFill>
              </a:rPr>
              <a:t>）</a:t>
            </a:r>
            <a:endParaRPr lang="zh-CN" altLang="en-US" sz="2400" b="1">
              <a:solidFill>
                <a:srgbClr val="1D41D5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5095" y="4334510"/>
            <a:ext cx="289814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en-US" altLang="zh-CN">
              <a:solidFill>
                <a:srgbClr val="1D41D5"/>
              </a:solidFill>
              <a:sym typeface="+mn-ea"/>
            </a:endParaRPr>
          </a:p>
          <a:p>
            <a:r>
              <a:rPr lang="en-US" altLang="zh-CN">
                <a:solidFill>
                  <a:srgbClr val="1D41D5"/>
                </a:solidFill>
                <a:sym typeface="+mn-ea"/>
              </a:rPr>
              <a:t>最大回撤率       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0.2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4</a:t>
            </a:r>
            <a:r>
              <a:rPr lang="en-US" altLang="zh-CN">
                <a:solidFill>
                  <a:srgbClr val="1D41D5"/>
                </a:solidFill>
                <a:sym typeface="+mn-ea"/>
              </a:rPr>
              <a:t>/</a:t>
            </a:r>
            <a:r>
              <a:rPr lang="en-US" altLang="zh-CN" b="1">
                <a:solidFill>
                  <a:schemeClr val="accent3">
                    <a:lumMod val="60000"/>
                    <a:lumOff val="40000"/>
                  </a:schemeClr>
                </a:solidFill>
                <a:sym typeface="+mn-ea"/>
              </a:rPr>
              <a:t>0.23</a:t>
            </a:r>
            <a:endParaRPr lang="zh-CN" altLang="en-US" b="1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altLang="zh-CN">
                <a:solidFill>
                  <a:srgbClr val="1D41D5"/>
                </a:solidFill>
                <a:sym typeface="+mn-ea"/>
              </a:rPr>
              <a:t>夏普比率          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0.94</a:t>
            </a:r>
            <a:r>
              <a:rPr lang="en-US" altLang="zh-CN">
                <a:solidFill>
                  <a:srgbClr val="1D41D5"/>
                </a:solidFill>
                <a:sym typeface="+mn-ea"/>
              </a:rPr>
              <a:t>/</a:t>
            </a:r>
            <a:r>
              <a:rPr lang="en-US" altLang="zh-CN">
                <a:solidFill>
                  <a:schemeClr val="accent3">
                    <a:lumMod val="60000"/>
                    <a:lumOff val="40000"/>
                  </a:schemeClr>
                </a:solidFill>
                <a:sym typeface="+mn-ea"/>
              </a:rPr>
              <a:t>0.54</a:t>
            </a:r>
            <a:endParaRPr lang="en-US" altLang="zh-CN">
              <a:solidFill>
                <a:srgbClr val="1D41D5"/>
              </a:solidFill>
              <a:sym typeface="+mn-ea"/>
            </a:endParaRPr>
          </a:p>
          <a:p>
            <a:r>
              <a:rPr lang="zh-CN" altLang="en-US">
                <a:solidFill>
                  <a:srgbClr val="1D41D5"/>
                </a:solidFill>
                <a:sym typeface="+mn-ea"/>
              </a:rPr>
              <a:t>复合年增长率   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0.94</a:t>
            </a:r>
            <a:r>
              <a:rPr lang="en-US" altLang="zh-CN">
                <a:solidFill>
                  <a:srgbClr val="1D41D5"/>
                </a:solidFill>
                <a:sym typeface="+mn-ea"/>
              </a:rPr>
              <a:t>/</a:t>
            </a:r>
            <a:r>
              <a:rPr lang="en-US" altLang="zh-CN">
                <a:solidFill>
                  <a:schemeClr val="accent3">
                    <a:lumMod val="60000"/>
                    <a:lumOff val="40000"/>
                  </a:schemeClr>
                </a:solidFill>
                <a:sym typeface="+mn-ea"/>
              </a:rPr>
              <a:t>0.1</a:t>
            </a:r>
            <a:endParaRPr lang="en-US" altLang="zh-CN">
              <a:solidFill>
                <a:srgbClr val="1D41D5"/>
              </a:solidFill>
              <a:sym typeface="+mn-ea"/>
            </a:endParaRPr>
          </a:p>
          <a:p>
            <a:endParaRPr lang="en-US" altLang="zh-CN">
              <a:solidFill>
                <a:srgbClr val="1D41D5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35070" y="5189220"/>
            <a:ext cx="393001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rgbClr val="1D41D5"/>
                </a:solidFill>
                <a:sym typeface="+mn-ea"/>
              </a:rPr>
              <a:t>最大回撤率 </a:t>
            </a:r>
            <a:r>
              <a:rPr>
                <a:solidFill>
                  <a:srgbClr val="FF0000"/>
                </a:solidFill>
                <a:sym typeface="+mn-ea"/>
              </a:rPr>
              <a:t>0.17</a:t>
            </a:r>
            <a:r>
              <a:rPr lang="en-US">
                <a:solidFill>
                  <a:srgbClr val="1D41D5"/>
                </a:solidFill>
                <a:sym typeface="+mn-ea"/>
              </a:rPr>
              <a:t>/</a:t>
            </a:r>
            <a:r>
              <a:rPr lang="en-US">
                <a:solidFill>
                  <a:schemeClr val="accent3">
                    <a:lumMod val="60000"/>
                    <a:lumOff val="40000"/>
                  </a:schemeClr>
                </a:solidFill>
                <a:sym typeface="+mn-ea"/>
              </a:rPr>
              <a:t>0.20</a:t>
            </a:r>
            <a:endParaRPr lang="en-US">
              <a:solidFill>
                <a:srgbClr val="1D41D5"/>
              </a:solidFill>
              <a:sym typeface="+mn-ea"/>
            </a:endParaRPr>
          </a:p>
          <a:p>
            <a:r>
              <a:rPr lang="en-US" altLang="zh-CN">
                <a:solidFill>
                  <a:srgbClr val="1D41D5"/>
                </a:solidFill>
                <a:sym typeface="+mn-ea"/>
              </a:rPr>
              <a:t>夏普比率 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0.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75</a:t>
            </a:r>
            <a:r>
              <a:rPr lang="en-US" altLang="zh-CN">
                <a:solidFill>
                  <a:srgbClr val="1D41D5"/>
                </a:solidFill>
                <a:sym typeface="+mn-ea"/>
              </a:rPr>
              <a:t>/</a:t>
            </a:r>
            <a:r>
              <a:rPr lang="en-US" altLang="zh-CN">
                <a:solidFill>
                  <a:schemeClr val="accent3">
                    <a:lumMod val="60000"/>
                    <a:lumOff val="40000"/>
                  </a:schemeClr>
                </a:solidFill>
                <a:sym typeface="+mn-ea"/>
              </a:rPr>
              <a:t>0.64</a:t>
            </a:r>
            <a:endParaRPr lang="en-US" altLang="zh-CN">
              <a:solidFill>
                <a:srgbClr val="1D41D5"/>
              </a:solidFill>
              <a:sym typeface="+mn-ea"/>
            </a:endParaRPr>
          </a:p>
          <a:p>
            <a:r>
              <a:rPr lang="zh-CN" altLang="en-US">
                <a:solidFill>
                  <a:srgbClr val="1D41D5"/>
                </a:solidFill>
                <a:sym typeface="+mn-ea"/>
              </a:rPr>
              <a:t>复合年增长率 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0.1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4</a:t>
            </a:r>
            <a:r>
              <a:rPr lang="en-US" altLang="zh-CN">
                <a:solidFill>
                  <a:srgbClr val="1D41D5"/>
                </a:solidFill>
                <a:sym typeface="+mn-ea"/>
              </a:rPr>
              <a:t>/</a:t>
            </a:r>
            <a:r>
              <a:rPr lang="en-US" altLang="zh-CN">
                <a:solidFill>
                  <a:schemeClr val="accent3">
                    <a:lumMod val="60000"/>
                    <a:lumOff val="40000"/>
                  </a:schemeClr>
                </a:solidFill>
                <a:sym typeface="+mn-ea"/>
              </a:rPr>
              <a:t>0.11</a:t>
            </a:r>
            <a:endParaRPr lang="en-US" altLang="zh-CN">
              <a:solidFill>
                <a:schemeClr val="accent3">
                  <a:lumMod val="60000"/>
                  <a:lumOff val="40000"/>
                </a:schemeClr>
              </a:solidFill>
              <a:sym typeface="+mn-ea"/>
            </a:endParaRPr>
          </a:p>
        </p:txBody>
      </p:sp>
      <p:pic>
        <p:nvPicPr>
          <p:cNvPr id="2" name="图片 1" descr="Capture-dji pictures"/>
          <p:cNvPicPr>
            <a:picLocks noChangeAspect="1"/>
          </p:cNvPicPr>
          <p:nvPr/>
        </p:nvPicPr>
        <p:blipFill>
          <a:blip r:embed="rId2"/>
          <a:srcRect l="1310" t="1742" r="1539" b="2307"/>
          <a:stretch>
            <a:fillRect/>
          </a:stretch>
        </p:blipFill>
        <p:spPr>
          <a:xfrm>
            <a:off x="57785" y="1037590"/>
            <a:ext cx="3677285" cy="2738755"/>
          </a:xfrm>
          <a:prstGeom prst="rect">
            <a:avLst/>
          </a:prstGeom>
        </p:spPr>
      </p:pic>
      <p:pic>
        <p:nvPicPr>
          <p:cNvPr id="9" name="图片 8" descr="$RX6IH9P"/>
          <p:cNvPicPr>
            <a:picLocks noChangeAspect="1"/>
          </p:cNvPicPr>
          <p:nvPr/>
        </p:nvPicPr>
        <p:blipFill>
          <a:blip r:embed="rId3"/>
          <a:srcRect l="1590" t="2389" r="1804" b="3708"/>
          <a:stretch>
            <a:fillRect/>
          </a:stretch>
        </p:blipFill>
        <p:spPr>
          <a:xfrm>
            <a:off x="7868285" y="2772410"/>
            <a:ext cx="3743325" cy="2738755"/>
          </a:xfrm>
          <a:prstGeom prst="rect">
            <a:avLst/>
          </a:prstGeom>
        </p:spPr>
      </p:pic>
      <p:pic>
        <p:nvPicPr>
          <p:cNvPr id="10" name="图片 9" descr="Capture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023" t="3428" r="2523" b="3439"/>
          <a:stretch>
            <a:fillRect/>
          </a:stretch>
        </p:blipFill>
        <p:spPr>
          <a:xfrm>
            <a:off x="3803650" y="1845945"/>
            <a:ext cx="3861435" cy="276034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868285" y="5718175"/>
            <a:ext cx="322897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rgbClr val="1D41D5"/>
                </a:solidFill>
                <a:sym typeface="+mn-ea"/>
              </a:rPr>
              <a:t>最大回撤率 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0.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23</a:t>
            </a:r>
            <a:r>
              <a:rPr lang="en-US" altLang="zh-CN">
                <a:solidFill>
                  <a:srgbClr val="1D41D5"/>
                </a:solidFill>
                <a:sym typeface="+mn-ea"/>
              </a:rPr>
              <a:t> /</a:t>
            </a:r>
            <a:r>
              <a:rPr lang="en-US" altLang="zh-CN">
                <a:solidFill>
                  <a:schemeClr val="accent3">
                    <a:lumMod val="60000"/>
                    <a:lumOff val="40000"/>
                  </a:schemeClr>
                </a:solidFill>
                <a:sym typeface="+mn-ea"/>
              </a:rPr>
              <a:t>0.17</a:t>
            </a:r>
            <a:endParaRPr lang="en-US" altLang="zh-CN">
              <a:solidFill>
                <a:srgbClr val="1D41D5"/>
              </a:solidFill>
              <a:sym typeface="+mn-ea"/>
            </a:endParaRPr>
          </a:p>
          <a:p>
            <a:r>
              <a:rPr lang="en-US" altLang="zh-CN">
                <a:solidFill>
                  <a:srgbClr val="1D41D5"/>
                </a:solidFill>
                <a:sym typeface="+mn-ea"/>
              </a:rPr>
              <a:t>夏普比率 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0.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96</a:t>
            </a:r>
            <a:r>
              <a:rPr lang="en-US" altLang="zh-CN">
                <a:solidFill>
                  <a:srgbClr val="1D41D5"/>
                </a:solidFill>
                <a:sym typeface="+mn-ea"/>
              </a:rPr>
              <a:t>/</a:t>
            </a:r>
            <a:r>
              <a:rPr lang="en-US" altLang="zh-CN">
                <a:solidFill>
                  <a:schemeClr val="accent3">
                    <a:lumMod val="60000"/>
                    <a:lumOff val="40000"/>
                  </a:schemeClr>
                </a:solidFill>
                <a:sym typeface="+mn-ea"/>
              </a:rPr>
              <a:t>1.04</a:t>
            </a:r>
            <a:endParaRPr lang="zh-CN" altLang="en-US">
              <a:solidFill>
                <a:srgbClr val="1D41D5"/>
              </a:solidFill>
              <a:sym typeface="+mn-ea"/>
            </a:endParaRPr>
          </a:p>
          <a:p>
            <a:r>
              <a:rPr lang="zh-CN" altLang="en-US">
                <a:solidFill>
                  <a:srgbClr val="1D41D5"/>
                </a:solidFill>
                <a:sym typeface="+mn-ea"/>
              </a:rPr>
              <a:t>复合年增长率 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0.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21</a:t>
            </a:r>
            <a:r>
              <a:rPr lang="en-US" altLang="zh-CN">
                <a:solidFill>
                  <a:srgbClr val="1D41D5"/>
                </a:solidFill>
                <a:sym typeface="+mn-ea"/>
              </a:rPr>
              <a:t>/</a:t>
            </a:r>
            <a:r>
              <a:rPr lang="en-US" altLang="zh-CN">
                <a:solidFill>
                  <a:schemeClr val="accent3">
                    <a:lumMod val="60000"/>
                    <a:lumOff val="40000"/>
                  </a:schemeClr>
                </a:solidFill>
                <a:sym typeface="+mn-ea"/>
              </a:rPr>
              <a:t>0.19</a:t>
            </a:r>
            <a:endParaRPr lang="en-US" altLang="zh-CN">
              <a:solidFill>
                <a:schemeClr val="accent3">
                  <a:lumMod val="60000"/>
                  <a:lumOff val="40000"/>
                </a:schemeClr>
              </a:solidFill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760730" y="2662555"/>
            <a:ext cx="9368155" cy="885825"/>
          </a:xfrm>
          <a:prstGeom prst="rect">
            <a:avLst/>
          </a:prstGeom>
          <a:solidFill>
            <a:srgbClr val="FDF3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zh-CN" altLang="en-US" sz="4800" b="1">
                <a:solidFill>
                  <a:srgbClr val="1D41D5"/>
                </a:solidFill>
                <a:sym typeface="+mn-ea"/>
              </a:rPr>
              <a:t>寻找</a:t>
            </a:r>
            <a:r>
              <a:rPr lang="en-US" altLang="zh-CN" sz="4800" b="1">
                <a:solidFill>
                  <a:srgbClr val="1D41D5"/>
                </a:solidFill>
                <a:sym typeface="+mn-ea"/>
              </a:rPr>
              <a:t>Alpha </a:t>
            </a:r>
            <a:r>
              <a:rPr lang="zh-CN" altLang="en-US" sz="4800" b="1">
                <a:solidFill>
                  <a:srgbClr val="1D41D5"/>
                </a:solidFill>
                <a:sym typeface="+mn-ea"/>
              </a:rPr>
              <a:t>之</a:t>
            </a:r>
            <a:r>
              <a:rPr lang="zh-CN" altLang="en-US" sz="4800" b="1">
                <a:solidFill>
                  <a:srgbClr val="1D41D5"/>
                </a:solidFill>
                <a:sym typeface="+mn-ea"/>
              </a:rPr>
              <a:t>策略流程</a:t>
            </a:r>
            <a:endParaRPr lang="zh-CN" altLang="en-US" sz="4800" b="1" cap="all" dirty="0" smtClean="0">
              <a:solidFill>
                <a:srgbClr val="1D41D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8155" y="687705"/>
            <a:ext cx="51181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量化交易策略</a:t>
            </a:r>
            <a:endParaRPr lang="zh-CN" altLang="en-US" sz="40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7020" y="537845"/>
            <a:ext cx="576199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量化交易策略</a:t>
            </a:r>
            <a:endParaRPr lang="zh-CN" altLang="en-US" sz="4000"/>
          </a:p>
        </p:txBody>
      </p:sp>
      <p:sp>
        <p:nvSpPr>
          <p:cNvPr id="3" name="圆角矩形 2"/>
          <p:cNvSpPr/>
          <p:nvPr/>
        </p:nvSpPr>
        <p:spPr>
          <a:xfrm>
            <a:off x="574675" y="2026285"/>
            <a:ext cx="1342390" cy="94297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数据</a:t>
            </a:r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6049010" y="1920875"/>
            <a:ext cx="1661795" cy="104838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bg1"/>
                </a:solidFill>
                <a:sym typeface="+mn-ea"/>
              </a:rPr>
              <a:t>Piotroski</a:t>
            </a:r>
            <a:endParaRPr lang="en-US" altLang="zh-CN" b="1">
              <a:solidFill>
                <a:schemeClr val="bg1"/>
              </a:solidFill>
              <a:sym typeface="+mn-ea"/>
            </a:endParaRPr>
          </a:p>
          <a:p>
            <a:pPr algn="ctr"/>
            <a:r>
              <a:rPr lang="en-US" altLang="zh-CN" b="1">
                <a:solidFill>
                  <a:schemeClr val="bg1"/>
                </a:solidFill>
                <a:sym typeface="+mn-ea"/>
              </a:rPr>
              <a:t>F-score </a:t>
            </a:r>
            <a:endParaRPr lang="en-US" altLang="zh-CN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55390" y="4236085"/>
            <a:ext cx="6262370" cy="693420"/>
          </a:xfrm>
          <a:prstGeom prst="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投资组合构建模型</a:t>
            </a:r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8719820" y="1962150"/>
            <a:ext cx="1662430" cy="91503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历史数据回测</a:t>
            </a:r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3427095" y="1920875"/>
            <a:ext cx="1527810" cy="104838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神奇公式</a:t>
            </a:r>
            <a:endParaRPr lang="zh-CN" altLang="en-US"/>
          </a:p>
          <a:p>
            <a:pPr algn="ctr"/>
            <a:r>
              <a:rPr lang="zh-CN" altLang="en-US"/>
              <a:t>模型</a:t>
            </a:r>
            <a:endParaRPr lang="zh-CN" altLang="en-US"/>
          </a:p>
        </p:txBody>
      </p:sp>
      <p:sp>
        <p:nvSpPr>
          <p:cNvPr id="11" name="下箭头 10"/>
          <p:cNvSpPr/>
          <p:nvPr/>
        </p:nvSpPr>
        <p:spPr>
          <a:xfrm>
            <a:off x="6622415" y="3044825"/>
            <a:ext cx="528955" cy="1191260"/>
          </a:xfrm>
          <a:prstGeom prst="downArrow">
            <a:avLst/>
          </a:prstGeom>
          <a:solidFill>
            <a:srgbClr val="5358F7"/>
          </a:solidFill>
          <a:ln>
            <a:solidFill>
              <a:srgbClr val="583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下箭头 12"/>
          <p:cNvSpPr/>
          <p:nvPr/>
        </p:nvSpPr>
        <p:spPr>
          <a:xfrm rot="3120000">
            <a:off x="7737475" y="2545080"/>
            <a:ext cx="580390" cy="1991360"/>
          </a:xfrm>
          <a:prstGeom prst="downArrow">
            <a:avLst/>
          </a:prstGeom>
          <a:solidFill>
            <a:srgbClr val="5358F7"/>
          </a:solidFill>
          <a:ln>
            <a:solidFill>
              <a:srgbClr val="583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下箭头 14"/>
          <p:cNvSpPr/>
          <p:nvPr/>
        </p:nvSpPr>
        <p:spPr>
          <a:xfrm rot="18480000">
            <a:off x="5397500" y="2606675"/>
            <a:ext cx="546735" cy="1932305"/>
          </a:xfrm>
          <a:prstGeom prst="downArrow">
            <a:avLst/>
          </a:prstGeom>
          <a:solidFill>
            <a:srgbClr val="5358F7"/>
          </a:solidFill>
          <a:ln>
            <a:solidFill>
              <a:srgbClr val="583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796665" y="5326380"/>
            <a:ext cx="6262370" cy="693420"/>
          </a:xfrm>
          <a:prstGeom prst="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组合再优化？</a:t>
            </a:r>
            <a:endParaRPr lang="zh-CN" altLang="en-US"/>
          </a:p>
        </p:txBody>
      </p:sp>
      <p:sp>
        <p:nvSpPr>
          <p:cNvPr id="18" name="下箭头 17"/>
          <p:cNvSpPr/>
          <p:nvPr/>
        </p:nvSpPr>
        <p:spPr>
          <a:xfrm>
            <a:off x="6703695" y="4933315"/>
            <a:ext cx="448310" cy="393065"/>
          </a:xfrm>
          <a:prstGeom prst="downArrow">
            <a:avLst/>
          </a:prstGeom>
          <a:solidFill>
            <a:srgbClr val="5358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740660" y="1492885"/>
            <a:ext cx="8367395" cy="5041900"/>
          </a:xfrm>
          <a:prstGeom prst="rect">
            <a:avLst/>
          </a:prstGeom>
          <a:noFill/>
          <a:ln w="41275">
            <a:solidFill>
              <a:srgbClr val="583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20" name="右箭头 19"/>
          <p:cNvSpPr/>
          <p:nvPr/>
        </p:nvSpPr>
        <p:spPr>
          <a:xfrm>
            <a:off x="2115820" y="2233930"/>
            <a:ext cx="432435" cy="421640"/>
          </a:xfrm>
          <a:prstGeom prst="rightArrow">
            <a:avLst/>
          </a:prstGeom>
          <a:solidFill>
            <a:srgbClr val="5358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7020" y="537845"/>
            <a:ext cx="576199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量化交易策略</a:t>
            </a:r>
            <a:endParaRPr lang="zh-CN" altLang="en-US" sz="4000"/>
          </a:p>
        </p:txBody>
      </p:sp>
      <p:sp>
        <p:nvSpPr>
          <p:cNvPr id="3" name="圆角矩形 2"/>
          <p:cNvSpPr/>
          <p:nvPr/>
        </p:nvSpPr>
        <p:spPr>
          <a:xfrm>
            <a:off x="574675" y="2026285"/>
            <a:ext cx="1342390" cy="94297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数据</a:t>
            </a:r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740660" y="1492885"/>
            <a:ext cx="8367395" cy="5041900"/>
          </a:xfrm>
          <a:prstGeom prst="rect">
            <a:avLst/>
          </a:prstGeom>
          <a:noFill/>
          <a:ln w="41275">
            <a:solidFill>
              <a:srgbClr val="583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20" name="右箭头 19"/>
          <p:cNvSpPr/>
          <p:nvPr/>
        </p:nvSpPr>
        <p:spPr>
          <a:xfrm>
            <a:off x="2115820" y="2233930"/>
            <a:ext cx="432435" cy="421640"/>
          </a:xfrm>
          <a:prstGeom prst="rightArrow">
            <a:avLst/>
          </a:prstGeom>
          <a:solidFill>
            <a:srgbClr val="5358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902075" y="1984375"/>
            <a:ext cx="56800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1D41D5"/>
                </a:solidFill>
              </a:rPr>
              <a:t>Finnhub </a:t>
            </a:r>
            <a:endParaRPr lang="en-US" altLang="zh-CN" b="1">
              <a:solidFill>
                <a:srgbClr val="1D41D5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78530" y="4272915"/>
            <a:ext cx="70250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1D41D5"/>
                </a:solidFill>
              </a:rPr>
              <a:t>标普</a:t>
            </a:r>
            <a:r>
              <a:rPr lang="en-US" altLang="zh-CN" b="1">
                <a:solidFill>
                  <a:srgbClr val="1D41D5"/>
                </a:solidFill>
              </a:rPr>
              <a:t>500</a:t>
            </a:r>
            <a:r>
              <a:rPr lang="zh-CN" altLang="en-US" b="1">
                <a:solidFill>
                  <a:srgbClr val="1D41D5"/>
                </a:solidFill>
              </a:rPr>
              <a:t>， 道琼</a:t>
            </a:r>
            <a:r>
              <a:rPr lang="en-US" altLang="zh-CN" b="1">
                <a:solidFill>
                  <a:srgbClr val="1D41D5"/>
                </a:solidFill>
              </a:rPr>
              <a:t>30</a:t>
            </a:r>
            <a:r>
              <a:rPr lang="zh-CN" altLang="en-US" b="1">
                <a:solidFill>
                  <a:srgbClr val="1D41D5"/>
                </a:solidFill>
              </a:rPr>
              <a:t>，纳兹达克</a:t>
            </a:r>
            <a:r>
              <a:rPr lang="en-US" altLang="zh-CN" b="1">
                <a:solidFill>
                  <a:srgbClr val="1D41D5"/>
                </a:solidFill>
              </a:rPr>
              <a:t>100 </a:t>
            </a:r>
            <a:r>
              <a:rPr lang="zh-CN" altLang="en-US" b="1">
                <a:solidFill>
                  <a:srgbClr val="1D41D5"/>
                </a:solidFill>
              </a:rPr>
              <a:t>股票基本面数据的提取与处理</a:t>
            </a:r>
            <a:endParaRPr lang="zh-CN" altLang="en-US" b="1">
              <a:solidFill>
                <a:srgbClr val="1D41D5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575" y="2502535"/>
            <a:ext cx="1466850" cy="4667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03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12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21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32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9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92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492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1、12、15、16、17、18、19、22、27、32、35、36"/>
</p:tagLst>
</file>

<file path=ppt/tags/tag146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47.xml><?xml version="1.0" encoding="utf-8"?>
<p:tagLst xmlns:p="http://schemas.openxmlformats.org/presentationml/2006/main">
  <p:tag name="KSO_WM_UNIT_ISCONTENTSTITLE" val="1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目录"/>
  <p:tag name="KSO_WM_TEMPLATE_CATEGORY" val="custom"/>
  <p:tag name="KSO_WM_TEMPLATE_INDEX" val="20204492"/>
  <p:tag name="KSO_WM_UNIT_ID" val="custom20204492_2*a*1"/>
  <p:tag name="KSO_WM_UNIT_TEXT_FILL_FORE_SCHEMECOLOR_INDEX" val="13"/>
  <p:tag name="KSO_WM_UNIT_TEXT_FILL_TYPE" val="1"/>
  <p:tag name="KSO_WM_UNIT_USESOURCEFORMAT_APPLY" val="1"/>
</p:tagLst>
</file>

<file path=ppt/tags/tag148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49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1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2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3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4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5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6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7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8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9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61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62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63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64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65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66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67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68.xml><?xml version="1.0" encoding="utf-8"?>
<p:tagLst xmlns:p="http://schemas.openxmlformats.org/presentationml/2006/main">
  <p:tag name="KSO_WM_UNIT_ISCONTENTSTITLE" val="1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目录"/>
  <p:tag name="KSO_WM_TEMPLATE_CATEGORY" val="custom"/>
  <p:tag name="KSO_WM_TEMPLATE_INDEX" val="20204492"/>
  <p:tag name="KSO_WM_UNIT_ID" val="custom20204492_2*a*1"/>
  <p:tag name="KSO_WM_UNIT_TEXT_FILL_FORE_SCHEMECOLOR_INDEX" val="13"/>
  <p:tag name="KSO_WM_UNIT_TEXT_FILL_TYPE" val="1"/>
  <p:tag name="KSO_WM_UNIT_USESOURCEFORMAT_APPLY" val="1"/>
</p:tagLst>
</file>

<file path=ppt/tags/tag169.xml><?xml version="1.0" encoding="utf-8"?>
<p:tagLst xmlns:p="http://schemas.openxmlformats.org/presentationml/2006/main">
  <p:tag name="KSO_WM_UNIT_ISCONTENTSTITLE" val="1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目录"/>
  <p:tag name="KSO_WM_TEMPLATE_CATEGORY" val="custom"/>
  <p:tag name="KSO_WM_TEMPLATE_INDEX" val="20204492"/>
  <p:tag name="KSO_WM_UNIT_ID" val="custom20204492_2*a*1"/>
  <p:tag name="KSO_WM_UNIT_TEXT_FILL_FORE_SCHEMECOLOR_INDEX" val="13"/>
  <p:tag name="KSO_WM_UNIT_TEXT_FILL_TYPE" val="1"/>
  <p:tag name="KSO_WM_UNIT_USESOURCEFORMAT_APPLY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71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72.xml><?xml version="1.0" encoding="utf-8"?>
<p:tagLst xmlns:p="http://schemas.openxmlformats.org/presentationml/2006/main">
  <p:tag name="KSO_WM_UNIT_ISCONTENTSTITLE" val="1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目录"/>
  <p:tag name="KSO_WM_TEMPLATE_CATEGORY" val="custom"/>
  <p:tag name="KSO_WM_TEMPLATE_INDEX" val="20204492"/>
  <p:tag name="KSO_WM_UNIT_ID" val="custom20204492_2*a*1"/>
  <p:tag name="KSO_WM_UNIT_TEXT_FILL_FORE_SCHEMECOLOR_INDEX" val="13"/>
  <p:tag name="KSO_WM_UNIT_TEXT_FILL_TYPE" val="1"/>
  <p:tag name="KSO_WM_UNIT_USESOURCEFORMAT_APPLY" val="1"/>
</p:tagLst>
</file>

<file path=ppt/tags/tag173.xml><?xml version="1.0" encoding="utf-8"?>
<p:tagLst xmlns:p="http://schemas.openxmlformats.org/presentationml/2006/main">
  <p:tag name="KSO_WM_UNIT_ISCONTENTSTITLE" val="1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目录"/>
  <p:tag name="KSO_WM_TEMPLATE_CATEGORY" val="custom"/>
  <p:tag name="KSO_WM_TEMPLATE_INDEX" val="20204492"/>
  <p:tag name="KSO_WM_UNIT_ID" val="custom20204492_2*a*1"/>
  <p:tag name="KSO_WM_UNIT_TEXT_FILL_FORE_SCHEMECOLOR_INDEX" val="13"/>
  <p:tag name="KSO_WM_UNIT_TEXT_FILL_TYPE" val="1"/>
  <p:tag name="KSO_WM_UNIT_USESOURCEFORMAT_APPLY" val="1"/>
</p:tagLst>
</file>

<file path=ppt/tags/tag174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75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76.xml><?xml version="1.0" encoding="utf-8"?>
<p:tagLst xmlns:p="http://schemas.openxmlformats.org/presentationml/2006/main">
  <p:tag name="KSO_WM_UNIT_ISCONTENTSTITLE" val="1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目录"/>
  <p:tag name="KSO_WM_TEMPLATE_CATEGORY" val="custom"/>
  <p:tag name="KSO_WM_TEMPLATE_INDEX" val="20204492"/>
  <p:tag name="KSO_WM_UNIT_ID" val="custom20204492_2*a*1"/>
  <p:tag name="KSO_WM_UNIT_TEXT_FILL_FORE_SCHEMECOLOR_INDEX" val="13"/>
  <p:tag name="KSO_WM_UNIT_TEXT_FILL_TYPE" val="1"/>
  <p:tag name="KSO_WM_UNIT_USESOURCEFORMAT_APPLY" val="1"/>
</p:tagLst>
</file>

<file path=ppt/tags/tag177.xml><?xml version="1.0" encoding="utf-8"?>
<p:tagLst xmlns:p="http://schemas.openxmlformats.org/presentationml/2006/main">
  <p:tag name="KSO_WM_UNIT_ISCONTENTSTITLE" val="1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目录"/>
  <p:tag name="KSO_WM_TEMPLATE_CATEGORY" val="custom"/>
  <p:tag name="KSO_WM_TEMPLATE_INDEX" val="20204492"/>
  <p:tag name="KSO_WM_UNIT_ID" val="custom20204492_2*a*1"/>
  <p:tag name="KSO_WM_UNIT_TEXT_FILL_FORE_SCHEMECOLOR_INDEX" val="13"/>
  <p:tag name="KSO_WM_UNIT_TEXT_FILL_TYPE" val="1"/>
  <p:tag name="KSO_WM_UNIT_USESOURCEFORMAT_APPLY" val="1"/>
</p:tagLst>
</file>

<file path=ppt/tags/tag178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79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81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82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83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84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85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86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87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88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y"/>
  <p:tag name="KSO_WM_UNIT_INDEX" val="1"/>
  <p:tag name="KSO_WM_UNIT_ID" val="_1*y*1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7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5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heme/theme1.xml><?xml version="1.0" encoding="utf-8"?>
<a:theme xmlns:a="http://schemas.openxmlformats.org/drawingml/2006/main" name="2_Office 主题​​">
  <a:themeElements>
    <a:clrScheme name="自定义 267">
      <a:dk1>
        <a:sysClr val="windowText" lastClr="000000"/>
      </a:dk1>
      <a:lt1>
        <a:sysClr val="window" lastClr="FFFFFF"/>
      </a:lt1>
      <a:dk2>
        <a:srgbClr val="00070C"/>
      </a:dk2>
      <a:lt2>
        <a:srgbClr val="FFFFFF"/>
      </a:lt2>
      <a:accent1>
        <a:srgbClr val="0BAEF4"/>
      </a:accent1>
      <a:accent2>
        <a:srgbClr val="0868A9"/>
      </a:accent2>
      <a:accent3>
        <a:srgbClr val="0A69CF"/>
      </a:accent3>
      <a:accent4>
        <a:srgbClr val="0A46BD"/>
      </a:accent4>
      <a:accent5>
        <a:srgbClr val="0924AA"/>
      </a:accent5>
      <a:accent6>
        <a:srgbClr val="090198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3793</Words>
  <Application>WPS 演示</Application>
  <PresentationFormat>宽屏</PresentationFormat>
  <Paragraphs>486</Paragraphs>
  <Slides>36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53" baseType="lpstr">
      <vt:lpstr>Arial</vt:lpstr>
      <vt:lpstr>宋体</vt:lpstr>
      <vt:lpstr>Wingdings</vt:lpstr>
      <vt:lpstr>微软雅黑</vt:lpstr>
      <vt:lpstr>汉仪旗黑-85S</vt:lpstr>
      <vt:lpstr>Times New Roman</vt:lpstr>
      <vt:lpstr>Arial Unicode MS</vt:lpstr>
      <vt:lpstr>Calibri</vt:lpstr>
      <vt:lpstr>Helvetica-Roman-SemiB</vt:lpstr>
      <vt:lpstr>SimSun-ExtB</vt:lpstr>
      <vt:lpstr>方正兰亭黑_GBK</vt:lpstr>
      <vt:lpstr>Open Sans</vt:lpstr>
      <vt:lpstr>Gill Sans</vt:lpstr>
      <vt:lpstr>黑体</vt:lpstr>
      <vt:lpstr>Gill Sans MT</vt:lpstr>
      <vt:lpstr>Wingdings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frank</cp:lastModifiedBy>
  <cp:revision>161</cp:revision>
  <dcterms:created xsi:type="dcterms:W3CDTF">2019-05-24T06:29:00Z</dcterms:created>
  <dcterms:modified xsi:type="dcterms:W3CDTF">2021-01-22T18:52:33Z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