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56" r:id="rId3"/>
    <p:sldId id="257" r:id="rId4"/>
    <p:sldId id="258" r:id="rId5"/>
    <p:sldId id="259" r:id="rId6"/>
    <p:sldId id="260" r:id="rId7"/>
    <p:sldId id="261" r:id="rId8"/>
    <p:sldId id="262" r:id="rId9"/>
    <p:sldId id="263" r:id="rId10"/>
    <p:sldId id="264" r:id="rId11"/>
  </p:sldIdLst>
  <p:sldSz cx="7556500" cy="10693400"/>
  <p:notesSz cx="7556500" cy="10693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82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62"/>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handoutMaster" Target="handoutMasters/handoutMaster1.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320"/>
            </a:lvl1pPr>
          </a:lstStyle>
          <a:p>
            <a:endParaRPr lang="zh-CN" altLang="en-US"/>
          </a:p>
        </p:txBody>
      </p:sp>
      <p:sp>
        <p:nvSpPr>
          <p:cNvPr id="3" name="日期占位符 2"/>
          <p:cNvSpPr>
            <a:spLocks noGrp="1"/>
          </p:cNvSpPr>
          <p:nvPr>
            <p:ph type="dt" sz="quarter" idx="1"/>
          </p:nvPr>
        </p:nvSpPr>
        <p:spPr>
          <a:xfrm>
            <a:off x="4280268" y="0"/>
            <a:ext cx="3274483" cy="536527"/>
          </a:xfrm>
          <a:prstGeom prst="rect">
            <a:avLst/>
          </a:prstGeom>
        </p:spPr>
        <p:txBody>
          <a:bodyPr vert="horz" lIns="91440" tIns="45720" rIns="91440" bIns="45720" rtlCol="0"/>
          <a:lstStyle>
            <a:lvl1pPr algn="r">
              <a:defRPr sz="132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4483" cy="536526"/>
          </a:xfrm>
          <a:prstGeom prst="rect">
            <a:avLst/>
          </a:prstGeom>
        </p:spPr>
        <p:txBody>
          <a:bodyPr vert="horz" lIns="91440" tIns="45720" rIns="91440" bIns="45720" rtlCol="0" anchor="b"/>
          <a:lstStyle>
            <a:lvl1pPr algn="l">
              <a:defRPr sz="1320"/>
            </a:lvl1pPr>
          </a:lstStyle>
          <a:p>
            <a:endParaRPr lang="zh-CN" altLang="en-US"/>
          </a:p>
        </p:txBody>
      </p:sp>
      <p:sp>
        <p:nvSpPr>
          <p:cNvPr id="5" name="灯片编号占位符 4"/>
          <p:cNvSpPr>
            <a:spLocks noGrp="1"/>
          </p:cNvSpPr>
          <p:nvPr>
            <p:ph type="sldNum" sz="quarter" idx="3"/>
          </p:nvPr>
        </p:nvSpPr>
        <p:spPr>
          <a:xfrm>
            <a:off x="4280268" y="10156874"/>
            <a:ext cx="3274483" cy="536526"/>
          </a:xfrm>
          <a:prstGeom prst="rect">
            <a:avLst/>
          </a:prstGeom>
        </p:spPr>
        <p:txBody>
          <a:bodyPr vert="horz" lIns="91440" tIns="45720" rIns="91440" bIns="45720" rtlCol="0" anchor="b"/>
          <a:lstStyle>
            <a:lvl1pPr algn="r">
              <a:defRPr sz="132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280268" y="0"/>
            <a:ext cx="3274483" cy="536527"/>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570230" y="1336675"/>
            <a:ext cx="6416040" cy="3609023"/>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55650" y="5146199"/>
            <a:ext cx="6045200" cy="4210526"/>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10156874"/>
            <a:ext cx="3274483" cy="536526"/>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280268" y="10156874"/>
            <a:ext cx="3274483" cy="536526"/>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5"/>
            <a:ext cx="2713355" cy="13017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5"/>
            <a:ext cx="2713355" cy="13017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6" name="Holder 6"/>
          <p:cNvSpPr>
            <a:spLocks noGrp="1"/>
          </p:cNvSpPr>
          <p:nvPr>
            <p:ph type="dt" sz="half" idx="6"/>
          </p:nvPr>
        </p:nvSpPr>
        <p:spPr>
          <a:xfrm>
            <a:off x="241300" y="10321925"/>
            <a:ext cx="2713355" cy="13017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7" name="Holder 7"/>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4" name="Holder 4"/>
          <p:cNvSpPr>
            <a:spLocks noGrp="1"/>
          </p:cNvSpPr>
          <p:nvPr>
            <p:ph type="dt" sz="half" idx="6"/>
          </p:nvPr>
        </p:nvSpPr>
        <p:spPr>
          <a:xfrm>
            <a:off x="241300" y="10321925"/>
            <a:ext cx="2713355" cy="13017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5" name="Holder 5"/>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3" name="Holder 3"/>
          <p:cNvSpPr>
            <a:spLocks noGrp="1"/>
          </p:cNvSpPr>
          <p:nvPr>
            <p:ph type="dt" sz="half" idx="6"/>
          </p:nvPr>
        </p:nvSpPr>
        <p:spPr>
          <a:xfrm>
            <a:off x="241300" y="10321925"/>
            <a:ext cx="2713355" cy="13017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4" name="Holder 4"/>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5"/>
            <a:ext cx="2713355" cy="130175"/>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lang="en-US" spc="-5" dirty="0">
                <a:solidFill>
                  <a:schemeClr val="bg1">
                    <a:lumMod val="85000"/>
                  </a:schemeClr>
                </a:solidFill>
                <a:sym typeface="+mn-ea"/>
              </a:rPr>
              <a:t>SEABRIDGE</a:t>
            </a:r>
            <a:r>
              <a:rPr spc="-5" dirty="0">
                <a:solidFill>
                  <a:schemeClr val="bg1">
                    <a:lumMod val="85000"/>
                  </a:schemeClr>
                </a:solidFill>
                <a:sym typeface="+mn-ea"/>
              </a:rPr>
              <a:t> </a:t>
            </a:r>
            <a:r>
              <a:rPr spc="-5" dirty="0"/>
              <a:t> Equity</a:t>
            </a:r>
            <a:r>
              <a:rPr spc="-30" dirty="0"/>
              <a:t> </a:t>
            </a:r>
            <a:r>
              <a:rPr spc="-5" dirty="0"/>
              <a:t>Research</a:t>
            </a:r>
            <a:endParaRPr spc="-5" dirty="0"/>
          </a:p>
        </p:txBody>
      </p:sp>
      <p:sp>
        <p:nvSpPr>
          <p:cNvPr id="6" name="Holder 6"/>
          <p:cNvSpPr>
            <a:spLocks noGrp="1"/>
          </p:cNvSpPr>
          <p:nvPr>
            <p:ph type="sldNum" sz="quarter" idx="7"/>
          </p:nvPr>
        </p:nvSpPr>
        <p:spPr>
          <a:xfrm>
            <a:off x="6629065" y="10321926"/>
            <a:ext cx="593725" cy="146050"/>
          </a:xfrm>
          <a:prstGeom prst="rect">
            <a:avLst/>
          </a:prstGeom>
        </p:spPr>
        <p:txBody>
          <a:bodyPr wrap="square" lIns="0" tIns="0" rIns="0" bIns="0">
            <a:spAutoFit/>
          </a:bodyPr>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Layout" Target="../slideLayouts/slideLayout5.xml"/><Relationship Id="rId8" Type="http://schemas.openxmlformats.org/officeDocument/2006/relationships/image" Target="../media/image5.png"/><Relationship Id="rId7"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hyperlink" Target="https://www.zacks.com/stocks/industry-rank/industry/computer-mini-computers-199" TargetMode="Externa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7.png"/><Relationship Id="rId1"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10.png"/><Relationship Id="rId1"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image" Target="../media/image11.png"/><Relationship Id="rId1" Type="http://schemas.openxmlformats.org/officeDocument/2006/relationships/hyperlink" Target="http://www.zacks.com/" TargetMode="External"/></Relationships>
</file>

<file path=ppt/slides/_rels/slide8.xml.rels><?xml version="1.0" encoding="UTF-8" standalone="yes"?>
<Relationships xmlns="http://schemas.openxmlformats.org/package/2006/relationships"><Relationship Id="rId9" Type="http://schemas.openxmlformats.org/officeDocument/2006/relationships/hyperlink" Target="https://www.zacks.com/stock/chart/AAPL/fundamental/pe-ratio-ttm" TargetMode="External"/><Relationship Id="rId8" Type="http://schemas.openxmlformats.org/officeDocument/2006/relationships/hyperlink" Target="https://www.zacks.com/stock/chart/MSFT/fundamental/price-book-value" TargetMode="External"/><Relationship Id="rId7" Type="http://schemas.openxmlformats.org/officeDocument/2006/relationships/hyperlink" Target="https://www.zacks.com/stock/chart/LNVGY/fundamental/price-book-value" TargetMode="External"/><Relationship Id="rId6" Type="http://schemas.openxmlformats.org/officeDocument/2006/relationships/hyperlink" Target="https://www.zacks.com/stock/chart/AAPL/fundamental/price-book-value" TargetMode="External"/><Relationship Id="rId5" Type="http://schemas.openxmlformats.org/officeDocument/2006/relationships/hyperlink" Target="https://www.zacks.com/stock/chart/MSFT/fundamental/peg-ratio-ttm" TargetMode="External"/><Relationship Id="rId4" Type="http://schemas.openxmlformats.org/officeDocument/2006/relationships/hyperlink" Target="https://www.zacks.com/stock/chart/LNVGY/fundamental/peg-ratio-ttm" TargetMode="External"/><Relationship Id="rId30" Type="http://schemas.openxmlformats.org/officeDocument/2006/relationships/slideLayout" Target="../slideLayouts/slideLayout5.xml"/><Relationship Id="rId3" Type="http://schemas.openxmlformats.org/officeDocument/2006/relationships/hyperlink" Target="https://www.zacks.com/stock/chart/HPQ/fundamental/peg-ratio-ttm" TargetMode="External"/><Relationship Id="rId29" Type="http://schemas.openxmlformats.org/officeDocument/2006/relationships/hyperlink" Target="http://www.zacks.com/" TargetMode="External"/><Relationship Id="rId28" Type="http://schemas.openxmlformats.org/officeDocument/2006/relationships/tags" Target="../tags/tag3.xml"/><Relationship Id="rId27" Type="http://schemas.openxmlformats.org/officeDocument/2006/relationships/image" Target="../media/image10.png"/><Relationship Id="rId26" Type="http://schemas.openxmlformats.org/officeDocument/2006/relationships/image" Target="../media/image14.png"/><Relationship Id="rId25" Type="http://schemas.openxmlformats.org/officeDocument/2006/relationships/image" Target="../media/image13.png"/><Relationship Id="rId24" Type="http://schemas.openxmlformats.org/officeDocument/2006/relationships/hyperlink" Target="https://www.zacks.com/stock/chart/MSFT/fundamental/debt-equity-ratio-quarterly" TargetMode="External"/><Relationship Id="rId23" Type="http://schemas.openxmlformats.org/officeDocument/2006/relationships/hyperlink" Target="https://www.zacks.com/stock/chart/LNVGY/fundamental/debt-equity-ratio-quarterly" TargetMode="External"/><Relationship Id="rId22" Type="http://schemas.openxmlformats.org/officeDocument/2006/relationships/hyperlink" Target="https://www.zacks.com/stock/chart/HPQ/fundamental/debt-equity-ratio-quarterly" TargetMode="External"/><Relationship Id="rId21" Type="http://schemas.openxmlformats.org/officeDocument/2006/relationships/hyperlink" Target="https://www.zacks.com/stock/chart/AAPL/fundamental/debt-equity-ratio-quarterly" TargetMode="External"/><Relationship Id="rId20" Type="http://schemas.openxmlformats.org/officeDocument/2006/relationships/hyperlink" Target="https://www.zacks.com/stock/chart/MSFT/fundamental/earnings-yield-ttm" TargetMode="External"/><Relationship Id="rId2" Type="http://schemas.openxmlformats.org/officeDocument/2006/relationships/hyperlink" Target="https://www.zacks.com/stock/chart/AAPL/fundamental/peg-ratio-ttm" TargetMode="External"/><Relationship Id="rId19" Type="http://schemas.openxmlformats.org/officeDocument/2006/relationships/hyperlink" Target="https://www.zacks.com/stock/chart/LNVGY/fundamental/earnings-yield-ttm" TargetMode="External"/><Relationship Id="rId18" Type="http://schemas.openxmlformats.org/officeDocument/2006/relationships/hyperlink" Target="https://www.zacks.com/stock/chart/HPQ/fundamental/earnings-yield-ttm" TargetMode="External"/><Relationship Id="rId17" Type="http://schemas.openxmlformats.org/officeDocument/2006/relationships/hyperlink" Target="https://www.zacks.com/stock/chart/AAPL/fundamental/earnings-yield-ttm" TargetMode="External"/><Relationship Id="rId16" Type="http://schemas.openxmlformats.org/officeDocument/2006/relationships/hyperlink" Target="https://www.zacks.com/stock/chart/MSFT/fundamental/ps-ratio-ttm" TargetMode="External"/><Relationship Id="rId15" Type="http://schemas.openxmlformats.org/officeDocument/2006/relationships/hyperlink" Target="https://www.zacks.com/stock/chart/LNVGY/fundamental/ps-ratio-ttm" TargetMode="External"/><Relationship Id="rId14" Type="http://schemas.openxmlformats.org/officeDocument/2006/relationships/hyperlink" Target="https://www.zacks.com/stock/chart/HPQ/fundamental/ps-ratio-ttm" TargetMode="External"/><Relationship Id="rId13" Type="http://schemas.openxmlformats.org/officeDocument/2006/relationships/hyperlink" Target="https://www.zacks.com/stock/chart/AAPL/fundamental/ps-ratio-ttm" TargetMode="External"/><Relationship Id="rId12" Type="http://schemas.openxmlformats.org/officeDocument/2006/relationships/hyperlink" Target="https://www.zacks.com/stock/chart/MSFT/fundamental/pe-ratio-ttm" TargetMode="External"/><Relationship Id="rId11" Type="http://schemas.openxmlformats.org/officeDocument/2006/relationships/hyperlink" Target="https://www.zacks.com/stock/chart/LNVGY/fundamental/pe-ratio-ttm" TargetMode="External"/><Relationship Id="rId10" Type="http://schemas.openxmlformats.org/officeDocument/2006/relationships/hyperlink" Target="https://www.zacks.com/stock/chart/HPQ/fundamental/pe-ratio-ttm" TargetMode="External"/><Relationship Id="rId1" Type="http://schemas.openxmlformats.org/officeDocument/2006/relationships/image" Target="../media/image12.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10.png"/><Relationship Id="rId1"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8484" y="672431"/>
            <a:ext cx="1930400" cy="758825"/>
          </a:xfrm>
          <a:prstGeom prst="rect">
            <a:avLst/>
          </a:prstGeom>
        </p:spPr>
        <p:txBody>
          <a:bodyPr vert="horz" wrap="square" lIns="0" tIns="15240" rIns="0" bIns="0" rtlCol="0">
            <a:spAutoFit/>
          </a:bodyPr>
          <a:lstStyle/>
          <a:p>
            <a:pPr>
              <a:lnSpc>
                <a:spcPct val="100000"/>
              </a:lnSpc>
              <a:spcBef>
                <a:spcPts val="120"/>
              </a:spcBef>
            </a:pPr>
            <a:r>
              <a:rPr sz="1250" b="1" spc="10" dirty="0">
                <a:solidFill>
                  <a:srgbClr val="38829D"/>
                </a:solidFill>
                <a:latin typeface="Arial" panose="020B0604020202020204"/>
                <a:cs typeface="Arial" panose="020B0604020202020204"/>
              </a:rPr>
              <a:t>Apple </a:t>
            </a:r>
            <a:r>
              <a:rPr sz="1250" b="1" spc="5" dirty="0">
                <a:solidFill>
                  <a:srgbClr val="38829D"/>
                </a:solidFill>
                <a:latin typeface="Arial" panose="020B0604020202020204"/>
                <a:cs typeface="Arial" panose="020B0604020202020204"/>
              </a:rPr>
              <a:t>Inc.</a:t>
            </a:r>
            <a:r>
              <a:rPr sz="1250" b="1" spc="-10" dirty="0">
                <a:solidFill>
                  <a:srgbClr val="38829D"/>
                </a:solidFill>
                <a:latin typeface="Arial" panose="020B0604020202020204"/>
                <a:cs typeface="Arial" panose="020B0604020202020204"/>
              </a:rPr>
              <a:t> </a:t>
            </a:r>
            <a:r>
              <a:rPr sz="1250" b="1" spc="10" dirty="0">
                <a:solidFill>
                  <a:srgbClr val="38829D"/>
                </a:solidFill>
                <a:latin typeface="Arial" panose="020B0604020202020204"/>
                <a:cs typeface="Arial" panose="020B0604020202020204"/>
              </a:rPr>
              <a:t>(AAPL)</a:t>
            </a:r>
            <a:endParaRPr sz="1250">
              <a:solidFill>
                <a:srgbClr val="38829D"/>
              </a:solidFill>
              <a:latin typeface="Arial" panose="020B0604020202020204"/>
              <a:cs typeface="Arial" panose="020B0604020202020204"/>
            </a:endParaRPr>
          </a:p>
          <a:p>
            <a:pPr>
              <a:lnSpc>
                <a:spcPct val="100000"/>
              </a:lnSpc>
              <a:spcBef>
                <a:spcPts val="1110"/>
              </a:spcBef>
            </a:pPr>
            <a:r>
              <a:rPr sz="1000" b="1" spc="10" dirty="0">
                <a:solidFill>
                  <a:schemeClr val="tx1"/>
                </a:solidFill>
                <a:latin typeface="Arial" panose="020B0604020202020204"/>
                <a:cs typeface="Arial" panose="020B0604020202020204"/>
              </a:rPr>
              <a:t>$</a:t>
            </a:r>
            <a:r>
              <a:rPr sz="1000" b="1" spc="10" dirty="0">
                <a:solidFill>
                  <a:schemeClr val="tx1"/>
                </a:solidFill>
                <a:latin typeface="Arial" panose="020B0604020202020204"/>
                <a:cs typeface="Arial" panose="020B0604020202020204"/>
              </a:rPr>
              <a:t>121.26 </a:t>
            </a:r>
            <a:r>
              <a:rPr sz="900" dirty="0">
                <a:solidFill>
                  <a:schemeClr val="tx1"/>
                </a:solidFill>
                <a:latin typeface="Arial" panose="020B0604020202020204"/>
                <a:cs typeface="Arial" panose="020B0604020202020204"/>
              </a:rPr>
              <a:t>(As of</a:t>
            </a:r>
            <a:r>
              <a:rPr sz="900" spc="-20" dirty="0">
                <a:solidFill>
                  <a:schemeClr val="tx1"/>
                </a:solidFill>
                <a:latin typeface="Arial" panose="020B0604020202020204"/>
                <a:cs typeface="Arial" panose="020B0604020202020204"/>
              </a:rPr>
              <a:t> </a:t>
            </a:r>
            <a:r>
              <a:rPr sz="900" dirty="0">
                <a:solidFill>
                  <a:schemeClr val="tx1"/>
                </a:solidFill>
                <a:latin typeface="Arial" panose="020B0604020202020204"/>
                <a:cs typeface="Arial" panose="020B0604020202020204"/>
              </a:rPr>
              <a:t>02/26/21)</a:t>
            </a:r>
            <a:endParaRPr sz="900">
              <a:solidFill>
                <a:schemeClr val="tx1"/>
              </a:solidFill>
              <a:latin typeface="Arial" panose="020B0604020202020204"/>
              <a:cs typeface="Arial" panose="020B0604020202020204"/>
            </a:endParaRPr>
          </a:p>
          <a:p>
            <a:pPr>
              <a:lnSpc>
                <a:spcPct val="100000"/>
              </a:lnSpc>
              <a:spcBef>
                <a:spcPts val="735"/>
              </a:spcBef>
            </a:pPr>
            <a:r>
              <a:rPr sz="900" dirty="0">
                <a:solidFill>
                  <a:schemeClr val="tx1"/>
                </a:solidFill>
                <a:latin typeface="Arial" panose="020B0604020202020204"/>
                <a:cs typeface="Arial" panose="020B0604020202020204"/>
              </a:rPr>
              <a:t>Price Target (6-12 Months):</a:t>
            </a:r>
            <a:r>
              <a:rPr sz="900" spc="45" dirty="0">
                <a:solidFill>
                  <a:schemeClr val="tx1"/>
                </a:solidFill>
                <a:latin typeface="Arial" panose="020B0604020202020204"/>
                <a:cs typeface="Arial" panose="020B0604020202020204"/>
              </a:rPr>
              <a:t> </a:t>
            </a:r>
            <a:r>
              <a:rPr sz="1000" b="1" spc="10" dirty="0">
                <a:solidFill>
                  <a:schemeClr val="tx1"/>
                </a:solidFill>
                <a:latin typeface="Arial" panose="020B0604020202020204"/>
                <a:cs typeface="Arial" panose="020B0604020202020204"/>
              </a:rPr>
              <a:t>$145.00</a:t>
            </a:r>
            <a:endParaRPr sz="1000" b="1" spc="10" dirty="0">
              <a:solidFill>
                <a:schemeClr val="tx1"/>
              </a:solidFill>
              <a:latin typeface="Arial" panose="020B0604020202020204"/>
              <a:cs typeface="Arial" panose="020B0604020202020204"/>
            </a:endParaRPr>
          </a:p>
        </p:txBody>
      </p:sp>
      <p:sp>
        <p:nvSpPr>
          <p:cNvPr id="3" name="object 3"/>
          <p:cNvSpPr/>
          <p:nvPr/>
        </p:nvSpPr>
        <p:spPr>
          <a:xfrm>
            <a:off x="4785393" y="719722"/>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4" name="object 4"/>
          <p:cNvSpPr/>
          <p:nvPr/>
        </p:nvSpPr>
        <p:spPr>
          <a:xfrm>
            <a:off x="4785393" y="1388477"/>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3202305" y="652780"/>
            <a:ext cx="3914140" cy="995680"/>
          </a:xfrm>
          <a:prstGeom prst="rect">
            <a:avLst/>
          </a:prstGeom>
        </p:spPr>
        <p:txBody>
          <a:bodyPr vert="horz" wrap="square" lIns="0" tIns="79375" rIns="0" bIns="0" rtlCol="0">
            <a:spAutoFit/>
          </a:bodyPr>
          <a:lstStyle/>
          <a:p>
            <a:pPr>
              <a:lnSpc>
                <a:spcPct val="100000"/>
              </a:lnSpc>
              <a:spcBef>
                <a:spcPts val="625"/>
              </a:spcBef>
              <a:tabLst>
                <a:tab pos="1352550" algn="l"/>
                <a:tab pos="2997200" algn="l"/>
              </a:tabLst>
            </a:pPr>
            <a:r>
              <a:rPr sz="800" spc="-5" dirty="0">
                <a:solidFill>
                  <a:srgbClr val="3E3E3E"/>
                </a:solidFill>
                <a:latin typeface="Arial" panose="020B0604020202020204"/>
                <a:cs typeface="Arial" panose="020B0604020202020204"/>
              </a:rPr>
              <a:t>Long Term: </a:t>
            </a:r>
            <a:r>
              <a:rPr sz="800"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6-12</a:t>
            </a:r>
            <a:r>
              <a:rPr sz="800" spc="5"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Months</a:t>
            </a:r>
            <a:r>
              <a:rPr sz="800" spc="-5" dirty="0">
                <a:solidFill>
                  <a:srgbClr val="3E3E3E"/>
                </a:solidFill>
                <a:latin typeface="Arial" panose="020B0604020202020204"/>
                <a:cs typeface="Arial" panose="020B0604020202020204"/>
              </a:rPr>
              <a:t>	           </a:t>
            </a:r>
            <a:r>
              <a:rPr sz="800" b="1" dirty="0">
                <a:solidFill>
                  <a:srgbClr val="3E3E3E"/>
                </a:solidFill>
                <a:latin typeface="Arial" panose="020B0604020202020204"/>
                <a:cs typeface="Arial" panose="020B0604020202020204"/>
              </a:rPr>
              <a:t>SEABRIDGE </a:t>
            </a:r>
            <a:r>
              <a:rPr sz="800" b="1" spc="30" dirty="0">
                <a:solidFill>
                  <a:srgbClr val="3E3E3E"/>
                </a:solidFill>
                <a:latin typeface="Arial" panose="020B0604020202020204"/>
                <a:cs typeface="Arial" panose="020B0604020202020204"/>
              </a:rPr>
              <a:t> </a:t>
            </a:r>
            <a:r>
              <a:rPr sz="800" b="1" dirty="0">
                <a:solidFill>
                  <a:srgbClr val="3E3E3E"/>
                </a:solidFill>
                <a:latin typeface="Arial" panose="020B0604020202020204"/>
                <a:cs typeface="Arial" panose="020B0604020202020204"/>
              </a:rPr>
              <a:t>Recommendation</a:t>
            </a:r>
            <a:r>
              <a:rPr sz="900" b="1"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Outperform</a:t>
            </a:r>
            <a:endParaRPr sz="850">
              <a:latin typeface="Arial" panose="020B0604020202020204"/>
              <a:cs typeface="Arial" panose="020B0604020202020204"/>
            </a:endParaRPr>
          </a:p>
          <a:p>
            <a:pPr marL="1344930">
              <a:lnSpc>
                <a:spcPct val="100000"/>
              </a:lnSpc>
              <a:spcBef>
                <a:spcPts val="485"/>
              </a:spcBef>
            </a:pPr>
            <a:r>
              <a:rPr sz="700" spc="-5" dirty="0">
                <a:solidFill>
                  <a:srgbClr val="3E3E3E"/>
                </a:solidFill>
                <a:latin typeface="Arial" panose="020B0604020202020204"/>
                <a:cs typeface="Arial" panose="020B0604020202020204"/>
              </a:rPr>
              <a:t>              (Since:</a:t>
            </a:r>
            <a:r>
              <a:rPr sz="700" spc="-35" dirty="0">
                <a:solidFill>
                  <a:srgbClr val="3E3E3E"/>
                </a:solidFill>
                <a:latin typeface="Arial" panose="020B0604020202020204"/>
                <a:cs typeface="Arial" panose="020B0604020202020204"/>
              </a:rPr>
              <a:t> </a:t>
            </a:r>
            <a:r>
              <a:rPr sz="700" spc="-5" dirty="0">
                <a:solidFill>
                  <a:srgbClr val="3E3E3E"/>
                </a:solidFill>
                <a:latin typeface="Arial" panose="020B0604020202020204"/>
                <a:cs typeface="Arial" panose="020B0604020202020204"/>
              </a:rPr>
              <a:t>01/29/21)</a:t>
            </a:r>
            <a:endParaRPr sz="700">
              <a:latin typeface="Arial" panose="020B0604020202020204"/>
              <a:cs typeface="Arial" panose="020B0604020202020204"/>
            </a:endParaRPr>
          </a:p>
          <a:p>
            <a:pPr marL="1344930">
              <a:lnSpc>
                <a:spcPct val="100000"/>
              </a:lnSpc>
              <a:spcBef>
                <a:spcPts val="490"/>
              </a:spcBef>
            </a:pPr>
            <a:r>
              <a:rPr sz="700" spc="-5" dirty="0">
                <a:solidFill>
                  <a:srgbClr val="3E3E3E"/>
                </a:solidFill>
                <a:latin typeface="Arial" panose="020B0604020202020204"/>
                <a:cs typeface="Arial" panose="020B0604020202020204"/>
              </a:rPr>
              <a:t>               Prior Recommendation: Neutral</a:t>
            </a:r>
            <a:endParaRPr sz="700" spc="-5" dirty="0">
              <a:solidFill>
                <a:srgbClr val="3E3E3E"/>
              </a:solidFill>
              <a:latin typeface="Arial" panose="020B0604020202020204"/>
              <a:cs typeface="Arial" panose="020B0604020202020204"/>
            </a:endParaRPr>
          </a:p>
          <a:p>
            <a:pPr marL="1344930">
              <a:lnSpc>
                <a:spcPct val="100000"/>
              </a:lnSpc>
              <a:spcBef>
                <a:spcPts val="490"/>
              </a:spcBef>
            </a:pPr>
            <a:endParaRPr sz="800">
              <a:latin typeface="Arial" panose="020B0604020202020204"/>
              <a:cs typeface="Arial" panose="020B0604020202020204"/>
            </a:endParaRPr>
          </a:p>
          <a:p>
            <a:pPr>
              <a:lnSpc>
                <a:spcPct val="100000"/>
              </a:lnSpc>
              <a:spcBef>
                <a:spcPts val="20"/>
              </a:spcBef>
            </a:pPr>
            <a:r>
              <a:rPr sz="800" spc="-5" dirty="0">
                <a:solidFill>
                  <a:srgbClr val="3E3E3E"/>
                </a:solidFill>
                <a:latin typeface="Arial" panose="020B0604020202020204"/>
                <a:cs typeface="Arial" panose="020B0604020202020204"/>
              </a:rPr>
              <a:t>Short Term: </a:t>
            </a:r>
            <a:r>
              <a:rPr sz="800" spc="45"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1-3</a:t>
            </a:r>
            <a:r>
              <a:rPr sz="800" spc="5"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Months                     </a:t>
            </a:r>
            <a:r>
              <a:rPr sz="800" b="1" dirty="0">
                <a:solidFill>
                  <a:srgbClr val="3E3E3E"/>
                </a:solidFill>
                <a:latin typeface="Arial" panose="020B0604020202020204"/>
                <a:cs typeface="Arial" panose="020B0604020202020204"/>
                <a:sym typeface="+mn-ea"/>
              </a:rPr>
              <a:t>SEABRIDGE </a:t>
            </a:r>
            <a:r>
              <a:rPr sz="800" b="1" dirty="0">
                <a:solidFill>
                  <a:srgbClr val="3E3E3E"/>
                </a:solidFill>
                <a:latin typeface="Arial" panose="020B0604020202020204"/>
                <a:cs typeface="Arial" panose="020B0604020202020204"/>
              </a:rPr>
              <a:t>Rank:</a:t>
            </a:r>
            <a:r>
              <a:rPr sz="800" b="1" spc="-10" dirty="0">
                <a:solidFill>
                  <a:srgbClr val="3E3E3E"/>
                </a:solidFill>
                <a:latin typeface="Arial" panose="020B0604020202020204"/>
                <a:cs typeface="Arial" panose="020B0604020202020204"/>
              </a:rPr>
              <a:t> </a:t>
            </a:r>
            <a:r>
              <a:rPr sz="800" dirty="0">
                <a:solidFill>
                  <a:srgbClr val="3E3E3E"/>
                </a:solidFill>
                <a:latin typeface="Arial" panose="020B0604020202020204"/>
                <a:cs typeface="Arial" panose="020B0604020202020204"/>
              </a:rPr>
              <a:t>(1-5)</a:t>
            </a:r>
            <a:endParaRPr sz="800" dirty="0">
              <a:solidFill>
                <a:srgbClr val="3E3E3E"/>
              </a:solidFill>
              <a:latin typeface="Arial" panose="020B0604020202020204"/>
              <a:cs typeface="Arial" panose="020B0604020202020204"/>
            </a:endParaRPr>
          </a:p>
          <a:p>
            <a:pPr>
              <a:lnSpc>
                <a:spcPct val="100000"/>
              </a:lnSpc>
              <a:spcBef>
                <a:spcPts val="20"/>
              </a:spcBef>
            </a:pPr>
            <a:r>
              <a:rPr lang="en-US" sz="800" dirty="0">
                <a:solidFill>
                  <a:srgbClr val="3E3E3E"/>
                </a:solidFill>
                <a:latin typeface="Arial" panose="020B0604020202020204"/>
                <a:cs typeface="Arial" panose="020B0604020202020204"/>
              </a:rPr>
              <a:t>	                           </a:t>
            </a:r>
            <a:r>
              <a:rPr lang="en-US" sz="800" spc="-5" dirty="0">
                <a:solidFill>
                  <a:srgbClr val="3E3E3E"/>
                </a:solidFill>
                <a:latin typeface="Arial" panose="020B0604020202020204"/>
                <a:cs typeface="Arial" panose="020B0604020202020204"/>
              </a:rPr>
              <a:t>SEABRIDGE </a:t>
            </a:r>
            <a:r>
              <a:rPr sz="800" spc="-5" dirty="0">
                <a:solidFill>
                  <a:srgbClr val="3E3E3E"/>
                </a:solidFill>
                <a:latin typeface="Arial" panose="020B0604020202020204"/>
                <a:cs typeface="Arial" panose="020B0604020202020204"/>
              </a:rPr>
              <a:t>Style</a:t>
            </a:r>
            <a:r>
              <a:rPr sz="800" spc="-45"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Scores:</a:t>
            </a:r>
            <a:endParaRPr sz="800">
              <a:latin typeface="Arial" panose="020B0604020202020204"/>
              <a:cs typeface="Arial" panose="020B0604020202020204"/>
            </a:endParaRPr>
          </a:p>
        </p:txBody>
      </p:sp>
      <p:sp>
        <p:nvSpPr>
          <p:cNvPr id="6" name="object 6"/>
          <p:cNvSpPr/>
          <p:nvPr/>
        </p:nvSpPr>
        <p:spPr>
          <a:xfrm>
            <a:off x="5546390" y="1788193"/>
            <a:ext cx="0" cy="107950"/>
          </a:xfrm>
          <a:custGeom>
            <a:avLst/>
            <a:gdLst/>
            <a:ahLst/>
            <a:cxnLst/>
            <a:rect l="l" t="t" r="r" b="b"/>
            <a:pathLst>
              <a:path h="107950">
                <a:moveTo>
                  <a:pt x="0" y="0"/>
                </a:moveTo>
                <a:lnTo>
                  <a:pt x="0" y="107615"/>
                </a:lnTo>
              </a:path>
            </a:pathLst>
          </a:custGeom>
          <a:ln w="7686">
            <a:solidFill>
              <a:srgbClr val="CCCCCC"/>
            </a:solidFill>
          </a:ln>
        </p:spPr>
        <p:txBody>
          <a:bodyPr wrap="square" lIns="0" tIns="0" rIns="0" bIns="0" rtlCol="0"/>
          <a:lstStyle/>
          <a:p/>
        </p:txBody>
      </p:sp>
      <p:sp>
        <p:nvSpPr>
          <p:cNvPr id="7" name="object 7"/>
          <p:cNvSpPr txBox="1"/>
          <p:nvPr/>
        </p:nvSpPr>
        <p:spPr>
          <a:xfrm>
            <a:off x="4858418" y="1748589"/>
            <a:ext cx="1321435" cy="154940"/>
          </a:xfrm>
          <a:prstGeom prst="rect">
            <a:avLst/>
          </a:prstGeom>
        </p:spPr>
        <p:txBody>
          <a:bodyPr vert="horz" wrap="square" lIns="0" tIns="12065" rIns="0" bIns="0" rtlCol="0">
            <a:spAutoFit/>
          </a:bodyPr>
          <a:lstStyle/>
          <a:p>
            <a:pPr>
              <a:lnSpc>
                <a:spcPct val="100000"/>
              </a:lnSpc>
              <a:spcBef>
                <a:spcPts val="95"/>
              </a:spcBef>
              <a:tabLst>
                <a:tab pos="829310" algn="l"/>
              </a:tabLst>
            </a:pPr>
            <a:r>
              <a:rPr sz="850" spc="-5" dirty="0">
                <a:solidFill>
                  <a:srgbClr val="3E3E3E"/>
                </a:solidFill>
                <a:latin typeface="Arial" panose="020B0604020202020204"/>
                <a:cs typeface="Arial" panose="020B0604020202020204"/>
              </a:rPr>
              <a:t>Value:</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	Growth:</a:t>
            </a:r>
            <a:r>
              <a:rPr sz="850" spc="-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p:txBody>
      </p:sp>
      <p:sp>
        <p:nvSpPr>
          <p:cNvPr id="8" name="object 8"/>
          <p:cNvSpPr/>
          <p:nvPr/>
        </p:nvSpPr>
        <p:spPr>
          <a:xfrm>
            <a:off x="6307388" y="1788193"/>
            <a:ext cx="0" cy="107950"/>
          </a:xfrm>
          <a:custGeom>
            <a:avLst/>
            <a:gdLst/>
            <a:ahLst/>
            <a:cxnLst/>
            <a:rect l="l" t="t" r="r" b="b"/>
            <a:pathLst>
              <a:path h="107950">
                <a:moveTo>
                  <a:pt x="0" y="0"/>
                </a:moveTo>
                <a:lnTo>
                  <a:pt x="0" y="107615"/>
                </a:lnTo>
              </a:path>
            </a:pathLst>
          </a:custGeom>
          <a:ln w="7686">
            <a:solidFill>
              <a:srgbClr val="CCCCCC"/>
            </a:solidFill>
          </a:ln>
        </p:spPr>
        <p:txBody>
          <a:bodyPr wrap="square" lIns="0" tIns="0" rIns="0" bIns="0" rtlCol="0"/>
          <a:lstStyle/>
          <a:p/>
        </p:txBody>
      </p:sp>
      <p:sp>
        <p:nvSpPr>
          <p:cNvPr id="9" name="object 9"/>
          <p:cNvSpPr txBox="1"/>
          <p:nvPr/>
        </p:nvSpPr>
        <p:spPr>
          <a:xfrm>
            <a:off x="6393180" y="1314450"/>
            <a:ext cx="702310" cy="589280"/>
          </a:xfrm>
          <a:prstGeom prst="rect">
            <a:avLst/>
          </a:prstGeom>
        </p:spPr>
        <p:txBody>
          <a:bodyPr vert="horz" wrap="square" lIns="0" tIns="87630" rIns="0" bIns="0" rtlCol="0">
            <a:spAutoFit/>
          </a:bodyPr>
          <a:lstStyle/>
          <a:p>
            <a:pPr marR="5080" algn="r" fontAlgn="auto">
              <a:lnSpc>
                <a:spcPct val="100000"/>
              </a:lnSpc>
              <a:spcBef>
                <a:spcPts val="690"/>
              </a:spcBef>
            </a:pPr>
            <a:r>
              <a:rPr sz="800" b="1" spc="5" dirty="0">
                <a:solidFill>
                  <a:srgbClr val="3E3E3E"/>
                </a:solidFill>
                <a:latin typeface="Arial" panose="020B0604020202020204"/>
                <a:cs typeface="Arial" panose="020B0604020202020204"/>
              </a:rPr>
              <a:t>2</a:t>
            </a:r>
            <a:r>
              <a:rPr sz="800" b="1" dirty="0">
                <a:solidFill>
                  <a:srgbClr val="3E3E3E"/>
                </a:solidFill>
                <a:latin typeface="Arial" panose="020B0604020202020204"/>
                <a:cs typeface="Arial" panose="020B0604020202020204"/>
              </a:rPr>
              <a:t>-Buy</a:t>
            </a:r>
            <a:endParaRPr sz="800">
              <a:latin typeface="Arial" panose="020B0604020202020204"/>
              <a:cs typeface="Arial" panose="020B0604020202020204"/>
            </a:endParaRPr>
          </a:p>
          <a:p>
            <a:pPr marL="299720" fontAlgn="auto">
              <a:lnSpc>
                <a:spcPct val="100000"/>
              </a:lnSpc>
              <a:spcBef>
                <a:spcPts val="545"/>
              </a:spcBef>
            </a:pPr>
            <a:r>
              <a:rPr sz="800" spc="-5" dirty="0">
                <a:solidFill>
                  <a:srgbClr val="3E3E3E"/>
                </a:solidFill>
                <a:latin typeface="Arial" panose="020B0604020202020204"/>
                <a:cs typeface="Arial" panose="020B0604020202020204"/>
              </a:rPr>
              <a:t>  VGM:</a:t>
            </a:r>
            <a:r>
              <a:rPr sz="800" spc="-75" dirty="0">
                <a:solidFill>
                  <a:srgbClr val="3E3E3E"/>
                </a:solidFill>
                <a:latin typeface="Arial" panose="020B0604020202020204"/>
                <a:cs typeface="Arial" panose="020B0604020202020204"/>
              </a:rPr>
              <a:t> </a:t>
            </a:r>
            <a:r>
              <a:rPr sz="800" spc="-5" dirty="0">
                <a:solidFill>
                  <a:srgbClr val="3E3E3E"/>
                </a:solidFill>
                <a:latin typeface="Arial" panose="020B0604020202020204"/>
                <a:cs typeface="Arial" panose="020B0604020202020204"/>
              </a:rPr>
              <a:t>B</a:t>
            </a:r>
            <a:endParaRPr sz="800">
              <a:latin typeface="Arial" panose="020B0604020202020204"/>
              <a:cs typeface="Arial" panose="020B0604020202020204"/>
            </a:endParaRPr>
          </a:p>
          <a:p>
            <a:pPr marR="8255" algn="r" fontAlgn="auto">
              <a:lnSpc>
                <a:spcPct val="100000"/>
              </a:lnSpc>
              <a:spcBef>
                <a:spcPts val="430"/>
              </a:spcBef>
            </a:pPr>
            <a:r>
              <a:rPr sz="850" spc="-5" dirty="0">
                <a:solidFill>
                  <a:srgbClr val="3E3E3E"/>
                </a:solidFill>
                <a:latin typeface="Arial" panose="020B0604020202020204"/>
                <a:cs typeface="Arial" panose="020B0604020202020204"/>
              </a:rPr>
              <a:t>Momentum:</a:t>
            </a:r>
            <a:r>
              <a:rPr sz="850" spc="-7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
            </a:r>
            <a:endParaRPr sz="850">
              <a:latin typeface="Arial" panose="020B0604020202020204"/>
              <a:cs typeface="Arial" panose="020B0604020202020204"/>
            </a:endParaRPr>
          </a:p>
        </p:txBody>
      </p:sp>
      <p:sp>
        <p:nvSpPr>
          <p:cNvPr id="10" name="object 10"/>
          <p:cNvSpPr/>
          <p:nvPr/>
        </p:nvSpPr>
        <p:spPr>
          <a:xfrm>
            <a:off x="3517064" y="1319296"/>
            <a:ext cx="1261110" cy="0"/>
          </a:xfrm>
          <a:custGeom>
            <a:avLst/>
            <a:gdLst/>
            <a:ahLst/>
            <a:cxnLst/>
            <a:rect l="l" t="t" r="r" b="b"/>
            <a:pathLst>
              <a:path w="1261110">
                <a:moveTo>
                  <a:pt x="0" y="0"/>
                </a:moveTo>
                <a:lnTo>
                  <a:pt x="1260642" y="0"/>
                </a:lnTo>
              </a:path>
            </a:pathLst>
          </a:custGeom>
          <a:ln w="7686">
            <a:solidFill>
              <a:srgbClr val="CCCCCC"/>
            </a:solidFill>
          </a:ln>
        </p:spPr>
        <p:txBody>
          <a:bodyPr wrap="square" lIns="0" tIns="0" rIns="0" bIns="0" rtlCol="0"/>
          <a:lstStyle/>
          <a:p/>
        </p:txBody>
      </p:sp>
      <p:sp>
        <p:nvSpPr>
          <p:cNvPr id="11" name="object 11"/>
          <p:cNvSpPr/>
          <p:nvPr/>
        </p:nvSpPr>
        <p:spPr>
          <a:xfrm>
            <a:off x="4785393" y="1319296"/>
            <a:ext cx="2313940" cy="0"/>
          </a:xfrm>
          <a:custGeom>
            <a:avLst/>
            <a:gdLst/>
            <a:ahLst/>
            <a:cxnLst/>
            <a:rect l="l" t="t" r="r" b="b"/>
            <a:pathLst>
              <a:path w="2313940">
                <a:moveTo>
                  <a:pt x="0" y="0"/>
                </a:moveTo>
                <a:lnTo>
                  <a:pt x="2313739" y="0"/>
                </a:lnTo>
              </a:path>
            </a:pathLst>
          </a:custGeom>
          <a:ln w="7686">
            <a:solidFill>
              <a:srgbClr val="CCCCCC"/>
            </a:solidFill>
          </a:ln>
        </p:spPr>
        <p:txBody>
          <a:bodyPr wrap="square" lIns="0" tIns="0" rIns="0" bIns="0" rtlCol="0"/>
          <a:lstStyle/>
          <a:p/>
        </p:txBody>
      </p:sp>
      <p:sp>
        <p:nvSpPr>
          <p:cNvPr id="12" name="object 12"/>
          <p:cNvSpPr/>
          <p:nvPr/>
        </p:nvSpPr>
        <p:spPr>
          <a:xfrm>
            <a:off x="319338" y="589046"/>
            <a:ext cx="0" cy="1422400"/>
          </a:xfrm>
          <a:custGeom>
            <a:avLst/>
            <a:gdLst/>
            <a:ahLst/>
            <a:cxnLst/>
            <a:rect l="l" t="t" r="r" b="b"/>
            <a:pathLst>
              <a:path h="1422400">
                <a:moveTo>
                  <a:pt x="0" y="0"/>
                </a:moveTo>
                <a:lnTo>
                  <a:pt x="0" y="1422065"/>
                </a:lnTo>
              </a:path>
            </a:pathLst>
          </a:custGeom>
          <a:ln w="7686">
            <a:solidFill>
              <a:srgbClr val="CACACA"/>
            </a:solidFill>
          </a:ln>
        </p:spPr>
        <p:txBody>
          <a:bodyPr wrap="square" lIns="0" tIns="0" rIns="0" bIns="0" rtlCol="0"/>
          <a:lstStyle/>
          <a:p/>
        </p:txBody>
      </p:sp>
      <p:sp>
        <p:nvSpPr>
          <p:cNvPr id="13" name="object 13"/>
          <p:cNvSpPr/>
          <p:nvPr/>
        </p:nvSpPr>
        <p:spPr>
          <a:xfrm>
            <a:off x="319338" y="589046"/>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4" name="object 14"/>
          <p:cNvSpPr/>
          <p:nvPr/>
        </p:nvSpPr>
        <p:spPr>
          <a:xfrm>
            <a:off x="7229475" y="589280"/>
            <a:ext cx="274320" cy="1430020"/>
          </a:xfrm>
          <a:custGeom>
            <a:avLst/>
            <a:gdLst/>
            <a:ahLst/>
            <a:cxnLst/>
            <a:rect l="l" t="t" r="r" b="b"/>
            <a:pathLst>
              <a:path h="1430020">
                <a:moveTo>
                  <a:pt x="0" y="0"/>
                </a:moveTo>
                <a:lnTo>
                  <a:pt x="0" y="1429752"/>
                </a:lnTo>
              </a:path>
            </a:pathLst>
          </a:custGeom>
          <a:ln w="7686">
            <a:solidFill>
              <a:srgbClr val="CACACA"/>
            </a:solidFill>
          </a:ln>
        </p:spPr>
        <p:txBody>
          <a:bodyPr wrap="square" lIns="0" tIns="0" rIns="0" bIns="0" rtlCol="0"/>
          <a:lstStyle/>
          <a:p/>
        </p:txBody>
      </p:sp>
      <p:sp>
        <p:nvSpPr>
          <p:cNvPr id="15" name="object 15"/>
          <p:cNvSpPr/>
          <p:nvPr/>
        </p:nvSpPr>
        <p:spPr>
          <a:xfrm>
            <a:off x="319338" y="2018798"/>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6" name="object 16"/>
          <p:cNvSpPr txBox="1"/>
          <p:nvPr/>
        </p:nvSpPr>
        <p:spPr>
          <a:xfrm>
            <a:off x="302794" y="2132931"/>
            <a:ext cx="656590" cy="191770"/>
          </a:xfrm>
          <a:prstGeom prst="rect">
            <a:avLst/>
          </a:prstGeom>
        </p:spPr>
        <p:txBody>
          <a:bodyPr vert="horz" wrap="square" lIns="0" tIns="17780" rIns="0" bIns="0" rtlCol="0">
            <a:spAutoFit/>
          </a:bodyPr>
          <a:lstStyle/>
          <a:p>
            <a:pPr marL="12700">
              <a:lnSpc>
                <a:spcPct val="100000"/>
              </a:lnSpc>
              <a:spcBef>
                <a:spcPts val="140"/>
              </a:spcBef>
            </a:pPr>
            <a:r>
              <a:rPr sz="1050" b="1" spc="25" dirty="0">
                <a:solidFill>
                  <a:srgbClr val="38829D"/>
                </a:solidFill>
                <a:latin typeface="Arial" panose="020B0604020202020204"/>
                <a:cs typeface="Arial" panose="020B0604020202020204"/>
              </a:rPr>
              <a:t>Summary</a:t>
            </a:r>
            <a:endParaRPr sz="1050" b="1" spc="25" dirty="0">
              <a:solidFill>
                <a:srgbClr val="38829D"/>
              </a:solidFill>
              <a:latin typeface="Arial" panose="020B0604020202020204"/>
              <a:cs typeface="Arial" panose="020B0604020202020204"/>
            </a:endParaRPr>
          </a:p>
        </p:txBody>
      </p:sp>
      <p:graphicFrame>
        <p:nvGraphicFramePr>
          <p:cNvPr id="17" name="object 17"/>
          <p:cNvGraphicFramePr>
            <a:graphicFrameLocks noGrp="1"/>
          </p:cNvGraphicFramePr>
          <p:nvPr>
            <p:custDataLst>
              <p:tags r:id="rId1"/>
            </p:custDataLst>
          </p:nvPr>
        </p:nvGraphicFramePr>
        <p:xfrm>
          <a:off x="319304" y="4719326"/>
          <a:ext cx="3065145" cy="4394200"/>
        </p:xfrm>
        <a:graphic>
          <a:graphicData uri="http://schemas.openxmlformats.org/drawingml/2006/table">
            <a:tbl>
              <a:tblPr firstRow="1" bandRow="1">
                <a:tableStyleId>{2D5ABB26-0587-4C30-8999-92F81FD0307C}</a:tableStyleId>
              </a:tblPr>
              <a:tblGrid>
                <a:gridCol w="1522095"/>
                <a:gridCol w="1543050"/>
              </a:tblGrid>
              <a:tr h="151765">
                <a:tc>
                  <a:txBody>
                    <a:bodyPr/>
                    <a:lstStyle/>
                    <a:p>
                      <a:pPr marL="31750">
                        <a:lnSpc>
                          <a:spcPts val="1195"/>
                        </a:lnSpc>
                      </a:pPr>
                      <a:r>
                        <a:rPr sz="1050" b="1" spc="20" dirty="0">
                          <a:solidFill>
                            <a:srgbClr val="38829D"/>
                          </a:solidFill>
                          <a:latin typeface="Arial" panose="020B0604020202020204"/>
                          <a:cs typeface="Arial" panose="020B0604020202020204"/>
                        </a:rPr>
                        <a:t>Data</a:t>
                      </a:r>
                      <a:r>
                        <a:rPr sz="1050" b="1"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Overview</a:t>
                      </a:r>
                      <a:endParaRPr sz="1050" b="1" spc="20" dirty="0">
                        <a:solidFill>
                          <a:srgbClr val="38829D"/>
                        </a:solidFill>
                        <a:latin typeface="Arial" panose="020B0604020202020204"/>
                        <a:cs typeface="Arial" panose="020B06040202020202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r>
              <a:tr h="238877">
                <a:tc>
                  <a:txBody>
                    <a:bodyPr/>
                    <a:lstStyle/>
                    <a:p>
                      <a:pPr marL="31750">
                        <a:lnSpc>
                          <a:spcPct val="100000"/>
                        </a:lnSpc>
                        <a:spcBef>
                          <a:spcPts val="415"/>
                        </a:spcBef>
                      </a:pPr>
                      <a:r>
                        <a:rPr sz="850" spc="-5" dirty="0">
                          <a:solidFill>
                            <a:srgbClr val="3E3E3E"/>
                          </a:solidFill>
                          <a:latin typeface="Arial" panose="020B0604020202020204"/>
                          <a:cs typeface="Arial" panose="020B0604020202020204"/>
                        </a:rPr>
                        <a:t>52 Week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High-Low</a:t>
                      </a:r>
                      <a:endParaRPr sz="850">
                        <a:latin typeface="Arial" panose="020B0604020202020204"/>
                        <a:cs typeface="Arial" panose="020B0604020202020204"/>
                      </a:endParaRPr>
                    </a:p>
                  </a:txBody>
                  <a:tcPr marL="0" marR="0" marT="52705" marB="0"/>
                </a:tc>
                <a:tc>
                  <a:txBody>
                    <a:bodyPr/>
                    <a:lstStyle/>
                    <a:p>
                      <a:pPr marR="28575" algn="r">
                        <a:lnSpc>
                          <a:spcPct val="100000"/>
                        </a:lnSpc>
                        <a:spcBef>
                          <a:spcPts val="415"/>
                        </a:spcBef>
                      </a:pPr>
                      <a:r>
                        <a:rPr sz="850" b="1" spc="-5" dirty="0">
                          <a:solidFill>
                            <a:srgbClr val="3E3E3E"/>
                          </a:solidFill>
                          <a:latin typeface="Arial" panose="020B0604020202020204"/>
                          <a:cs typeface="Arial" panose="020B0604020202020204"/>
                        </a:rPr>
                        <a:t>$145.09 -</a:t>
                      </a:r>
                      <a:r>
                        <a:rPr sz="850" b="1" spc="-5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$53.15</a:t>
                      </a:r>
                      <a:endParaRPr sz="850">
                        <a:latin typeface="Arial" panose="020B0604020202020204"/>
                        <a:cs typeface="Arial" panose="020B0604020202020204"/>
                      </a:endParaRPr>
                    </a:p>
                  </a:txBody>
                  <a:tcPr marL="0" marR="0" marT="52705"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20 Day Average Volume</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a:t>
                      </a:r>
                      <a:endParaRPr sz="850">
                        <a:latin typeface="Arial" panose="020B0604020202020204"/>
                        <a:cs typeface="Arial" panose="020B0604020202020204"/>
                      </a:endParaRPr>
                    </a:p>
                  </a:txBody>
                  <a:tcPr marL="0" marR="0" marT="44450" marB="0"/>
                </a:tc>
                <a:tc>
                  <a:txBody>
                    <a:bodyPr/>
                    <a:lstStyle/>
                    <a:p>
                      <a:pPr marR="27305" algn="r">
                        <a:lnSpc>
                          <a:spcPct val="100000"/>
                        </a:lnSpc>
                        <a:spcBef>
                          <a:spcPts val="350"/>
                        </a:spcBef>
                      </a:pPr>
                      <a:r>
                        <a:rPr sz="850" b="1" dirty="0">
                          <a:solidFill>
                            <a:srgbClr val="3E3E3E"/>
                          </a:solidFill>
                          <a:latin typeface="Arial" panose="020B0604020202020204"/>
                          <a:cs typeface="Arial" panose="020B0604020202020204"/>
                        </a:rPr>
                        <a:t>92,349,312</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Market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Cap</a:t>
                      </a:r>
                      <a:endParaRPr sz="850">
                        <a:latin typeface="Arial" panose="020B0604020202020204"/>
                        <a:cs typeface="Arial" panose="020B0604020202020204"/>
                      </a:endParaRPr>
                    </a:p>
                  </a:txBody>
                  <a:tcPr marL="0" marR="0" marT="44450" marB="0"/>
                </a:tc>
                <a:tc>
                  <a:txBody>
                    <a:bodyPr/>
                    <a:lstStyle/>
                    <a:p>
                      <a:pPr marR="24130" algn="r">
                        <a:lnSpc>
                          <a:spcPct val="100000"/>
                        </a:lnSpc>
                        <a:spcBef>
                          <a:spcPts val="350"/>
                        </a:spcBef>
                      </a:pPr>
                      <a:r>
                        <a:rPr sz="850" b="1" spc="-5" dirty="0">
                          <a:solidFill>
                            <a:srgbClr val="3E3E3E"/>
                          </a:solidFill>
                          <a:latin typeface="Arial" panose="020B0604020202020204"/>
                          <a:cs typeface="Arial" panose="020B0604020202020204"/>
                        </a:rPr>
                        <a:t>$2,035.7</a:t>
                      </a:r>
                      <a:r>
                        <a:rPr sz="850" b="1" spc="-7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B</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YTD Price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Change</a:t>
                      </a:r>
                      <a:endParaRPr sz="850">
                        <a:latin typeface="Arial" panose="020B0604020202020204"/>
                        <a:cs typeface="Arial" panose="020B0604020202020204"/>
                      </a:endParaRPr>
                    </a:p>
                  </a:txBody>
                  <a:tcPr marL="0" marR="0" marT="44450" marB="0"/>
                </a:tc>
                <a:tc>
                  <a:txBody>
                    <a:bodyPr/>
                    <a:lstStyle/>
                    <a:p>
                      <a:pPr marR="31115" algn="r">
                        <a:lnSpc>
                          <a:spcPct val="100000"/>
                        </a:lnSpc>
                        <a:spcBef>
                          <a:spcPts val="350"/>
                        </a:spcBef>
                      </a:pPr>
                      <a:r>
                        <a:rPr sz="850" b="1" dirty="0">
                          <a:solidFill>
                            <a:srgbClr val="3E3E3E"/>
                          </a:solidFill>
                          <a:latin typeface="Arial" panose="020B0604020202020204"/>
                          <a:cs typeface="Arial" panose="020B0604020202020204"/>
                        </a:rPr>
                        <a:t>-8.6%</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Beta</a:t>
                      </a:r>
                      <a:endParaRPr sz="850">
                        <a:latin typeface="Arial" panose="020B0604020202020204"/>
                        <a:cs typeface="Arial" panose="020B0604020202020204"/>
                      </a:endParaRPr>
                    </a:p>
                  </a:txBody>
                  <a:tcPr marL="0" marR="0" marT="44450" marB="0"/>
                </a:tc>
                <a:tc>
                  <a:txBody>
                    <a:bodyPr/>
                    <a:lstStyle/>
                    <a:p>
                      <a:pPr marR="26035" algn="r">
                        <a:lnSpc>
                          <a:spcPct val="100000"/>
                        </a:lnSpc>
                        <a:spcBef>
                          <a:spcPts val="350"/>
                        </a:spcBef>
                      </a:pPr>
                      <a:r>
                        <a:rPr sz="850" b="1" dirty="0">
                          <a:solidFill>
                            <a:srgbClr val="3E3E3E"/>
                          </a:solidFill>
                          <a:latin typeface="Arial" panose="020B0604020202020204"/>
                          <a:cs typeface="Arial" panose="020B0604020202020204"/>
                        </a:rPr>
                        <a:t>1.27</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Dividend / Div</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Yld</a:t>
                      </a:r>
                      <a:endParaRPr sz="850">
                        <a:latin typeface="Arial" panose="020B0604020202020204"/>
                        <a:cs typeface="Arial" panose="020B0604020202020204"/>
                      </a:endParaRPr>
                    </a:p>
                  </a:txBody>
                  <a:tcPr marL="0" marR="0" marT="44450" marB="0"/>
                </a:tc>
                <a:tc>
                  <a:txBody>
                    <a:bodyPr/>
                    <a:lstStyle/>
                    <a:p>
                      <a:pPr marR="30480" algn="r">
                        <a:lnSpc>
                          <a:spcPct val="100000"/>
                        </a:lnSpc>
                        <a:spcBef>
                          <a:spcPts val="350"/>
                        </a:spcBef>
                      </a:pPr>
                      <a:r>
                        <a:rPr sz="850" b="1" spc="-5" dirty="0">
                          <a:solidFill>
                            <a:srgbClr val="3E3E3E"/>
                          </a:solidFill>
                          <a:latin typeface="Arial" panose="020B0604020202020204"/>
                          <a:cs typeface="Arial" panose="020B0604020202020204"/>
                        </a:rPr>
                        <a:t>$0.82 /</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0.7%</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Industry</a:t>
                      </a:r>
                      <a:endParaRPr sz="850">
                        <a:latin typeface="Arial" panose="020B0604020202020204"/>
                        <a:cs typeface="Arial" panose="020B0604020202020204"/>
                      </a:endParaRPr>
                    </a:p>
                  </a:txBody>
                  <a:tcPr marL="0" marR="0" marT="44450" marB="0"/>
                </a:tc>
                <a:tc>
                  <a:txBody>
                    <a:bodyPr/>
                    <a:lstStyle/>
                    <a:p>
                      <a:pPr marR="27305" algn="r">
                        <a:lnSpc>
                          <a:spcPct val="100000"/>
                        </a:lnSpc>
                        <a:spcBef>
                          <a:spcPts val="350"/>
                        </a:spcBef>
                      </a:pPr>
                      <a:r>
                        <a:rPr sz="850" b="1" u="sng" spc="-5" dirty="0">
                          <a:solidFill>
                            <a:srgbClr val="0000FF"/>
                          </a:solidFill>
                          <a:uFill>
                            <a:solidFill>
                              <a:srgbClr val="0000FF"/>
                            </a:solidFill>
                          </a:uFill>
                          <a:latin typeface="Arial" panose="020B0604020202020204"/>
                          <a:cs typeface="Arial" panose="020B0604020202020204"/>
                          <a:hlinkClick r:id="rId2"/>
                        </a:rPr>
                        <a:t>Computer - Mini</a:t>
                      </a:r>
                      <a:r>
                        <a:rPr sz="850" b="1" u="sng" spc="-30" dirty="0">
                          <a:solidFill>
                            <a:srgbClr val="0000FF"/>
                          </a:solidFill>
                          <a:uFill>
                            <a:solidFill>
                              <a:srgbClr val="0000FF"/>
                            </a:solidFill>
                          </a:uFill>
                          <a:latin typeface="Arial" panose="020B0604020202020204"/>
                          <a:cs typeface="Arial" panose="020B0604020202020204"/>
                          <a:hlinkClick r:id="rId2"/>
                        </a:rPr>
                        <a:t> </a:t>
                      </a:r>
                      <a:r>
                        <a:rPr sz="850" b="1" u="sng" spc="-5" dirty="0">
                          <a:solidFill>
                            <a:srgbClr val="0000FF"/>
                          </a:solidFill>
                          <a:uFill>
                            <a:solidFill>
                              <a:srgbClr val="0000FF"/>
                            </a:solidFill>
                          </a:uFill>
                          <a:latin typeface="Arial" panose="020B0604020202020204"/>
                          <a:cs typeface="Arial" panose="020B0604020202020204"/>
                          <a:hlinkClick r:id="rId2"/>
                        </a:rPr>
                        <a:t>computers</a:t>
                      </a:r>
                      <a:endParaRPr sz="850">
                        <a:latin typeface="Arial" panose="020B0604020202020204"/>
                        <a:cs typeface="Arial" panose="020B0604020202020204"/>
                      </a:endParaRPr>
                    </a:p>
                  </a:txBody>
                  <a:tcPr marL="0" marR="0" marT="44450" marB="0"/>
                </a:tc>
              </a:tr>
              <a:tr h="322847">
                <a:tc>
                  <a:txBody>
                    <a:bodyPr/>
                    <a:lstStyle/>
                    <a:p>
                      <a:pPr marL="31750">
                        <a:lnSpc>
                          <a:spcPct val="100000"/>
                        </a:lnSpc>
                        <a:spcBef>
                          <a:spcPts val="350"/>
                        </a:spcBef>
                      </a:pPr>
                      <a:r>
                        <a:rPr lang="en-US" sz="850" spc="-5" dirty="0">
                          <a:solidFill>
                            <a:srgbClr val="3E3E3E"/>
                          </a:solidFill>
                          <a:latin typeface="Arial" panose="020B0604020202020204"/>
                          <a:cs typeface="Arial" panose="020B0604020202020204"/>
                        </a:rPr>
                        <a:t>SEABRIDGE</a:t>
                      </a:r>
                      <a:r>
                        <a:rPr sz="850" spc="-5" dirty="0">
                          <a:solidFill>
                            <a:srgbClr val="3E3E3E"/>
                          </a:solidFill>
                          <a:latin typeface="Arial" panose="020B0604020202020204"/>
                          <a:cs typeface="Arial" panose="020B0604020202020204"/>
                        </a:rPr>
                        <a:t> Industry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Rank</a:t>
                      </a:r>
                      <a:endParaRPr sz="850">
                        <a:latin typeface="Arial" panose="020B0604020202020204"/>
                        <a:cs typeface="Arial" panose="020B0604020202020204"/>
                      </a:endParaRPr>
                    </a:p>
                  </a:txBody>
                  <a:tcPr marL="0" marR="0" marT="44450" marB="0"/>
                </a:tc>
                <a:tc>
                  <a:txBody>
                    <a:bodyPr/>
                    <a:lstStyle/>
                    <a:p>
                      <a:pPr marR="29210" algn="r">
                        <a:lnSpc>
                          <a:spcPct val="100000"/>
                        </a:lnSpc>
                        <a:spcBef>
                          <a:spcPts val="350"/>
                        </a:spcBef>
                      </a:pPr>
                      <a:r>
                        <a:rPr sz="850" b="1" spc="-5" dirty="0">
                          <a:solidFill>
                            <a:srgbClr val="3E3E3E"/>
                          </a:solidFill>
                          <a:latin typeface="Arial" panose="020B0604020202020204"/>
                          <a:cs typeface="Arial" panose="020B0604020202020204"/>
                        </a:rPr>
                        <a:t>Top 1% (3 out of</a:t>
                      </a:r>
                      <a:r>
                        <a:rPr sz="850" b="1" spc="-5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253)</a:t>
                      </a:r>
                      <a:endParaRPr sz="850">
                        <a:latin typeface="Arial" panose="020B0604020202020204"/>
                        <a:cs typeface="Arial" panose="020B0604020202020204"/>
                      </a:endParaRPr>
                    </a:p>
                  </a:txBody>
                  <a:tcPr marL="0" marR="0" marT="44450" marB="0"/>
                </a:tc>
              </a:tr>
              <a:tr h="322847">
                <a:tc>
                  <a:txBody>
                    <a:bodyPr/>
                    <a:lstStyle/>
                    <a:p>
                      <a:pPr>
                        <a:lnSpc>
                          <a:spcPct val="100000"/>
                        </a:lnSpc>
                        <a:spcBef>
                          <a:spcPts val="40"/>
                        </a:spcBef>
                      </a:pPr>
                      <a:endParaRPr sz="900">
                        <a:latin typeface="Times New Roman" panose="02020603050405020304"/>
                        <a:cs typeface="Times New Roman" panose="02020603050405020304"/>
                      </a:endParaRPr>
                    </a:p>
                    <a:p>
                      <a:pPr marL="31750">
                        <a:lnSpc>
                          <a:spcPct val="100000"/>
                        </a:lnSpc>
                      </a:pPr>
                      <a:r>
                        <a:rPr sz="850" spc="-5" dirty="0">
                          <a:solidFill>
                            <a:srgbClr val="3E3E3E"/>
                          </a:solidFill>
                          <a:latin typeface="Arial" panose="020B0604020202020204"/>
                          <a:cs typeface="Arial" panose="020B0604020202020204"/>
                        </a:rPr>
                        <a:t>Last EPS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5080" marB="0"/>
                </a:tc>
                <a:tc>
                  <a:txBody>
                    <a:bodyPr/>
                    <a:lstStyle/>
                    <a:p>
                      <a:pPr>
                        <a:lnSpc>
                          <a:spcPct val="100000"/>
                        </a:lnSpc>
                        <a:spcBef>
                          <a:spcPts val="40"/>
                        </a:spcBef>
                      </a:pPr>
                      <a:endParaRPr sz="900">
                        <a:latin typeface="Times New Roman" panose="02020603050405020304"/>
                        <a:cs typeface="Times New Roman" panose="02020603050405020304"/>
                      </a:endParaRPr>
                    </a:p>
                    <a:p>
                      <a:pPr marR="29845" algn="r">
                        <a:lnSpc>
                          <a:spcPct val="100000"/>
                        </a:lnSpc>
                      </a:pPr>
                      <a:r>
                        <a:rPr sz="850" b="1" dirty="0">
                          <a:solidFill>
                            <a:srgbClr val="3E3E3E"/>
                          </a:solidFill>
                          <a:latin typeface="Arial" panose="020B0604020202020204"/>
                          <a:cs typeface="Arial" panose="020B0604020202020204"/>
                        </a:rPr>
                        <a:t>19.2%</a:t>
                      </a:r>
                      <a:endParaRPr sz="850">
                        <a:latin typeface="Arial" panose="020B0604020202020204"/>
                        <a:cs typeface="Arial" panose="020B0604020202020204"/>
                      </a:endParaRPr>
                    </a:p>
                  </a:txBody>
                  <a:tcPr marL="0" marR="0" marT="508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Last Sales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44450" marB="0"/>
                </a:tc>
                <a:tc>
                  <a:txBody>
                    <a:bodyPr/>
                    <a:lstStyle/>
                    <a:p>
                      <a:pPr marR="28575" algn="r">
                        <a:lnSpc>
                          <a:spcPct val="100000"/>
                        </a:lnSpc>
                        <a:spcBef>
                          <a:spcPts val="350"/>
                        </a:spcBef>
                      </a:pPr>
                      <a:r>
                        <a:rPr sz="850" b="1" dirty="0">
                          <a:solidFill>
                            <a:srgbClr val="3E3E3E"/>
                          </a:solidFill>
                          <a:latin typeface="Arial" panose="020B0604020202020204"/>
                          <a:cs typeface="Arial" panose="020B0604020202020204"/>
                        </a:rPr>
                        <a:t>8.7%</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EPS F1 Est- 4 week</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change</a:t>
                      </a:r>
                      <a:endParaRPr sz="850">
                        <a:latin typeface="Arial" panose="020B0604020202020204"/>
                        <a:cs typeface="Arial" panose="020B0604020202020204"/>
                      </a:endParaRPr>
                    </a:p>
                  </a:txBody>
                  <a:tcPr marL="0" marR="0" marT="44450" marB="0"/>
                </a:tc>
                <a:tc>
                  <a:txBody>
                    <a:bodyPr/>
                    <a:lstStyle/>
                    <a:p>
                      <a:pPr marR="29845" algn="r">
                        <a:lnSpc>
                          <a:spcPct val="100000"/>
                        </a:lnSpc>
                        <a:spcBef>
                          <a:spcPts val="350"/>
                        </a:spcBef>
                      </a:pPr>
                      <a:r>
                        <a:rPr sz="850" b="1" dirty="0">
                          <a:solidFill>
                            <a:srgbClr val="3E3E3E"/>
                          </a:solidFill>
                          <a:latin typeface="Arial" panose="020B0604020202020204"/>
                          <a:cs typeface="Arial" panose="020B0604020202020204"/>
                        </a:rPr>
                        <a:t>10.2%</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Expected Report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Date</a:t>
                      </a:r>
                      <a:endParaRPr sz="850">
                        <a:latin typeface="Arial" panose="020B0604020202020204"/>
                        <a:cs typeface="Arial" panose="020B0604020202020204"/>
                      </a:endParaRPr>
                    </a:p>
                  </a:txBody>
                  <a:tcPr marL="0" marR="0" marT="44450" marB="0"/>
                </a:tc>
                <a:tc>
                  <a:txBody>
                    <a:bodyPr/>
                    <a:lstStyle/>
                    <a:p>
                      <a:pPr marR="27305" algn="r">
                        <a:lnSpc>
                          <a:spcPct val="100000"/>
                        </a:lnSpc>
                        <a:spcBef>
                          <a:spcPts val="350"/>
                        </a:spcBef>
                      </a:pPr>
                      <a:r>
                        <a:rPr sz="850" b="1" dirty="0">
                          <a:solidFill>
                            <a:srgbClr val="3E3E3E"/>
                          </a:solidFill>
                          <a:latin typeface="Arial" panose="020B0604020202020204"/>
                          <a:cs typeface="Arial" panose="020B0604020202020204"/>
                        </a:rPr>
                        <a:t>04/29/2021</a:t>
                      </a:r>
                      <a:endParaRPr sz="850">
                        <a:latin typeface="Arial" panose="020B0604020202020204"/>
                        <a:cs typeface="Arial" panose="020B0604020202020204"/>
                      </a:endParaRPr>
                    </a:p>
                  </a:txBody>
                  <a:tcPr marL="0" marR="0" marT="44450" marB="0"/>
                </a:tc>
              </a:tr>
              <a:tr h="322847">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Earnings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ESP</a:t>
                      </a:r>
                      <a:endParaRPr sz="850">
                        <a:latin typeface="Arial" panose="020B0604020202020204"/>
                        <a:cs typeface="Arial" panose="020B0604020202020204"/>
                      </a:endParaRPr>
                    </a:p>
                  </a:txBody>
                  <a:tcPr marL="0" marR="0" marT="44450" marB="0"/>
                </a:tc>
                <a:tc>
                  <a:txBody>
                    <a:bodyPr/>
                    <a:lstStyle/>
                    <a:p>
                      <a:pPr marR="28575" algn="r">
                        <a:lnSpc>
                          <a:spcPct val="100000"/>
                        </a:lnSpc>
                        <a:spcBef>
                          <a:spcPts val="350"/>
                        </a:spcBef>
                      </a:pPr>
                      <a:r>
                        <a:rPr sz="850" b="1" dirty="0">
                          <a:solidFill>
                            <a:srgbClr val="3E3E3E"/>
                          </a:solidFill>
                          <a:latin typeface="Arial" panose="020B0604020202020204"/>
                          <a:cs typeface="Arial" panose="020B0604020202020204"/>
                        </a:rPr>
                        <a:t>0.0%</a:t>
                      </a:r>
                      <a:endParaRPr sz="850">
                        <a:latin typeface="Arial" panose="020B0604020202020204"/>
                        <a:cs typeface="Arial" panose="020B0604020202020204"/>
                      </a:endParaRPr>
                    </a:p>
                  </a:txBody>
                  <a:tcPr marL="0" marR="0" marT="44450" marB="0"/>
                </a:tc>
              </a:tr>
              <a:tr h="322847">
                <a:tc>
                  <a:txBody>
                    <a:bodyPr/>
                    <a:lstStyle/>
                    <a:p>
                      <a:pPr>
                        <a:lnSpc>
                          <a:spcPct val="100000"/>
                        </a:lnSpc>
                        <a:spcBef>
                          <a:spcPts val="40"/>
                        </a:spcBef>
                      </a:pPr>
                      <a:endParaRPr sz="900">
                        <a:latin typeface="Times New Roman" panose="02020603050405020304"/>
                        <a:cs typeface="Times New Roman" panose="02020603050405020304"/>
                      </a:endParaRPr>
                    </a:p>
                    <a:p>
                      <a:pPr marL="31750">
                        <a:lnSpc>
                          <a:spcPct val="100000"/>
                        </a:lnSpc>
                      </a:pPr>
                      <a:r>
                        <a:rPr sz="850" spc="-5" dirty="0">
                          <a:solidFill>
                            <a:srgbClr val="3E3E3E"/>
                          </a:solidFill>
                          <a:latin typeface="Arial" panose="020B0604020202020204"/>
                          <a:cs typeface="Arial" panose="020B0604020202020204"/>
                        </a:rPr>
                        <a:t>P/E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a:txBody>
                  <a:tcPr marL="0" marR="0" marT="5080" marB="0"/>
                </a:tc>
                <a:tc>
                  <a:txBody>
                    <a:bodyPr/>
                    <a:lstStyle/>
                    <a:p>
                      <a:pPr>
                        <a:lnSpc>
                          <a:spcPct val="100000"/>
                        </a:lnSpc>
                        <a:spcBef>
                          <a:spcPts val="40"/>
                        </a:spcBef>
                      </a:pPr>
                      <a:endParaRPr sz="900">
                        <a:latin typeface="Times New Roman" panose="02020603050405020304"/>
                        <a:cs typeface="Times New Roman" panose="02020603050405020304"/>
                      </a:endParaRPr>
                    </a:p>
                    <a:p>
                      <a:pPr marR="26035" algn="r">
                        <a:lnSpc>
                          <a:spcPct val="100000"/>
                        </a:lnSpc>
                      </a:pPr>
                      <a:r>
                        <a:rPr sz="850" b="1" dirty="0">
                          <a:solidFill>
                            <a:srgbClr val="3E3E3E"/>
                          </a:solidFill>
                          <a:latin typeface="Arial" panose="020B0604020202020204"/>
                          <a:cs typeface="Arial" panose="020B0604020202020204"/>
                        </a:rPr>
                        <a:t>16.1</a:t>
                      </a:r>
                      <a:endParaRPr sz="850">
                        <a:latin typeface="Arial" panose="020B0604020202020204"/>
                        <a:cs typeface="Arial" panose="020B0604020202020204"/>
                      </a:endParaRPr>
                    </a:p>
                  </a:txBody>
                  <a:tcPr marL="0" marR="0" marT="508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P/E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F1</a:t>
                      </a:r>
                      <a:endParaRPr sz="850">
                        <a:latin typeface="Arial" panose="020B0604020202020204"/>
                        <a:cs typeface="Arial" panose="020B0604020202020204"/>
                      </a:endParaRPr>
                    </a:p>
                  </a:txBody>
                  <a:tcPr marL="0" marR="0" marT="44450" marB="0"/>
                </a:tc>
                <a:tc>
                  <a:txBody>
                    <a:bodyPr/>
                    <a:lstStyle/>
                    <a:p>
                      <a:pPr marR="26035" algn="r">
                        <a:lnSpc>
                          <a:spcPct val="100000"/>
                        </a:lnSpc>
                        <a:spcBef>
                          <a:spcPts val="350"/>
                        </a:spcBef>
                      </a:pPr>
                      <a:r>
                        <a:rPr sz="850" b="1" dirty="0">
                          <a:solidFill>
                            <a:srgbClr val="3E3E3E"/>
                          </a:solidFill>
                          <a:latin typeface="Arial" panose="020B0604020202020204"/>
                          <a:cs typeface="Arial" panose="020B0604020202020204"/>
                        </a:rPr>
                        <a:t>27.1</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PEG</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F1</a:t>
                      </a:r>
                      <a:endParaRPr sz="850">
                        <a:latin typeface="Arial" panose="020B0604020202020204"/>
                        <a:cs typeface="Arial" panose="020B0604020202020204"/>
                      </a:endParaRPr>
                    </a:p>
                  </a:txBody>
                  <a:tcPr marL="0" marR="0" marT="44450" marB="0"/>
                </a:tc>
                <a:tc>
                  <a:txBody>
                    <a:bodyPr/>
                    <a:lstStyle/>
                    <a:p>
                      <a:pPr marR="24130" algn="r">
                        <a:lnSpc>
                          <a:spcPct val="100000"/>
                        </a:lnSpc>
                        <a:spcBef>
                          <a:spcPts val="350"/>
                        </a:spcBef>
                      </a:pPr>
                      <a:r>
                        <a:rPr sz="850" b="1" dirty="0">
                          <a:solidFill>
                            <a:srgbClr val="3E3E3E"/>
                          </a:solidFill>
                          <a:latin typeface="Arial" panose="020B0604020202020204"/>
                          <a:cs typeface="Arial" panose="020B0604020202020204"/>
                        </a:rPr>
                        <a:t>2.6</a:t>
                      </a:r>
                      <a:endParaRPr sz="850">
                        <a:latin typeface="Arial" panose="020B0604020202020204"/>
                        <a:cs typeface="Arial" panose="020B0604020202020204"/>
                      </a:endParaRPr>
                    </a:p>
                  </a:txBody>
                  <a:tcPr marL="0" marR="0" marT="44450" marB="0"/>
                </a:tc>
              </a:tr>
              <a:tr h="175416">
                <a:tc>
                  <a:txBody>
                    <a:bodyPr/>
                    <a:lstStyle/>
                    <a:p>
                      <a:pPr marL="31750">
                        <a:lnSpc>
                          <a:spcPts val="930"/>
                        </a:lnSpc>
                        <a:spcBef>
                          <a:spcPts val="350"/>
                        </a:spcBef>
                      </a:pPr>
                      <a:r>
                        <a:rPr sz="850" spc="-5" dirty="0">
                          <a:solidFill>
                            <a:srgbClr val="3E3E3E"/>
                          </a:solidFill>
                          <a:latin typeface="Arial" panose="020B0604020202020204"/>
                          <a:cs typeface="Arial" panose="020B0604020202020204"/>
                        </a:rPr>
                        <a:t>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a:txBody>
                  <a:tcPr marL="0" marR="0" marT="44450" marB="0"/>
                </a:tc>
                <a:tc>
                  <a:txBody>
                    <a:bodyPr/>
                    <a:lstStyle/>
                    <a:p>
                      <a:pPr marR="24130" algn="r">
                        <a:lnSpc>
                          <a:spcPts val="930"/>
                        </a:lnSpc>
                        <a:spcBef>
                          <a:spcPts val="350"/>
                        </a:spcBef>
                      </a:pPr>
                      <a:r>
                        <a:rPr sz="850" b="1" dirty="0">
                          <a:solidFill>
                            <a:srgbClr val="3E3E3E"/>
                          </a:solidFill>
                          <a:latin typeface="Arial" panose="020B0604020202020204"/>
                          <a:cs typeface="Arial" panose="020B0604020202020204"/>
                        </a:rPr>
                        <a:t>6.9</a:t>
                      </a:r>
                      <a:endParaRPr sz="850">
                        <a:latin typeface="Arial" panose="020B0604020202020204"/>
                        <a:cs typeface="Arial" panose="020B0604020202020204"/>
                      </a:endParaRPr>
                    </a:p>
                  </a:txBody>
                  <a:tcPr marL="0" marR="0" marT="44450" marB="0"/>
                </a:tc>
              </a:tr>
            </a:tbl>
          </a:graphicData>
        </a:graphic>
      </p:graphicFrame>
      <p:sp>
        <p:nvSpPr>
          <p:cNvPr id="18" name="object 18"/>
          <p:cNvSpPr txBox="1"/>
          <p:nvPr/>
        </p:nvSpPr>
        <p:spPr>
          <a:xfrm>
            <a:off x="4812230" y="2132931"/>
            <a:ext cx="1925320" cy="191770"/>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38829D"/>
                </a:solidFill>
                <a:latin typeface="Arial" panose="020B0604020202020204"/>
                <a:cs typeface="Arial" panose="020B0604020202020204"/>
              </a:rPr>
              <a:t>Price, </a:t>
            </a:r>
            <a:r>
              <a:rPr sz="1050" b="1" spc="20" dirty="0">
                <a:solidFill>
                  <a:srgbClr val="38829D"/>
                </a:solidFill>
                <a:latin typeface="Arial" panose="020B0604020202020204"/>
                <a:cs typeface="Arial" panose="020B0604020202020204"/>
              </a:rPr>
              <a:t>Consensus </a:t>
            </a:r>
            <a:r>
              <a:rPr sz="1050" b="1" spc="25" dirty="0">
                <a:solidFill>
                  <a:srgbClr val="38829D"/>
                </a:solidFill>
                <a:latin typeface="Arial" panose="020B0604020202020204"/>
                <a:cs typeface="Arial" panose="020B0604020202020204"/>
              </a:rPr>
              <a:t>&amp;</a:t>
            </a:r>
            <a:r>
              <a:rPr sz="1050" b="1" spc="-5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Surprise</a:t>
            </a:r>
            <a:endParaRPr sz="1050" b="1" spc="20" dirty="0">
              <a:solidFill>
                <a:srgbClr val="38829D"/>
              </a:solidFill>
              <a:latin typeface="Arial" panose="020B0604020202020204"/>
              <a:cs typeface="Arial" panose="020B0604020202020204"/>
            </a:endParaRPr>
          </a:p>
        </p:txBody>
      </p:sp>
      <p:sp>
        <p:nvSpPr>
          <p:cNvPr id="19" name="object 19"/>
          <p:cNvSpPr/>
          <p:nvPr/>
        </p:nvSpPr>
        <p:spPr>
          <a:xfrm>
            <a:off x="4135120" y="2484755"/>
            <a:ext cx="3094990" cy="2059305"/>
          </a:xfrm>
          <a:prstGeom prst="rect">
            <a:avLst/>
          </a:prstGeom>
          <a:blipFill>
            <a:blip r:embed="rId3" cstate="print"/>
            <a:stretch>
              <a:fillRect/>
            </a:stretch>
          </a:blipFill>
        </p:spPr>
        <p:txBody>
          <a:bodyPr wrap="square" lIns="0" tIns="0" rIns="0" bIns="0" rtlCol="0"/>
          <a:lstStyle/>
          <a:p/>
        </p:txBody>
      </p:sp>
      <p:sp>
        <p:nvSpPr>
          <p:cNvPr id="20" name="object 20"/>
          <p:cNvSpPr/>
          <p:nvPr/>
        </p:nvSpPr>
        <p:spPr>
          <a:xfrm>
            <a:off x="3843755" y="5243429"/>
            <a:ext cx="968542" cy="76868"/>
          </a:xfrm>
          <a:prstGeom prst="rect">
            <a:avLst/>
          </a:prstGeom>
          <a:blipFill>
            <a:blip r:embed="rId4" cstate="print"/>
            <a:stretch>
              <a:fillRect/>
            </a:stretch>
          </a:blipFill>
        </p:spPr>
        <p:txBody>
          <a:bodyPr wrap="square" lIns="0" tIns="0" rIns="0" bIns="0" rtlCol="0"/>
          <a:lstStyle/>
          <a:p/>
        </p:txBody>
      </p:sp>
      <p:sp>
        <p:nvSpPr>
          <p:cNvPr id="21" name="object 21"/>
          <p:cNvSpPr txBox="1"/>
          <p:nvPr/>
        </p:nvSpPr>
        <p:spPr>
          <a:xfrm>
            <a:off x="319405" y="2484755"/>
            <a:ext cx="3014980" cy="2059305"/>
          </a:xfrm>
          <a:prstGeom prst="rect">
            <a:avLst/>
          </a:prstGeom>
        </p:spPr>
        <p:txBody>
          <a:bodyPr vert="horz" wrap="square" lIns="0" tIns="12700" rIns="0" bIns="0" rtlCol="0">
            <a:spAutoFit/>
          </a:bodyPr>
          <a:lstStyle/>
          <a:p>
            <a:pPr marL="12700" marR="2630805" algn="just">
              <a:lnSpc>
                <a:spcPct val="119000"/>
              </a:lnSpc>
              <a:spcBef>
                <a:spcPts val="100"/>
              </a:spcBef>
            </a:pPr>
            <a:r>
              <a:rPr sz="800" spc="-5" dirty="0">
                <a:solidFill>
                  <a:srgbClr val="3E3E3E"/>
                </a:solidFill>
                <a:latin typeface="Arial" panose="020B0604020202020204"/>
                <a:cs typeface="Arial" panose="020B0604020202020204"/>
              </a:rPr>
              <a:t>Apple’s first-quarter fiscal 2021 results reflected continued  momentum in the Services segment, driven by a robust  performance of App Store, Cloud Services, Music,  advertising, AppleCare and payment services. Moreover,  iPad, Mac and Wearables contributed strongly to the quarterly  results. Further, iPhone sales increased due to strong  demand for iPhone 12 devices. China and Japan iPhone  sales increased significantly. Apple did not provide any  guidance due to uncertainties triggered by the pandemic.  Apple’s near-term prospects are bright, driven by new  iPhones that support 5G, revamped iPad and Mac line-up of  devices, health-focused Apple Watch and robust growth in the  Services business. However, increasing scrutiny and legal  woes over App Store is a headwind. Shares have  underperformed the S&amp;P 500 year to date.</a:t>
            </a:r>
            <a:endParaRPr sz="800">
              <a:latin typeface="Arial" panose="020B0604020202020204"/>
              <a:cs typeface="Arial" panose="020B0604020202020204"/>
            </a:endParaRPr>
          </a:p>
        </p:txBody>
      </p:sp>
      <p:sp>
        <p:nvSpPr>
          <p:cNvPr id="22" name="object 22"/>
          <p:cNvSpPr/>
          <p:nvPr/>
        </p:nvSpPr>
        <p:spPr>
          <a:xfrm>
            <a:off x="5535268" y="5243429"/>
            <a:ext cx="968134" cy="76868"/>
          </a:xfrm>
          <a:prstGeom prst="rect">
            <a:avLst/>
          </a:prstGeom>
          <a:blipFill>
            <a:blip r:embed="rId5" cstate="print"/>
            <a:stretch>
              <a:fillRect/>
            </a:stretch>
          </a:blipFill>
        </p:spPr>
        <p:txBody>
          <a:bodyPr wrap="square" lIns="0" tIns="0" rIns="0" bIns="0" rtlCol="0"/>
          <a:lstStyle/>
          <a:p/>
        </p:txBody>
      </p:sp>
      <p:sp>
        <p:nvSpPr>
          <p:cNvPr id="23" name="object 23"/>
          <p:cNvSpPr/>
          <p:nvPr/>
        </p:nvSpPr>
        <p:spPr>
          <a:xfrm>
            <a:off x="3797634" y="5543216"/>
            <a:ext cx="3297655" cy="1199147"/>
          </a:xfrm>
          <a:prstGeom prst="rect">
            <a:avLst/>
          </a:prstGeom>
          <a:blipFill>
            <a:blip r:embed="rId6" cstate="print"/>
            <a:stretch>
              <a:fillRect/>
            </a:stretch>
          </a:blipFill>
        </p:spPr>
        <p:txBody>
          <a:bodyPr wrap="square" lIns="0" tIns="0" rIns="0" bIns="0" rtlCol="0"/>
          <a:lstStyle/>
          <a:p/>
        </p:txBody>
      </p:sp>
      <p:graphicFrame>
        <p:nvGraphicFramePr>
          <p:cNvPr id="24" name="object 24"/>
          <p:cNvGraphicFramePr>
            <a:graphicFrameLocks noGrp="1"/>
          </p:cNvGraphicFramePr>
          <p:nvPr>
            <p:custDataLst>
              <p:tags r:id="rId7"/>
            </p:custDataLst>
          </p:nvPr>
        </p:nvGraphicFramePr>
        <p:xfrm>
          <a:off x="3458410" y="7139812"/>
          <a:ext cx="3800475" cy="2146300"/>
        </p:xfrm>
        <a:graphic>
          <a:graphicData uri="http://schemas.openxmlformats.org/drawingml/2006/table">
            <a:tbl>
              <a:tblPr firstRow="1" bandRow="1">
                <a:tableStyleId>{2D5ABB26-0587-4C30-8999-92F81FD0307C}</a:tableStyleId>
              </a:tblPr>
              <a:tblGrid>
                <a:gridCol w="327660"/>
                <a:gridCol w="831215"/>
                <a:gridCol w="683894"/>
                <a:gridCol w="683894"/>
                <a:gridCol w="653414"/>
                <a:gridCol w="620395"/>
              </a:tblGrid>
              <a:tr h="213995">
                <a:tc gridSpan="6">
                  <a:txBody>
                    <a:bodyPr/>
                    <a:lstStyle/>
                    <a:p>
                      <a:pPr marL="31750">
                        <a:lnSpc>
                          <a:spcPts val="1195"/>
                        </a:lnSpc>
                      </a:pPr>
                      <a:r>
                        <a:rPr sz="1050" b="1" spc="20" dirty="0">
                          <a:solidFill>
                            <a:srgbClr val="38829D"/>
                          </a:solidFill>
                          <a:latin typeface="Arial" panose="020B0604020202020204"/>
                          <a:cs typeface="Arial" panose="020B0604020202020204"/>
                        </a:rPr>
                        <a:t>Sales Estimates</a:t>
                      </a:r>
                      <a:r>
                        <a:rPr sz="1050" b="1" spc="20" dirty="0">
                          <a:solidFill>
                            <a:srgbClr val="007F06"/>
                          </a:solidFill>
                          <a:latin typeface="Arial" panose="020B0604020202020204"/>
                          <a:cs typeface="Arial" panose="020B0604020202020204"/>
                        </a:rPr>
                        <a:t> </a:t>
                      </a:r>
                      <a:r>
                        <a:rPr sz="850" b="1" spc="-5" dirty="0">
                          <a:latin typeface="Arial" panose="020B0604020202020204"/>
                          <a:cs typeface="Arial" panose="020B0604020202020204"/>
                        </a:rPr>
                        <a:t>(millions of</a:t>
                      </a:r>
                      <a:r>
                        <a:rPr sz="850" b="1" spc="-105" dirty="0">
                          <a:latin typeface="Arial" panose="020B0604020202020204"/>
                          <a:cs typeface="Arial" panose="020B0604020202020204"/>
                        </a:rPr>
                        <a:t> </a:t>
                      </a:r>
                      <a:r>
                        <a:rPr sz="850" b="1" spc="-5" dirty="0">
                          <a:latin typeface="Arial" panose="020B0604020202020204"/>
                          <a:cs typeface="Arial" panose="020B0604020202020204"/>
                        </a:rPr>
                        <a:t>$)</a:t>
                      </a:r>
                      <a:endParaRPr sz="850">
                        <a:latin typeface="Arial" panose="020B0604020202020204"/>
                        <a:cs typeface="Arial" panose="020B0604020202020204"/>
                      </a:endParaRPr>
                    </a:p>
                  </a:txBody>
                  <a:tcPr marL="0" marR="0" marT="0" marB="0"/>
                </a:tc>
                <a:tc hMerge="1">
                  <a:tcPr marL="0" marR="0" marT="0" marB="0"/>
                </a:tc>
                <a:tc hMerge="1">
                  <a:tcPr marL="0" marR="0" marT="0" marB="0"/>
                </a:tc>
                <a:tc hMerge="1">
                  <a:tcPr marL="0" marR="0" marT="0" marB="0"/>
                </a:tc>
                <a:tc hMerge="1">
                  <a:tcPr marL="0" marR="0" marT="0" marB="0"/>
                </a:tc>
                <a:tc hMerge="1">
                  <a:tcPr marL="0" marR="0" marT="0" marB="0"/>
                </a:tc>
              </a:tr>
              <a:tr h="184363">
                <a:tc>
                  <a:txBody>
                    <a:bodyPr/>
                    <a:lstStyle/>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lstStyle/>
                    <a:p>
                      <a:pPr marR="117475" algn="r">
                        <a:lnSpc>
                          <a:spcPts val="1065"/>
                        </a:lnSpc>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117475" algn="r">
                        <a:lnSpc>
                          <a:spcPts val="1065"/>
                        </a:lnSpc>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117475" algn="r">
                        <a:lnSpc>
                          <a:spcPts val="1065"/>
                        </a:lnSpc>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86995" algn="r">
                        <a:lnSpc>
                          <a:spcPts val="1065"/>
                        </a:lnSpc>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22225" algn="r">
                        <a:lnSpc>
                          <a:spcPts val="1065"/>
                        </a:lnSpc>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0" marB="0">
                    <a:lnB w="9525">
                      <a:solidFill>
                        <a:srgbClr val="CCCCCC"/>
                      </a:solidFill>
                      <a:prstDash val="solid"/>
                    </a:lnB>
                  </a:tcPr>
                </a:tc>
              </a:tr>
              <a:tr h="239418">
                <a:tc>
                  <a:txBody>
                    <a:bodyPr/>
                    <a:lstStyle/>
                    <a:p>
                      <a:pPr marR="17145" algn="ctr">
                        <a:lnSpc>
                          <a:spcPct val="100000"/>
                        </a:lnSpc>
                        <a:spcBef>
                          <a:spcPts val="57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72390" marB="0">
                    <a:lnT w="9525">
                      <a:solidFill>
                        <a:srgbClr val="CCCCCC"/>
                      </a:solidFill>
                      <a:prstDash val="solid"/>
                    </a:lnT>
                  </a:tcPr>
                </a:tc>
                <a:tc>
                  <a:txBody>
                    <a:bodyPr/>
                    <a:lstStyle/>
                    <a:p>
                      <a:pPr marR="121285" algn="r">
                        <a:lnSpc>
                          <a:spcPct val="100000"/>
                        </a:lnSpc>
                        <a:spcBef>
                          <a:spcPts val="450"/>
                        </a:spcBef>
                      </a:pPr>
                      <a:r>
                        <a:rPr sz="850" spc="-5" dirty="0">
                          <a:solidFill>
                            <a:srgbClr val="3E3E3E"/>
                          </a:solidFill>
                          <a:latin typeface="Arial" panose="020B0604020202020204"/>
                          <a:cs typeface="Arial" panose="020B0604020202020204"/>
                        </a:rPr>
                        <a:t>112,503</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20015" algn="r">
                        <a:lnSpc>
                          <a:spcPct val="100000"/>
                        </a:lnSpc>
                        <a:spcBef>
                          <a:spcPts val="450"/>
                        </a:spcBef>
                      </a:pPr>
                      <a:r>
                        <a:rPr sz="850" spc="-5" dirty="0">
                          <a:solidFill>
                            <a:srgbClr val="3E3E3E"/>
                          </a:solidFill>
                          <a:latin typeface="Arial" panose="020B0604020202020204"/>
                          <a:cs typeface="Arial" panose="020B0604020202020204"/>
                        </a:rPr>
                        <a:t>79,707</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20015" algn="r">
                        <a:lnSpc>
                          <a:spcPct val="100000"/>
                        </a:lnSpc>
                        <a:spcBef>
                          <a:spcPts val="450"/>
                        </a:spcBef>
                      </a:pPr>
                      <a:r>
                        <a:rPr sz="850" spc="-5" dirty="0">
                          <a:solidFill>
                            <a:srgbClr val="3E3E3E"/>
                          </a:solidFill>
                          <a:latin typeface="Arial" panose="020B0604020202020204"/>
                          <a:cs typeface="Arial" panose="020B0604020202020204"/>
                        </a:rPr>
                        <a:t>73,688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88900" algn="r">
                        <a:lnSpc>
                          <a:spcPct val="100000"/>
                        </a:lnSpc>
                        <a:spcBef>
                          <a:spcPts val="450"/>
                        </a:spcBef>
                      </a:pPr>
                      <a:r>
                        <a:rPr sz="850" spc="-5" dirty="0">
                          <a:solidFill>
                            <a:srgbClr val="3E3E3E"/>
                          </a:solidFill>
                          <a:latin typeface="Arial" panose="020B0604020202020204"/>
                          <a:cs typeface="Arial" panose="020B0604020202020204"/>
                        </a:rPr>
                        <a:t>83,882</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27305" algn="r">
                        <a:lnSpc>
                          <a:spcPct val="100000"/>
                        </a:lnSpc>
                        <a:spcBef>
                          <a:spcPts val="450"/>
                        </a:spcBef>
                      </a:pPr>
                      <a:r>
                        <a:rPr sz="850" spc="-5" dirty="0">
                          <a:solidFill>
                            <a:srgbClr val="3E3E3E"/>
                          </a:solidFill>
                          <a:latin typeface="Arial" panose="020B0604020202020204"/>
                          <a:cs typeface="Arial" panose="020B0604020202020204"/>
                        </a:rPr>
                        <a:t>350,278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r>
              <a:tr h="207544">
                <a:tc>
                  <a:txBody>
                    <a:bodyPr/>
                    <a:lstStyle/>
                    <a:p>
                      <a:pPr marR="17145" algn="ctr">
                        <a:lnSpc>
                          <a:spcPct val="100000"/>
                        </a:lnSpc>
                        <a:spcBef>
                          <a:spcPts val="320"/>
                        </a:spcBef>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0640" marB="0"/>
                </a:tc>
                <a:tc>
                  <a:txBody>
                    <a:bodyPr/>
                    <a:lstStyle/>
                    <a:p>
                      <a:pPr marR="121285" algn="r">
                        <a:lnSpc>
                          <a:spcPct val="100000"/>
                        </a:lnSpc>
                        <a:spcBef>
                          <a:spcPts val="200"/>
                        </a:spcBef>
                      </a:pPr>
                      <a:r>
                        <a:rPr sz="850" spc="-5" dirty="0">
                          <a:solidFill>
                            <a:srgbClr val="3E3E3E"/>
                          </a:solidFill>
                          <a:latin typeface="Arial" panose="020B0604020202020204"/>
                          <a:cs typeface="Arial" panose="020B0604020202020204"/>
                        </a:rPr>
                        <a:t>111,439</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77,548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68,749</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88900" algn="r">
                        <a:lnSpc>
                          <a:spcPct val="100000"/>
                        </a:lnSpc>
                        <a:spcBef>
                          <a:spcPts val="200"/>
                        </a:spcBef>
                      </a:pPr>
                      <a:r>
                        <a:rPr sz="850" spc="-5" dirty="0">
                          <a:solidFill>
                            <a:srgbClr val="3E3E3E"/>
                          </a:solidFill>
                          <a:latin typeface="Arial" panose="020B0604020202020204"/>
                          <a:cs typeface="Arial" panose="020B0604020202020204"/>
                        </a:rPr>
                        <a:t>79,169</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27305" algn="r">
                        <a:lnSpc>
                          <a:spcPct val="100000"/>
                        </a:lnSpc>
                        <a:spcBef>
                          <a:spcPts val="200"/>
                        </a:spcBef>
                      </a:pPr>
                      <a:r>
                        <a:rPr sz="850" spc="-5" dirty="0">
                          <a:solidFill>
                            <a:srgbClr val="3E3E3E"/>
                          </a:solidFill>
                          <a:latin typeface="Arial" panose="020B0604020202020204"/>
                          <a:cs typeface="Arial" panose="020B0604020202020204"/>
                        </a:rPr>
                        <a:t>336,812</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r>
              <a:tr h="258965">
                <a:tc>
                  <a:txBody>
                    <a:bodyPr/>
                    <a:lstStyle/>
                    <a:p>
                      <a:pPr marR="17145" algn="ctr">
                        <a:lnSpc>
                          <a:spcPct val="100000"/>
                        </a:lnSpc>
                        <a:spcBef>
                          <a:spcPts val="32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4064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91,819</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58,313</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59,685</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88900" algn="r">
                        <a:lnSpc>
                          <a:spcPct val="100000"/>
                        </a:lnSpc>
                        <a:spcBef>
                          <a:spcPts val="200"/>
                        </a:spcBef>
                      </a:pPr>
                      <a:r>
                        <a:rPr sz="850" spc="-5" dirty="0">
                          <a:solidFill>
                            <a:srgbClr val="3E3E3E"/>
                          </a:solidFill>
                          <a:latin typeface="Arial" panose="020B0604020202020204"/>
                          <a:cs typeface="Arial" panose="020B0604020202020204"/>
                        </a:rPr>
                        <a:t>64,698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27305" algn="r">
                        <a:lnSpc>
                          <a:spcPct val="100000"/>
                        </a:lnSpc>
                        <a:spcBef>
                          <a:spcPts val="200"/>
                        </a:spcBef>
                      </a:pPr>
                      <a:r>
                        <a:rPr sz="850" spc="-5" dirty="0">
                          <a:solidFill>
                            <a:srgbClr val="3E3E3E"/>
                          </a:solidFill>
                          <a:latin typeface="Arial" panose="020B0604020202020204"/>
                          <a:cs typeface="Arial" panose="020B0604020202020204"/>
                        </a:rPr>
                        <a:t>274,515</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r h="263882">
                <a:tc>
                  <a:txBody>
                    <a:bodyPr/>
                    <a:lstStyle/>
                    <a:p>
                      <a:pPr marL="12065" algn="ctr">
                        <a:lnSpc>
                          <a:spcPct val="100000"/>
                        </a:lnSpc>
                        <a:spcBef>
                          <a:spcPts val="625"/>
                        </a:spcBef>
                      </a:pPr>
                      <a:r>
                        <a:rPr sz="1050" b="1" spc="25" dirty="0">
                          <a:solidFill>
                            <a:srgbClr val="38829D"/>
                          </a:solidFill>
                          <a:latin typeface="Arial" panose="020B0604020202020204"/>
                          <a:cs typeface="Arial" panose="020B0604020202020204"/>
                        </a:rPr>
                        <a:t>EPS</a:t>
                      </a:r>
                      <a:endParaRPr sz="1050" b="1" spc="25" dirty="0">
                        <a:solidFill>
                          <a:srgbClr val="38829D"/>
                        </a:solidFill>
                        <a:latin typeface="Arial" panose="020B0604020202020204"/>
                        <a:cs typeface="Arial" panose="020B0604020202020204"/>
                      </a:endParaRPr>
                    </a:p>
                  </a:txBody>
                  <a:tcPr marL="0" marR="0" marT="79375" marB="0"/>
                </a:tc>
                <a:tc>
                  <a:txBody>
                    <a:bodyPr/>
                    <a:lstStyle/>
                    <a:p>
                      <a:pPr marR="150495" algn="r">
                        <a:lnSpc>
                          <a:spcPct val="100000"/>
                        </a:lnSpc>
                        <a:spcBef>
                          <a:spcPts val="625"/>
                        </a:spcBef>
                      </a:pPr>
                      <a:r>
                        <a:rPr sz="1050" b="1" dirty="0">
                          <a:solidFill>
                            <a:srgbClr val="38829D"/>
                          </a:solidFill>
                          <a:latin typeface="Arial" panose="020B0604020202020204"/>
                          <a:cs typeface="Arial" panose="020B0604020202020204"/>
                        </a:rPr>
                        <a:t>Estimates</a:t>
                      </a:r>
                      <a:endParaRPr sz="1050" b="1" dirty="0">
                        <a:solidFill>
                          <a:srgbClr val="38829D"/>
                        </a:solidFill>
                        <a:latin typeface="Arial" panose="020B0604020202020204"/>
                        <a:cs typeface="Arial" panose="020B0604020202020204"/>
                      </a:endParaRPr>
                    </a:p>
                  </a:txBody>
                  <a:tcPr marL="0" marR="0" marT="79375" marB="0"/>
                </a:tc>
                <a:tc>
                  <a:txBody>
                    <a:bodyPr/>
                    <a:lstStyle/>
                    <a:p>
                      <a:pPr>
                        <a:lnSpc>
                          <a:spcPct val="100000"/>
                        </a:lnSpc>
                      </a:pPr>
                      <a:endParaRPr sz="800">
                        <a:latin typeface="Times New Roman" panose="02020603050405020304"/>
                        <a:cs typeface="Times New Roman" panose="020206030504050203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r>
              <a:tr h="205740">
                <a:tc>
                  <a:txBody>
                    <a:bodyPr/>
                    <a:lstStyle/>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lstStyle/>
                    <a:p>
                      <a:pPr marR="117475" algn="r">
                        <a:lnSpc>
                          <a:spcPct val="100000"/>
                        </a:lnSpc>
                        <a:spcBef>
                          <a:spcPts val="100"/>
                        </a:spcBef>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117475" algn="r">
                        <a:lnSpc>
                          <a:spcPct val="100000"/>
                        </a:lnSpc>
                        <a:spcBef>
                          <a:spcPts val="100"/>
                        </a:spcBef>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117475" algn="r">
                        <a:lnSpc>
                          <a:spcPct val="100000"/>
                        </a:lnSpc>
                        <a:spcBef>
                          <a:spcPts val="100"/>
                        </a:spcBef>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86995" algn="r">
                        <a:lnSpc>
                          <a:spcPct val="100000"/>
                        </a:lnSpc>
                        <a:spcBef>
                          <a:spcPts val="100"/>
                        </a:spcBef>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22225" algn="r">
                        <a:lnSpc>
                          <a:spcPct val="100000"/>
                        </a:lnSpc>
                        <a:spcBef>
                          <a:spcPts val="100"/>
                        </a:spcBef>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12700" marB="0">
                    <a:lnB w="9525">
                      <a:solidFill>
                        <a:srgbClr val="CCCCCC"/>
                      </a:solidFill>
                      <a:prstDash val="solid"/>
                    </a:lnB>
                  </a:tcPr>
                </a:tc>
              </a:tr>
              <a:tr h="249567">
                <a:tc>
                  <a:txBody>
                    <a:bodyPr/>
                    <a:lstStyle/>
                    <a:p>
                      <a:pPr marR="17145" algn="ctr">
                        <a:lnSpc>
                          <a:spcPct val="100000"/>
                        </a:lnSpc>
                        <a:spcBef>
                          <a:spcPts val="45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57150" marB="0"/>
                </a:tc>
                <a:tc>
                  <a:txBody>
                    <a:bodyPr/>
                    <a:lstStyle/>
                    <a:p>
                      <a:pPr marR="118110" algn="r">
                        <a:lnSpc>
                          <a:spcPct val="100000"/>
                        </a:lnSpc>
                        <a:spcBef>
                          <a:spcPts val="450"/>
                        </a:spcBef>
                      </a:pPr>
                      <a:r>
                        <a:rPr sz="850" spc="-5" dirty="0">
                          <a:solidFill>
                            <a:srgbClr val="3E3E3E"/>
                          </a:solidFill>
                          <a:latin typeface="Arial" panose="020B0604020202020204"/>
                          <a:cs typeface="Arial" panose="020B0604020202020204"/>
                        </a:rPr>
                        <a:t>$1.67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118110" algn="r">
                        <a:lnSpc>
                          <a:spcPct val="100000"/>
                        </a:lnSpc>
                        <a:spcBef>
                          <a:spcPts val="450"/>
                        </a:spcBef>
                      </a:pPr>
                      <a:r>
                        <a:rPr sz="850" spc="-5" dirty="0">
                          <a:solidFill>
                            <a:srgbClr val="3E3E3E"/>
                          </a:solidFill>
                          <a:latin typeface="Arial" panose="020B0604020202020204"/>
                          <a:cs typeface="Arial" panose="020B0604020202020204"/>
                        </a:rPr>
                        <a:t>$1.05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118110" algn="r">
                        <a:lnSpc>
                          <a:spcPct val="100000"/>
                        </a:lnSpc>
                        <a:spcBef>
                          <a:spcPts val="450"/>
                        </a:spcBef>
                      </a:pPr>
                      <a:r>
                        <a:rPr sz="850" spc="-5" dirty="0">
                          <a:solidFill>
                            <a:srgbClr val="3E3E3E"/>
                          </a:solidFill>
                          <a:latin typeface="Arial" panose="020B0604020202020204"/>
                          <a:cs typeface="Arial" panose="020B0604020202020204"/>
                        </a:rPr>
                        <a:t>$0.94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87630" algn="r">
                        <a:lnSpc>
                          <a:spcPct val="100000"/>
                        </a:lnSpc>
                        <a:spcBef>
                          <a:spcPts val="450"/>
                        </a:spcBef>
                      </a:pPr>
                      <a:r>
                        <a:rPr sz="850" spc="-5" dirty="0">
                          <a:solidFill>
                            <a:srgbClr val="3E3E3E"/>
                          </a:solidFill>
                          <a:latin typeface="Arial" panose="020B0604020202020204"/>
                          <a:cs typeface="Arial" panose="020B0604020202020204"/>
                        </a:rPr>
                        <a:t>$1.12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24130" algn="r">
                        <a:lnSpc>
                          <a:spcPct val="100000"/>
                        </a:lnSpc>
                        <a:spcBef>
                          <a:spcPts val="450"/>
                        </a:spcBef>
                      </a:pPr>
                      <a:r>
                        <a:rPr sz="850" spc="-5" dirty="0">
                          <a:solidFill>
                            <a:srgbClr val="3E3E3E"/>
                          </a:solidFill>
                          <a:latin typeface="Arial" panose="020B0604020202020204"/>
                          <a:cs typeface="Arial" panose="020B0604020202020204"/>
                        </a:rPr>
                        <a:t>$4.71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r>
              <a:tr h="166648">
                <a:tc>
                  <a:txBody>
                    <a:bodyPr/>
                    <a:lstStyle/>
                    <a:p>
                      <a:pPr marR="17145" algn="ctr">
                        <a:lnSpc>
                          <a:spcPts val="935"/>
                        </a:lnSpc>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0" marB="0"/>
                </a:tc>
                <a:tc>
                  <a:txBody>
                    <a:bodyPr/>
                    <a:lstStyle/>
                    <a:p>
                      <a:pPr marR="118110" algn="r">
                        <a:lnSpc>
                          <a:spcPts val="935"/>
                        </a:lnSpc>
                      </a:pPr>
                      <a:r>
                        <a:rPr sz="850" spc="-5" dirty="0">
                          <a:solidFill>
                            <a:srgbClr val="3E3E3E"/>
                          </a:solidFill>
                          <a:latin typeface="Arial" panose="020B0604020202020204"/>
                          <a:cs typeface="Arial" panose="020B0604020202020204"/>
                        </a:rPr>
                        <a:t>$1.68</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0" marB="0"/>
                </a:tc>
                <a:tc>
                  <a:txBody>
                    <a:bodyPr/>
                    <a:lstStyle/>
                    <a:p>
                      <a:pPr marR="118110" algn="r">
                        <a:lnSpc>
                          <a:spcPts val="935"/>
                        </a:lnSpc>
                      </a:pPr>
                      <a:r>
                        <a:rPr sz="850" spc="-5" dirty="0">
                          <a:solidFill>
                            <a:srgbClr val="3E3E3E"/>
                          </a:solidFill>
                          <a:latin typeface="Arial" panose="020B0604020202020204"/>
                          <a:cs typeface="Arial" panose="020B0604020202020204"/>
                        </a:rPr>
                        <a:t>$0.99</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lstStyle/>
                    <a:p>
                      <a:pPr marR="118110" algn="r">
                        <a:lnSpc>
                          <a:spcPts val="935"/>
                        </a:lnSpc>
                      </a:pPr>
                      <a:r>
                        <a:rPr sz="850" spc="-5" dirty="0">
                          <a:solidFill>
                            <a:srgbClr val="3E3E3E"/>
                          </a:solidFill>
                          <a:latin typeface="Arial" panose="020B0604020202020204"/>
                          <a:cs typeface="Arial" panose="020B0604020202020204"/>
                        </a:rPr>
                        <a:t>$0.82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lstStyle/>
                    <a:p>
                      <a:pPr marR="87630" algn="r">
                        <a:lnSpc>
                          <a:spcPts val="935"/>
                        </a:lnSpc>
                      </a:pPr>
                      <a:r>
                        <a:rPr sz="850" spc="-5" dirty="0">
                          <a:solidFill>
                            <a:srgbClr val="3E3E3E"/>
                          </a:solidFill>
                          <a:latin typeface="Arial" panose="020B0604020202020204"/>
                          <a:cs typeface="Arial" panose="020B0604020202020204"/>
                        </a:rPr>
                        <a:t>$1.00</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lstStyle/>
                    <a:p>
                      <a:pPr marR="24130" algn="r">
                        <a:lnSpc>
                          <a:spcPts val="935"/>
                        </a:lnSpc>
                      </a:pPr>
                      <a:r>
                        <a:rPr sz="850" spc="-5" dirty="0">
                          <a:solidFill>
                            <a:srgbClr val="3E3E3E"/>
                          </a:solidFill>
                          <a:latin typeface="Arial" panose="020B0604020202020204"/>
                          <a:cs typeface="Arial" panose="020B0604020202020204"/>
                        </a:rPr>
                        <a:t>$4.47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r>
              <a:tr h="156199">
                <a:tc>
                  <a:txBody>
                    <a:bodyPr/>
                    <a:lstStyle/>
                    <a:p>
                      <a:pPr marR="17145" algn="ctr">
                        <a:lnSpc>
                          <a:spcPts val="930"/>
                        </a:lnSpc>
                        <a:spcBef>
                          <a:spcPts val="20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25400" marB="0"/>
                </a:tc>
                <a:tc>
                  <a:txBody>
                    <a:bodyPr/>
                    <a:lstStyle/>
                    <a:p>
                      <a:pPr marR="118110" algn="r">
                        <a:lnSpc>
                          <a:spcPts val="930"/>
                        </a:lnSpc>
                        <a:spcBef>
                          <a:spcPts val="200"/>
                        </a:spcBef>
                      </a:pPr>
                      <a:r>
                        <a:rPr sz="850" spc="-5" dirty="0">
                          <a:solidFill>
                            <a:srgbClr val="3E3E3E"/>
                          </a:solidFill>
                          <a:latin typeface="Arial" panose="020B0604020202020204"/>
                          <a:cs typeface="Arial" panose="020B0604020202020204"/>
                        </a:rPr>
                        <a:t>$1.25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18110" algn="r">
                        <a:lnSpc>
                          <a:spcPts val="930"/>
                        </a:lnSpc>
                        <a:spcBef>
                          <a:spcPts val="200"/>
                        </a:spcBef>
                      </a:pPr>
                      <a:r>
                        <a:rPr sz="850" spc="-5" dirty="0">
                          <a:solidFill>
                            <a:srgbClr val="3E3E3E"/>
                          </a:solidFill>
                          <a:latin typeface="Arial" panose="020B0604020202020204"/>
                          <a:cs typeface="Arial" panose="020B0604020202020204"/>
                        </a:rPr>
                        <a:t>$0.64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18110" algn="r">
                        <a:lnSpc>
                          <a:spcPts val="930"/>
                        </a:lnSpc>
                        <a:spcBef>
                          <a:spcPts val="200"/>
                        </a:spcBef>
                      </a:pPr>
                      <a:r>
                        <a:rPr sz="850" spc="-5" dirty="0">
                          <a:solidFill>
                            <a:srgbClr val="3E3E3E"/>
                          </a:solidFill>
                          <a:latin typeface="Arial" panose="020B0604020202020204"/>
                          <a:cs typeface="Arial" panose="020B0604020202020204"/>
                        </a:rPr>
                        <a:t>$0.65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87630" algn="r">
                        <a:lnSpc>
                          <a:spcPts val="930"/>
                        </a:lnSpc>
                        <a:spcBef>
                          <a:spcPts val="200"/>
                        </a:spcBef>
                      </a:pPr>
                      <a:r>
                        <a:rPr sz="850" spc="-5" dirty="0">
                          <a:solidFill>
                            <a:srgbClr val="3E3E3E"/>
                          </a:solidFill>
                          <a:latin typeface="Arial" panose="020B0604020202020204"/>
                          <a:cs typeface="Arial" panose="020B0604020202020204"/>
                        </a:rPr>
                        <a:t>$0.73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24130" algn="r">
                        <a:lnSpc>
                          <a:spcPts val="930"/>
                        </a:lnSpc>
                        <a:spcBef>
                          <a:spcPts val="200"/>
                        </a:spcBef>
                      </a:pPr>
                      <a:r>
                        <a:rPr sz="850" spc="-5" dirty="0">
                          <a:solidFill>
                            <a:srgbClr val="3E3E3E"/>
                          </a:solidFill>
                          <a:latin typeface="Arial" panose="020B0604020202020204"/>
                          <a:cs typeface="Arial" panose="020B0604020202020204"/>
                        </a:rPr>
                        <a:t>$3.28</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bl>
          </a:graphicData>
        </a:graphic>
      </p:graphicFrame>
      <p:sp>
        <p:nvSpPr>
          <p:cNvPr id="26" name="object 26"/>
          <p:cNvSpPr txBox="1"/>
          <p:nvPr/>
        </p:nvSpPr>
        <p:spPr>
          <a:xfrm>
            <a:off x="6413834" y="341897"/>
            <a:ext cx="757555" cy="173355"/>
          </a:xfrm>
          <a:prstGeom prst="rect">
            <a:avLst/>
          </a:prstGeom>
        </p:spPr>
        <p:txBody>
          <a:bodyPr vert="horz" wrap="square" lIns="0" tIns="14604" rIns="0" bIns="0" rtlCol="0">
            <a:spAutoFit/>
          </a:bodyPr>
          <a:lstStyle/>
          <a:p>
            <a:pPr marL="12700">
              <a:lnSpc>
                <a:spcPct val="100000"/>
              </a:lnSpc>
              <a:spcBef>
                <a:spcPts val="115"/>
              </a:spcBef>
            </a:pPr>
            <a:r>
              <a:rPr sz="950" b="1" spc="10" dirty="0">
                <a:solidFill>
                  <a:srgbClr val="3E3E3E"/>
                </a:solidFill>
                <a:latin typeface="Arial" panose="020B0604020202020204"/>
                <a:cs typeface="Arial" panose="020B0604020202020204"/>
              </a:rPr>
              <a:t>Feb </a:t>
            </a:r>
            <a:r>
              <a:rPr sz="950" b="1" spc="5" dirty="0">
                <a:solidFill>
                  <a:srgbClr val="3E3E3E"/>
                </a:solidFill>
                <a:latin typeface="Arial" panose="020B0604020202020204"/>
                <a:cs typeface="Arial" panose="020B0604020202020204"/>
              </a:rPr>
              <a:t>28,</a:t>
            </a:r>
            <a:r>
              <a:rPr sz="950" b="1" spc="-75" dirty="0">
                <a:solidFill>
                  <a:srgbClr val="3E3E3E"/>
                </a:solidFill>
                <a:latin typeface="Arial" panose="020B0604020202020204"/>
                <a:cs typeface="Arial" panose="020B0604020202020204"/>
              </a:rPr>
              <a:t> </a:t>
            </a:r>
            <a:r>
              <a:rPr sz="950" b="1" spc="10" dirty="0">
                <a:solidFill>
                  <a:srgbClr val="3E3E3E"/>
                </a:solidFill>
                <a:latin typeface="Arial" panose="020B0604020202020204"/>
                <a:cs typeface="Arial" panose="020B0604020202020204"/>
              </a:rPr>
              <a:t>2021</a:t>
            </a:r>
            <a:endParaRPr sz="950">
              <a:latin typeface="Arial" panose="020B0604020202020204"/>
              <a:cs typeface="Arial" panose="020B0604020202020204"/>
            </a:endParaRPr>
          </a:p>
        </p:txBody>
      </p:sp>
      <p:sp>
        <p:nvSpPr>
          <p:cNvPr id="27" name="object 27"/>
          <p:cNvSpPr txBox="1"/>
          <p:nvPr/>
        </p:nvSpPr>
        <p:spPr>
          <a:xfrm>
            <a:off x="241300" y="9358563"/>
            <a:ext cx="6978650" cy="1116330"/>
          </a:xfrm>
          <a:prstGeom prst="rect">
            <a:avLst/>
          </a:prstGeom>
        </p:spPr>
        <p:txBody>
          <a:bodyPr vert="horz" wrap="square" lIns="0" tIns="17145" rIns="0" bIns="0" rtlCol="0">
            <a:spAutoFit/>
          </a:bodyPr>
          <a:lstStyle/>
          <a:p>
            <a:pPr marL="3248660">
              <a:lnSpc>
                <a:spcPct val="100000"/>
              </a:lnSpc>
              <a:spcBef>
                <a:spcPts val="135"/>
              </a:spcBef>
            </a:pPr>
            <a:r>
              <a:rPr sz="750" spc="15" dirty="0">
                <a:solidFill>
                  <a:srgbClr val="3E3E3E"/>
                </a:solidFill>
                <a:latin typeface="Arial" panose="020B0604020202020204"/>
                <a:cs typeface="Arial" panose="020B0604020202020204"/>
              </a:rPr>
              <a:t>*Quarterly figures </a:t>
            </a:r>
            <a:r>
              <a:rPr sz="750" spc="20" dirty="0">
                <a:solidFill>
                  <a:srgbClr val="3E3E3E"/>
                </a:solidFill>
                <a:latin typeface="Arial" panose="020B0604020202020204"/>
                <a:cs typeface="Arial" panose="020B0604020202020204"/>
              </a:rPr>
              <a:t>may </a:t>
            </a:r>
            <a:r>
              <a:rPr sz="750" spc="15" dirty="0">
                <a:solidFill>
                  <a:srgbClr val="3E3E3E"/>
                </a:solidFill>
                <a:latin typeface="Arial" panose="020B0604020202020204"/>
                <a:cs typeface="Arial" panose="020B0604020202020204"/>
              </a:rPr>
              <a:t>not </a:t>
            </a:r>
            <a:r>
              <a:rPr sz="750" spc="20" dirty="0">
                <a:solidFill>
                  <a:srgbClr val="3E3E3E"/>
                </a:solidFill>
                <a:latin typeface="Arial" panose="020B0604020202020204"/>
                <a:cs typeface="Arial" panose="020B0604020202020204"/>
              </a:rPr>
              <a:t>add up </a:t>
            </a:r>
            <a:r>
              <a:rPr sz="750" spc="15" dirty="0">
                <a:solidFill>
                  <a:srgbClr val="3E3E3E"/>
                </a:solidFill>
                <a:latin typeface="Arial" panose="020B0604020202020204"/>
                <a:cs typeface="Arial" panose="020B0604020202020204"/>
              </a:rPr>
              <a:t>to</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annual.</a:t>
            </a:r>
            <a:endParaRPr sz="7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73660" marR="361315">
              <a:lnSpc>
                <a:spcPct val="113000"/>
              </a:lnSpc>
              <a:spcBef>
                <a:spcPts val="800"/>
              </a:spcBef>
            </a:pPr>
            <a:r>
              <a:rPr sz="850" spc="-5" dirty="0">
                <a:solidFill>
                  <a:srgbClr val="3E3E3E"/>
                </a:solidFill>
                <a:latin typeface="Arial" panose="020B0604020202020204"/>
                <a:cs typeface="Arial" panose="020B0604020202020204"/>
              </a:rPr>
              <a:t>The data in the charts and tables, including the</a:t>
            </a:r>
            <a:r>
              <a:rPr sz="850" b="1" dirty="0">
                <a:solidFill>
                  <a:srgbClr val="3E3E3E"/>
                </a:solidFill>
                <a:latin typeface="Arial" panose="020B0604020202020204"/>
                <a:cs typeface="Arial" panose="020B0604020202020204"/>
                <a:sym typeface="+mn-ea"/>
              </a:rPr>
              <a:t>SEABRIDGE </a:t>
            </a:r>
            <a:r>
              <a:rPr lang="en-US" sz="850" b="1" dirty="0">
                <a:solidFill>
                  <a:srgbClr val="3E3E3E"/>
                </a:solidFill>
                <a:latin typeface="Arial" panose="020B0604020202020204"/>
                <a:cs typeface="Arial" panose="020B0604020202020204"/>
                <a:sym typeface="+mn-ea"/>
              </a:rPr>
              <a:t>FINTECH </a:t>
            </a:r>
            <a:r>
              <a:rPr sz="850" spc="-5" dirty="0">
                <a:solidFill>
                  <a:srgbClr val="3E3E3E"/>
                </a:solidFill>
                <a:latin typeface="Arial" panose="020B0604020202020204"/>
                <a:cs typeface="Arial" panose="020B0604020202020204"/>
              </a:rPr>
              <a:t>Consensus EPS and sales estimates, is as of 02/26/2021. The report's text and the  analyst-provided price target are as of 02/23/2021.</a:t>
            </a:r>
            <a:endParaRPr sz="850">
              <a:latin typeface="Arial" panose="020B0604020202020204"/>
              <a:cs typeface="Arial" panose="020B0604020202020204"/>
            </a:endParaRPr>
          </a:p>
          <a:p>
            <a:pPr>
              <a:lnSpc>
                <a:spcPct val="100000"/>
              </a:lnSpc>
            </a:pPr>
            <a:endParaRPr sz="850">
              <a:latin typeface="Times New Roman" panose="02020603050405020304"/>
              <a:cs typeface="Times New Roman" panose="02020603050405020304"/>
            </a:endParaRPr>
          </a:p>
          <a:p>
            <a:pPr marL="12700">
              <a:lnSpc>
                <a:spcPct val="100000"/>
              </a:lnSpc>
            </a:pPr>
            <a:r>
              <a:rPr sz="850" spc="-5" dirty="0">
                <a:solidFill>
                  <a:srgbClr val="CACACA"/>
                </a:solidFill>
                <a:latin typeface="Arial" panose="020B0604020202020204"/>
                <a:cs typeface="Arial" panose="020B0604020202020204"/>
              </a:rPr>
              <a:t>Past performance is no guarantee of future results. Please see important disclosures and definitions at the end of this</a:t>
            </a:r>
            <a:r>
              <a:rPr sz="850" spc="100"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report.</a:t>
            </a:r>
            <a:endParaRPr sz="850">
              <a:latin typeface="Arial" panose="020B0604020202020204"/>
              <a:cs typeface="Arial" panose="020B0604020202020204"/>
            </a:endParaRPr>
          </a:p>
          <a:p>
            <a:pPr marL="12700">
              <a:lnSpc>
                <a:spcPct val="100000"/>
              </a:lnSpc>
              <a:spcBef>
                <a:spcPts val="435"/>
              </a:spcBef>
              <a:tabLst>
                <a:tab pos="4424680" algn="l"/>
              </a:tabLst>
            </a:pPr>
            <a:r>
              <a:rPr sz="850" spc="-5" dirty="0">
                <a:solidFill>
                  <a:srgbClr val="CACACA"/>
                </a:solidFill>
                <a:latin typeface="Arial" panose="020B0604020202020204"/>
                <a:cs typeface="Arial" panose="020B0604020202020204"/>
              </a:rPr>
              <a:t>© 2021</a:t>
            </a:r>
            <a:r>
              <a:rPr lang="en-US" sz="850" spc="-5" dirty="0">
                <a:solidFill>
                  <a:srgbClr val="CACACA"/>
                </a:solidFill>
                <a:latin typeface="Arial" panose="020B0604020202020204"/>
                <a:cs typeface="Arial" panose="020B0604020202020204"/>
              </a:rPr>
              <a:t>SEABRIDGE </a:t>
            </a:r>
            <a:r>
              <a:rPr sz="850" spc="-5" dirty="0">
                <a:solidFill>
                  <a:srgbClr val="CACACA"/>
                </a:solidFill>
                <a:latin typeface="Arial" panose="020B0604020202020204"/>
                <a:cs typeface="Arial" panose="020B0604020202020204"/>
              </a:rPr>
              <a:t>Investment Research, All</a:t>
            </a:r>
            <a:r>
              <a:rPr sz="850" spc="105"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Rights</a:t>
            </a:r>
            <a:r>
              <a:rPr sz="850" spc="10"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Reserved	</a:t>
            </a:r>
            <a:endParaRPr sz="850">
              <a:latin typeface="Arial" panose="020B0604020202020204"/>
              <a:cs typeface="Arial" panose="020B0604020202020204"/>
            </a:endParaRPr>
          </a:p>
        </p:txBody>
      </p:sp>
      <p:sp>
        <p:nvSpPr>
          <p:cNvPr id="28" name="object 2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30" name="文本框 29"/>
          <p:cNvSpPr txBox="1"/>
          <p:nvPr/>
        </p:nvSpPr>
        <p:spPr>
          <a:xfrm>
            <a:off x="4385310" y="4719320"/>
            <a:ext cx="2594610" cy="282575"/>
          </a:xfrm>
          <a:prstGeom prst="rect">
            <a:avLst/>
          </a:prstGeom>
          <a:noFill/>
        </p:spPr>
        <p:txBody>
          <a:bodyPr wrap="none" rtlCol="0" anchor="t">
            <a:spAutoFit/>
          </a:bodyPr>
          <a:p>
            <a:pPr marL="12700" marR="2630805" algn="just">
              <a:lnSpc>
                <a:spcPct val="119000"/>
              </a:lnSpc>
              <a:spcBef>
                <a:spcPts val="100"/>
              </a:spcBef>
            </a:pPr>
            <a:r>
              <a:rPr lang="en-US" sz="1050" b="1" spc="20" dirty="0">
                <a:solidFill>
                  <a:srgbClr val="38829D"/>
                </a:solidFill>
                <a:latin typeface="Arial" panose="020B0604020202020204"/>
                <a:cs typeface="Arial" panose="020B0604020202020204"/>
                <a:sym typeface="+mn-ea"/>
              </a:rPr>
              <a:t>Salse an</a:t>
            </a:r>
            <a:r>
              <a:rPr sz="1050" b="1" spc="20" dirty="0">
                <a:solidFill>
                  <a:srgbClr val="38829D"/>
                </a:solidFill>
                <a:latin typeface="Arial" panose="020B0604020202020204"/>
                <a:cs typeface="Arial" panose="020B0604020202020204"/>
                <a:sym typeface="+mn-ea"/>
              </a:rPr>
              <a:t>d </a:t>
            </a:r>
            <a:r>
              <a:rPr sz="1050" b="1" spc="25" dirty="0">
                <a:solidFill>
                  <a:srgbClr val="38829D"/>
                </a:solidFill>
                <a:latin typeface="Arial" panose="020B0604020202020204"/>
                <a:cs typeface="Arial" panose="020B0604020202020204"/>
                <a:sym typeface="+mn-ea"/>
              </a:rPr>
              <a:t>EPS </a:t>
            </a:r>
            <a:r>
              <a:rPr sz="1050" b="1" spc="20" dirty="0">
                <a:solidFill>
                  <a:srgbClr val="38829D"/>
                </a:solidFill>
                <a:latin typeface="Arial" panose="020B0604020202020204"/>
                <a:cs typeface="Arial" panose="020B0604020202020204"/>
                <a:sym typeface="+mn-ea"/>
              </a:rPr>
              <a:t>Growth Rates </a:t>
            </a:r>
            <a:r>
              <a:rPr sz="1050" b="1" spc="15" dirty="0">
                <a:solidFill>
                  <a:srgbClr val="38829D"/>
                </a:solidFill>
                <a:latin typeface="Arial" panose="020B0604020202020204"/>
                <a:cs typeface="Arial" panose="020B0604020202020204"/>
                <a:sym typeface="+mn-ea"/>
              </a:rPr>
              <a:t>(Y/Y</a:t>
            </a:r>
            <a:r>
              <a:rPr sz="1050" b="1" spc="-80" dirty="0">
                <a:solidFill>
                  <a:srgbClr val="38829D"/>
                </a:solidFill>
                <a:latin typeface="Arial" panose="020B0604020202020204"/>
                <a:cs typeface="Arial" panose="020B0604020202020204"/>
                <a:sym typeface="+mn-ea"/>
              </a:rPr>
              <a:t> </a:t>
            </a:r>
            <a:r>
              <a:rPr sz="1050" b="1" spc="20" dirty="0">
                <a:solidFill>
                  <a:srgbClr val="38829D"/>
                </a:solidFill>
                <a:latin typeface="Arial" panose="020B0604020202020204"/>
                <a:cs typeface="Arial" panose="020B0604020202020204"/>
                <a:sym typeface="+mn-ea"/>
              </a:rPr>
              <a:t>%)</a:t>
            </a:r>
            <a:endParaRPr lang="zh-CN" altLang="en-US" sz="1050" b="1" spc="20" dirty="0">
              <a:solidFill>
                <a:srgbClr val="38829D"/>
              </a:solidFill>
              <a:latin typeface="Arial" panose="020B0604020202020204"/>
              <a:cs typeface="Arial" panose="020B0604020202020204"/>
              <a:sym typeface="+mn-ea"/>
            </a:endParaRPr>
          </a:p>
        </p:txBody>
      </p:sp>
      <p:pic>
        <p:nvPicPr>
          <p:cNvPr id="31" name="图片 30"/>
          <p:cNvPicPr>
            <a:picLocks noChangeAspect="1"/>
          </p:cNvPicPr>
          <p:nvPr/>
        </p:nvPicPr>
        <p:blipFill>
          <a:blip r:embed="rId8"/>
          <a:stretch>
            <a:fillRect/>
          </a:stretch>
        </p:blipFill>
        <p:spPr>
          <a:xfrm>
            <a:off x="319405" y="241300"/>
            <a:ext cx="1746885" cy="233680"/>
          </a:xfrm>
          <a:prstGeom prst="rect">
            <a:avLst/>
          </a:prstGeom>
        </p:spPr>
      </p:pic>
      <p:cxnSp>
        <p:nvCxnSpPr>
          <p:cNvPr id="32" name="直接连接符 31"/>
          <p:cNvCxnSpPr/>
          <p:nvPr/>
        </p:nvCxnSpPr>
        <p:spPr>
          <a:xfrm>
            <a:off x="2147570" y="250190"/>
            <a:ext cx="5715" cy="215900"/>
          </a:xfrm>
          <a:prstGeom prst="line">
            <a:avLst/>
          </a:prstGeom>
          <a:ln w="12700"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2147570" y="189865"/>
            <a:ext cx="1613535" cy="337185"/>
          </a:xfrm>
          <a:prstGeom prst="rect">
            <a:avLst/>
          </a:prstGeom>
          <a:noFill/>
        </p:spPr>
        <p:txBody>
          <a:bodyPr wrap="square" rtlCol="0">
            <a:spAutoFit/>
          </a:bodyPr>
          <a:p>
            <a:r>
              <a:rPr lang="en-US" altLang="zh-CN" sz="800" b="1">
                <a:solidFill>
                  <a:srgbClr val="38829D"/>
                </a:solidFill>
                <a:latin typeface="Arial" panose="020B0604020202020204" pitchFamily="34" charset="0"/>
                <a:cs typeface="Arial" panose="020B0604020202020204" pitchFamily="34" charset="0"/>
              </a:rPr>
              <a:t>Our Research</a:t>
            </a:r>
            <a:endParaRPr lang="en-US" altLang="zh-CN" sz="800" b="1">
              <a:solidFill>
                <a:srgbClr val="38829D"/>
              </a:solidFill>
              <a:latin typeface="Arial" panose="020B0604020202020204" pitchFamily="34" charset="0"/>
              <a:cs typeface="Arial" panose="020B0604020202020204" pitchFamily="34" charset="0"/>
            </a:endParaRPr>
          </a:p>
          <a:p>
            <a:r>
              <a:rPr lang="en-US" altLang="zh-CN" sz="800" b="1">
                <a:solidFill>
                  <a:srgbClr val="38829D"/>
                </a:solidFill>
                <a:latin typeface="Arial" panose="020B0604020202020204" pitchFamily="34" charset="0"/>
                <a:cs typeface="Arial" panose="020B0604020202020204" pitchFamily="34" charset="0"/>
              </a:rPr>
              <a:t>Your Sucess</a:t>
            </a:r>
            <a:endParaRPr lang="en-US" altLang="zh-CN" sz="800" b="1">
              <a:solidFill>
                <a:srgbClr val="38829D"/>
              </a:solidFill>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19405" y="382905"/>
            <a:ext cx="3728085" cy="3393440"/>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007F06"/>
                </a:solidFill>
                <a:latin typeface="Arial" panose="020B0604020202020204"/>
                <a:cs typeface="Arial" panose="020B0604020202020204"/>
              </a:rPr>
              <a:t>Overview</a:t>
            </a:r>
            <a:endParaRPr sz="1050">
              <a:latin typeface="Arial" panose="020B0604020202020204"/>
              <a:cs typeface="Arial" panose="020B0604020202020204"/>
            </a:endParaRPr>
          </a:p>
          <a:p>
            <a:pPr marL="12700" marR="3451225" algn="just">
              <a:lnSpc>
                <a:spcPct val="113000"/>
              </a:lnSpc>
              <a:spcBef>
                <a:spcPts val="565"/>
              </a:spcBef>
            </a:pPr>
            <a:r>
              <a:rPr sz="800" spc="-5" dirty="0">
                <a:solidFill>
                  <a:srgbClr val="3E3E3E"/>
                </a:solidFill>
                <a:latin typeface="Arial" panose="020B0604020202020204" pitchFamily="34" charset="0"/>
                <a:cs typeface="Arial" panose="020B0604020202020204" pitchFamily="34" charset="0"/>
              </a:rPr>
              <a:t>Apple’s business primarily runs around its flagship iPhone. However,  the Services portfolio that includes revenues from cloud services, App  store, Apple Music, AppleCare, Apple Pay, and licensing and other  services now became the cash cow.</a:t>
            </a:r>
            <a:endParaRPr sz="800">
              <a:latin typeface="Arial" panose="020B0604020202020204" pitchFamily="34" charset="0"/>
              <a:cs typeface="Arial" panose="020B0604020202020204" pitchFamily="34" charset="0"/>
            </a:endParaRPr>
          </a:p>
          <a:p>
            <a:pPr>
              <a:lnSpc>
                <a:spcPct val="100000"/>
              </a:lnSpc>
              <a:spcBef>
                <a:spcPts val="50"/>
              </a:spcBef>
            </a:pPr>
            <a:endParaRPr sz="800">
              <a:latin typeface="Arial" panose="020B0604020202020204" pitchFamily="34" charset="0"/>
              <a:cs typeface="Arial" panose="020B0604020202020204" pitchFamily="34" charset="0"/>
            </a:endParaRPr>
          </a:p>
          <a:p>
            <a:pPr marL="12700" marR="3449320" algn="just">
              <a:lnSpc>
                <a:spcPct val="113000"/>
              </a:lnSpc>
            </a:pPr>
            <a:r>
              <a:rPr sz="800" spc="-5" dirty="0">
                <a:solidFill>
                  <a:srgbClr val="3E3E3E"/>
                </a:solidFill>
                <a:latin typeface="Arial" panose="020B0604020202020204" pitchFamily="34" charset="0"/>
                <a:cs typeface="Arial" panose="020B0604020202020204" pitchFamily="34" charset="0"/>
              </a:rPr>
              <a:t>Moreover, non-iPhone devices like Apple Watch and AirPod gained  significant traction. In fact, Apple dominates the Wearables and  Hearables markets due to the growing adoption of Watch and AirPods.  Solid uptake of Apple Watch also helped Apple strengthen its presence  in the personal health monitoring space.</a:t>
            </a:r>
            <a:endParaRPr sz="800">
              <a:latin typeface="Arial" panose="020B0604020202020204" pitchFamily="34" charset="0"/>
              <a:cs typeface="Arial" panose="020B0604020202020204" pitchFamily="34" charset="0"/>
            </a:endParaRPr>
          </a:p>
          <a:p>
            <a:pPr>
              <a:lnSpc>
                <a:spcPct val="100000"/>
              </a:lnSpc>
              <a:spcBef>
                <a:spcPts val="50"/>
              </a:spcBef>
            </a:pPr>
            <a:endParaRPr sz="800">
              <a:latin typeface="Arial" panose="020B0604020202020204" pitchFamily="34" charset="0"/>
              <a:cs typeface="Arial" panose="020B0604020202020204" pitchFamily="34" charset="0"/>
            </a:endParaRPr>
          </a:p>
          <a:p>
            <a:pPr marL="12700" marR="3449320" algn="just">
              <a:lnSpc>
                <a:spcPct val="113000"/>
              </a:lnSpc>
              <a:spcBef>
                <a:spcPts val="5"/>
              </a:spcBef>
            </a:pPr>
            <a:r>
              <a:rPr sz="800" spc="-5" dirty="0">
                <a:solidFill>
                  <a:srgbClr val="3E3E3E"/>
                </a:solidFill>
                <a:latin typeface="Arial" panose="020B0604020202020204" pitchFamily="34" charset="0"/>
                <a:cs typeface="Arial" panose="020B0604020202020204" pitchFamily="34" charset="0"/>
              </a:rPr>
              <a:t>Headquartered in Cupertino, CA, Apple also designs, manufactures and  sells iPad, MacBook and HomePod. These devices are powered by  software applications including iOS, macOS, watchOS and tvOS  operating</a:t>
            </a:r>
            <a:r>
              <a:rPr sz="800" spc="-10" dirty="0">
                <a:solidFill>
                  <a:srgbClr val="3E3E3E"/>
                </a:solidFill>
                <a:latin typeface="Arial" panose="020B0604020202020204" pitchFamily="34" charset="0"/>
                <a:cs typeface="Arial" panose="020B0604020202020204" pitchFamily="34" charset="0"/>
              </a:rPr>
              <a:t> </a:t>
            </a:r>
            <a:r>
              <a:rPr sz="800" spc="-5" dirty="0">
                <a:solidFill>
                  <a:srgbClr val="3E3E3E"/>
                </a:solidFill>
                <a:latin typeface="Arial" panose="020B0604020202020204" pitchFamily="34" charset="0"/>
                <a:cs typeface="Arial" panose="020B0604020202020204" pitchFamily="34" charset="0"/>
              </a:rPr>
              <a:t>systems.</a:t>
            </a:r>
            <a:endParaRPr sz="800">
              <a:latin typeface="Arial" panose="020B0604020202020204" pitchFamily="34" charset="0"/>
              <a:cs typeface="Arial" panose="020B0604020202020204" pitchFamily="34" charset="0"/>
            </a:endParaRPr>
          </a:p>
          <a:p>
            <a:pPr>
              <a:lnSpc>
                <a:spcPct val="100000"/>
              </a:lnSpc>
              <a:spcBef>
                <a:spcPts val="50"/>
              </a:spcBef>
            </a:pPr>
            <a:endParaRPr sz="800">
              <a:latin typeface="Arial" panose="020B0604020202020204" pitchFamily="34" charset="0"/>
              <a:cs typeface="Arial" panose="020B0604020202020204" pitchFamily="34" charset="0"/>
            </a:endParaRPr>
          </a:p>
          <a:p>
            <a:pPr marL="12700" marR="3453765" algn="just">
              <a:lnSpc>
                <a:spcPct val="113000"/>
              </a:lnSpc>
            </a:pPr>
            <a:r>
              <a:rPr sz="800" spc="-5" dirty="0">
                <a:solidFill>
                  <a:srgbClr val="3E3E3E"/>
                </a:solidFill>
                <a:latin typeface="Arial" panose="020B0604020202020204" pitchFamily="34" charset="0"/>
                <a:cs typeface="Arial" panose="020B0604020202020204" pitchFamily="34" charset="0"/>
              </a:rPr>
              <a:t>Apple’s other services include subscription-based Apple News+, Apple  Card, Apple Arcade, new Apple TV app, Apple TV channels and Apple  TV+, a new subscription service.</a:t>
            </a:r>
            <a:endParaRPr sz="800">
              <a:latin typeface="Arial" panose="020B0604020202020204" pitchFamily="34" charset="0"/>
              <a:cs typeface="Arial" panose="020B0604020202020204" pitchFamily="34" charset="0"/>
            </a:endParaRPr>
          </a:p>
          <a:p>
            <a:pPr>
              <a:lnSpc>
                <a:spcPct val="100000"/>
              </a:lnSpc>
              <a:spcBef>
                <a:spcPts val="50"/>
              </a:spcBef>
            </a:pPr>
            <a:endParaRPr sz="800">
              <a:latin typeface="Arial" panose="020B0604020202020204" pitchFamily="34" charset="0"/>
              <a:cs typeface="Arial" panose="020B0604020202020204" pitchFamily="34" charset="0"/>
            </a:endParaRPr>
          </a:p>
          <a:p>
            <a:pPr marL="12700" marR="3448685" algn="just">
              <a:lnSpc>
                <a:spcPct val="113000"/>
              </a:lnSpc>
            </a:pPr>
            <a:r>
              <a:rPr sz="800" spc="-5" dirty="0">
                <a:solidFill>
                  <a:srgbClr val="3E3E3E"/>
                </a:solidFill>
                <a:latin typeface="Arial" panose="020B0604020202020204" pitchFamily="34" charset="0"/>
                <a:cs typeface="Arial" panose="020B0604020202020204" pitchFamily="34" charset="0"/>
              </a:rPr>
              <a:t>In fiscal 2020, Apple generated $274.52 billion in total revenues. The  company’s flagship device iPhone accounted for 50.2% of total  revenues. Services, Mac, iPad and Other products category contributed  19.6%, 11.2%, 8.6% and 10.4%, respectively.</a:t>
            </a:r>
            <a:endParaRPr sz="800">
              <a:latin typeface="Arial" panose="020B0604020202020204" pitchFamily="34" charset="0"/>
              <a:cs typeface="Arial" panose="020B0604020202020204" pitchFamily="34" charset="0"/>
            </a:endParaRPr>
          </a:p>
          <a:p>
            <a:pPr>
              <a:lnSpc>
                <a:spcPct val="100000"/>
              </a:lnSpc>
              <a:spcBef>
                <a:spcPts val="55"/>
              </a:spcBef>
            </a:pPr>
            <a:endParaRPr sz="800">
              <a:latin typeface="Arial" panose="020B0604020202020204" pitchFamily="34" charset="0"/>
              <a:cs typeface="Arial" panose="020B0604020202020204" pitchFamily="34" charset="0"/>
            </a:endParaRPr>
          </a:p>
          <a:p>
            <a:pPr marL="12700" marR="6350" algn="just">
              <a:lnSpc>
                <a:spcPct val="113000"/>
              </a:lnSpc>
            </a:pPr>
            <a:endParaRPr sz="800">
              <a:latin typeface="Arial" panose="020B0604020202020204" pitchFamily="34" charset="0"/>
              <a:cs typeface="Arial" panose="020B0604020202020204" pitchFamily="34" charset="0"/>
            </a:endParaRPr>
          </a:p>
        </p:txBody>
      </p:sp>
      <p:sp>
        <p:nvSpPr>
          <p:cNvPr id="3" name="object 3"/>
          <p:cNvSpPr/>
          <p:nvPr/>
        </p:nvSpPr>
        <p:spPr>
          <a:xfrm>
            <a:off x="319304" y="4837697"/>
            <a:ext cx="6918158" cy="3197726"/>
          </a:xfrm>
          <a:prstGeom prst="rect">
            <a:avLst/>
          </a:prstGeom>
          <a:blipFill>
            <a:blip r:embed="rId1" cstate="print"/>
            <a:stretch>
              <a:fillRect/>
            </a:stretch>
          </a:blipFill>
        </p:spPr>
        <p:txBody>
          <a:bodyPr wrap="square" lIns="0" tIns="0" rIns="0" bIns="0" rtlCol="0"/>
          <a:lstStyle/>
          <a:p/>
        </p:txBody>
      </p:sp>
      <p:sp>
        <p:nvSpPr>
          <p:cNvPr id="4" name="object 4"/>
          <p:cNvSpPr/>
          <p:nvPr/>
        </p:nvSpPr>
        <p:spPr>
          <a:xfrm>
            <a:off x="4205605" y="382905"/>
            <a:ext cx="3028315" cy="3109595"/>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85988" y="203367"/>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1" name="object 11"/>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2" name="object 12"/>
          <p:cNvSpPr txBox="1">
            <a:spLocks noGrp="1"/>
          </p:cNvSpPr>
          <p:nvPr>
            <p:ph type="dt" sz="half" idx="6"/>
          </p:nvPr>
        </p:nvSpPr>
        <p:spPr>
          <a:xfrm>
            <a:off x="241300" y="10321925"/>
            <a:ext cx="1652270" cy="132080"/>
          </a:xfrm>
          <a:prstGeom prst="rect">
            <a:avLst/>
          </a:prstGeom>
        </p:spPr>
        <p:txBody>
          <a:bodyPr vert="horz" wrap="square" lIns="0" tIns="1905" rIns="0" bIns="0" rtlCol="0">
            <a:spAutoFit/>
          </a:body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3" name="object 13"/>
          <p:cNvSpPr txBox="1"/>
          <p:nvPr/>
        </p:nvSpPr>
        <p:spPr>
          <a:xfrm>
            <a:off x="3281680" y="10335895"/>
            <a:ext cx="1724025"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hlinkClick r:id="rId3"/>
              </a:rPr>
              <a:t>www.seabridgefintech.com/</a:t>
            </a:r>
            <a:endParaRPr sz="850" spc="-5" dirty="0">
              <a:solidFill>
                <a:srgbClr val="CACACA"/>
              </a:solidFill>
              <a:latin typeface="Arial" panose="020B0604020202020204"/>
              <a:cs typeface="Arial" panose="020B0604020202020204"/>
            </a:endParaRPr>
          </a:p>
        </p:txBody>
      </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
        <p:nvSpPr>
          <p:cNvPr id="17" name="文本框 16"/>
          <p:cNvSpPr txBox="1"/>
          <p:nvPr/>
        </p:nvSpPr>
        <p:spPr>
          <a:xfrm>
            <a:off x="241300" y="3567430"/>
            <a:ext cx="6901815" cy="1443355"/>
          </a:xfrm>
          <a:prstGeom prst="rect">
            <a:avLst/>
          </a:prstGeom>
          <a:noFill/>
        </p:spPr>
        <p:txBody>
          <a:bodyPr wrap="square" rtlCol="0">
            <a:spAutoFit/>
          </a:bodyPr>
          <a:p>
            <a:pPr marL="12700" marR="6350" algn="just">
              <a:lnSpc>
                <a:spcPct val="113000"/>
              </a:lnSpc>
            </a:pPr>
            <a:r>
              <a:rPr sz="800" spc="-5" dirty="0">
                <a:solidFill>
                  <a:srgbClr val="3E3E3E"/>
                </a:solidFill>
                <a:latin typeface="Arial" panose="020B0604020202020204" pitchFamily="34" charset="0"/>
                <a:cs typeface="Arial" panose="020B0604020202020204" pitchFamily="34" charset="0"/>
                <a:sym typeface="+mn-ea"/>
              </a:rPr>
              <a:t>Apple primarily reports revenues on a geographic basis, namely the Americas (North &amp; South America), Europe (European countries, India,  Middle East and Africa), Greater China (China, Hong Kong &amp; Taiwan), Japan and Rest of Asia Pacific (Australia &amp; other Asian</a:t>
            </a:r>
            <a:r>
              <a:rPr sz="800" spc="190" dirty="0">
                <a:solidFill>
                  <a:srgbClr val="3E3E3E"/>
                </a:solidFill>
                <a:latin typeface="Arial" panose="020B0604020202020204" pitchFamily="34" charset="0"/>
                <a:cs typeface="Arial" panose="020B0604020202020204" pitchFamily="34" charset="0"/>
                <a:sym typeface="+mn-ea"/>
              </a:rPr>
              <a:t> </a:t>
            </a:r>
            <a:r>
              <a:rPr sz="800" spc="-5" dirty="0">
                <a:solidFill>
                  <a:srgbClr val="3E3E3E"/>
                </a:solidFill>
                <a:latin typeface="Arial" panose="020B0604020202020204" pitchFamily="34" charset="0"/>
                <a:cs typeface="Arial" panose="020B0604020202020204" pitchFamily="34" charset="0"/>
                <a:sym typeface="+mn-ea"/>
              </a:rPr>
              <a:t>Countries).</a:t>
            </a:r>
            <a:endParaRPr sz="800">
              <a:latin typeface="Arial" panose="020B0604020202020204" pitchFamily="34" charset="0"/>
              <a:cs typeface="Arial" panose="020B0604020202020204" pitchFamily="34" charset="0"/>
            </a:endParaRPr>
          </a:p>
          <a:p>
            <a:pPr>
              <a:lnSpc>
                <a:spcPct val="100000"/>
              </a:lnSpc>
              <a:spcBef>
                <a:spcPts val="50"/>
              </a:spcBef>
            </a:pPr>
            <a:endParaRPr sz="800">
              <a:latin typeface="Arial" panose="020B0604020202020204" pitchFamily="34" charset="0"/>
              <a:cs typeface="Arial" panose="020B0604020202020204" pitchFamily="34" charset="0"/>
            </a:endParaRPr>
          </a:p>
          <a:p>
            <a:pPr marL="12700" marR="5080" algn="just">
              <a:lnSpc>
                <a:spcPct val="113000"/>
              </a:lnSpc>
            </a:pPr>
            <a:r>
              <a:rPr sz="800" spc="-5" dirty="0">
                <a:solidFill>
                  <a:srgbClr val="3E3E3E"/>
                </a:solidFill>
                <a:latin typeface="Arial" panose="020B0604020202020204" pitchFamily="34" charset="0"/>
                <a:cs typeface="Arial" panose="020B0604020202020204" pitchFamily="34" charset="0"/>
                <a:sym typeface="+mn-ea"/>
              </a:rPr>
              <a:t>In fiscal 2020, Americas, Europe, Greater China, Japan and Rest of Asia-Pacific accounted for 45.4%, 25%, 14.7%, 7.8% and 7.1% of total  revenues,</a:t>
            </a:r>
            <a:r>
              <a:rPr sz="800" spc="-10" dirty="0">
                <a:solidFill>
                  <a:srgbClr val="3E3E3E"/>
                </a:solidFill>
                <a:latin typeface="Arial" panose="020B0604020202020204" pitchFamily="34" charset="0"/>
                <a:cs typeface="Arial" panose="020B0604020202020204" pitchFamily="34" charset="0"/>
                <a:sym typeface="+mn-ea"/>
              </a:rPr>
              <a:t> </a:t>
            </a:r>
            <a:r>
              <a:rPr sz="800" spc="-5" dirty="0">
                <a:solidFill>
                  <a:srgbClr val="3E3E3E"/>
                </a:solidFill>
                <a:latin typeface="Arial" panose="020B0604020202020204" pitchFamily="34" charset="0"/>
                <a:cs typeface="Arial" panose="020B0604020202020204" pitchFamily="34" charset="0"/>
                <a:sym typeface="+mn-ea"/>
              </a:rPr>
              <a:t>respectively.</a:t>
            </a:r>
            <a:endParaRPr sz="800">
              <a:latin typeface="Arial" panose="020B0604020202020204" pitchFamily="34" charset="0"/>
              <a:cs typeface="Arial" panose="020B0604020202020204" pitchFamily="34" charset="0"/>
            </a:endParaRPr>
          </a:p>
          <a:p>
            <a:pPr>
              <a:lnSpc>
                <a:spcPct val="100000"/>
              </a:lnSpc>
              <a:spcBef>
                <a:spcPts val="50"/>
              </a:spcBef>
            </a:pPr>
            <a:endParaRPr sz="800">
              <a:latin typeface="Arial" panose="020B0604020202020204" pitchFamily="34" charset="0"/>
              <a:cs typeface="Arial" panose="020B0604020202020204" pitchFamily="34" charset="0"/>
            </a:endParaRPr>
          </a:p>
          <a:p>
            <a:pPr marL="12700" marR="5715" algn="just">
              <a:lnSpc>
                <a:spcPct val="113000"/>
              </a:lnSpc>
              <a:spcBef>
                <a:spcPts val="5"/>
              </a:spcBef>
            </a:pPr>
            <a:r>
              <a:rPr sz="800" spc="-5" dirty="0">
                <a:solidFill>
                  <a:srgbClr val="3E3E3E"/>
                </a:solidFill>
                <a:latin typeface="Arial" panose="020B0604020202020204" pitchFamily="34" charset="0"/>
                <a:cs typeface="Arial" panose="020B0604020202020204" pitchFamily="34" charset="0"/>
                <a:sym typeface="+mn-ea"/>
              </a:rPr>
              <a:t>Apple faces stiff competition from the likes of Samsung, Xiaomi, Oppo, Vivo, Google, Huawei and Motorola in the smartphone market. Lenovo,  HP, Dell, Acer and Asus are its primary competitors in the PC market. Other notable competitors are Google &amp; Amazon (smart speakers) and  Fitbit &amp; Xiaomi</a:t>
            </a:r>
            <a:r>
              <a:rPr sz="800" spc="-10" dirty="0">
                <a:solidFill>
                  <a:srgbClr val="3E3E3E"/>
                </a:solidFill>
                <a:latin typeface="Arial" panose="020B0604020202020204" pitchFamily="34" charset="0"/>
                <a:cs typeface="Arial" panose="020B0604020202020204" pitchFamily="34" charset="0"/>
                <a:sym typeface="+mn-ea"/>
              </a:rPr>
              <a:t> </a:t>
            </a:r>
            <a:r>
              <a:rPr sz="800" spc="-5" dirty="0">
                <a:solidFill>
                  <a:srgbClr val="3E3E3E"/>
                </a:solidFill>
                <a:latin typeface="Arial" panose="020B0604020202020204" pitchFamily="34" charset="0"/>
                <a:cs typeface="Arial" panose="020B0604020202020204" pitchFamily="34" charset="0"/>
                <a:sym typeface="+mn-ea"/>
              </a:rPr>
              <a:t>(wearables).</a:t>
            </a:r>
            <a:endParaRPr sz="800">
              <a:latin typeface="Arial" panose="020B0604020202020204" pitchFamily="34" charset="0"/>
              <a:cs typeface="Arial" panose="020B0604020202020204" pitchFamily="34" charset="0"/>
            </a:endParaRPr>
          </a:p>
          <a:p>
            <a:endParaRPr lang="zh-CN" altLang="en-US" sz="800">
              <a:latin typeface="Arial" panose="020B0604020202020204" pitchFamily="34" charset="0"/>
              <a:cs typeface="Arial" panose="020B0604020202020204" pitchFamily="34" charset="0"/>
            </a:endParaRPr>
          </a:p>
        </p:txBody>
      </p:sp>
      <p:sp>
        <p:nvSpPr>
          <p:cNvPr id="18" name="object 5"/>
          <p:cNvSpPr/>
          <p:nvPr/>
        </p:nvSpPr>
        <p:spPr>
          <a:xfrm>
            <a:off x="326958" y="8553617"/>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85030" cy="157670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Reasons To</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Buy:</a:t>
            </a:r>
            <a:endParaRPr sz="1050">
              <a:solidFill>
                <a:srgbClr val="38829D"/>
              </a:solidFill>
              <a:latin typeface="Arial" panose="020B0604020202020204"/>
              <a:cs typeface="Arial" panose="020B0604020202020204"/>
            </a:endParaRPr>
          </a:p>
          <a:p>
            <a:pPr marL="181610" marR="5080" algn="just">
              <a:lnSpc>
                <a:spcPct val="113000"/>
              </a:lnSpc>
              <a:spcBef>
                <a:spcPts val="565"/>
              </a:spcBef>
            </a:pPr>
            <a:r>
              <a:rPr sz="850" spc="-5" dirty="0">
                <a:solidFill>
                  <a:srgbClr val="3E3E3E"/>
                </a:solidFill>
                <a:latin typeface="Arial" panose="020B0604020202020204"/>
                <a:cs typeface="Arial" panose="020B0604020202020204"/>
              </a:rPr>
              <a:t>Apple’s Services and Wearables businesses are expected to drive top-line growth in fiscal  2021 and beyond. Although Apple’s business primarily runs around its flagship iPhone, the  Services portfolio has emerged as the company’s new cash cow. Apple’s endeavors to open  up its ecosystem, through partnerships with the likes of Samsung and Amazon, are positive  for the Services segment. The subscription-based video streaming, news and gaming  services are expected to benefit from Apple’s strong installed base. Robust App Store sales  coupled with solid adoption of Apple Pay and Apple Music helped Apple double its 2016  Services revenues six months ahead of its targeted 2020-end. Moreover, its wearables and  hearables business is expected to be driven by solid demand for Apple Watch and</a:t>
            </a:r>
            <a:r>
              <a:rPr sz="850" spc="114"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Airpods.</a:t>
            </a:r>
            <a:endParaRPr sz="850">
              <a:latin typeface="Arial" panose="020B0604020202020204"/>
              <a:cs typeface="Arial" panose="020B0604020202020204"/>
            </a:endParaRPr>
          </a:p>
        </p:txBody>
      </p:sp>
      <p:sp>
        <p:nvSpPr>
          <p:cNvPr id="4" name="object 4"/>
          <p:cNvSpPr/>
          <p:nvPr/>
        </p:nvSpPr>
        <p:spPr>
          <a:xfrm>
            <a:off x="315494" y="2136273"/>
            <a:ext cx="115302" cy="92242"/>
          </a:xfrm>
          <a:prstGeom prst="rect">
            <a:avLst/>
          </a:prstGeom>
          <a:solidFill>
            <a:srgbClr val="38829D"/>
          </a:solidFill>
        </p:spPr>
        <p:txBody>
          <a:bodyPr wrap="square" lIns="0" tIns="0" rIns="0" bIns="0" rtlCol="0"/>
          <a:lstStyle/>
          <a:p/>
        </p:txBody>
      </p:sp>
      <p:sp>
        <p:nvSpPr>
          <p:cNvPr id="5" name="object 5"/>
          <p:cNvSpPr/>
          <p:nvPr/>
        </p:nvSpPr>
        <p:spPr>
          <a:xfrm>
            <a:off x="315494" y="2835776"/>
            <a:ext cx="115302" cy="92242"/>
          </a:xfrm>
          <a:prstGeom prst="rect">
            <a:avLst/>
          </a:prstGeom>
          <a:solidFill>
            <a:srgbClr val="38829D"/>
          </a:solidFill>
        </p:spPr>
        <p:txBody>
          <a:bodyPr wrap="square" lIns="0" tIns="0" rIns="0" bIns="0" rtlCol="0"/>
          <a:lstStyle/>
          <a:p/>
        </p:txBody>
      </p:sp>
      <p:sp>
        <p:nvSpPr>
          <p:cNvPr id="6" name="object 6"/>
          <p:cNvSpPr/>
          <p:nvPr/>
        </p:nvSpPr>
        <p:spPr>
          <a:xfrm>
            <a:off x="315494" y="3681329"/>
            <a:ext cx="115302" cy="92242"/>
          </a:xfrm>
          <a:prstGeom prst="rect">
            <a:avLst/>
          </a:prstGeom>
          <a:solidFill>
            <a:srgbClr val="38829D"/>
          </a:solidFill>
        </p:spPr>
        <p:txBody>
          <a:bodyPr wrap="square" lIns="0" tIns="0" rIns="0" bIns="0" rtlCol="0"/>
          <a:lstStyle/>
          <a:p/>
        </p:txBody>
      </p:sp>
      <p:sp>
        <p:nvSpPr>
          <p:cNvPr id="7" name="object 7"/>
          <p:cNvSpPr/>
          <p:nvPr/>
        </p:nvSpPr>
        <p:spPr>
          <a:xfrm>
            <a:off x="302794" y="4672931"/>
            <a:ext cx="115302" cy="92242"/>
          </a:xfrm>
          <a:prstGeom prst="rect">
            <a:avLst/>
          </a:prstGeom>
          <a:solidFill>
            <a:srgbClr val="38829D"/>
          </a:solidFill>
        </p:spPr>
        <p:txBody>
          <a:bodyPr wrap="square" lIns="0" tIns="0" rIns="0" bIns="0" rtlCol="0"/>
          <a:lstStyle/>
          <a:p/>
        </p:txBody>
      </p:sp>
      <p:sp>
        <p:nvSpPr>
          <p:cNvPr id="8" name="object 8"/>
          <p:cNvSpPr/>
          <p:nvPr/>
        </p:nvSpPr>
        <p:spPr>
          <a:xfrm>
            <a:off x="315494" y="5518484"/>
            <a:ext cx="115302" cy="92242"/>
          </a:xfrm>
          <a:prstGeom prst="rect">
            <a:avLst/>
          </a:prstGeom>
          <a:solidFill>
            <a:srgbClr val="38829D"/>
          </a:solidFill>
        </p:spPr>
        <p:txBody>
          <a:bodyPr wrap="square" lIns="0" tIns="0" rIns="0" bIns="0" rtlCol="0"/>
          <a:lstStyle/>
          <a:p/>
        </p:txBody>
      </p:sp>
      <p:sp>
        <p:nvSpPr>
          <p:cNvPr id="9" name="object 9"/>
          <p:cNvSpPr/>
          <p:nvPr/>
        </p:nvSpPr>
        <p:spPr>
          <a:xfrm>
            <a:off x="315494" y="6510087"/>
            <a:ext cx="115302" cy="92242"/>
          </a:xfrm>
          <a:prstGeom prst="rect">
            <a:avLst/>
          </a:prstGeom>
          <a:solidFill>
            <a:srgbClr val="38829D"/>
          </a:solidFill>
        </p:spPr>
        <p:txBody>
          <a:bodyPr wrap="square" lIns="0" tIns="0" rIns="0" bIns="0" rtlCol="0"/>
          <a:lstStyle/>
          <a:p/>
        </p:txBody>
      </p:sp>
      <p:sp>
        <p:nvSpPr>
          <p:cNvPr id="10" name="object 10"/>
          <p:cNvSpPr txBox="1"/>
          <p:nvPr/>
        </p:nvSpPr>
        <p:spPr>
          <a:xfrm>
            <a:off x="471905" y="2083601"/>
            <a:ext cx="6797040" cy="4983480"/>
          </a:xfrm>
          <a:prstGeom prst="rect">
            <a:avLst/>
          </a:prstGeom>
        </p:spPr>
        <p:txBody>
          <a:bodyPr vert="horz" wrap="square" lIns="0" tIns="12700" rIns="0" bIns="0" rtlCol="0">
            <a:spAutoFit/>
          </a:bodyPr>
          <a:lstStyle/>
          <a:p>
            <a:pPr marL="12700" marR="25400" algn="just">
              <a:lnSpc>
                <a:spcPct val="113000"/>
              </a:lnSpc>
              <a:spcBef>
                <a:spcPts val="100"/>
              </a:spcBef>
            </a:pPr>
            <a:r>
              <a:rPr sz="850" spc="-5" dirty="0">
                <a:solidFill>
                  <a:srgbClr val="3E3E3E"/>
                </a:solidFill>
                <a:latin typeface="Arial" panose="020B0604020202020204"/>
                <a:cs typeface="Arial" panose="020B0604020202020204"/>
              </a:rPr>
              <a:t>Apple currently has more than 620 million paid subscribers across its Services portfolio. The App Store continues to draw the attention of  prominent developers from around the world, helping the company offer appealing new apps that drive App Store traffic. Further, growing  number of AI-infused apps will attract more subscribers on App Store. Notably, more than 30,000 third-party subscription apps are available  on App Store and the largest of them accounts for only 0.25% of Apple’s total Services</a:t>
            </a:r>
            <a:r>
              <a:rPr sz="850" spc="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revenues.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3495" algn="just">
              <a:lnSpc>
                <a:spcPct val="113000"/>
              </a:lnSpc>
            </a:pPr>
            <a:r>
              <a:rPr sz="850" spc="-5" dirty="0">
                <a:solidFill>
                  <a:srgbClr val="3E3E3E"/>
                </a:solidFill>
                <a:latin typeface="Arial" panose="020B0604020202020204"/>
                <a:cs typeface="Arial" panose="020B0604020202020204"/>
              </a:rPr>
              <a:t>Apple Pay, designed on the basis of a contactless payment (NFC) technology, has been expanded to several markets. Apple Pay allowed  entry to more than 150 stadiums, ballparks, arenas and entertainment venues around the world with contactless tickets. Moreover, users  could ride public transport in Shanghai, Beijing, Tokyo, Moscow, London and New York. Users can also access dorms and services of  additional universities across the United States through Apple Watch and iPhone. The growing adoption of contactless payment primarily due  to coronavirus pandemic bodes well for Apple Pay.</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Further, Apple Music has more than 60 million paid subscribers. The service offers more than 60 million songs, with world class music experts  and taste makers curating thousands of playlists and daily selections in 115 countries. Apple Music’s availability on Amazon Echo devices is  expected to expand the iPhone maker’s footprint against Spotify, which is currently the dominant player in the paid, premium music  streaming market. The partnership with Verizon is also noteworthy in this regard. Moreover, the company’s partnership with National  Basketball Association for an Apple Music playlist that features independent artists from an emerging label, UnitedMasters, is expected to  draw new subscribers who are fans of NBA games.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3495" algn="just">
              <a:lnSpc>
                <a:spcPct val="113000"/>
              </a:lnSpc>
            </a:pPr>
            <a:r>
              <a:rPr sz="850" spc="-5" dirty="0">
                <a:solidFill>
                  <a:srgbClr val="3E3E3E"/>
                </a:solidFill>
                <a:latin typeface="Arial" panose="020B0604020202020204"/>
                <a:cs typeface="Arial" panose="020B0604020202020204"/>
              </a:rPr>
              <a:t>Apple is encouraging developers to use artificial intelligence (AI) and machine learning in their apps. The company’s Core ML 2 API helps  developers recognize faces or animals in photos, and parse the meaning of text. Further, the company is offering Create ML for simple and  efficient machine learning training on the Mac, which is built on top of Swift programming language. Notably, Apple has hired former Google  head of search and AI, John Giannandrea to lead its restructured AI division that includes the machine learning division, Siri team and the  Core ML API team. In addition to all these, acquisition of start-ups like Silk Labs enhances the company’s expertise in the</a:t>
            </a:r>
            <a:r>
              <a:rPr sz="850" spc="1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domain.</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3495" algn="just">
              <a:lnSpc>
                <a:spcPct val="113000"/>
              </a:lnSpc>
              <a:spcBef>
                <a:spcPts val="5"/>
              </a:spcBef>
            </a:pPr>
            <a:r>
              <a:rPr sz="850" spc="-5" dirty="0">
                <a:solidFill>
                  <a:srgbClr val="3E3E3E"/>
                </a:solidFill>
                <a:latin typeface="Arial" panose="020B0604020202020204"/>
                <a:cs typeface="Arial" panose="020B0604020202020204"/>
              </a:rPr>
              <a:t>Apple’s focus on autonomous vehicles and augmented reality/virtual reality (AR/VR) technologies presents growth opportunity in the long  haul. These are fast emerging as lucrative business opportunities. To ramp up its efforts, Apple has acquired several smaller firms with  expertise in AR hardware, 3D gaming and VR software. These include SensoMotoric, Flyby Media, Emotient, TupleJump, Turi, Metaio,  PrimeSense and Lattice Data Inc. In addition, Apple’s ARKit is helping third-party developers to work on creating AR experiences for its iOS  platform. Furthermore, Apple, with its new offerings, would also be able to leverage the Internet of Things (IoT) market, which is expected to  grow exponentially, given the rising demand for connected/automated devices, appliances and</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automobiles.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3495" algn="just">
              <a:lnSpc>
                <a:spcPct val="113000"/>
              </a:lnSpc>
            </a:pPr>
            <a:r>
              <a:rPr sz="850" spc="-5" dirty="0">
                <a:solidFill>
                  <a:srgbClr val="3E3E3E"/>
                </a:solidFill>
                <a:latin typeface="Arial" panose="020B0604020202020204"/>
                <a:cs typeface="Arial" panose="020B0604020202020204"/>
              </a:rPr>
              <a:t>Apple has a strong balance sheet and generates significant cash flow. As of Dec 26, 2020, cash &amp; marketable securities were $195.57 billion  compared with $191.83 billion as of Sep 26, 2020. Term debt, as of Dec 26, 2020, was $107.04 billion, up from $101.56 billion as of Sep 26,  2020. Apple returned $30 billion in the reported quarter through dividend payouts ($3.6 billion) and share repurchases ($24 billion). These  factors make Apple an attractive stock for investors.</a:t>
            </a:r>
            <a:endParaRPr sz="850">
              <a:latin typeface="Arial" panose="020B0604020202020204"/>
              <a:cs typeface="Arial" panose="020B0604020202020204"/>
            </a:endParaRPr>
          </a:p>
        </p:txBody>
      </p:sp>
      <p:sp>
        <p:nvSpPr>
          <p:cNvPr id="11" name="object 11"/>
          <p:cNvSpPr txBox="1"/>
          <p:nvPr/>
        </p:nvSpPr>
        <p:spPr>
          <a:xfrm>
            <a:off x="5376110" y="624639"/>
            <a:ext cx="1845945" cy="935355"/>
          </a:xfrm>
          <a:prstGeom prst="rect">
            <a:avLst/>
          </a:prstGeom>
        </p:spPr>
        <p:txBody>
          <a:bodyPr vert="horz" wrap="square" lIns="0" tIns="50800" rIns="0" bIns="0" rtlCol="0">
            <a:spAutoFit/>
          </a:bodyPr>
          <a:lstStyle/>
          <a:p>
            <a:pPr marL="12700" marR="5080">
              <a:lnSpc>
                <a:spcPct val="80000"/>
              </a:lnSpc>
              <a:spcBef>
                <a:spcPts val="400"/>
              </a:spcBef>
            </a:pPr>
            <a:r>
              <a:rPr sz="1200" spc="5" dirty="0">
                <a:solidFill>
                  <a:srgbClr val="3E3E3E"/>
                </a:solidFill>
                <a:latin typeface="Arial" panose="020B0604020202020204"/>
                <a:cs typeface="Arial" panose="020B0604020202020204"/>
              </a:rPr>
              <a:t>Apple </a:t>
            </a:r>
            <a:r>
              <a:rPr sz="1200" dirty="0">
                <a:solidFill>
                  <a:srgbClr val="3E3E3E"/>
                </a:solidFill>
                <a:latin typeface="Arial" panose="020B0604020202020204"/>
                <a:cs typeface="Arial" panose="020B0604020202020204"/>
              </a:rPr>
              <a:t>is benefiting </a:t>
            </a:r>
            <a:r>
              <a:rPr sz="1200" spc="5" dirty="0">
                <a:solidFill>
                  <a:srgbClr val="3E3E3E"/>
                </a:solidFill>
                <a:latin typeface="Arial" panose="020B0604020202020204"/>
                <a:cs typeface="Arial" panose="020B0604020202020204"/>
              </a:rPr>
              <a:t>from  momentum </a:t>
            </a:r>
            <a:r>
              <a:rPr sz="1200" dirty="0">
                <a:solidFill>
                  <a:srgbClr val="3E3E3E"/>
                </a:solidFill>
                <a:latin typeface="Arial" panose="020B0604020202020204"/>
                <a:cs typeface="Arial" panose="020B0604020202020204"/>
              </a:rPr>
              <a:t>in the</a:t>
            </a:r>
            <a:r>
              <a:rPr sz="1200" spc="-70" dirty="0">
                <a:solidFill>
                  <a:srgbClr val="3E3E3E"/>
                </a:solidFill>
                <a:latin typeface="Arial" panose="020B0604020202020204"/>
                <a:cs typeface="Arial" panose="020B0604020202020204"/>
              </a:rPr>
              <a:t> </a:t>
            </a:r>
            <a:r>
              <a:rPr sz="1200" spc="5" dirty="0">
                <a:solidFill>
                  <a:srgbClr val="3E3E3E"/>
                </a:solidFill>
                <a:latin typeface="Arial" panose="020B0604020202020204"/>
                <a:cs typeface="Arial" panose="020B0604020202020204"/>
              </a:rPr>
              <a:t>Services  </a:t>
            </a:r>
            <a:r>
              <a:rPr sz="1200" dirty="0">
                <a:solidFill>
                  <a:srgbClr val="3E3E3E"/>
                </a:solidFill>
                <a:latin typeface="Arial" panose="020B0604020202020204"/>
                <a:cs typeface="Arial" panose="020B0604020202020204"/>
              </a:rPr>
              <a:t>business, strong </a:t>
            </a:r>
            <a:r>
              <a:rPr sz="1200" spc="5" dirty="0">
                <a:solidFill>
                  <a:srgbClr val="3E3E3E"/>
                </a:solidFill>
                <a:latin typeface="Arial" panose="020B0604020202020204"/>
                <a:cs typeface="Arial" panose="020B0604020202020204"/>
              </a:rPr>
              <a:t>adoption  </a:t>
            </a:r>
            <a:r>
              <a:rPr sz="1200" dirty="0">
                <a:solidFill>
                  <a:srgbClr val="3E3E3E"/>
                </a:solidFill>
                <a:latin typeface="Arial" panose="020B0604020202020204"/>
                <a:cs typeface="Arial" panose="020B0604020202020204"/>
              </a:rPr>
              <a:t>of </a:t>
            </a:r>
            <a:r>
              <a:rPr sz="1200" spc="5" dirty="0">
                <a:solidFill>
                  <a:srgbClr val="3E3E3E"/>
                </a:solidFill>
                <a:latin typeface="Arial" panose="020B0604020202020204"/>
                <a:cs typeface="Arial" panose="020B0604020202020204"/>
              </a:rPr>
              <a:t>Apple Pay and growing  Apple Music </a:t>
            </a:r>
            <a:r>
              <a:rPr sz="1200" dirty="0">
                <a:solidFill>
                  <a:srgbClr val="3E3E3E"/>
                </a:solidFill>
                <a:latin typeface="Arial" panose="020B0604020202020204"/>
                <a:cs typeface="Arial" panose="020B0604020202020204"/>
              </a:rPr>
              <a:t>subscriber  </a:t>
            </a:r>
            <a:r>
              <a:rPr sz="1200" spc="5" dirty="0">
                <a:solidFill>
                  <a:srgbClr val="3E3E3E"/>
                </a:solidFill>
                <a:latin typeface="Arial" panose="020B0604020202020204"/>
                <a:cs typeface="Arial" panose="020B0604020202020204"/>
              </a:rPr>
              <a:t>base.</a:t>
            </a:r>
            <a:endParaRPr sz="1200">
              <a:latin typeface="Arial" panose="020B0604020202020204"/>
              <a:cs typeface="Arial" panose="020B0604020202020204"/>
            </a:endParaRPr>
          </a:p>
        </p:txBody>
      </p:sp>
      <p:sp>
        <p:nvSpPr>
          <p:cNvPr id="12" name="object 12"/>
          <p:cNvSpPr/>
          <p:nvPr/>
        </p:nvSpPr>
        <p:spPr>
          <a:xfrm>
            <a:off x="5227387" y="675773"/>
            <a:ext cx="0" cy="991869"/>
          </a:xfrm>
          <a:custGeom>
            <a:avLst/>
            <a:gdLst/>
            <a:ahLst/>
            <a:cxnLst/>
            <a:rect l="l" t="t" r="r" b="b"/>
            <a:pathLst>
              <a:path h="991869">
                <a:moveTo>
                  <a:pt x="0" y="0"/>
                </a:moveTo>
                <a:lnTo>
                  <a:pt x="0" y="991602"/>
                </a:lnTo>
              </a:path>
            </a:pathLst>
          </a:custGeom>
          <a:ln w="15373">
            <a:solidFill>
              <a:srgbClr val="38829D"/>
            </a:solidFill>
          </a:ln>
        </p:spPr>
        <p:txBody>
          <a:bodyPr wrap="square" lIns="0" tIns="0" rIns="0" bIns="0" rtlCol="0"/>
          <a:lstStyle/>
          <a:p/>
        </p:txBody>
      </p:sp>
      <p:sp>
        <p:nvSpPr>
          <p:cNvPr id="13" name="object 13"/>
          <p:cNvSpPr/>
          <p:nvPr/>
        </p:nvSpPr>
        <p:spPr>
          <a:xfrm>
            <a:off x="319338" y="7182685"/>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lstStyle/>
          <a:p/>
        </p:txBody>
      </p:sp>
      <p:sp>
        <p:nvSpPr>
          <p:cNvPr id="18" name="object 1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9" name="object 19"/>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20" name="object 20"/>
          <p:cNvSpPr txBox="1">
            <a:spLocks noGrp="1"/>
          </p:cNvSpPr>
          <p:nvPr>
            <p:ph type="dt" sz="half" idx="6"/>
          </p:nvPr>
        </p:nvSpPr>
        <p:spPr>
          <a:xfrm>
            <a:off x="241300" y="10321925"/>
            <a:ext cx="2713355" cy="132080"/>
          </a:xfrm>
          <a:prstGeom prst="rect">
            <a:avLst/>
          </a:prstGeom>
        </p:spPr>
        <p:txBody>
          <a:bodyPr vert="horz" wrap="square" lIns="0" tIns="1905" rIns="0" bIns="0" rtlCol="0">
            <a:spAutoFit/>
          </a:body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1" name="object 21"/>
          <p:cNvSpPr txBox="1"/>
          <p:nvPr/>
        </p:nvSpPr>
        <p:spPr>
          <a:xfrm>
            <a:off x="3332480" y="10328910"/>
            <a:ext cx="1527175"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2"/>
              </a:rPr>
              <a:t>www.seabridgefintech.com/</a:t>
            </a:r>
            <a:endParaRPr sz="850">
              <a:latin typeface="Arial" panose="020B0604020202020204"/>
              <a:cs typeface="Arial" panose="020B0604020202020204"/>
            </a:endParaRPr>
          </a:p>
        </p:txBody>
      </p:sp>
      <p:sp>
        <p:nvSpPr>
          <p:cNvPr id="22" name="object 22"/>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
        <p:nvSpPr>
          <p:cNvPr id="23" name="object 13"/>
          <p:cNvSpPr/>
          <p:nvPr/>
        </p:nvSpPr>
        <p:spPr>
          <a:xfrm>
            <a:off x="335213" y="239595"/>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p/>
        </p:txBody>
      </p:sp>
      <p:sp>
        <p:nvSpPr>
          <p:cNvPr id="24" name="object 4"/>
          <p:cNvSpPr/>
          <p:nvPr/>
        </p:nvSpPr>
        <p:spPr>
          <a:xfrm>
            <a:off x="315494" y="706888"/>
            <a:ext cx="115302" cy="92242"/>
          </a:xfrm>
          <a:prstGeom prst="rect">
            <a:avLst/>
          </a:prstGeom>
          <a:solidFill>
            <a:srgbClr val="38829D"/>
          </a:solidFill>
        </p:spPr>
        <p:txBody>
          <a:bodyPr wrap="square" lIns="0" tIns="0" rIns="0" bIns="0" rtlCol="0"/>
          <a:p>
            <a:endParaRPr>
              <a:solidFill>
                <a:srgbClr val="38829D"/>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15352" y="744955"/>
            <a:ext cx="31115" cy="31115"/>
          </a:xfrm>
          <a:custGeom>
            <a:avLst/>
            <a:gdLst/>
            <a:ahLst/>
            <a:cxnLst/>
            <a:rect l="l" t="t" r="r" b="b"/>
            <a:pathLst>
              <a:path w="31115" h="31115">
                <a:moveTo>
                  <a:pt x="23060" y="30747"/>
                </a:moveTo>
                <a:lnTo>
                  <a:pt x="7686" y="30747"/>
                </a:lnTo>
                <a:lnTo>
                  <a:pt x="0" y="23060"/>
                </a:lnTo>
                <a:lnTo>
                  <a:pt x="0" y="7686"/>
                </a:lnTo>
                <a:lnTo>
                  <a:pt x="7686" y="0"/>
                </a:lnTo>
                <a:lnTo>
                  <a:pt x="23060" y="0"/>
                </a:lnTo>
                <a:lnTo>
                  <a:pt x="30747" y="7686"/>
                </a:lnTo>
                <a:lnTo>
                  <a:pt x="30747" y="23060"/>
                </a:lnTo>
                <a:lnTo>
                  <a:pt x="23060" y="30747"/>
                </a:lnTo>
                <a:close/>
              </a:path>
            </a:pathLst>
          </a:custGeom>
          <a:solidFill>
            <a:srgbClr val="3E3E3E"/>
          </a:solidFill>
        </p:spPr>
        <p:txBody>
          <a:bodyPr wrap="square" lIns="0" tIns="0" rIns="0" bIns="0" rtlCol="0"/>
          <a:lstStyle/>
          <a:p/>
        </p:txBody>
      </p:sp>
      <p:sp>
        <p:nvSpPr>
          <p:cNvPr id="3" name="object 3"/>
          <p:cNvSpPr/>
          <p:nvPr/>
        </p:nvSpPr>
        <p:spPr>
          <a:xfrm>
            <a:off x="515352" y="744955"/>
            <a:ext cx="31115" cy="31115"/>
          </a:xfrm>
          <a:custGeom>
            <a:avLst/>
            <a:gdLst/>
            <a:ahLst/>
            <a:cxnLst/>
            <a:rect l="l" t="t" r="r" b="b"/>
            <a:pathLst>
              <a:path w="31115" h="31115">
                <a:moveTo>
                  <a:pt x="30747" y="15373"/>
                </a:moveTo>
                <a:lnTo>
                  <a:pt x="30747" y="23060"/>
                </a:lnTo>
                <a:lnTo>
                  <a:pt x="23060" y="30747"/>
                </a:lnTo>
                <a:lnTo>
                  <a:pt x="15373" y="30747"/>
                </a:lnTo>
                <a:lnTo>
                  <a:pt x="7686" y="30747"/>
                </a:lnTo>
                <a:lnTo>
                  <a:pt x="0" y="23060"/>
                </a:lnTo>
                <a:lnTo>
                  <a:pt x="0" y="15373"/>
                </a:lnTo>
                <a:lnTo>
                  <a:pt x="0" y="7686"/>
                </a:lnTo>
                <a:lnTo>
                  <a:pt x="7686" y="0"/>
                </a:lnTo>
                <a:lnTo>
                  <a:pt x="15373" y="0"/>
                </a:lnTo>
                <a:lnTo>
                  <a:pt x="23060" y="0"/>
                </a:lnTo>
                <a:lnTo>
                  <a:pt x="30747" y="7686"/>
                </a:lnTo>
                <a:lnTo>
                  <a:pt x="30747" y="15373"/>
                </a:lnTo>
                <a:close/>
              </a:path>
            </a:pathLst>
          </a:custGeom>
          <a:ln w="7686">
            <a:solidFill>
              <a:srgbClr val="3E3E3E"/>
            </a:solidFill>
          </a:ln>
        </p:spPr>
        <p:txBody>
          <a:bodyPr wrap="square" lIns="0" tIns="0" rIns="0" bIns="0" rtlCol="0"/>
          <a:lstStyle/>
          <a:p/>
        </p:txBody>
      </p:sp>
      <p:sp>
        <p:nvSpPr>
          <p:cNvPr id="4" name="object 4"/>
          <p:cNvSpPr/>
          <p:nvPr/>
        </p:nvSpPr>
        <p:spPr>
          <a:xfrm>
            <a:off x="515352" y="1621255"/>
            <a:ext cx="31115" cy="31115"/>
          </a:xfrm>
          <a:custGeom>
            <a:avLst/>
            <a:gdLst/>
            <a:ahLst/>
            <a:cxnLst/>
            <a:rect l="l" t="t" r="r" b="b"/>
            <a:pathLst>
              <a:path w="31115" h="31114">
                <a:moveTo>
                  <a:pt x="23060" y="30747"/>
                </a:moveTo>
                <a:lnTo>
                  <a:pt x="7686" y="30747"/>
                </a:lnTo>
                <a:lnTo>
                  <a:pt x="0" y="23060"/>
                </a:lnTo>
                <a:lnTo>
                  <a:pt x="0" y="7686"/>
                </a:lnTo>
                <a:lnTo>
                  <a:pt x="7686" y="0"/>
                </a:lnTo>
                <a:lnTo>
                  <a:pt x="23060" y="0"/>
                </a:lnTo>
                <a:lnTo>
                  <a:pt x="30747" y="7686"/>
                </a:lnTo>
                <a:lnTo>
                  <a:pt x="30747" y="23060"/>
                </a:lnTo>
                <a:lnTo>
                  <a:pt x="23060" y="30747"/>
                </a:lnTo>
                <a:close/>
              </a:path>
            </a:pathLst>
          </a:custGeom>
          <a:solidFill>
            <a:srgbClr val="3E3E3E"/>
          </a:solidFill>
        </p:spPr>
        <p:txBody>
          <a:bodyPr wrap="square" lIns="0" tIns="0" rIns="0" bIns="0" rtlCol="0"/>
          <a:lstStyle/>
          <a:p/>
        </p:txBody>
      </p:sp>
      <p:sp>
        <p:nvSpPr>
          <p:cNvPr id="5" name="object 5"/>
          <p:cNvSpPr/>
          <p:nvPr/>
        </p:nvSpPr>
        <p:spPr>
          <a:xfrm>
            <a:off x="515352" y="1621255"/>
            <a:ext cx="31115" cy="31115"/>
          </a:xfrm>
          <a:custGeom>
            <a:avLst/>
            <a:gdLst/>
            <a:ahLst/>
            <a:cxnLst/>
            <a:rect l="l" t="t" r="r" b="b"/>
            <a:pathLst>
              <a:path w="31115" h="31114">
                <a:moveTo>
                  <a:pt x="30747" y="15373"/>
                </a:moveTo>
                <a:lnTo>
                  <a:pt x="30747" y="23060"/>
                </a:lnTo>
                <a:lnTo>
                  <a:pt x="23060" y="30747"/>
                </a:lnTo>
                <a:lnTo>
                  <a:pt x="15373" y="30747"/>
                </a:lnTo>
                <a:lnTo>
                  <a:pt x="7686" y="30747"/>
                </a:lnTo>
                <a:lnTo>
                  <a:pt x="0" y="23060"/>
                </a:lnTo>
                <a:lnTo>
                  <a:pt x="0" y="15373"/>
                </a:lnTo>
                <a:lnTo>
                  <a:pt x="0" y="7686"/>
                </a:lnTo>
                <a:lnTo>
                  <a:pt x="7686" y="0"/>
                </a:lnTo>
                <a:lnTo>
                  <a:pt x="15373" y="0"/>
                </a:lnTo>
                <a:lnTo>
                  <a:pt x="23060" y="0"/>
                </a:lnTo>
                <a:lnTo>
                  <a:pt x="30747" y="7686"/>
                </a:lnTo>
                <a:lnTo>
                  <a:pt x="30747" y="15373"/>
                </a:lnTo>
                <a:close/>
              </a:path>
            </a:pathLst>
          </a:custGeom>
          <a:ln w="7686">
            <a:solidFill>
              <a:srgbClr val="3E3E3E"/>
            </a:solidFill>
          </a:ln>
        </p:spPr>
        <p:txBody>
          <a:bodyPr wrap="square" lIns="0" tIns="0" rIns="0" bIns="0" rtlCol="0"/>
          <a:lstStyle/>
          <a:p/>
        </p:txBody>
      </p:sp>
      <p:sp>
        <p:nvSpPr>
          <p:cNvPr id="6" name="object 6"/>
          <p:cNvSpPr/>
          <p:nvPr/>
        </p:nvSpPr>
        <p:spPr>
          <a:xfrm>
            <a:off x="515352" y="2205455"/>
            <a:ext cx="31115" cy="31115"/>
          </a:xfrm>
          <a:custGeom>
            <a:avLst/>
            <a:gdLst/>
            <a:ahLst/>
            <a:cxnLst/>
            <a:rect l="l" t="t" r="r" b="b"/>
            <a:pathLst>
              <a:path w="31115" h="31114">
                <a:moveTo>
                  <a:pt x="23060" y="30747"/>
                </a:moveTo>
                <a:lnTo>
                  <a:pt x="7686" y="30747"/>
                </a:lnTo>
                <a:lnTo>
                  <a:pt x="0" y="23060"/>
                </a:lnTo>
                <a:lnTo>
                  <a:pt x="0" y="7686"/>
                </a:lnTo>
                <a:lnTo>
                  <a:pt x="7686" y="0"/>
                </a:lnTo>
                <a:lnTo>
                  <a:pt x="23060" y="0"/>
                </a:lnTo>
                <a:lnTo>
                  <a:pt x="30747" y="7686"/>
                </a:lnTo>
                <a:lnTo>
                  <a:pt x="30747" y="23060"/>
                </a:lnTo>
                <a:lnTo>
                  <a:pt x="23060" y="30747"/>
                </a:lnTo>
                <a:close/>
              </a:path>
            </a:pathLst>
          </a:custGeom>
          <a:solidFill>
            <a:srgbClr val="3E3E3E"/>
          </a:solidFill>
        </p:spPr>
        <p:txBody>
          <a:bodyPr wrap="square" lIns="0" tIns="0" rIns="0" bIns="0" rtlCol="0"/>
          <a:lstStyle/>
          <a:p/>
        </p:txBody>
      </p:sp>
      <p:sp>
        <p:nvSpPr>
          <p:cNvPr id="7" name="object 7"/>
          <p:cNvSpPr/>
          <p:nvPr/>
        </p:nvSpPr>
        <p:spPr>
          <a:xfrm>
            <a:off x="515352" y="2205455"/>
            <a:ext cx="31115" cy="31115"/>
          </a:xfrm>
          <a:custGeom>
            <a:avLst/>
            <a:gdLst/>
            <a:ahLst/>
            <a:cxnLst/>
            <a:rect l="l" t="t" r="r" b="b"/>
            <a:pathLst>
              <a:path w="31115" h="31114">
                <a:moveTo>
                  <a:pt x="30747" y="15373"/>
                </a:moveTo>
                <a:lnTo>
                  <a:pt x="30747" y="23060"/>
                </a:lnTo>
                <a:lnTo>
                  <a:pt x="23060" y="30747"/>
                </a:lnTo>
                <a:lnTo>
                  <a:pt x="15373" y="30747"/>
                </a:lnTo>
                <a:lnTo>
                  <a:pt x="7686" y="30747"/>
                </a:lnTo>
                <a:lnTo>
                  <a:pt x="0" y="23060"/>
                </a:lnTo>
                <a:lnTo>
                  <a:pt x="0" y="15373"/>
                </a:lnTo>
                <a:lnTo>
                  <a:pt x="0" y="7686"/>
                </a:lnTo>
                <a:lnTo>
                  <a:pt x="7686" y="0"/>
                </a:lnTo>
                <a:lnTo>
                  <a:pt x="15373" y="0"/>
                </a:lnTo>
                <a:lnTo>
                  <a:pt x="23060" y="0"/>
                </a:lnTo>
                <a:lnTo>
                  <a:pt x="30747" y="7686"/>
                </a:lnTo>
                <a:lnTo>
                  <a:pt x="30747" y="15373"/>
                </a:lnTo>
                <a:close/>
              </a:path>
            </a:pathLst>
          </a:custGeom>
          <a:ln w="7686">
            <a:solidFill>
              <a:srgbClr val="3E3E3E"/>
            </a:solidFill>
          </a:ln>
        </p:spPr>
        <p:txBody>
          <a:bodyPr wrap="square" lIns="0" tIns="0" rIns="0" bIns="0" rtlCol="0"/>
          <a:lstStyle/>
          <a:p/>
        </p:txBody>
      </p:sp>
      <p:sp>
        <p:nvSpPr>
          <p:cNvPr id="8" name="object 8"/>
          <p:cNvSpPr/>
          <p:nvPr/>
        </p:nvSpPr>
        <p:spPr>
          <a:xfrm>
            <a:off x="515352" y="3081755"/>
            <a:ext cx="31115" cy="31115"/>
          </a:xfrm>
          <a:custGeom>
            <a:avLst/>
            <a:gdLst/>
            <a:ahLst/>
            <a:cxnLst/>
            <a:rect l="l" t="t" r="r" b="b"/>
            <a:pathLst>
              <a:path w="31115" h="31114">
                <a:moveTo>
                  <a:pt x="23060" y="30747"/>
                </a:moveTo>
                <a:lnTo>
                  <a:pt x="7686" y="30747"/>
                </a:lnTo>
                <a:lnTo>
                  <a:pt x="0" y="23060"/>
                </a:lnTo>
                <a:lnTo>
                  <a:pt x="0" y="7686"/>
                </a:lnTo>
                <a:lnTo>
                  <a:pt x="7686" y="0"/>
                </a:lnTo>
                <a:lnTo>
                  <a:pt x="23060" y="0"/>
                </a:lnTo>
                <a:lnTo>
                  <a:pt x="30747" y="7686"/>
                </a:lnTo>
                <a:lnTo>
                  <a:pt x="30747" y="23060"/>
                </a:lnTo>
                <a:lnTo>
                  <a:pt x="23060" y="30747"/>
                </a:lnTo>
                <a:close/>
              </a:path>
            </a:pathLst>
          </a:custGeom>
          <a:solidFill>
            <a:srgbClr val="3E3E3E"/>
          </a:solidFill>
        </p:spPr>
        <p:txBody>
          <a:bodyPr wrap="square" lIns="0" tIns="0" rIns="0" bIns="0" rtlCol="0"/>
          <a:lstStyle/>
          <a:p/>
        </p:txBody>
      </p:sp>
      <p:sp>
        <p:nvSpPr>
          <p:cNvPr id="9" name="object 9"/>
          <p:cNvSpPr/>
          <p:nvPr/>
        </p:nvSpPr>
        <p:spPr>
          <a:xfrm>
            <a:off x="515352" y="3081755"/>
            <a:ext cx="31115" cy="31115"/>
          </a:xfrm>
          <a:custGeom>
            <a:avLst/>
            <a:gdLst/>
            <a:ahLst/>
            <a:cxnLst/>
            <a:rect l="l" t="t" r="r" b="b"/>
            <a:pathLst>
              <a:path w="31115" h="31114">
                <a:moveTo>
                  <a:pt x="30747" y="15373"/>
                </a:moveTo>
                <a:lnTo>
                  <a:pt x="30747" y="23060"/>
                </a:lnTo>
                <a:lnTo>
                  <a:pt x="23060" y="30747"/>
                </a:lnTo>
                <a:lnTo>
                  <a:pt x="15373" y="30747"/>
                </a:lnTo>
                <a:lnTo>
                  <a:pt x="7686" y="30747"/>
                </a:lnTo>
                <a:lnTo>
                  <a:pt x="0" y="23060"/>
                </a:lnTo>
                <a:lnTo>
                  <a:pt x="0" y="15373"/>
                </a:lnTo>
                <a:lnTo>
                  <a:pt x="0" y="7686"/>
                </a:lnTo>
                <a:lnTo>
                  <a:pt x="7686" y="0"/>
                </a:lnTo>
                <a:lnTo>
                  <a:pt x="15373" y="0"/>
                </a:lnTo>
                <a:lnTo>
                  <a:pt x="23060" y="0"/>
                </a:lnTo>
                <a:lnTo>
                  <a:pt x="30747" y="7686"/>
                </a:lnTo>
                <a:lnTo>
                  <a:pt x="30747" y="15373"/>
                </a:lnTo>
                <a:close/>
              </a:path>
            </a:pathLst>
          </a:custGeom>
          <a:ln w="7686">
            <a:solidFill>
              <a:srgbClr val="3E3E3E"/>
            </a:solidFill>
          </a:ln>
        </p:spPr>
        <p:txBody>
          <a:bodyPr wrap="square" lIns="0" tIns="0" rIns="0" bIns="0" rtlCol="0"/>
          <a:lstStyle/>
          <a:p/>
        </p:txBody>
      </p:sp>
      <p:sp>
        <p:nvSpPr>
          <p:cNvPr id="10" name="object 10"/>
          <p:cNvSpPr/>
          <p:nvPr/>
        </p:nvSpPr>
        <p:spPr>
          <a:xfrm>
            <a:off x="515352" y="4396205"/>
            <a:ext cx="31115" cy="31115"/>
          </a:xfrm>
          <a:custGeom>
            <a:avLst/>
            <a:gdLst/>
            <a:ahLst/>
            <a:cxnLst/>
            <a:rect l="l" t="t" r="r" b="b"/>
            <a:pathLst>
              <a:path w="31115" h="31114">
                <a:moveTo>
                  <a:pt x="23060" y="30747"/>
                </a:moveTo>
                <a:lnTo>
                  <a:pt x="7686" y="30747"/>
                </a:lnTo>
                <a:lnTo>
                  <a:pt x="0" y="23060"/>
                </a:lnTo>
                <a:lnTo>
                  <a:pt x="0" y="7686"/>
                </a:lnTo>
                <a:lnTo>
                  <a:pt x="7686" y="0"/>
                </a:lnTo>
                <a:lnTo>
                  <a:pt x="23060" y="0"/>
                </a:lnTo>
                <a:lnTo>
                  <a:pt x="30747" y="7686"/>
                </a:lnTo>
                <a:lnTo>
                  <a:pt x="30747" y="23060"/>
                </a:lnTo>
                <a:lnTo>
                  <a:pt x="23060" y="30747"/>
                </a:lnTo>
                <a:close/>
              </a:path>
            </a:pathLst>
          </a:custGeom>
          <a:solidFill>
            <a:srgbClr val="3E3E3E"/>
          </a:solidFill>
        </p:spPr>
        <p:txBody>
          <a:bodyPr wrap="square" lIns="0" tIns="0" rIns="0" bIns="0" rtlCol="0"/>
          <a:lstStyle/>
          <a:p/>
        </p:txBody>
      </p:sp>
      <p:sp>
        <p:nvSpPr>
          <p:cNvPr id="11" name="object 11"/>
          <p:cNvSpPr/>
          <p:nvPr/>
        </p:nvSpPr>
        <p:spPr>
          <a:xfrm>
            <a:off x="515352" y="4396205"/>
            <a:ext cx="31115" cy="31115"/>
          </a:xfrm>
          <a:custGeom>
            <a:avLst/>
            <a:gdLst/>
            <a:ahLst/>
            <a:cxnLst/>
            <a:rect l="l" t="t" r="r" b="b"/>
            <a:pathLst>
              <a:path w="31115" h="31114">
                <a:moveTo>
                  <a:pt x="30747" y="15373"/>
                </a:moveTo>
                <a:lnTo>
                  <a:pt x="30747" y="23060"/>
                </a:lnTo>
                <a:lnTo>
                  <a:pt x="23060" y="30747"/>
                </a:lnTo>
                <a:lnTo>
                  <a:pt x="15373" y="30747"/>
                </a:lnTo>
                <a:lnTo>
                  <a:pt x="7686" y="30747"/>
                </a:lnTo>
                <a:lnTo>
                  <a:pt x="0" y="23060"/>
                </a:lnTo>
                <a:lnTo>
                  <a:pt x="0" y="15373"/>
                </a:lnTo>
                <a:lnTo>
                  <a:pt x="0" y="7686"/>
                </a:lnTo>
                <a:lnTo>
                  <a:pt x="7686" y="0"/>
                </a:lnTo>
                <a:lnTo>
                  <a:pt x="15373" y="0"/>
                </a:lnTo>
                <a:lnTo>
                  <a:pt x="23060" y="0"/>
                </a:lnTo>
                <a:lnTo>
                  <a:pt x="30747" y="7686"/>
                </a:lnTo>
                <a:lnTo>
                  <a:pt x="30747" y="15373"/>
                </a:lnTo>
                <a:close/>
              </a:path>
            </a:pathLst>
          </a:custGeom>
          <a:ln w="7686">
            <a:solidFill>
              <a:srgbClr val="3E3E3E"/>
            </a:solidFill>
          </a:ln>
        </p:spPr>
        <p:txBody>
          <a:bodyPr wrap="square" lIns="0" tIns="0" rIns="0" bIns="0" rtlCol="0"/>
          <a:lstStyle/>
          <a:p/>
        </p:txBody>
      </p:sp>
      <p:sp>
        <p:nvSpPr>
          <p:cNvPr id="12" name="object 12"/>
          <p:cNvSpPr txBox="1"/>
          <p:nvPr/>
        </p:nvSpPr>
        <p:spPr>
          <a:xfrm>
            <a:off x="302794" y="417094"/>
            <a:ext cx="6947534" cy="478980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Risks</a:t>
            </a:r>
            <a:endParaRPr sz="1050">
              <a:solidFill>
                <a:srgbClr val="38829D"/>
              </a:solidFill>
              <a:latin typeface="Arial" panose="020B0604020202020204"/>
              <a:cs typeface="Arial" panose="020B0604020202020204"/>
            </a:endParaRPr>
          </a:p>
          <a:p>
            <a:pPr marL="320040" marR="6350" algn="just">
              <a:lnSpc>
                <a:spcPct val="113000"/>
              </a:lnSpc>
              <a:spcBef>
                <a:spcPts val="565"/>
              </a:spcBef>
            </a:pPr>
            <a:r>
              <a:rPr sz="850" spc="-5" dirty="0">
                <a:solidFill>
                  <a:srgbClr val="3E3E3E"/>
                </a:solidFill>
                <a:latin typeface="Arial" panose="020B0604020202020204"/>
                <a:cs typeface="Arial" panose="020B0604020202020204"/>
              </a:rPr>
              <a:t>Apple’s fortunes are tied to its most important offering, iPhone. The device plays an important role in expanding the iOS ecosystem.  However, Apple’s excessive dependence on iPhone is a risk to overall growth. Although iPhone sales have been benefiting from higher  average selling price (ASP), premium pricing has been blamed for Apple’s declining market share in countries like China and India.  Moreover, the smartphone segment is chock-a-block with attractive devices from Samsung, Huawei, Xiaomi, Oppo, and Vivo that are  intensifying competition for the company. Moreover, Apple is yet to launch a 5G-supported iPhone, which is a</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concern.</a:t>
            </a:r>
            <a:endParaRPr sz="850">
              <a:latin typeface="Arial" panose="020B0604020202020204"/>
              <a:cs typeface="Arial" panose="020B0604020202020204"/>
            </a:endParaRPr>
          </a:p>
          <a:p>
            <a:pPr>
              <a:lnSpc>
                <a:spcPct val="100000"/>
              </a:lnSpc>
            </a:pPr>
            <a:endParaRPr sz="1000">
              <a:latin typeface="Times New Roman" panose="02020603050405020304"/>
              <a:cs typeface="Times New Roman" panose="02020603050405020304"/>
            </a:endParaRPr>
          </a:p>
          <a:p>
            <a:pPr marL="320040" marR="5080" algn="just">
              <a:lnSpc>
                <a:spcPct val="113000"/>
              </a:lnSpc>
            </a:pPr>
            <a:r>
              <a:rPr sz="850" spc="-5" dirty="0">
                <a:solidFill>
                  <a:srgbClr val="3E3E3E"/>
                </a:solidFill>
                <a:latin typeface="Arial" panose="020B0604020202020204"/>
                <a:cs typeface="Arial" panose="020B0604020202020204"/>
              </a:rPr>
              <a:t>China is an important market for Apple, given the growing number of middle-class customers. However, the waning macroeconomic  environment in China and the intensifying competition have dented shipment growth. Moreover, the supply-chain disruption caused by the  coronavirus outbreak in China is expected to hurt iPhone’s demand and supply globally, at least in the near</a:t>
            </a:r>
            <a:r>
              <a:rPr sz="850" spc="7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term.</a:t>
            </a:r>
            <a:endParaRPr sz="850">
              <a:latin typeface="Arial" panose="020B0604020202020204"/>
              <a:cs typeface="Arial" panose="020B0604020202020204"/>
            </a:endParaRPr>
          </a:p>
          <a:p>
            <a:pPr>
              <a:lnSpc>
                <a:spcPct val="100000"/>
              </a:lnSpc>
            </a:pPr>
            <a:endParaRPr sz="1000">
              <a:latin typeface="Times New Roman" panose="02020603050405020304"/>
              <a:cs typeface="Times New Roman" panose="02020603050405020304"/>
            </a:endParaRPr>
          </a:p>
          <a:p>
            <a:pPr marL="320040" marR="6985" algn="just">
              <a:lnSpc>
                <a:spcPct val="113000"/>
              </a:lnSpc>
            </a:pPr>
            <a:r>
              <a:rPr sz="850" spc="-5" dirty="0">
                <a:solidFill>
                  <a:srgbClr val="3E3E3E"/>
                </a:solidFill>
                <a:latin typeface="Arial" panose="020B0604020202020204"/>
                <a:cs typeface="Arial" panose="020B0604020202020204"/>
              </a:rPr>
              <a:t>Competition has negatively impacted iPad’s growth, with Amazon, HTC, Microsoft, Hewlett-Packard and others flooding the tablet market.  iPad demand has severely declined due to increasing availability of large-screen smartphones, in addition to stiff competition from Google  Chromebooks and Microsoft Surface. Moreover, Apple faces significant competition in the desktop and portable computer segment from  the market leader Lenovo and the likes of Hewlett-Packard, Dell, Acer and Asus. MacBook has failed to become a key product, due to  Apple’s shortage of innovation in this product line as compared to iPhone and</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iPad.</a:t>
            </a:r>
            <a:endParaRPr sz="850">
              <a:latin typeface="Arial" panose="020B0604020202020204"/>
              <a:cs typeface="Arial" panose="020B0604020202020204"/>
            </a:endParaRPr>
          </a:p>
          <a:p>
            <a:pPr>
              <a:lnSpc>
                <a:spcPct val="100000"/>
              </a:lnSpc>
            </a:pPr>
            <a:endParaRPr sz="1000">
              <a:latin typeface="Times New Roman" panose="02020603050405020304"/>
              <a:cs typeface="Times New Roman" panose="02020603050405020304"/>
            </a:endParaRPr>
          </a:p>
          <a:p>
            <a:pPr marL="320040" marR="5715">
              <a:lnSpc>
                <a:spcPct val="113000"/>
              </a:lnSpc>
            </a:pPr>
            <a:r>
              <a:rPr sz="850" spc="-5" dirty="0">
                <a:solidFill>
                  <a:srgbClr val="3E3E3E"/>
                </a:solidFill>
                <a:latin typeface="Arial" panose="020B0604020202020204"/>
                <a:cs typeface="Arial" panose="020B0604020202020204"/>
              </a:rPr>
              <a:t>Apple is facing increasing regulatory hassles in Europe. The European Commission is opening two antitrust investigations into Apple’s  App Store and Apple Pay practices over concerns that the company’s way of doing business hurts consumers by limiting choice and  innovation and keeping prices high. Notably, music-streaming service Spotify has filed a formal complaint against Apple, alleging unfair  practice by the iPhone maker to lower competition. The complaint relates to the 30% revenue cut that the company takes from some app  providers. Further, </a:t>
            </a:r>
            <a:r>
              <a:rPr sz="850" i="1" spc="-5" dirty="0">
                <a:solidFill>
                  <a:srgbClr val="3E3E3E"/>
                </a:solidFill>
                <a:latin typeface="Arial" panose="020B0604020202020204"/>
                <a:cs typeface="Arial" panose="020B0604020202020204"/>
              </a:rPr>
              <a:t>Fortnite </a:t>
            </a:r>
            <a:r>
              <a:rPr sz="850" spc="-5" dirty="0">
                <a:solidFill>
                  <a:srgbClr val="3E3E3E"/>
                </a:solidFill>
                <a:latin typeface="Arial" panose="020B0604020202020204"/>
                <a:cs typeface="Arial" panose="020B0604020202020204"/>
              </a:rPr>
              <a:t>developer Epic Games filed a lawsuit against Apple after the hit game was removed from App Store. Apple  stated that the game violated its software-distribution platform guidelines and has countersued Epic Games. Moreover, the Supreme Court  has allowed the consumers’ antitrust lawsuit against Apple to continue in a lower court. The lawsuit alleges iPhone apps to be expensive.  The company is also facing lawsuits in relation to health-monitoring features of Apple</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Watch.</a:t>
            </a:r>
            <a:endParaRPr sz="850">
              <a:latin typeface="Arial" panose="020B0604020202020204"/>
              <a:cs typeface="Arial" panose="020B0604020202020204"/>
            </a:endParaRPr>
          </a:p>
          <a:p>
            <a:pPr>
              <a:lnSpc>
                <a:spcPct val="100000"/>
              </a:lnSpc>
            </a:pPr>
            <a:endParaRPr sz="1000">
              <a:latin typeface="Times New Roman" panose="02020603050405020304"/>
              <a:cs typeface="Times New Roman" panose="02020603050405020304"/>
            </a:endParaRPr>
          </a:p>
          <a:p>
            <a:pPr marL="320040" marR="7620" algn="just">
              <a:lnSpc>
                <a:spcPct val="113000"/>
              </a:lnSpc>
            </a:pPr>
            <a:r>
              <a:rPr sz="850" spc="-5" dirty="0">
                <a:solidFill>
                  <a:srgbClr val="3E3E3E"/>
                </a:solidFill>
                <a:latin typeface="Arial" panose="020B0604020202020204"/>
                <a:cs typeface="Arial" panose="020B0604020202020204"/>
              </a:rPr>
              <a:t>Moreover, Apple is slapped with a record fine of €1.1 billion by French anti-trust regulators for engaging in anti-competitive practices. The  regulators alleged that Apple favored Tech Data and Ingram Micro to align prices as well as limit wholesale competition for Apple products  in France. The company is also ordered to pay a $500-million settlement for intentionally inhibiting/restricting the performance of older  iPhone models to preserve batteries. Further, the U.S. Supreme Court repealed an appeal by Apple in a decade-long dispute wherein  Nevada-based VirnetX is fighting to collect royalties from the company for secure communications technology used in the iPhone, iPad  and Mac</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computers.</a:t>
            </a:r>
            <a:endParaRPr sz="850">
              <a:latin typeface="Arial" panose="020B0604020202020204"/>
              <a:cs typeface="Arial" panose="020B0604020202020204"/>
            </a:endParaRPr>
          </a:p>
        </p:txBody>
      </p:sp>
      <p:sp>
        <p:nvSpPr>
          <p:cNvPr id="13" name="object 13"/>
          <p:cNvSpPr/>
          <p:nvPr/>
        </p:nvSpPr>
        <p:spPr>
          <a:xfrm>
            <a:off x="319338" y="5353217"/>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4" name="object 14"/>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5" name="object 15"/>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6" name="object 16"/>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7" name="object 17"/>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8" name="object 1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9" name="object 19"/>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20" name="object 20"/>
          <p:cNvSpPr txBox="1">
            <a:spLocks noGrp="1"/>
          </p:cNvSpPr>
          <p:nvPr>
            <p:ph type="dt" sz="half" idx="6"/>
          </p:nvPr>
        </p:nvSpPr>
        <p:spPr>
          <a:xfrm>
            <a:off x="241300" y="10321925"/>
            <a:ext cx="2713355" cy="132080"/>
          </a:xfrm>
          <a:prstGeom prst="rect">
            <a:avLst/>
          </a:prstGeom>
        </p:spPr>
        <p:txBody>
          <a:bodyPr vert="horz" wrap="square" lIns="0" tIns="1905" rIns="0" bIns="0" rtlCol="0">
            <a:spAutoFit/>
          </a:body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1" name="object 21"/>
          <p:cNvSpPr txBox="1"/>
          <p:nvPr/>
        </p:nvSpPr>
        <p:spPr>
          <a:xfrm>
            <a:off x="3326130" y="10321925"/>
            <a:ext cx="2212340" cy="26543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1"/>
              </a:rPr>
              <a:t>www.seabridgefintech.com/</a:t>
            </a:r>
            <a:endParaRPr sz="850" spc="-5" dirty="0">
              <a:solidFill>
                <a:srgbClr val="CACACA"/>
              </a:solidFill>
              <a:latin typeface="Arial" panose="020B0604020202020204"/>
              <a:cs typeface="Arial" panose="020B0604020202020204"/>
            </a:endParaRPr>
          </a:p>
          <a:p>
            <a:pPr marL="12700">
              <a:lnSpc>
                <a:spcPct val="100000"/>
              </a:lnSpc>
              <a:spcBef>
                <a:spcPts val="15"/>
              </a:spcBef>
            </a:pPr>
            <a:endParaRPr sz="850">
              <a:latin typeface="Arial" panose="020B0604020202020204"/>
              <a:cs typeface="Arial" panose="020B0604020202020204"/>
            </a:endParaRPr>
          </a:p>
        </p:txBody>
      </p:sp>
      <p:sp>
        <p:nvSpPr>
          <p:cNvPr id="22" name="object 22"/>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330386"/>
            <a:ext cx="3230880" cy="488950"/>
          </a:xfrm>
          <a:prstGeom prst="rect">
            <a:avLst/>
          </a:prstGeom>
        </p:spPr>
        <p:txBody>
          <a:bodyPr vert="horz" wrap="square" lIns="0" tIns="104139" rIns="0" bIns="0" rtlCol="0">
            <a:spAutoFit/>
          </a:bodyPr>
          <a:lstStyle/>
          <a:p>
            <a:pPr marL="12700">
              <a:lnSpc>
                <a:spcPct val="100000"/>
              </a:lnSpc>
              <a:spcBef>
                <a:spcPts val="820"/>
              </a:spcBef>
            </a:pPr>
            <a:r>
              <a:rPr sz="1050" b="1" spc="20" dirty="0">
                <a:solidFill>
                  <a:srgbClr val="38829D"/>
                </a:solidFill>
                <a:latin typeface="Arial" panose="020B0604020202020204"/>
                <a:cs typeface="Arial" panose="020B0604020202020204"/>
              </a:rPr>
              <a:t>Last Earnings</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Report</a:t>
            </a:r>
            <a:endParaRPr sz="1050">
              <a:solidFill>
                <a:srgbClr val="38829D"/>
              </a:solidFill>
              <a:latin typeface="Arial" panose="020B0604020202020204"/>
              <a:cs typeface="Arial" panose="020B0604020202020204"/>
            </a:endParaRPr>
          </a:p>
          <a:p>
            <a:pPr marL="12700">
              <a:lnSpc>
                <a:spcPct val="100000"/>
              </a:lnSpc>
              <a:spcBef>
                <a:spcPts val="585"/>
              </a:spcBef>
            </a:pPr>
            <a:r>
              <a:rPr sz="900" b="1" dirty="0">
                <a:solidFill>
                  <a:srgbClr val="3E3E3E"/>
                </a:solidFill>
                <a:latin typeface="Arial" panose="020B0604020202020204"/>
                <a:cs typeface="Arial" panose="020B0604020202020204"/>
              </a:rPr>
              <a:t>Apple's </a:t>
            </a:r>
            <a:r>
              <a:rPr sz="900" b="1" spc="5" dirty="0">
                <a:solidFill>
                  <a:srgbClr val="3E3E3E"/>
                </a:solidFill>
                <a:latin typeface="Arial" panose="020B0604020202020204"/>
                <a:cs typeface="Arial" panose="020B0604020202020204"/>
              </a:rPr>
              <a:t>Q1 </a:t>
            </a:r>
            <a:r>
              <a:rPr sz="900" b="1" dirty="0">
                <a:solidFill>
                  <a:srgbClr val="3E3E3E"/>
                </a:solidFill>
                <a:latin typeface="Arial" panose="020B0604020202020204"/>
                <a:cs typeface="Arial" panose="020B0604020202020204"/>
              </a:rPr>
              <a:t>Earnings Beat, iPhone </a:t>
            </a:r>
            <a:r>
              <a:rPr sz="900" b="1" spc="5" dirty="0">
                <a:solidFill>
                  <a:srgbClr val="3E3E3E"/>
                </a:solidFill>
                <a:latin typeface="Arial" panose="020B0604020202020204"/>
                <a:cs typeface="Arial" panose="020B0604020202020204"/>
              </a:rPr>
              <a:t>&amp; </a:t>
            </a:r>
            <a:r>
              <a:rPr sz="900" b="1" dirty="0">
                <a:solidFill>
                  <a:srgbClr val="3E3E3E"/>
                </a:solidFill>
                <a:latin typeface="Arial" panose="020B0604020202020204"/>
                <a:cs typeface="Arial" panose="020B0604020202020204"/>
              </a:rPr>
              <a:t>Services Aid Top</a:t>
            </a:r>
            <a:r>
              <a:rPr sz="900" b="1" spc="70"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Line</a:t>
            </a:r>
            <a:endParaRPr sz="900">
              <a:latin typeface="Arial" panose="020B0604020202020204"/>
              <a:cs typeface="Arial" panose="020B0604020202020204"/>
            </a:endParaRPr>
          </a:p>
        </p:txBody>
      </p:sp>
      <p:sp>
        <p:nvSpPr>
          <p:cNvPr id="3" name="object 3"/>
          <p:cNvSpPr txBox="1"/>
          <p:nvPr/>
        </p:nvSpPr>
        <p:spPr>
          <a:xfrm>
            <a:off x="302794" y="907515"/>
            <a:ext cx="4693920" cy="307340"/>
          </a:xfrm>
          <a:prstGeom prst="rect">
            <a:avLst/>
          </a:prstGeom>
        </p:spPr>
        <p:txBody>
          <a:bodyPr vert="horz" wrap="square" lIns="0" tIns="12700" rIns="0" bIns="0" rtlCol="0">
            <a:spAutoFit/>
          </a:bodyPr>
          <a:lstStyle/>
          <a:p>
            <a:pPr marL="12700" marR="5080">
              <a:lnSpc>
                <a:spcPct val="113000"/>
              </a:lnSpc>
              <a:spcBef>
                <a:spcPts val="100"/>
              </a:spcBef>
            </a:pPr>
            <a:r>
              <a:rPr sz="850" spc="-5" dirty="0">
                <a:solidFill>
                  <a:srgbClr val="3E3E3E"/>
                </a:solidFill>
                <a:latin typeface="Arial" panose="020B0604020202020204"/>
                <a:cs typeface="Arial" panose="020B0604020202020204"/>
              </a:rPr>
              <a:t>Apple reported first-quarter fiscal 2021 earnings of $1.68 per share that beat the </a:t>
            </a:r>
            <a:r>
              <a:rPr lang="en-US" sz="850" spc="-5" dirty="0">
                <a:solidFill>
                  <a:srgbClr val="3E3E3E"/>
                </a:solidFill>
                <a:latin typeface="Arial" panose="020B0604020202020204"/>
                <a:cs typeface="Arial" panose="020B0604020202020204"/>
              </a:rPr>
              <a:t>SEABRIDGE</a:t>
            </a:r>
            <a:r>
              <a:rPr sz="850" spc="-5" dirty="0">
                <a:solidFill>
                  <a:srgbClr val="3E3E3E"/>
                </a:solidFill>
                <a:latin typeface="Arial" panose="020B0604020202020204"/>
                <a:cs typeface="Arial" panose="020B0604020202020204"/>
              </a:rPr>
              <a:t>  Consensus Estimate by 19.2% and jumped 34.4% year over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p:txBody>
      </p:sp>
      <p:sp>
        <p:nvSpPr>
          <p:cNvPr id="4" name="object 4"/>
          <p:cNvSpPr txBox="1"/>
          <p:nvPr/>
        </p:nvSpPr>
        <p:spPr>
          <a:xfrm>
            <a:off x="302794" y="1330291"/>
            <a:ext cx="4693920" cy="307340"/>
          </a:xfrm>
          <a:prstGeom prst="rect">
            <a:avLst/>
          </a:prstGeom>
        </p:spPr>
        <p:txBody>
          <a:bodyPr vert="horz" wrap="square" lIns="0" tIns="12700" rIns="0" bIns="0" rtlCol="0">
            <a:spAutoFit/>
          </a:bodyPr>
          <a:lstStyle/>
          <a:p>
            <a:pPr marL="12700" marR="5080">
              <a:lnSpc>
                <a:spcPct val="113000"/>
              </a:lnSpc>
              <a:spcBef>
                <a:spcPts val="100"/>
              </a:spcBef>
            </a:pPr>
            <a:r>
              <a:rPr sz="850" spc="-5" dirty="0">
                <a:solidFill>
                  <a:srgbClr val="3E3E3E"/>
                </a:solidFill>
                <a:latin typeface="Arial" panose="020B0604020202020204"/>
                <a:cs typeface="Arial" panose="020B0604020202020204"/>
              </a:rPr>
              <a:t>Net sales increased 21.4% year over year to $111.4 billion, which surpassed the SEABRIDGEs  Consensus Estimate by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8.7%.</a:t>
            </a:r>
            <a:endParaRPr sz="850">
              <a:latin typeface="Arial" panose="020B0604020202020204"/>
              <a:cs typeface="Arial" panose="020B0604020202020204"/>
            </a:endParaRPr>
          </a:p>
        </p:txBody>
      </p:sp>
      <p:sp>
        <p:nvSpPr>
          <p:cNvPr id="5" name="object 5"/>
          <p:cNvSpPr txBox="1"/>
          <p:nvPr/>
        </p:nvSpPr>
        <p:spPr>
          <a:xfrm>
            <a:off x="302794" y="1753067"/>
            <a:ext cx="6964680" cy="8319770"/>
          </a:xfrm>
          <a:prstGeom prst="rect">
            <a:avLst/>
          </a:prstGeom>
        </p:spPr>
        <p:txBody>
          <a:bodyPr vert="horz" wrap="square" lIns="0" tIns="12700" rIns="0" bIns="0" rtlCol="0">
            <a:spAutoFit/>
          </a:bodyPr>
          <a:lstStyle/>
          <a:p>
            <a:pPr marL="12700" marR="2279015">
              <a:lnSpc>
                <a:spcPct val="113000"/>
              </a:lnSpc>
              <a:spcBef>
                <a:spcPts val="100"/>
              </a:spcBef>
            </a:pPr>
            <a:r>
              <a:rPr sz="850" spc="-5" dirty="0">
                <a:solidFill>
                  <a:srgbClr val="3E3E3E"/>
                </a:solidFill>
                <a:latin typeface="Arial" panose="020B0604020202020204"/>
                <a:cs typeface="Arial" panose="020B0604020202020204"/>
              </a:rPr>
              <a:t>Services, along with iPad, Wearables and Mac, continued their momentum in the quarter under  review. Services (14.1% of sales) revenues grew 24% from the year-ago quarter to $15.76</a:t>
            </a:r>
            <a:r>
              <a:rPr sz="850" spc="1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Product sales (85.9% of sales) increased 21% year over year to $95.68</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Strong China </a:t>
            </a:r>
            <a:r>
              <a:rPr sz="900" b="1" spc="5" dirty="0">
                <a:solidFill>
                  <a:srgbClr val="3E3E3E"/>
                </a:solidFill>
                <a:latin typeface="Arial" panose="020B0604020202020204"/>
                <a:cs typeface="Arial" panose="020B0604020202020204"/>
              </a:rPr>
              <a:t>&amp; </a:t>
            </a:r>
            <a:r>
              <a:rPr sz="900" b="1" dirty="0">
                <a:solidFill>
                  <a:srgbClr val="3E3E3E"/>
                </a:solidFill>
                <a:latin typeface="Arial" panose="020B0604020202020204"/>
                <a:cs typeface="Arial" panose="020B0604020202020204"/>
              </a:rPr>
              <a:t>Japan Aid Top-Line</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Growth</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28575">
              <a:lnSpc>
                <a:spcPct val="113000"/>
              </a:lnSpc>
            </a:pPr>
            <a:r>
              <a:rPr sz="850" spc="-5" dirty="0">
                <a:solidFill>
                  <a:srgbClr val="3E3E3E"/>
                </a:solidFill>
                <a:latin typeface="Arial" panose="020B0604020202020204"/>
                <a:cs typeface="Arial" panose="020B0604020202020204"/>
              </a:rPr>
              <a:t>Apple achieved double-digit growth and new all-time records in each of its five geographic segments. The company’s installed base of active  devices passed 1.65 billion in the reported quarter.</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Americas sales increased 11.9% year over year to $46.31 billion and accounted for 41.6% of total</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sales.</a:t>
            </a:r>
            <a:endParaRPr sz="850">
              <a:latin typeface="Arial" panose="020B0604020202020204"/>
              <a:cs typeface="Arial" panose="020B0604020202020204"/>
            </a:endParaRPr>
          </a:p>
          <a:p>
            <a:pPr marL="12700" marR="1003300">
              <a:lnSpc>
                <a:spcPct val="214000"/>
              </a:lnSpc>
            </a:pPr>
            <a:r>
              <a:rPr sz="850" spc="-5" dirty="0">
                <a:solidFill>
                  <a:srgbClr val="3E3E3E"/>
                </a:solidFill>
                <a:latin typeface="Arial" panose="020B0604020202020204"/>
                <a:cs typeface="Arial" panose="020B0604020202020204"/>
              </a:rPr>
              <a:t>Europe generated $27.31 billion in sales, up 17.3% on a year-over-year basis. The region accounted for 24.5% of total sales.  Greater China sales surged 57% from the year-ago quarter to $21.31 billion, accounting for 19.1% of total</a:t>
            </a:r>
            <a:r>
              <a:rPr sz="850" spc="10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sales.</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Japan sales soared 33.1% year over year to $8.29 billion, accounting for 7.4% of total</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sales.</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Rest of the Asia Pacific generated sales of $8.23 billion, up 11.5% year over year. The region accounted for 7.4% of total</a:t>
            </a:r>
            <a:r>
              <a:rPr sz="850" spc="1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sales.</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iPhone Sales Increase</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Y/Y</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25400">
              <a:lnSpc>
                <a:spcPct val="113000"/>
              </a:lnSpc>
              <a:spcBef>
                <a:spcPts val="5"/>
              </a:spcBef>
            </a:pPr>
            <a:r>
              <a:rPr sz="850" spc="-5" dirty="0">
                <a:solidFill>
                  <a:srgbClr val="3E3E3E"/>
                </a:solidFill>
                <a:latin typeface="Arial" panose="020B0604020202020204"/>
                <a:cs typeface="Arial" panose="020B0604020202020204"/>
              </a:rPr>
              <a:t>iPhone sales increased 17.2% from the year-ago quarter to $65.59 billion and accounted for 58.9% of total sales. The robust year-over-year  growth was driven by strong demand for the iPhone 12</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family.</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Markedly, iPhone’s active installed base is now more than 1</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24130">
              <a:lnSpc>
                <a:spcPct val="113000"/>
              </a:lnSpc>
            </a:pPr>
            <a:r>
              <a:rPr sz="850" spc="-5" dirty="0">
                <a:solidFill>
                  <a:srgbClr val="3E3E3E"/>
                </a:solidFill>
                <a:latin typeface="Arial" panose="020B0604020202020204"/>
                <a:cs typeface="Arial" panose="020B0604020202020204"/>
              </a:rPr>
              <a:t>Apple quoted a recent survey report from 451 Research which stated that customer satisfaction was 98% for the iPhone 12 family in the reported  quarter.</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Services </a:t>
            </a:r>
            <a:r>
              <a:rPr sz="900" b="1" spc="5" dirty="0">
                <a:solidFill>
                  <a:srgbClr val="3E3E3E"/>
                </a:solidFill>
                <a:latin typeface="Arial" panose="020B0604020202020204"/>
                <a:cs typeface="Arial" panose="020B0604020202020204"/>
              </a:rPr>
              <a:t>Momentum</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Continues</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28575">
              <a:lnSpc>
                <a:spcPct val="113000"/>
              </a:lnSpc>
            </a:pPr>
            <a:r>
              <a:rPr sz="850" spc="-5" dirty="0">
                <a:solidFill>
                  <a:srgbClr val="3E3E3E"/>
                </a:solidFill>
                <a:latin typeface="Arial" panose="020B0604020202020204"/>
                <a:cs typeface="Arial" panose="020B0604020202020204"/>
              </a:rPr>
              <a:t>Services maintained momentum in the reported quarter. Apple set quarterly record for the App Store, Cloud Services, Music, advertising,  AppleCare and payment Services.</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27940">
              <a:lnSpc>
                <a:spcPct val="113000"/>
              </a:lnSpc>
            </a:pPr>
            <a:r>
              <a:rPr sz="850" spc="-5" dirty="0">
                <a:solidFill>
                  <a:srgbClr val="3E3E3E"/>
                </a:solidFill>
                <a:latin typeface="Arial" panose="020B0604020202020204"/>
                <a:cs typeface="Arial" panose="020B0604020202020204"/>
              </a:rPr>
              <a:t>Apple TV+, Apple Arcade, Apple News+, Apple Card, Apple Fitness+ and Apple One bundle also contributed to overall growth. These new  services continue to add users, content and features.</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rPr>
              <a:t>Apple now has more than 620 million paid subscribers across its Services portfolio, up 35 million sequentially and 140 million year over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iPad </a:t>
            </a:r>
            <a:r>
              <a:rPr sz="900" b="1" spc="5" dirty="0">
                <a:solidFill>
                  <a:srgbClr val="3E3E3E"/>
                </a:solidFill>
                <a:latin typeface="Arial" panose="020B0604020202020204"/>
                <a:cs typeface="Arial" panose="020B0604020202020204"/>
              </a:rPr>
              <a:t>&amp; Mac Jump </a:t>
            </a:r>
            <a:r>
              <a:rPr sz="900" b="1" dirty="0">
                <a:solidFill>
                  <a:srgbClr val="3E3E3E"/>
                </a:solidFill>
                <a:latin typeface="Arial" panose="020B0604020202020204"/>
                <a:cs typeface="Arial" panose="020B0604020202020204"/>
              </a:rPr>
              <a:t>on Strong</a:t>
            </a:r>
            <a:r>
              <a:rPr sz="900" b="1" spc="-20" dirty="0">
                <a:solidFill>
                  <a:srgbClr val="3E3E3E"/>
                </a:solidFill>
                <a:latin typeface="Arial" panose="020B0604020202020204"/>
                <a:cs typeface="Arial" panose="020B0604020202020204"/>
              </a:rPr>
              <a:t> </a:t>
            </a:r>
            <a:r>
              <a:rPr sz="900" b="1" spc="5" dirty="0">
                <a:solidFill>
                  <a:srgbClr val="3E3E3E"/>
                </a:solidFill>
                <a:latin typeface="Arial" panose="020B0604020202020204"/>
                <a:cs typeface="Arial" panose="020B0604020202020204"/>
              </a:rPr>
              <a:t>Demand</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23495">
              <a:lnSpc>
                <a:spcPct val="113000"/>
              </a:lnSpc>
            </a:pPr>
            <a:r>
              <a:rPr sz="850" spc="-5" dirty="0">
                <a:solidFill>
                  <a:srgbClr val="3E3E3E"/>
                </a:solidFill>
                <a:latin typeface="Arial" panose="020B0604020202020204"/>
                <a:cs typeface="Arial" panose="020B0604020202020204"/>
              </a:rPr>
              <a:t>iPad sales of $8.44 billion jumped 41.1% year over year and accounted for 7.6% of total sales. Sales grew strong double digits in every  geographic segment, including an all-time record in Japan.</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26035">
              <a:lnSpc>
                <a:spcPct val="113000"/>
              </a:lnSpc>
            </a:pPr>
            <a:r>
              <a:rPr sz="850" spc="-5" dirty="0">
                <a:solidFill>
                  <a:srgbClr val="3E3E3E"/>
                </a:solidFill>
                <a:latin typeface="Arial" panose="020B0604020202020204"/>
                <a:cs typeface="Arial" panose="020B0604020202020204"/>
              </a:rPr>
              <a:t>Mac sales of $8.68 billion increased 21.2% from the year-ago quarter and accounted for 7.8% of total sales. The year-over-year growth was  driven by strong adoption of the new MacBook Air, MacBook Pro and Mac Mini powered by Apple’s brand-new M1</a:t>
            </a:r>
            <a:r>
              <a:rPr sz="850" spc="6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chip.</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1590">
              <a:lnSpc>
                <a:spcPct val="113000"/>
              </a:lnSpc>
            </a:pPr>
            <a:r>
              <a:rPr sz="850" spc="-5" dirty="0">
                <a:solidFill>
                  <a:srgbClr val="3E3E3E"/>
                </a:solidFill>
                <a:latin typeface="Arial" panose="020B0604020202020204"/>
                <a:cs typeface="Arial" panose="020B0604020202020204"/>
              </a:rPr>
              <a:t>Apple quoted a recent survey report from 451 Research which stated that overall consumer satisfaction was 94% for iPad and 93% for Mac in the  quarter under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review.</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spcBef>
                <a:spcPts val="5"/>
              </a:spcBef>
            </a:pPr>
            <a:r>
              <a:rPr sz="900" b="1" dirty="0">
                <a:solidFill>
                  <a:srgbClr val="3E3E3E"/>
                </a:solidFill>
                <a:latin typeface="Arial" panose="020B0604020202020204"/>
                <a:cs typeface="Arial" panose="020B0604020202020204"/>
              </a:rPr>
              <a:t>Wearables’ Robust Performance</a:t>
            </a:r>
            <a:endParaRPr sz="90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rPr>
              <a:t>Wearables, Home and Accessories sales increased 29.6% year over year to $12.97 billion and accounted for 11.6% of total</a:t>
            </a:r>
            <a:r>
              <a:rPr sz="850" spc="114"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sales.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4130">
              <a:lnSpc>
                <a:spcPct val="113000"/>
              </a:lnSpc>
            </a:pPr>
            <a:r>
              <a:rPr sz="850" spc="-5" dirty="0">
                <a:solidFill>
                  <a:srgbClr val="3E3E3E"/>
                </a:solidFill>
                <a:latin typeface="Arial" panose="020B0604020202020204"/>
                <a:cs typeface="Arial" panose="020B0604020202020204"/>
              </a:rPr>
              <a:t>Moreover, Apple Watch’s adoption rate grew rapidly. Notably, more than 75% of customers who purchased Apple Watch during the reported  quarter were first-time customers.</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spcBef>
                <a:spcPts val="5"/>
              </a:spcBef>
            </a:pPr>
            <a:r>
              <a:rPr sz="900" b="1" dirty="0">
                <a:solidFill>
                  <a:srgbClr val="3E3E3E"/>
                </a:solidFill>
                <a:latin typeface="Arial" panose="020B0604020202020204"/>
                <a:cs typeface="Arial" panose="020B0604020202020204"/>
              </a:rPr>
              <a:t>Operating</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Details</a:t>
            </a:r>
            <a:endParaRPr sz="90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rPr>
              <a:t>Gross margin</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expanded</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140 bps</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on</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r>
              <a:rPr sz="850" spc="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year-over-year</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basis</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to</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39.8%.</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Moreover,</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gross</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margin</a:t>
            </a:r>
            <a:r>
              <a:rPr sz="850" spc="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increased</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160 bps</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sequentially</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due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to</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higher</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sales</a:t>
            </a:r>
            <a:endParaRPr sz="850">
              <a:latin typeface="Arial" panose="020B0604020202020204"/>
              <a:cs typeface="Arial" panose="020B0604020202020204"/>
            </a:endParaRPr>
          </a:p>
        </p:txBody>
      </p:sp>
      <p:sp>
        <p:nvSpPr>
          <p:cNvPr id="6" name="object 6"/>
          <p:cNvSpPr txBox="1"/>
          <p:nvPr/>
        </p:nvSpPr>
        <p:spPr>
          <a:xfrm>
            <a:off x="5299242" y="678447"/>
            <a:ext cx="80899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8829D"/>
                </a:solidFill>
                <a:latin typeface="Arial" panose="020B0604020202020204"/>
                <a:cs typeface="Arial" panose="020B0604020202020204"/>
              </a:rPr>
              <a:t>Quarter</a:t>
            </a:r>
            <a:r>
              <a:rPr sz="850" b="1" spc="-45" dirty="0">
                <a:solidFill>
                  <a:srgbClr val="38829D"/>
                </a:solidFill>
                <a:latin typeface="Arial" panose="020B0604020202020204"/>
                <a:cs typeface="Arial" panose="020B0604020202020204"/>
              </a:rPr>
              <a:t> </a:t>
            </a:r>
            <a:r>
              <a:rPr sz="850" b="1" spc="-5" dirty="0">
                <a:solidFill>
                  <a:srgbClr val="38829D"/>
                </a:solidFill>
                <a:latin typeface="Arial" panose="020B0604020202020204"/>
                <a:cs typeface="Arial" panose="020B0604020202020204"/>
              </a:rPr>
              <a:t>Ending</a:t>
            </a:r>
            <a:endParaRPr sz="850" b="1" spc="-5" dirty="0">
              <a:solidFill>
                <a:srgbClr val="38829D"/>
              </a:solidFill>
              <a:latin typeface="Arial" panose="020B0604020202020204"/>
              <a:cs typeface="Arial" panose="020B0604020202020204"/>
            </a:endParaRPr>
          </a:p>
        </p:txBody>
      </p:sp>
      <p:sp>
        <p:nvSpPr>
          <p:cNvPr id="7" name="object 7"/>
          <p:cNvSpPr txBox="1"/>
          <p:nvPr/>
        </p:nvSpPr>
        <p:spPr>
          <a:xfrm>
            <a:off x="6752056" y="678447"/>
            <a:ext cx="414655"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8829D"/>
                </a:solidFill>
                <a:latin typeface="Arial" panose="020B0604020202020204"/>
                <a:cs typeface="Arial" panose="020B0604020202020204"/>
              </a:rPr>
              <a:t>12/2020</a:t>
            </a:r>
            <a:endParaRPr sz="850" b="1" spc="-5" dirty="0">
              <a:solidFill>
                <a:srgbClr val="38829D"/>
              </a:solidFill>
              <a:latin typeface="Arial" panose="020B0604020202020204"/>
              <a:cs typeface="Arial" panose="020B0604020202020204"/>
            </a:endParaRPr>
          </a:p>
        </p:txBody>
      </p:sp>
      <p:sp>
        <p:nvSpPr>
          <p:cNvPr id="8" name="object 8"/>
          <p:cNvSpPr/>
          <p:nvPr/>
        </p:nvSpPr>
        <p:spPr>
          <a:xfrm>
            <a:off x="5242760" y="875631"/>
            <a:ext cx="1967831" cy="830179"/>
          </a:xfrm>
          <a:prstGeom prst="rect">
            <a:avLst/>
          </a:prstGeom>
          <a:blipFill>
            <a:blip r:embed="rId1" cstate="print"/>
            <a:stretch>
              <a:fillRect/>
            </a:stretch>
          </a:blipFill>
        </p:spPr>
        <p:txBody>
          <a:bodyPr wrap="square" lIns="0" tIns="0" rIns="0" bIns="0" rtlCol="0"/>
          <a:lstStyle/>
          <a:p/>
        </p:txBody>
      </p:sp>
      <p:sp>
        <p:nvSpPr>
          <p:cNvPr id="9" name="object 9"/>
          <p:cNvSpPr/>
          <p:nvPr/>
        </p:nvSpPr>
        <p:spPr>
          <a:xfrm>
            <a:off x="5242760" y="875631"/>
            <a:ext cx="1967831" cy="907047"/>
          </a:xfrm>
          <a:prstGeom prst="rect">
            <a:avLst/>
          </a:prstGeom>
          <a:blipFill>
            <a:blip r:embed="rId2" cstate="print"/>
            <a:stretch>
              <a:fillRect/>
            </a:stretch>
          </a:blipFill>
        </p:spPr>
        <p:txBody>
          <a:bodyPr wrap="square" lIns="0" tIns="0" rIns="0" bIns="0" rtlCol="0"/>
          <a:lstStyle/>
          <a:p/>
        </p:txBody>
      </p:sp>
      <p:sp>
        <p:nvSpPr>
          <p:cNvPr id="10" name="object 10"/>
          <p:cNvSpPr txBox="1"/>
          <p:nvPr/>
        </p:nvSpPr>
        <p:spPr>
          <a:xfrm>
            <a:off x="5304255" y="869080"/>
            <a:ext cx="916305" cy="871219"/>
          </a:xfrm>
          <a:prstGeom prst="rect">
            <a:avLst/>
          </a:prstGeom>
        </p:spPr>
        <p:txBody>
          <a:bodyPr vert="horz" wrap="square" lIns="0" tIns="12700" rIns="0" bIns="0" rtlCol="0">
            <a:spAutoFit/>
          </a:bodyPr>
          <a:lstStyle/>
          <a:p>
            <a:pPr marR="208915">
              <a:lnSpc>
                <a:spcPct val="131000"/>
              </a:lnSpc>
              <a:spcBef>
                <a:spcPts val="100"/>
              </a:spcBef>
            </a:pPr>
            <a:r>
              <a:rPr sz="850" spc="-5" dirty="0">
                <a:solidFill>
                  <a:srgbClr val="3E3E3E"/>
                </a:solidFill>
                <a:latin typeface="Arial" panose="020B0604020202020204"/>
                <a:cs typeface="Arial" panose="020B0604020202020204"/>
              </a:rPr>
              <a:t>Report Date  Sales</a:t>
            </a:r>
            <a:r>
              <a:rPr sz="850" spc="-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  EPS Surprise  Quarterly</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EPS</a:t>
            </a:r>
            <a:endParaRPr sz="850">
              <a:latin typeface="Arial" panose="020B0604020202020204"/>
              <a:cs typeface="Arial" panose="020B0604020202020204"/>
            </a:endParaRPr>
          </a:p>
          <a:p>
            <a:pPr>
              <a:lnSpc>
                <a:spcPct val="100000"/>
              </a:lnSpc>
              <a:spcBef>
                <a:spcPts val="310"/>
              </a:spcBef>
            </a:pPr>
            <a:r>
              <a:rPr sz="850" spc="-5" dirty="0">
                <a:solidFill>
                  <a:srgbClr val="3E3E3E"/>
                </a:solidFill>
                <a:latin typeface="Arial" panose="020B0604020202020204"/>
                <a:cs typeface="Arial" panose="020B0604020202020204"/>
              </a:rPr>
              <a:t>Annual EPS</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p:txBody>
      </p:sp>
      <p:sp>
        <p:nvSpPr>
          <p:cNvPr id="11" name="object 11"/>
          <p:cNvSpPr txBox="1"/>
          <p:nvPr/>
        </p:nvSpPr>
        <p:spPr>
          <a:xfrm>
            <a:off x="6511090" y="869080"/>
            <a:ext cx="654685" cy="871219"/>
          </a:xfrm>
          <a:prstGeom prst="rect">
            <a:avLst/>
          </a:prstGeom>
        </p:spPr>
        <p:txBody>
          <a:bodyPr vert="horz" wrap="square" lIns="0" tIns="52069" rIns="0" bIns="0" rtlCol="0">
            <a:spAutoFit/>
          </a:bodyPr>
          <a:lstStyle/>
          <a:p>
            <a:pPr marR="12065" algn="r">
              <a:lnSpc>
                <a:spcPct val="100000"/>
              </a:lnSpc>
              <a:spcBef>
                <a:spcPts val="410"/>
              </a:spcBef>
            </a:pPr>
            <a:r>
              <a:rPr sz="850" b="1" spc="-5" dirty="0">
                <a:solidFill>
                  <a:srgbClr val="3E3E3E"/>
                </a:solidFill>
                <a:latin typeface="Arial" panose="020B0604020202020204"/>
                <a:cs typeface="Arial" panose="020B0604020202020204"/>
              </a:rPr>
              <a:t>Jan 27,</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p>
            <a:pPr marR="10795" algn="r">
              <a:lnSpc>
                <a:spcPct val="100000"/>
              </a:lnSpc>
              <a:spcBef>
                <a:spcPts val="310"/>
              </a:spcBef>
            </a:pPr>
            <a:r>
              <a:rPr sz="850" b="1" spc="-5" dirty="0">
                <a:solidFill>
                  <a:srgbClr val="3E3E3E"/>
                </a:solidFill>
                <a:latin typeface="Arial" panose="020B0604020202020204"/>
                <a:cs typeface="Arial" panose="020B0604020202020204"/>
              </a:rPr>
              <a:t>8.71%</a:t>
            </a:r>
            <a:endParaRPr sz="850">
              <a:latin typeface="Arial" panose="020B0604020202020204"/>
              <a:cs typeface="Arial" panose="020B0604020202020204"/>
            </a:endParaRPr>
          </a:p>
          <a:p>
            <a:pPr marR="5080" algn="r">
              <a:lnSpc>
                <a:spcPct val="100000"/>
              </a:lnSpc>
              <a:spcBef>
                <a:spcPts val="315"/>
              </a:spcBef>
            </a:pPr>
            <a:r>
              <a:rPr sz="850" b="1" spc="-5" dirty="0">
                <a:solidFill>
                  <a:srgbClr val="3E3E3E"/>
                </a:solidFill>
                <a:latin typeface="Arial" panose="020B0604020202020204"/>
                <a:cs typeface="Arial" panose="020B0604020202020204"/>
              </a:rPr>
              <a:t>19.15%</a:t>
            </a:r>
            <a:endParaRPr sz="850">
              <a:latin typeface="Arial" panose="020B0604020202020204"/>
              <a:cs typeface="Arial" panose="020B0604020202020204"/>
            </a:endParaRPr>
          </a:p>
          <a:p>
            <a:pPr marR="6350" algn="r">
              <a:lnSpc>
                <a:spcPct val="100000"/>
              </a:lnSpc>
              <a:spcBef>
                <a:spcPts val="310"/>
              </a:spcBef>
            </a:pPr>
            <a:r>
              <a:rPr sz="850" b="1" spc="-5" dirty="0">
                <a:solidFill>
                  <a:srgbClr val="3E3E3E"/>
                </a:solidFill>
                <a:latin typeface="Arial" panose="020B0604020202020204"/>
                <a:cs typeface="Arial" panose="020B0604020202020204"/>
              </a:rPr>
              <a:t>1.68</a:t>
            </a:r>
            <a:endParaRPr sz="850">
              <a:latin typeface="Arial" panose="020B0604020202020204"/>
              <a:cs typeface="Arial" panose="020B0604020202020204"/>
            </a:endParaRPr>
          </a:p>
          <a:p>
            <a:pPr marR="6350" algn="r">
              <a:lnSpc>
                <a:spcPct val="100000"/>
              </a:lnSpc>
              <a:spcBef>
                <a:spcPts val="310"/>
              </a:spcBef>
            </a:pPr>
            <a:r>
              <a:rPr sz="850" b="1" spc="-5" dirty="0">
                <a:solidFill>
                  <a:srgbClr val="3E3E3E"/>
                </a:solidFill>
                <a:latin typeface="Arial" panose="020B0604020202020204"/>
                <a:cs typeface="Arial" panose="020B0604020202020204"/>
              </a:rPr>
              <a:t>3.69</a:t>
            </a:r>
            <a:endParaRPr sz="850">
              <a:latin typeface="Arial" panose="020B0604020202020204"/>
              <a:cs typeface="Arial" panose="020B0604020202020204"/>
            </a:endParaRPr>
          </a:p>
        </p:txBody>
      </p:sp>
      <p:sp>
        <p:nvSpPr>
          <p:cNvPr id="12" name="object 12"/>
          <p:cNvSpPr/>
          <p:nvPr/>
        </p:nvSpPr>
        <p:spPr>
          <a:xfrm>
            <a:off x="5308098" y="1087019"/>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3" name="object 13"/>
          <p:cNvSpPr/>
          <p:nvPr/>
        </p:nvSpPr>
        <p:spPr>
          <a:xfrm>
            <a:off x="6384256" y="1087019"/>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4" name="object 14"/>
          <p:cNvSpPr/>
          <p:nvPr/>
        </p:nvSpPr>
        <p:spPr>
          <a:xfrm>
            <a:off x="5308098" y="1256130"/>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5" name="object 15"/>
          <p:cNvSpPr/>
          <p:nvPr/>
        </p:nvSpPr>
        <p:spPr>
          <a:xfrm>
            <a:off x="6384256" y="1256130"/>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6" name="object 16"/>
          <p:cNvSpPr/>
          <p:nvPr/>
        </p:nvSpPr>
        <p:spPr>
          <a:xfrm>
            <a:off x="5308098" y="1425240"/>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7" name="object 17"/>
          <p:cNvSpPr/>
          <p:nvPr/>
        </p:nvSpPr>
        <p:spPr>
          <a:xfrm>
            <a:off x="6384256" y="1425240"/>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8" name="object 18"/>
          <p:cNvSpPr/>
          <p:nvPr/>
        </p:nvSpPr>
        <p:spPr>
          <a:xfrm>
            <a:off x="5308098" y="1594351"/>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9" name="object 19"/>
          <p:cNvSpPr/>
          <p:nvPr/>
        </p:nvSpPr>
        <p:spPr>
          <a:xfrm>
            <a:off x="6384256" y="1594351"/>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20" name="object 20"/>
          <p:cNvSpPr/>
          <p:nvPr/>
        </p:nvSpPr>
        <p:spPr>
          <a:xfrm>
            <a:off x="5238917" y="871788"/>
            <a:ext cx="0" cy="907415"/>
          </a:xfrm>
          <a:custGeom>
            <a:avLst/>
            <a:gdLst/>
            <a:ahLst/>
            <a:cxnLst/>
            <a:rect l="l" t="t" r="r" b="b"/>
            <a:pathLst>
              <a:path h="907414">
                <a:moveTo>
                  <a:pt x="0" y="0"/>
                </a:moveTo>
                <a:lnTo>
                  <a:pt x="0" y="907047"/>
                </a:lnTo>
              </a:path>
            </a:pathLst>
          </a:custGeom>
          <a:ln w="7686">
            <a:solidFill>
              <a:srgbClr val="CACACA"/>
            </a:solidFill>
          </a:ln>
        </p:spPr>
        <p:txBody>
          <a:bodyPr wrap="square" lIns="0" tIns="0" rIns="0" bIns="0" rtlCol="0"/>
          <a:lstStyle/>
          <a:p/>
        </p:txBody>
      </p:sp>
      <p:sp>
        <p:nvSpPr>
          <p:cNvPr id="21" name="object 21"/>
          <p:cNvSpPr/>
          <p:nvPr/>
        </p:nvSpPr>
        <p:spPr>
          <a:xfrm>
            <a:off x="5238917" y="871788"/>
            <a:ext cx="1976120" cy="0"/>
          </a:xfrm>
          <a:custGeom>
            <a:avLst/>
            <a:gdLst/>
            <a:ahLst/>
            <a:cxnLst/>
            <a:rect l="l" t="t" r="r" b="b"/>
            <a:pathLst>
              <a:path w="1976120">
                <a:moveTo>
                  <a:pt x="0" y="0"/>
                </a:moveTo>
                <a:lnTo>
                  <a:pt x="1975518" y="0"/>
                </a:lnTo>
              </a:path>
            </a:pathLst>
          </a:custGeom>
          <a:ln w="7686">
            <a:solidFill>
              <a:srgbClr val="CACACA"/>
            </a:solidFill>
          </a:ln>
        </p:spPr>
        <p:txBody>
          <a:bodyPr wrap="square" lIns="0" tIns="0" rIns="0" bIns="0" rtlCol="0"/>
          <a:lstStyle/>
          <a:p/>
        </p:txBody>
      </p:sp>
      <p:sp>
        <p:nvSpPr>
          <p:cNvPr id="22" name="object 22"/>
          <p:cNvSpPr/>
          <p:nvPr/>
        </p:nvSpPr>
        <p:spPr>
          <a:xfrm>
            <a:off x="7214435" y="871788"/>
            <a:ext cx="0" cy="915035"/>
          </a:xfrm>
          <a:custGeom>
            <a:avLst/>
            <a:gdLst/>
            <a:ahLst/>
            <a:cxnLst/>
            <a:rect l="l" t="t" r="r" b="b"/>
            <a:pathLst>
              <a:path h="915035">
                <a:moveTo>
                  <a:pt x="0" y="0"/>
                </a:moveTo>
                <a:lnTo>
                  <a:pt x="0" y="914734"/>
                </a:lnTo>
              </a:path>
            </a:pathLst>
          </a:custGeom>
          <a:ln w="7686">
            <a:solidFill>
              <a:srgbClr val="CACACA"/>
            </a:solidFill>
          </a:ln>
        </p:spPr>
        <p:txBody>
          <a:bodyPr wrap="square" lIns="0" tIns="0" rIns="0" bIns="0" rtlCol="0"/>
          <a:lstStyle/>
          <a:p/>
        </p:txBody>
      </p:sp>
      <p:sp>
        <p:nvSpPr>
          <p:cNvPr id="23" name="object 23"/>
          <p:cNvSpPr/>
          <p:nvPr/>
        </p:nvSpPr>
        <p:spPr>
          <a:xfrm>
            <a:off x="5238917" y="1786522"/>
            <a:ext cx="1976120" cy="0"/>
          </a:xfrm>
          <a:custGeom>
            <a:avLst/>
            <a:gdLst/>
            <a:ahLst/>
            <a:cxnLst/>
            <a:rect l="l" t="t" r="r" b="b"/>
            <a:pathLst>
              <a:path w="1976120">
                <a:moveTo>
                  <a:pt x="0" y="0"/>
                </a:moveTo>
                <a:lnTo>
                  <a:pt x="1975518" y="0"/>
                </a:lnTo>
              </a:path>
            </a:pathLst>
          </a:custGeom>
          <a:ln w="7686">
            <a:solidFill>
              <a:srgbClr val="CACACA"/>
            </a:solidFill>
          </a:ln>
        </p:spPr>
        <p:txBody>
          <a:bodyPr wrap="square" lIns="0" tIns="0" rIns="0" bIns="0" rtlCol="0"/>
          <a:lstStyle/>
          <a:p/>
        </p:txBody>
      </p:sp>
      <p:sp>
        <p:nvSpPr>
          <p:cNvPr id="24" name="object 24"/>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25" name="object 25"/>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26" name="object 26"/>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27" name="object 27"/>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28" name="object 2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9" name="object 29"/>
          <p:cNvSpPr txBox="1">
            <a:spLocks noGrp="1"/>
          </p:cNvSpPr>
          <p:nvPr>
            <p:ph type="ftr" sz="quarter" idx="5"/>
          </p:nvPr>
        </p:nvSpPr>
        <p:spPr>
          <a:xfrm>
            <a:off x="160020" y="10322227"/>
            <a:ext cx="5948045" cy="146050"/>
          </a:xfrm>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30" name="object 30"/>
          <p:cNvSpPr txBox="1">
            <a:spLocks noGrp="1"/>
          </p:cNvSpPr>
          <p:nvPr>
            <p:ph type="dt" sz="half" idx="6"/>
          </p:nvPr>
        </p:nvSpPr>
        <p:spPr>
          <a:xfrm>
            <a:off x="160020" y="10467975"/>
            <a:ext cx="2033905" cy="132080"/>
          </a:xfrm>
          <a:prstGeom prst="rect">
            <a:avLst/>
          </a:prstGeom>
        </p:spPr>
        <p:txBody>
          <a:bodyPr vert="horz" wrap="square" lIns="0" tIns="1905" rIns="0" bIns="0" rtlCol="0">
            <a:spAutoFit/>
          </a:body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31" name="object 31"/>
          <p:cNvSpPr txBox="1"/>
          <p:nvPr/>
        </p:nvSpPr>
        <p:spPr>
          <a:xfrm>
            <a:off x="3465830" y="10536555"/>
            <a:ext cx="1387475"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3"/>
              </a:rPr>
              <a:t>www.seabridgefintech.com</a:t>
            </a:r>
            <a:endParaRPr sz="850">
              <a:latin typeface="Arial" panose="020B0604020202020204"/>
              <a:cs typeface="Arial" panose="020B0604020202020204"/>
            </a:endParaRPr>
          </a:p>
        </p:txBody>
      </p:sp>
      <p:sp>
        <p:nvSpPr>
          <p:cNvPr id="32" name="object 32"/>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332539"/>
            <a:ext cx="6946265" cy="385191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and a strong revenue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mix.</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0795">
              <a:lnSpc>
                <a:spcPct val="113000"/>
              </a:lnSpc>
              <a:spcBef>
                <a:spcPts val="5"/>
              </a:spcBef>
            </a:pPr>
            <a:r>
              <a:rPr sz="850" spc="-5" dirty="0">
                <a:solidFill>
                  <a:srgbClr val="3E3E3E"/>
                </a:solidFill>
                <a:latin typeface="Arial" panose="020B0604020202020204"/>
                <a:cs typeface="Arial" panose="020B0604020202020204"/>
              </a:rPr>
              <a:t>Products’ gross margin expanded 530 bps sequentially to 39.8%, driven by leverage and mix. Services’ gross margin was 68.4%, up 150 bps  sequentially.</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nSpc>
                <a:spcPct val="113000"/>
              </a:lnSpc>
            </a:pPr>
            <a:r>
              <a:rPr sz="850" spc="-5" dirty="0">
                <a:solidFill>
                  <a:srgbClr val="3E3E3E"/>
                </a:solidFill>
                <a:latin typeface="Arial" panose="020B0604020202020204"/>
                <a:cs typeface="Arial" panose="020B0604020202020204"/>
              </a:rPr>
              <a:t>Operating expenses rose 11.9% year over year to $10.79 billion due to higher research &amp; development (R&amp;D), and selling, general &amp;  administrative (SG&amp;A) expenses which increased 16% and 8.4%,</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respectively.</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Operating margin expanded 220 bps on a year-over-year basis to</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30.1%.</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Balance</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Sheet</a:t>
            </a:r>
            <a:endParaRPr sz="900">
              <a:latin typeface="Arial" panose="020B0604020202020204"/>
              <a:cs typeface="Arial" panose="020B0604020202020204"/>
            </a:endParaRPr>
          </a:p>
          <a:p>
            <a:pPr marL="12700" marR="1170305">
              <a:lnSpc>
                <a:spcPts val="2180"/>
              </a:lnSpc>
              <a:spcBef>
                <a:spcPts val="135"/>
              </a:spcBef>
            </a:pPr>
            <a:r>
              <a:rPr sz="850" spc="-5" dirty="0">
                <a:solidFill>
                  <a:srgbClr val="3E3E3E"/>
                </a:solidFill>
                <a:latin typeface="Arial" panose="020B0604020202020204"/>
                <a:cs typeface="Arial" panose="020B0604020202020204"/>
              </a:rPr>
              <a:t>As of Dec 26, 2020, cash &amp; marketable securities were $195.57 billion compared with $191.83 billion as of Sep 26, 2020.  Term debt, as of Dec 26, 2020, was $107.04 billion, up from $101.56 billion as of Sep 26,</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p>
            <a:pPr>
              <a:lnSpc>
                <a:spcPct val="100000"/>
              </a:lnSpc>
              <a:spcBef>
                <a:spcPts val="30"/>
              </a:spcBef>
            </a:pPr>
            <a:endParaRPr sz="75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Apple returned $30 billion in the reported quarter through dividend payouts ($3.6 billion) and share repurchases ($24</a:t>
            </a:r>
            <a:r>
              <a:rPr sz="850" spc="9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Guidance</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5715">
              <a:lnSpc>
                <a:spcPct val="113000"/>
              </a:lnSpc>
              <a:spcBef>
                <a:spcPts val="5"/>
              </a:spcBef>
            </a:pPr>
            <a:r>
              <a:rPr sz="850" spc="-5" dirty="0">
                <a:solidFill>
                  <a:srgbClr val="3E3E3E"/>
                </a:solidFill>
                <a:latin typeface="Arial" panose="020B0604020202020204"/>
                <a:cs typeface="Arial" panose="020B0604020202020204"/>
              </a:rPr>
              <a:t>Apple didn’t provide revenue guidance, given the uncertainty around the impact of the coronavirus pandemic. However, management expects  revenues to grow year over year.</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715">
              <a:lnSpc>
                <a:spcPct val="113000"/>
              </a:lnSpc>
            </a:pPr>
            <a:r>
              <a:rPr sz="850" spc="-5" dirty="0">
                <a:solidFill>
                  <a:srgbClr val="3E3E3E"/>
                </a:solidFill>
                <a:latin typeface="Arial" panose="020B0604020202020204"/>
                <a:cs typeface="Arial" panose="020B0604020202020204"/>
              </a:rPr>
              <a:t>Moreover, Apple expects Wearables, Home and Accessories’ year-over-year growth to decline in the first quarter. Further, Services are  expected to face tough year-over-year comparison.</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6985">
              <a:lnSpc>
                <a:spcPct val="113000"/>
              </a:lnSpc>
            </a:pPr>
            <a:r>
              <a:rPr sz="850" spc="-5" dirty="0">
                <a:solidFill>
                  <a:srgbClr val="3E3E3E"/>
                </a:solidFill>
                <a:latin typeface="Arial" panose="020B0604020202020204"/>
                <a:cs typeface="Arial" panose="020B0604020202020204"/>
              </a:rPr>
              <a:t>Gross margin is expected to be much similar to what was reported in the December quarter. Operating expenses are expected between $10.7  billion and $10.9</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p:txBody>
      </p:sp>
      <p:sp>
        <p:nvSpPr>
          <p:cNvPr id="3" name="object 3"/>
          <p:cNvSpPr/>
          <p:nvPr/>
        </p:nvSpPr>
        <p:spPr>
          <a:xfrm>
            <a:off x="319338" y="4300119"/>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lstStyle/>
          <a:p/>
        </p:txBody>
      </p:sp>
      <p:sp>
        <p:nvSpPr>
          <p:cNvPr id="4" name="object 4"/>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5" name="object 5"/>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6" name="object 6"/>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7" name="object 7"/>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8" name="object 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9" name="object 9"/>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0" name="object 10"/>
          <p:cNvSpPr txBox="1">
            <a:spLocks noGrp="1"/>
          </p:cNvSpPr>
          <p:nvPr>
            <p:ph type="dt" sz="half" idx="6"/>
          </p:nvPr>
        </p:nvSpPr>
        <p:spPr>
          <a:xfrm>
            <a:off x="241300" y="10321925"/>
            <a:ext cx="1875155" cy="132080"/>
          </a:xfrm>
          <a:prstGeom prst="rect">
            <a:avLst/>
          </a:prstGeom>
        </p:spPr>
        <p:txBody>
          <a:bodyPr vert="horz" wrap="square" lIns="0" tIns="1905" rIns="0" bIns="0" rtlCol="0">
            <a:spAutoFit/>
          </a:body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1" name="object 11"/>
          <p:cNvSpPr txBox="1"/>
          <p:nvPr/>
        </p:nvSpPr>
        <p:spPr>
          <a:xfrm>
            <a:off x="3275330" y="10335895"/>
            <a:ext cx="1856740"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1"/>
              </a:rPr>
              <a:t>www.seabridgefintech.com</a:t>
            </a:r>
            <a:endParaRPr sz="850">
              <a:latin typeface="Arial" panose="020B0604020202020204"/>
              <a:cs typeface="Arial" panose="020B0604020202020204"/>
            </a:endParaRPr>
          </a:p>
        </p:txBody>
      </p:sp>
      <p:sp>
        <p:nvSpPr>
          <p:cNvPr id="12" name="object 12"/>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9338" y="5345530"/>
            <a:ext cx="6925945" cy="0"/>
          </a:xfrm>
          <a:custGeom>
            <a:avLst/>
            <a:gdLst/>
            <a:ahLst/>
            <a:cxnLst/>
            <a:rect l="l" t="t" r="r" b="b"/>
            <a:pathLst>
              <a:path w="6925945">
                <a:moveTo>
                  <a:pt x="0" y="0"/>
                </a:moveTo>
                <a:lnTo>
                  <a:pt x="6925844" y="0"/>
                </a:lnTo>
              </a:path>
            </a:pathLst>
          </a:custGeom>
          <a:ln w="7686">
            <a:solidFill>
              <a:srgbClr val="CACACA"/>
            </a:solidFill>
          </a:ln>
        </p:spPr>
        <p:txBody>
          <a:bodyPr wrap="square" lIns="0" tIns="0" rIns="0" bIns="0" rtlCol="0"/>
          <a:lstStyle/>
          <a:p/>
        </p:txBody>
      </p:sp>
      <p:sp>
        <p:nvSpPr>
          <p:cNvPr id="3" name="object 3"/>
          <p:cNvSpPr txBox="1"/>
          <p:nvPr/>
        </p:nvSpPr>
        <p:spPr>
          <a:xfrm>
            <a:off x="302794" y="417094"/>
            <a:ext cx="6960234" cy="729424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Recent</a:t>
            </a:r>
            <a:r>
              <a:rPr sz="1050" b="1" spc="5" dirty="0">
                <a:solidFill>
                  <a:srgbClr val="38829D"/>
                </a:solidFill>
                <a:latin typeface="Arial" panose="020B0604020202020204"/>
                <a:cs typeface="Arial" panose="020B0604020202020204"/>
              </a:rPr>
              <a:t> </a:t>
            </a:r>
            <a:r>
              <a:rPr sz="1050" b="1" spc="25" dirty="0">
                <a:solidFill>
                  <a:srgbClr val="38829D"/>
                </a:solidFill>
                <a:latin typeface="Arial" panose="020B0604020202020204"/>
                <a:cs typeface="Arial" panose="020B0604020202020204"/>
              </a:rPr>
              <a:t>News</a:t>
            </a:r>
            <a:endParaRPr sz="1050">
              <a:solidFill>
                <a:srgbClr val="38829D"/>
              </a:solidFill>
              <a:latin typeface="Arial" panose="020B0604020202020204"/>
              <a:cs typeface="Arial" panose="020B0604020202020204"/>
            </a:endParaRPr>
          </a:p>
          <a:p>
            <a:pPr marL="12700" marR="20955" algn="just">
              <a:lnSpc>
                <a:spcPct val="113000"/>
              </a:lnSpc>
              <a:spcBef>
                <a:spcPts val="565"/>
              </a:spcBef>
            </a:pPr>
            <a:r>
              <a:rPr sz="850" spc="-5" dirty="0">
                <a:solidFill>
                  <a:srgbClr val="3E3E3E"/>
                </a:solidFill>
                <a:latin typeface="Arial" panose="020B0604020202020204"/>
                <a:cs typeface="Arial" panose="020B0604020202020204"/>
              </a:rPr>
              <a:t>On Jan 6, Apple released the 2020 retrospective of its Services business. Markedly, the company witnessed strong consumer spending on its  App Store during the holiday season. The iPhone-maker announced that its App Store customer spending on digital goods and services</a:t>
            </a:r>
            <a:r>
              <a:rPr sz="850" spc="7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totaled</a:t>
            </a:r>
            <a:endParaRPr sz="850">
              <a:latin typeface="Arial" panose="020B0604020202020204"/>
              <a:cs typeface="Arial" panose="020B0604020202020204"/>
            </a:endParaRPr>
          </a:p>
          <a:p>
            <a:pPr marL="12700">
              <a:lnSpc>
                <a:spcPct val="100000"/>
              </a:lnSpc>
              <a:spcBef>
                <a:spcPts val="130"/>
              </a:spcBef>
            </a:pPr>
            <a:r>
              <a:rPr sz="850" spc="-5" dirty="0">
                <a:solidFill>
                  <a:srgbClr val="3E3E3E"/>
                </a:solidFill>
                <a:latin typeface="Arial" panose="020B0604020202020204"/>
                <a:cs typeface="Arial" panose="020B0604020202020204"/>
              </a:rPr>
              <a:t>$1.8 billion between Christmas Eve and New Year’s Eve.</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8415" algn="just">
              <a:lnSpc>
                <a:spcPct val="113000"/>
              </a:lnSpc>
            </a:pPr>
            <a:r>
              <a:rPr sz="850" spc="-5" dirty="0">
                <a:solidFill>
                  <a:srgbClr val="3E3E3E"/>
                </a:solidFill>
                <a:latin typeface="Arial" panose="020B0604020202020204"/>
                <a:cs typeface="Arial" panose="020B0604020202020204"/>
              </a:rPr>
              <a:t>Per a Reuters report on Dec 21, Apple is rumored to boost its driverless car initiative with plans to produce self-driving car technology and  introduce the consumer vehicle that could include its own breakthrough battery technology by</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2024.</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8415" algn="just">
              <a:lnSpc>
                <a:spcPct val="113000"/>
              </a:lnSpc>
              <a:spcBef>
                <a:spcPts val="5"/>
              </a:spcBef>
            </a:pPr>
            <a:r>
              <a:rPr sz="850" spc="-5" dirty="0">
                <a:solidFill>
                  <a:srgbClr val="3E3E3E"/>
                </a:solidFill>
                <a:latin typeface="Arial" panose="020B0604020202020204"/>
                <a:cs typeface="Arial" panose="020B0604020202020204"/>
              </a:rPr>
              <a:t>Per a Nikkei Asia report on Dec 15, Apple is planning to increase production of iPhones in the first half of 2021 on strong demand for its 5G-  enabled iPhone 12 as well as older iPhone 11 and iPhone SE. The Cupertino-based company expects to ship 95-96 million iPhones, indicating  an increase of roughly 30% year over year.</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2860" algn="just">
              <a:lnSpc>
                <a:spcPct val="113000"/>
              </a:lnSpc>
            </a:pPr>
            <a:r>
              <a:rPr sz="850" spc="-5" dirty="0">
                <a:solidFill>
                  <a:srgbClr val="3E3E3E"/>
                </a:solidFill>
                <a:latin typeface="Arial" panose="020B0604020202020204"/>
                <a:cs typeface="Arial" panose="020B0604020202020204"/>
              </a:rPr>
              <a:t>On Dec 8, Apple launched its much anticipated new over-the-ear, wireless Airpods Max headphones, which retail at $549, in a bid to gain market  share ahead of the holiday season. Additionally, Apple Fitness+ subscription services built for Apple Watch will be rolled out from Dec</a:t>
            </a:r>
            <a:r>
              <a:rPr sz="850" spc="20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14.</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2860" algn="just">
              <a:lnSpc>
                <a:spcPct val="113000"/>
              </a:lnSpc>
            </a:pPr>
            <a:r>
              <a:rPr sz="850" spc="-5" dirty="0">
                <a:solidFill>
                  <a:srgbClr val="3E3E3E"/>
                </a:solidFill>
                <a:latin typeface="Arial" panose="020B0604020202020204"/>
                <a:cs typeface="Arial" panose="020B0604020202020204"/>
              </a:rPr>
              <a:t>Per a Bloomberg report on Dec 7, Apple Music is now available on smart speakers from Google. Users of Google Nest Audio and Nest Mini, as  well as of other providers like Lenovo, which use Google Assistant, can now listen to songs from Apple</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Music.</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19050" algn="just">
              <a:lnSpc>
                <a:spcPct val="113000"/>
              </a:lnSpc>
            </a:pPr>
            <a:r>
              <a:rPr sz="850" spc="-5" dirty="0">
                <a:solidFill>
                  <a:srgbClr val="3E3E3E"/>
                </a:solidFill>
                <a:latin typeface="Arial" panose="020B0604020202020204"/>
                <a:cs typeface="Arial" panose="020B0604020202020204"/>
              </a:rPr>
              <a:t>Per a Reuters report on Nov 20, Apple asked a federal judge overseeing the Alphabet-owned Google antitrust case to hide sensitive information  from Google. Access to Apple's data could put the iPhone maker at a disadvantage when forging future deals with</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Google.</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2860" algn="just">
              <a:lnSpc>
                <a:spcPct val="113000"/>
              </a:lnSpc>
            </a:pPr>
            <a:r>
              <a:rPr sz="850" spc="-5" dirty="0">
                <a:solidFill>
                  <a:srgbClr val="3E3E3E"/>
                </a:solidFill>
                <a:latin typeface="Arial" panose="020B0604020202020204"/>
                <a:cs typeface="Arial" panose="020B0604020202020204"/>
              </a:rPr>
              <a:t>On Nov 18, Apple announced that it will reduce its App Store commission fees from 30% to 15% on paid apps and in-app purchases for small  developers who earn less than $1 million in annual sales from their apps and those who are new to the store effective Jan 1, 2021. As part of  Apple’s new App Store Small Business Program, the new commission structure is aimed at supporting small and individual developers as  businesses adapt to a virtual world during the coronavirus</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pandemic.</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spcBef>
                <a:spcPts val="5"/>
              </a:spcBef>
            </a:pPr>
            <a:r>
              <a:rPr sz="850" spc="-5" dirty="0">
                <a:solidFill>
                  <a:srgbClr val="3E3E3E"/>
                </a:solidFill>
                <a:latin typeface="Arial" panose="020B0604020202020204"/>
                <a:cs typeface="Arial" panose="020B0604020202020204"/>
              </a:rPr>
              <a:t>On Nov 11, Apple in its “One more thing” product launch event, announced its first in-house chipsets for its Mac devices, the M1. Moreover,  Apple launched its latest Mac offerings right ahead of the holiday season including a new MacBook Air laptop, a new 13-inch MacBook Pro laptop  and Mac Mini desktop computer, all powered by the M1</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chip.</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3495" algn="just">
              <a:lnSpc>
                <a:spcPct val="113000"/>
              </a:lnSpc>
            </a:pPr>
            <a:r>
              <a:rPr sz="850" spc="-5" dirty="0">
                <a:solidFill>
                  <a:srgbClr val="3E3E3E"/>
                </a:solidFill>
                <a:latin typeface="Arial" panose="020B0604020202020204"/>
                <a:cs typeface="Arial" panose="020B0604020202020204"/>
              </a:rPr>
              <a:t>On Oct 13, Apple introduced its first 5G-enabled iPhone 12 series at the “Hi Speed” virtual event. The iPhone 12 series comprises four new  models - the iPhone 12, 12 mini, 12 Pro and 12 Pro Max. The company also introduced HomePod mini, an addition to its HomePod range of  smart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speakers.</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a:lnSpc>
                <a:spcPct val="100000"/>
              </a:lnSpc>
              <a:spcBef>
                <a:spcPts val="40"/>
              </a:spcBef>
            </a:pPr>
            <a:endParaRPr sz="950">
              <a:latin typeface="Times New Roman" panose="02020603050405020304"/>
              <a:cs typeface="Times New Roman" panose="02020603050405020304"/>
            </a:endParaRPr>
          </a:p>
          <a:p>
            <a:pPr marL="12700">
              <a:lnSpc>
                <a:spcPct val="100000"/>
              </a:lnSpc>
            </a:pPr>
            <a:r>
              <a:rPr sz="1050" b="1" spc="15" dirty="0">
                <a:solidFill>
                  <a:srgbClr val="38829D"/>
                </a:solidFill>
                <a:latin typeface="Arial" panose="020B0604020202020204"/>
                <a:cs typeface="Arial" panose="020B0604020202020204"/>
              </a:rPr>
              <a:t>Valuation</a:t>
            </a:r>
            <a:endParaRPr sz="1050">
              <a:solidFill>
                <a:srgbClr val="38829D"/>
              </a:solidFill>
              <a:latin typeface="Arial" panose="020B0604020202020204"/>
              <a:cs typeface="Arial" panose="020B0604020202020204"/>
            </a:endParaRPr>
          </a:p>
          <a:p>
            <a:pPr marL="12700" marR="17780" algn="just">
              <a:lnSpc>
                <a:spcPct val="113000"/>
              </a:lnSpc>
              <a:spcBef>
                <a:spcPts val="570"/>
              </a:spcBef>
            </a:pPr>
            <a:r>
              <a:rPr sz="850" spc="-5" dirty="0">
                <a:solidFill>
                  <a:srgbClr val="3E3E3E"/>
                </a:solidFill>
                <a:latin typeface="Arial" panose="020B0604020202020204"/>
                <a:cs typeface="Arial" panose="020B0604020202020204"/>
              </a:rPr>
              <a:t>Apple shares are down 5% in the year-to-date period but up 69% over the trailing 12-month period. Stocks in the </a:t>
            </a:r>
            <a:r>
              <a:rPr lang="en-US" sz="850" spc="-5" dirty="0">
                <a:solidFill>
                  <a:srgbClr val="3E3E3E"/>
                </a:solidFill>
                <a:latin typeface="Arial" panose="020B0604020202020204"/>
                <a:cs typeface="Arial" panose="020B0604020202020204"/>
              </a:rPr>
              <a:t>SEABRIDGE</a:t>
            </a:r>
            <a:r>
              <a:rPr sz="850" spc="-5" dirty="0">
                <a:solidFill>
                  <a:srgbClr val="3E3E3E"/>
                </a:solidFill>
                <a:latin typeface="Arial" panose="020B0604020202020204"/>
                <a:cs typeface="Arial" panose="020B0604020202020204"/>
              </a:rPr>
              <a:t> sub-industry are down  1.7%, while the same in the </a:t>
            </a:r>
            <a:r>
              <a:rPr lang="en-US" sz="850" spc="-5" dirty="0">
                <a:solidFill>
                  <a:srgbClr val="3E3E3E"/>
                </a:solidFill>
                <a:latin typeface="Arial" panose="020B0604020202020204"/>
                <a:cs typeface="Arial" panose="020B0604020202020204"/>
              </a:rPr>
              <a:t>SEABRIDGE</a:t>
            </a:r>
            <a:r>
              <a:rPr sz="850" spc="-5" dirty="0">
                <a:solidFill>
                  <a:srgbClr val="3E3E3E"/>
                </a:solidFill>
                <a:latin typeface="Arial" panose="020B0604020202020204"/>
                <a:cs typeface="Arial" panose="020B0604020202020204"/>
              </a:rPr>
              <a:t> Computer &amp; Technology sector are up 10% in the year-to-date period. Over the past year, 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rPr>
              <a:t>sub- industry and the sector are up 73.8% and 49.8%,</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respectively.</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The S&amp;P 500 index is up 4.5% in the year-to-date period and 23.3% in the past</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18415" algn="just">
              <a:lnSpc>
                <a:spcPct val="113000"/>
              </a:lnSpc>
            </a:pPr>
            <a:r>
              <a:rPr sz="850" spc="-5" dirty="0">
                <a:solidFill>
                  <a:srgbClr val="3E3E3E"/>
                </a:solidFill>
                <a:latin typeface="Arial" panose="020B0604020202020204"/>
                <a:cs typeface="Arial" panose="020B0604020202020204"/>
              </a:rPr>
              <a:t>The stock is currently trading at 27.58X forward 12-month earnings, which compares to 27.58X for 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sub- industry</a:t>
            </a:r>
            <a:r>
              <a:rPr sz="850" spc="-5" dirty="0">
                <a:solidFill>
                  <a:srgbClr val="3E3E3E"/>
                </a:solidFill>
                <a:latin typeface="Arial" panose="020B0604020202020204"/>
                <a:cs typeface="Arial" panose="020B0604020202020204"/>
              </a:rPr>
              <a:t>, 28.59X for 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sector and 22.67X for the S&amp;P 500 index.</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2860" algn="just">
              <a:lnSpc>
                <a:spcPct val="113000"/>
              </a:lnSpc>
            </a:pPr>
            <a:r>
              <a:rPr sz="850" spc="-5" dirty="0">
                <a:solidFill>
                  <a:srgbClr val="3E3E3E"/>
                </a:solidFill>
                <a:latin typeface="Arial" panose="020B0604020202020204"/>
                <a:cs typeface="Arial" panose="020B0604020202020204"/>
              </a:rPr>
              <a:t>Over the past five years, the stock has traded as high as 36.06X and as low as 10.01X, with a 5-year median of 15.33X. Our Outperform  recommendation</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indicates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that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stock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will</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perform</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better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than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market.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Our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$145</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price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target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reflects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31.72X</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forward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12-month</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earnings.</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The table below shows summary valuation data for AAPL</a:t>
            </a:r>
            <a:endParaRPr sz="850">
              <a:latin typeface="Arial" panose="020B0604020202020204"/>
              <a:cs typeface="Arial" panose="020B0604020202020204"/>
            </a:endParaRPr>
          </a:p>
        </p:txBody>
      </p:sp>
      <p:sp>
        <p:nvSpPr>
          <p:cNvPr id="5" name="object 5"/>
          <p:cNvSpPr/>
          <p:nvPr/>
        </p:nvSpPr>
        <p:spPr>
          <a:xfrm>
            <a:off x="280603" y="10026817"/>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1" name="object 11"/>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2" name="object 12"/>
          <p:cNvSpPr txBox="1">
            <a:spLocks noGrp="1"/>
          </p:cNvSpPr>
          <p:nvPr>
            <p:ph type="dt" sz="half" idx="6"/>
          </p:nvPr>
        </p:nvSpPr>
        <p:spPr>
          <a:xfrm>
            <a:off x="241300" y="10335895"/>
            <a:ext cx="1932305" cy="132080"/>
          </a:xfrm>
          <a:prstGeom prst="rect">
            <a:avLst/>
          </a:prstGeom>
        </p:spPr>
        <p:txBody>
          <a:bodyPr vert="horz" wrap="square" lIns="0" tIns="1905" rIns="0" bIns="0" rtlCol="0">
            <a:spAutoFit/>
          </a:body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3" name="object 13"/>
          <p:cNvSpPr txBox="1"/>
          <p:nvPr/>
        </p:nvSpPr>
        <p:spPr>
          <a:xfrm>
            <a:off x="3275330" y="10335895"/>
            <a:ext cx="2168525"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1"/>
              </a:rPr>
              <a:t>www.seabridgefintech.com</a:t>
            </a:r>
            <a:endParaRPr sz="850">
              <a:latin typeface="Arial" panose="020B0604020202020204"/>
              <a:cs typeface="Arial" panose="020B0604020202020204"/>
            </a:endParaRPr>
          </a:p>
        </p:txBody>
      </p:sp>
      <p:sp>
        <p:nvSpPr>
          <p:cNvPr id="14" name="object 14"/>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pic>
        <p:nvPicPr>
          <p:cNvPr id="16" name="图片 15"/>
          <p:cNvPicPr>
            <a:picLocks noChangeAspect="1"/>
          </p:cNvPicPr>
          <p:nvPr/>
        </p:nvPicPr>
        <p:blipFill>
          <a:blip r:embed="rId2"/>
          <a:stretch>
            <a:fillRect/>
          </a:stretch>
        </p:blipFill>
        <p:spPr>
          <a:xfrm>
            <a:off x="2076450" y="7717155"/>
            <a:ext cx="3588385" cy="2058035"/>
          </a:xfrm>
          <a:prstGeom prst="rect">
            <a:avLst/>
          </a:prstGeom>
        </p:spPr>
      </p:pic>
      <p:sp>
        <p:nvSpPr>
          <p:cNvPr id="17" name="文本框 16"/>
          <p:cNvSpPr txBox="1"/>
          <p:nvPr/>
        </p:nvSpPr>
        <p:spPr>
          <a:xfrm>
            <a:off x="2076450" y="9658350"/>
            <a:ext cx="3872230" cy="368300"/>
          </a:xfrm>
          <a:prstGeom prst="rect">
            <a:avLst/>
          </a:prstGeom>
          <a:noFill/>
        </p:spPr>
        <p:txBody>
          <a:bodyPr wrap="square" rtlCol="0">
            <a:spAutoFit/>
          </a:bodyPr>
          <a:p>
            <a:r>
              <a:rPr lang="en-US" altLang="zh-CN" sz="700" i="1">
                <a:latin typeface="Arial" panose="020B0604020202020204" pitchFamily="34" charset="0"/>
                <a:cs typeface="Arial" panose="020B0604020202020204" pitchFamily="34" charset="0"/>
              </a:rPr>
              <a:t>As of 02/22/2021                         Source: SEABRIDGE INVESTMENT RESEARCH</a:t>
            </a:r>
            <a:r>
              <a:rPr lang="en-US" altLang="zh-CN"/>
              <a:t> </a:t>
            </a:r>
            <a:endParaRPr lang="en-US" altLang="zh-C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2920331"/>
            <a:ext cx="6895097" cy="26135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4761163" y="2969126"/>
            <a:ext cx="719455"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Industry</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Peers</a:t>
            </a:r>
            <a:endParaRPr sz="850">
              <a:latin typeface="Arial" panose="020B0604020202020204"/>
              <a:cs typeface="Arial" panose="020B0604020202020204"/>
            </a:endParaRPr>
          </a:p>
        </p:txBody>
      </p:sp>
      <p:sp>
        <p:nvSpPr>
          <p:cNvPr id="4" name="object 4"/>
          <p:cNvSpPr txBox="1"/>
          <p:nvPr/>
        </p:nvSpPr>
        <p:spPr>
          <a:xfrm>
            <a:off x="364957" y="2937175"/>
            <a:ext cx="3388995" cy="407034"/>
          </a:xfrm>
          <a:prstGeom prst="rect">
            <a:avLst/>
          </a:prstGeom>
        </p:spPr>
        <p:txBody>
          <a:bodyPr vert="horz" wrap="square" lIns="0" tIns="17780" rIns="0" bIns="0" rtlCol="0">
            <a:spAutoFit/>
          </a:bodyPr>
          <a:lstStyle/>
          <a:p>
            <a:pPr marL="12700">
              <a:lnSpc>
                <a:spcPct val="100000"/>
              </a:lnSpc>
              <a:spcBef>
                <a:spcPts val="140"/>
              </a:spcBef>
              <a:tabLst>
                <a:tab pos="1534160" algn="l"/>
              </a:tabLst>
            </a:pPr>
            <a:r>
              <a:rPr sz="1050" b="1" spc="15" dirty="0">
                <a:solidFill>
                  <a:srgbClr val="38829D"/>
                </a:solidFill>
                <a:latin typeface="Arial" panose="020B0604020202020204"/>
                <a:cs typeface="Arial" panose="020B0604020202020204"/>
              </a:rPr>
              <a:t>Industry</a:t>
            </a:r>
            <a:r>
              <a:rPr sz="1050" b="1" spc="3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Comparison</a:t>
            </a:r>
            <a:r>
              <a:rPr sz="1050" b="1" spc="20" dirty="0">
                <a:solidFill>
                  <a:srgbClr val="007F06"/>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Industry: Computer - Mini</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Computers</a:t>
            </a:r>
            <a:endParaRPr sz="850">
              <a:latin typeface="Arial" panose="020B0604020202020204"/>
              <a:cs typeface="Arial" panose="020B0604020202020204"/>
            </a:endParaRPr>
          </a:p>
          <a:p>
            <a:pPr marL="2134235">
              <a:lnSpc>
                <a:spcPct val="100000"/>
              </a:lnSpc>
              <a:spcBef>
                <a:spcPts val="795"/>
              </a:spcBef>
              <a:tabLst>
                <a:tab pos="2887345" algn="l"/>
              </a:tabLst>
            </a:pPr>
            <a:r>
              <a:rPr sz="750" b="1" spc="25" dirty="0">
                <a:solidFill>
                  <a:srgbClr val="3E3E3E"/>
                </a:solidFill>
                <a:latin typeface="Arial" panose="020B0604020202020204"/>
                <a:cs typeface="Arial" panose="020B0604020202020204"/>
              </a:rPr>
              <a:t>AAPL	</a:t>
            </a:r>
            <a:r>
              <a:rPr sz="750" b="1" spc="20" dirty="0">
                <a:solidFill>
                  <a:srgbClr val="3E3E3E"/>
                </a:solidFill>
                <a:latin typeface="Arial" panose="020B0604020202020204"/>
                <a:cs typeface="Arial" panose="020B0604020202020204"/>
              </a:rPr>
              <a:t>X</a:t>
            </a:r>
            <a:r>
              <a:rPr sz="750" b="1" spc="-40" dirty="0">
                <a:solidFill>
                  <a:srgbClr val="3E3E3E"/>
                </a:solidFill>
                <a:latin typeface="Arial" panose="020B0604020202020204"/>
                <a:cs typeface="Arial" panose="020B0604020202020204"/>
              </a:rPr>
              <a:t> </a:t>
            </a:r>
            <a:r>
              <a:rPr sz="750" b="1" spc="15" dirty="0">
                <a:solidFill>
                  <a:srgbClr val="3E3E3E"/>
                </a:solidFill>
                <a:latin typeface="Arial" panose="020B0604020202020204"/>
                <a:cs typeface="Arial" panose="020B0604020202020204"/>
              </a:rPr>
              <a:t>Industry</a:t>
            </a:r>
            <a:endParaRPr sz="750">
              <a:latin typeface="Arial" panose="020B0604020202020204"/>
              <a:cs typeface="Arial" panose="020B0604020202020204"/>
            </a:endParaRPr>
          </a:p>
        </p:txBody>
      </p:sp>
      <p:sp>
        <p:nvSpPr>
          <p:cNvPr id="5" name="object 5"/>
          <p:cNvSpPr txBox="1"/>
          <p:nvPr/>
        </p:nvSpPr>
        <p:spPr>
          <a:xfrm>
            <a:off x="4123155" y="3207418"/>
            <a:ext cx="42545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S&amp;P</a:t>
            </a:r>
            <a:r>
              <a:rPr sz="750" b="1" spc="-60"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500</a:t>
            </a:r>
            <a:endParaRPr sz="750">
              <a:latin typeface="Arial" panose="020B0604020202020204"/>
              <a:cs typeface="Arial" panose="020B0604020202020204"/>
            </a:endParaRPr>
          </a:p>
        </p:txBody>
      </p:sp>
      <p:sp>
        <p:nvSpPr>
          <p:cNvPr id="6" name="object 6"/>
          <p:cNvSpPr txBox="1"/>
          <p:nvPr/>
        </p:nvSpPr>
        <p:spPr>
          <a:xfrm>
            <a:off x="5276181" y="3207418"/>
            <a:ext cx="24257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HPQ</a:t>
            </a:r>
            <a:endParaRPr sz="750">
              <a:latin typeface="Arial" panose="020B0604020202020204"/>
              <a:cs typeface="Arial" panose="020B0604020202020204"/>
            </a:endParaRPr>
          </a:p>
        </p:txBody>
      </p:sp>
      <p:sp>
        <p:nvSpPr>
          <p:cNvPr id="7" name="object 7"/>
          <p:cNvSpPr txBox="1"/>
          <p:nvPr/>
        </p:nvSpPr>
        <p:spPr>
          <a:xfrm>
            <a:off x="5983371" y="3207418"/>
            <a:ext cx="370205"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LNVGY</a:t>
            </a:r>
            <a:endParaRPr sz="750">
              <a:latin typeface="Arial" panose="020B0604020202020204"/>
              <a:cs typeface="Arial" panose="020B0604020202020204"/>
            </a:endParaRPr>
          </a:p>
        </p:txBody>
      </p:sp>
      <p:sp>
        <p:nvSpPr>
          <p:cNvPr id="8" name="object 8"/>
          <p:cNvSpPr txBox="1"/>
          <p:nvPr/>
        </p:nvSpPr>
        <p:spPr>
          <a:xfrm>
            <a:off x="6898106" y="3207418"/>
            <a:ext cx="297815"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MSFT</a:t>
            </a:r>
            <a:endParaRPr sz="750">
              <a:latin typeface="Arial" panose="020B0604020202020204"/>
              <a:cs typeface="Arial" panose="020B0604020202020204"/>
            </a:endParaRPr>
          </a:p>
        </p:txBody>
      </p:sp>
      <p:sp>
        <p:nvSpPr>
          <p:cNvPr id="9" name="object 9"/>
          <p:cNvSpPr txBox="1"/>
          <p:nvPr/>
        </p:nvSpPr>
        <p:spPr>
          <a:xfrm>
            <a:off x="302794" y="3422650"/>
            <a:ext cx="2554605" cy="247650"/>
          </a:xfrm>
          <a:prstGeom prst="rect">
            <a:avLst/>
          </a:prstGeom>
        </p:spPr>
        <p:txBody>
          <a:bodyPr vert="horz" wrap="square" lIns="0" tIns="17145" rIns="0" bIns="0" rtlCol="0">
            <a:spAutoFit/>
          </a:bodyPr>
          <a:lstStyle/>
          <a:p>
            <a:pPr marL="12700">
              <a:lnSpc>
                <a:spcPct val="100000"/>
              </a:lnSpc>
              <a:spcBef>
                <a:spcPts val="135"/>
              </a:spcBef>
              <a:tabLst>
                <a:tab pos="2033905" algn="l"/>
              </a:tabLst>
            </a:pPr>
            <a:r>
              <a:rPr lang="en-US" sz="750" b="1" spc="-5" dirty="0">
                <a:solidFill>
                  <a:srgbClr val="3E3E3E"/>
                </a:solidFill>
                <a:latin typeface="Arial" panose="020B0604020202020204"/>
                <a:cs typeface="Arial" panose="020B0604020202020204"/>
                <a:sym typeface="+mn-ea"/>
              </a:rPr>
              <a:t>SEABRIDGE</a:t>
            </a:r>
            <a:r>
              <a:rPr sz="750" b="1" spc="20"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Recommendation</a:t>
            </a:r>
            <a:r>
              <a:rPr sz="750" b="1" spc="15"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(Long</a:t>
            </a:r>
            <a:r>
              <a:rPr sz="750" b="1" spc="15"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Term)	</a:t>
            </a:r>
            <a:r>
              <a:rPr sz="1050" b="1" spc="15" baseline="4000" dirty="0">
                <a:solidFill>
                  <a:srgbClr val="556638"/>
                </a:solidFill>
                <a:latin typeface="Arial" panose="020B0604020202020204"/>
                <a:cs typeface="Arial" panose="020B0604020202020204"/>
              </a:rPr>
              <a:t>Outperform</a:t>
            </a:r>
            <a:endParaRPr sz="1050" baseline="4000">
              <a:latin typeface="Arial" panose="020B0604020202020204"/>
              <a:cs typeface="Arial" panose="020B0604020202020204"/>
            </a:endParaRPr>
          </a:p>
        </p:txBody>
      </p:sp>
      <p:sp>
        <p:nvSpPr>
          <p:cNvPr id="10" name="object 10"/>
          <p:cNvSpPr txBox="1"/>
          <p:nvPr/>
        </p:nvSpPr>
        <p:spPr>
          <a:xfrm>
            <a:off x="3777247" y="3422650"/>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1" name="object 11"/>
          <p:cNvSpPr txBox="1"/>
          <p:nvPr/>
        </p:nvSpPr>
        <p:spPr>
          <a:xfrm>
            <a:off x="4492123" y="3422650"/>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2" name="object 12"/>
          <p:cNvSpPr txBox="1"/>
          <p:nvPr/>
        </p:nvSpPr>
        <p:spPr>
          <a:xfrm>
            <a:off x="5176253" y="3422650"/>
            <a:ext cx="34353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p:txBody>
      </p:sp>
      <p:sp>
        <p:nvSpPr>
          <p:cNvPr id="13" name="object 13"/>
          <p:cNvSpPr txBox="1"/>
          <p:nvPr/>
        </p:nvSpPr>
        <p:spPr>
          <a:xfrm>
            <a:off x="5821947" y="3422650"/>
            <a:ext cx="53276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556638"/>
                </a:solidFill>
                <a:latin typeface="Arial" panose="020B0604020202020204"/>
                <a:cs typeface="Arial" panose="020B0604020202020204"/>
              </a:rPr>
              <a:t>Outperform</a:t>
            </a:r>
            <a:endParaRPr sz="700">
              <a:latin typeface="Arial" panose="020B0604020202020204"/>
              <a:cs typeface="Arial" panose="020B0604020202020204"/>
            </a:endParaRPr>
          </a:p>
        </p:txBody>
      </p:sp>
      <p:sp>
        <p:nvSpPr>
          <p:cNvPr id="14" name="object 14"/>
          <p:cNvSpPr txBox="1"/>
          <p:nvPr/>
        </p:nvSpPr>
        <p:spPr>
          <a:xfrm>
            <a:off x="6851984" y="3422650"/>
            <a:ext cx="34353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p:txBody>
      </p:sp>
      <p:sp>
        <p:nvSpPr>
          <p:cNvPr id="15" name="object 15"/>
          <p:cNvSpPr txBox="1"/>
          <p:nvPr/>
        </p:nvSpPr>
        <p:spPr>
          <a:xfrm>
            <a:off x="302895" y="3645535"/>
            <a:ext cx="1969770" cy="132080"/>
          </a:xfrm>
          <a:prstGeom prst="rect">
            <a:avLst/>
          </a:prstGeom>
        </p:spPr>
        <p:txBody>
          <a:bodyPr vert="horz" wrap="square" lIns="0" tIns="17145" rIns="0" bIns="0" rtlCol="0">
            <a:spAutoFit/>
          </a:bodyPr>
          <a:lstStyle/>
          <a:p>
            <a:pPr marL="12700">
              <a:lnSpc>
                <a:spcPct val="100000"/>
              </a:lnSpc>
              <a:spcBef>
                <a:spcPts val="135"/>
              </a:spcBef>
            </a:pPr>
            <a:r>
              <a:rPr lang="en-US" sz="750" b="1" spc="-5" dirty="0">
                <a:solidFill>
                  <a:srgbClr val="3E3E3E"/>
                </a:solidFill>
                <a:latin typeface="Arial" panose="020B0604020202020204"/>
                <a:cs typeface="Arial" panose="020B0604020202020204"/>
                <a:sym typeface="+mn-ea"/>
              </a:rPr>
              <a:t>SEABRIDGE</a:t>
            </a:r>
            <a:r>
              <a:rPr sz="750" b="1" spc="-5" dirty="0">
                <a:solidFill>
                  <a:srgbClr val="3E3E3E"/>
                </a:solidFill>
                <a:latin typeface="Arial" panose="020B0604020202020204"/>
                <a:cs typeface="Arial" panose="020B0604020202020204"/>
                <a:sym typeface="+mn-ea"/>
              </a:rPr>
              <a:t> </a:t>
            </a:r>
            <a:r>
              <a:rPr sz="750" b="1" spc="20" dirty="0">
                <a:solidFill>
                  <a:srgbClr val="3E3E3E"/>
                </a:solidFill>
                <a:latin typeface="Arial" panose="020B0604020202020204"/>
                <a:cs typeface="Arial" panose="020B0604020202020204"/>
              </a:rPr>
              <a:t>Rank </a:t>
            </a:r>
            <a:r>
              <a:rPr sz="750" b="1" spc="15" dirty="0">
                <a:solidFill>
                  <a:srgbClr val="3E3E3E"/>
                </a:solidFill>
                <a:latin typeface="Arial" panose="020B0604020202020204"/>
                <a:cs typeface="Arial" panose="020B0604020202020204"/>
              </a:rPr>
              <a:t>(Short</a:t>
            </a:r>
            <a:r>
              <a:rPr sz="750" b="1" spc="-70"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Term)</a:t>
            </a:r>
            <a:endParaRPr sz="750">
              <a:latin typeface="Arial" panose="020B0604020202020204"/>
              <a:cs typeface="Arial" panose="020B0604020202020204"/>
            </a:endParaRPr>
          </a:p>
        </p:txBody>
      </p:sp>
      <p:sp>
        <p:nvSpPr>
          <p:cNvPr id="16" name="object 16"/>
          <p:cNvSpPr/>
          <p:nvPr/>
        </p:nvSpPr>
        <p:spPr>
          <a:xfrm>
            <a:off x="2713789" y="3658268"/>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7" name="object 17"/>
          <p:cNvSpPr txBox="1"/>
          <p:nvPr/>
        </p:nvSpPr>
        <p:spPr>
          <a:xfrm>
            <a:off x="2731836" y="3668629"/>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p:txBody>
      </p:sp>
      <p:sp>
        <p:nvSpPr>
          <p:cNvPr id="18" name="object 18"/>
          <p:cNvSpPr/>
          <p:nvPr/>
        </p:nvSpPr>
        <p:spPr>
          <a:xfrm>
            <a:off x="2709946" y="3654425"/>
            <a:ext cx="0" cy="154305"/>
          </a:xfrm>
          <a:custGeom>
            <a:avLst/>
            <a:gdLst/>
            <a:ahLst/>
            <a:cxnLst/>
            <a:rect l="l" t="t" r="r" b="b"/>
            <a:pathLst>
              <a:path h="154304">
                <a:moveTo>
                  <a:pt x="0" y="0"/>
                </a:moveTo>
                <a:lnTo>
                  <a:pt x="0" y="153736"/>
                </a:lnTo>
              </a:path>
            </a:pathLst>
          </a:custGeom>
          <a:ln w="7686">
            <a:solidFill>
              <a:srgbClr val="023D0C"/>
            </a:solidFill>
          </a:ln>
        </p:spPr>
        <p:txBody>
          <a:bodyPr wrap="square" lIns="0" tIns="0" rIns="0" bIns="0" rtlCol="0"/>
          <a:lstStyle/>
          <a:p/>
        </p:txBody>
      </p:sp>
      <p:sp>
        <p:nvSpPr>
          <p:cNvPr id="19" name="object 19"/>
          <p:cNvSpPr/>
          <p:nvPr/>
        </p:nvSpPr>
        <p:spPr>
          <a:xfrm>
            <a:off x="2709946" y="3654425"/>
            <a:ext cx="130810" cy="0"/>
          </a:xfrm>
          <a:custGeom>
            <a:avLst/>
            <a:gdLst/>
            <a:ahLst/>
            <a:cxnLst/>
            <a:rect l="l" t="t" r="r" b="b"/>
            <a:pathLst>
              <a:path w="130810">
                <a:moveTo>
                  <a:pt x="0" y="0"/>
                </a:moveTo>
                <a:lnTo>
                  <a:pt x="130676" y="0"/>
                </a:lnTo>
              </a:path>
            </a:pathLst>
          </a:custGeom>
          <a:ln w="7686">
            <a:solidFill>
              <a:srgbClr val="023D0C"/>
            </a:solidFill>
          </a:ln>
        </p:spPr>
        <p:txBody>
          <a:bodyPr wrap="square" lIns="0" tIns="0" rIns="0" bIns="0" rtlCol="0"/>
          <a:lstStyle/>
          <a:p/>
        </p:txBody>
      </p:sp>
      <p:sp>
        <p:nvSpPr>
          <p:cNvPr id="20" name="object 20"/>
          <p:cNvSpPr/>
          <p:nvPr/>
        </p:nvSpPr>
        <p:spPr>
          <a:xfrm>
            <a:off x="2840622" y="3654425"/>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21" name="object 21"/>
          <p:cNvSpPr/>
          <p:nvPr/>
        </p:nvSpPr>
        <p:spPr>
          <a:xfrm>
            <a:off x="2709946" y="3815848"/>
            <a:ext cx="130810" cy="0"/>
          </a:xfrm>
          <a:custGeom>
            <a:avLst/>
            <a:gdLst/>
            <a:ahLst/>
            <a:cxnLst/>
            <a:rect l="l" t="t" r="r" b="b"/>
            <a:pathLst>
              <a:path w="130810">
                <a:moveTo>
                  <a:pt x="0" y="0"/>
                </a:moveTo>
                <a:lnTo>
                  <a:pt x="130676" y="0"/>
                </a:lnTo>
              </a:path>
            </a:pathLst>
          </a:custGeom>
          <a:ln w="7686">
            <a:solidFill>
              <a:srgbClr val="023D0C"/>
            </a:solidFill>
          </a:ln>
        </p:spPr>
        <p:txBody>
          <a:bodyPr wrap="square" lIns="0" tIns="0" rIns="0" bIns="0" rtlCol="0"/>
          <a:lstStyle/>
          <a:p/>
        </p:txBody>
      </p:sp>
      <p:sp>
        <p:nvSpPr>
          <p:cNvPr id="22" name="object 22"/>
          <p:cNvSpPr txBox="1"/>
          <p:nvPr/>
        </p:nvSpPr>
        <p:spPr>
          <a:xfrm>
            <a:off x="3777247" y="3645568"/>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3" name="object 23"/>
          <p:cNvSpPr txBox="1"/>
          <p:nvPr/>
        </p:nvSpPr>
        <p:spPr>
          <a:xfrm>
            <a:off x="4492123" y="3645568"/>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4" name="object 24"/>
          <p:cNvSpPr/>
          <p:nvPr/>
        </p:nvSpPr>
        <p:spPr>
          <a:xfrm>
            <a:off x="5373437" y="3658268"/>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25" name="object 25"/>
          <p:cNvSpPr txBox="1"/>
          <p:nvPr/>
        </p:nvSpPr>
        <p:spPr>
          <a:xfrm>
            <a:off x="5391484" y="3668629"/>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p:txBody>
      </p:sp>
      <p:sp>
        <p:nvSpPr>
          <p:cNvPr id="26" name="object 26"/>
          <p:cNvSpPr/>
          <p:nvPr/>
        </p:nvSpPr>
        <p:spPr>
          <a:xfrm>
            <a:off x="5369593" y="3654425"/>
            <a:ext cx="0" cy="154305"/>
          </a:xfrm>
          <a:custGeom>
            <a:avLst/>
            <a:gdLst/>
            <a:ahLst/>
            <a:cxnLst/>
            <a:rect l="l" t="t" r="r" b="b"/>
            <a:pathLst>
              <a:path h="154304">
                <a:moveTo>
                  <a:pt x="0" y="0"/>
                </a:moveTo>
                <a:lnTo>
                  <a:pt x="0" y="153736"/>
                </a:lnTo>
              </a:path>
            </a:pathLst>
          </a:custGeom>
          <a:ln w="7686">
            <a:solidFill>
              <a:srgbClr val="023D0C"/>
            </a:solidFill>
          </a:ln>
        </p:spPr>
        <p:txBody>
          <a:bodyPr wrap="square" lIns="0" tIns="0" rIns="0" bIns="0" rtlCol="0"/>
          <a:lstStyle/>
          <a:p/>
        </p:txBody>
      </p:sp>
      <p:sp>
        <p:nvSpPr>
          <p:cNvPr id="27" name="object 27"/>
          <p:cNvSpPr/>
          <p:nvPr/>
        </p:nvSpPr>
        <p:spPr>
          <a:xfrm>
            <a:off x="5369593" y="3654425"/>
            <a:ext cx="130810" cy="0"/>
          </a:xfrm>
          <a:custGeom>
            <a:avLst/>
            <a:gdLst/>
            <a:ahLst/>
            <a:cxnLst/>
            <a:rect l="l" t="t" r="r" b="b"/>
            <a:pathLst>
              <a:path w="130810">
                <a:moveTo>
                  <a:pt x="0" y="0"/>
                </a:moveTo>
                <a:lnTo>
                  <a:pt x="130676" y="0"/>
                </a:lnTo>
              </a:path>
            </a:pathLst>
          </a:custGeom>
          <a:ln w="7686">
            <a:solidFill>
              <a:srgbClr val="023D0C"/>
            </a:solidFill>
          </a:ln>
        </p:spPr>
        <p:txBody>
          <a:bodyPr wrap="square" lIns="0" tIns="0" rIns="0" bIns="0" rtlCol="0"/>
          <a:lstStyle/>
          <a:p/>
        </p:txBody>
      </p:sp>
      <p:sp>
        <p:nvSpPr>
          <p:cNvPr id="28" name="object 28"/>
          <p:cNvSpPr/>
          <p:nvPr/>
        </p:nvSpPr>
        <p:spPr>
          <a:xfrm>
            <a:off x="5500269" y="3654425"/>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29" name="object 29"/>
          <p:cNvSpPr/>
          <p:nvPr/>
        </p:nvSpPr>
        <p:spPr>
          <a:xfrm>
            <a:off x="5369593" y="3815848"/>
            <a:ext cx="130810" cy="0"/>
          </a:xfrm>
          <a:custGeom>
            <a:avLst/>
            <a:gdLst/>
            <a:ahLst/>
            <a:cxnLst/>
            <a:rect l="l" t="t" r="r" b="b"/>
            <a:pathLst>
              <a:path w="130810">
                <a:moveTo>
                  <a:pt x="0" y="0"/>
                </a:moveTo>
                <a:lnTo>
                  <a:pt x="130676" y="0"/>
                </a:lnTo>
              </a:path>
            </a:pathLst>
          </a:custGeom>
          <a:ln w="7686">
            <a:solidFill>
              <a:srgbClr val="023D0C"/>
            </a:solidFill>
          </a:ln>
        </p:spPr>
        <p:txBody>
          <a:bodyPr wrap="square" lIns="0" tIns="0" rIns="0" bIns="0" rtlCol="0"/>
          <a:lstStyle/>
          <a:p/>
        </p:txBody>
      </p:sp>
      <p:sp>
        <p:nvSpPr>
          <p:cNvPr id="30" name="object 30"/>
          <p:cNvSpPr/>
          <p:nvPr/>
        </p:nvSpPr>
        <p:spPr>
          <a:xfrm>
            <a:off x="6211302" y="3658268"/>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48810"/>
          </a:solidFill>
        </p:spPr>
        <p:txBody>
          <a:bodyPr wrap="square" lIns="0" tIns="0" rIns="0" bIns="0" rtlCol="0"/>
          <a:lstStyle/>
          <a:p/>
        </p:txBody>
      </p:sp>
      <p:sp>
        <p:nvSpPr>
          <p:cNvPr id="31" name="object 31"/>
          <p:cNvSpPr txBox="1"/>
          <p:nvPr/>
        </p:nvSpPr>
        <p:spPr>
          <a:xfrm>
            <a:off x="6229350" y="3668629"/>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FFFFFF"/>
                </a:solidFill>
                <a:latin typeface="Arial" panose="020B0604020202020204"/>
                <a:cs typeface="Arial" panose="020B0604020202020204"/>
              </a:rPr>
              <a:t>1</a:t>
            </a:r>
            <a:endParaRPr sz="750">
              <a:latin typeface="Arial" panose="020B0604020202020204"/>
              <a:cs typeface="Arial" panose="020B0604020202020204"/>
            </a:endParaRPr>
          </a:p>
        </p:txBody>
      </p:sp>
      <p:sp>
        <p:nvSpPr>
          <p:cNvPr id="32" name="object 32"/>
          <p:cNvSpPr/>
          <p:nvPr/>
        </p:nvSpPr>
        <p:spPr>
          <a:xfrm>
            <a:off x="6207459" y="3654425"/>
            <a:ext cx="0" cy="154305"/>
          </a:xfrm>
          <a:custGeom>
            <a:avLst/>
            <a:gdLst/>
            <a:ahLst/>
            <a:cxnLst/>
            <a:rect l="l" t="t" r="r" b="b"/>
            <a:pathLst>
              <a:path h="154304">
                <a:moveTo>
                  <a:pt x="0" y="0"/>
                </a:moveTo>
                <a:lnTo>
                  <a:pt x="0" y="153736"/>
                </a:lnTo>
              </a:path>
            </a:pathLst>
          </a:custGeom>
          <a:ln w="7686">
            <a:solidFill>
              <a:srgbClr val="01640A"/>
            </a:solidFill>
          </a:ln>
        </p:spPr>
        <p:txBody>
          <a:bodyPr wrap="square" lIns="0" tIns="0" rIns="0" bIns="0" rtlCol="0"/>
          <a:lstStyle/>
          <a:p/>
        </p:txBody>
      </p:sp>
      <p:sp>
        <p:nvSpPr>
          <p:cNvPr id="33" name="object 33"/>
          <p:cNvSpPr/>
          <p:nvPr/>
        </p:nvSpPr>
        <p:spPr>
          <a:xfrm>
            <a:off x="6207459" y="3654425"/>
            <a:ext cx="130810" cy="0"/>
          </a:xfrm>
          <a:custGeom>
            <a:avLst/>
            <a:gdLst/>
            <a:ahLst/>
            <a:cxnLst/>
            <a:rect l="l" t="t" r="r" b="b"/>
            <a:pathLst>
              <a:path w="130810">
                <a:moveTo>
                  <a:pt x="0" y="0"/>
                </a:moveTo>
                <a:lnTo>
                  <a:pt x="130676" y="0"/>
                </a:lnTo>
              </a:path>
            </a:pathLst>
          </a:custGeom>
          <a:ln w="7686">
            <a:solidFill>
              <a:srgbClr val="01640A"/>
            </a:solidFill>
          </a:ln>
        </p:spPr>
        <p:txBody>
          <a:bodyPr wrap="square" lIns="0" tIns="0" rIns="0" bIns="0" rtlCol="0"/>
          <a:lstStyle/>
          <a:p/>
        </p:txBody>
      </p:sp>
      <p:sp>
        <p:nvSpPr>
          <p:cNvPr id="34" name="object 34"/>
          <p:cNvSpPr/>
          <p:nvPr/>
        </p:nvSpPr>
        <p:spPr>
          <a:xfrm>
            <a:off x="6338135" y="3654425"/>
            <a:ext cx="0" cy="161925"/>
          </a:xfrm>
          <a:custGeom>
            <a:avLst/>
            <a:gdLst/>
            <a:ahLst/>
            <a:cxnLst/>
            <a:rect l="l" t="t" r="r" b="b"/>
            <a:pathLst>
              <a:path h="161925">
                <a:moveTo>
                  <a:pt x="0" y="0"/>
                </a:moveTo>
                <a:lnTo>
                  <a:pt x="0" y="161423"/>
                </a:lnTo>
              </a:path>
            </a:pathLst>
          </a:custGeom>
          <a:ln w="7686">
            <a:solidFill>
              <a:srgbClr val="01640A"/>
            </a:solidFill>
          </a:ln>
        </p:spPr>
        <p:txBody>
          <a:bodyPr wrap="square" lIns="0" tIns="0" rIns="0" bIns="0" rtlCol="0"/>
          <a:lstStyle/>
          <a:p/>
        </p:txBody>
      </p:sp>
      <p:sp>
        <p:nvSpPr>
          <p:cNvPr id="35" name="object 35"/>
          <p:cNvSpPr/>
          <p:nvPr/>
        </p:nvSpPr>
        <p:spPr>
          <a:xfrm>
            <a:off x="6207459" y="3815848"/>
            <a:ext cx="130810" cy="0"/>
          </a:xfrm>
          <a:custGeom>
            <a:avLst/>
            <a:gdLst/>
            <a:ahLst/>
            <a:cxnLst/>
            <a:rect l="l" t="t" r="r" b="b"/>
            <a:pathLst>
              <a:path w="130810">
                <a:moveTo>
                  <a:pt x="0" y="0"/>
                </a:moveTo>
                <a:lnTo>
                  <a:pt x="130676" y="0"/>
                </a:lnTo>
              </a:path>
            </a:pathLst>
          </a:custGeom>
          <a:ln w="7686">
            <a:solidFill>
              <a:srgbClr val="01640A"/>
            </a:solidFill>
          </a:ln>
        </p:spPr>
        <p:txBody>
          <a:bodyPr wrap="square" lIns="0" tIns="0" rIns="0" bIns="0" rtlCol="0"/>
          <a:lstStyle/>
          <a:p/>
        </p:txBody>
      </p:sp>
      <p:sp>
        <p:nvSpPr>
          <p:cNvPr id="36" name="object 36"/>
          <p:cNvSpPr/>
          <p:nvPr/>
        </p:nvSpPr>
        <p:spPr>
          <a:xfrm>
            <a:off x="7049168" y="3658268"/>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37" name="object 37"/>
          <p:cNvSpPr txBox="1"/>
          <p:nvPr/>
        </p:nvSpPr>
        <p:spPr>
          <a:xfrm>
            <a:off x="7067215" y="3668629"/>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p:txBody>
      </p:sp>
      <p:sp>
        <p:nvSpPr>
          <p:cNvPr id="38" name="object 38"/>
          <p:cNvSpPr/>
          <p:nvPr/>
        </p:nvSpPr>
        <p:spPr>
          <a:xfrm>
            <a:off x="7045325" y="3654425"/>
            <a:ext cx="0" cy="154305"/>
          </a:xfrm>
          <a:custGeom>
            <a:avLst/>
            <a:gdLst/>
            <a:ahLst/>
            <a:cxnLst/>
            <a:rect l="l" t="t" r="r" b="b"/>
            <a:pathLst>
              <a:path h="154304">
                <a:moveTo>
                  <a:pt x="0" y="0"/>
                </a:moveTo>
                <a:lnTo>
                  <a:pt x="0" y="153736"/>
                </a:lnTo>
              </a:path>
            </a:pathLst>
          </a:custGeom>
          <a:ln w="7686">
            <a:solidFill>
              <a:srgbClr val="023D0C"/>
            </a:solidFill>
          </a:ln>
        </p:spPr>
        <p:txBody>
          <a:bodyPr wrap="square" lIns="0" tIns="0" rIns="0" bIns="0" rtlCol="0"/>
          <a:lstStyle/>
          <a:p/>
        </p:txBody>
      </p:sp>
      <p:sp>
        <p:nvSpPr>
          <p:cNvPr id="39" name="object 39"/>
          <p:cNvSpPr/>
          <p:nvPr/>
        </p:nvSpPr>
        <p:spPr>
          <a:xfrm>
            <a:off x="7045325" y="3654425"/>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40" name="object 40"/>
          <p:cNvSpPr/>
          <p:nvPr/>
        </p:nvSpPr>
        <p:spPr>
          <a:xfrm>
            <a:off x="7176001" y="3654425"/>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41" name="object 41"/>
          <p:cNvSpPr/>
          <p:nvPr/>
        </p:nvSpPr>
        <p:spPr>
          <a:xfrm>
            <a:off x="7045325" y="3815848"/>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42" name="object 42"/>
          <p:cNvSpPr txBox="1"/>
          <p:nvPr/>
        </p:nvSpPr>
        <p:spPr>
          <a:xfrm>
            <a:off x="302794" y="3868487"/>
            <a:ext cx="558800" cy="145415"/>
          </a:xfrm>
          <a:prstGeom prst="rect">
            <a:avLst/>
          </a:prstGeom>
        </p:spPr>
        <p:txBody>
          <a:bodyPr vert="horz" wrap="square" lIns="0" tIns="17145" rIns="0" bIns="0" rtlCol="0">
            <a:spAutoFit/>
          </a:bodyPr>
          <a:lstStyle/>
          <a:p>
            <a:pPr marL="12700">
              <a:lnSpc>
                <a:spcPct val="100000"/>
              </a:lnSpc>
              <a:spcBef>
                <a:spcPts val="135"/>
              </a:spcBef>
            </a:pPr>
            <a:r>
              <a:rPr sz="750" b="1" spc="25" dirty="0">
                <a:latin typeface="Arial" panose="020B0604020202020204"/>
                <a:cs typeface="Arial" panose="020B0604020202020204"/>
              </a:rPr>
              <a:t>VGM</a:t>
            </a:r>
            <a:r>
              <a:rPr sz="750" b="1" spc="-5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43" name="object 43"/>
          <p:cNvSpPr txBox="1"/>
          <p:nvPr/>
        </p:nvSpPr>
        <p:spPr>
          <a:xfrm>
            <a:off x="2713789" y="3850439"/>
            <a:ext cx="123189" cy="177165"/>
          </a:xfrm>
          <a:prstGeom prst="rect">
            <a:avLst/>
          </a:prstGeom>
          <a:solidFill>
            <a:srgbClr val="000000"/>
          </a:solidFill>
        </p:spPr>
        <p:txBody>
          <a:bodyPr vert="horz" wrap="square" lIns="0" tIns="50800" rIns="0" bIns="0" rtlCol="0">
            <a:spAutoFit/>
          </a:bodyPr>
          <a:lstStyle/>
          <a:p>
            <a:pPr marL="22860">
              <a:lnSpc>
                <a:spcPct val="100000"/>
              </a:lnSpc>
              <a:spcBef>
                <a:spcPts val="400"/>
              </a:spcBef>
            </a:pPr>
            <a:r>
              <a:rPr sz="750" b="1" spc="25" dirty="0">
                <a:solidFill>
                  <a:srgbClr val="FFFFFF"/>
                </a:solidFill>
                <a:latin typeface="Arial" panose="020B0604020202020204"/>
                <a:cs typeface="Arial" panose="020B0604020202020204"/>
              </a:rPr>
              <a:t>C</a:t>
            </a:r>
            <a:endParaRPr sz="750">
              <a:latin typeface="Arial" panose="020B0604020202020204"/>
              <a:cs typeface="Arial" panose="020B0604020202020204"/>
            </a:endParaRPr>
          </a:p>
        </p:txBody>
      </p:sp>
      <p:sp>
        <p:nvSpPr>
          <p:cNvPr id="44" name="object 44"/>
          <p:cNvSpPr/>
          <p:nvPr/>
        </p:nvSpPr>
        <p:spPr>
          <a:xfrm>
            <a:off x="2709946" y="3869656"/>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45" name="object 45"/>
          <p:cNvSpPr/>
          <p:nvPr/>
        </p:nvSpPr>
        <p:spPr>
          <a:xfrm>
            <a:off x="2709946" y="386965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46" name="object 46"/>
          <p:cNvSpPr/>
          <p:nvPr/>
        </p:nvSpPr>
        <p:spPr>
          <a:xfrm>
            <a:off x="2840622" y="3869656"/>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47" name="object 47"/>
          <p:cNvSpPr/>
          <p:nvPr/>
        </p:nvSpPr>
        <p:spPr>
          <a:xfrm>
            <a:off x="2709946" y="4031080"/>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48" name="object 48"/>
          <p:cNvSpPr txBox="1"/>
          <p:nvPr/>
        </p:nvSpPr>
        <p:spPr>
          <a:xfrm>
            <a:off x="3777247" y="3868487"/>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49" name="object 49"/>
          <p:cNvSpPr txBox="1"/>
          <p:nvPr/>
        </p:nvSpPr>
        <p:spPr>
          <a:xfrm>
            <a:off x="4492123" y="3868487"/>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50" name="object 50"/>
          <p:cNvSpPr/>
          <p:nvPr/>
        </p:nvSpPr>
        <p:spPr>
          <a:xfrm>
            <a:off x="5373437" y="3873500"/>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1" name="object 51"/>
          <p:cNvSpPr txBox="1"/>
          <p:nvPr/>
        </p:nvSpPr>
        <p:spPr>
          <a:xfrm>
            <a:off x="5383797" y="3883860"/>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FFFFFF"/>
                </a:solidFill>
                <a:latin typeface="Arial" panose="020B0604020202020204"/>
                <a:cs typeface="Arial" panose="020B0604020202020204"/>
              </a:rPr>
              <a:t>B</a:t>
            </a:r>
            <a:endParaRPr sz="750">
              <a:latin typeface="Arial" panose="020B0604020202020204"/>
              <a:cs typeface="Arial" panose="020B0604020202020204"/>
            </a:endParaRPr>
          </a:p>
        </p:txBody>
      </p:sp>
      <p:sp>
        <p:nvSpPr>
          <p:cNvPr id="52" name="object 52"/>
          <p:cNvSpPr/>
          <p:nvPr/>
        </p:nvSpPr>
        <p:spPr>
          <a:xfrm>
            <a:off x="5369593" y="3869656"/>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53" name="object 53"/>
          <p:cNvSpPr/>
          <p:nvPr/>
        </p:nvSpPr>
        <p:spPr>
          <a:xfrm>
            <a:off x="5369593" y="386965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54" name="object 54"/>
          <p:cNvSpPr/>
          <p:nvPr/>
        </p:nvSpPr>
        <p:spPr>
          <a:xfrm>
            <a:off x="5500269" y="3869656"/>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55" name="object 55"/>
          <p:cNvSpPr/>
          <p:nvPr/>
        </p:nvSpPr>
        <p:spPr>
          <a:xfrm>
            <a:off x="5369593" y="4031080"/>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56" name="object 56"/>
          <p:cNvSpPr/>
          <p:nvPr/>
        </p:nvSpPr>
        <p:spPr>
          <a:xfrm>
            <a:off x="6211302" y="3873500"/>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7" name="object 57"/>
          <p:cNvSpPr txBox="1"/>
          <p:nvPr/>
        </p:nvSpPr>
        <p:spPr>
          <a:xfrm>
            <a:off x="6221663" y="3883860"/>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FFFFFF"/>
                </a:solidFill>
                <a:latin typeface="Arial" panose="020B0604020202020204"/>
                <a:cs typeface="Arial" panose="020B0604020202020204"/>
              </a:rPr>
              <a:t>A</a:t>
            </a:r>
            <a:endParaRPr sz="750">
              <a:latin typeface="Arial" panose="020B0604020202020204"/>
              <a:cs typeface="Arial" panose="020B0604020202020204"/>
            </a:endParaRPr>
          </a:p>
        </p:txBody>
      </p:sp>
      <p:sp>
        <p:nvSpPr>
          <p:cNvPr id="58" name="object 58"/>
          <p:cNvSpPr/>
          <p:nvPr/>
        </p:nvSpPr>
        <p:spPr>
          <a:xfrm>
            <a:off x="6207459" y="3869656"/>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59" name="object 59"/>
          <p:cNvSpPr/>
          <p:nvPr/>
        </p:nvSpPr>
        <p:spPr>
          <a:xfrm>
            <a:off x="6207459" y="386965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60" name="object 60"/>
          <p:cNvSpPr/>
          <p:nvPr/>
        </p:nvSpPr>
        <p:spPr>
          <a:xfrm>
            <a:off x="6338135" y="3869656"/>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61" name="object 61"/>
          <p:cNvSpPr/>
          <p:nvPr/>
        </p:nvSpPr>
        <p:spPr>
          <a:xfrm>
            <a:off x="6207459" y="4031080"/>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62" name="object 62"/>
          <p:cNvSpPr/>
          <p:nvPr/>
        </p:nvSpPr>
        <p:spPr>
          <a:xfrm>
            <a:off x="7049168" y="3873500"/>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63" name="object 63"/>
          <p:cNvSpPr txBox="1"/>
          <p:nvPr/>
        </p:nvSpPr>
        <p:spPr>
          <a:xfrm>
            <a:off x="7059529" y="3883860"/>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FFFFFF"/>
                </a:solidFill>
                <a:latin typeface="Arial" panose="020B0604020202020204"/>
                <a:cs typeface="Arial" panose="020B0604020202020204"/>
              </a:rPr>
              <a:t>D</a:t>
            </a:r>
            <a:endParaRPr sz="750">
              <a:latin typeface="Arial" panose="020B0604020202020204"/>
              <a:cs typeface="Arial" panose="020B0604020202020204"/>
            </a:endParaRPr>
          </a:p>
        </p:txBody>
      </p:sp>
      <p:sp>
        <p:nvSpPr>
          <p:cNvPr id="64" name="object 64"/>
          <p:cNvSpPr/>
          <p:nvPr/>
        </p:nvSpPr>
        <p:spPr>
          <a:xfrm>
            <a:off x="7045325" y="3869656"/>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65" name="object 65"/>
          <p:cNvSpPr/>
          <p:nvPr/>
        </p:nvSpPr>
        <p:spPr>
          <a:xfrm>
            <a:off x="7045325" y="386965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66" name="object 66"/>
          <p:cNvSpPr/>
          <p:nvPr/>
        </p:nvSpPr>
        <p:spPr>
          <a:xfrm>
            <a:off x="7176001" y="3869656"/>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67" name="object 67"/>
          <p:cNvSpPr/>
          <p:nvPr/>
        </p:nvSpPr>
        <p:spPr>
          <a:xfrm>
            <a:off x="7045325" y="4031080"/>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68" name="object 68"/>
          <p:cNvSpPr txBox="1"/>
          <p:nvPr/>
        </p:nvSpPr>
        <p:spPr>
          <a:xfrm>
            <a:off x="302794" y="4060658"/>
            <a:ext cx="5422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Market</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Cap</a:t>
            </a:r>
            <a:endParaRPr sz="750">
              <a:latin typeface="Arial" panose="020B0604020202020204"/>
              <a:cs typeface="Arial" panose="020B0604020202020204"/>
            </a:endParaRPr>
          </a:p>
        </p:txBody>
      </p:sp>
      <p:sp>
        <p:nvSpPr>
          <p:cNvPr id="69" name="object 69"/>
          <p:cNvSpPr txBox="1"/>
          <p:nvPr/>
        </p:nvSpPr>
        <p:spPr>
          <a:xfrm>
            <a:off x="2347494" y="4060658"/>
            <a:ext cx="50927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2,035.72</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0" name="object 70"/>
          <p:cNvSpPr txBox="1"/>
          <p:nvPr/>
        </p:nvSpPr>
        <p:spPr>
          <a:xfrm>
            <a:off x="3462087" y="4060658"/>
            <a:ext cx="3702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25.67</a:t>
            </a:r>
            <a:r>
              <a:rPr sz="750" spc="-45"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1" name="object 71"/>
          <p:cNvSpPr txBox="1"/>
          <p:nvPr/>
        </p:nvSpPr>
        <p:spPr>
          <a:xfrm>
            <a:off x="4176963" y="4060658"/>
            <a:ext cx="3702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27.20</a:t>
            </a:r>
            <a:r>
              <a:rPr sz="750" spc="-45"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2" name="object 72"/>
          <p:cNvSpPr txBox="1"/>
          <p:nvPr/>
        </p:nvSpPr>
        <p:spPr>
          <a:xfrm>
            <a:off x="5145505" y="4060658"/>
            <a:ext cx="3702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36.11</a:t>
            </a:r>
            <a:r>
              <a:rPr sz="750" spc="-45"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3" name="object 73"/>
          <p:cNvSpPr txBox="1"/>
          <p:nvPr/>
        </p:nvSpPr>
        <p:spPr>
          <a:xfrm>
            <a:off x="5983371" y="4060658"/>
            <a:ext cx="3702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15.23</a:t>
            </a:r>
            <a:r>
              <a:rPr sz="750" spc="-45"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4" name="object 74"/>
          <p:cNvSpPr txBox="1"/>
          <p:nvPr/>
        </p:nvSpPr>
        <p:spPr>
          <a:xfrm>
            <a:off x="6682874" y="4060658"/>
            <a:ext cx="50927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1,752.66</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5" name="object 75"/>
          <p:cNvSpPr txBox="1"/>
          <p:nvPr/>
        </p:nvSpPr>
        <p:spPr>
          <a:xfrm>
            <a:off x="302794" y="4214395"/>
            <a:ext cx="59753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of</a:t>
            </a:r>
            <a:r>
              <a:rPr sz="750" spc="-6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Analysts</a:t>
            </a:r>
            <a:endParaRPr sz="750">
              <a:latin typeface="Arial" panose="020B0604020202020204"/>
              <a:cs typeface="Arial" panose="020B0604020202020204"/>
            </a:endParaRPr>
          </a:p>
        </p:txBody>
      </p:sp>
      <p:sp>
        <p:nvSpPr>
          <p:cNvPr id="76" name="object 76"/>
          <p:cNvSpPr txBox="1"/>
          <p:nvPr/>
        </p:nvSpPr>
        <p:spPr>
          <a:xfrm>
            <a:off x="2724150" y="4214395"/>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a:t>
            </a:r>
            <a:endParaRPr sz="750">
              <a:latin typeface="Arial" panose="020B0604020202020204"/>
              <a:cs typeface="Arial" panose="020B0604020202020204"/>
            </a:endParaRPr>
          </a:p>
        </p:txBody>
      </p:sp>
      <p:sp>
        <p:nvSpPr>
          <p:cNvPr id="77" name="object 77"/>
          <p:cNvSpPr txBox="1"/>
          <p:nvPr/>
        </p:nvSpPr>
        <p:spPr>
          <a:xfrm>
            <a:off x="3754187" y="4214395"/>
            <a:ext cx="8128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a:t>
            </a:r>
            <a:endParaRPr sz="750">
              <a:latin typeface="Arial" panose="020B0604020202020204"/>
              <a:cs typeface="Arial" panose="020B0604020202020204"/>
            </a:endParaRPr>
          </a:p>
        </p:txBody>
      </p:sp>
      <p:sp>
        <p:nvSpPr>
          <p:cNvPr id="78" name="object 78"/>
          <p:cNvSpPr txBox="1"/>
          <p:nvPr/>
        </p:nvSpPr>
        <p:spPr>
          <a:xfrm>
            <a:off x="4415255" y="4214395"/>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13</a:t>
            </a:r>
            <a:endParaRPr sz="750">
              <a:latin typeface="Arial" panose="020B0604020202020204"/>
              <a:cs typeface="Arial" panose="020B0604020202020204"/>
            </a:endParaRPr>
          </a:p>
        </p:txBody>
      </p:sp>
      <p:sp>
        <p:nvSpPr>
          <p:cNvPr id="79" name="object 79"/>
          <p:cNvSpPr txBox="1"/>
          <p:nvPr/>
        </p:nvSpPr>
        <p:spPr>
          <a:xfrm>
            <a:off x="5437605" y="4214395"/>
            <a:ext cx="8128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a:t>
            </a:r>
            <a:endParaRPr sz="750">
              <a:latin typeface="Arial" panose="020B0604020202020204"/>
              <a:cs typeface="Arial" panose="020B0604020202020204"/>
            </a:endParaRPr>
          </a:p>
        </p:txBody>
      </p:sp>
      <p:sp>
        <p:nvSpPr>
          <p:cNvPr id="80" name="object 80"/>
          <p:cNvSpPr txBox="1"/>
          <p:nvPr/>
        </p:nvSpPr>
        <p:spPr>
          <a:xfrm>
            <a:off x="6275471" y="4214395"/>
            <a:ext cx="8128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a:t>
            </a:r>
            <a:endParaRPr sz="750">
              <a:latin typeface="Arial" panose="020B0604020202020204"/>
              <a:cs typeface="Arial" panose="020B0604020202020204"/>
            </a:endParaRPr>
          </a:p>
        </p:txBody>
      </p:sp>
      <p:sp>
        <p:nvSpPr>
          <p:cNvPr id="81" name="object 81"/>
          <p:cNvSpPr txBox="1"/>
          <p:nvPr/>
        </p:nvSpPr>
        <p:spPr>
          <a:xfrm>
            <a:off x="7059529" y="4214395"/>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16</a:t>
            </a:r>
            <a:endParaRPr sz="750">
              <a:latin typeface="Arial" panose="020B0604020202020204"/>
              <a:cs typeface="Arial" panose="020B0604020202020204"/>
            </a:endParaRPr>
          </a:p>
        </p:txBody>
      </p:sp>
      <p:sp>
        <p:nvSpPr>
          <p:cNvPr id="82" name="object 82"/>
          <p:cNvSpPr txBox="1"/>
          <p:nvPr/>
        </p:nvSpPr>
        <p:spPr>
          <a:xfrm>
            <a:off x="302794" y="4368132"/>
            <a:ext cx="6642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Dividend</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Yield</a:t>
            </a:r>
            <a:endParaRPr sz="750">
              <a:latin typeface="Arial" panose="020B0604020202020204"/>
              <a:cs typeface="Arial" panose="020B0604020202020204"/>
            </a:endParaRPr>
          </a:p>
        </p:txBody>
      </p:sp>
      <p:sp>
        <p:nvSpPr>
          <p:cNvPr id="83" name="object 83"/>
          <p:cNvSpPr txBox="1"/>
          <p:nvPr/>
        </p:nvSpPr>
        <p:spPr>
          <a:xfrm>
            <a:off x="2547352" y="43681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0.68%</a:t>
            </a:r>
            <a:endParaRPr sz="750">
              <a:latin typeface="Arial" panose="020B0604020202020204"/>
              <a:cs typeface="Arial" panose="020B0604020202020204"/>
            </a:endParaRPr>
          </a:p>
        </p:txBody>
      </p:sp>
      <p:sp>
        <p:nvSpPr>
          <p:cNvPr id="84" name="object 84"/>
          <p:cNvSpPr txBox="1"/>
          <p:nvPr/>
        </p:nvSpPr>
        <p:spPr>
          <a:xfrm>
            <a:off x="3523581" y="43681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0.93%</a:t>
            </a:r>
            <a:endParaRPr sz="750">
              <a:latin typeface="Arial" panose="020B0604020202020204"/>
              <a:cs typeface="Arial" panose="020B0604020202020204"/>
            </a:endParaRPr>
          </a:p>
        </p:txBody>
      </p:sp>
      <p:sp>
        <p:nvSpPr>
          <p:cNvPr id="85" name="object 85"/>
          <p:cNvSpPr txBox="1"/>
          <p:nvPr/>
        </p:nvSpPr>
        <p:spPr>
          <a:xfrm>
            <a:off x="4238458" y="43681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1.48%</a:t>
            </a:r>
            <a:endParaRPr sz="750">
              <a:latin typeface="Arial" panose="020B0604020202020204"/>
              <a:cs typeface="Arial" panose="020B0604020202020204"/>
            </a:endParaRPr>
          </a:p>
        </p:txBody>
      </p:sp>
      <p:sp>
        <p:nvSpPr>
          <p:cNvPr id="86" name="object 86"/>
          <p:cNvSpPr txBox="1"/>
          <p:nvPr/>
        </p:nvSpPr>
        <p:spPr>
          <a:xfrm>
            <a:off x="5207000" y="43681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2.68%</a:t>
            </a:r>
            <a:endParaRPr sz="750">
              <a:latin typeface="Arial" panose="020B0604020202020204"/>
              <a:cs typeface="Arial" panose="020B0604020202020204"/>
            </a:endParaRPr>
          </a:p>
        </p:txBody>
      </p:sp>
      <p:sp>
        <p:nvSpPr>
          <p:cNvPr id="87" name="object 87"/>
          <p:cNvSpPr txBox="1"/>
          <p:nvPr/>
        </p:nvSpPr>
        <p:spPr>
          <a:xfrm>
            <a:off x="6044866" y="43681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1.19%</a:t>
            </a:r>
            <a:endParaRPr sz="750">
              <a:latin typeface="Arial" panose="020B0604020202020204"/>
              <a:cs typeface="Arial" panose="020B0604020202020204"/>
            </a:endParaRPr>
          </a:p>
        </p:txBody>
      </p:sp>
      <p:sp>
        <p:nvSpPr>
          <p:cNvPr id="88" name="object 88"/>
          <p:cNvSpPr txBox="1"/>
          <p:nvPr/>
        </p:nvSpPr>
        <p:spPr>
          <a:xfrm>
            <a:off x="6882731" y="43681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0.96%</a:t>
            </a:r>
            <a:endParaRPr sz="750">
              <a:latin typeface="Arial" panose="020B0604020202020204"/>
              <a:cs typeface="Arial" panose="020B0604020202020204"/>
            </a:endParaRPr>
          </a:p>
        </p:txBody>
      </p:sp>
      <p:sp>
        <p:nvSpPr>
          <p:cNvPr id="89" name="object 89"/>
          <p:cNvSpPr txBox="1"/>
          <p:nvPr/>
        </p:nvSpPr>
        <p:spPr>
          <a:xfrm>
            <a:off x="302794" y="4552616"/>
            <a:ext cx="597535" cy="145415"/>
          </a:xfrm>
          <a:prstGeom prst="rect">
            <a:avLst/>
          </a:prstGeom>
        </p:spPr>
        <p:txBody>
          <a:bodyPr vert="horz" wrap="square" lIns="0" tIns="17145" rIns="0" bIns="0" rtlCol="0">
            <a:spAutoFit/>
          </a:bodyPr>
          <a:lstStyle/>
          <a:p>
            <a:pPr marL="12700">
              <a:lnSpc>
                <a:spcPct val="100000"/>
              </a:lnSpc>
              <a:spcBef>
                <a:spcPts val="135"/>
              </a:spcBef>
            </a:pPr>
            <a:r>
              <a:rPr sz="750" b="1" spc="15" dirty="0">
                <a:latin typeface="Arial" panose="020B0604020202020204"/>
                <a:cs typeface="Arial" panose="020B0604020202020204"/>
              </a:rPr>
              <a:t>Value</a:t>
            </a:r>
            <a:r>
              <a:rPr sz="750" b="1" spc="-4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90" name="object 90"/>
          <p:cNvSpPr txBox="1"/>
          <p:nvPr/>
        </p:nvSpPr>
        <p:spPr>
          <a:xfrm>
            <a:off x="2713789" y="4534568"/>
            <a:ext cx="123189" cy="177165"/>
          </a:xfrm>
          <a:prstGeom prst="rect">
            <a:avLst/>
          </a:prstGeom>
          <a:solidFill>
            <a:srgbClr val="D1D1CE"/>
          </a:solidFill>
        </p:spPr>
        <p:txBody>
          <a:bodyPr vert="horz" wrap="square" lIns="0" tIns="50800" rIns="0" bIns="0" rtlCol="0">
            <a:spAutoFit/>
          </a:bodyPr>
          <a:lstStyle/>
          <a:p>
            <a:pPr marL="30480">
              <a:lnSpc>
                <a:spcPct val="100000"/>
              </a:lnSpc>
              <a:spcBef>
                <a:spcPts val="400"/>
              </a:spcBef>
            </a:pPr>
            <a:r>
              <a:rPr sz="750" b="1" spc="20" dirty="0">
                <a:solidFill>
                  <a:srgbClr val="434343"/>
                </a:solidFill>
                <a:latin typeface="Arial" panose="020B0604020202020204"/>
                <a:cs typeface="Arial" panose="020B0604020202020204"/>
              </a:rPr>
              <a:t>F</a:t>
            </a:r>
            <a:endParaRPr sz="750">
              <a:latin typeface="Arial" panose="020B0604020202020204"/>
              <a:cs typeface="Arial" panose="020B0604020202020204"/>
            </a:endParaRPr>
          </a:p>
        </p:txBody>
      </p:sp>
      <p:sp>
        <p:nvSpPr>
          <p:cNvPr id="91" name="object 91"/>
          <p:cNvSpPr/>
          <p:nvPr/>
        </p:nvSpPr>
        <p:spPr>
          <a:xfrm>
            <a:off x="2709946" y="45537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92" name="object 92"/>
          <p:cNvSpPr/>
          <p:nvPr/>
        </p:nvSpPr>
        <p:spPr>
          <a:xfrm>
            <a:off x="2709946" y="45537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93" name="object 93"/>
          <p:cNvSpPr/>
          <p:nvPr/>
        </p:nvSpPr>
        <p:spPr>
          <a:xfrm>
            <a:off x="2840622" y="45537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94" name="object 94"/>
          <p:cNvSpPr/>
          <p:nvPr/>
        </p:nvSpPr>
        <p:spPr>
          <a:xfrm>
            <a:off x="2709946" y="47152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95" name="object 95"/>
          <p:cNvSpPr txBox="1"/>
          <p:nvPr/>
        </p:nvSpPr>
        <p:spPr>
          <a:xfrm>
            <a:off x="3777247" y="4552616"/>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96" name="object 96"/>
          <p:cNvSpPr txBox="1"/>
          <p:nvPr/>
        </p:nvSpPr>
        <p:spPr>
          <a:xfrm>
            <a:off x="4492123" y="4552616"/>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97" name="object 97"/>
          <p:cNvSpPr/>
          <p:nvPr/>
        </p:nvSpPr>
        <p:spPr>
          <a:xfrm>
            <a:off x="5373437" y="45576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98" name="object 98"/>
          <p:cNvSpPr txBox="1"/>
          <p:nvPr/>
        </p:nvSpPr>
        <p:spPr>
          <a:xfrm>
            <a:off x="5383797" y="4567989"/>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A</a:t>
            </a:r>
            <a:endParaRPr sz="750">
              <a:latin typeface="Arial" panose="020B0604020202020204"/>
              <a:cs typeface="Arial" panose="020B0604020202020204"/>
            </a:endParaRPr>
          </a:p>
        </p:txBody>
      </p:sp>
      <p:sp>
        <p:nvSpPr>
          <p:cNvPr id="99" name="object 99"/>
          <p:cNvSpPr/>
          <p:nvPr/>
        </p:nvSpPr>
        <p:spPr>
          <a:xfrm>
            <a:off x="5369593" y="45537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00" name="object 100"/>
          <p:cNvSpPr/>
          <p:nvPr/>
        </p:nvSpPr>
        <p:spPr>
          <a:xfrm>
            <a:off x="5369593" y="45537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1" name="object 101"/>
          <p:cNvSpPr/>
          <p:nvPr/>
        </p:nvSpPr>
        <p:spPr>
          <a:xfrm>
            <a:off x="5500269" y="45537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02" name="object 102"/>
          <p:cNvSpPr/>
          <p:nvPr/>
        </p:nvSpPr>
        <p:spPr>
          <a:xfrm>
            <a:off x="5369593" y="47152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3" name="object 103"/>
          <p:cNvSpPr/>
          <p:nvPr/>
        </p:nvSpPr>
        <p:spPr>
          <a:xfrm>
            <a:off x="6211302" y="45576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4" name="object 104"/>
          <p:cNvSpPr txBox="1"/>
          <p:nvPr/>
        </p:nvSpPr>
        <p:spPr>
          <a:xfrm>
            <a:off x="6221663" y="4567989"/>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A</a:t>
            </a:r>
            <a:endParaRPr sz="750">
              <a:latin typeface="Arial" panose="020B0604020202020204"/>
              <a:cs typeface="Arial" panose="020B0604020202020204"/>
            </a:endParaRPr>
          </a:p>
        </p:txBody>
      </p:sp>
      <p:sp>
        <p:nvSpPr>
          <p:cNvPr id="105" name="object 105"/>
          <p:cNvSpPr/>
          <p:nvPr/>
        </p:nvSpPr>
        <p:spPr>
          <a:xfrm>
            <a:off x="6207459" y="45537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06" name="object 106"/>
          <p:cNvSpPr/>
          <p:nvPr/>
        </p:nvSpPr>
        <p:spPr>
          <a:xfrm>
            <a:off x="6207459" y="45537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7" name="object 107"/>
          <p:cNvSpPr/>
          <p:nvPr/>
        </p:nvSpPr>
        <p:spPr>
          <a:xfrm>
            <a:off x="6338135" y="45537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08" name="object 108"/>
          <p:cNvSpPr/>
          <p:nvPr/>
        </p:nvSpPr>
        <p:spPr>
          <a:xfrm>
            <a:off x="6207459" y="47152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9" name="object 109"/>
          <p:cNvSpPr/>
          <p:nvPr/>
        </p:nvSpPr>
        <p:spPr>
          <a:xfrm>
            <a:off x="7049168" y="455762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10" name="object 110"/>
          <p:cNvSpPr txBox="1"/>
          <p:nvPr/>
        </p:nvSpPr>
        <p:spPr>
          <a:xfrm>
            <a:off x="7059529" y="4567989"/>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111" name="object 111"/>
          <p:cNvSpPr/>
          <p:nvPr/>
        </p:nvSpPr>
        <p:spPr>
          <a:xfrm>
            <a:off x="7045325" y="45537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12" name="object 112"/>
          <p:cNvSpPr/>
          <p:nvPr/>
        </p:nvSpPr>
        <p:spPr>
          <a:xfrm>
            <a:off x="7045325" y="4553785"/>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13" name="object 113"/>
          <p:cNvSpPr/>
          <p:nvPr/>
        </p:nvSpPr>
        <p:spPr>
          <a:xfrm>
            <a:off x="7176001" y="45537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14" name="object 114"/>
          <p:cNvSpPr/>
          <p:nvPr/>
        </p:nvSpPr>
        <p:spPr>
          <a:xfrm>
            <a:off x="7045325" y="471520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15" name="object 115"/>
          <p:cNvSpPr txBox="1"/>
          <p:nvPr/>
        </p:nvSpPr>
        <p:spPr>
          <a:xfrm>
            <a:off x="302794" y="4744787"/>
            <a:ext cx="5143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Cash/Price</a:t>
            </a:r>
            <a:endParaRPr sz="750">
              <a:latin typeface="Arial" panose="020B0604020202020204"/>
              <a:cs typeface="Arial" panose="020B0604020202020204"/>
            </a:endParaRPr>
          </a:p>
        </p:txBody>
      </p:sp>
      <p:sp>
        <p:nvSpPr>
          <p:cNvPr id="116" name="object 116"/>
          <p:cNvSpPr txBox="1"/>
          <p:nvPr/>
        </p:nvSpPr>
        <p:spPr>
          <a:xfrm>
            <a:off x="2639594" y="474478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0.04</a:t>
            </a:r>
            <a:endParaRPr sz="750">
              <a:latin typeface="Arial" panose="020B0604020202020204"/>
              <a:cs typeface="Arial" panose="020B0604020202020204"/>
            </a:endParaRPr>
          </a:p>
        </p:txBody>
      </p:sp>
      <p:sp>
        <p:nvSpPr>
          <p:cNvPr id="117" name="object 117"/>
          <p:cNvSpPr txBox="1"/>
          <p:nvPr/>
        </p:nvSpPr>
        <p:spPr>
          <a:xfrm>
            <a:off x="3615823" y="474478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0.09</a:t>
            </a:r>
            <a:endParaRPr sz="750">
              <a:latin typeface="Arial" panose="020B0604020202020204"/>
              <a:cs typeface="Arial" panose="020B0604020202020204"/>
            </a:endParaRPr>
          </a:p>
        </p:txBody>
      </p:sp>
      <p:sp>
        <p:nvSpPr>
          <p:cNvPr id="118" name="object 118"/>
          <p:cNvSpPr txBox="1"/>
          <p:nvPr/>
        </p:nvSpPr>
        <p:spPr>
          <a:xfrm>
            <a:off x="4330700" y="474478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0.06</a:t>
            </a:r>
            <a:endParaRPr sz="750">
              <a:latin typeface="Arial" panose="020B0604020202020204"/>
              <a:cs typeface="Arial" panose="020B0604020202020204"/>
            </a:endParaRPr>
          </a:p>
        </p:txBody>
      </p:sp>
      <p:sp>
        <p:nvSpPr>
          <p:cNvPr id="119" name="object 119"/>
          <p:cNvSpPr txBox="1"/>
          <p:nvPr/>
        </p:nvSpPr>
        <p:spPr>
          <a:xfrm>
            <a:off x="5299242" y="474478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0.14</a:t>
            </a:r>
            <a:endParaRPr sz="750">
              <a:latin typeface="Arial" panose="020B0604020202020204"/>
              <a:cs typeface="Arial" panose="020B0604020202020204"/>
            </a:endParaRPr>
          </a:p>
        </p:txBody>
      </p:sp>
      <p:sp>
        <p:nvSpPr>
          <p:cNvPr id="120" name="object 120"/>
          <p:cNvSpPr txBox="1"/>
          <p:nvPr/>
        </p:nvSpPr>
        <p:spPr>
          <a:xfrm>
            <a:off x="6137108" y="474478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0.23</a:t>
            </a:r>
            <a:endParaRPr sz="750">
              <a:latin typeface="Arial" panose="020B0604020202020204"/>
              <a:cs typeface="Arial" panose="020B0604020202020204"/>
            </a:endParaRPr>
          </a:p>
        </p:txBody>
      </p:sp>
      <p:sp>
        <p:nvSpPr>
          <p:cNvPr id="121" name="object 121"/>
          <p:cNvSpPr txBox="1"/>
          <p:nvPr/>
        </p:nvSpPr>
        <p:spPr>
          <a:xfrm>
            <a:off x="6974974" y="474478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0.07</a:t>
            </a:r>
            <a:endParaRPr sz="750">
              <a:latin typeface="Arial" panose="020B0604020202020204"/>
              <a:cs typeface="Arial" panose="020B0604020202020204"/>
            </a:endParaRPr>
          </a:p>
        </p:txBody>
      </p:sp>
      <p:sp>
        <p:nvSpPr>
          <p:cNvPr id="122" name="object 122"/>
          <p:cNvSpPr txBox="1"/>
          <p:nvPr/>
        </p:nvSpPr>
        <p:spPr>
          <a:xfrm>
            <a:off x="302794" y="4898524"/>
            <a:ext cx="54800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EV/EBITDA</a:t>
            </a:r>
            <a:endParaRPr sz="750">
              <a:latin typeface="Arial" panose="020B0604020202020204"/>
              <a:cs typeface="Arial" panose="020B0604020202020204"/>
            </a:endParaRPr>
          </a:p>
        </p:txBody>
      </p:sp>
      <p:sp>
        <p:nvSpPr>
          <p:cNvPr id="123" name="object 123"/>
          <p:cNvSpPr txBox="1"/>
          <p:nvPr/>
        </p:nvSpPr>
        <p:spPr>
          <a:xfrm>
            <a:off x="2578100" y="489852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26.34</a:t>
            </a:r>
            <a:endParaRPr sz="750">
              <a:latin typeface="Arial" panose="020B0604020202020204"/>
              <a:cs typeface="Arial" panose="020B0604020202020204"/>
            </a:endParaRPr>
          </a:p>
        </p:txBody>
      </p:sp>
      <p:sp>
        <p:nvSpPr>
          <p:cNvPr id="124" name="object 124"/>
          <p:cNvSpPr txBox="1"/>
          <p:nvPr/>
        </p:nvSpPr>
        <p:spPr>
          <a:xfrm>
            <a:off x="3615823" y="489852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8.20</a:t>
            </a:r>
            <a:endParaRPr sz="750">
              <a:latin typeface="Arial" panose="020B0604020202020204"/>
              <a:cs typeface="Arial" panose="020B0604020202020204"/>
            </a:endParaRPr>
          </a:p>
        </p:txBody>
      </p:sp>
      <p:sp>
        <p:nvSpPr>
          <p:cNvPr id="125" name="object 125"/>
          <p:cNvSpPr txBox="1"/>
          <p:nvPr/>
        </p:nvSpPr>
        <p:spPr>
          <a:xfrm>
            <a:off x="4269205" y="489852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14.95</a:t>
            </a:r>
            <a:endParaRPr sz="750">
              <a:latin typeface="Arial" panose="020B0604020202020204"/>
              <a:cs typeface="Arial" panose="020B0604020202020204"/>
            </a:endParaRPr>
          </a:p>
        </p:txBody>
      </p:sp>
      <p:sp>
        <p:nvSpPr>
          <p:cNvPr id="126" name="object 126"/>
          <p:cNvSpPr txBox="1"/>
          <p:nvPr/>
        </p:nvSpPr>
        <p:spPr>
          <a:xfrm>
            <a:off x="5299242" y="489852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8.66</a:t>
            </a:r>
            <a:endParaRPr sz="750">
              <a:latin typeface="Arial" panose="020B0604020202020204"/>
              <a:cs typeface="Arial" panose="020B0604020202020204"/>
            </a:endParaRPr>
          </a:p>
        </p:txBody>
      </p:sp>
      <p:sp>
        <p:nvSpPr>
          <p:cNvPr id="127" name="object 127"/>
          <p:cNvSpPr txBox="1"/>
          <p:nvPr/>
        </p:nvSpPr>
        <p:spPr>
          <a:xfrm>
            <a:off x="6137108" y="489852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7.74</a:t>
            </a:r>
            <a:endParaRPr sz="750">
              <a:latin typeface="Arial" panose="020B0604020202020204"/>
              <a:cs typeface="Arial" panose="020B0604020202020204"/>
            </a:endParaRPr>
          </a:p>
        </p:txBody>
      </p:sp>
      <p:sp>
        <p:nvSpPr>
          <p:cNvPr id="128" name="object 128"/>
          <p:cNvSpPr txBox="1"/>
          <p:nvPr/>
        </p:nvSpPr>
        <p:spPr>
          <a:xfrm>
            <a:off x="6913479" y="489852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24.49</a:t>
            </a:r>
            <a:endParaRPr sz="750">
              <a:latin typeface="Arial" panose="020B0604020202020204"/>
              <a:cs typeface="Arial" panose="020B0604020202020204"/>
            </a:endParaRPr>
          </a:p>
        </p:txBody>
      </p:sp>
      <p:sp>
        <p:nvSpPr>
          <p:cNvPr id="129" name="object 129"/>
          <p:cNvSpPr txBox="1"/>
          <p:nvPr/>
        </p:nvSpPr>
        <p:spPr>
          <a:xfrm>
            <a:off x="302794" y="5052260"/>
            <a:ext cx="497840" cy="145415"/>
          </a:xfrm>
          <a:prstGeom prst="rect">
            <a:avLst/>
          </a:prstGeom>
        </p:spPr>
        <p:txBody>
          <a:bodyPr vert="horz" wrap="square" lIns="0" tIns="17145" rIns="0" bIns="0" rtlCol="0">
            <a:spAutoFit/>
          </a:bodyPr>
          <a:lstStyle/>
          <a:p>
            <a:pPr marL="12700">
              <a:lnSpc>
                <a:spcPct val="100000"/>
              </a:lnSpc>
              <a:spcBef>
                <a:spcPts val="135"/>
              </a:spcBef>
            </a:pPr>
            <a:r>
              <a:rPr sz="750" spc="25" dirty="0">
                <a:solidFill>
                  <a:srgbClr val="3E3E3E"/>
                </a:solidFill>
                <a:latin typeface="Arial" panose="020B0604020202020204"/>
                <a:cs typeface="Arial" panose="020B0604020202020204"/>
              </a:rPr>
              <a:t>PEG</a:t>
            </a:r>
            <a:r>
              <a:rPr sz="750" spc="-5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Ratio</a:t>
            </a:r>
            <a:endParaRPr sz="750">
              <a:latin typeface="Arial" panose="020B0604020202020204"/>
              <a:cs typeface="Arial" panose="020B0604020202020204"/>
            </a:endParaRPr>
          </a:p>
        </p:txBody>
      </p:sp>
      <p:sp>
        <p:nvSpPr>
          <p:cNvPr id="130" name="object 130"/>
          <p:cNvSpPr txBox="1"/>
          <p:nvPr/>
        </p:nvSpPr>
        <p:spPr>
          <a:xfrm>
            <a:off x="2639594" y="505226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2.64</a:t>
            </a:r>
            <a:endParaRPr sz="750">
              <a:latin typeface="Arial" panose="020B0604020202020204"/>
              <a:cs typeface="Arial" panose="020B0604020202020204"/>
            </a:endParaRPr>
          </a:p>
        </p:txBody>
      </p:sp>
      <p:sp>
        <p:nvSpPr>
          <p:cNvPr id="131" name="object 131"/>
          <p:cNvSpPr txBox="1"/>
          <p:nvPr/>
        </p:nvSpPr>
        <p:spPr>
          <a:xfrm>
            <a:off x="3615823" y="505226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
              </a:rPr>
              <a:t>2.18</a:t>
            </a:r>
            <a:endParaRPr sz="750">
              <a:latin typeface="Arial" panose="020B0604020202020204"/>
              <a:cs typeface="Arial" panose="020B0604020202020204"/>
            </a:endParaRPr>
          </a:p>
        </p:txBody>
      </p:sp>
      <p:sp>
        <p:nvSpPr>
          <p:cNvPr id="132" name="object 132"/>
          <p:cNvSpPr txBox="1"/>
          <p:nvPr/>
        </p:nvSpPr>
        <p:spPr>
          <a:xfrm>
            <a:off x="4330700" y="505226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2.32</a:t>
            </a:r>
            <a:endParaRPr sz="750">
              <a:latin typeface="Arial" panose="020B0604020202020204"/>
              <a:cs typeface="Arial" panose="020B0604020202020204"/>
            </a:endParaRPr>
          </a:p>
        </p:txBody>
      </p:sp>
      <p:sp>
        <p:nvSpPr>
          <p:cNvPr id="133" name="object 133"/>
          <p:cNvSpPr txBox="1"/>
          <p:nvPr/>
        </p:nvSpPr>
        <p:spPr>
          <a:xfrm>
            <a:off x="5299242" y="505226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3"/>
              </a:rPr>
              <a:t>1.99</a:t>
            </a:r>
            <a:endParaRPr sz="750">
              <a:latin typeface="Arial" panose="020B0604020202020204"/>
              <a:cs typeface="Arial" panose="020B0604020202020204"/>
            </a:endParaRPr>
          </a:p>
        </p:txBody>
      </p:sp>
      <p:sp>
        <p:nvSpPr>
          <p:cNvPr id="134" name="object 134"/>
          <p:cNvSpPr txBox="1"/>
          <p:nvPr/>
        </p:nvSpPr>
        <p:spPr>
          <a:xfrm>
            <a:off x="6137108" y="505226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4"/>
              </a:rPr>
              <a:t>0.47</a:t>
            </a:r>
            <a:endParaRPr sz="750">
              <a:latin typeface="Arial" panose="020B0604020202020204"/>
              <a:cs typeface="Arial" panose="020B0604020202020204"/>
            </a:endParaRPr>
          </a:p>
        </p:txBody>
      </p:sp>
      <p:sp>
        <p:nvSpPr>
          <p:cNvPr id="135" name="object 135"/>
          <p:cNvSpPr txBox="1"/>
          <p:nvPr/>
        </p:nvSpPr>
        <p:spPr>
          <a:xfrm>
            <a:off x="6974974" y="505226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5"/>
              </a:rPr>
              <a:t>2.65</a:t>
            </a:r>
            <a:endParaRPr sz="750">
              <a:latin typeface="Arial" panose="020B0604020202020204"/>
              <a:cs typeface="Arial" panose="020B0604020202020204"/>
            </a:endParaRPr>
          </a:p>
        </p:txBody>
      </p:sp>
      <p:sp>
        <p:nvSpPr>
          <p:cNvPr id="136" name="object 136"/>
          <p:cNvSpPr txBox="1"/>
          <p:nvPr/>
        </p:nvSpPr>
        <p:spPr>
          <a:xfrm>
            <a:off x="302794" y="5205997"/>
            <a:ext cx="76454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Price/Book</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(P/B)</a:t>
            </a:r>
            <a:endParaRPr sz="750">
              <a:latin typeface="Arial" panose="020B0604020202020204"/>
              <a:cs typeface="Arial" panose="020B0604020202020204"/>
            </a:endParaRPr>
          </a:p>
        </p:txBody>
      </p:sp>
      <p:sp>
        <p:nvSpPr>
          <p:cNvPr id="137" name="object 137"/>
          <p:cNvSpPr txBox="1"/>
          <p:nvPr/>
        </p:nvSpPr>
        <p:spPr>
          <a:xfrm>
            <a:off x="2578100" y="520599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6"/>
              </a:rPr>
              <a:t>30.74</a:t>
            </a:r>
            <a:endParaRPr sz="750">
              <a:latin typeface="Arial" panose="020B0604020202020204"/>
              <a:cs typeface="Arial" panose="020B0604020202020204"/>
            </a:endParaRPr>
          </a:p>
        </p:txBody>
      </p:sp>
      <p:sp>
        <p:nvSpPr>
          <p:cNvPr id="138" name="object 138"/>
          <p:cNvSpPr txBox="1"/>
          <p:nvPr/>
        </p:nvSpPr>
        <p:spPr>
          <a:xfrm>
            <a:off x="3554329" y="520599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6"/>
              </a:rPr>
              <a:t>10.13</a:t>
            </a:r>
            <a:endParaRPr sz="750">
              <a:latin typeface="Arial" panose="020B0604020202020204"/>
              <a:cs typeface="Arial" panose="020B0604020202020204"/>
            </a:endParaRPr>
          </a:p>
        </p:txBody>
      </p:sp>
      <p:sp>
        <p:nvSpPr>
          <p:cNvPr id="139" name="object 139"/>
          <p:cNvSpPr txBox="1"/>
          <p:nvPr/>
        </p:nvSpPr>
        <p:spPr>
          <a:xfrm>
            <a:off x="4330700" y="520599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3.80</a:t>
            </a:r>
            <a:endParaRPr sz="750">
              <a:latin typeface="Arial" panose="020B0604020202020204"/>
              <a:cs typeface="Arial" panose="020B0604020202020204"/>
            </a:endParaRPr>
          </a:p>
        </p:txBody>
      </p:sp>
      <p:sp>
        <p:nvSpPr>
          <p:cNvPr id="140" name="object 140"/>
          <p:cNvSpPr txBox="1"/>
          <p:nvPr/>
        </p:nvSpPr>
        <p:spPr>
          <a:xfrm>
            <a:off x="5353050" y="5205997"/>
            <a:ext cx="164465" cy="145415"/>
          </a:xfrm>
          <a:prstGeom prst="rect">
            <a:avLst/>
          </a:prstGeom>
        </p:spPr>
        <p:txBody>
          <a:bodyPr vert="horz" wrap="square" lIns="0" tIns="17145" rIns="0" bIns="0" rtlCol="0">
            <a:spAutoFit/>
          </a:bodyPr>
          <a:lstStyle/>
          <a:p>
            <a:pPr marL="12700">
              <a:lnSpc>
                <a:spcPct val="100000"/>
              </a:lnSpc>
              <a:spcBef>
                <a:spcPts val="135"/>
              </a:spcBef>
            </a:pPr>
            <a:r>
              <a:rPr sz="750" spc="25" dirty="0">
                <a:solidFill>
                  <a:srgbClr val="3E3E3E"/>
                </a:solidFill>
                <a:latin typeface="Arial" panose="020B0604020202020204"/>
                <a:cs typeface="Arial" panose="020B0604020202020204"/>
              </a:rPr>
              <a:t>NA</a:t>
            </a:r>
            <a:endParaRPr sz="750">
              <a:latin typeface="Arial" panose="020B0604020202020204"/>
              <a:cs typeface="Arial" panose="020B0604020202020204"/>
            </a:endParaRPr>
          </a:p>
        </p:txBody>
      </p:sp>
      <p:sp>
        <p:nvSpPr>
          <p:cNvPr id="141" name="object 141"/>
          <p:cNvSpPr txBox="1"/>
          <p:nvPr/>
        </p:nvSpPr>
        <p:spPr>
          <a:xfrm>
            <a:off x="6137108" y="5205997"/>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7"/>
              </a:rPr>
              <a:t>3.89</a:t>
            </a:r>
            <a:endParaRPr sz="750">
              <a:latin typeface="Arial" panose="020B0604020202020204"/>
              <a:cs typeface="Arial" panose="020B0604020202020204"/>
            </a:endParaRPr>
          </a:p>
        </p:txBody>
      </p:sp>
      <p:sp>
        <p:nvSpPr>
          <p:cNvPr id="142" name="object 142"/>
          <p:cNvSpPr txBox="1"/>
          <p:nvPr/>
        </p:nvSpPr>
        <p:spPr>
          <a:xfrm>
            <a:off x="6913479" y="520599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8"/>
              </a:rPr>
              <a:t>13.46</a:t>
            </a:r>
            <a:endParaRPr sz="750">
              <a:latin typeface="Arial" panose="020B0604020202020204"/>
              <a:cs typeface="Arial" panose="020B0604020202020204"/>
            </a:endParaRPr>
          </a:p>
        </p:txBody>
      </p:sp>
      <p:sp>
        <p:nvSpPr>
          <p:cNvPr id="143" name="object 143"/>
          <p:cNvSpPr txBox="1"/>
          <p:nvPr/>
        </p:nvSpPr>
        <p:spPr>
          <a:xfrm>
            <a:off x="302794" y="5359734"/>
            <a:ext cx="10750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Price/Cash Flow</a:t>
            </a:r>
            <a:r>
              <a:rPr sz="750" spc="-2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(P/CF)</a:t>
            </a:r>
            <a:endParaRPr sz="750">
              <a:latin typeface="Arial" panose="020B0604020202020204"/>
              <a:cs typeface="Arial" panose="020B0604020202020204"/>
            </a:endParaRPr>
          </a:p>
        </p:txBody>
      </p:sp>
      <p:sp>
        <p:nvSpPr>
          <p:cNvPr id="144" name="object 144"/>
          <p:cNvSpPr txBox="1"/>
          <p:nvPr/>
        </p:nvSpPr>
        <p:spPr>
          <a:xfrm>
            <a:off x="2578100" y="535973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30.11</a:t>
            </a:r>
            <a:endParaRPr sz="750">
              <a:latin typeface="Arial" panose="020B0604020202020204"/>
              <a:cs typeface="Arial" panose="020B0604020202020204"/>
            </a:endParaRPr>
          </a:p>
        </p:txBody>
      </p:sp>
      <p:sp>
        <p:nvSpPr>
          <p:cNvPr id="145" name="object 145"/>
          <p:cNvSpPr txBox="1"/>
          <p:nvPr/>
        </p:nvSpPr>
        <p:spPr>
          <a:xfrm>
            <a:off x="3554329" y="535973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20.00</a:t>
            </a:r>
            <a:endParaRPr sz="750">
              <a:latin typeface="Arial" panose="020B0604020202020204"/>
              <a:cs typeface="Arial" panose="020B0604020202020204"/>
            </a:endParaRPr>
          </a:p>
        </p:txBody>
      </p:sp>
      <p:sp>
        <p:nvSpPr>
          <p:cNvPr id="146" name="object 146"/>
          <p:cNvSpPr txBox="1"/>
          <p:nvPr/>
        </p:nvSpPr>
        <p:spPr>
          <a:xfrm>
            <a:off x="4269205" y="535973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15.39</a:t>
            </a:r>
            <a:endParaRPr sz="750">
              <a:latin typeface="Arial" panose="020B0604020202020204"/>
              <a:cs typeface="Arial" panose="020B0604020202020204"/>
            </a:endParaRPr>
          </a:p>
        </p:txBody>
      </p:sp>
      <p:sp>
        <p:nvSpPr>
          <p:cNvPr id="147" name="object 147"/>
          <p:cNvSpPr txBox="1"/>
          <p:nvPr/>
        </p:nvSpPr>
        <p:spPr>
          <a:xfrm>
            <a:off x="5299242" y="53597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9.89</a:t>
            </a:r>
            <a:endParaRPr sz="750">
              <a:latin typeface="Arial" panose="020B0604020202020204"/>
              <a:cs typeface="Arial" panose="020B0604020202020204"/>
            </a:endParaRPr>
          </a:p>
        </p:txBody>
      </p:sp>
      <p:sp>
        <p:nvSpPr>
          <p:cNvPr id="148" name="object 148"/>
          <p:cNvSpPr txBox="1"/>
          <p:nvPr/>
        </p:nvSpPr>
        <p:spPr>
          <a:xfrm>
            <a:off x="6137108" y="53597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9.31</a:t>
            </a:r>
            <a:endParaRPr sz="750">
              <a:latin typeface="Arial" panose="020B0604020202020204"/>
              <a:cs typeface="Arial" panose="020B0604020202020204"/>
            </a:endParaRPr>
          </a:p>
        </p:txBody>
      </p:sp>
      <p:sp>
        <p:nvSpPr>
          <p:cNvPr id="149" name="object 149"/>
          <p:cNvSpPr txBox="1"/>
          <p:nvPr/>
        </p:nvSpPr>
        <p:spPr>
          <a:xfrm>
            <a:off x="6913479" y="535973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30.81</a:t>
            </a:r>
            <a:endParaRPr sz="750">
              <a:latin typeface="Arial" panose="020B0604020202020204"/>
              <a:cs typeface="Arial" panose="020B0604020202020204"/>
            </a:endParaRPr>
          </a:p>
        </p:txBody>
      </p:sp>
      <p:sp>
        <p:nvSpPr>
          <p:cNvPr id="150" name="object 150"/>
          <p:cNvSpPr txBox="1"/>
          <p:nvPr/>
        </p:nvSpPr>
        <p:spPr>
          <a:xfrm>
            <a:off x="302794" y="5513471"/>
            <a:ext cx="3975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P/E</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a:t>
            </a:r>
            <a:endParaRPr sz="750">
              <a:latin typeface="Arial" panose="020B0604020202020204"/>
              <a:cs typeface="Arial" panose="020B0604020202020204"/>
            </a:endParaRPr>
          </a:p>
        </p:txBody>
      </p:sp>
      <p:sp>
        <p:nvSpPr>
          <p:cNvPr id="151" name="object 151"/>
          <p:cNvSpPr txBox="1"/>
          <p:nvPr/>
        </p:nvSpPr>
        <p:spPr>
          <a:xfrm>
            <a:off x="2578100" y="5513471"/>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27.13</a:t>
            </a:r>
            <a:endParaRPr sz="750">
              <a:latin typeface="Arial" panose="020B0604020202020204"/>
              <a:cs typeface="Arial" panose="020B0604020202020204"/>
            </a:endParaRPr>
          </a:p>
        </p:txBody>
      </p:sp>
      <p:sp>
        <p:nvSpPr>
          <p:cNvPr id="152" name="object 152"/>
          <p:cNvSpPr txBox="1"/>
          <p:nvPr/>
        </p:nvSpPr>
        <p:spPr>
          <a:xfrm>
            <a:off x="3554329" y="5513471"/>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9"/>
              </a:rPr>
              <a:t>19.65</a:t>
            </a:r>
            <a:endParaRPr sz="750">
              <a:latin typeface="Arial" panose="020B0604020202020204"/>
              <a:cs typeface="Arial" panose="020B0604020202020204"/>
            </a:endParaRPr>
          </a:p>
        </p:txBody>
      </p:sp>
      <p:sp>
        <p:nvSpPr>
          <p:cNvPr id="153" name="object 153"/>
          <p:cNvSpPr txBox="1"/>
          <p:nvPr/>
        </p:nvSpPr>
        <p:spPr>
          <a:xfrm>
            <a:off x="4269205" y="5513471"/>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20.41</a:t>
            </a:r>
            <a:endParaRPr sz="750">
              <a:latin typeface="Arial" panose="020B0604020202020204"/>
              <a:cs typeface="Arial" panose="020B0604020202020204"/>
            </a:endParaRPr>
          </a:p>
        </p:txBody>
      </p:sp>
      <p:sp>
        <p:nvSpPr>
          <p:cNvPr id="154" name="object 154"/>
          <p:cNvSpPr txBox="1"/>
          <p:nvPr/>
        </p:nvSpPr>
        <p:spPr>
          <a:xfrm>
            <a:off x="5237747" y="5513471"/>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0"/>
              </a:rPr>
              <a:t>10.81</a:t>
            </a:r>
            <a:endParaRPr sz="750">
              <a:latin typeface="Arial" panose="020B0604020202020204"/>
              <a:cs typeface="Arial" panose="020B0604020202020204"/>
            </a:endParaRPr>
          </a:p>
        </p:txBody>
      </p:sp>
      <p:sp>
        <p:nvSpPr>
          <p:cNvPr id="155" name="object 155"/>
          <p:cNvSpPr txBox="1"/>
          <p:nvPr/>
        </p:nvSpPr>
        <p:spPr>
          <a:xfrm>
            <a:off x="6075613" y="5513471"/>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1"/>
              </a:rPr>
              <a:t>12.19</a:t>
            </a:r>
            <a:endParaRPr sz="750">
              <a:latin typeface="Arial" panose="020B0604020202020204"/>
              <a:cs typeface="Arial" panose="020B0604020202020204"/>
            </a:endParaRPr>
          </a:p>
        </p:txBody>
      </p:sp>
      <p:sp>
        <p:nvSpPr>
          <p:cNvPr id="156" name="object 156"/>
          <p:cNvSpPr txBox="1"/>
          <p:nvPr/>
        </p:nvSpPr>
        <p:spPr>
          <a:xfrm>
            <a:off x="6913479" y="5513471"/>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2"/>
              </a:rPr>
              <a:t>31.66</a:t>
            </a:r>
            <a:endParaRPr sz="750">
              <a:latin typeface="Arial" panose="020B0604020202020204"/>
              <a:cs typeface="Arial" panose="020B0604020202020204"/>
            </a:endParaRPr>
          </a:p>
        </p:txBody>
      </p:sp>
      <p:sp>
        <p:nvSpPr>
          <p:cNvPr id="157" name="object 157"/>
          <p:cNvSpPr txBox="1"/>
          <p:nvPr/>
        </p:nvSpPr>
        <p:spPr>
          <a:xfrm>
            <a:off x="302794" y="5667208"/>
            <a:ext cx="7867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Price/Sales</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(P/S)</a:t>
            </a:r>
            <a:endParaRPr sz="750">
              <a:latin typeface="Arial" panose="020B0604020202020204"/>
              <a:cs typeface="Arial" panose="020B0604020202020204"/>
            </a:endParaRPr>
          </a:p>
        </p:txBody>
      </p:sp>
      <p:sp>
        <p:nvSpPr>
          <p:cNvPr id="158" name="object 158"/>
          <p:cNvSpPr txBox="1"/>
          <p:nvPr/>
        </p:nvSpPr>
        <p:spPr>
          <a:xfrm>
            <a:off x="2639594" y="566720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3"/>
              </a:rPr>
              <a:t>6.92</a:t>
            </a:r>
            <a:endParaRPr sz="750">
              <a:latin typeface="Arial" panose="020B0604020202020204"/>
              <a:cs typeface="Arial" panose="020B0604020202020204"/>
            </a:endParaRPr>
          </a:p>
        </p:txBody>
      </p:sp>
      <p:sp>
        <p:nvSpPr>
          <p:cNvPr id="159" name="object 159"/>
          <p:cNvSpPr txBox="1"/>
          <p:nvPr/>
        </p:nvSpPr>
        <p:spPr>
          <a:xfrm>
            <a:off x="3615823" y="566720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3"/>
              </a:rPr>
              <a:t>3.78</a:t>
            </a:r>
            <a:endParaRPr sz="750">
              <a:latin typeface="Arial" panose="020B0604020202020204"/>
              <a:cs typeface="Arial" panose="020B0604020202020204"/>
            </a:endParaRPr>
          </a:p>
        </p:txBody>
      </p:sp>
      <p:sp>
        <p:nvSpPr>
          <p:cNvPr id="160" name="object 160"/>
          <p:cNvSpPr txBox="1"/>
          <p:nvPr/>
        </p:nvSpPr>
        <p:spPr>
          <a:xfrm>
            <a:off x="4330700" y="566720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3.10</a:t>
            </a:r>
            <a:endParaRPr sz="750">
              <a:latin typeface="Arial" panose="020B0604020202020204"/>
              <a:cs typeface="Arial" panose="020B0604020202020204"/>
            </a:endParaRPr>
          </a:p>
        </p:txBody>
      </p:sp>
      <p:sp>
        <p:nvSpPr>
          <p:cNvPr id="161" name="object 161"/>
          <p:cNvSpPr txBox="1"/>
          <p:nvPr/>
        </p:nvSpPr>
        <p:spPr>
          <a:xfrm>
            <a:off x="5299242" y="566720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4"/>
              </a:rPr>
              <a:t>0.63</a:t>
            </a:r>
            <a:endParaRPr sz="750">
              <a:latin typeface="Arial" panose="020B0604020202020204"/>
              <a:cs typeface="Arial" panose="020B0604020202020204"/>
            </a:endParaRPr>
          </a:p>
        </p:txBody>
      </p:sp>
      <p:sp>
        <p:nvSpPr>
          <p:cNvPr id="162" name="object 162"/>
          <p:cNvSpPr txBox="1"/>
          <p:nvPr/>
        </p:nvSpPr>
        <p:spPr>
          <a:xfrm>
            <a:off x="6137108" y="566720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5"/>
              </a:rPr>
              <a:t>0.27</a:t>
            </a:r>
            <a:endParaRPr sz="750">
              <a:latin typeface="Arial" panose="020B0604020202020204"/>
              <a:cs typeface="Arial" panose="020B0604020202020204"/>
            </a:endParaRPr>
          </a:p>
        </p:txBody>
      </p:sp>
      <p:sp>
        <p:nvSpPr>
          <p:cNvPr id="163" name="object 163"/>
          <p:cNvSpPr txBox="1"/>
          <p:nvPr/>
        </p:nvSpPr>
        <p:spPr>
          <a:xfrm>
            <a:off x="6913479" y="5667208"/>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6"/>
              </a:rPr>
              <a:t>11.43</a:t>
            </a:r>
            <a:endParaRPr sz="750">
              <a:latin typeface="Arial" panose="020B0604020202020204"/>
              <a:cs typeface="Arial" panose="020B0604020202020204"/>
            </a:endParaRPr>
          </a:p>
        </p:txBody>
      </p:sp>
      <p:sp>
        <p:nvSpPr>
          <p:cNvPr id="164" name="object 164"/>
          <p:cNvSpPr txBox="1"/>
          <p:nvPr/>
        </p:nvSpPr>
        <p:spPr>
          <a:xfrm>
            <a:off x="302794" y="5820945"/>
            <a:ext cx="66992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Earnings</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Yield</a:t>
            </a:r>
            <a:endParaRPr sz="750">
              <a:latin typeface="Arial" panose="020B0604020202020204"/>
              <a:cs typeface="Arial" panose="020B0604020202020204"/>
            </a:endParaRPr>
          </a:p>
        </p:txBody>
      </p:sp>
      <p:sp>
        <p:nvSpPr>
          <p:cNvPr id="165" name="object 165"/>
          <p:cNvSpPr txBox="1"/>
          <p:nvPr/>
        </p:nvSpPr>
        <p:spPr>
          <a:xfrm>
            <a:off x="2547352" y="5820945"/>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7"/>
              </a:rPr>
              <a:t>3.6</a:t>
            </a:r>
            <a:r>
              <a:rPr sz="750" dirty="0">
                <a:solidFill>
                  <a:srgbClr val="3E3E3E"/>
                </a:solidFill>
                <a:latin typeface="Arial" panose="020B0604020202020204"/>
                <a:cs typeface="Arial" panose="020B0604020202020204"/>
                <a:hlinkClick r:id="rId17"/>
              </a:rPr>
              <a:t>9</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66" name="object 166"/>
          <p:cNvSpPr txBox="1"/>
          <p:nvPr/>
        </p:nvSpPr>
        <p:spPr>
          <a:xfrm>
            <a:off x="3523581" y="5820945"/>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7"/>
              </a:rPr>
              <a:t>5.9</a:t>
            </a:r>
            <a:r>
              <a:rPr sz="750" dirty="0">
                <a:solidFill>
                  <a:srgbClr val="3E3E3E"/>
                </a:solidFill>
                <a:latin typeface="Arial" panose="020B0604020202020204"/>
                <a:cs typeface="Arial" panose="020B0604020202020204"/>
                <a:hlinkClick r:id="rId17"/>
              </a:rPr>
              <a:t>5</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67" name="object 167"/>
          <p:cNvSpPr txBox="1"/>
          <p:nvPr/>
        </p:nvSpPr>
        <p:spPr>
          <a:xfrm>
            <a:off x="4238458" y="58209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4.82%</a:t>
            </a:r>
            <a:endParaRPr sz="750">
              <a:latin typeface="Arial" panose="020B0604020202020204"/>
              <a:cs typeface="Arial" panose="020B0604020202020204"/>
            </a:endParaRPr>
          </a:p>
        </p:txBody>
      </p:sp>
      <p:sp>
        <p:nvSpPr>
          <p:cNvPr id="168" name="object 168"/>
          <p:cNvSpPr txBox="1"/>
          <p:nvPr/>
        </p:nvSpPr>
        <p:spPr>
          <a:xfrm>
            <a:off x="5207000" y="5820945"/>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8"/>
              </a:rPr>
              <a:t>9.2</a:t>
            </a:r>
            <a:r>
              <a:rPr sz="750" dirty="0">
                <a:solidFill>
                  <a:srgbClr val="3E3E3E"/>
                </a:solidFill>
                <a:latin typeface="Arial" panose="020B0604020202020204"/>
                <a:cs typeface="Arial" panose="020B0604020202020204"/>
                <a:hlinkClick r:id="rId18"/>
              </a:rPr>
              <a:t>5</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69" name="object 169"/>
          <p:cNvSpPr txBox="1"/>
          <p:nvPr/>
        </p:nvSpPr>
        <p:spPr>
          <a:xfrm>
            <a:off x="6044866" y="5820945"/>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9"/>
              </a:rPr>
              <a:t>8.2</a:t>
            </a:r>
            <a:r>
              <a:rPr sz="750" dirty="0">
                <a:solidFill>
                  <a:srgbClr val="3E3E3E"/>
                </a:solidFill>
                <a:latin typeface="Arial" panose="020B0604020202020204"/>
                <a:cs typeface="Arial" panose="020B0604020202020204"/>
                <a:hlinkClick r:id="rId19"/>
              </a:rPr>
              <a:t>2</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70" name="object 170"/>
          <p:cNvSpPr txBox="1"/>
          <p:nvPr/>
        </p:nvSpPr>
        <p:spPr>
          <a:xfrm>
            <a:off x="6882731" y="5820945"/>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0"/>
              </a:rPr>
              <a:t>3.1</a:t>
            </a:r>
            <a:r>
              <a:rPr sz="750" dirty="0">
                <a:solidFill>
                  <a:srgbClr val="3E3E3E"/>
                </a:solidFill>
                <a:latin typeface="Arial" panose="020B0604020202020204"/>
                <a:cs typeface="Arial" panose="020B0604020202020204"/>
                <a:hlinkClick r:id="rId20"/>
              </a:rPr>
              <a:t>6</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71" name="object 171"/>
          <p:cNvSpPr txBox="1"/>
          <p:nvPr/>
        </p:nvSpPr>
        <p:spPr>
          <a:xfrm>
            <a:off x="302794" y="5974682"/>
            <a:ext cx="5422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Debt/Equity</a:t>
            </a:r>
            <a:endParaRPr sz="750">
              <a:latin typeface="Arial" panose="020B0604020202020204"/>
              <a:cs typeface="Arial" panose="020B0604020202020204"/>
            </a:endParaRPr>
          </a:p>
        </p:txBody>
      </p:sp>
      <p:sp>
        <p:nvSpPr>
          <p:cNvPr id="172" name="object 172"/>
          <p:cNvSpPr txBox="1"/>
          <p:nvPr/>
        </p:nvSpPr>
        <p:spPr>
          <a:xfrm>
            <a:off x="2639594" y="597468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1"/>
              </a:rPr>
              <a:t>1.50</a:t>
            </a:r>
            <a:endParaRPr sz="750">
              <a:latin typeface="Arial" panose="020B0604020202020204"/>
              <a:cs typeface="Arial" panose="020B0604020202020204"/>
            </a:endParaRPr>
          </a:p>
        </p:txBody>
      </p:sp>
      <p:sp>
        <p:nvSpPr>
          <p:cNvPr id="173" name="object 173"/>
          <p:cNvSpPr txBox="1"/>
          <p:nvPr/>
        </p:nvSpPr>
        <p:spPr>
          <a:xfrm>
            <a:off x="3615823" y="597468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1"/>
              </a:rPr>
              <a:t>0.53</a:t>
            </a:r>
            <a:endParaRPr sz="750">
              <a:latin typeface="Arial" panose="020B0604020202020204"/>
              <a:cs typeface="Arial" panose="020B0604020202020204"/>
            </a:endParaRPr>
          </a:p>
        </p:txBody>
      </p:sp>
      <p:sp>
        <p:nvSpPr>
          <p:cNvPr id="174" name="object 174"/>
          <p:cNvSpPr txBox="1"/>
          <p:nvPr/>
        </p:nvSpPr>
        <p:spPr>
          <a:xfrm>
            <a:off x="4330700" y="597468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0.68</a:t>
            </a:r>
            <a:endParaRPr sz="750">
              <a:latin typeface="Arial" panose="020B0604020202020204"/>
              <a:cs typeface="Arial" panose="020B0604020202020204"/>
            </a:endParaRPr>
          </a:p>
        </p:txBody>
      </p:sp>
      <p:sp>
        <p:nvSpPr>
          <p:cNvPr id="175" name="object 175"/>
          <p:cNvSpPr txBox="1"/>
          <p:nvPr/>
        </p:nvSpPr>
        <p:spPr>
          <a:xfrm>
            <a:off x="5260808" y="5974682"/>
            <a:ext cx="2533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2"/>
              </a:rPr>
              <a:t>-2.49</a:t>
            </a:r>
            <a:endParaRPr sz="750">
              <a:latin typeface="Arial" panose="020B0604020202020204"/>
              <a:cs typeface="Arial" panose="020B0604020202020204"/>
            </a:endParaRPr>
          </a:p>
        </p:txBody>
      </p:sp>
      <p:sp>
        <p:nvSpPr>
          <p:cNvPr id="176" name="object 176"/>
          <p:cNvSpPr txBox="1"/>
          <p:nvPr/>
        </p:nvSpPr>
        <p:spPr>
          <a:xfrm>
            <a:off x="6137108" y="597468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3"/>
              </a:rPr>
              <a:t>1.00</a:t>
            </a:r>
            <a:endParaRPr sz="750">
              <a:latin typeface="Arial" panose="020B0604020202020204"/>
              <a:cs typeface="Arial" panose="020B0604020202020204"/>
            </a:endParaRPr>
          </a:p>
        </p:txBody>
      </p:sp>
      <p:sp>
        <p:nvSpPr>
          <p:cNvPr id="177" name="object 177"/>
          <p:cNvSpPr txBox="1"/>
          <p:nvPr/>
        </p:nvSpPr>
        <p:spPr>
          <a:xfrm>
            <a:off x="6974974" y="597468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4"/>
              </a:rPr>
              <a:t>0.42</a:t>
            </a:r>
            <a:endParaRPr sz="750">
              <a:latin typeface="Arial" panose="020B0604020202020204"/>
              <a:cs typeface="Arial" panose="020B0604020202020204"/>
            </a:endParaRPr>
          </a:p>
        </p:txBody>
      </p:sp>
      <p:sp>
        <p:nvSpPr>
          <p:cNvPr id="178" name="object 178"/>
          <p:cNvSpPr txBox="1"/>
          <p:nvPr/>
        </p:nvSpPr>
        <p:spPr>
          <a:xfrm>
            <a:off x="302794" y="6128418"/>
            <a:ext cx="925194"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a:t>
            </a:r>
            <a:r>
              <a:rPr sz="750" spc="-5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($/share)</a:t>
            </a:r>
            <a:endParaRPr sz="750">
              <a:latin typeface="Arial" panose="020B0604020202020204"/>
              <a:cs typeface="Arial" panose="020B0604020202020204"/>
            </a:endParaRPr>
          </a:p>
        </p:txBody>
      </p:sp>
      <p:sp>
        <p:nvSpPr>
          <p:cNvPr id="179" name="object 179"/>
          <p:cNvSpPr txBox="1"/>
          <p:nvPr/>
        </p:nvSpPr>
        <p:spPr>
          <a:xfrm>
            <a:off x="2639594" y="612841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4.03</a:t>
            </a:r>
            <a:endParaRPr sz="750">
              <a:latin typeface="Arial" panose="020B0604020202020204"/>
              <a:cs typeface="Arial" panose="020B0604020202020204"/>
            </a:endParaRPr>
          </a:p>
        </p:txBody>
      </p:sp>
      <p:sp>
        <p:nvSpPr>
          <p:cNvPr id="180" name="object 180"/>
          <p:cNvSpPr txBox="1"/>
          <p:nvPr/>
        </p:nvSpPr>
        <p:spPr>
          <a:xfrm>
            <a:off x="3615823" y="612841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2.82</a:t>
            </a:r>
            <a:endParaRPr sz="750">
              <a:latin typeface="Arial" panose="020B0604020202020204"/>
              <a:cs typeface="Arial" panose="020B0604020202020204"/>
            </a:endParaRPr>
          </a:p>
        </p:txBody>
      </p:sp>
      <p:sp>
        <p:nvSpPr>
          <p:cNvPr id="181" name="object 181"/>
          <p:cNvSpPr txBox="1"/>
          <p:nvPr/>
        </p:nvSpPr>
        <p:spPr>
          <a:xfrm>
            <a:off x="4330700" y="612841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6.62</a:t>
            </a:r>
            <a:endParaRPr sz="750">
              <a:latin typeface="Arial" panose="020B0604020202020204"/>
              <a:cs typeface="Arial" panose="020B0604020202020204"/>
            </a:endParaRPr>
          </a:p>
        </p:txBody>
      </p:sp>
      <p:sp>
        <p:nvSpPr>
          <p:cNvPr id="182" name="object 182"/>
          <p:cNvSpPr txBox="1"/>
          <p:nvPr/>
        </p:nvSpPr>
        <p:spPr>
          <a:xfrm>
            <a:off x="5299242" y="612841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2.93</a:t>
            </a:r>
            <a:endParaRPr sz="750">
              <a:latin typeface="Arial" panose="020B0604020202020204"/>
              <a:cs typeface="Arial" panose="020B0604020202020204"/>
            </a:endParaRPr>
          </a:p>
        </p:txBody>
      </p:sp>
      <p:sp>
        <p:nvSpPr>
          <p:cNvPr id="183" name="object 183"/>
          <p:cNvSpPr txBox="1"/>
          <p:nvPr/>
        </p:nvSpPr>
        <p:spPr>
          <a:xfrm>
            <a:off x="6137108" y="612841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2.72</a:t>
            </a:r>
            <a:endParaRPr sz="750">
              <a:latin typeface="Arial" panose="020B0604020202020204"/>
              <a:cs typeface="Arial" panose="020B0604020202020204"/>
            </a:endParaRPr>
          </a:p>
        </p:txBody>
      </p:sp>
      <p:sp>
        <p:nvSpPr>
          <p:cNvPr id="184" name="object 184"/>
          <p:cNvSpPr txBox="1"/>
          <p:nvPr/>
        </p:nvSpPr>
        <p:spPr>
          <a:xfrm>
            <a:off x="6974974" y="612841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7.54</a:t>
            </a:r>
            <a:endParaRPr sz="750">
              <a:latin typeface="Arial" panose="020B0604020202020204"/>
              <a:cs typeface="Arial" panose="020B0604020202020204"/>
            </a:endParaRPr>
          </a:p>
        </p:txBody>
      </p:sp>
      <p:sp>
        <p:nvSpPr>
          <p:cNvPr id="185" name="object 185"/>
          <p:cNvSpPr txBox="1"/>
          <p:nvPr/>
        </p:nvSpPr>
        <p:spPr>
          <a:xfrm>
            <a:off x="302794" y="6312903"/>
            <a:ext cx="680720" cy="145415"/>
          </a:xfrm>
          <a:prstGeom prst="rect">
            <a:avLst/>
          </a:prstGeom>
        </p:spPr>
        <p:txBody>
          <a:bodyPr vert="horz" wrap="square" lIns="0" tIns="17145" rIns="0" bIns="0" rtlCol="0">
            <a:spAutoFit/>
          </a:bodyPr>
          <a:lstStyle/>
          <a:p>
            <a:pPr marL="12700">
              <a:lnSpc>
                <a:spcPct val="100000"/>
              </a:lnSpc>
              <a:spcBef>
                <a:spcPts val="135"/>
              </a:spcBef>
            </a:pPr>
            <a:r>
              <a:rPr sz="750" b="1" spc="20" dirty="0">
                <a:latin typeface="Arial" panose="020B0604020202020204"/>
                <a:cs typeface="Arial" panose="020B0604020202020204"/>
              </a:rPr>
              <a:t>Growth</a:t>
            </a:r>
            <a:r>
              <a:rPr sz="750" b="1" spc="-5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186" name="object 186"/>
          <p:cNvSpPr txBox="1"/>
          <p:nvPr/>
        </p:nvSpPr>
        <p:spPr>
          <a:xfrm>
            <a:off x="2713789" y="6294855"/>
            <a:ext cx="123189" cy="177165"/>
          </a:xfrm>
          <a:prstGeom prst="rect">
            <a:avLst/>
          </a:prstGeom>
          <a:solidFill>
            <a:srgbClr val="D1D1CE"/>
          </a:solidFill>
        </p:spPr>
        <p:txBody>
          <a:bodyPr vert="horz" wrap="square" lIns="0" tIns="50800" rIns="0" bIns="0" rtlCol="0">
            <a:spAutoFit/>
          </a:bodyPr>
          <a:lstStyle/>
          <a:p>
            <a:pPr marL="22860">
              <a:lnSpc>
                <a:spcPct val="100000"/>
              </a:lnSpc>
              <a:spcBef>
                <a:spcPts val="400"/>
              </a:spcBef>
            </a:pPr>
            <a:r>
              <a:rPr sz="750" b="1" spc="25" dirty="0">
                <a:solidFill>
                  <a:srgbClr val="434343"/>
                </a:solidFill>
                <a:latin typeface="Arial" panose="020B0604020202020204"/>
                <a:cs typeface="Arial" panose="020B0604020202020204"/>
              </a:rPr>
              <a:t>A</a:t>
            </a:r>
            <a:endParaRPr sz="750">
              <a:latin typeface="Arial" panose="020B0604020202020204"/>
              <a:cs typeface="Arial" panose="020B0604020202020204"/>
            </a:endParaRPr>
          </a:p>
        </p:txBody>
      </p:sp>
      <p:sp>
        <p:nvSpPr>
          <p:cNvPr id="187" name="object 187"/>
          <p:cNvSpPr/>
          <p:nvPr/>
        </p:nvSpPr>
        <p:spPr>
          <a:xfrm>
            <a:off x="2709946" y="63140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88" name="object 188"/>
          <p:cNvSpPr/>
          <p:nvPr/>
        </p:nvSpPr>
        <p:spPr>
          <a:xfrm>
            <a:off x="2709946" y="63140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89" name="object 189"/>
          <p:cNvSpPr/>
          <p:nvPr/>
        </p:nvSpPr>
        <p:spPr>
          <a:xfrm>
            <a:off x="2840622" y="63140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90" name="object 190"/>
          <p:cNvSpPr/>
          <p:nvPr/>
        </p:nvSpPr>
        <p:spPr>
          <a:xfrm>
            <a:off x="2709946" y="64754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1" name="object 191"/>
          <p:cNvSpPr txBox="1"/>
          <p:nvPr/>
        </p:nvSpPr>
        <p:spPr>
          <a:xfrm>
            <a:off x="3777247" y="631290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92" name="object 192"/>
          <p:cNvSpPr txBox="1"/>
          <p:nvPr/>
        </p:nvSpPr>
        <p:spPr>
          <a:xfrm>
            <a:off x="4492123" y="631290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93" name="object 193"/>
          <p:cNvSpPr/>
          <p:nvPr/>
        </p:nvSpPr>
        <p:spPr>
          <a:xfrm>
            <a:off x="5373437" y="63179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94" name="object 194"/>
          <p:cNvSpPr txBox="1"/>
          <p:nvPr/>
        </p:nvSpPr>
        <p:spPr>
          <a:xfrm>
            <a:off x="5383797" y="6328276"/>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C</a:t>
            </a:r>
            <a:endParaRPr sz="750">
              <a:latin typeface="Arial" panose="020B0604020202020204"/>
              <a:cs typeface="Arial" panose="020B0604020202020204"/>
            </a:endParaRPr>
          </a:p>
        </p:txBody>
      </p:sp>
      <p:sp>
        <p:nvSpPr>
          <p:cNvPr id="195" name="object 195"/>
          <p:cNvSpPr/>
          <p:nvPr/>
        </p:nvSpPr>
        <p:spPr>
          <a:xfrm>
            <a:off x="5369593" y="63140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96" name="object 196"/>
          <p:cNvSpPr/>
          <p:nvPr/>
        </p:nvSpPr>
        <p:spPr>
          <a:xfrm>
            <a:off x="5369593" y="63140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7" name="object 197"/>
          <p:cNvSpPr/>
          <p:nvPr/>
        </p:nvSpPr>
        <p:spPr>
          <a:xfrm>
            <a:off x="5500269" y="63140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98" name="object 198"/>
          <p:cNvSpPr/>
          <p:nvPr/>
        </p:nvSpPr>
        <p:spPr>
          <a:xfrm>
            <a:off x="5369593" y="64754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9" name="object 199"/>
          <p:cNvSpPr/>
          <p:nvPr/>
        </p:nvSpPr>
        <p:spPr>
          <a:xfrm>
            <a:off x="6211302" y="63179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0" name="object 200"/>
          <p:cNvSpPr txBox="1"/>
          <p:nvPr/>
        </p:nvSpPr>
        <p:spPr>
          <a:xfrm>
            <a:off x="6221663" y="6328276"/>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A</a:t>
            </a:r>
            <a:endParaRPr sz="750">
              <a:latin typeface="Arial" panose="020B0604020202020204"/>
              <a:cs typeface="Arial" panose="020B0604020202020204"/>
            </a:endParaRPr>
          </a:p>
        </p:txBody>
      </p:sp>
      <p:sp>
        <p:nvSpPr>
          <p:cNvPr id="201" name="object 201"/>
          <p:cNvSpPr/>
          <p:nvPr/>
        </p:nvSpPr>
        <p:spPr>
          <a:xfrm>
            <a:off x="6207459" y="63140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02" name="object 202"/>
          <p:cNvSpPr/>
          <p:nvPr/>
        </p:nvSpPr>
        <p:spPr>
          <a:xfrm>
            <a:off x="6207459" y="63140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03" name="object 203"/>
          <p:cNvSpPr/>
          <p:nvPr/>
        </p:nvSpPr>
        <p:spPr>
          <a:xfrm>
            <a:off x="6338135" y="63140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04" name="object 204"/>
          <p:cNvSpPr/>
          <p:nvPr/>
        </p:nvSpPr>
        <p:spPr>
          <a:xfrm>
            <a:off x="6207459" y="64754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05" name="object 205"/>
          <p:cNvSpPr/>
          <p:nvPr/>
        </p:nvSpPr>
        <p:spPr>
          <a:xfrm>
            <a:off x="7049168" y="63179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6" name="object 206"/>
          <p:cNvSpPr txBox="1"/>
          <p:nvPr/>
        </p:nvSpPr>
        <p:spPr>
          <a:xfrm>
            <a:off x="7059529" y="6328276"/>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C</a:t>
            </a:r>
            <a:endParaRPr sz="750">
              <a:latin typeface="Arial" panose="020B0604020202020204"/>
              <a:cs typeface="Arial" panose="020B0604020202020204"/>
            </a:endParaRPr>
          </a:p>
        </p:txBody>
      </p:sp>
      <p:sp>
        <p:nvSpPr>
          <p:cNvPr id="207" name="object 207"/>
          <p:cNvSpPr/>
          <p:nvPr/>
        </p:nvSpPr>
        <p:spPr>
          <a:xfrm>
            <a:off x="7045325" y="63140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08" name="object 208"/>
          <p:cNvSpPr/>
          <p:nvPr/>
        </p:nvSpPr>
        <p:spPr>
          <a:xfrm>
            <a:off x="7045325" y="631407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09" name="object 209"/>
          <p:cNvSpPr/>
          <p:nvPr/>
        </p:nvSpPr>
        <p:spPr>
          <a:xfrm>
            <a:off x="7176001" y="63140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10" name="object 210"/>
          <p:cNvSpPr/>
          <p:nvPr/>
        </p:nvSpPr>
        <p:spPr>
          <a:xfrm>
            <a:off x="7045325" y="647549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11" name="object 211"/>
          <p:cNvSpPr txBox="1"/>
          <p:nvPr/>
        </p:nvSpPr>
        <p:spPr>
          <a:xfrm>
            <a:off x="302794" y="6505074"/>
            <a:ext cx="1202690" cy="145415"/>
          </a:xfrm>
          <a:prstGeom prst="rect">
            <a:avLst/>
          </a:prstGeom>
        </p:spPr>
        <p:txBody>
          <a:bodyPr vert="horz" wrap="square" lIns="0" tIns="17145" rIns="0" bIns="0" rtlCol="0">
            <a:spAutoFit/>
          </a:bodyPr>
          <a:lstStyle/>
          <a:p>
            <a:pPr marL="12700">
              <a:lnSpc>
                <a:spcPct val="100000"/>
              </a:lnSpc>
              <a:spcBef>
                <a:spcPts val="135"/>
              </a:spcBef>
            </a:pPr>
            <a:r>
              <a:rPr sz="750" spc="10" dirty="0">
                <a:solidFill>
                  <a:srgbClr val="3E3E3E"/>
                </a:solidFill>
                <a:latin typeface="Arial" panose="020B0604020202020204"/>
                <a:cs typeface="Arial" panose="020B0604020202020204"/>
              </a:rPr>
              <a:t>Hist.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Growth (3-5</a:t>
            </a:r>
            <a:r>
              <a:rPr sz="750" spc="-3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yrs)</a:t>
            </a:r>
            <a:endParaRPr sz="750">
              <a:latin typeface="Arial" panose="020B0604020202020204"/>
              <a:cs typeface="Arial" panose="020B0604020202020204"/>
            </a:endParaRPr>
          </a:p>
        </p:txBody>
      </p:sp>
      <p:sp>
        <p:nvSpPr>
          <p:cNvPr id="212" name="object 212"/>
          <p:cNvSpPr txBox="1"/>
          <p:nvPr/>
        </p:nvSpPr>
        <p:spPr>
          <a:xfrm>
            <a:off x="2493544" y="650507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12.55%</a:t>
            </a:r>
            <a:endParaRPr sz="750">
              <a:latin typeface="Arial" panose="020B0604020202020204"/>
              <a:cs typeface="Arial" panose="020B0604020202020204"/>
            </a:endParaRPr>
          </a:p>
        </p:txBody>
      </p:sp>
      <p:sp>
        <p:nvSpPr>
          <p:cNvPr id="213" name="object 213"/>
          <p:cNvSpPr txBox="1"/>
          <p:nvPr/>
        </p:nvSpPr>
        <p:spPr>
          <a:xfrm>
            <a:off x="3469773" y="650507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12.55%</a:t>
            </a:r>
            <a:endParaRPr sz="750">
              <a:latin typeface="Arial" panose="020B0604020202020204"/>
              <a:cs typeface="Arial" panose="020B0604020202020204"/>
            </a:endParaRPr>
          </a:p>
        </p:txBody>
      </p:sp>
      <p:sp>
        <p:nvSpPr>
          <p:cNvPr id="214" name="object 214"/>
          <p:cNvSpPr txBox="1"/>
          <p:nvPr/>
        </p:nvSpPr>
        <p:spPr>
          <a:xfrm>
            <a:off x="4238458" y="650507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9.34%</a:t>
            </a:r>
            <a:endParaRPr sz="750">
              <a:latin typeface="Arial" panose="020B0604020202020204"/>
              <a:cs typeface="Arial" panose="020B0604020202020204"/>
            </a:endParaRPr>
          </a:p>
        </p:txBody>
      </p:sp>
      <p:sp>
        <p:nvSpPr>
          <p:cNvPr id="215" name="object 215"/>
          <p:cNvSpPr txBox="1"/>
          <p:nvPr/>
        </p:nvSpPr>
        <p:spPr>
          <a:xfrm>
            <a:off x="5207000" y="650507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2.40%</a:t>
            </a:r>
            <a:endParaRPr sz="750">
              <a:latin typeface="Arial" panose="020B0604020202020204"/>
              <a:cs typeface="Arial" panose="020B0604020202020204"/>
            </a:endParaRPr>
          </a:p>
        </p:txBody>
      </p:sp>
      <p:sp>
        <p:nvSpPr>
          <p:cNvPr id="216" name="object 216"/>
          <p:cNvSpPr txBox="1"/>
          <p:nvPr/>
        </p:nvSpPr>
        <p:spPr>
          <a:xfrm>
            <a:off x="5991058" y="650507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14.94%</a:t>
            </a:r>
            <a:endParaRPr sz="750">
              <a:latin typeface="Arial" panose="020B0604020202020204"/>
              <a:cs typeface="Arial" panose="020B0604020202020204"/>
            </a:endParaRPr>
          </a:p>
        </p:txBody>
      </p:sp>
      <p:sp>
        <p:nvSpPr>
          <p:cNvPr id="217" name="object 217"/>
          <p:cNvSpPr txBox="1"/>
          <p:nvPr/>
        </p:nvSpPr>
        <p:spPr>
          <a:xfrm>
            <a:off x="6828924" y="650507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21.45%</a:t>
            </a:r>
            <a:endParaRPr sz="750">
              <a:latin typeface="Arial" panose="020B0604020202020204"/>
              <a:cs typeface="Arial" panose="020B0604020202020204"/>
            </a:endParaRPr>
          </a:p>
        </p:txBody>
      </p:sp>
      <p:sp>
        <p:nvSpPr>
          <p:cNvPr id="218" name="object 218"/>
          <p:cNvSpPr txBox="1"/>
          <p:nvPr/>
        </p:nvSpPr>
        <p:spPr>
          <a:xfrm>
            <a:off x="302794" y="6658810"/>
            <a:ext cx="11639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Proj.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Growth</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(F1/F0)</a:t>
            </a:r>
            <a:endParaRPr sz="750">
              <a:latin typeface="Arial" panose="020B0604020202020204"/>
              <a:cs typeface="Arial" panose="020B0604020202020204"/>
            </a:endParaRPr>
          </a:p>
        </p:txBody>
      </p:sp>
      <p:sp>
        <p:nvSpPr>
          <p:cNvPr id="219" name="object 219"/>
          <p:cNvSpPr txBox="1"/>
          <p:nvPr/>
        </p:nvSpPr>
        <p:spPr>
          <a:xfrm>
            <a:off x="2493544" y="665881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36.41%</a:t>
            </a:r>
            <a:endParaRPr sz="750">
              <a:latin typeface="Arial" panose="020B0604020202020204"/>
              <a:cs typeface="Arial" panose="020B0604020202020204"/>
            </a:endParaRPr>
          </a:p>
        </p:txBody>
      </p:sp>
      <p:sp>
        <p:nvSpPr>
          <p:cNvPr id="220" name="object 220"/>
          <p:cNvSpPr txBox="1"/>
          <p:nvPr/>
        </p:nvSpPr>
        <p:spPr>
          <a:xfrm>
            <a:off x="3469773" y="665881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67.89%</a:t>
            </a:r>
            <a:endParaRPr sz="750">
              <a:latin typeface="Arial" panose="020B0604020202020204"/>
              <a:cs typeface="Arial" panose="020B0604020202020204"/>
            </a:endParaRPr>
          </a:p>
        </p:txBody>
      </p:sp>
      <p:sp>
        <p:nvSpPr>
          <p:cNvPr id="221" name="object 221"/>
          <p:cNvSpPr txBox="1"/>
          <p:nvPr/>
        </p:nvSpPr>
        <p:spPr>
          <a:xfrm>
            <a:off x="4184650" y="665881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14.09%</a:t>
            </a:r>
            <a:endParaRPr sz="750">
              <a:latin typeface="Arial" panose="020B0604020202020204"/>
              <a:cs typeface="Arial" panose="020B0604020202020204"/>
            </a:endParaRPr>
          </a:p>
        </p:txBody>
      </p:sp>
      <p:sp>
        <p:nvSpPr>
          <p:cNvPr id="222" name="object 222"/>
          <p:cNvSpPr txBox="1"/>
          <p:nvPr/>
        </p:nvSpPr>
        <p:spPr>
          <a:xfrm>
            <a:off x="5153192" y="665881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17.54%</a:t>
            </a:r>
            <a:endParaRPr sz="750">
              <a:latin typeface="Arial" panose="020B0604020202020204"/>
              <a:cs typeface="Arial" panose="020B0604020202020204"/>
            </a:endParaRPr>
          </a:p>
        </p:txBody>
      </p:sp>
      <p:sp>
        <p:nvSpPr>
          <p:cNvPr id="223" name="object 223"/>
          <p:cNvSpPr txBox="1"/>
          <p:nvPr/>
        </p:nvSpPr>
        <p:spPr>
          <a:xfrm>
            <a:off x="5991058" y="665881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90.37%</a:t>
            </a:r>
            <a:endParaRPr sz="750">
              <a:latin typeface="Arial" panose="020B0604020202020204"/>
              <a:cs typeface="Arial" panose="020B0604020202020204"/>
            </a:endParaRPr>
          </a:p>
        </p:txBody>
      </p:sp>
      <p:sp>
        <p:nvSpPr>
          <p:cNvPr id="224" name="object 224"/>
          <p:cNvSpPr txBox="1"/>
          <p:nvPr/>
        </p:nvSpPr>
        <p:spPr>
          <a:xfrm>
            <a:off x="6828924" y="665881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27.42%</a:t>
            </a:r>
            <a:endParaRPr sz="750">
              <a:latin typeface="Arial" panose="020B0604020202020204"/>
              <a:cs typeface="Arial" panose="020B0604020202020204"/>
            </a:endParaRPr>
          </a:p>
        </p:txBody>
      </p:sp>
      <p:sp>
        <p:nvSpPr>
          <p:cNvPr id="225" name="object 225"/>
          <p:cNvSpPr txBox="1"/>
          <p:nvPr/>
        </p:nvSpPr>
        <p:spPr>
          <a:xfrm>
            <a:off x="302794" y="6812547"/>
            <a:ext cx="109728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Curr. </a:t>
            </a: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Growth</a:t>
            </a:r>
            <a:endParaRPr sz="750">
              <a:latin typeface="Arial" panose="020B0604020202020204"/>
              <a:cs typeface="Arial" panose="020B0604020202020204"/>
            </a:endParaRPr>
          </a:p>
        </p:txBody>
      </p:sp>
      <p:sp>
        <p:nvSpPr>
          <p:cNvPr id="226" name="object 226"/>
          <p:cNvSpPr txBox="1"/>
          <p:nvPr/>
        </p:nvSpPr>
        <p:spPr>
          <a:xfrm>
            <a:off x="2547352" y="681254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0.98%</a:t>
            </a:r>
            <a:endParaRPr sz="750">
              <a:latin typeface="Arial" panose="020B0604020202020204"/>
              <a:cs typeface="Arial" panose="020B0604020202020204"/>
            </a:endParaRPr>
          </a:p>
        </p:txBody>
      </p:sp>
      <p:sp>
        <p:nvSpPr>
          <p:cNvPr id="227" name="object 227"/>
          <p:cNvSpPr txBox="1"/>
          <p:nvPr/>
        </p:nvSpPr>
        <p:spPr>
          <a:xfrm>
            <a:off x="3492834" y="681254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-1.08%</a:t>
            </a:r>
            <a:endParaRPr sz="750">
              <a:latin typeface="Arial" panose="020B0604020202020204"/>
              <a:cs typeface="Arial" panose="020B0604020202020204"/>
            </a:endParaRPr>
          </a:p>
        </p:txBody>
      </p:sp>
      <p:sp>
        <p:nvSpPr>
          <p:cNvPr id="228" name="object 228"/>
          <p:cNvSpPr txBox="1"/>
          <p:nvPr/>
        </p:nvSpPr>
        <p:spPr>
          <a:xfrm>
            <a:off x="4238458" y="681254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0.52%</a:t>
            </a:r>
            <a:endParaRPr sz="750">
              <a:latin typeface="Arial" panose="020B0604020202020204"/>
              <a:cs typeface="Arial" panose="020B0604020202020204"/>
            </a:endParaRPr>
          </a:p>
        </p:txBody>
      </p:sp>
      <p:sp>
        <p:nvSpPr>
          <p:cNvPr id="229" name="object 229"/>
          <p:cNvSpPr txBox="1"/>
          <p:nvPr/>
        </p:nvSpPr>
        <p:spPr>
          <a:xfrm>
            <a:off x="5176253" y="681254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-3.13%</a:t>
            </a:r>
            <a:endParaRPr sz="750">
              <a:latin typeface="Arial" panose="020B0604020202020204"/>
              <a:cs typeface="Arial" panose="020B0604020202020204"/>
            </a:endParaRPr>
          </a:p>
        </p:txBody>
      </p:sp>
      <p:sp>
        <p:nvSpPr>
          <p:cNvPr id="230" name="object 230"/>
          <p:cNvSpPr txBox="1"/>
          <p:nvPr/>
        </p:nvSpPr>
        <p:spPr>
          <a:xfrm>
            <a:off x="5991058" y="681254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17.18%</a:t>
            </a:r>
            <a:endParaRPr sz="750">
              <a:latin typeface="Arial" panose="020B0604020202020204"/>
              <a:cs typeface="Arial" panose="020B0604020202020204"/>
            </a:endParaRPr>
          </a:p>
        </p:txBody>
      </p:sp>
      <p:sp>
        <p:nvSpPr>
          <p:cNvPr id="231" name="object 231"/>
          <p:cNvSpPr txBox="1"/>
          <p:nvPr/>
        </p:nvSpPr>
        <p:spPr>
          <a:xfrm>
            <a:off x="6828924" y="681254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17.66%</a:t>
            </a:r>
            <a:endParaRPr sz="750">
              <a:latin typeface="Arial" panose="020B0604020202020204"/>
              <a:cs typeface="Arial" panose="020B0604020202020204"/>
            </a:endParaRPr>
          </a:p>
        </p:txBody>
      </p:sp>
      <p:sp>
        <p:nvSpPr>
          <p:cNvPr id="232" name="object 232"/>
          <p:cNvSpPr txBox="1"/>
          <p:nvPr/>
        </p:nvSpPr>
        <p:spPr>
          <a:xfrm>
            <a:off x="302794" y="6966284"/>
            <a:ext cx="1475105" cy="145415"/>
          </a:xfrm>
          <a:prstGeom prst="rect">
            <a:avLst/>
          </a:prstGeom>
        </p:spPr>
        <p:txBody>
          <a:bodyPr vert="horz" wrap="square" lIns="0" tIns="17145" rIns="0" bIns="0" rtlCol="0">
            <a:spAutoFit/>
          </a:bodyPr>
          <a:lstStyle/>
          <a:p>
            <a:pPr marL="12700">
              <a:lnSpc>
                <a:spcPct val="100000"/>
              </a:lnSpc>
              <a:spcBef>
                <a:spcPts val="135"/>
              </a:spcBef>
            </a:pPr>
            <a:r>
              <a:rPr sz="750" spc="10" dirty="0">
                <a:solidFill>
                  <a:srgbClr val="3E3E3E"/>
                </a:solidFill>
                <a:latin typeface="Arial" panose="020B0604020202020204"/>
                <a:cs typeface="Arial" panose="020B0604020202020204"/>
              </a:rPr>
              <a:t>Hist. </a:t>
            </a: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 Growth (3-5</a:t>
            </a:r>
            <a:r>
              <a:rPr sz="750" spc="-3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yrs)</a:t>
            </a:r>
            <a:endParaRPr sz="750">
              <a:latin typeface="Arial" panose="020B0604020202020204"/>
              <a:cs typeface="Arial" panose="020B0604020202020204"/>
            </a:endParaRPr>
          </a:p>
        </p:txBody>
      </p:sp>
      <p:sp>
        <p:nvSpPr>
          <p:cNvPr id="233" name="object 233"/>
          <p:cNvSpPr txBox="1"/>
          <p:nvPr/>
        </p:nvSpPr>
        <p:spPr>
          <a:xfrm>
            <a:off x="2547352" y="69662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1.15%</a:t>
            </a:r>
            <a:endParaRPr sz="750">
              <a:latin typeface="Arial" panose="020B0604020202020204"/>
              <a:cs typeface="Arial" panose="020B0604020202020204"/>
            </a:endParaRPr>
          </a:p>
        </p:txBody>
      </p:sp>
      <p:sp>
        <p:nvSpPr>
          <p:cNvPr id="234" name="object 234"/>
          <p:cNvSpPr txBox="1"/>
          <p:nvPr/>
        </p:nvSpPr>
        <p:spPr>
          <a:xfrm>
            <a:off x="3492834" y="696628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-8.27%</a:t>
            </a:r>
            <a:endParaRPr sz="750">
              <a:latin typeface="Arial" panose="020B0604020202020204"/>
              <a:cs typeface="Arial" panose="020B0604020202020204"/>
            </a:endParaRPr>
          </a:p>
        </p:txBody>
      </p:sp>
      <p:sp>
        <p:nvSpPr>
          <p:cNvPr id="235" name="object 235"/>
          <p:cNvSpPr txBox="1"/>
          <p:nvPr/>
        </p:nvSpPr>
        <p:spPr>
          <a:xfrm>
            <a:off x="4238458" y="69662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7.62%</a:t>
            </a:r>
            <a:endParaRPr sz="750">
              <a:latin typeface="Arial" panose="020B0604020202020204"/>
              <a:cs typeface="Arial" panose="020B0604020202020204"/>
            </a:endParaRPr>
          </a:p>
        </p:txBody>
      </p:sp>
      <p:sp>
        <p:nvSpPr>
          <p:cNvPr id="236" name="object 236"/>
          <p:cNvSpPr txBox="1"/>
          <p:nvPr/>
        </p:nvSpPr>
        <p:spPr>
          <a:xfrm>
            <a:off x="5122445" y="6966284"/>
            <a:ext cx="3981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-17.70%</a:t>
            </a:r>
            <a:endParaRPr sz="750">
              <a:latin typeface="Arial" panose="020B0604020202020204"/>
              <a:cs typeface="Arial" panose="020B0604020202020204"/>
            </a:endParaRPr>
          </a:p>
        </p:txBody>
      </p:sp>
      <p:sp>
        <p:nvSpPr>
          <p:cNvPr id="237" name="object 237"/>
          <p:cNvSpPr txBox="1"/>
          <p:nvPr/>
        </p:nvSpPr>
        <p:spPr>
          <a:xfrm>
            <a:off x="6044866" y="69662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4.06%</a:t>
            </a:r>
            <a:endParaRPr sz="750">
              <a:latin typeface="Arial" panose="020B0604020202020204"/>
              <a:cs typeface="Arial" panose="020B0604020202020204"/>
            </a:endParaRPr>
          </a:p>
        </p:txBody>
      </p:sp>
      <p:sp>
        <p:nvSpPr>
          <p:cNvPr id="238" name="object 238"/>
          <p:cNvSpPr txBox="1"/>
          <p:nvPr/>
        </p:nvSpPr>
        <p:spPr>
          <a:xfrm>
            <a:off x="6828924" y="696628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10.19%</a:t>
            </a:r>
            <a:endParaRPr sz="750">
              <a:latin typeface="Arial" panose="020B0604020202020204"/>
              <a:cs typeface="Arial" panose="020B0604020202020204"/>
            </a:endParaRPr>
          </a:p>
        </p:txBody>
      </p:sp>
      <p:sp>
        <p:nvSpPr>
          <p:cNvPr id="239" name="object 239"/>
          <p:cNvSpPr txBox="1"/>
          <p:nvPr/>
        </p:nvSpPr>
        <p:spPr>
          <a:xfrm>
            <a:off x="302794" y="7120021"/>
            <a:ext cx="61976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Current</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Ratio</a:t>
            </a:r>
            <a:endParaRPr sz="750">
              <a:latin typeface="Arial" panose="020B0604020202020204"/>
              <a:cs typeface="Arial" panose="020B0604020202020204"/>
            </a:endParaRPr>
          </a:p>
        </p:txBody>
      </p:sp>
      <p:sp>
        <p:nvSpPr>
          <p:cNvPr id="240" name="object 240"/>
          <p:cNvSpPr txBox="1"/>
          <p:nvPr/>
        </p:nvSpPr>
        <p:spPr>
          <a:xfrm>
            <a:off x="2639594" y="71200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1.16</a:t>
            </a:r>
            <a:endParaRPr sz="750">
              <a:latin typeface="Arial" panose="020B0604020202020204"/>
              <a:cs typeface="Arial" panose="020B0604020202020204"/>
            </a:endParaRPr>
          </a:p>
        </p:txBody>
      </p:sp>
      <p:sp>
        <p:nvSpPr>
          <p:cNvPr id="241" name="object 241"/>
          <p:cNvSpPr txBox="1"/>
          <p:nvPr/>
        </p:nvSpPr>
        <p:spPr>
          <a:xfrm>
            <a:off x="3615823" y="71200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1.03</a:t>
            </a:r>
            <a:endParaRPr sz="750">
              <a:latin typeface="Arial" panose="020B0604020202020204"/>
              <a:cs typeface="Arial" panose="020B0604020202020204"/>
            </a:endParaRPr>
          </a:p>
        </p:txBody>
      </p:sp>
      <p:sp>
        <p:nvSpPr>
          <p:cNvPr id="242" name="object 242"/>
          <p:cNvSpPr txBox="1"/>
          <p:nvPr/>
        </p:nvSpPr>
        <p:spPr>
          <a:xfrm>
            <a:off x="4330700" y="71200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1.39</a:t>
            </a:r>
            <a:endParaRPr sz="750">
              <a:latin typeface="Arial" panose="020B0604020202020204"/>
              <a:cs typeface="Arial" panose="020B0604020202020204"/>
            </a:endParaRPr>
          </a:p>
        </p:txBody>
      </p:sp>
      <p:sp>
        <p:nvSpPr>
          <p:cNvPr id="243" name="object 243"/>
          <p:cNvSpPr txBox="1"/>
          <p:nvPr/>
        </p:nvSpPr>
        <p:spPr>
          <a:xfrm>
            <a:off x="5299242" y="71200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0.79</a:t>
            </a:r>
            <a:endParaRPr sz="750">
              <a:latin typeface="Arial" panose="020B0604020202020204"/>
              <a:cs typeface="Arial" panose="020B0604020202020204"/>
            </a:endParaRPr>
          </a:p>
        </p:txBody>
      </p:sp>
      <p:sp>
        <p:nvSpPr>
          <p:cNvPr id="244" name="object 244"/>
          <p:cNvSpPr txBox="1"/>
          <p:nvPr/>
        </p:nvSpPr>
        <p:spPr>
          <a:xfrm>
            <a:off x="6137108" y="71200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0.90</a:t>
            </a:r>
            <a:endParaRPr sz="750">
              <a:latin typeface="Arial" panose="020B0604020202020204"/>
              <a:cs typeface="Arial" panose="020B0604020202020204"/>
            </a:endParaRPr>
          </a:p>
        </p:txBody>
      </p:sp>
      <p:sp>
        <p:nvSpPr>
          <p:cNvPr id="245" name="object 245"/>
          <p:cNvSpPr txBox="1"/>
          <p:nvPr/>
        </p:nvSpPr>
        <p:spPr>
          <a:xfrm>
            <a:off x="6974974" y="71200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2.58</a:t>
            </a:r>
            <a:endParaRPr sz="750">
              <a:latin typeface="Arial" panose="020B0604020202020204"/>
              <a:cs typeface="Arial" panose="020B0604020202020204"/>
            </a:endParaRPr>
          </a:p>
        </p:txBody>
      </p:sp>
      <p:sp>
        <p:nvSpPr>
          <p:cNvPr id="246" name="object 246"/>
          <p:cNvSpPr txBox="1"/>
          <p:nvPr/>
        </p:nvSpPr>
        <p:spPr>
          <a:xfrm>
            <a:off x="302794" y="7273758"/>
            <a:ext cx="5753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Debt/Capital</a:t>
            </a:r>
            <a:endParaRPr sz="750">
              <a:latin typeface="Arial" panose="020B0604020202020204"/>
              <a:cs typeface="Arial" panose="020B0604020202020204"/>
            </a:endParaRPr>
          </a:p>
        </p:txBody>
      </p:sp>
      <p:sp>
        <p:nvSpPr>
          <p:cNvPr id="247" name="object 247"/>
          <p:cNvSpPr txBox="1"/>
          <p:nvPr/>
        </p:nvSpPr>
        <p:spPr>
          <a:xfrm>
            <a:off x="2493544" y="727375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59.99%</a:t>
            </a:r>
            <a:endParaRPr sz="750">
              <a:latin typeface="Arial" panose="020B0604020202020204"/>
              <a:cs typeface="Arial" panose="020B0604020202020204"/>
            </a:endParaRPr>
          </a:p>
        </p:txBody>
      </p:sp>
      <p:sp>
        <p:nvSpPr>
          <p:cNvPr id="248" name="object 248"/>
          <p:cNvSpPr txBox="1"/>
          <p:nvPr/>
        </p:nvSpPr>
        <p:spPr>
          <a:xfrm>
            <a:off x="3469773" y="727375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50.11%</a:t>
            </a:r>
            <a:endParaRPr sz="750">
              <a:latin typeface="Arial" panose="020B0604020202020204"/>
              <a:cs typeface="Arial" panose="020B0604020202020204"/>
            </a:endParaRPr>
          </a:p>
        </p:txBody>
      </p:sp>
      <p:sp>
        <p:nvSpPr>
          <p:cNvPr id="249" name="object 249"/>
          <p:cNvSpPr txBox="1"/>
          <p:nvPr/>
        </p:nvSpPr>
        <p:spPr>
          <a:xfrm>
            <a:off x="4184650" y="727375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41.42%</a:t>
            </a:r>
            <a:endParaRPr sz="750">
              <a:latin typeface="Arial" panose="020B0604020202020204"/>
              <a:cs typeface="Arial" panose="020B0604020202020204"/>
            </a:endParaRPr>
          </a:p>
        </p:txBody>
      </p:sp>
      <p:sp>
        <p:nvSpPr>
          <p:cNvPr id="250" name="object 250"/>
          <p:cNvSpPr txBox="1"/>
          <p:nvPr/>
        </p:nvSpPr>
        <p:spPr>
          <a:xfrm>
            <a:off x="5353050" y="7273758"/>
            <a:ext cx="164465" cy="145415"/>
          </a:xfrm>
          <a:prstGeom prst="rect">
            <a:avLst/>
          </a:prstGeom>
        </p:spPr>
        <p:txBody>
          <a:bodyPr vert="horz" wrap="square" lIns="0" tIns="17145" rIns="0" bIns="0" rtlCol="0">
            <a:spAutoFit/>
          </a:bodyPr>
          <a:lstStyle/>
          <a:p>
            <a:pPr marL="12700">
              <a:lnSpc>
                <a:spcPct val="100000"/>
              </a:lnSpc>
              <a:spcBef>
                <a:spcPts val="135"/>
              </a:spcBef>
            </a:pPr>
            <a:r>
              <a:rPr sz="750" spc="25" dirty="0">
                <a:solidFill>
                  <a:srgbClr val="3E3E3E"/>
                </a:solidFill>
                <a:latin typeface="Arial" panose="020B0604020202020204"/>
                <a:cs typeface="Arial" panose="020B0604020202020204"/>
              </a:rPr>
              <a:t>NA</a:t>
            </a:r>
            <a:endParaRPr sz="750">
              <a:latin typeface="Arial" panose="020B0604020202020204"/>
              <a:cs typeface="Arial" panose="020B0604020202020204"/>
            </a:endParaRPr>
          </a:p>
        </p:txBody>
      </p:sp>
      <p:sp>
        <p:nvSpPr>
          <p:cNvPr id="251" name="object 251"/>
          <p:cNvSpPr txBox="1"/>
          <p:nvPr/>
        </p:nvSpPr>
        <p:spPr>
          <a:xfrm>
            <a:off x="5991058" y="727375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50.11%</a:t>
            </a:r>
            <a:endParaRPr sz="750">
              <a:latin typeface="Arial" panose="020B0604020202020204"/>
              <a:cs typeface="Arial" panose="020B0604020202020204"/>
            </a:endParaRPr>
          </a:p>
        </p:txBody>
      </p:sp>
      <p:sp>
        <p:nvSpPr>
          <p:cNvPr id="252" name="object 252"/>
          <p:cNvSpPr txBox="1"/>
          <p:nvPr/>
        </p:nvSpPr>
        <p:spPr>
          <a:xfrm>
            <a:off x="6828924" y="727375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29.74%</a:t>
            </a:r>
            <a:endParaRPr sz="750">
              <a:latin typeface="Arial" panose="020B0604020202020204"/>
              <a:cs typeface="Arial" panose="020B0604020202020204"/>
            </a:endParaRPr>
          </a:p>
        </p:txBody>
      </p:sp>
      <p:sp>
        <p:nvSpPr>
          <p:cNvPr id="253" name="object 253"/>
          <p:cNvSpPr txBox="1"/>
          <p:nvPr/>
        </p:nvSpPr>
        <p:spPr>
          <a:xfrm>
            <a:off x="302794" y="7427495"/>
            <a:ext cx="5143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Net</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Margin</a:t>
            </a:r>
            <a:endParaRPr sz="750">
              <a:latin typeface="Arial" panose="020B0604020202020204"/>
              <a:cs typeface="Arial" panose="020B0604020202020204"/>
            </a:endParaRPr>
          </a:p>
        </p:txBody>
      </p:sp>
      <p:sp>
        <p:nvSpPr>
          <p:cNvPr id="254" name="object 254"/>
          <p:cNvSpPr txBox="1"/>
          <p:nvPr/>
        </p:nvSpPr>
        <p:spPr>
          <a:xfrm>
            <a:off x="2493544" y="742749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21.74%</a:t>
            </a:r>
            <a:endParaRPr sz="750">
              <a:latin typeface="Arial" panose="020B0604020202020204"/>
              <a:cs typeface="Arial" panose="020B0604020202020204"/>
            </a:endParaRPr>
          </a:p>
        </p:txBody>
      </p:sp>
      <p:sp>
        <p:nvSpPr>
          <p:cNvPr id="255" name="object 255"/>
          <p:cNvSpPr txBox="1"/>
          <p:nvPr/>
        </p:nvSpPr>
        <p:spPr>
          <a:xfrm>
            <a:off x="3523581" y="74274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3.67%</a:t>
            </a:r>
            <a:endParaRPr sz="750">
              <a:latin typeface="Arial" panose="020B0604020202020204"/>
              <a:cs typeface="Arial" panose="020B0604020202020204"/>
            </a:endParaRPr>
          </a:p>
        </p:txBody>
      </p:sp>
      <p:sp>
        <p:nvSpPr>
          <p:cNvPr id="256" name="object 256"/>
          <p:cNvSpPr txBox="1"/>
          <p:nvPr/>
        </p:nvSpPr>
        <p:spPr>
          <a:xfrm>
            <a:off x="4184650" y="742749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10.59%</a:t>
            </a:r>
            <a:endParaRPr sz="750">
              <a:latin typeface="Arial" panose="020B0604020202020204"/>
              <a:cs typeface="Arial" panose="020B0604020202020204"/>
            </a:endParaRPr>
          </a:p>
        </p:txBody>
      </p:sp>
      <p:sp>
        <p:nvSpPr>
          <p:cNvPr id="257" name="object 257"/>
          <p:cNvSpPr txBox="1"/>
          <p:nvPr/>
        </p:nvSpPr>
        <p:spPr>
          <a:xfrm>
            <a:off x="5207000" y="74274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5.61%</a:t>
            </a:r>
            <a:endParaRPr sz="750">
              <a:latin typeface="Arial" panose="020B0604020202020204"/>
              <a:cs typeface="Arial" panose="020B0604020202020204"/>
            </a:endParaRPr>
          </a:p>
        </p:txBody>
      </p:sp>
      <p:sp>
        <p:nvSpPr>
          <p:cNvPr id="258" name="object 258"/>
          <p:cNvSpPr txBox="1"/>
          <p:nvPr/>
        </p:nvSpPr>
        <p:spPr>
          <a:xfrm>
            <a:off x="6044866" y="74274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1.73%</a:t>
            </a:r>
            <a:endParaRPr sz="750">
              <a:latin typeface="Arial" panose="020B0604020202020204"/>
              <a:cs typeface="Arial" panose="020B0604020202020204"/>
            </a:endParaRPr>
          </a:p>
        </p:txBody>
      </p:sp>
      <p:sp>
        <p:nvSpPr>
          <p:cNvPr id="259" name="object 259"/>
          <p:cNvSpPr txBox="1"/>
          <p:nvPr/>
        </p:nvSpPr>
        <p:spPr>
          <a:xfrm>
            <a:off x="6828924" y="742749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33.47%</a:t>
            </a:r>
            <a:endParaRPr sz="750">
              <a:latin typeface="Arial" panose="020B0604020202020204"/>
              <a:cs typeface="Arial" panose="020B0604020202020204"/>
            </a:endParaRPr>
          </a:p>
        </p:txBody>
      </p:sp>
      <p:sp>
        <p:nvSpPr>
          <p:cNvPr id="260" name="object 260"/>
          <p:cNvSpPr txBox="1"/>
          <p:nvPr/>
        </p:nvSpPr>
        <p:spPr>
          <a:xfrm>
            <a:off x="302794" y="7581231"/>
            <a:ext cx="7702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Return </a:t>
            </a:r>
            <a:r>
              <a:rPr sz="750" spc="20" dirty="0">
                <a:solidFill>
                  <a:srgbClr val="3E3E3E"/>
                </a:solidFill>
                <a:latin typeface="Arial" panose="020B0604020202020204"/>
                <a:cs typeface="Arial" panose="020B0604020202020204"/>
              </a:rPr>
              <a:t>on</a:t>
            </a:r>
            <a:r>
              <a:rPr sz="750" spc="-5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Equity</a:t>
            </a:r>
            <a:endParaRPr sz="750">
              <a:latin typeface="Arial" panose="020B0604020202020204"/>
              <a:cs typeface="Arial" panose="020B0604020202020204"/>
            </a:endParaRPr>
          </a:p>
        </p:txBody>
      </p:sp>
      <p:sp>
        <p:nvSpPr>
          <p:cNvPr id="261" name="object 261"/>
          <p:cNvSpPr txBox="1"/>
          <p:nvPr/>
        </p:nvSpPr>
        <p:spPr>
          <a:xfrm>
            <a:off x="2493544" y="758123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90.59%</a:t>
            </a:r>
            <a:endParaRPr sz="750">
              <a:latin typeface="Arial" panose="020B0604020202020204"/>
              <a:cs typeface="Arial" panose="020B0604020202020204"/>
            </a:endParaRPr>
          </a:p>
        </p:txBody>
      </p:sp>
      <p:sp>
        <p:nvSpPr>
          <p:cNvPr id="262" name="object 262"/>
          <p:cNvSpPr txBox="1"/>
          <p:nvPr/>
        </p:nvSpPr>
        <p:spPr>
          <a:xfrm>
            <a:off x="3523581" y="758123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5.85%</a:t>
            </a:r>
            <a:endParaRPr sz="750">
              <a:latin typeface="Arial" panose="020B0604020202020204"/>
              <a:cs typeface="Arial" panose="020B0604020202020204"/>
            </a:endParaRPr>
          </a:p>
        </p:txBody>
      </p:sp>
      <p:sp>
        <p:nvSpPr>
          <p:cNvPr id="263" name="object 263"/>
          <p:cNvSpPr txBox="1"/>
          <p:nvPr/>
        </p:nvSpPr>
        <p:spPr>
          <a:xfrm>
            <a:off x="4184650" y="758123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14.65%</a:t>
            </a:r>
            <a:endParaRPr sz="750">
              <a:latin typeface="Arial" panose="020B0604020202020204"/>
              <a:cs typeface="Arial" panose="020B0604020202020204"/>
            </a:endParaRPr>
          </a:p>
        </p:txBody>
      </p:sp>
      <p:sp>
        <p:nvSpPr>
          <p:cNvPr id="264" name="object 264"/>
          <p:cNvSpPr txBox="1"/>
          <p:nvPr/>
        </p:nvSpPr>
        <p:spPr>
          <a:xfrm>
            <a:off x="5060950" y="7581231"/>
            <a:ext cx="4533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-209.76%</a:t>
            </a:r>
            <a:endParaRPr sz="750">
              <a:latin typeface="Arial" panose="020B0604020202020204"/>
              <a:cs typeface="Arial" panose="020B0604020202020204"/>
            </a:endParaRPr>
          </a:p>
        </p:txBody>
      </p:sp>
      <p:sp>
        <p:nvSpPr>
          <p:cNvPr id="265" name="object 265"/>
          <p:cNvSpPr txBox="1"/>
          <p:nvPr/>
        </p:nvSpPr>
        <p:spPr>
          <a:xfrm>
            <a:off x="5991058" y="758123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23.08%</a:t>
            </a:r>
            <a:endParaRPr sz="750">
              <a:latin typeface="Arial" panose="020B0604020202020204"/>
              <a:cs typeface="Arial" panose="020B0604020202020204"/>
            </a:endParaRPr>
          </a:p>
        </p:txBody>
      </p:sp>
      <p:sp>
        <p:nvSpPr>
          <p:cNvPr id="266" name="object 266"/>
          <p:cNvSpPr txBox="1"/>
          <p:nvPr/>
        </p:nvSpPr>
        <p:spPr>
          <a:xfrm>
            <a:off x="6828924" y="758123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42.19%</a:t>
            </a:r>
            <a:endParaRPr sz="750">
              <a:latin typeface="Arial" panose="020B0604020202020204"/>
              <a:cs typeface="Arial" panose="020B0604020202020204"/>
            </a:endParaRPr>
          </a:p>
        </p:txBody>
      </p:sp>
      <p:sp>
        <p:nvSpPr>
          <p:cNvPr id="267" name="object 267"/>
          <p:cNvSpPr txBox="1"/>
          <p:nvPr/>
        </p:nvSpPr>
        <p:spPr>
          <a:xfrm>
            <a:off x="302794" y="7734968"/>
            <a:ext cx="6032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Sales/Assets</a:t>
            </a:r>
            <a:endParaRPr sz="750">
              <a:latin typeface="Arial" panose="020B0604020202020204"/>
              <a:cs typeface="Arial" panose="020B0604020202020204"/>
            </a:endParaRPr>
          </a:p>
        </p:txBody>
      </p:sp>
      <p:sp>
        <p:nvSpPr>
          <p:cNvPr id="268" name="object 268"/>
          <p:cNvSpPr txBox="1"/>
          <p:nvPr/>
        </p:nvSpPr>
        <p:spPr>
          <a:xfrm>
            <a:off x="2639594" y="773496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0.89</a:t>
            </a:r>
            <a:endParaRPr sz="750">
              <a:latin typeface="Arial" panose="020B0604020202020204"/>
              <a:cs typeface="Arial" panose="020B0604020202020204"/>
            </a:endParaRPr>
          </a:p>
        </p:txBody>
      </p:sp>
      <p:sp>
        <p:nvSpPr>
          <p:cNvPr id="269" name="object 269"/>
          <p:cNvSpPr txBox="1"/>
          <p:nvPr/>
        </p:nvSpPr>
        <p:spPr>
          <a:xfrm>
            <a:off x="3615823" y="773496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1.25</a:t>
            </a:r>
            <a:endParaRPr sz="750">
              <a:latin typeface="Arial" panose="020B0604020202020204"/>
              <a:cs typeface="Arial" panose="020B0604020202020204"/>
            </a:endParaRPr>
          </a:p>
        </p:txBody>
      </p:sp>
      <p:sp>
        <p:nvSpPr>
          <p:cNvPr id="270" name="object 270"/>
          <p:cNvSpPr txBox="1"/>
          <p:nvPr/>
        </p:nvSpPr>
        <p:spPr>
          <a:xfrm>
            <a:off x="4330700" y="773496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0.51</a:t>
            </a:r>
            <a:endParaRPr sz="750">
              <a:latin typeface="Arial" panose="020B0604020202020204"/>
              <a:cs typeface="Arial" panose="020B0604020202020204"/>
            </a:endParaRPr>
          </a:p>
        </p:txBody>
      </p:sp>
      <p:sp>
        <p:nvSpPr>
          <p:cNvPr id="271" name="object 271"/>
          <p:cNvSpPr txBox="1"/>
          <p:nvPr/>
        </p:nvSpPr>
        <p:spPr>
          <a:xfrm>
            <a:off x="5299242" y="773496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1.68</a:t>
            </a:r>
            <a:endParaRPr sz="750">
              <a:latin typeface="Arial" panose="020B0604020202020204"/>
              <a:cs typeface="Arial" panose="020B0604020202020204"/>
            </a:endParaRPr>
          </a:p>
        </p:txBody>
      </p:sp>
      <p:sp>
        <p:nvSpPr>
          <p:cNvPr id="272" name="object 272"/>
          <p:cNvSpPr txBox="1"/>
          <p:nvPr/>
        </p:nvSpPr>
        <p:spPr>
          <a:xfrm>
            <a:off x="6137108" y="773496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1.60</a:t>
            </a:r>
            <a:endParaRPr sz="750">
              <a:latin typeface="Arial" panose="020B0604020202020204"/>
              <a:cs typeface="Arial" panose="020B0604020202020204"/>
            </a:endParaRPr>
          </a:p>
        </p:txBody>
      </p:sp>
      <p:sp>
        <p:nvSpPr>
          <p:cNvPr id="273" name="object 273"/>
          <p:cNvSpPr txBox="1"/>
          <p:nvPr/>
        </p:nvSpPr>
        <p:spPr>
          <a:xfrm>
            <a:off x="6974974" y="7734968"/>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0.51</a:t>
            </a:r>
            <a:endParaRPr sz="750">
              <a:latin typeface="Arial" panose="020B0604020202020204"/>
              <a:cs typeface="Arial" panose="020B0604020202020204"/>
            </a:endParaRPr>
          </a:p>
        </p:txBody>
      </p:sp>
      <p:sp>
        <p:nvSpPr>
          <p:cNvPr id="274" name="object 274"/>
          <p:cNvSpPr txBox="1"/>
          <p:nvPr/>
        </p:nvSpPr>
        <p:spPr>
          <a:xfrm>
            <a:off x="302794" y="7888706"/>
            <a:ext cx="121412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Proj. Sales Growth</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(F1/F0)</a:t>
            </a:r>
            <a:endParaRPr sz="750">
              <a:latin typeface="Arial" panose="020B0604020202020204"/>
              <a:cs typeface="Arial" panose="020B0604020202020204"/>
            </a:endParaRPr>
          </a:p>
        </p:txBody>
      </p:sp>
      <p:sp>
        <p:nvSpPr>
          <p:cNvPr id="275" name="object 275"/>
          <p:cNvSpPr txBox="1"/>
          <p:nvPr/>
        </p:nvSpPr>
        <p:spPr>
          <a:xfrm>
            <a:off x="2493544" y="788870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22.69%</a:t>
            </a:r>
            <a:endParaRPr sz="750">
              <a:latin typeface="Arial" panose="020B0604020202020204"/>
              <a:cs typeface="Arial" panose="020B0604020202020204"/>
            </a:endParaRPr>
          </a:p>
        </p:txBody>
      </p:sp>
      <p:sp>
        <p:nvSpPr>
          <p:cNvPr id="276" name="object 276"/>
          <p:cNvSpPr txBox="1"/>
          <p:nvPr/>
        </p:nvSpPr>
        <p:spPr>
          <a:xfrm>
            <a:off x="3469773" y="788870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10.70%</a:t>
            </a:r>
            <a:endParaRPr sz="750">
              <a:latin typeface="Arial" panose="020B0604020202020204"/>
              <a:cs typeface="Arial" panose="020B0604020202020204"/>
            </a:endParaRPr>
          </a:p>
        </p:txBody>
      </p:sp>
      <p:sp>
        <p:nvSpPr>
          <p:cNvPr id="277" name="object 277"/>
          <p:cNvSpPr txBox="1"/>
          <p:nvPr/>
        </p:nvSpPr>
        <p:spPr>
          <a:xfrm>
            <a:off x="4238458" y="788870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6.75%</a:t>
            </a:r>
            <a:endParaRPr sz="750">
              <a:latin typeface="Arial" panose="020B0604020202020204"/>
              <a:cs typeface="Arial" panose="020B0604020202020204"/>
            </a:endParaRPr>
          </a:p>
        </p:txBody>
      </p:sp>
      <p:sp>
        <p:nvSpPr>
          <p:cNvPr id="278" name="object 278"/>
          <p:cNvSpPr txBox="1"/>
          <p:nvPr/>
        </p:nvSpPr>
        <p:spPr>
          <a:xfrm>
            <a:off x="5207000" y="788870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3.17%</a:t>
            </a:r>
            <a:endParaRPr sz="750">
              <a:latin typeface="Arial" panose="020B0604020202020204"/>
              <a:cs typeface="Arial" panose="020B0604020202020204"/>
            </a:endParaRPr>
          </a:p>
        </p:txBody>
      </p:sp>
      <p:sp>
        <p:nvSpPr>
          <p:cNvPr id="279" name="object 279"/>
          <p:cNvSpPr txBox="1"/>
          <p:nvPr/>
        </p:nvSpPr>
        <p:spPr>
          <a:xfrm>
            <a:off x="5991058" y="788870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18.24%</a:t>
            </a:r>
            <a:endParaRPr sz="750">
              <a:latin typeface="Arial" panose="020B0604020202020204"/>
              <a:cs typeface="Arial" panose="020B0604020202020204"/>
            </a:endParaRPr>
          </a:p>
        </p:txBody>
      </p:sp>
      <p:sp>
        <p:nvSpPr>
          <p:cNvPr id="280" name="object 280"/>
          <p:cNvSpPr txBox="1"/>
          <p:nvPr/>
        </p:nvSpPr>
        <p:spPr>
          <a:xfrm>
            <a:off x="6828924" y="788870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14.33%</a:t>
            </a:r>
            <a:endParaRPr sz="750">
              <a:latin typeface="Arial" panose="020B0604020202020204"/>
              <a:cs typeface="Arial" panose="020B0604020202020204"/>
            </a:endParaRPr>
          </a:p>
        </p:txBody>
      </p:sp>
      <p:sp>
        <p:nvSpPr>
          <p:cNvPr id="281" name="object 281"/>
          <p:cNvSpPr txBox="1"/>
          <p:nvPr/>
        </p:nvSpPr>
        <p:spPr>
          <a:xfrm>
            <a:off x="302794" y="8073190"/>
            <a:ext cx="864235" cy="145415"/>
          </a:xfrm>
          <a:prstGeom prst="rect">
            <a:avLst/>
          </a:prstGeom>
        </p:spPr>
        <p:txBody>
          <a:bodyPr vert="horz" wrap="square" lIns="0" tIns="17145" rIns="0" bIns="0" rtlCol="0">
            <a:spAutoFit/>
          </a:bodyPr>
          <a:lstStyle/>
          <a:p>
            <a:pPr marL="12700">
              <a:lnSpc>
                <a:spcPct val="100000"/>
              </a:lnSpc>
              <a:spcBef>
                <a:spcPts val="135"/>
              </a:spcBef>
            </a:pPr>
            <a:r>
              <a:rPr sz="750" b="1" spc="20" dirty="0">
                <a:latin typeface="Arial" panose="020B0604020202020204"/>
                <a:cs typeface="Arial" panose="020B0604020202020204"/>
              </a:rPr>
              <a:t>Momentum</a:t>
            </a:r>
            <a:r>
              <a:rPr sz="750" b="1" spc="-3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282" name="object 282"/>
          <p:cNvSpPr/>
          <p:nvPr/>
        </p:nvSpPr>
        <p:spPr>
          <a:xfrm>
            <a:off x="2713789" y="807820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83" name="object 283"/>
          <p:cNvSpPr txBox="1"/>
          <p:nvPr/>
        </p:nvSpPr>
        <p:spPr>
          <a:xfrm>
            <a:off x="2724150" y="808856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284" name="object 284"/>
          <p:cNvSpPr/>
          <p:nvPr/>
        </p:nvSpPr>
        <p:spPr>
          <a:xfrm>
            <a:off x="2709946" y="807435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85" name="object 285"/>
          <p:cNvSpPr/>
          <p:nvPr/>
        </p:nvSpPr>
        <p:spPr>
          <a:xfrm>
            <a:off x="2709946" y="807435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86" name="object 286"/>
          <p:cNvSpPr/>
          <p:nvPr/>
        </p:nvSpPr>
        <p:spPr>
          <a:xfrm>
            <a:off x="2840622" y="807435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87" name="object 287"/>
          <p:cNvSpPr/>
          <p:nvPr/>
        </p:nvSpPr>
        <p:spPr>
          <a:xfrm>
            <a:off x="2709946" y="823578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88" name="object 288"/>
          <p:cNvSpPr txBox="1"/>
          <p:nvPr/>
        </p:nvSpPr>
        <p:spPr>
          <a:xfrm>
            <a:off x="3777247" y="8073190"/>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89" name="object 289"/>
          <p:cNvSpPr txBox="1"/>
          <p:nvPr/>
        </p:nvSpPr>
        <p:spPr>
          <a:xfrm>
            <a:off x="4492123" y="8073190"/>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90" name="object 290"/>
          <p:cNvSpPr/>
          <p:nvPr/>
        </p:nvSpPr>
        <p:spPr>
          <a:xfrm>
            <a:off x="5373437" y="807820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1" name="object 291"/>
          <p:cNvSpPr txBox="1"/>
          <p:nvPr/>
        </p:nvSpPr>
        <p:spPr>
          <a:xfrm>
            <a:off x="5383797" y="808856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C</a:t>
            </a:r>
            <a:endParaRPr sz="750">
              <a:latin typeface="Arial" panose="020B0604020202020204"/>
              <a:cs typeface="Arial" panose="020B0604020202020204"/>
            </a:endParaRPr>
          </a:p>
        </p:txBody>
      </p:sp>
      <p:sp>
        <p:nvSpPr>
          <p:cNvPr id="292" name="object 292"/>
          <p:cNvSpPr/>
          <p:nvPr/>
        </p:nvSpPr>
        <p:spPr>
          <a:xfrm>
            <a:off x="5369593" y="807435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93" name="object 293"/>
          <p:cNvSpPr/>
          <p:nvPr/>
        </p:nvSpPr>
        <p:spPr>
          <a:xfrm>
            <a:off x="5369593" y="807435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94" name="object 294"/>
          <p:cNvSpPr/>
          <p:nvPr/>
        </p:nvSpPr>
        <p:spPr>
          <a:xfrm>
            <a:off x="5500269" y="807435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95" name="object 295"/>
          <p:cNvSpPr/>
          <p:nvPr/>
        </p:nvSpPr>
        <p:spPr>
          <a:xfrm>
            <a:off x="5369593" y="823578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96" name="object 296"/>
          <p:cNvSpPr/>
          <p:nvPr/>
        </p:nvSpPr>
        <p:spPr>
          <a:xfrm>
            <a:off x="6211302" y="807820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7" name="object 297"/>
          <p:cNvSpPr txBox="1"/>
          <p:nvPr/>
        </p:nvSpPr>
        <p:spPr>
          <a:xfrm>
            <a:off x="6229350" y="8088563"/>
            <a:ext cx="86995"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434343"/>
                </a:solidFill>
                <a:latin typeface="Arial" panose="020B0604020202020204"/>
                <a:cs typeface="Arial" panose="020B0604020202020204"/>
              </a:rPr>
              <a:t>F</a:t>
            </a:r>
            <a:endParaRPr sz="750">
              <a:latin typeface="Arial" panose="020B0604020202020204"/>
              <a:cs typeface="Arial" panose="020B0604020202020204"/>
            </a:endParaRPr>
          </a:p>
        </p:txBody>
      </p:sp>
      <p:sp>
        <p:nvSpPr>
          <p:cNvPr id="298" name="object 298"/>
          <p:cNvSpPr/>
          <p:nvPr/>
        </p:nvSpPr>
        <p:spPr>
          <a:xfrm>
            <a:off x="6207459" y="807435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99" name="object 299"/>
          <p:cNvSpPr/>
          <p:nvPr/>
        </p:nvSpPr>
        <p:spPr>
          <a:xfrm>
            <a:off x="6207459" y="807435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300" name="object 300"/>
          <p:cNvSpPr/>
          <p:nvPr/>
        </p:nvSpPr>
        <p:spPr>
          <a:xfrm>
            <a:off x="6338135" y="807435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01" name="object 301"/>
          <p:cNvSpPr/>
          <p:nvPr/>
        </p:nvSpPr>
        <p:spPr>
          <a:xfrm>
            <a:off x="6207459" y="823578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302" name="object 302"/>
          <p:cNvSpPr/>
          <p:nvPr/>
        </p:nvSpPr>
        <p:spPr>
          <a:xfrm>
            <a:off x="7049168" y="8078203"/>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303" name="object 303"/>
          <p:cNvSpPr txBox="1"/>
          <p:nvPr/>
        </p:nvSpPr>
        <p:spPr>
          <a:xfrm>
            <a:off x="7059529" y="808856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304" name="object 304"/>
          <p:cNvSpPr/>
          <p:nvPr/>
        </p:nvSpPr>
        <p:spPr>
          <a:xfrm>
            <a:off x="7045325" y="807435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305" name="object 305"/>
          <p:cNvSpPr/>
          <p:nvPr/>
        </p:nvSpPr>
        <p:spPr>
          <a:xfrm>
            <a:off x="7045325" y="807435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06" name="object 306"/>
          <p:cNvSpPr/>
          <p:nvPr/>
        </p:nvSpPr>
        <p:spPr>
          <a:xfrm>
            <a:off x="7176001" y="807435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07" name="object 307"/>
          <p:cNvSpPr/>
          <p:nvPr/>
        </p:nvSpPr>
        <p:spPr>
          <a:xfrm>
            <a:off x="7045325" y="8235783"/>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08" name="object 308"/>
          <p:cNvSpPr txBox="1"/>
          <p:nvPr/>
        </p:nvSpPr>
        <p:spPr>
          <a:xfrm>
            <a:off x="302794" y="8265361"/>
            <a:ext cx="71437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Daily Price</a:t>
            </a:r>
            <a:r>
              <a:rPr sz="750" spc="-6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09" name="object 309"/>
          <p:cNvSpPr txBox="1"/>
          <p:nvPr/>
        </p:nvSpPr>
        <p:spPr>
          <a:xfrm>
            <a:off x="2547352" y="826536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0.22%</a:t>
            </a:r>
            <a:endParaRPr sz="750">
              <a:latin typeface="Arial" panose="020B0604020202020204"/>
              <a:cs typeface="Arial" panose="020B0604020202020204"/>
            </a:endParaRPr>
          </a:p>
        </p:txBody>
      </p:sp>
      <p:sp>
        <p:nvSpPr>
          <p:cNvPr id="310" name="object 310"/>
          <p:cNvSpPr txBox="1"/>
          <p:nvPr/>
        </p:nvSpPr>
        <p:spPr>
          <a:xfrm>
            <a:off x="3523581" y="826536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0.07%</a:t>
            </a:r>
            <a:endParaRPr sz="750">
              <a:latin typeface="Arial" panose="020B0604020202020204"/>
              <a:cs typeface="Arial" panose="020B0604020202020204"/>
            </a:endParaRPr>
          </a:p>
        </p:txBody>
      </p:sp>
      <p:sp>
        <p:nvSpPr>
          <p:cNvPr id="311" name="object 311"/>
          <p:cNvSpPr txBox="1"/>
          <p:nvPr/>
        </p:nvSpPr>
        <p:spPr>
          <a:xfrm>
            <a:off x="4207710" y="826536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-0.84%</a:t>
            </a:r>
            <a:endParaRPr sz="750">
              <a:latin typeface="Arial" panose="020B0604020202020204"/>
              <a:cs typeface="Arial" panose="020B0604020202020204"/>
            </a:endParaRPr>
          </a:p>
        </p:txBody>
      </p:sp>
      <p:sp>
        <p:nvSpPr>
          <p:cNvPr id="312" name="object 312"/>
          <p:cNvSpPr txBox="1"/>
          <p:nvPr/>
        </p:nvSpPr>
        <p:spPr>
          <a:xfrm>
            <a:off x="5207000" y="826536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2.77%</a:t>
            </a:r>
            <a:endParaRPr sz="750">
              <a:latin typeface="Arial" panose="020B0604020202020204"/>
              <a:cs typeface="Arial" panose="020B0604020202020204"/>
            </a:endParaRPr>
          </a:p>
        </p:txBody>
      </p:sp>
      <p:sp>
        <p:nvSpPr>
          <p:cNvPr id="313" name="object 313"/>
          <p:cNvSpPr txBox="1"/>
          <p:nvPr/>
        </p:nvSpPr>
        <p:spPr>
          <a:xfrm>
            <a:off x="6014118" y="826536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-2.74%</a:t>
            </a:r>
            <a:endParaRPr sz="750">
              <a:latin typeface="Arial" panose="020B0604020202020204"/>
              <a:cs typeface="Arial" panose="020B0604020202020204"/>
            </a:endParaRPr>
          </a:p>
        </p:txBody>
      </p:sp>
      <p:sp>
        <p:nvSpPr>
          <p:cNvPr id="314" name="object 314"/>
          <p:cNvSpPr txBox="1"/>
          <p:nvPr/>
        </p:nvSpPr>
        <p:spPr>
          <a:xfrm>
            <a:off x="6882731" y="826536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1.48%</a:t>
            </a:r>
            <a:endParaRPr sz="750">
              <a:latin typeface="Arial" panose="020B0604020202020204"/>
              <a:cs typeface="Arial" panose="020B0604020202020204"/>
            </a:endParaRPr>
          </a:p>
        </p:txBody>
      </p:sp>
      <p:sp>
        <p:nvSpPr>
          <p:cNvPr id="315" name="object 315"/>
          <p:cNvSpPr txBox="1"/>
          <p:nvPr/>
        </p:nvSpPr>
        <p:spPr>
          <a:xfrm>
            <a:off x="302794" y="8419097"/>
            <a:ext cx="83121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16" name="object 316"/>
          <p:cNvSpPr txBox="1"/>
          <p:nvPr/>
        </p:nvSpPr>
        <p:spPr>
          <a:xfrm>
            <a:off x="2516605" y="841909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-4.06%</a:t>
            </a:r>
            <a:endParaRPr sz="750">
              <a:latin typeface="Arial" panose="020B0604020202020204"/>
              <a:cs typeface="Arial" panose="020B0604020202020204"/>
            </a:endParaRPr>
          </a:p>
        </p:txBody>
      </p:sp>
      <p:sp>
        <p:nvSpPr>
          <p:cNvPr id="317" name="object 317"/>
          <p:cNvSpPr txBox="1"/>
          <p:nvPr/>
        </p:nvSpPr>
        <p:spPr>
          <a:xfrm>
            <a:off x="3492834" y="841909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-2.74%</a:t>
            </a:r>
            <a:endParaRPr sz="750">
              <a:latin typeface="Arial" panose="020B0604020202020204"/>
              <a:cs typeface="Arial" panose="020B0604020202020204"/>
            </a:endParaRPr>
          </a:p>
        </p:txBody>
      </p:sp>
      <p:sp>
        <p:nvSpPr>
          <p:cNvPr id="318" name="object 318"/>
          <p:cNvSpPr txBox="1"/>
          <p:nvPr/>
        </p:nvSpPr>
        <p:spPr>
          <a:xfrm>
            <a:off x="4207710" y="841909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-0.16%</a:t>
            </a:r>
            <a:endParaRPr sz="750">
              <a:latin typeface="Arial" panose="020B0604020202020204"/>
              <a:cs typeface="Arial" panose="020B0604020202020204"/>
            </a:endParaRPr>
          </a:p>
        </p:txBody>
      </p:sp>
      <p:sp>
        <p:nvSpPr>
          <p:cNvPr id="319" name="object 319"/>
          <p:cNvSpPr txBox="1"/>
          <p:nvPr/>
        </p:nvSpPr>
        <p:spPr>
          <a:xfrm>
            <a:off x="5176253" y="841909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-1.42%</a:t>
            </a:r>
            <a:endParaRPr sz="750">
              <a:latin typeface="Arial" panose="020B0604020202020204"/>
              <a:cs typeface="Arial" panose="020B0604020202020204"/>
            </a:endParaRPr>
          </a:p>
        </p:txBody>
      </p:sp>
      <p:sp>
        <p:nvSpPr>
          <p:cNvPr id="320" name="object 320"/>
          <p:cNvSpPr txBox="1"/>
          <p:nvPr/>
        </p:nvSpPr>
        <p:spPr>
          <a:xfrm>
            <a:off x="6044866" y="841909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6.88%</a:t>
            </a:r>
            <a:endParaRPr sz="750">
              <a:latin typeface="Arial" panose="020B0604020202020204"/>
              <a:cs typeface="Arial" panose="020B0604020202020204"/>
            </a:endParaRPr>
          </a:p>
        </p:txBody>
      </p:sp>
      <p:sp>
        <p:nvSpPr>
          <p:cNvPr id="321" name="object 321"/>
          <p:cNvSpPr txBox="1"/>
          <p:nvPr/>
        </p:nvSpPr>
        <p:spPr>
          <a:xfrm>
            <a:off x="6851984" y="841909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-1.64%</a:t>
            </a:r>
            <a:endParaRPr sz="750">
              <a:latin typeface="Arial" panose="020B0604020202020204"/>
              <a:cs typeface="Arial" panose="020B0604020202020204"/>
            </a:endParaRPr>
          </a:p>
        </p:txBody>
      </p:sp>
      <p:sp>
        <p:nvSpPr>
          <p:cNvPr id="322" name="object 322"/>
          <p:cNvSpPr txBox="1"/>
          <p:nvPr/>
        </p:nvSpPr>
        <p:spPr>
          <a:xfrm>
            <a:off x="302794" y="8572834"/>
            <a:ext cx="83121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23" name="object 323"/>
          <p:cNvSpPr txBox="1"/>
          <p:nvPr/>
        </p:nvSpPr>
        <p:spPr>
          <a:xfrm>
            <a:off x="2462797" y="8572834"/>
            <a:ext cx="3981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-11.55%</a:t>
            </a:r>
            <a:endParaRPr sz="750">
              <a:latin typeface="Arial" panose="020B0604020202020204"/>
              <a:cs typeface="Arial" panose="020B0604020202020204"/>
            </a:endParaRPr>
          </a:p>
        </p:txBody>
      </p:sp>
      <p:sp>
        <p:nvSpPr>
          <p:cNvPr id="324" name="object 324"/>
          <p:cNvSpPr txBox="1"/>
          <p:nvPr/>
        </p:nvSpPr>
        <p:spPr>
          <a:xfrm>
            <a:off x="3492834" y="857283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-1.31%</a:t>
            </a:r>
            <a:endParaRPr sz="750">
              <a:latin typeface="Arial" panose="020B0604020202020204"/>
              <a:cs typeface="Arial" panose="020B0604020202020204"/>
            </a:endParaRPr>
          </a:p>
        </p:txBody>
      </p:sp>
      <p:sp>
        <p:nvSpPr>
          <p:cNvPr id="325" name="object 325"/>
          <p:cNvSpPr txBox="1"/>
          <p:nvPr/>
        </p:nvSpPr>
        <p:spPr>
          <a:xfrm>
            <a:off x="4238458" y="857283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2.75%</a:t>
            </a:r>
            <a:endParaRPr sz="750">
              <a:latin typeface="Arial" panose="020B0604020202020204"/>
              <a:cs typeface="Arial" panose="020B0604020202020204"/>
            </a:endParaRPr>
          </a:p>
        </p:txBody>
      </p:sp>
      <p:sp>
        <p:nvSpPr>
          <p:cNvPr id="326" name="object 326"/>
          <p:cNvSpPr txBox="1"/>
          <p:nvPr/>
        </p:nvSpPr>
        <p:spPr>
          <a:xfrm>
            <a:off x="5153192" y="857283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16.49%</a:t>
            </a:r>
            <a:endParaRPr sz="750">
              <a:latin typeface="Arial" panose="020B0604020202020204"/>
              <a:cs typeface="Arial" panose="020B0604020202020204"/>
            </a:endParaRPr>
          </a:p>
        </p:txBody>
      </p:sp>
      <p:sp>
        <p:nvSpPr>
          <p:cNvPr id="327" name="object 327"/>
          <p:cNvSpPr txBox="1"/>
          <p:nvPr/>
        </p:nvSpPr>
        <p:spPr>
          <a:xfrm>
            <a:off x="6044866" y="857283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3.04%</a:t>
            </a:r>
            <a:endParaRPr sz="750">
              <a:latin typeface="Arial" panose="020B0604020202020204"/>
              <a:cs typeface="Arial" panose="020B0604020202020204"/>
            </a:endParaRPr>
          </a:p>
        </p:txBody>
      </p:sp>
      <p:sp>
        <p:nvSpPr>
          <p:cNvPr id="328" name="object 328"/>
          <p:cNvSpPr txBox="1"/>
          <p:nvPr/>
        </p:nvSpPr>
        <p:spPr>
          <a:xfrm>
            <a:off x="6851984" y="857283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-2.74%</a:t>
            </a:r>
            <a:endParaRPr sz="750">
              <a:latin typeface="Arial" panose="020B0604020202020204"/>
              <a:cs typeface="Arial" panose="020B0604020202020204"/>
            </a:endParaRPr>
          </a:p>
        </p:txBody>
      </p:sp>
      <p:sp>
        <p:nvSpPr>
          <p:cNvPr id="329" name="object 329"/>
          <p:cNvSpPr txBox="1"/>
          <p:nvPr/>
        </p:nvSpPr>
        <p:spPr>
          <a:xfrm>
            <a:off x="302794" y="8726571"/>
            <a:ext cx="8864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30" name="object 330"/>
          <p:cNvSpPr txBox="1"/>
          <p:nvPr/>
        </p:nvSpPr>
        <p:spPr>
          <a:xfrm>
            <a:off x="2516605" y="872657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-1.37%</a:t>
            </a:r>
            <a:endParaRPr sz="750">
              <a:latin typeface="Arial" panose="020B0604020202020204"/>
              <a:cs typeface="Arial" panose="020B0604020202020204"/>
            </a:endParaRPr>
          </a:p>
        </p:txBody>
      </p:sp>
      <p:sp>
        <p:nvSpPr>
          <p:cNvPr id="331" name="object 331"/>
          <p:cNvSpPr txBox="1"/>
          <p:nvPr/>
        </p:nvSpPr>
        <p:spPr>
          <a:xfrm>
            <a:off x="3469773" y="87265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48.67%</a:t>
            </a:r>
            <a:endParaRPr sz="750">
              <a:latin typeface="Arial" panose="020B0604020202020204"/>
              <a:cs typeface="Arial" panose="020B0604020202020204"/>
            </a:endParaRPr>
          </a:p>
        </p:txBody>
      </p:sp>
      <p:sp>
        <p:nvSpPr>
          <p:cNvPr id="332" name="object 332"/>
          <p:cNvSpPr txBox="1"/>
          <p:nvPr/>
        </p:nvSpPr>
        <p:spPr>
          <a:xfrm>
            <a:off x="4238458" y="872657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5.58%</a:t>
            </a:r>
            <a:endParaRPr sz="750">
              <a:latin typeface="Arial" panose="020B0604020202020204"/>
              <a:cs typeface="Arial" panose="020B0604020202020204"/>
            </a:endParaRPr>
          </a:p>
        </p:txBody>
      </p:sp>
      <p:sp>
        <p:nvSpPr>
          <p:cNvPr id="333" name="object 333"/>
          <p:cNvSpPr txBox="1"/>
          <p:nvPr/>
        </p:nvSpPr>
        <p:spPr>
          <a:xfrm>
            <a:off x="5153192" y="87265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24.66%</a:t>
            </a:r>
            <a:endParaRPr sz="750">
              <a:latin typeface="Arial" panose="020B0604020202020204"/>
              <a:cs typeface="Arial" panose="020B0604020202020204"/>
            </a:endParaRPr>
          </a:p>
        </p:txBody>
      </p:sp>
      <p:sp>
        <p:nvSpPr>
          <p:cNvPr id="334" name="object 334"/>
          <p:cNvSpPr txBox="1"/>
          <p:nvPr/>
        </p:nvSpPr>
        <p:spPr>
          <a:xfrm>
            <a:off x="5991058" y="87265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72.68%</a:t>
            </a:r>
            <a:endParaRPr sz="750">
              <a:latin typeface="Arial" panose="020B0604020202020204"/>
              <a:cs typeface="Arial" panose="020B0604020202020204"/>
            </a:endParaRPr>
          </a:p>
        </p:txBody>
      </p:sp>
      <p:sp>
        <p:nvSpPr>
          <p:cNvPr id="335" name="object 335"/>
          <p:cNvSpPr txBox="1"/>
          <p:nvPr/>
        </p:nvSpPr>
        <p:spPr>
          <a:xfrm>
            <a:off x="6882731" y="8726571"/>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8.47%</a:t>
            </a:r>
            <a:endParaRPr sz="750">
              <a:latin typeface="Arial" panose="020B0604020202020204"/>
              <a:cs typeface="Arial" panose="020B0604020202020204"/>
            </a:endParaRPr>
          </a:p>
        </p:txBody>
      </p:sp>
      <p:sp>
        <p:nvSpPr>
          <p:cNvPr id="336" name="object 336"/>
          <p:cNvSpPr txBox="1"/>
          <p:nvPr/>
        </p:nvSpPr>
        <p:spPr>
          <a:xfrm>
            <a:off x="302794" y="8880308"/>
            <a:ext cx="8864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52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37" name="object 337"/>
          <p:cNvSpPr txBox="1"/>
          <p:nvPr/>
        </p:nvSpPr>
        <p:spPr>
          <a:xfrm>
            <a:off x="2493544" y="88803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77.33%</a:t>
            </a:r>
            <a:endParaRPr sz="750">
              <a:latin typeface="Arial" panose="020B0604020202020204"/>
              <a:cs typeface="Arial" panose="020B0604020202020204"/>
            </a:endParaRPr>
          </a:p>
        </p:txBody>
      </p:sp>
      <p:sp>
        <p:nvSpPr>
          <p:cNvPr id="338" name="object 338"/>
          <p:cNvSpPr txBox="1"/>
          <p:nvPr/>
        </p:nvSpPr>
        <p:spPr>
          <a:xfrm>
            <a:off x="3469773" y="88803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89.94%</a:t>
            </a:r>
            <a:endParaRPr sz="750">
              <a:latin typeface="Arial" panose="020B0604020202020204"/>
              <a:cs typeface="Arial" panose="020B0604020202020204"/>
            </a:endParaRPr>
          </a:p>
        </p:txBody>
      </p:sp>
      <p:sp>
        <p:nvSpPr>
          <p:cNvPr id="339" name="object 339"/>
          <p:cNvSpPr txBox="1"/>
          <p:nvPr/>
        </p:nvSpPr>
        <p:spPr>
          <a:xfrm>
            <a:off x="4184650" y="88803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20.43%</a:t>
            </a:r>
            <a:endParaRPr sz="750">
              <a:latin typeface="Arial" panose="020B0604020202020204"/>
              <a:cs typeface="Arial" panose="020B0604020202020204"/>
            </a:endParaRPr>
          </a:p>
        </p:txBody>
      </p:sp>
      <p:sp>
        <p:nvSpPr>
          <p:cNvPr id="340" name="object 340"/>
          <p:cNvSpPr txBox="1"/>
          <p:nvPr/>
        </p:nvSpPr>
        <p:spPr>
          <a:xfrm>
            <a:off x="5153192" y="88803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32.40%</a:t>
            </a:r>
            <a:endParaRPr sz="750">
              <a:latin typeface="Arial" panose="020B0604020202020204"/>
              <a:cs typeface="Arial" panose="020B0604020202020204"/>
            </a:endParaRPr>
          </a:p>
        </p:txBody>
      </p:sp>
      <p:sp>
        <p:nvSpPr>
          <p:cNvPr id="341" name="object 341"/>
          <p:cNvSpPr txBox="1"/>
          <p:nvPr/>
        </p:nvSpPr>
        <p:spPr>
          <a:xfrm>
            <a:off x="5937250" y="8880308"/>
            <a:ext cx="42037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102.54%</a:t>
            </a:r>
            <a:endParaRPr sz="750">
              <a:latin typeface="Arial" panose="020B0604020202020204"/>
              <a:cs typeface="Arial" panose="020B0604020202020204"/>
            </a:endParaRPr>
          </a:p>
        </p:txBody>
      </p:sp>
      <p:sp>
        <p:nvSpPr>
          <p:cNvPr id="342" name="object 342"/>
          <p:cNvSpPr txBox="1"/>
          <p:nvPr/>
        </p:nvSpPr>
        <p:spPr>
          <a:xfrm>
            <a:off x="6828924" y="88803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46.91%</a:t>
            </a:r>
            <a:endParaRPr sz="750">
              <a:latin typeface="Arial" panose="020B0604020202020204"/>
              <a:cs typeface="Arial" panose="020B0604020202020204"/>
            </a:endParaRPr>
          </a:p>
        </p:txBody>
      </p:sp>
      <p:sp>
        <p:nvSpPr>
          <p:cNvPr id="343" name="object 343"/>
          <p:cNvSpPr txBox="1"/>
          <p:nvPr/>
        </p:nvSpPr>
        <p:spPr>
          <a:xfrm>
            <a:off x="302794" y="9034045"/>
            <a:ext cx="110871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20 Day </a:t>
            </a:r>
            <a:r>
              <a:rPr sz="750" spc="15" dirty="0">
                <a:solidFill>
                  <a:srgbClr val="3E3E3E"/>
                </a:solidFill>
                <a:latin typeface="Arial" panose="020B0604020202020204"/>
                <a:cs typeface="Arial" panose="020B0604020202020204"/>
              </a:rPr>
              <a:t>Average</a:t>
            </a:r>
            <a:r>
              <a:rPr sz="750" spc="-6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Volume</a:t>
            </a:r>
            <a:endParaRPr sz="750">
              <a:latin typeface="Arial" panose="020B0604020202020204"/>
              <a:cs typeface="Arial" panose="020B0604020202020204"/>
            </a:endParaRPr>
          </a:p>
        </p:txBody>
      </p:sp>
      <p:sp>
        <p:nvSpPr>
          <p:cNvPr id="344" name="object 344"/>
          <p:cNvSpPr txBox="1"/>
          <p:nvPr/>
        </p:nvSpPr>
        <p:spPr>
          <a:xfrm>
            <a:off x="2332121" y="9034045"/>
            <a:ext cx="52578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92,349,312</a:t>
            </a:r>
            <a:endParaRPr sz="750">
              <a:latin typeface="Arial" panose="020B0604020202020204"/>
              <a:cs typeface="Arial" panose="020B0604020202020204"/>
            </a:endParaRPr>
          </a:p>
        </p:txBody>
      </p:sp>
      <p:sp>
        <p:nvSpPr>
          <p:cNvPr id="345" name="object 345"/>
          <p:cNvSpPr txBox="1"/>
          <p:nvPr/>
        </p:nvSpPr>
        <p:spPr>
          <a:xfrm>
            <a:off x="3362157" y="9034045"/>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6,943,303</a:t>
            </a:r>
            <a:endParaRPr sz="750">
              <a:latin typeface="Arial" panose="020B0604020202020204"/>
              <a:cs typeface="Arial" panose="020B0604020202020204"/>
            </a:endParaRPr>
          </a:p>
        </p:txBody>
      </p:sp>
      <p:sp>
        <p:nvSpPr>
          <p:cNvPr id="346" name="object 346"/>
          <p:cNvSpPr txBox="1"/>
          <p:nvPr/>
        </p:nvSpPr>
        <p:spPr>
          <a:xfrm>
            <a:off x="4077034" y="9034045"/>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2,018,241</a:t>
            </a:r>
            <a:endParaRPr sz="750">
              <a:latin typeface="Arial" panose="020B0604020202020204"/>
              <a:cs typeface="Arial" panose="020B0604020202020204"/>
            </a:endParaRPr>
          </a:p>
        </p:txBody>
      </p:sp>
      <p:sp>
        <p:nvSpPr>
          <p:cNvPr id="347" name="object 347"/>
          <p:cNvSpPr txBox="1"/>
          <p:nvPr/>
        </p:nvSpPr>
        <p:spPr>
          <a:xfrm>
            <a:off x="5045576" y="9034045"/>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8,129,683</a:t>
            </a:r>
            <a:endParaRPr sz="750">
              <a:latin typeface="Arial" panose="020B0604020202020204"/>
              <a:cs typeface="Arial" panose="020B0604020202020204"/>
            </a:endParaRPr>
          </a:p>
        </p:txBody>
      </p:sp>
      <p:sp>
        <p:nvSpPr>
          <p:cNvPr id="348" name="object 348"/>
          <p:cNvSpPr txBox="1"/>
          <p:nvPr/>
        </p:nvSpPr>
        <p:spPr>
          <a:xfrm>
            <a:off x="6021805" y="9034045"/>
            <a:ext cx="33147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77,616</a:t>
            </a:r>
            <a:endParaRPr sz="750">
              <a:latin typeface="Arial" panose="020B0604020202020204"/>
              <a:cs typeface="Arial" panose="020B0604020202020204"/>
            </a:endParaRPr>
          </a:p>
        </p:txBody>
      </p:sp>
      <p:sp>
        <p:nvSpPr>
          <p:cNvPr id="349" name="object 349"/>
          <p:cNvSpPr txBox="1"/>
          <p:nvPr/>
        </p:nvSpPr>
        <p:spPr>
          <a:xfrm>
            <a:off x="6667500" y="9034045"/>
            <a:ext cx="52578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24,783,290</a:t>
            </a:r>
            <a:endParaRPr sz="750">
              <a:latin typeface="Arial" panose="020B0604020202020204"/>
              <a:cs typeface="Arial" panose="020B0604020202020204"/>
            </a:endParaRPr>
          </a:p>
        </p:txBody>
      </p:sp>
      <p:sp>
        <p:nvSpPr>
          <p:cNvPr id="350" name="object 350"/>
          <p:cNvSpPr txBox="1"/>
          <p:nvPr/>
        </p:nvSpPr>
        <p:spPr>
          <a:xfrm>
            <a:off x="302794" y="9187782"/>
            <a:ext cx="130873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1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51" name="object 351"/>
          <p:cNvSpPr txBox="1"/>
          <p:nvPr/>
        </p:nvSpPr>
        <p:spPr>
          <a:xfrm>
            <a:off x="2547352" y="918778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2" name="object 352"/>
          <p:cNvSpPr txBox="1"/>
          <p:nvPr/>
        </p:nvSpPr>
        <p:spPr>
          <a:xfrm>
            <a:off x="3523581" y="918778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3" name="object 353"/>
          <p:cNvSpPr txBox="1"/>
          <p:nvPr/>
        </p:nvSpPr>
        <p:spPr>
          <a:xfrm>
            <a:off x="4238458" y="918778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4" name="object 354"/>
          <p:cNvSpPr txBox="1"/>
          <p:nvPr/>
        </p:nvSpPr>
        <p:spPr>
          <a:xfrm>
            <a:off x="5207000" y="918778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0.25%</a:t>
            </a:r>
            <a:endParaRPr sz="750">
              <a:latin typeface="Arial" panose="020B0604020202020204"/>
              <a:cs typeface="Arial" panose="020B0604020202020204"/>
            </a:endParaRPr>
          </a:p>
        </p:txBody>
      </p:sp>
      <p:sp>
        <p:nvSpPr>
          <p:cNvPr id="355" name="object 355"/>
          <p:cNvSpPr txBox="1"/>
          <p:nvPr/>
        </p:nvSpPr>
        <p:spPr>
          <a:xfrm>
            <a:off x="6044866" y="918778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6" name="object 356"/>
          <p:cNvSpPr txBox="1"/>
          <p:nvPr/>
        </p:nvSpPr>
        <p:spPr>
          <a:xfrm>
            <a:off x="6882731" y="918778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7" name="object 357"/>
          <p:cNvSpPr txBox="1"/>
          <p:nvPr/>
        </p:nvSpPr>
        <p:spPr>
          <a:xfrm>
            <a:off x="302794" y="9341518"/>
            <a:ext cx="130873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4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58" name="object 358"/>
          <p:cNvSpPr txBox="1"/>
          <p:nvPr/>
        </p:nvSpPr>
        <p:spPr>
          <a:xfrm>
            <a:off x="2493544" y="934151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10.18%</a:t>
            </a:r>
            <a:endParaRPr sz="750">
              <a:latin typeface="Arial" panose="020B0604020202020204"/>
              <a:cs typeface="Arial" panose="020B0604020202020204"/>
            </a:endParaRPr>
          </a:p>
        </p:txBody>
      </p:sp>
      <p:sp>
        <p:nvSpPr>
          <p:cNvPr id="359" name="object 359"/>
          <p:cNvSpPr txBox="1"/>
          <p:nvPr/>
        </p:nvSpPr>
        <p:spPr>
          <a:xfrm>
            <a:off x="3523581" y="93415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2.66%</a:t>
            </a:r>
            <a:endParaRPr sz="750">
              <a:latin typeface="Arial" panose="020B0604020202020204"/>
              <a:cs typeface="Arial" panose="020B0604020202020204"/>
            </a:endParaRPr>
          </a:p>
        </p:txBody>
      </p:sp>
      <p:sp>
        <p:nvSpPr>
          <p:cNvPr id="360" name="object 360"/>
          <p:cNvSpPr txBox="1"/>
          <p:nvPr/>
        </p:nvSpPr>
        <p:spPr>
          <a:xfrm>
            <a:off x="4238458" y="93415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0.45%</a:t>
            </a:r>
            <a:endParaRPr sz="750">
              <a:latin typeface="Arial" panose="020B0604020202020204"/>
              <a:cs typeface="Arial" panose="020B0604020202020204"/>
            </a:endParaRPr>
          </a:p>
        </p:txBody>
      </p:sp>
      <p:sp>
        <p:nvSpPr>
          <p:cNvPr id="361" name="object 361"/>
          <p:cNvSpPr txBox="1"/>
          <p:nvPr/>
        </p:nvSpPr>
        <p:spPr>
          <a:xfrm>
            <a:off x="5207000" y="93415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0.25%</a:t>
            </a:r>
            <a:endParaRPr sz="750">
              <a:latin typeface="Arial" panose="020B0604020202020204"/>
              <a:cs typeface="Arial" panose="020B0604020202020204"/>
            </a:endParaRPr>
          </a:p>
        </p:txBody>
      </p:sp>
      <p:sp>
        <p:nvSpPr>
          <p:cNvPr id="362" name="object 362"/>
          <p:cNvSpPr txBox="1"/>
          <p:nvPr/>
        </p:nvSpPr>
        <p:spPr>
          <a:xfrm>
            <a:off x="6044866" y="93415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5.06%</a:t>
            </a:r>
            <a:endParaRPr sz="750">
              <a:latin typeface="Arial" panose="020B0604020202020204"/>
              <a:cs typeface="Arial" panose="020B0604020202020204"/>
            </a:endParaRPr>
          </a:p>
        </p:txBody>
      </p:sp>
      <p:sp>
        <p:nvSpPr>
          <p:cNvPr id="363" name="object 363"/>
          <p:cNvSpPr txBox="1"/>
          <p:nvPr/>
        </p:nvSpPr>
        <p:spPr>
          <a:xfrm>
            <a:off x="6882731" y="93415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8.18%</a:t>
            </a:r>
            <a:endParaRPr sz="750">
              <a:latin typeface="Arial" panose="020B0604020202020204"/>
              <a:cs typeface="Arial" panose="020B0604020202020204"/>
            </a:endParaRPr>
          </a:p>
        </p:txBody>
      </p:sp>
      <p:sp>
        <p:nvSpPr>
          <p:cNvPr id="364" name="object 364"/>
          <p:cNvSpPr txBox="1"/>
          <p:nvPr/>
        </p:nvSpPr>
        <p:spPr>
          <a:xfrm>
            <a:off x="302794" y="9495256"/>
            <a:ext cx="136461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12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65" name="object 365"/>
          <p:cNvSpPr txBox="1"/>
          <p:nvPr/>
        </p:nvSpPr>
        <p:spPr>
          <a:xfrm>
            <a:off x="2493544" y="949525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11.48%</a:t>
            </a:r>
            <a:endParaRPr sz="750">
              <a:latin typeface="Arial" panose="020B0604020202020204"/>
              <a:cs typeface="Arial" panose="020B0604020202020204"/>
            </a:endParaRPr>
          </a:p>
        </p:txBody>
      </p:sp>
      <p:sp>
        <p:nvSpPr>
          <p:cNvPr id="366" name="object 366"/>
          <p:cNvSpPr txBox="1"/>
          <p:nvPr/>
        </p:nvSpPr>
        <p:spPr>
          <a:xfrm>
            <a:off x="3469773" y="949525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13.06%</a:t>
            </a:r>
            <a:endParaRPr sz="750">
              <a:latin typeface="Arial" panose="020B0604020202020204"/>
              <a:cs typeface="Arial" panose="020B0604020202020204"/>
            </a:endParaRPr>
          </a:p>
        </p:txBody>
      </p:sp>
      <p:sp>
        <p:nvSpPr>
          <p:cNvPr id="367" name="object 367"/>
          <p:cNvSpPr txBox="1"/>
          <p:nvPr/>
        </p:nvSpPr>
        <p:spPr>
          <a:xfrm>
            <a:off x="4238458" y="949525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1.88%</a:t>
            </a:r>
            <a:endParaRPr sz="750">
              <a:latin typeface="Arial" panose="020B0604020202020204"/>
              <a:cs typeface="Arial" panose="020B0604020202020204"/>
            </a:endParaRPr>
          </a:p>
        </p:txBody>
      </p:sp>
      <p:sp>
        <p:nvSpPr>
          <p:cNvPr id="368" name="object 368"/>
          <p:cNvSpPr txBox="1"/>
          <p:nvPr/>
        </p:nvSpPr>
        <p:spPr>
          <a:xfrm>
            <a:off x="5207000" y="949525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1.07%</a:t>
            </a:r>
            <a:endParaRPr sz="750">
              <a:latin typeface="Arial" panose="020B0604020202020204"/>
              <a:cs typeface="Arial" panose="020B0604020202020204"/>
            </a:endParaRPr>
          </a:p>
        </p:txBody>
      </p:sp>
      <p:sp>
        <p:nvSpPr>
          <p:cNvPr id="369" name="object 369"/>
          <p:cNvSpPr txBox="1"/>
          <p:nvPr/>
        </p:nvSpPr>
        <p:spPr>
          <a:xfrm>
            <a:off x="5991058" y="949525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14.64%</a:t>
            </a:r>
            <a:endParaRPr sz="750">
              <a:latin typeface="Arial" panose="020B0604020202020204"/>
              <a:cs typeface="Arial" panose="020B0604020202020204"/>
            </a:endParaRPr>
          </a:p>
        </p:txBody>
      </p:sp>
      <p:sp>
        <p:nvSpPr>
          <p:cNvPr id="370" name="object 370"/>
          <p:cNvSpPr txBox="1"/>
          <p:nvPr/>
        </p:nvSpPr>
        <p:spPr>
          <a:xfrm>
            <a:off x="6882731" y="949525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8.91%</a:t>
            </a:r>
            <a:endParaRPr sz="750">
              <a:latin typeface="Arial" panose="020B0604020202020204"/>
              <a:cs typeface="Arial" panose="020B0604020202020204"/>
            </a:endParaRPr>
          </a:p>
        </p:txBody>
      </p:sp>
      <p:sp>
        <p:nvSpPr>
          <p:cNvPr id="371" name="object 371"/>
          <p:cNvSpPr txBox="1"/>
          <p:nvPr/>
        </p:nvSpPr>
        <p:spPr>
          <a:xfrm>
            <a:off x="302794" y="9648992"/>
            <a:ext cx="110299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(Q1)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Mthly</a:t>
            </a:r>
            <a:r>
              <a:rPr sz="750" spc="-5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72" name="object 372"/>
          <p:cNvSpPr txBox="1"/>
          <p:nvPr/>
        </p:nvSpPr>
        <p:spPr>
          <a:xfrm>
            <a:off x="2547352" y="964899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5.22%</a:t>
            </a:r>
            <a:endParaRPr sz="750">
              <a:latin typeface="Arial" panose="020B0604020202020204"/>
              <a:cs typeface="Arial" panose="020B0604020202020204"/>
            </a:endParaRPr>
          </a:p>
        </p:txBody>
      </p:sp>
      <p:sp>
        <p:nvSpPr>
          <p:cNvPr id="373" name="object 373"/>
          <p:cNvSpPr txBox="1"/>
          <p:nvPr/>
        </p:nvSpPr>
        <p:spPr>
          <a:xfrm>
            <a:off x="3523581" y="964899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0.84%</a:t>
            </a:r>
            <a:endParaRPr sz="750">
              <a:latin typeface="Arial" panose="020B0604020202020204"/>
              <a:cs typeface="Arial" panose="020B0604020202020204"/>
            </a:endParaRPr>
          </a:p>
        </p:txBody>
      </p:sp>
      <p:sp>
        <p:nvSpPr>
          <p:cNvPr id="374" name="object 374"/>
          <p:cNvSpPr txBox="1"/>
          <p:nvPr/>
        </p:nvSpPr>
        <p:spPr>
          <a:xfrm>
            <a:off x="4238458" y="964899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0.21%</a:t>
            </a:r>
            <a:endParaRPr sz="750">
              <a:latin typeface="Arial" panose="020B0604020202020204"/>
              <a:cs typeface="Arial" panose="020B0604020202020204"/>
            </a:endParaRPr>
          </a:p>
        </p:txBody>
      </p:sp>
      <p:sp>
        <p:nvSpPr>
          <p:cNvPr id="375" name="object 375"/>
          <p:cNvSpPr txBox="1"/>
          <p:nvPr/>
        </p:nvSpPr>
        <p:spPr>
          <a:xfrm>
            <a:off x="5207000" y="964899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1.69%</a:t>
            </a:r>
            <a:endParaRPr sz="750">
              <a:latin typeface="Arial" panose="020B0604020202020204"/>
              <a:cs typeface="Arial" panose="020B0604020202020204"/>
            </a:endParaRPr>
          </a:p>
        </p:txBody>
      </p:sp>
      <p:sp>
        <p:nvSpPr>
          <p:cNvPr id="376" name="object 376"/>
          <p:cNvSpPr txBox="1"/>
          <p:nvPr/>
        </p:nvSpPr>
        <p:spPr>
          <a:xfrm>
            <a:off x="6014118" y="9648992"/>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-7.84%</a:t>
            </a:r>
            <a:endParaRPr sz="750">
              <a:latin typeface="Arial" panose="020B0604020202020204"/>
              <a:cs typeface="Arial" panose="020B0604020202020204"/>
            </a:endParaRPr>
          </a:p>
        </p:txBody>
      </p:sp>
      <p:sp>
        <p:nvSpPr>
          <p:cNvPr id="377" name="object 377"/>
          <p:cNvSpPr txBox="1"/>
          <p:nvPr/>
        </p:nvSpPr>
        <p:spPr>
          <a:xfrm>
            <a:off x="6828924" y="9648992"/>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11.30%</a:t>
            </a:r>
            <a:endParaRPr sz="750">
              <a:latin typeface="Arial" panose="020B0604020202020204"/>
              <a:cs typeface="Arial" panose="020B0604020202020204"/>
            </a:endParaRPr>
          </a:p>
        </p:txBody>
      </p:sp>
      <p:sp>
        <p:nvSpPr>
          <p:cNvPr id="378" name="object 378"/>
          <p:cNvSpPr/>
          <p:nvPr/>
        </p:nvSpPr>
        <p:spPr>
          <a:xfrm>
            <a:off x="319338" y="2924175"/>
            <a:ext cx="0" cy="246379"/>
          </a:xfrm>
          <a:custGeom>
            <a:avLst/>
            <a:gdLst/>
            <a:ahLst/>
            <a:cxnLst/>
            <a:rect l="l" t="t" r="r" b="b"/>
            <a:pathLst>
              <a:path h="246380">
                <a:moveTo>
                  <a:pt x="0" y="0"/>
                </a:moveTo>
                <a:lnTo>
                  <a:pt x="0" y="245978"/>
                </a:lnTo>
              </a:path>
            </a:pathLst>
          </a:custGeom>
          <a:ln w="7686">
            <a:solidFill>
              <a:srgbClr val="CACACA"/>
            </a:solidFill>
          </a:ln>
        </p:spPr>
        <p:txBody>
          <a:bodyPr wrap="square" lIns="0" tIns="0" rIns="0" bIns="0" rtlCol="0"/>
          <a:lstStyle/>
          <a:p/>
        </p:txBody>
      </p:sp>
      <p:sp>
        <p:nvSpPr>
          <p:cNvPr id="379" name="object 379"/>
          <p:cNvSpPr/>
          <p:nvPr/>
        </p:nvSpPr>
        <p:spPr>
          <a:xfrm>
            <a:off x="319338" y="2924175"/>
            <a:ext cx="4373880" cy="0"/>
          </a:xfrm>
          <a:custGeom>
            <a:avLst/>
            <a:gdLst/>
            <a:ahLst/>
            <a:cxnLst/>
            <a:rect l="l" t="t" r="r" b="b"/>
            <a:pathLst>
              <a:path w="4373880">
                <a:moveTo>
                  <a:pt x="0" y="0"/>
                </a:moveTo>
                <a:lnTo>
                  <a:pt x="4373813" y="0"/>
                </a:lnTo>
              </a:path>
            </a:pathLst>
          </a:custGeom>
          <a:ln w="7686">
            <a:solidFill>
              <a:srgbClr val="CACACA"/>
            </a:solidFill>
          </a:ln>
        </p:spPr>
        <p:txBody>
          <a:bodyPr wrap="square" lIns="0" tIns="0" rIns="0" bIns="0" rtlCol="0"/>
          <a:lstStyle/>
          <a:p/>
        </p:txBody>
      </p:sp>
      <p:sp>
        <p:nvSpPr>
          <p:cNvPr id="380" name="object 380"/>
          <p:cNvSpPr/>
          <p:nvPr/>
        </p:nvSpPr>
        <p:spPr>
          <a:xfrm>
            <a:off x="4693151" y="2924175"/>
            <a:ext cx="0" cy="265430"/>
          </a:xfrm>
          <a:custGeom>
            <a:avLst/>
            <a:gdLst/>
            <a:ahLst/>
            <a:cxnLst/>
            <a:rect l="l" t="t" r="r" b="b"/>
            <a:pathLst>
              <a:path h="265430">
                <a:moveTo>
                  <a:pt x="0" y="265196"/>
                </a:moveTo>
                <a:lnTo>
                  <a:pt x="0" y="0"/>
                </a:lnTo>
              </a:path>
            </a:pathLst>
          </a:custGeom>
          <a:ln w="7686">
            <a:solidFill>
              <a:srgbClr val="CACACA"/>
            </a:solidFill>
          </a:ln>
        </p:spPr>
        <p:txBody>
          <a:bodyPr wrap="square" lIns="0" tIns="0" rIns="0" bIns="0" rtlCol="0"/>
          <a:lstStyle/>
          <a:p/>
        </p:txBody>
      </p:sp>
      <p:sp>
        <p:nvSpPr>
          <p:cNvPr id="381" name="object 381"/>
          <p:cNvSpPr/>
          <p:nvPr/>
        </p:nvSpPr>
        <p:spPr>
          <a:xfrm>
            <a:off x="319338" y="3177840"/>
            <a:ext cx="4373880" cy="0"/>
          </a:xfrm>
          <a:custGeom>
            <a:avLst/>
            <a:gdLst/>
            <a:ahLst/>
            <a:cxnLst/>
            <a:rect l="l" t="t" r="r" b="b"/>
            <a:pathLst>
              <a:path w="4373880">
                <a:moveTo>
                  <a:pt x="0" y="0"/>
                </a:moveTo>
                <a:lnTo>
                  <a:pt x="4373813" y="0"/>
                </a:lnTo>
              </a:path>
            </a:pathLst>
          </a:custGeom>
          <a:ln w="7686">
            <a:solidFill>
              <a:srgbClr val="CACACA"/>
            </a:solidFill>
          </a:ln>
        </p:spPr>
        <p:txBody>
          <a:bodyPr wrap="square" lIns="0" tIns="0" rIns="0" bIns="0" rtlCol="0"/>
          <a:lstStyle/>
          <a:p/>
        </p:txBody>
      </p:sp>
      <p:sp>
        <p:nvSpPr>
          <p:cNvPr id="382" name="object 382"/>
          <p:cNvSpPr/>
          <p:nvPr/>
        </p:nvSpPr>
        <p:spPr>
          <a:xfrm>
            <a:off x="4700838" y="2924175"/>
            <a:ext cx="2506345" cy="0"/>
          </a:xfrm>
          <a:custGeom>
            <a:avLst/>
            <a:gdLst/>
            <a:ahLst/>
            <a:cxnLst/>
            <a:rect l="l" t="t" r="r" b="b"/>
            <a:pathLst>
              <a:path w="2506345">
                <a:moveTo>
                  <a:pt x="0" y="0"/>
                </a:moveTo>
                <a:lnTo>
                  <a:pt x="2505910" y="0"/>
                </a:lnTo>
              </a:path>
            </a:pathLst>
          </a:custGeom>
          <a:ln w="7686">
            <a:solidFill>
              <a:srgbClr val="CACACA"/>
            </a:solidFill>
          </a:ln>
        </p:spPr>
        <p:txBody>
          <a:bodyPr wrap="square" lIns="0" tIns="0" rIns="0" bIns="0" rtlCol="0"/>
          <a:lstStyle/>
          <a:p/>
        </p:txBody>
      </p:sp>
      <p:sp>
        <p:nvSpPr>
          <p:cNvPr id="383" name="object 383"/>
          <p:cNvSpPr/>
          <p:nvPr/>
        </p:nvSpPr>
        <p:spPr>
          <a:xfrm>
            <a:off x="7206748" y="2924175"/>
            <a:ext cx="0" cy="254000"/>
          </a:xfrm>
          <a:custGeom>
            <a:avLst/>
            <a:gdLst/>
            <a:ahLst/>
            <a:cxnLst/>
            <a:rect l="l" t="t" r="r" b="b"/>
            <a:pathLst>
              <a:path h="254000">
                <a:moveTo>
                  <a:pt x="0" y="0"/>
                </a:moveTo>
                <a:lnTo>
                  <a:pt x="0" y="253665"/>
                </a:lnTo>
              </a:path>
            </a:pathLst>
          </a:custGeom>
          <a:ln w="7686">
            <a:solidFill>
              <a:srgbClr val="CACACA"/>
            </a:solidFill>
          </a:ln>
        </p:spPr>
        <p:txBody>
          <a:bodyPr wrap="square" lIns="0" tIns="0" rIns="0" bIns="0" rtlCol="0"/>
          <a:lstStyle/>
          <a:p/>
        </p:txBody>
      </p:sp>
      <p:sp>
        <p:nvSpPr>
          <p:cNvPr id="384" name="object 384"/>
          <p:cNvSpPr/>
          <p:nvPr/>
        </p:nvSpPr>
        <p:spPr>
          <a:xfrm>
            <a:off x="4700838" y="3177840"/>
            <a:ext cx="2506345" cy="0"/>
          </a:xfrm>
          <a:custGeom>
            <a:avLst/>
            <a:gdLst/>
            <a:ahLst/>
            <a:cxnLst/>
            <a:rect l="l" t="t" r="r" b="b"/>
            <a:pathLst>
              <a:path w="2506345">
                <a:moveTo>
                  <a:pt x="0" y="0"/>
                </a:moveTo>
                <a:lnTo>
                  <a:pt x="2505910" y="0"/>
                </a:lnTo>
              </a:path>
            </a:pathLst>
          </a:custGeom>
          <a:ln w="7686">
            <a:solidFill>
              <a:srgbClr val="CACACA"/>
            </a:solidFill>
          </a:ln>
        </p:spPr>
        <p:txBody>
          <a:bodyPr wrap="square" lIns="0" tIns="0" rIns="0" bIns="0" rtlCol="0"/>
          <a:lstStyle/>
          <a:p/>
        </p:txBody>
      </p:sp>
      <p:sp>
        <p:nvSpPr>
          <p:cNvPr id="385" name="object 385"/>
          <p:cNvSpPr/>
          <p:nvPr/>
        </p:nvSpPr>
        <p:spPr>
          <a:xfrm>
            <a:off x="319338" y="3400759"/>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386" name="object 386"/>
          <p:cNvSpPr/>
          <p:nvPr/>
        </p:nvSpPr>
        <p:spPr>
          <a:xfrm>
            <a:off x="2279482" y="3400759"/>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387" name="object 387"/>
          <p:cNvSpPr/>
          <p:nvPr/>
        </p:nvSpPr>
        <p:spPr>
          <a:xfrm>
            <a:off x="2998202" y="3396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8" name="object 388"/>
          <p:cNvSpPr/>
          <p:nvPr/>
        </p:nvSpPr>
        <p:spPr>
          <a:xfrm>
            <a:off x="2998202" y="3396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9" name="object 389"/>
          <p:cNvSpPr/>
          <p:nvPr/>
        </p:nvSpPr>
        <p:spPr>
          <a:xfrm>
            <a:off x="2998202" y="33661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0" name="object 390"/>
          <p:cNvSpPr/>
          <p:nvPr/>
        </p:nvSpPr>
        <p:spPr>
          <a:xfrm>
            <a:off x="2998202" y="33661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1" name="object 391"/>
          <p:cNvSpPr/>
          <p:nvPr/>
        </p:nvSpPr>
        <p:spPr>
          <a:xfrm>
            <a:off x="2998202" y="33354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2" name="object 392"/>
          <p:cNvSpPr/>
          <p:nvPr/>
        </p:nvSpPr>
        <p:spPr>
          <a:xfrm>
            <a:off x="2998202" y="33354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3" name="object 393"/>
          <p:cNvSpPr/>
          <p:nvPr/>
        </p:nvSpPr>
        <p:spPr>
          <a:xfrm>
            <a:off x="2998202" y="33046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4" name="object 394"/>
          <p:cNvSpPr/>
          <p:nvPr/>
        </p:nvSpPr>
        <p:spPr>
          <a:xfrm>
            <a:off x="2998202" y="33046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5" name="object 395"/>
          <p:cNvSpPr/>
          <p:nvPr/>
        </p:nvSpPr>
        <p:spPr>
          <a:xfrm>
            <a:off x="2998202" y="32739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6" name="object 396"/>
          <p:cNvSpPr/>
          <p:nvPr/>
        </p:nvSpPr>
        <p:spPr>
          <a:xfrm>
            <a:off x="2998202" y="32739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7" name="object 397"/>
          <p:cNvSpPr/>
          <p:nvPr/>
        </p:nvSpPr>
        <p:spPr>
          <a:xfrm>
            <a:off x="2998202" y="324317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8" name="object 398"/>
          <p:cNvSpPr/>
          <p:nvPr/>
        </p:nvSpPr>
        <p:spPr>
          <a:xfrm>
            <a:off x="2998202" y="32431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9" name="object 399"/>
          <p:cNvSpPr/>
          <p:nvPr/>
        </p:nvSpPr>
        <p:spPr>
          <a:xfrm>
            <a:off x="2998202" y="3212431"/>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0" name="object 400"/>
          <p:cNvSpPr/>
          <p:nvPr/>
        </p:nvSpPr>
        <p:spPr>
          <a:xfrm>
            <a:off x="2998202" y="3212431"/>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1" name="object 401"/>
          <p:cNvSpPr/>
          <p:nvPr/>
        </p:nvSpPr>
        <p:spPr>
          <a:xfrm>
            <a:off x="2998202" y="3181684"/>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2" name="object 402"/>
          <p:cNvSpPr/>
          <p:nvPr/>
        </p:nvSpPr>
        <p:spPr>
          <a:xfrm>
            <a:off x="2998202" y="3181684"/>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3" name="object 403"/>
          <p:cNvSpPr/>
          <p:nvPr/>
        </p:nvSpPr>
        <p:spPr>
          <a:xfrm>
            <a:off x="3009732" y="340075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04" name="object 404"/>
          <p:cNvSpPr/>
          <p:nvPr/>
        </p:nvSpPr>
        <p:spPr>
          <a:xfrm>
            <a:off x="3855285" y="340075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05" name="object 405"/>
          <p:cNvSpPr/>
          <p:nvPr/>
        </p:nvSpPr>
        <p:spPr>
          <a:xfrm>
            <a:off x="4689307" y="3396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6" name="object 406"/>
          <p:cNvSpPr/>
          <p:nvPr/>
        </p:nvSpPr>
        <p:spPr>
          <a:xfrm>
            <a:off x="4689307" y="3396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7" name="object 407"/>
          <p:cNvSpPr/>
          <p:nvPr/>
        </p:nvSpPr>
        <p:spPr>
          <a:xfrm>
            <a:off x="4689307" y="33661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8" name="object 408"/>
          <p:cNvSpPr/>
          <p:nvPr/>
        </p:nvSpPr>
        <p:spPr>
          <a:xfrm>
            <a:off x="4689307" y="33661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9" name="object 409"/>
          <p:cNvSpPr/>
          <p:nvPr/>
        </p:nvSpPr>
        <p:spPr>
          <a:xfrm>
            <a:off x="4689307" y="33354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0" name="object 410"/>
          <p:cNvSpPr/>
          <p:nvPr/>
        </p:nvSpPr>
        <p:spPr>
          <a:xfrm>
            <a:off x="4689307" y="33354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1" name="object 411"/>
          <p:cNvSpPr/>
          <p:nvPr/>
        </p:nvSpPr>
        <p:spPr>
          <a:xfrm>
            <a:off x="4689307" y="33046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2" name="object 412"/>
          <p:cNvSpPr/>
          <p:nvPr/>
        </p:nvSpPr>
        <p:spPr>
          <a:xfrm>
            <a:off x="4689307" y="33046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3" name="object 413"/>
          <p:cNvSpPr/>
          <p:nvPr/>
        </p:nvSpPr>
        <p:spPr>
          <a:xfrm>
            <a:off x="4689307" y="32739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4" name="object 414"/>
          <p:cNvSpPr/>
          <p:nvPr/>
        </p:nvSpPr>
        <p:spPr>
          <a:xfrm>
            <a:off x="4689307" y="32739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5" name="object 415"/>
          <p:cNvSpPr/>
          <p:nvPr/>
        </p:nvSpPr>
        <p:spPr>
          <a:xfrm>
            <a:off x="4689307" y="324317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6" name="object 416"/>
          <p:cNvSpPr/>
          <p:nvPr/>
        </p:nvSpPr>
        <p:spPr>
          <a:xfrm>
            <a:off x="4689307" y="32431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7" name="object 417"/>
          <p:cNvSpPr/>
          <p:nvPr/>
        </p:nvSpPr>
        <p:spPr>
          <a:xfrm>
            <a:off x="4689307" y="3212431"/>
            <a:ext cx="8255" cy="8255"/>
          </a:xfrm>
          <a:custGeom>
            <a:avLst/>
            <a:gdLst/>
            <a:ahLst/>
            <a:cxnLst/>
            <a:rect l="l" t="t" r="r" b="b"/>
            <a:pathLst>
              <a:path w="8254"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8" name="object 418"/>
          <p:cNvSpPr/>
          <p:nvPr/>
        </p:nvSpPr>
        <p:spPr>
          <a:xfrm>
            <a:off x="4689307" y="3212431"/>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9" name="object 419"/>
          <p:cNvSpPr/>
          <p:nvPr/>
        </p:nvSpPr>
        <p:spPr>
          <a:xfrm>
            <a:off x="4689307" y="3181684"/>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0" name="object 420"/>
          <p:cNvSpPr/>
          <p:nvPr/>
        </p:nvSpPr>
        <p:spPr>
          <a:xfrm>
            <a:off x="4700838" y="340075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21" name="object 421"/>
          <p:cNvSpPr/>
          <p:nvPr/>
        </p:nvSpPr>
        <p:spPr>
          <a:xfrm>
            <a:off x="5538704" y="340075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22" name="object 422"/>
          <p:cNvSpPr/>
          <p:nvPr/>
        </p:nvSpPr>
        <p:spPr>
          <a:xfrm>
            <a:off x="6376570" y="340075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23" name="object 423"/>
          <p:cNvSpPr/>
          <p:nvPr/>
        </p:nvSpPr>
        <p:spPr>
          <a:xfrm>
            <a:off x="319338" y="362367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424" name="object 424"/>
          <p:cNvSpPr/>
          <p:nvPr/>
        </p:nvSpPr>
        <p:spPr>
          <a:xfrm>
            <a:off x="2279482" y="362367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425" name="object 425"/>
          <p:cNvSpPr/>
          <p:nvPr/>
        </p:nvSpPr>
        <p:spPr>
          <a:xfrm>
            <a:off x="2998202" y="3619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6" name="object 426"/>
          <p:cNvSpPr/>
          <p:nvPr/>
        </p:nvSpPr>
        <p:spPr>
          <a:xfrm>
            <a:off x="2998202" y="3619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7" name="object 427"/>
          <p:cNvSpPr/>
          <p:nvPr/>
        </p:nvSpPr>
        <p:spPr>
          <a:xfrm>
            <a:off x="2998202" y="35890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8" name="object 428"/>
          <p:cNvSpPr/>
          <p:nvPr/>
        </p:nvSpPr>
        <p:spPr>
          <a:xfrm>
            <a:off x="2998202" y="358908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9" name="object 429"/>
          <p:cNvSpPr/>
          <p:nvPr/>
        </p:nvSpPr>
        <p:spPr>
          <a:xfrm>
            <a:off x="2998202" y="35583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0" name="object 430"/>
          <p:cNvSpPr/>
          <p:nvPr/>
        </p:nvSpPr>
        <p:spPr>
          <a:xfrm>
            <a:off x="2998202" y="35583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1" name="object 431"/>
          <p:cNvSpPr/>
          <p:nvPr/>
        </p:nvSpPr>
        <p:spPr>
          <a:xfrm>
            <a:off x="2998202" y="35275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2" name="object 432"/>
          <p:cNvSpPr/>
          <p:nvPr/>
        </p:nvSpPr>
        <p:spPr>
          <a:xfrm>
            <a:off x="2998202" y="35275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3" name="object 433"/>
          <p:cNvSpPr/>
          <p:nvPr/>
        </p:nvSpPr>
        <p:spPr>
          <a:xfrm>
            <a:off x="2998202" y="34968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4" name="object 434"/>
          <p:cNvSpPr/>
          <p:nvPr/>
        </p:nvSpPr>
        <p:spPr>
          <a:xfrm>
            <a:off x="2998202" y="34968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5" name="object 435"/>
          <p:cNvSpPr/>
          <p:nvPr/>
        </p:nvSpPr>
        <p:spPr>
          <a:xfrm>
            <a:off x="2998202" y="34660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6" name="object 436"/>
          <p:cNvSpPr/>
          <p:nvPr/>
        </p:nvSpPr>
        <p:spPr>
          <a:xfrm>
            <a:off x="2998202" y="34660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7" name="object 437"/>
          <p:cNvSpPr/>
          <p:nvPr/>
        </p:nvSpPr>
        <p:spPr>
          <a:xfrm>
            <a:off x="2998202" y="34353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8" name="object 438"/>
          <p:cNvSpPr/>
          <p:nvPr/>
        </p:nvSpPr>
        <p:spPr>
          <a:xfrm>
            <a:off x="2998202" y="34353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9" name="object 439"/>
          <p:cNvSpPr/>
          <p:nvPr/>
        </p:nvSpPr>
        <p:spPr>
          <a:xfrm>
            <a:off x="2998202" y="340460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0" name="object 440"/>
          <p:cNvSpPr/>
          <p:nvPr/>
        </p:nvSpPr>
        <p:spPr>
          <a:xfrm>
            <a:off x="2998202" y="340460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1" name="object 441"/>
          <p:cNvSpPr/>
          <p:nvPr/>
        </p:nvSpPr>
        <p:spPr>
          <a:xfrm>
            <a:off x="3009732" y="362367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42" name="object 442"/>
          <p:cNvSpPr/>
          <p:nvPr/>
        </p:nvSpPr>
        <p:spPr>
          <a:xfrm>
            <a:off x="3855285" y="362367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43" name="object 443"/>
          <p:cNvSpPr/>
          <p:nvPr/>
        </p:nvSpPr>
        <p:spPr>
          <a:xfrm>
            <a:off x="4689307" y="3619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4" name="object 444"/>
          <p:cNvSpPr/>
          <p:nvPr/>
        </p:nvSpPr>
        <p:spPr>
          <a:xfrm>
            <a:off x="4689307" y="3619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5" name="object 445"/>
          <p:cNvSpPr/>
          <p:nvPr/>
        </p:nvSpPr>
        <p:spPr>
          <a:xfrm>
            <a:off x="4689307" y="35890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6" name="object 446"/>
          <p:cNvSpPr/>
          <p:nvPr/>
        </p:nvSpPr>
        <p:spPr>
          <a:xfrm>
            <a:off x="4689307" y="358908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7" name="object 447"/>
          <p:cNvSpPr/>
          <p:nvPr/>
        </p:nvSpPr>
        <p:spPr>
          <a:xfrm>
            <a:off x="4689307" y="35583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8" name="object 448"/>
          <p:cNvSpPr/>
          <p:nvPr/>
        </p:nvSpPr>
        <p:spPr>
          <a:xfrm>
            <a:off x="4689307" y="35583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9" name="object 449"/>
          <p:cNvSpPr/>
          <p:nvPr/>
        </p:nvSpPr>
        <p:spPr>
          <a:xfrm>
            <a:off x="4689307" y="35275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0" name="object 450"/>
          <p:cNvSpPr/>
          <p:nvPr/>
        </p:nvSpPr>
        <p:spPr>
          <a:xfrm>
            <a:off x="4689307" y="35275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1" name="object 451"/>
          <p:cNvSpPr/>
          <p:nvPr/>
        </p:nvSpPr>
        <p:spPr>
          <a:xfrm>
            <a:off x="4689307" y="34968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2" name="object 452"/>
          <p:cNvSpPr/>
          <p:nvPr/>
        </p:nvSpPr>
        <p:spPr>
          <a:xfrm>
            <a:off x="4689307" y="34968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3" name="object 453"/>
          <p:cNvSpPr/>
          <p:nvPr/>
        </p:nvSpPr>
        <p:spPr>
          <a:xfrm>
            <a:off x="4689307" y="34660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4" name="object 454"/>
          <p:cNvSpPr/>
          <p:nvPr/>
        </p:nvSpPr>
        <p:spPr>
          <a:xfrm>
            <a:off x="4689307" y="34660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5" name="object 455"/>
          <p:cNvSpPr/>
          <p:nvPr/>
        </p:nvSpPr>
        <p:spPr>
          <a:xfrm>
            <a:off x="4689307" y="34353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6" name="object 456"/>
          <p:cNvSpPr/>
          <p:nvPr/>
        </p:nvSpPr>
        <p:spPr>
          <a:xfrm>
            <a:off x="4689307" y="34353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7" name="object 457"/>
          <p:cNvSpPr/>
          <p:nvPr/>
        </p:nvSpPr>
        <p:spPr>
          <a:xfrm>
            <a:off x="4689307" y="340460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8" name="object 458"/>
          <p:cNvSpPr/>
          <p:nvPr/>
        </p:nvSpPr>
        <p:spPr>
          <a:xfrm>
            <a:off x="4689307" y="340460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9" name="object 459"/>
          <p:cNvSpPr/>
          <p:nvPr/>
        </p:nvSpPr>
        <p:spPr>
          <a:xfrm>
            <a:off x="4700838" y="36236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60" name="object 460"/>
          <p:cNvSpPr/>
          <p:nvPr/>
        </p:nvSpPr>
        <p:spPr>
          <a:xfrm>
            <a:off x="5538704" y="36236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61" name="object 461"/>
          <p:cNvSpPr/>
          <p:nvPr/>
        </p:nvSpPr>
        <p:spPr>
          <a:xfrm>
            <a:off x="6376570" y="36236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62" name="object 462"/>
          <p:cNvSpPr/>
          <p:nvPr/>
        </p:nvSpPr>
        <p:spPr>
          <a:xfrm>
            <a:off x="319338" y="3846596"/>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463" name="object 463"/>
          <p:cNvSpPr/>
          <p:nvPr/>
        </p:nvSpPr>
        <p:spPr>
          <a:xfrm>
            <a:off x="2279482" y="3846596"/>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464" name="object 464"/>
          <p:cNvSpPr/>
          <p:nvPr/>
        </p:nvSpPr>
        <p:spPr>
          <a:xfrm>
            <a:off x="2998202" y="38427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5" name="object 465"/>
          <p:cNvSpPr/>
          <p:nvPr/>
        </p:nvSpPr>
        <p:spPr>
          <a:xfrm>
            <a:off x="2998202" y="38427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6" name="object 466"/>
          <p:cNvSpPr/>
          <p:nvPr/>
        </p:nvSpPr>
        <p:spPr>
          <a:xfrm>
            <a:off x="2998202" y="3812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7" name="object 467"/>
          <p:cNvSpPr/>
          <p:nvPr/>
        </p:nvSpPr>
        <p:spPr>
          <a:xfrm>
            <a:off x="2998202" y="3812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8" name="object 468"/>
          <p:cNvSpPr/>
          <p:nvPr/>
        </p:nvSpPr>
        <p:spPr>
          <a:xfrm>
            <a:off x="2998202" y="37812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9" name="object 469"/>
          <p:cNvSpPr/>
          <p:nvPr/>
        </p:nvSpPr>
        <p:spPr>
          <a:xfrm>
            <a:off x="2998202" y="37812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0" name="object 470"/>
          <p:cNvSpPr/>
          <p:nvPr/>
        </p:nvSpPr>
        <p:spPr>
          <a:xfrm>
            <a:off x="2998202" y="37505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1" name="object 471"/>
          <p:cNvSpPr/>
          <p:nvPr/>
        </p:nvSpPr>
        <p:spPr>
          <a:xfrm>
            <a:off x="2998202" y="37505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2" name="object 472"/>
          <p:cNvSpPr/>
          <p:nvPr/>
        </p:nvSpPr>
        <p:spPr>
          <a:xfrm>
            <a:off x="2998202" y="37197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3" name="object 473"/>
          <p:cNvSpPr/>
          <p:nvPr/>
        </p:nvSpPr>
        <p:spPr>
          <a:xfrm>
            <a:off x="2998202" y="37197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4" name="object 474"/>
          <p:cNvSpPr/>
          <p:nvPr/>
        </p:nvSpPr>
        <p:spPr>
          <a:xfrm>
            <a:off x="2998202" y="36890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5" name="object 475"/>
          <p:cNvSpPr/>
          <p:nvPr/>
        </p:nvSpPr>
        <p:spPr>
          <a:xfrm>
            <a:off x="2998202" y="36890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6" name="object 476"/>
          <p:cNvSpPr/>
          <p:nvPr/>
        </p:nvSpPr>
        <p:spPr>
          <a:xfrm>
            <a:off x="2998202" y="3658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7" name="object 477"/>
          <p:cNvSpPr/>
          <p:nvPr/>
        </p:nvSpPr>
        <p:spPr>
          <a:xfrm>
            <a:off x="2998202" y="3658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8" name="object 478"/>
          <p:cNvSpPr/>
          <p:nvPr/>
        </p:nvSpPr>
        <p:spPr>
          <a:xfrm>
            <a:off x="2998202" y="36275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9" name="object 479"/>
          <p:cNvSpPr/>
          <p:nvPr/>
        </p:nvSpPr>
        <p:spPr>
          <a:xfrm>
            <a:off x="2998202" y="36275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0" name="object 480"/>
          <p:cNvSpPr/>
          <p:nvPr/>
        </p:nvSpPr>
        <p:spPr>
          <a:xfrm>
            <a:off x="3009732" y="3846596"/>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81" name="object 481"/>
          <p:cNvSpPr/>
          <p:nvPr/>
        </p:nvSpPr>
        <p:spPr>
          <a:xfrm>
            <a:off x="3855285" y="3846596"/>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82" name="object 482"/>
          <p:cNvSpPr/>
          <p:nvPr/>
        </p:nvSpPr>
        <p:spPr>
          <a:xfrm>
            <a:off x="4689307" y="38427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3" name="object 483"/>
          <p:cNvSpPr/>
          <p:nvPr/>
        </p:nvSpPr>
        <p:spPr>
          <a:xfrm>
            <a:off x="4689307" y="38427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4" name="object 484"/>
          <p:cNvSpPr/>
          <p:nvPr/>
        </p:nvSpPr>
        <p:spPr>
          <a:xfrm>
            <a:off x="4689307" y="3812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5" name="object 485"/>
          <p:cNvSpPr/>
          <p:nvPr/>
        </p:nvSpPr>
        <p:spPr>
          <a:xfrm>
            <a:off x="4689307" y="3812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6" name="object 486"/>
          <p:cNvSpPr/>
          <p:nvPr/>
        </p:nvSpPr>
        <p:spPr>
          <a:xfrm>
            <a:off x="4689307" y="37812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7" name="object 487"/>
          <p:cNvSpPr/>
          <p:nvPr/>
        </p:nvSpPr>
        <p:spPr>
          <a:xfrm>
            <a:off x="4689307" y="37812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8" name="object 488"/>
          <p:cNvSpPr/>
          <p:nvPr/>
        </p:nvSpPr>
        <p:spPr>
          <a:xfrm>
            <a:off x="4689307" y="37505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9" name="object 489"/>
          <p:cNvSpPr/>
          <p:nvPr/>
        </p:nvSpPr>
        <p:spPr>
          <a:xfrm>
            <a:off x="4689307" y="37505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0" name="object 490"/>
          <p:cNvSpPr/>
          <p:nvPr/>
        </p:nvSpPr>
        <p:spPr>
          <a:xfrm>
            <a:off x="4689307" y="37197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1" name="object 491"/>
          <p:cNvSpPr/>
          <p:nvPr/>
        </p:nvSpPr>
        <p:spPr>
          <a:xfrm>
            <a:off x="4689307" y="37197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2" name="object 492"/>
          <p:cNvSpPr/>
          <p:nvPr/>
        </p:nvSpPr>
        <p:spPr>
          <a:xfrm>
            <a:off x="4689307" y="36890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3" name="object 493"/>
          <p:cNvSpPr/>
          <p:nvPr/>
        </p:nvSpPr>
        <p:spPr>
          <a:xfrm>
            <a:off x="4689307" y="36890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4" name="object 494"/>
          <p:cNvSpPr/>
          <p:nvPr/>
        </p:nvSpPr>
        <p:spPr>
          <a:xfrm>
            <a:off x="4689307" y="3658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5" name="object 495"/>
          <p:cNvSpPr/>
          <p:nvPr/>
        </p:nvSpPr>
        <p:spPr>
          <a:xfrm>
            <a:off x="4689307" y="3658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6" name="object 496"/>
          <p:cNvSpPr/>
          <p:nvPr/>
        </p:nvSpPr>
        <p:spPr>
          <a:xfrm>
            <a:off x="4689307" y="36275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7" name="object 497"/>
          <p:cNvSpPr/>
          <p:nvPr/>
        </p:nvSpPr>
        <p:spPr>
          <a:xfrm>
            <a:off x="4689307" y="36275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8" name="object 498"/>
          <p:cNvSpPr/>
          <p:nvPr/>
        </p:nvSpPr>
        <p:spPr>
          <a:xfrm>
            <a:off x="4700838" y="3846596"/>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99" name="object 499"/>
          <p:cNvSpPr/>
          <p:nvPr/>
        </p:nvSpPr>
        <p:spPr>
          <a:xfrm>
            <a:off x="5538704" y="3846596"/>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00" name="object 500"/>
          <p:cNvSpPr/>
          <p:nvPr/>
        </p:nvSpPr>
        <p:spPr>
          <a:xfrm>
            <a:off x="6376570" y="3846596"/>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01" name="object 501"/>
          <p:cNvSpPr/>
          <p:nvPr/>
        </p:nvSpPr>
        <p:spPr>
          <a:xfrm>
            <a:off x="319338" y="4069514"/>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502" name="object 502"/>
          <p:cNvSpPr/>
          <p:nvPr/>
        </p:nvSpPr>
        <p:spPr>
          <a:xfrm>
            <a:off x="2279482" y="4069514"/>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503" name="object 503"/>
          <p:cNvSpPr/>
          <p:nvPr/>
        </p:nvSpPr>
        <p:spPr>
          <a:xfrm>
            <a:off x="2998202" y="40656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4" name="object 504"/>
          <p:cNvSpPr/>
          <p:nvPr/>
        </p:nvSpPr>
        <p:spPr>
          <a:xfrm>
            <a:off x="2998202" y="40656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5" name="object 505"/>
          <p:cNvSpPr/>
          <p:nvPr/>
        </p:nvSpPr>
        <p:spPr>
          <a:xfrm>
            <a:off x="2998202" y="40349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6" name="object 506"/>
          <p:cNvSpPr/>
          <p:nvPr/>
        </p:nvSpPr>
        <p:spPr>
          <a:xfrm>
            <a:off x="2998202" y="40349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7" name="object 507"/>
          <p:cNvSpPr/>
          <p:nvPr/>
        </p:nvSpPr>
        <p:spPr>
          <a:xfrm>
            <a:off x="2998202" y="40041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8" name="object 508"/>
          <p:cNvSpPr/>
          <p:nvPr/>
        </p:nvSpPr>
        <p:spPr>
          <a:xfrm>
            <a:off x="2998202" y="40041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9" name="object 509"/>
          <p:cNvSpPr/>
          <p:nvPr/>
        </p:nvSpPr>
        <p:spPr>
          <a:xfrm>
            <a:off x="2998202" y="39734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0" name="object 510"/>
          <p:cNvSpPr/>
          <p:nvPr/>
        </p:nvSpPr>
        <p:spPr>
          <a:xfrm>
            <a:off x="2998202" y="39734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1" name="object 511"/>
          <p:cNvSpPr/>
          <p:nvPr/>
        </p:nvSpPr>
        <p:spPr>
          <a:xfrm>
            <a:off x="2998202" y="39426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2" name="object 512"/>
          <p:cNvSpPr/>
          <p:nvPr/>
        </p:nvSpPr>
        <p:spPr>
          <a:xfrm>
            <a:off x="2998202" y="39426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3" name="object 513"/>
          <p:cNvSpPr/>
          <p:nvPr/>
        </p:nvSpPr>
        <p:spPr>
          <a:xfrm>
            <a:off x="2998202" y="39119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4" name="object 514"/>
          <p:cNvSpPr/>
          <p:nvPr/>
        </p:nvSpPr>
        <p:spPr>
          <a:xfrm>
            <a:off x="2998202" y="39119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5" name="object 515"/>
          <p:cNvSpPr/>
          <p:nvPr/>
        </p:nvSpPr>
        <p:spPr>
          <a:xfrm>
            <a:off x="2998202" y="38811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6" name="object 516"/>
          <p:cNvSpPr/>
          <p:nvPr/>
        </p:nvSpPr>
        <p:spPr>
          <a:xfrm>
            <a:off x="2998202" y="388118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7" name="object 517"/>
          <p:cNvSpPr/>
          <p:nvPr/>
        </p:nvSpPr>
        <p:spPr>
          <a:xfrm>
            <a:off x="2998202" y="38504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8" name="object 518"/>
          <p:cNvSpPr/>
          <p:nvPr/>
        </p:nvSpPr>
        <p:spPr>
          <a:xfrm>
            <a:off x="2998202" y="38504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9" name="object 519"/>
          <p:cNvSpPr/>
          <p:nvPr/>
        </p:nvSpPr>
        <p:spPr>
          <a:xfrm>
            <a:off x="3009732" y="4069514"/>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520" name="object 520"/>
          <p:cNvSpPr/>
          <p:nvPr/>
        </p:nvSpPr>
        <p:spPr>
          <a:xfrm>
            <a:off x="3855285" y="4069514"/>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521" name="object 521"/>
          <p:cNvSpPr/>
          <p:nvPr/>
        </p:nvSpPr>
        <p:spPr>
          <a:xfrm>
            <a:off x="4689307" y="40656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2" name="object 522"/>
          <p:cNvSpPr/>
          <p:nvPr/>
        </p:nvSpPr>
        <p:spPr>
          <a:xfrm>
            <a:off x="4689307" y="40656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3" name="object 523"/>
          <p:cNvSpPr/>
          <p:nvPr/>
        </p:nvSpPr>
        <p:spPr>
          <a:xfrm>
            <a:off x="4689307" y="40349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4" name="object 524"/>
          <p:cNvSpPr/>
          <p:nvPr/>
        </p:nvSpPr>
        <p:spPr>
          <a:xfrm>
            <a:off x="4689307" y="40349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5" name="object 525"/>
          <p:cNvSpPr/>
          <p:nvPr/>
        </p:nvSpPr>
        <p:spPr>
          <a:xfrm>
            <a:off x="4689307" y="40041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6" name="object 526"/>
          <p:cNvSpPr/>
          <p:nvPr/>
        </p:nvSpPr>
        <p:spPr>
          <a:xfrm>
            <a:off x="4689307" y="40041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7" name="object 527"/>
          <p:cNvSpPr/>
          <p:nvPr/>
        </p:nvSpPr>
        <p:spPr>
          <a:xfrm>
            <a:off x="4689307" y="39734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8" name="object 528"/>
          <p:cNvSpPr/>
          <p:nvPr/>
        </p:nvSpPr>
        <p:spPr>
          <a:xfrm>
            <a:off x="4689307" y="39734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9" name="object 529"/>
          <p:cNvSpPr/>
          <p:nvPr/>
        </p:nvSpPr>
        <p:spPr>
          <a:xfrm>
            <a:off x="4689307" y="39426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0" name="object 530"/>
          <p:cNvSpPr/>
          <p:nvPr/>
        </p:nvSpPr>
        <p:spPr>
          <a:xfrm>
            <a:off x="4689307" y="39426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1" name="object 531"/>
          <p:cNvSpPr/>
          <p:nvPr/>
        </p:nvSpPr>
        <p:spPr>
          <a:xfrm>
            <a:off x="4689307" y="39119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2" name="object 532"/>
          <p:cNvSpPr/>
          <p:nvPr/>
        </p:nvSpPr>
        <p:spPr>
          <a:xfrm>
            <a:off x="4689307" y="39119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3" name="object 533"/>
          <p:cNvSpPr/>
          <p:nvPr/>
        </p:nvSpPr>
        <p:spPr>
          <a:xfrm>
            <a:off x="4689307" y="38811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4" name="object 534"/>
          <p:cNvSpPr/>
          <p:nvPr/>
        </p:nvSpPr>
        <p:spPr>
          <a:xfrm>
            <a:off x="4689307" y="388118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5" name="object 535"/>
          <p:cNvSpPr/>
          <p:nvPr/>
        </p:nvSpPr>
        <p:spPr>
          <a:xfrm>
            <a:off x="4689307" y="38504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6" name="object 536"/>
          <p:cNvSpPr/>
          <p:nvPr/>
        </p:nvSpPr>
        <p:spPr>
          <a:xfrm>
            <a:off x="4689307" y="38504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7" name="object 537"/>
          <p:cNvSpPr/>
          <p:nvPr/>
        </p:nvSpPr>
        <p:spPr>
          <a:xfrm>
            <a:off x="4700838" y="4069514"/>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38" name="object 538"/>
          <p:cNvSpPr/>
          <p:nvPr/>
        </p:nvSpPr>
        <p:spPr>
          <a:xfrm>
            <a:off x="5538704" y="4069514"/>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39" name="object 539"/>
          <p:cNvSpPr/>
          <p:nvPr/>
        </p:nvSpPr>
        <p:spPr>
          <a:xfrm>
            <a:off x="6376570" y="4069514"/>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40" name="object 540"/>
          <p:cNvSpPr/>
          <p:nvPr/>
        </p:nvSpPr>
        <p:spPr>
          <a:xfrm>
            <a:off x="319338" y="422325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41" name="object 541"/>
          <p:cNvSpPr/>
          <p:nvPr/>
        </p:nvSpPr>
        <p:spPr>
          <a:xfrm>
            <a:off x="2279482" y="422325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42" name="object 542"/>
          <p:cNvSpPr/>
          <p:nvPr/>
        </p:nvSpPr>
        <p:spPr>
          <a:xfrm>
            <a:off x="2998202" y="42194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3" name="object 543"/>
          <p:cNvSpPr/>
          <p:nvPr/>
        </p:nvSpPr>
        <p:spPr>
          <a:xfrm>
            <a:off x="2998202" y="42194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4" name="object 544"/>
          <p:cNvSpPr/>
          <p:nvPr/>
        </p:nvSpPr>
        <p:spPr>
          <a:xfrm>
            <a:off x="2998202" y="41809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5" name="object 545"/>
          <p:cNvSpPr/>
          <p:nvPr/>
        </p:nvSpPr>
        <p:spPr>
          <a:xfrm>
            <a:off x="2998202" y="41809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6" name="object 546"/>
          <p:cNvSpPr/>
          <p:nvPr/>
        </p:nvSpPr>
        <p:spPr>
          <a:xfrm>
            <a:off x="2998202" y="41425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7" name="object 547"/>
          <p:cNvSpPr/>
          <p:nvPr/>
        </p:nvSpPr>
        <p:spPr>
          <a:xfrm>
            <a:off x="2998202" y="41425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8" name="object 548"/>
          <p:cNvSpPr/>
          <p:nvPr/>
        </p:nvSpPr>
        <p:spPr>
          <a:xfrm>
            <a:off x="2998202" y="41041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9" name="object 549"/>
          <p:cNvSpPr/>
          <p:nvPr/>
        </p:nvSpPr>
        <p:spPr>
          <a:xfrm>
            <a:off x="2998202" y="41041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0" name="object 550"/>
          <p:cNvSpPr/>
          <p:nvPr/>
        </p:nvSpPr>
        <p:spPr>
          <a:xfrm>
            <a:off x="2998202" y="40733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1" name="object 551"/>
          <p:cNvSpPr/>
          <p:nvPr/>
        </p:nvSpPr>
        <p:spPr>
          <a:xfrm>
            <a:off x="2998202" y="40733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2" name="object 552"/>
          <p:cNvSpPr/>
          <p:nvPr/>
        </p:nvSpPr>
        <p:spPr>
          <a:xfrm>
            <a:off x="3009732" y="42232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53" name="object 553"/>
          <p:cNvSpPr/>
          <p:nvPr/>
        </p:nvSpPr>
        <p:spPr>
          <a:xfrm>
            <a:off x="3855285" y="42232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54" name="object 554"/>
          <p:cNvSpPr/>
          <p:nvPr/>
        </p:nvSpPr>
        <p:spPr>
          <a:xfrm>
            <a:off x="4689307" y="42194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5" name="object 555"/>
          <p:cNvSpPr/>
          <p:nvPr/>
        </p:nvSpPr>
        <p:spPr>
          <a:xfrm>
            <a:off x="4689307" y="42194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6" name="object 556"/>
          <p:cNvSpPr/>
          <p:nvPr/>
        </p:nvSpPr>
        <p:spPr>
          <a:xfrm>
            <a:off x="4689307" y="41809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7" name="object 557"/>
          <p:cNvSpPr/>
          <p:nvPr/>
        </p:nvSpPr>
        <p:spPr>
          <a:xfrm>
            <a:off x="4689307" y="41809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8" name="object 558"/>
          <p:cNvSpPr/>
          <p:nvPr/>
        </p:nvSpPr>
        <p:spPr>
          <a:xfrm>
            <a:off x="4689307" y="41425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9" name="object 559"/>
          <p:cNvSpPr/>
          <p:nvPr/>
        </p:nvSpPr>
        <p:spPr>
          <a:xfrm>
            <a:off x="4689307" y="41425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0" name="object 560"/>
          <p:cNvSpPr/>
          <p:nvPr/>
        </p:nvSpPr>
        <p:spPr>
          <a:xfrm>
            <a:off x="4689307" y="41041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1" name="object 561"/>
          <p:cNvSpPr/>
          <p:nvPr/>
        </p:nvSpPr>
        <p:spPr>
          <a:xfrm>
            <a:off x="4689307" y="41041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2" name="object 562"/>
          <p:cNvSpPr/>
          <p:nvPr/>
        </p:nvSpPr>
        <p:spPr>
          <a:xfrm>
            <a:off x="4689307" y="40733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3" name="object 563"/>
          <p:cNvSpPr/>
          <p:nvPr/>
        </p:nvSpPr>
        <p:spPr>
          <a:xfrm>
            <a:off x="4689307" y="40733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4" name="object 564"/>
          <p:cNvSpPr/>
          <p:nvPr/>
        </p:nvSpPr>
        <p:spPr>
          <a:xfrm>
            <a:off x="4700838" y="42232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65" name="object 565"/>
          <p:cNvSpPr/>
          <p:nvPr/>
        </p:nvSpPr>
        <p:spPr>
          <a:xfrm>
            <a:off x="5538704" y="42232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66" name="object 566"/>
          <p:cNvSpPr/>
          <p:nvPr/>
        </p:nvSpPr>
        <p:spPr>
          <a:xfrm>
            <a:off x="6376570" y="42232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67" name="object 567"/>
          <p:cNvSpPr/>
          <p:nvPr/>
        </p:nvSpPr>
        <p:spPr>
          <a:xfrm>
            <a:off x="319338" y="437698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68" name="object 568"/>
          <p:cNvSpPr/>
          <p:nvPr/>
        </p:nvSpPr>
        <p:spPr>
          <a:xfrm>
            <a:off x="2279482" y="437698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69" name="object 569"/>
          <p:cNvSpPr/>
          <p:nvPr/>
        </p:nvSpPr>
        <p:spPr>
          <a:xfrm>
            <a:off x="2998202" y="43731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0" name="object 570"/>
          <p:cNvSpPr/>
          <p:nvPr/>
        </p:nvSpPr>
        <p:spPr>
          <a:xfrm>
            <a:off x="2998202" y="43731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1" name="object 571"/>
          <p:cNvSpPr/>
          <p:nvPr/>
        </p:nvSpPr>
        <p:spPr>
          <a:xfrm>
            <a:off x="2998202" y="43347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2" name="object 572"/>
          <p:cNvSpPr/>
          <p:nvPr/>
        </p:nvSpPr>
        <p:spPr>
          <a:xfrm>
            <a:off x="2998202" y="43347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3" name="object 573"/>
          <p:cNvSpPr/>
          <p:nvPr/>
        </p:nvSpPr>
        <p:spPr>
          <a:xfrm>
            <a:off x="2998202" y="42962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4" name="object 574"/>
          <p:cNvSpPr/>
          <p:nvPr/>
        </p:nvSpPr>
        <p:spPr>
          <a:xfrm>
            <a:off x="2998202" y="42962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5" name="object 575"/>
          <p:cNvSpPr/>
          <p:nvPr/>
        </p:nvSpPr>
        <p:spPr>
          <a:xfrm>
            <a:off x="2998202" y="42578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6" name="object 576"/>
          <p:cNvSpPr/>
          <p:nvPr/>
        </p:nvSpPr>
        <p:spPr>
          <a:xfrm>
            <a:off x="2998202" y="42578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7" name="object 577"/>
          <p:cNvSpPr/>
          <p:nvPr/>
        </p:nvSpPr>
        <p:spPr>
          <a:xfrm>
            <a:off x="2998202" y="42270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8" name="object 578"/>
          <p:cNvSpPr/>
          <p:nvPr/>
        </p:nvSpPr>
        <p:spPr>
          <a:xfrm>
            <a:off x="2998202" y="42270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9" name="object 579"/>
          <p:cNvSpPr/>
          <p:nvPr/>
        </p:nvSpPr>
        <p:spPr>
          <a:xfrm>
            <a:off x="3009732" y="43769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80" name="object 580"/>
          <p:cNvSpPr/>
          <p:nvPr/>
        </p:nvSpPr>
        <p:spPr>
          <a:xfrm>
            <a:off x="3855285" y="43769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81" name="object 581"/>
          <p:cNvSpPr/>
          <p:nvPr/>
        </p:nvSpPr>
        <p:spPr>
          <a:xfrm>
            <a:off x="4689307" y="43731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2" name="object 582"/>
          <p:cNvSpPr/>
          <p:nvPr/>
        </p:nvSpPr>
        <p:spPr>
          <a:xfrm>
            <a:off x="4689307" y="43731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3" name="object 583"/>
          <p:cNvSpPr/>
          <p:nvPr/>
        </p:nvSpPr>
        <p:spPr>
          <a:xfrm>
            <a:off x="4689307" y="43347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4" name="object 584"/>
          <p:cNvSpPr/>
          <p:nvPr/>
        </p:nvSpPr>
        <p:spPr>
          <a:xfrm>
            <a:off x="4689307" y="43347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5" name="object 585"/>
          <p:cNvSpPr/>
          <p:nvPr/>
        </p:nvSpPr>
        <p:spPr>
          <a:xfrm>
            <a:off x="4689307" y="42962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6" name="object 586"/>
          <p:cNvSpPr/>
          <p:nvPr/>
        </p:nvSpPr>
        <p:spPr>
          <a:xfrm>
            <a:off x="4689307" y="42962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7" name="object 587"/>
          <p:cNvSpPr/>
          <p:nvPr/>
        </p:nvSpPr>
        <p:spPr>
          <a:xfrm>
            <a:off x="4689307" y="42578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8" name="object 588"/>
          <p:cNvSpPr/>
          <p:nvPr/>
        </p:nvSpPr>
        <p:spPr>
          <a:xfrm>
            <a:off x="4689307" y="42578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9" name="object 589"/>
          <p:cNvSpPr/>
          <p:nvPr/>
        </p:nvSpPr>
        <p:spPr>
          <a:xfrm>
            <a:off x="4689307" y="42270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0" name="object 590"/>
          <p:cNvSpPr/>
          <p:nvPr/>
        </p:nvSpPr>
        <p:spPr>
          <a:xfrm>
            <a:off x="4689307" y="42270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1" name="object 591"/>
          <p:cNvSpPr/>
          <p:nvPr/>
        </p:nvSpPr>
        <p:spPr>
          <a:xfrm>
            <a:off x="4700838" y="43769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92" name="object 592"/>
          <p:cNvSpPr/>
          <p:nvPr/>
        </p:nvSpPr>
        <p:spPr>
          <a:xfrm>
            <a:off x="5538704" y="43769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93" name="object 593"/>
          <p:cNvSpPr/>
          <p:nvPr/>
        </p:nvSpPr>
        <p:spPr>
          <a:xfrm>
            <a:off x="6376570" y="43769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94" name="object 594"/>
          <p:cNvSpPr/>
          <p:nvPr/>
        </p:nvSpPr>
        <p:spPr>
          <a:xfrm>
            <a:off x="319338" y="453072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95" name="object 595"/>
          <p:cNvSpPr/>
          <p:nvPr/>
        </p:nvSpPr>
        <p:spPr>
          <a:xfrm>
            <a:off x="2279482" y="453072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96" name="object 596"/>
          <p:cNvSpPr/>
          <p:nvPr/>
        </p:nvSpPr>
        <p:spPr>
          <a:xfrm>
            <a:off x="2998202" y="45268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7" name="object 597"/>
          <p:cNvSpPr/>
          <p:nvPr/>
        </p:nvSpPr>
        <p:spPr>
          <a:xfrm>
            <a:off x="2998202" y="45268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8" name="object 598"/>
          <p:cNvSpPr/>
          <p:nvPr/>
        </p:nvSpPr>
        <p:spPr>
          <a:xfrm>
            <a:off x="2998202" y="44884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9" name="object 599"/>
          <p:cNvSpPr/>
          <p:nvPr/>
        </p:nvSpPr>
        <p:spPr>
          <a:xfrm>
            <a:off x="2998202" y="44884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0" name="object 600"/>
          <p:cNvSpPr/>
          <p:nvPr/>
        </p:nvSpPr>
        <p:spPr>
          <a:xfrm>
            <a:off x="2998202" y="44500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1" name="object 601"/>
          <p:cNvSpPr/>
          <p:nvPr/>
        </p:nvSpPr>
        <p:spPr>
          <a:xfrm>
            <a:off x="2998202" y="44500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2" name="object 602"/>
          <p:cNvSpPr/>
          <p:nvPr/>
        </p:nvSpPr>
        <p:spPr>
          <a:xfrm>
            <a:off x="2998202" y="44115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3" name="object 603"/>
          <p:cNvSpPr/>
          <p:nvPr/>
        </p:nvSpPr>
        <p:spPr>
          <a:xfrm>
            <a:off x="2998202" y="44115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4" name="object 604"/>
          <p:cNvSpPr/>
          <p:nvPr/>
        </p:nvSpPr>
        <p:spPr>
          <a:xfrm>
            <a:off x="2998202" y="43808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5" name="object 605"/>
          <p:cNvSpPr/>
          <p:nvPr/>
        </p:nvSpPr>
        <p:spPr>
          <a:xfrm>
            <a:off x="2998202" y="43808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6" name="object 606"/>
          <p:cNvSpPr/>
          <p:nvPr/>
        </p:nvSpPr>
        <p:spPr>
          <a:xfrm>
            <a:off x="3009732" y="45307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07" name="object 607"/>
          <p:cNvSpPr/>
          <p:nvPr/>
        </p:nvSpPr>
        <p:spPr>
          <a:xfrm>
            <a:off x="3855285" y="45307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08" name="object 608"/>
          <p:cNvSpPr/>
          <p:nvPr/>
        </p:nvSpPr>
        <p:spPr>
          <a:xfrm>
            <a:off x="4689307" y="45268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9" name="object 609"/>
          <p:cNvSpPr/>
          <p:nvPr/>
        </p:nvSpPr>
        <p:spPr>
          <a:xfrm>
            <a:off x="4689307" y="45268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0" name="object 610"/>
          <p:cNvSpPr/>
          <p:nvPr/>
        </p:nvSpPr>
        <p:spPr>
          <a:xfrm>
            <a:off x="4689307" y="44884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1" name="object 611"/>
          <p:cNvSpPr/>
          <p:nvPr/>
        </p:nvSpPr>
        <p:spPr>
          <a:xfrm>
            <a:off x="4689307" y="44884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2" name="object 612"/>
          <p:cNvSpPr/>
          <p:nvPr/>
        </p:nvSpPr>
        <p:spPr>
          <a:xfrm>
            <a:off x="4689307" y="44500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3" name="object 613"/>
          <p:cNvSpPr/>
          <p:nvPr/>
        </p:nvSpPr>
        <p:spPr>
          <a:xfrm>
            <a:off x="4689307" y="44500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4" name="object 614"/>
          <p:cNvSpPr/>
          <p:nvPr/>
        </p:nvSpPr>
        <p:spPr>
          <a:xfrm>
            <a:off x="4689307" y="44115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5" name="object 615"/>
          <p:cNvSpPr/>
          <p:nvPr/>
        </p:nvSpPr>
        <p:spPr>
          <a:xfrm>
            <a:off x="4689307" y="44115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6" name="object 616"/>
          <p:cNvSpPr/>
          <p:nvPr/>
        </p:nvSpPr>
        <p:spPr>
          <a:xfrm>
            <a:off x="4689307" y="43808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7" name="object 617"/>
          <p:cNvSpPr/>
          <p:nvPr/>
        </p:nvSpPr>
        <p:spPr>
          <a:xfrm>
            <a:off x="4689307" y="43808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8" name="object 618"/>
          <p:cNvSpPr/>
          <p:nvPr/>
        </p:nvSpPr>
        <p:spPr>
          <a:xfrm>
            <a:off x="4700838" y="45307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19" name="object 619"/>
          <p:cNvSpPr/>
          <p:nvPr/>
        </p:nvSpPr>
        <p:spPr>
          <a:xfrm>
            <a:off x="5538704" y="45307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20" name="object 620"/>
          <p:cNvSpPr/>
          <p:nvPr/>
        </p:nvSpPr>
        <p:spPr>
          <a:xfrm>
            <a:off x="6376570" y="45307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21" name="object 621"/>
          <p:cNvSpPr/>
          <p:nvPr/>
        </p:nvSpPr>
        <p:spPr>
          <a:xfrm>
            <a:off x="319338" y="4753643"/>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622" name="object 622"/>
          <p:cNvSpPr/>
          <p:nvPr/>
        </p:nvSpPr>
        <p:spPr>
          <a:xfrm>
            <a:off x="2279482" y="4753643"/>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623" name="object 623"/>
          <p:cNvSpPr/>
          <p:nvPr/>
        </p:nvSpPr>
        <p:spPr>
          <a:xfrm>
            <a:off x="2998202" y="47498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4" name="object 624"/>
          <p:cNvSpPr/>
          <p:nvPr/>
        </p:nvSpPr>
        <p:spPr>
          <a:xfrm>
            <a:off x="2998202" y="47498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5" name="object 625"/>
          <p:cNvSpPr/>
          <p:nvPr/>
        </p:nvSpPr>
        <p:spPr>
          <a:xfrm>
            <a:off x="2998202" y="47190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6" name="object 626"/>
          <p:cNvSpPr/>
          <p:nvPr/>
        </p:nvSpPr>
        <p:spPr>
          <a:xfrm>
            <a:off x="2998202" y="47190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7" name="object 627"/>
          <p:cNvSpPr/>
          <p:nvPr/>
        </p:nvSpPr>
        <p:spPr>
          <a:xfrm>
            <a:off x="2998202" y="46883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8" name="object 628"/>
          <p:cNvSpPr/>
          <p:nvPr/>
        </p:nvSpPr>
        <p:spPr>
          <a:xfrm>
            <a:off x="2998202" y="46883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9" name="object 629"/>
          <p:cNvSpPr/>
          <p:nvPr/>
        </p:nvSpPr>
        <p:spPr>
          <a:xfrm>
            <a:off x="2998202" y="46575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0" name="object 630"/>
          <p:cNvSpPr/>
          <p:nvPr/>
        </p:nvSpPr>
        <p:spPr>
          <a:xfrm>
            <a:off x="2998202" y="46575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1" name="object 631"/>
          <p:cNvSpPr/>
          <p:nvPr/>
        </p:nvSpPr>
        <p:spPr>
          <a:xfrm>
            <a:off x="2998202" y="46268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2" name="object 632"/>
          <p:cNvSpPr/>
          <p:nvPr/>
        </p:nvSpPr>
        <p:spPr>
          <a:xfrm>
            <a:off x="2998202" y="46268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3" name="object 633"/>
          <p:cNvSpPr/>
          <p:nvPr/>
        </p:nvSpPr>
        <p:spPr>
          <a:xfrm>
            <a:off x="2998202" y="45960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4" name="object 634"/>
          <p:cNvSpPr/>
          <p:nvPr/>
        </p:nvSpPr>
        <p:spPr>
          <a:xfrm>
            <a:off x="2998202" y="45960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5" name="object 635"/>
          <p:cNvSpPr/>
          <p:nvPr/>
        </p:nvSpPr>
        <p:spPr>
          <a:xfrm>
            <a:off x="2998202" y="45653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6" name="object 636"/>
          <p:cNvSpPr/>
          <p:nvPr/>
        </p:nvSpPr>
        <p:spPr>
          <a:xfrm>
            <a:off x="2998202" y="45653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7" name="object 637"/>
          <p:cNvSpPr/>
          <p:nvPr/>
        </p:nvSpPr>
        <p:spPr>
          <a:xfrm>
            <a:off x="2998202" y="45345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8" name="object 638"/>
          <p:cNvSpPr/>
          <p:nvPr/>
        </p:nvSpPr>
        <p:spPr>
          <a:xfrm>
            <a:off x="2998202" y="45345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9" name="object 639"/>
          <p:cNvSpPr/>
          <p:nvPr/>
        </p:nvSpPr>
        <p:spPr>
          <a:xfrm>
            <a:off x="3009732" y="4753643"/>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640" name="object 640"/>
          <p:cNvSpPr/>
          <p:nvPr/>
        </p:nvSpPr>
        <p:spPr>
          <a:xfrm>
            <a:off x="3855285" y="4753643"/>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641" name="object 641"/>
          <p:cNvSpPr/>
          <p:nvPr/>
        </p:nvSpPr>
        <p:spPr>
          <a:xfrm>
            <a:off x="4689307" y="47498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2" name="object 642"/>
          <p:cNvSpPr/>
          <p:nvPr/>
        </p:nvSpPr>
        <p:spPr>
          <a:xfrm>
            <a:off x="4689307" y="47498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3" name="object 643"/>
          <p:cNvSpPr/>
          <p:nvPr/>
        </p:nvSpPr>
        <p:spPr>
          <a:xfrm>
            <a:off x="4689307" y="47190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4" name="object 644"/>
          <p:cNvSpPr/>
          <p:nvPr/>
        </p:nvSpPr>
        <p:spPr>
          <a:xfrm>
            <a:off x="4689307" y="47190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5" name="object 645"/>
          <p:cNvSpPr/>
          <p:nvPr/>
        </p:nvSpPr>
        <p:spPr>
          <a:xfrm>
            <a:off x="4689307" y="46883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6" name="object 646"/>
          <p:cNvSpPr/>
          <p:nvPr/>
        </p:nvSpPr>
        <p:spPr>
          <a:xfrm>
            <a:off x="4689307" y="46883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7" name="object 647"/>
          <p:cNvSpPr/>
          <p:nvPr/>
        </p:nvSpPr>
        <p:spPr>
          <a:xfrm>
            <a:off x="4689307" y="46575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8" name="object 648"/>
          <p:cNvSpPr/>
          <p:nvPr/>
        </p:nvSpPr>
        <p:spPr>
          <a:xfrm>
            <a:off x="4689307" y="46575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9" name="object 649"/>
          <p:cNvSpPr/>
          <p:nvPr/>
        </p:nvSpPr>
        <p:spPr>
          <a:xfrm>
            <a:off x="4689307" y="46268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0" name="object 650"/>
          <p:cNvSpPr/>
          <p:nvPr/>
        </p:nvSpPr>
        <p:spPr>
          <a:xfrm>
            <a:off x="4689307" y="46268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1" name="object 651"/>
          <p:cNvSpPr/>
          <p:nvPr/>
        </p:nvSpPr>
        <p:spPr>
          <a:xfrm>
            <a:off x="4689307" y="45960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2" name="object 652"/>
          <p:cNvSpPr/>
          <p:nvPr/>
        </p:nvSpPr>
        <p:spPr>
          <a:xfrm>
            <a:off x="4689307" y="45960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3" name="object 653"/>
          <p:cNvSpPr/>
          <p:nvPr/>
        </p:nvSpPr>
        <p:spPr>
          <a:xfrm>
            <a:off x="4689307" y="45653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4" name="object 654"/>
          <p:cNvSpPr/>
          <p:nvPr/>
        </p:nvSpPr>
        <p:spPr>
          <a:xfrm>
            <a:off x="4689307" y="45653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5" name="object 655"/>
          <p:cNvSpPr/>
          <p:nvPr/>
        </p:nvSpPr>
        <p:spPr>
          <a:xfrm>
            <a:off x="4689307" y="45345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6" name="object 656"/>
          <p:cNvSpPr/>
          <p:nvPr/>
        </p:nvSpPr>
        <p:spPr>
          <a:xfrm>
            <a:off x="4689307" y="45345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7" name="object 657"/>
          <p:cNvSpPr/>
          <p:nvPr/>
        </p:nvSpPr>
        <p:spPr>
          <a:xfrm>
            <a:off x="4700838" y="47536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58" name="object 658"/>
          <p:cNvSpPr/>
          <p:nvPr/>
        </p:nvSpPr>
        <p:spPr>
          <a:xfrm>
            <a:off x="5538704" y="47536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59" name="object 659"/>
          <p:cNvSpPr/>
          <p:nvPr/>
        </p:nvSpPr>
        <p:spPr>
          <a:xfrm>
            <a:off x="6376570" y="47536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60" name="object 660"/>
          <p:cNvSpPr/>
          <p:nvPr/>
        </p:nvSpPr>
        <p:spPr>
          <a:xfrm>
            <a:off x="319338" y="490738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661" name="object 661"/>
          <p:cNvSpPr/>
          <p:nvPr/>
        </p:nvSpPr>
        <p:spPr>
          <a:xfrm>
            <a:off x="2279482" y="490738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662" name="object 662"/>
          <p:cNvSpPr/>
          <p:nvPr/>
        </p:nvSpPr>
        <p:spPr>
          <a:xfrm>
            <a:off x="2998202" y="49035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3" name="object 663"/>
          <p:cNvSpPr/>
          <p:nvPr/>
        </p:nvSpPr>
        <p:spPr>
          <a:xfrm>
            <a:off x="2998202" y="49035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4" name="object 664"/>
          <p:cNvSpPr/>
          <p:nvPr/>
        </p:nvSpPr>
        <p:spPr>
          <a:xfrm>
            <a:off x="2998202" y="486510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5" name="object 665"/>
          <p:cNvSpPr/>
          <p:nvPr/>
        </p:nvSpPr>
        <p:spPr>
          <a:xfrm>
            <a:off x="2998202" y="486510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6" name="object 666"/>
          <p:cNvSpPr/>
          <p:nvPr/>
        </p:nvSpPr>
        <p:spPr>
          <a:xfrm>
            <a:off x="2998202" y="48266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7" name="object 667"/>
          <p:cNvSpPr/>
          <p:nvPr/>
        </p:nvSpPr>
        <p:spPr>
          <a:xfrm>
            <a:off x="2998202" y="48266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8" name="object 668"/>
          <p:cNvSpPr/>
          <p:nvPr/>
        </p:nvSpPr>
        <p:spPr>
          <a:xfrm>
            <a:off x="2998202" y="47882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9" name="object 669"/>
          <p:cNvSpPr/>
          <p:nvPr/>
        </p:nvSpPr>
        <p:spPr>
          <a:xfrm>
            <a:off x="2998202" y="47882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0" name="object 670"/>
          <p:cNvSpPr/>
          <p:nvPr/>
        </p:nvSpPr>
        <p:spPr>
          <a:xfrm>
            <a:off x="2998202" y="47574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1" name="object 671"/>
          <p:cNvSpPr/>
          <p:nvPr/>
        </p:nvSpPr>
        <p:spPr>
          <a:xfrm>
            <a:off x="2998202" y="47574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2" name="object 672"/>
          <p:cNvSpPr/>
          <p:nvPr/>
        </p:nvSpPr>
        <p:spPr>
          <a:xfrm>
            <a:off x="3009732" y="490738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73" name="object 673"/>
          <p:cNvSpPr/>
          <p:nvPr/>
        </p:nvSpPr>
        <p:spPr>
          <a:xfrm>
            <a:off x="3855285" y="490738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74" name="object 674"/>
          <p:cNvSpPr/>
          <p:nvPr/>
        </p:nvSpPr>
        <p:spPr>
          <a:xfrm>
            <a:off x="4689307" y="49035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5" name="object 675"/>
          <p:cNvSpPr/>
          <p:nvPr/>
        </p:nvSpPr>
        <p:spPr>
          <a:xfrm>
            <a:off x="4689307" y="49035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6" name="object 676"/>
          <p:cNvSpPr/>
          <p:nvPr/>
        </p:nvSpPr>
        <p:spPr>
          <a:xfrm>
            <a:off x="4689307" y="486510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7" name="object 677"/>
          <p:cNvSpPr/>
          <p:nvPr/>
        </p:nvSpPr>
        <p:spPr>
          <a:xfrm>
            <a:off x="4689307" y="486510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8" name="object 678"/>
          <p:cNvSpPr/>
          <p:nvPr/>
        </p:nvSpPr>
        <p:spPr>
          <a:xfrm>
            <a:off x="4689307" y="48266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9" name="object 679"/>
          <p:cNvSpPr/>
          <p:nvPr/>
        </p:nvSpPr>
        <p:spPr>
          <a:xfrm>
            <a:off x="4689307" y="48266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0" name="object 680"/>
          <p:cNvSpPr/>
          <p:nvPr/>
        </p:nvSpPr>
        <p:spPr>
          <a:xfrm>
            <a:off x="4689307" y="47882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1" name="object 681"/>
          <p:cNvSpPr/>
          <p:nvPr/>
        </p:nvSpPr>
        <p:spPr>
          <a:xfrm>
            <a:off x="4689307" y="47882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2" name="object 682"/>
          <p:cNvSpPr/>
          <p:nvPr/>
        </p:nvSpPr>
        <p:spPr>
          <a:xfrm>
            <a:off x="4689307" y="47574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3" name="object 683"/>
          <p:cNvSpPr/>
          <p:nvPr/>
        </p:nvSpPr>
        <p:spPr>
          <a:xfrm>
            <a:off x="4689307" y="47574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4" name="object 684"/>
          <p:cNvSpPr/>
          <p:nvPr/>
        </p:nvSpPr>
        <p:spPr>
          <a:xfrm>
            <a:off x="4700838" y="49073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85" name="object 685"/>
          <p:cNvSpPr/>
          <p:nvPr/>
        </p:nvSpPr>
        <p:spPr>
          <a:xfrm>
            <a:off x="5538704" y="49073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86" name="object 686"/>
          <p:cNvSpPr/>
          <p:nvPr/>
        </p:nvSpPr>
        <p:spPr>
          <a:xfrm>
            <a:off x="6376570" y="49073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87" name="object 687"/>
          <p:cNvSpPr/>
          <p:nvPr/>
        </p:nvSpPr>
        <p:spPr>
          <a:xfrm>
            <a:off x="319338" y="506111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688" name="object 688"/>
          <p:cNvSpPr/>
          <p:nvPr/>
        </p:nvSpPr>
        <p:spPr>
          <a:xfrm>
            <a:off x="2279482" y="506111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689" name="object 689"/>
          <p:cNvSpPr/>
          <p:nvPr/>
        </p:nvSpPr>
        <p:spPr>
          <a:xfrm>
            <a:off x="2998202" y="50572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0" name="object 690"/>
          <p:cNvSpPr/>
          <p:nvPr/>
        </p:nvSpPr>
        <p:spPr>
          <a:xfrm>
            <a:off x="2998202" y="50572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1" name="object 691"/>
          <p:cNvSpPr/>
          <p:nvPr/>
        </p:nvSpPr>
        <p:spPr>
          <a:xfrm>
            <a:off x="2998202" y="50188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2" name="object 692"/>
          <p:cNvSpPr/>
          <p:nvPr/>
        </p:nvSpPr>
        <p:spPr>
          <a:xfrm>
            <a:off x="2998202" y="50188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3" name="object 693"/>
          <p:cNvSpPr/>
          <p:nvPr/>
        </p:nvSpPr>
        <p:spPr>
          <a:xfrm>
            <a:off x="2998202" y="49804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4" name="object 694"/>
          <p:cNvSpPr/>
          <p:nvPr/>
        </p:nvSpPr>
        <p:spPr>
          <a:xfrm>
            <a:off x="2998202" y="49804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5" name="object 695"/>
          <p:cNvSpPr/>
          <p:nvPr/>
        </p:nvSpPr>
        <p:spPr>
          <a:xfrm>
            <a:off x="2998202" y="49419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6" name="object 696"/>
          <p:cNvSpPr/>
          <p:nvPr/>
        </p:nvSpPr>
        <p:spPr>
          <a:xfrm>
            <a:off x="2998202" y="49419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7" name="object 697"/>
          <p:cNvSpPr/>
          <p:nvPr/>
        </p:nvSpPr>
        <p:spPr>
          <a:xfrm>
            <a:off x="2998202" y="49112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8" name="object 698"/>
          <p:cNvSpPr/>
          <p:nvPr/>
        </p:nvSpPr>
        <p:spPr>
          <a:xfrm>
            <a:off x="2998202" y="49112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9" name="object 699"/>
          <p:cNvSpPr/>
          <p:nvPr/>
        </p:nvSpPr>
        <p:spPr>
          <a:xfrm>
            <a:off x="3009732" y="506111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00" name="object 700"/>
          <p:cNvSpPr/>
          <p:nvPr/>
        </p:nvSpPr>
        <p:spPr>
          <a:xfrm>
            <a:off x="3855285" y="506111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01" name="object 701"/>
          <p:cNvSpPr/>
          <p:nvPr/>
        </p:nvSpPr>
        <p:spPr>
          <a:xfrm>
            <a:off x="4689307" y="50572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2" name="object 702"/>
          <p:cNvSpPr/>
          <p:nvPr/>
        </p:nvSpPr>
        <p:spPr>
          <a:xfrm>
            <a:off x="4689307" y="50572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3" name="object 703"/>
          <p:cNvSpPr/>
          <p:nvPr/>
        </p:nvSpPr>
        <p:spPr>
          <a:xfrm>
            <a:off x="4689307" y="50188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4" name="object 704"/>
          <p:cNvSpPr/>
          <p:nvPr/>
        </p:nvSpPr>
        <p:spPr>
          <a:xfrm>
            <a:off x="4689307" y="50188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5" name="object 705"/>
          <p:cNvSpPr/>
          <p:nvPr/>
        </p:nvSpPr>
        <p:spPr>
          <a:xfrm>
            <a:off x="4689307" y="49804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6" name="object 706"/>
          <p:cNvSpPr/>
          <p:nvPr/>
        </p:nvSpPr>
        <p:spPr>
          <a:xfrm>
            <a:off x="4689307" y="49804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7" name="object 707"/>
          <p:cNvSpPr/>
          <p:nvPr/>
        </p:nvSpPr>
        <p:spPr>
          <a:xfrm>
            <a:off x="4689307" y="49419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8" name="object 708"/>
          <p:cNvSpPr/>
          <p:nvPr/>
        </p:nvSpPr>
        <p:spPr>
          <a:xfrm>
            <a:off x="4689307" y="49419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9" name="object 709"/>
          <p:cNvSpPr/>
          <p:nvPr/>
        </p:nvSpPr>
        <p:spPr>
          <a:xfrm>
            <a:off x="4689307" y="49112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0" name="object 710"/>
          <p:cNvSpPr/>
          <p:nvPr/>
        </p:nvSpPr>
        <p:spPr>
          <a:xfrm>
            <a:off x="4689307" y="49112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1" name="object 711"/>
          <p:cNvSpPr/>
          <p:nvPr/>
        </p:nvSpPr>
        <p:spPr>
          <a:xfrm>
            <a:off x="4700838" y="50611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12" name="object 712"/>
          <p:cNvSpPr/>
          <p:nvPr/>
        </p:nvSpPr>
        <p:spPr>
          <a:xfrm>
            <a:off x="5538704" y="50611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13" name="object 713"/>
          <p:cNvSpPr/>
          <p:nvPr/>
        </p:nvSpPr>
        <p:spPr>
          <a:xfrm>
            <a:off x="6376570" y="50611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14" name="object 714"/>
          <p:cNvSpPr/>
          <p:nvPr/>
        </p:nvSpPr>
        <p:spPr>
          <a:xfrm>
            <a:off x="319338" y="521485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15" name="object 715"/>
          <p:cNvSpPr/>
          <p:nvPr/>
        </p:nvSpPr>
        <p:spPr>
          <a:xfrm>
            <a:off x="2279482" y="521485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16" name="object 716"/>
          <p:cNvSpPr/>
          <p:nvPr/>
        </p:nvSpPr>
        <p:spPr>
          <a:xfrm>
            <a:off x="2998202" y="52110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7" name="object 717"/>
          <p:cNvSpPr/>
          <p:nvPr/>
        </p:nvSpPr>
        <p:spPr>
          <a:xfrm>
            <a:off x="2998202" y="52110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8" name="object 718"/>
          <p:cNvSpPr/>
          <p:nvPr/>
        </p:nvSpPr>
        <p:spPr>
          <a:xfrm>
            <a:off x="2998202" y="51725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9" name="object 719"/>
          <p:cNvSpPr/>
          <p:nvPr/>
        </p:nvSpPr>
        <p:spPr>
          <a:xfrm>
            <a:off x="2998202" y="51725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0" name="object 720"/>
          <p:cNvSpPr/>
          <p:nvPr/>
        </p:nvSpPr>
        <p:spPr>
          <a:xfrm>
            <a:off x="2998202" y="51341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1" name="object 721"/>
          <p:cNvSpPr/>
          <p:nvPr/>
        </p:nvSpPr>
        <p:spPr>
          <a:xfrm>
            <a:off x="2998202" y="51341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2" name="object 722"/>
          <p:cNvSpPr/>
          <p:nvPr/>
        </p:nvSpPr>
        <p:spPr>
          <a:xfrm>
            <a:off x="2998202" y="50957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3" name="object 723"/>
          <p:cNvSpPr/>
          <p:nvPr/>
        </p:nvSpPr>
        <p:spPr>
          <a:xfrm>
            <a:off x="2998202" y="50957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4" name="object 724"/>
          <p:cNvSpPr/>
          <p:nvPr/>
        </p:nvSpPr>
        <p:spPr>
          <a:xfrm>
            <a:off x="2998202" y="50649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5" name="object 725"/>
          <p:cNvSpPr/>
          <p:nvPr/>
        </p:nvSpPr>
        <p:spPr>
          <a:xfrm>
            <a:off x="2998202" y="50649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6" name="object 726"/>
          <p:cNvSpPr/>
          <p:nvPr/>
        </p:nvSpPr>
        <p:spPr>
          <a:xfrm>
            <a:off x="3009732" y="521485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27" name="object 727"/>
          <p:cNvSpPr/>
          <p:nvPr/>
        </p:nvSpPr>
        <p:spPr>
          <a:xfrm>
            <a:off x="3855285" y="521485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28" name="object 728"/>
          <p:cNvSpPr/>
          <p:nvPr/>
        </p:nvSpPr>
        <p:spPr>
          <a:xfrm>
            <a:off x="4689307" y="52110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9" name="object 729"/>
          <p:cNvSpPr/>
          <p:nvPr/>
        </p:nvSpPr>
        <p:spPr>
          <a:xfrm>
            <a:off x="4689307" y="52110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0" name="object 730"/>
          <p:cNvSpPr/>
          <p:nvPr/>
        </p:nvSpPr>
        <p:spPr>
          <a:xfrm>
            <a:off x="4689307" y="51725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1" name="object 731"/>
          <p:cNvSpPr/>
          <p:nvPr/>
        </p:nvSpPr>
        <p:spPr>
          <a:xfrm>
            <a:off x="4689307" y="51725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2" name="object 732"/>
          <p:cNvSpPr/>
          <p:nvPr/>
        </p:nvSpPr>
        <p:spPr>
          <a:xfrm>
            <a:off x="4689307" y="51341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3" name="object 733"/>
          <p:cNvSpPr/>
          <p:nvPr/>
        </p:nvSpPr>
        <p:spPr>
          <a:xfrm>
            <a:off x="4689307" y="51341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4" name="object 734"/>
          <p:cNvSpPr/>
          <p:nvPr/>
        </p:nvSpPr>
        <p:spPr>
          <a:xfrm>
            <a:off x="4689307" y="50957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5" name="object 735"/>
          <p:cNvSpPr/>
          <p:nvPr/>
        </p:nvSpPr>
        <p:spPr>
          <a:xfrm>
            <a:off x="4689307" y="50957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6" name="object 736"/>
          <p:cNvSpPr/>
          <p:nvPr/>
        </p:nvSpPr>
        <p:spPr>
          <a:xfrm>
            <a:off x="4689307" y="50649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7" name="object 737"/>
          <p:cNvSpPr/>
          <p:nvPr/>
        </p:nvSpPr>
        <p:spPr>
          <a:xfrm>
            <a:off x="4689307" y="50649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8" name="object 738"/>
          <p:cNvSpPr/>
          <p:nvPr/>
        </p:nvSpPr>
        <p:spPr>
          <a:xfrm>
            <a:off x="4700838" y="521485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39" name="object 739"/>
          <p:cNvSpPr/>
          <p:nvPr/>
        </p:nvSpPr>
        <p:spPr>
          <a:xfrm>
            <a:off x="5538704" y="521485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40" name="object 740"/>
          <p:cNvSpPr/>
          <p:nvPr/>
        </p:nvSpPr>
        <p:spPr>
          <a:xfrm>
            <a:off x="6376570" y="521485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41" name="object 741"/>
          <p:cNvSpPr/>
          <p:nvPr/>
        </p:nvSpPr>
        <p:spPr>
          <a:xfrm>
            <a:off x="319338" y="536859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42" name="object 742"/>
          <p:cNvSpPr/>
          <p:nvPr/>
        </p:nvSpPr>
        <p:spPr>
          <a:xfrm>
            <a:off x="2279482" y="536859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43" name="object 743"/>
          <p:cNvSpPr/>
          <p:nvPr/>
        </p:nvSpPr>
        <p:spPr>
          <a:xfrm>
            <a:off x="2998202" y="53647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4" name="object 744"/>
          <p:cNvSpPr/>
          <p:nvPr/>
        </p:nvSpPr>
        <p:spPr>
          <a:xfrm>
            <a:off x="2998202" y="53647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5" name="object 745"/>
          <p:cNvSpPr/>
          <p:nvPr/>
        </p:nvSpPr>
        <p:spPr>
          <a:xfrm>
            <a:off x="2998202" y="53263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6" name="object 746"/>
          <p:cNvSpPr/>
          <p:nvPr/>
        </p:nvSpPr>
        <p:spPr>
          <a:xfrm>
            <a:off x="2998202" y="53263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7" name="object 747"/>
          <p:cNvSpPr/>
          <p:nvPr/>
        </p:nvSpPr>
        <p:spPr>
          <a:xfrm>
            <a:off x="2998202" y="52878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8" name="object 748"/>
          <p:cNvSpPr/>
          <p:nvPr/>
        </p:nvSpPr>
        <p:spPr>
          <a:xfrm>
            <a:off x="2998202" y="52878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9" name="object 749"/>
          <p:cNvSpPr/>
          <p:nvPr/>
        </p:nvSpPr>
        <p:spPr>
          <a:xfrm>
            <a:off x="2998202" y="52494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0" name="object 750"/>
          <p:cNvSpPr/>
          <p:nvPr/>
        </p:nvSpPr>
        <p:spPr>
          <a:xfrm>
            <a:off x="2998202" y="52494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1" name="object 751"/>
          <p:cNvSpPr/>
          <p:nvPr/>
        </p:nvSpPr>
        <p:spPr>
          <a:xfrm>
            <a:off x="2998202" y="52186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2" name="object 752"/>
          <p:cNvSpPr/>
          <p:nvPr/>
        </p:nvSpPr>
        <p:spPr>
          <a:xfrm>
            <a:off x="2998202" y="52186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3" name="object 753"/>
          <p:cNvSpPr/>
          <p:nvPr/>
        </p:nvSpPr>
        <p:spPr>
          <a:xfrm>
            <a:off x="3009732" y="53685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54" name="object 754"/>
          <p:cNvSpPr/>
          <p:nvPr/>
        </p:nvSpPr>
        <p:spPr>
          <a:xfrm>
            <a:off x="3855285" y="53685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55" name="object 755"/>
          <p:cNvSpPr/>
          <p:nvPr/>
        </p:nvSpPr>
        <p:spPr>
          <a:xfrm>
            <a:off x="4689307" y="53647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6" name="object 756"/>
          <p:cNvSpPr/>
          <p:nvPr/>
        </p:nvSpPr>
        <p:spPr>
          <a:xfrm>
            <a:off x="4689307" y="53647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7" name="object 757"/>
          <p:cNvSpPr/>
          <p:nvPr/>
        </p:nvSpPr>
        <p:spPr>
          <a:xfrm>
            <a:off x="4689307" y="53263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8" name="object 758"/>
          <p:cNvSpPr/>
          <p:nvPr/>
        </p:nvSpPr>
        <p:spPr>
          <a:xfrm>
            <a:off x="4689307" y="53263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9" name="object 759"/>
          <p:cNvSpPr/>
          <p:nvPr/>
        </p:nvSpPr>
        <p:spPr>
          <a:xfrm>
            <a:off x="4689307" y="52878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0" name="object 760"/>
          <p:cNvSpPr/>
          <p:nvPr/>
        </p:nvSpPr>
        <p:spPr>
          <a:xfrm>
            <a:off x="4689307" y="52878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1" name="object 761"/>
          <p:cNvSpPr/>
          <p:nvPr/>
        </p:nvSpPr>
        <p:spPr>
          <a:xfrm>
            <a:off x="4689307" y="52494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2" name="object 762"/>
          <p:cNvSpPr/>
          <p:nvPr/>
        </p:nvSpPr>
        <p:spPr>
          <a:xfrm>
            <a:off x="4689307" y="52494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3" name="object 763"/>
          <p:cNvSpPr/>
          <p:nvPr/>
        </p:nvSpPr>
        <p:spPr>
          <a:xfrm>
            <a:off x="4689307" y="52186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4" name="object 764"/>
          <p:cNvSpPr/>
          <p:nvPr/>
        </p:nvSpPr>
        <p:spPr>
          <a:xfrm>
            <a:off x="4689307" y="52186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5" name="object 765"/>
          <p:cNvSpPr/>
          <p:nvPr/>
        </p:nvSpPr>
        <p:spPr>
          <a:xfrm>
            <a:off x="4700838" y="53685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66" name="object 766"/>
          <p:cNvSpPr/>
          <p:nvPr/>
        </p:nvSpPr>
        <p:spPr>
          <a:xfrm>
            <a:off x="5538704" y="53685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67" name="object 767"/>
          <p:cNvSpPr/>
          <p:nvPr/>
        </p:nvSpPr>
        <p:spPr>
          <a:xfrm>
            <a:off x="6376570" y="53685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68" name="object 768"/>
          <p:cNvSpPr/>
          <p:nvPr/>
        </p:nvSpPr>
        <p:spPr>
          <a:xfrm>
            <a:off x="319338" y="552232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69" name="object 769"/>
          <p:cNvSpPr/>
          <p:nvPr/>
        </p:nvSpPr>
        <p:spPr>
          <a:xfrm>
            <a:off x="2279482" y="552232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70" name="object 770"/>
          <p:cNvSpPr/>
          <p:nvPr/>
        </p:nvSpPr>
        <p:spPr>
          <a:xfrm>
            <a:off x="2998202" y="55184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1" name="object 771"/>
          <p:cNvSpPr/>
          <p:nvPr/>
        </p:nvSpPr>
        <p:spPr>
          <a:xfrm>
            <a:off x="2998202" y="55184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2" name="object 772"/>
          <p:cNvSpPr/>
          <p:nvPr/>
        </p:nvSpPr>
        <p:spPr>
          <a:xfrm>
            <a:off x="2998202" y="54800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3" name="object 773"/>
          <p:cNvSpPr/>
          <p:nvPr/>
        </p:nvSpPr>
        <p:spPr>
          <a:xfrm>
            <a:off x="2998202" y="54800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4" name="object 774"/>
          <p:cNvSpPr/>
          <p:nvPr/>
        </p:nvSpPr>
        <p:spPr>
          <a:xfrm>
            <a:off x="2998202" y="54416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5" name="object 775"/>
          <p:cNvSpPr/>
          <p:nvPr/>
        </p:nvSpPr>
        <p:spPr>
          <a:xfrm>
            <a:off x="2998202" y="54416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6" name="object 776"/>
          <p:cNvSpPr/>
          <p:nvPr/>
        </p:nvSpPr>
        <p:spPr>
          <a:xfrm>
            <a:off x="2998202" y="54031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7" name="object 777"/>
          <p:cNvSpPr/>
          <p:nvPr/>
        </p:nvSpPr>
        <p:spPr>
          <a:xfrm>
            <a:off x="2998202" y="54031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8" name="object 778"/>
          <p:cNvSpPr/>
          <p:nvPr/>
        </p:nvSpPr>
        <p:spPr>
          <a:xfrm>
            <a:off x="2998202" y="53724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9" name="object 779"/>
          <p:cNvSpPr/>
          <p:nvPr/>
        </p:nvSpPr>
        <p:spPr>
          <a:xfrm>
            <a:off x="2998202" y="53724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0" name="object 780"/>
          <p:cNvSpPr/>
          <p:nvPr/>
        </p:nvSpPr>
        <p:spPr>
          <a:xfrm>
            <a:off x="3009732" y="552232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81" name="object 781"/>
          <p:cNvSpPr/>
          <p:nvPr/>
        </p:nvSpPr>
        <p:spPr>
          <a:xfrm>
            <a:off x="3855285" y="552232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82" name="object 782"/>
          <p:cNvSpPr/>
          <p:nvPr/>
        </p:nvSpPr>
        <p:spPr>
          <a:xfrm>
            <a:off x="4689307" y="55184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3" name="object 783"/>
          <p:cNvSpPr/>
          <p:nvPr/>
        </p:nvSpPr>
        <p:spPr>
          <a:xfrm>
            <a:off x="4689307" y="55184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4" name="object 784"/>
          <p:cNvSpPr/>
          <p:nvPr/>
        </p:nvSpPr>
        <p:spPr>
          <a:xfrm>
            <a:off x="4689307" y="54800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5" name="object 785"/>
          <p:cNvSpPr/>
          <p:nvPr/>
        </p:nvSpPr>
        <p:spPr>
          <a:xfrm>
            <a:off x="4689307" y="54800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6" name="object 786"/>
          <p:cNvSpPr/>
          <p:nvPr/>
        </p:nvSpPr>
        <p:spPr>
          <a:xfrm>
            <a:off x="4689307" y="54416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7" name="object 787"/>
          <p:cNvSpPr/>
          <p:nvPr/>
        </p:nvSpPr>
        <p:spPr>
          <a:xfrm>
            <a:off x="4689307" y="54416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8" name="object 788"/>
          <p:cNvSpPr/>
          <p:nvPr/>
        </p:nvSpPr>
        <p:spPr>
          <a:xfrm>
            <a:off x="4689307" y="54031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9" name="object 789"/>
          <p:cNvSpPr/>
          <p:nvPr/>
        </p:nvSpPr>
        <p:spPr>
          <a:xfrm>
            <a:off x="4689307" y="54031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0" name="object 790"/>
          <p:cNvSpPr/>
          <p:nvPr/>
        </p:nvSpPr>
        <p:spPr>
          <a:xfrm>
            <a:off x="4689307" y="53724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1" name="object 791"/>
          <p:cNvSpPr/>
          <p:nvPr/>
        </p:nvSpPr>
        <p:spPr>
          <a:xfrm>
            <a:off x="4689307" y="53724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2" name="object 792"/>
          <p:cNvSpPr/>
          <p:nvPr/>
        </p:nvSpPr>
        <p:spPr>
          <a:xfrm>
            <a:off x="4700838" y="552232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93" name="object 793"/>
          <p:cNvSpPr/>
          <p:nvPr/>
        </p:nvSpPr>
        <p:spPr>
          <a:xfrm>
            <a:off x="5538704" y="552232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94" name="object 794"/>
          <p:cNvSpPr/>
          <p:nvPr/>
        </p:nvSpPr>
        <p:spPr>
          <a:xfrm>
            <a:off x="6376570" y="552232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95" name="object 795"/>
          <p:cNvSpPr/>
          <p:nvPr/>
        </p:nvSpPr>
        <p:spPr>
          <a:xfrm>
            <a:off x="319338" y="567606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96" name="object 796"/>
          <p:cNvSpPr/>
          <p:nvPr/>
        </p:nvSpPr>
        <p:spPr>
          <a:xfrm>
            <a:off x="2279482" y="567606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97" name="object 797"/>
          <p:cNvSpPr/>
          <p:nvPr/>
        </p:nvSpPr>
        <p:spPr>
          <a:xfrm>
            <a:off x="2998202" y="56722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8" name="object 798"/>
          <p:cNvSpPr/>
          <p:nvPr/>
        </p:nvSpPr>
        <p:spPr>
          <a:xfrm>
            <a:off x="2998202" y="56722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9" name="object 799"/>
          <p:cNvSpPr/>
          <p:nvPr/>
        </p:nvSpPr>
        <p:spPr>
          <a:xfrm>
            <a:off x="2998202" y="56337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0" name="object 800"/>
          <p:cNvSpPr/>
          <p:nvPr/>
        </p:nvSpPr>
        <p:spPr>
          <a:xfrm>
            <a:off x="2998202" y="56337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1" name="object 801"/>
          <p:cNvSpPr/>
          <p:nvPr/>
        </p:nvSpPr>
        <p:spPr>
          <a:xfrm>
            <a:off x="2998202" y="55953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2" name="object 802"/>
          <p:cNvSpPr/>
          <p:nvPr/>
        </p:nvSpPr>
        <p:spPr>
          <a:xfrm>
            <a:off x="2998202" y="55953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3" name="object 803"/>
          <p:cNvSpPr/>
          <p:nvPr/>
        </p:nvSpPr>
        <p:spPr>
          <a:xfrm>
            <a:off x="2998202" y="55569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4" name="object 804"/>
          <p:cNvSpPr/>
          <p:nvPr/>
        </p:nvSpPr>
        <p:spPr>
          <a:xfrm>
            <a:off x="2998202" y="55569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5" name="object 805"/>
          <p:cNvSpPr/>
          <p:nvPr/>
        </p:nvSpPr>
        <p:spPr>
          <a:xfrm>
            <a:off x="2998202" y="55261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6" name="object 806"/>
          <p:cNvSpPr/>
          <p:nvPr/>
        </p:nvSpPr>
        <p:spPr>
          <a:xfrm>
            <a:off x="2998202" y="55261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7" name="object 807"/>
          <p:cNvSpPr/>
          <p:nvPr/>
        </p:nvSpPr>
        <p:spPr>
          <a:xfrm>
            <a:off x="3009732" y="56760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08" name="object 808"/>
          <p:cNvSpPr/>
          <p:nvPr/>
        </p:nvSpPr>
        <p:spPr>
          <a:xfrm>
            <a:off x="3855285" y="56760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09" name="object 809"/>
          <p:cNvSpPr/>
          <p:nvPr/>
        </p:nvSpPr>
        <p:spPr>
          <a:xfrm>
            <a:off x="4689307" y="56722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0" name="object 810"/>
          <p:cNvSpPr/>
          <p:nvPr/>
        </p:nvSpPr>
        <p:spPr>
          <a:xfrm>
            <a:off x="4689307" y="56722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1" name="object 811"/>
          <p:cNvSpPr/>
          <p:nvPr/>
        </p:nvSpPr>
        <p:spPr>
          <a:xfrm>
            <a:off x="4689307" y="56337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2" name="object 812"/>
          <p:cNvSpPr/>
          <p:nvPr/>
        </p:nvSpPr>
        <p:spPr>
          <a:xfrm>
            <a:off x="4689307" y="56337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3" name="object 813"/>
          <p:cNvSpPr/>
          <p:nvPr/>
        </p:nvSpPr>
        <p:spPr>
          <a:xfrm>
            <a:off x="4689307" y="55953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4" name="object 814"/>
          <p:cNvSpPr/>
          <p:nvPr/>
        </p:nvSpPr>
        <p:spPr>
          <a:xfrm>
            <a:off x="4689307" y="55953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5" name="object 815"/>
          <p:cNvSpPr/>
          <p:nvPr/>
        </p:nvSpPr>
        <p:spPr>
          <a:xfrm>
            <a:off x="4689307" y="55569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6" name="object 816"/>
          <p:cNvSpPr/>
          <p:nvPr/>
        </p:nvSpPr>
        <p:spPr>
          <a:xfrm>
            <a:off x="4689307" y="55569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7" name="object 817"/>
          <p:cNvSpPr/>
          <p:nvPr/>
        </p:nvSpPr>
        <p:spPr>
          <a:xfrm>
            <a:off x="4689307" y="55261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8" name="object 818"/>
          <p:cNvSpPr/>
          <p:nvPr/>
        </p:nvSpPr>
        <p:spPr>
          <a:xfrm>
            <a:off x="4689307" y="55261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9" name="object 819"/>
          <p:cNvSpPr/>
          <p:nvPr/>
        </p:nvSpPr>
        <p:spPr>
          <a:xfrm>
            <a:off x="4700838" y="56760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20" name="object 820"/>
          <p:cNvSpPr/>
          <p:nvPr/>
        </p:nvSpPr>
        <p:spPr>
          <a:xfrm>
            <a:off x="5538704" y="56760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21" name="object 821"/>
          <p:cNvSpPr/>
          <p:nvPr/>
        </p:nvSpPr>
        <p:spPr>
          <a:xfrm>
            <a:off x="6376570" y="56760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22" name="object 822"/>
          <p:cNvSpPr/>
          <p:nvPr/>
        </p:nvSpPr>
        <p:spPr>
          <a:xfrm>
            <a:off x="319338" y="582980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23" name="object 823"/>
          <p:cNvSpPr/>
          <p:nvPr/>
        </p:nvSpPr>
        <p:spPr>
          <a:xfrm>
            <a:off x="2279482" y="582980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24" name="object 824"/>
          <p:cNvSpPr/>
          <p:nvPr/>
        </p:nvSpPr>
        <p:spPr>
          <a:xfrm>
            <a:off x="2998202" y="58259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5" name="object 825"/>
          <p:cNvSpPr/>
          <p:nvPr/>
        </p:nvSpPr>
        <p:spPr>
          <a:xfrm>
            <a:off x="2998202" y="58259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6" name="object 826"/>
          <p:cNvSpPr/>
          <p:nvPr/>
        </p:nvSpPr>
        <p:spPr>
          <a:xfrm>
            <a:off x="2998202" y="57875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7" name="object 827"/>
          <p:cNvSpPr/>
          <p:nvPr/>
        </p:nvSpPr>
        <p:spPr>
          <a:xfrm>
            <a:off x="2998202" y="57875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8" name="object 828"/>
          <p:cNvSpPr/>
          <p:nvPr/>
        </p:nvSpPr>
        <p:spPr>
          <a:xfrm>
            <a:off x="2998202" y="57490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9" name="object 829"/>
          <p:cNvSpPr/>
          <p:nvPr/>
        </p:nvSpPr>
        <p:spPr>
          <a:xfrm>
            <a:off x="2998202" y="57490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0" name="object 830"/>
          <p:cNvSpPr/>
          <p:nvPr/>
        </p:nvSpPr>
        <p:spPr>
          <a:xfrm>
            <a:off x="2998202" y="57106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1" name="object 831"/>
          <p:cNvSpPr/>
          <p:nvPr/>
        </p:nvSpPr>
        <p:spPr>
          <a:xfrm>
            <a:off x="2998202" y="57106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2" name="object 832"/>
          <p:cNvSpPr/>
          <p:nvPr/>
        </p:nvSpPr>
        <p:spPr>
          <a:xfrm>
            <a:off x="2998202" y="56799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3" name="object 833"/>
          <p:cNvSpPr/>
          <p:nvPr/>
        </p:nvSpPr>
        <p:spPr>
          <a:xfrm>
            <a:off x="2998202" y="56799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4" name="object 834"/>
          <p:cNvSpPr/>
          <p:nvPr/>
        </p:nvSpPr>
        <p:spPr>
          <a:xfrm>
            <a:off x="3009732" y="58298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35" name="object 835"/>
          <p:cNvSpPr/>
          <p:nvPr/>
        </p:nvSpPr>
        <p:spPr>
          <a:xfrm>
            <a:off x="3855285" y="58298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36" name="object 836"/>
          <p:cNvSpPr/>
          <p:nvPr/>
        </p:nvSpPr>
        <p:spPr>
          <a:xfrm>
            <a:off x="4689307" y="58259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7" name="object 837"/>
          <p:cNvSpPr/>
          <p:nvPr/>
        </p:nvSpPr>
        <p:spPr>
          <a:xfrm>
            <a:off x="4689307" y="58259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8" name="object 838"/>
          <p:cNvSpPr/>
          <p:nvPr/>
        </p:nvSpPr>
        <p:spPr>
          <a:xfrm>
            <a:off x="4689307" y="57875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9" name="object 839"/>
          <p:cNvSpPr/>
          <p:nvPr/>
        </p:nvSpPr>
        <p:spPr>
          <a:xfrm>
            <a:off x="4689307" y="57875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0" name="object 840"/>
          <p:cNvSpPr/>
          <p:nvPr/>
        </p:nvSpPr>
        <p:spPr>
          <a:xfrm>
            <a:off x="4689307" y="57490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1" name="object 841"/>
          <p:cNvSpPr/>
          <p:nvPr/>
        </p:nvSpPr>
        <p:spPr>
          <a:xfrm>
            <a:off x="4689307" y="57490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2" name="object 842"/>
          <p:cNvSpPr/>
          <p:nvPr/>
        </p:nvSpPr>
        <p:spPr>
          <a:xfrm>
            <a:off x="4689307" y="57106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3" name="object 843"/>
          <p:cNvSpPr/>
          <p:nvPr/>
        </p:nvSpPr>
        <p:spPr>
          <a:xfrm>
            <a:off x="4689307" y="57106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4" name="object 844"/>
          <p:cNvSpPr/>
          <p:nvPr/>
        </p:nvSpPr>
        <p:spPr>
          <a:xfrm>
            <a:off x="4689307" y="56799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5" name="object 845"/>
          <p:cNvSpPr/>
          <p:nvPr/>
        </p:nvSpPr>
        <p:spPr>
          <a:xfrm>
            <a:off x="4689307" y="56799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6" name="object 846"/>
          <p:cNvSpPr/>
          <p:nvPr/>
        </p:nvSpPr>
        <p:spPr>
          <a:xfrm>
            <a:off x="4700838" y="58298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47" name="object 847"/>
          <p:cNvSpPr/>
          <p:nvPr/>
        </p:nvSpPr>
        <p:spPr>
          <a:xfrm>
            <a:off x="5538704" y="58298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48" name="object 848"/>
          <p:cNvSpPr/>
          <p:nvPr/>
        </p:nvSpPr>
        <p:spPr>
          <a:xfrm>
            <a:off x="6376570" y="58298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49" name="object 849"/>
          <p:cNvSpPr/>
          <p:nvPr/>
        </p:nvSpPr>
        <p:spPr>
          <a:xfrm>
            <a:off x="319338" y="598353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50" name="object 850"/>
          <p:cNvSpPr/>
          <p:nvPr/>
        </p:nvSpPr>
        <p:spPr>
          <a:xfrm>
            <a:off x="2279482" y="598353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51" name="object 851"/>
          <p:cNvSpPr/>
          <p:nvPr/>
        </p:nvSpPr>
        <p:spPr>
          <a:xfrm>
            <a:off x="2998202" y="597969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2" name="object 852"/>
          <p:cNvSpPr/>
          <p:nvPr/>
        </p:nvSpPr>
        <p:spPr>
          <a:xfrm>
            <a:off x="2998202" y="59796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3" name="object 853"/>
          <p:cNvSpPr/>
          <p:nvPr/>
        </p:nvSpPr>
        <p:spPr>
          <a:xfrm>
            <a:off x="2998202" y="59412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4" name="object 854"/>
          <p:cNvSpPr/>
          <p:nvPr/>
        </p:nvSpPr>
        <p:spPr>
          <a:xfrm>
            <a:off x="2998202" y="59412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5" name="object 855"/>
          <p:cNvSpPr/>
          <p:nvPr/>
        </p:nvSpPr>
        <p:spPr>
          <a:xfrm>
            <a:off x="2998202" y="59028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6" name="object 856"/>
          <p:cNvSpPr/>
          <p:nvPr/>
        </p:nvSpPr>
        <p:spPr>
          <a:xfrm>
            <a:off x="2998202" y="59028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7" name="object 857"/>
          <p:cNvSpPr/>
          <p:nvPr/>
        </p:nvSpPr>
        <p:spPr>
          <a:xfrm>
            <a:off x="2998202" y="58643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8" name="object 858"/>
          <p:cNvSpPr/>
          <p:nvPr/>
        </p:nvSpPr>
        <p:spPr>
          <a:xfrm>
            <a:off x="2998202" y="58643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9" name="object 859"/>
          <p:cNvSpPr/>
          <p:nvPr/>
        </p:nvSpPr>
        <p:spPr>
          <a:xfrm>
            <a:off x="2998202" y="583364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0" name="object 860"/>
          <p:cNvSpPr/>
          <p:nvPr/>
        </p:nvSpPr>
        <p:spPr>
          <a:xfrm>
            <a:off x="2998202" y="58336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1" name="object 861"/>
          <p:cNvSpPr/>
          <p:nvPr/>
        </p:nvSpPr>
        <p:spPr>
          <a:xfrm>
            <a:off x="3009732" y="59835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62" name="object 862"/>
          <p:cNvSpPr/>
          <p:nvPr/>
        </p:nvSpPr>
        <p:spPr>
          <a:xfrm>
            <a:off x="3855285" y="59835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63" name="object 863"/>
          <p:cNvSpPr/>
          <p:nvPr/>
        </p:nvSpPr>
        <p:spPr>
          <a:xfrm>
            <a:off x="4689307" y="597969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4" name="object 864"/>
          <p:cNvSpPr/>
          <p:nvPr/>
        </p:nvSpPr>
        <p:spPr>
          <a:xfrm>
            <a:off x="4689307" y="59796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5" name="object 865"/>
          <p:cNvSpPr/>
          <p:nvPr/>
        </p:nvSpPr>
        <p:spPr>
          <a:xfrm>
            <a:off x="4689307" y="59412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6" name="object 866"/>
          <p:cNvSpPr/>
          <p:nvPr/>
        </p:nvSpPr>
        <p:spPr>
          <a:xfrm>
            <a:off x="4689307" y="59412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7" name="object 867"/>
          <p:cNvSpPr/>
          <p:nvPr/>
        </p:nvSpPr>
        <p:spPr>
          <a:xfrm>
            <a:off x="4689307" y="59028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8" name="object 868"/>
          <p:cNvSpPr/>
          <p:nvPr/>
        </p:nvSpPr>
        <p:spPr>
          <a:xfrm>
            <a:off x="4689307" y="59028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9" name="object 869"/>
          <p:cNvSpPr/>
          <p:nvPr/>
        </p:nvSpPr>
        <p:spPr>
          <a:xfrm>
            <a:off x="4689307" y="58643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0" name="object 870"/>
          <p:cNvSpPr/>
          <p:nvPr/>
        </p:nvSpPr>
        <p:spPr>
          <a:xfrm>
            <a:off x="4689307" y="58643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1" name="object 871"/>
          <p:cNvSpPr/>
          <p:nvPr/>
        </p:nvSpPr>
        <p:spPr>
          <a:xfrm>
            <a:off x="4689307" y="583364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2" name="object 872"/>
          <p:cNvSpPr/>
          <p:nvPr/>
        </p:nvSpPr>
        <p:spPr>
          <a:xfrm>
            <a:off x="4689307" y="58336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3" name="object 873"/>
          <p:cNvSpPr/>
          <p:nvPr/>
        </p:nvSpPr>
        <p:spPr>
          <a:xfrm>
            <a:off x="4700838" y="59835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74" name="object 874"/>
          <p:cNvSpPr/>
          <p:nvPr/>
        </p:nvSpPr>
        <p:spPr>
          <a:xfrm>
            <a:off x="5538704" y="59835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75" name="object 875"/>
          <p:cNvSpPr/>
          <p:nvPr/>
        </p:nvSpPr>
        <p:spPr>
          <a:xfrm>
            <a:off x="6376570" y="59835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76" name="object 876"/>
          <p:cNvSpPr/>
          <p:nvPr/>
        </p:nvSpPr>
        <p:spPr>
          <a:xfrm>
            <a:off x="319338" y="613727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77" name="object 877"/>
          <p:cNvSpPr/>
          <p:nvPr/>
        </p:nvSpPr>
        <p:spPr>
          <a:xfrm>
            <a:off x="2279482" y="613727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78" name="object 878"/>
          <p:cNvSpPr/>
          <p:nvPr/>
        </p:nvSpPr>
        <p:spPr>
          <a:xfrm>
            <a:off x="2998202" y="61334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9" name="object 879"/>
          <p:cNvSpPr/>
          <p:nvPr/>
        </p:nvSpPr>
        <p:spPr>
          <a:xfrm>
            <a:off x="2998202" y="61334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0" name="object 880"/>
          <p:cNvSpPr/>
          <p:nvPr/>
        </p:nvSpPr>
        <p:spPr>
          <a:xfrm>
            <a:off x="2998202" y="60949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1" name="object 881"/>
          <p:cNvSpPr/>
          <p:nvPr/>
        </p:nvSpPr>
        <p:spPr>
          <a:xfrm>
            <a:off x="2998202" y="60949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2" name="object 882"/>
          <p:cNvSpPr/>
          <p:nvPr/>
        </p:nvSpPr>
        <p:spPr>
          <a:xfrm>
            <a:off x="2998202" y="60565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3" name="object 883"/>
          <p:cNvSpPr/>
          <p:nvPr/>
        </p:nvSpPr>
        <p:spPr>
          <a:xfrm>
            <a:off x="2998202" y="60565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4" name="object 884"/>
          <p:cNvSpPr/>
          <p:nvPr/>
        </p:nvSpPr>
        <p:spPr>
          <a:xfrm>
            <a:off x="2998202" y="60181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5" name="object 885"/>
          <p:cNvSpPr/>
          <p:nvPr/>
        </p:nvSpPr>
        <p:spPr>
          <a:xfrm>
            <a:off x="2998202" y="60181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6" name="object 886"/>
          <p:cNvSpPr/>
          <p:nvPr/>
        </p:nvSpPr>
        <p:spPr>
          <a:xfrm>
            <a:off x="2998202" y="59873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7" name="object 887"/>
          <p:cNvSpPr/>
          <p:nvPr/>
        </p:nvSpPr>
        <p:spPr>
          <a:xfrm>
            <a:off x="2998202" y="59873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8" name="object 888"/>
          <p:cNvSpPr/>
          <p:nvPr/>
        </p:nvSpPr>
        <p:spPr>
          <a:xfrm>
            <a:off x="3009732" y="613727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89" name="object 889"/>
          <p:cNvSpPr/>
          <p:nvPr/>
        </p:nvSpPr>
        <p:spPr>
          <a:xfrm>
            <a:off x="3855285" y="613727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90" name="object 890"/>
          <p:cNvSpPr/>
          <p:nvPr/>
        </p:nvSpPr>
        <p:spPr>
          <a:xfrm>
            <a:off x="4689307" y="61334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1" name="object 891"/>
          <p:cNvSpPr/>
          <p:nvPr/>
        </p:nvSpPr>
        <p:spPr>
          <a:xfrm>
            <a:off x="4689307" y="61334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2" name="object 892"/>
          <p:cNvSpPr/>
          <p:nvPr/>
        </p:nvSpPr>
        <p:spPr>
          <a:xfrm>
            <a:off x="4689307" y="60949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3" name="object 893"/>
          <p:cNvSpPr/>
          <p:nvPr/>
        </p:nvSpPr>
        <p:spPr>
          <a:xfrm>
            <a:off x="4689307" y="60949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4" name="object 894"/>
          <p:cNvSpPr/>
          <p:nvPr/>
        </p:nvSpPr>
        <p:spPr>
          <a:xfrm>
            <a:off x="4689307" y="60565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5" name="object 895"/>
          <p:cNvSpPr/>
          <p:nvPr/>
        </p:nvSpPr>
        <p:spPr>
          <a:xfrm>
            <a:off x="4689307" y="60565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6" name="object 896"/>
          <p:cNvSpPr/>
          <p:nvPr/>
        </p:nvSpPr>
        <p:spPr>
          <a:xfrm>
            <a:off x="4689307" y="60181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7" name="object 897"/>
          <p:cNvSpPr/>
          <p:nvPr/>
        </p:nvSpPr>
        <p:spPr>
          <a:xfrm>
            <a:off x="4689307" y="60181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8" name="object 898"/>
          <p:cNvSpPr/>
          <p:nvPr/>
        </p:nvSpPr>
        <p:spPr>
          <a:xfrm>
            <a:off x="4689307" y="59873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9" name="object 899"/>
          <p:cNvSpPr/>
          <p:nvPr/>
        </p:nvSpPr>
        <p:spPr>
          <a:xfrm>
            <a:off x="4689307" y="59873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0" name="object 900"/>
          <p:cNvSpPr/>
          <p:nvPr/>
        </p:nvSpPr>
        <p:spPr>
          <a:xfrm>
            <a:off x="4700838" y="61372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01" name="object 901"/>
          <p:cNvSpPr/>
          <p:nvPr/>
        </p:nvSpPr>
        <p:spPr>
          <a:xfrm>
            <a:off x="5538704" y="61372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02" name="object 902"/>
          <p:cNvSpPr/>
          <p:nvPr/>
        </p:nvSpPr>
        <p:spPr>
          <a:xfrm>
            <a:off x="6376570" y="61372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03" name="object 903"/>
          <p:cNvSpPr/>
          <p:nvPr/>
        </p:nvSpPr>
        <p:spPr>
          <a:xfrm>
            <a:off x="319338" y="629101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904" name="object 904"/>
          <p:cNvSpPr/>
          <p:nvPr/>
        </p:nvSpPr>
        <p:spPr>
          <a:xfrm>
            <a:off x="2279482" y="629101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905" name="object 905"/>
          <p:cNvSpPr/>
          <p:nvPr/>
        </p:nvSpPr>
        <p:spPr>
          <a:xfrm>
            <a:off x="2998202" y="62871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6" name="object 906"/>
          <p:cNvSpPr/>
          <p:nvPr/>
        </p:nvSpPr>
        <p:spPr>
          <a:xfrm>
            <a:off x="2998202" y="62871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7" name="object 907"/>
          <p:cNvSpPr/>
          <p:nvPr/>
        </p:nvSpPr>
        <p:spPr>
          <a:xfrm>
            <a:off x="2998202" y="62487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8" name="object 908"/>
          <p:cNvSpPr/>
          <p:nvPr/>
        </p:nvSpPr>
        <p:spPr>
          <a:xfrm>
            <a:off x="2998202" y="62487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9" name="object 909"/>
          <p:cNvSpPr/>
          <p:nvPr/>
        </p:nvSpPr>
        <p:spPr>
          <a:xfrm>
            <a:off x="2998202" y="62103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0" name="object 910"/>
          <p:cNvSpPr/>
          <p:nvPr/>
        </p:nvSpPr>
        <p:spPr>
          <a:xfrm>
            <a:off x="2998202" y="62103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1" name="object 911"/>
          <p:cNvSpPr/>
          <p:nvPr/>
        </p:nvSpPr>
        <p:spPr>
          <a:xfrm>
            <a:off x="2998202" y="61718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2" name="object 912"/>
          <p:cNvSpPr/>
          <p:nvPr/>
        </p:nvSpPr>
        <p:spPr>
          <a:xfrm>
            <a:off x="2998202" y="61718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3" name="object 913"/>
          <p:cNvSpPr/>
          <p:nvPr/>
        </p:nvSpPr>
        <p:spPr>
          <a:xfrm>
            <a:off x="2998202" y="61411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4" name="object 914"/>
          <p:cNvSpPr/>
          <p:nvPr/>
        </p:nvSpPr>
        <p:spPr>
          <a:xfrm>
            <a:off x="2998202" y="61411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5" name="object 915"/>
          <p:cNvSpPr/>
          <p:nvPr/>
        </p:nvSpPr>
        <p:spPr>
          <a:xfrm>
            <a:off x="3009732" y="629101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16" name="object 916"/>
          <p:cNvSpPr/>
          <p:nvPr/>
        </p:nvSpPr>
        <p:spPr>
          <a:xfrm>
            <a:off x="3855285" y="629101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17" name="object 917"/>
          <p:cNvSpPr/>
          <p:nvPr/>
        </p:nvSpPr>
        <p:spPr>
          <a:xfrm>
            <a:off x="4689307" y="62871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8" name="object 918"/>
          <p:cNvSpPr/>
          <p:nvPr/>
        </p:nvSpPr>
        <p:spPr>
          <a:xfrm>
            <a:off x="4689307" y="62871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9" name="object 919"/>
          <p:cNvSpPr/>
          <p:nvPr/>
        </p:nvSpPr>
        <p:spPr>
          <a:xfrm>
            <a:off x="4689307" y="62487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0" name="object 920"/>
          <p:cNvSpPr/>
          <p:nvPr/>
        </p:nvSpPr>
        <p:spPr>
          <a:xfrm>
            <a:off x="4689307" y="62487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1" name="object 921"/>
          <p:cNvSpPr/>
          <p:nvPr/>
        </p:nvSpPr>
        <p:spPr>
          <a:xfrm>
            <a:off x="4689307" y="62103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2" name="object 922"/>
          <p:cNvSpPr/>
          <p:nvPr/>
        </p:nvSpPr>
        <p:spPr>
          <a:xfrm>
            <a:off x="4689307" y="62103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3" name="object 923"/>
          <p:cNvSpPr/>
          <p:nvPr/>
        </p:nvSpPr>
        <p:spPr>
          <a:xfrm>
            <a:off x="4689307" y="61718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4" name="object 924"/>
          <p:cNvSpPr/>
          <p:nvPr/>
        </p:nvSpPr>
        <p:spPr>
          <a:xfrm>
            <a:off x="4689307" y="61718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5" name="object 925"/>
          <p:cNvSpPr/>
          <p:nvPr/>
        </p:nvSpPr>
        <p:spPr>
          <a:xfrm>
            <a:off x="4689307" y="61411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6" name="object 926"/>
          <p:cNvSpPr/>
          <p:nvPr/>
        </p:nvSpPr>
        <p:spPr>
          <a:xfrm>
            <a:off x="4689307" y="61411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7" name="object 927"/>
          <p:cNvSpPr/>
          <p:nvPr/>
        </p:nvSpPr>
        <p:spPr>
          <a:xfrm>
            <a:off x="4700838" y="62910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28" name="object 928"/>
          <p:cNvSpPr/>
          <p:nvPr/>
        </p:nvSpPr>
        <p:spPr>
          <a:xfrm>
            <a:off x="5538704" y="62910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29" name="object 929"/>
          <p:cNvSpPr/>
          <p:nvPr/>
        </p:nvSpPr>
        <p:spPr>
          <a:xfrm>
            <a:off x="6376570" y="62910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30" name="object 930"/>
          <p:cNvSpPr/>
          <p:nvPr/>
        </p:nvSpPr>
        <p:spPr>
          <a:xfrm>
            <a:off x="319338" y="6513930"/>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931" name="object 931"/>
          <p:cNvSpPr/>
          <p:nvPr/>
        </p:nvSpPr>
        <p:spPr>
          <a:xfrm>
            <a:off x="2279482" y="6513930"/>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932" name="object 932"/>
          <p:cNvSpPr/>
          <p:nvPr/>
        </p:nvSpPr>
        <p:spPr>
          <a:xfrm>
            <a:off x="2998202" y="65100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3" name="object 933"/>
          <p:cNvSpPr/>
          <p:nvPr/>
        </p:nvSpPr>
        <p:spPr>
          <a:xfrm>
            <a:off x="2998202" y="65100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4" name="object 934"/>
          <p:cNvSpPr/>
          <p:nvPr/>
        </p:nvSpPr>
        <p:spPr>
          <a:xfrm>
            <a:off x="2998202" y="64793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5" name="object 935"/>
          <p:cNvSpPr/>
          <p:nvPr/>
        </p:nvSpPr>
        <p:spPr>
          <a:xfrm>
            <a:off x="2998202" y="64793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6" name="object 936"/>
          <p:cNvSpPr/>
          <p:nvPr/>
        </p:nvSpPr>
        <p:spPr>
          <a:xfrm>
            <a:off x="2998202" y="64485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7" name="object 937"/>
          <p:cNvSpPr/>
          <p:nvPr/>
        </p:nvSpPr>
        <p:spPr>
          <a:xfrm>
            <a:off x="2998202" y="64485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8" name="object 938"/>
          <p:cNvSpPr/>
          <p:nvPr/>
        </p:nvSpPr>
        <p:spPr>
          <a:xfrm>
            <a:off x="2998202" y="641784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9" name="object 939"/>
          <p:cNvSpPr/>
          <p:nvPr/>
        </p:nvSpPr>
        <p:spPr>
          <a:xfrm>
            <a:off x="2998202" y="641784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0" name="object 940"/>
          <p:cNvSpPr/>
          <p:nvPr/>
        </p:nvSpPr>
        <p:spPr>
          <a:xfrm>
            <a:off x="2998202" y="63870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1" name="object 941"/>
          <p:cNvSpPr/>
          <p:nvPr/>
        </p:nvSpPr>
        <p:spPr>
          <a:xfrm>
            <a:off x="2998202" y="63870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2" name="object 942"/>
          <p:cNvSpPr/>
          <p:nvPr/>
        </p:nvSpPr>
        <p:spPr>
          <a:xfrm>
            <a:off x="2998202" y="63563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3" name="object 943"/>
          <p:cNvSpPr/>
          <p:nvPr/>
        </p:nvSpPr>
        <p:spPr>
          <a:xfrm>
            <a:off x="2998202" y="63563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4" name="object 944"/>
          <p:cNvSpPr/>
          <p:nvPr/>
        </p:nvSpPr>
        <p:spPr>
          <a:xfrm>
            <a:off x="2998202" y="632560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5" name="object 945"/>
          <p:cNvSpPr/>
          <p:nvPr/>
        </p:nvSpPr>
        <p:spPr>
          <a:xfrm>
            <a:off x="2998202" y="632560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6" name="object 946"/>
          <p:cNvSpPr/>
          <p:nvPr/>
        </p:nvSpPr>
        <p:spPr>
          <a:xfrm>
            <a:off x="2998202" y="62948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7" name="object 947"/>
          <p:cNvSpPr/>
          <p:nvPr/>
        </p:nvSpPr>
        <p:spPr>
          <a:xfrm>
            <a:off x="2998202" y="62948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8" name="object 948"/>
          <p:cNvSpPr/>
          <p:nvPr/>
        </p:nvSpPr>
        <p:spPr>
          <a:xfrm>
            <a:off x="3009732" y="6513930"/>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949" name="object 949"/>
          <p:cNvSpPr/>
          <p:nvPr/>
        </p:nvSpPr>
        <p:spPr>
          <a:xfrm>
            <a:off x="3855285" y="6513930"/>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950" name="object 950"/>
          <p:cNvSpPr/>
          <p:nvPr/>
        </p:nvSpPr>
        <p:spPr>
          <a:xfrm>
            <a:off x="4689307" y="65100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1" name="object 951"/>
          <p:cNvSpPr/>
          <p:nvPr/>
        </p:nvSpPr>
        <p:spPr>
          <a:xfrm>
            <a:off x="4689307" y="65100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2" name="object 952"/>
          <p:cNvSpPr/>
          <p:nvPr/>
        </p:nvSpPr>
        <p:spPr>
          <a:xfrm>
            <a:off x="4689307" y="64793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3" name="object 953"/>
          <p:cNvSpPr/>
          <p:nvPr/>
        </p:nvSpPr>
        <p:spPr>
          <a:xfrm>
            <a:off x="4689307" y="64793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4" name="object 954"/>
          <p:cNvSpPr/>
          <p:nvPr/>
        </p:nvSpPr>
        <p:spPr>
          <a:xfrm>
            <a:off x="4689307" y="64485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5" name="object 955"/>
          <p:cNvSpPr/>
          <p:nvPr/>
        </p:nvSpPr>
        <p:spPr>
          <a:xfrm>
            <a:off x="4689307" y="64485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6" name="object 956"/>
          <p:cNvSpPr/>
          <p:nvPr/>
        </p:nvSpPr>
        <p:spPr>
          <a:xfrm>
            <a:off x="4689307" y="641784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7" name="object 957"/>
          <p:cNvSpPr/>
          <p:nvPr/>
        </p:nvSpPr>
        <p:spPr>
          <a:xfrm>
            <a:off x="4689307" y="641784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8" name="object 958"/>
          <p:cNvSpPr/>
          <p:nvPr/>
        </p:nvSpPr>
        <p:spPr>
          <a:xfrm>
            <a:off x="4689307" y="63870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9" name="object 959"/>
          <p:cNvSpPr/>
          <p:nvPr/>
        </p:nvSpPr>
        <p:spPr>
          <a:xfrm>
            <a:off x="4689307" y="63870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0" name="object 960"/>
          <p:cNvSpPr/>
          <p:nvPr/>
        </p:nvSpPr>
        <p:spPr>
          <a:xfrm>
            <a:off x="4689307" y="63563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1" name="object 961"/>
          <p:cNvSpPr/>
          <p:nvPr/>
        </p:nvSpPr>
        <p:spPr>
          <a:xfrm>
            <a:off x="4689307" y="63563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2" name="object 962"/>
          <p:cNvSpPr/>
          <p:nvPr/>
        </p:nvSpPr>
        <p:spPr>
          <a:xfrm>
            <a:off x="4689307" y="632560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3" name="object 963"/>
          <p:cNvSpPr/>
          <p:nvPr/>
        </p:nvSpPr>
        <p:spPr>
          <a:xfrm>
            <a:off x="4689307" y="632560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4" name="object 964"/>
          <p:cNvSpPr/>
          <p:nvPr/>
        </p:nvSpPr>
        <p:spPr>
          <a:xfrm>
            <a:off x="4689307" y="62948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5" name="object 965"/>
          <p:cNvSpPr/>
          <p:nvPr/>
        </p:nvSpPr>
        <p:spPr>
          <a:xfrm>
            <a:off x="4689307" y="62948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6" name="object 966"/>
          <p:cNvSpPr/>
          <p:nvPr/>
        </p:nvSpPr>
        <p:spPr>
          <a:xfrm>
            <a:off x="4700838" y="65139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67" name="object 967"/>
          <p:cNvSpPr/>
          <p:nvPr/>
        </p:nvSpPr>
        <p:spPr>
          <a:xfrm>
            <a:off x="5538704" y="65139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68" name="object 968"/>
          <p:cNvSpPr/>
          <p:nvPr/>
        </p:nvSpPr>
        <p:spPr>
          <a:xfrm>
            <a:off x="6376570" y="65139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69" name="object 969"/>
          <p:cNvSpPr/>
          <p:nvPr/>
        </p:nvSpPr>
        <p:spPr>
          <a:xfrm>
            <a:off x="319338" y="666766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970" name="object 970"/>
          <p:cNvSpPr/>
          <p:nvPr/>
        </p:nvSpPr>
        <p:spPr>
          <a:xfrm>
            <a:off x="2279482" y="666766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971" name="object 971"/>
          <p:cNvSpPr/>
          <p:nvPr/>
        </p:nvSpPr>
        <p:spPr>
          <a:xfrm>
            <a:off x="2998202" y="66638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2" name="object 972"/>
          <p:cNvSpPr/>
          <p:nvPr/>
        </p:nvSpPr>
        <p:spPr>
          <a:xfrm>
            <a:off x="2998202" y="6663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3" name="object 973"/>
          <p:cNvSpPr/>
          <p:nvPr/>
        </p:nvSpPr>
        <p:spPr>
          <a:xfrm>
            <a:off x="2998202" y="66253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4" name="object 974"/>
          <p:cNvSpPr/>
          <p:nvPr/>
        </p:nvSpPr>
        <p:spPr>
          <a:xfrm>
            <a:off x="2998202" y="66253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5" name="object 975"/>
          <p:cNvSpPr/>
          <p:nvPr/>
        </p:nvSpPr>
        <p:spPr>
          <a:xfrm>
            <a:off x="2998202" y="65869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6" name="object 976"/>
          <p:cNvSpPr/>
          <p:nvPr/>
        </p:nvSpPr>
        <p:spPr>
          <a:xfrm>
            <a:off x="2998202" y="65869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7" name="object 977"/>
          <p:cNvSpPr/>
          <p:nvPr/>
        </p:nvSpPr>
        <p:spPr>
          <a:xfrm>
            <a:off x="2998202" y="65485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8" name="object 978"/>
          <p:cNvSpPr/>
          <p:nvPr/>
        </p:nvSpPr>
        <p:spPr>
          <a:xfrm>
            <a:off x="2998202" y="65485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9" name="object 979"/>
          <p:cNvSpPr/>
          <p:nvPr/>
        </p:nvSpPr>
        <p:spPr>
          <a:xfrm>
            <a:off x="2998202" y="65177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0" name="object 980"/>
          <p:cNvSpPr/>
          <p:nvPr/>
        </p:nvSpPr>
        <p:spPr>
          <a:xfrm>
            <a:off x="2998202" y="65177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1" name="object 981"/>
          <p:cNvSpPr/>
          <p:nvPr/>
        </p:nvSpPr>
        <p:spPr>
          <a:xfrm>
            <a:off x="3009732" y="66676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82" name="object 982"/>
          <p:cNvSpPr/>
          <p:nvPr/>
        </p:nvSpPr>
        <p:spPr>
          <a:xfrm>
            <a:off x="3855285" y="66676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83" name="object 983"/>
          <p:cNvSpPr/>
          <p:nvPr/>
        </p:nvSpPr>
        <p:spPr>
          <a:xfrm>
            <a:off x="4689307" y="66638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4" name="object 984"/>
          <p:cNvSpPr/>
          <p:nvPr/>
        </p:nvSpPr>
        <p:spPr>
          <a:xfrm>
            <a:off x="4689307" y="6663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5" name="object 985"/>
          <p:cNvSpPr/>
          <p:nvPr/>
        </p:nvSpPr>
        <p:spPr>
          <a:xfrm>
            <a:off x="4689307" y="66253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6" name="object 986"/>
          <p:cNvSpPr/>
          <p:nvPr/>
        </p:nvSpPr>
        <p:spPr>
          <a:xfrm>
            <a:off x="4689307" y="66253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7" name="object 987"/>
          <p:cNvSpPr/>
          <p:nvPr/>
        </p:nvSpPr>
        <p:spPr>
          <a:xfrm>
            <a:off x="4689307" y="65869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8" name="object 988"/>
          <p:cNvSpPr/>
          <p:nvPr/>
        </p:nvSpPr>
        <p:spPr>
          <a:xfrm>
            <a:off x="4689307" y="65869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9" name="object 989"/>
          <p:cNvSpPr/>
          <p:nvPr/>
        </p:nvSpPr>
        <p:spPr>
          <a:xfrm>
            <a:off x="4689307" y="65485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0" name="object 990"/>
          <p:cNvSpPr/>
          <p:nvPr/>
        </p:nvSpPr>
        <p:spPr>
          <a:xfrm>
            <a:off x="4689307" y="65485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1" name="object 991"/>
          <p:cNvSpPr/>
          <p:nvPr/>
        </p:nvSpPr>
        <p:spPr>
          <a:xfrm>
            <a:off x="4689307" y="65177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2" name="object 992"/>
          <p:cNvSpPr/>
          <p:nvPr/>
        </p:nvSpPr>
        <p:spPr>
          <a:xfrm>
            <a:off x="4689307" y="65177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3" name="object 993"/>
          <p:cNvSpPr/>
          <p:nvPr/>
        </p:nvSpPr>
        <p:spPr>
          <a:xfrm>
            <a:off x="4700838" y="66676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94" name="object 994"/>
          <p:cNvSpPr/>
          <p:nvPr/>
        </p:nvSpPr>
        <p:spPr>
          <a:xfrm>
            <a:off x="5538704" y="66676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95" name="object 995"/>
          <p:cNvSpPr/>
          <p:nvPr/>
        </p:nvSpPr>
        <p:spPr>
          <a:xfrm>
            <a:off x="6376570" y="66676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96" name="object 996"/>
          <p:cNvSpPr/>
          <p:nvPr/>
        </p:nvSpPr>
        <p:spPr>
          <a:xfrm>
            <a:off x="319338" y="6821403"/>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997" name="object 997"/>
          <p:cNvSpPr/>
          <p:nvPr/>
        </p:nvSpPr>
        <p:spPr>
          <a:xfrm>
            <a:off x="2279482" y="6821403"/>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998" name="object 998"/>
          <p:cNvSpPr/>
          <p:nvPr/>
        </p:nvSpPr>
        <p:spPr>
          <a:xfrm>
            <a:off x="2998202" y="68175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9" name="object 999"/>
          <p:cNvSpPr/>
          <p:nvPr/>
        </p:nvSpPr>
        <p:spPr>
          <a:xfrm>
            <a:off x="2998202" y="68175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0" name="object 1000"/>
          <p:cNvSpPr/>
          <p:nvPr/>
        </p:nvSpPr>
        <p:spPr>
          <a:xfrm>
            <a:off x="2998202" y="67791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1" name="object 1001"/>
          <p:cNvSpPr/>
          <p:nvPr/>
        </p:nvSpPr>
        <p:spPr>
          <a:xfrm>
            <a:off x="2998202" y="67791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2" name="object 1002"/>
          <p:cNvSpPr/>
          <p:nvPr/>
        </p:nvSpPr>
        <p:spPr>
          <a:xfrm>
            <a:off x="2998202" y="67406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3" name="object 1003"/>
          <p:cNvSpPr/>
          <p:nvPr/>
        </p:nvSpPr>
        <p:spPr>
          <a:xfrm>
            <a:off x="2998202" y="67406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4" name="object 1004"/>
          <p:cNvSpPr/>
          <p:nvPr/>
        </p:nvSpPr>
        <p:spPr>
          <a:xfrm>
            <a:off x="2998202" y="67022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5" name="object 1005"/>
          <p:cNvSpPr/>
          <p:nvPr/>
        </p:nvSpPr>
        <p:spPr>
          <a:xfrm>
            <a:off x="2998202" y="67022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6" name="object 1006"/>
          <p:cNvSpPr/>
          <p:nvPr/>
        </p:nvSpPr>
        <p:spPr>
          <a:xfrm>
            <a:off x="2998202" y="66715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7" name="object 1007"/>
          <p:cNvSpPr/>
          <p:nvPr/>
        </p:nvSpPr>
        <p:spPr>
          <a:xfrm>
            <a:off x="2998202" y="66715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8" name="object 1008"/>
          <p:cNvSpPr/>
          <p:nvPr/>
        </p:nvSpPr>
        <p:spPr>
          <a:xfrm>
            <a:off x="3009732" y="682140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09" name="object 1009"/>
          <p:cNvSpPr/>
          <p:nvPr/>
        </p:nvSpPr>
        <p:spPr>
          <a:xfrm>
            <a:off x="3855285" y="682140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10" name="object 1010"/>
          <p:cNvSpPr/>
          <p:nvPr/>
        </p:nvSpPr>
        <p:spPr>
          <a:xfrm>
            <a:off x="4689307" y="68175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1" name="object 1011"/>
          <p:cNvSpPr/>
          <p:nvPr/>
        </p:nvSpPr>
        <p:spPr>
          <a:xfrm>
            <a:off x="4689307" y="68175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2" name="object 1012"/>
          <p:cNvSpPr/>
          <p:nvPr/>
        </p:nvSpPr>
        <p:spPr>
          <a:xfrm>
            <a:off x="4689307" y="67791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3" name="object 1013"/>
          <p:cNvSpPr/>
          <p:nvPr/>
        </p:nvSpPr>
        <p:spPr>
          <a:xfrm>
            <a:off x="4689307" y="67791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4" name="object 1014"/>
          <p:cNvSpPr/>
          <p:nvPr/>
        </p:nvSpPr>
        <p:spPr>
          <a:xfrm>
            <a:off x="4689307" y="67406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5" name="object 1015"/>
          <p:cNvSpPr/>
          <p:nvPr/>
        </p:nvSpPr>
        <p:spPr>
          <a:xfrm>
            <a:off x="4689307" y="67406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6" name="object 1016"/>
          <p:cNvSpPr/>
          <p:nvPr/>
        </p:nvSpPr>
        <p:spPr>
          <a:xfrm>
            <a:off x="4689307" y="67022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7" name="object 1017"/>
          <p:cNvSpPr/>
          <p:nvPr/>
        </p:nvSpPr>
        <p:spPr>
          <a:xfrm>
            <a:off x="4689307" y="67022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8" name="object 1018"/>
          <p:cNvSpPr/>
          <p:nvPr/>
        </p:nvSpPr>
        <p:spPr>
          <a:xfrm>
            <a:off x="4689307" y="66715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9" name="object 1019"/>
          <p:cNvSpPr/>
          <p:nvPr/>
        </p:nvSpPr>
        <p:spPr>
          <a:xfrm>
            <a:off x="4689307" y="66715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0" name="object 1020"/>
          <p:cNvSpPr/>
          <p:nvPr/>
        </p:nvSpPr>
        <p:spPr>
          <a:xfrm>
            <a:off x="4700838" y="68214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21" name="object 1021"/>
          <p:cNvSpPr/>
          <p:nvPr/>
        </p:nvSpPr>
        <p:spPr>
          <a:xfrm>
            <a:off x="5538704" y="68214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22" name="object 1022"/>
          <p:cNvSpPr/>
          <p:nvPr/>
        </p:nvSpPr>
        <p:spPr>
          <a:xfrm>
            <a:off x="6376570" y="68214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23" name="object 1023"/>
          <p:cNvSpPr/>
          <p:nvPr/>
        </p:nvSpPr>
        <p:spPr>
          <a:xfrm>
            <a:off x="319338" y="697514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24" name="object 1024"/>
          <p:cNvSpPr/>
          <p:nvPr/>
        </p:nvSpPr>
        <p:spPr>
          <a:xfrm>
            <a:off x="2279482" y="697514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25" name="object 1025"/>
          <p:cNvSpPr/>
          <p:nvPr/>
        </p:nvSpPr>
        <p:spPr>
          <a:xfrm>
            <a:off x="2998202" y="69712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6" name="object 1026"/>
          <p:cNvSpPr/>
          <p:nvPr/>
        </p:nvSpPr>
        <p:spPr>
          <a:xfrm>
            <a:off x="2998202" y="69712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7" name="object 1027"/>
          <p:cNvSpPr/>
          <p:nvPr/>
        </p:nvSpPr>
        <p:spPr>
          <a:xfrm>
            <a:off x="2998202" y="69328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8" name="object 1028"/>
          <p:cNvSpPr/>
          <p:nvPr/>
        </p:nvSpPr>
        <p:spPr>
          <a:xfrm>
            <a:off x="2998202" y="69328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9" name="object 1029"/>
          <p:cNvSpPr/>
          <p:nvPr/>
        </p:nvSpPr>
        <p:spPr>
          <a:xfrm>
            <a:off x="2998202" y="689442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0" name="object 1030"/>
          <p:cNvSpPr/>
          <p:nvPr/>
        </p:nvSpPr>
        <p:spPr>
          <a:xfrm>
            <a:off x="2998202" y="68944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1" name="object 1031"/>
          <p:cNvSpPr/>
          <p:nvPr/>
        </p:nvSpPr>
        <p:spPr>
          <a:xfrm>
            <a:off x="2998202" y="68559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2" name="object 1032"/>
          <p:cNvSpPr/>
          <p:nvPr/>
        </p:nvSpPr>
        <p:spPr>
          <a:xfrm>
            <a:off x="2998202" y="68559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3" name="object 1033"/>
          <p:cNvSpPr/>
          <p:nvPr/>
        </p:nvSpPr>
        <p:spPr>
          <a:xfrm>
            <a:off x="2998202" y="68252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4" name="object 1034"/>
          <p:cNvSpPr/>
          <p:nvPr/>
        </p:nvSpPr>
        <p:spPr>
          <a:xfrm>
            <a:off x="2998202" y="68252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5" name="object 1035"/>
          <p:cNvSpPr/>
          <p:nvPr/>
        </p:nvSpPr>
        <p:spPr>
          <a:xfrm>
            <a:off x="3009732" y="69751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36" name="object 1036"/>
          <p:cNvSpPr/>
          <p:nvPr/>
        </p:nvSpPr>
        <p:spPr>
          <a:xfrm>
            <a:off x="3855285" y="69751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37" name="object 1037"/>
          <p:cNvSpPr/>
          <p:nvPr/>
        </p:nvSpPr>
        <p:spPr>
          <a:xfrm>
            <a:off x="4689307" y="69712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8" name="object 1038"/>
          <p:cNvSpPr/>
          <p:nvPr/>
        </p:nvSpPr>
        <p:spPr>
          <a:xfrm>
            <a:off x="4689307" y="69712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9" name="object 1039"/>
          <p:cNvSpPr/>
          <p:nvPr/>
        </p:nvSpPr>
        <p:spPr>
          <a:xfrm>
            <a:off x="4689307" y="69328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0" name="object 1040"/>
          <p:cNvSpPr/>
          <p:nvPr/>
        </p:nvSpPr>
        <p:spPr>
          <a:xfrm>
            <a:off x="4689307" y="69328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1" name="object 1041"/>
          <p:cNvSpPr/>
          <p:nvPr/>
        </p:nvSpPr>
        <p:spPr>
          <a:xfrm>
            <a:off x="4689307" y="689442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2" name="object 1042"/>
          <p:cNvSpPr/>
          <p:nvPr/>
        </p:nvSpPr>
        <p:spPr>
          <a:xfrm>
            <a:off x="4689307" y="68944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3" name="object 1043"/>
          <p:cNvSpPr/>
          <p:nvPr/>
        </p:nvSpPr>
        <p:spPr>
          <a:xfrm>
            <a:off x="4689307" y="68559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4" name="object 1044"/>
          <p:cNvSpPr/>
          <p:nvPr/>
        </p:nvSpPr>
        <p:spPr>
          <a:xfrm>
            <a:off x="4689307" y="68559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5" name="object 1045"/>
          <p:cNvSpPr/>
          <p:nvPr/>
        </p:nvSpPr>
        <p:spPr>
          <a:xfrm>
            <a:off x="4689307" y="68252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6" name="object 1046"/>
          <p:cNvSpPr/>
          <p:nvPr/>
        </p:nvSpPr>
        <p:spPr>
          <a:xfrm>
            <a:off x="4689307" y="68252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7" name="object 1047"/>
          <p:cNvSpPr/>
          <p:nvPr/>
        </p:nvSpPr>
        <p:spPr>
          <a:xfrm>
            <a:off x="4700838" y="69751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48" name="object 1048"/>
          <p:cNvSpPr/>
          <p:nvPr/>
        </p:nvSpPr>
        <p:spPr>
          <a:xfrm>
            <a:off x="5538704" y="69751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49" name="object 1049"/>
          <p:cNvSpPr/>
          <p:nvPr/>
        </p:nvSpPr>
        <p:spPr>
          <a:xfrm>
            <a:off x="6376570" y="69751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50" name="object 1050"/>
          <p:cNvSpPr/>
          <p:nvPr/>
        </p:nvSpPr>
        <p:spPr>
          <a:xfrm>
            <a:off x="319338" y="712887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51" name="object 1051"/>
          <p:cNvSpPr/>
          <p:nvPr/>
        </p:nvSpPr>
        <p:spPr>
          <a:xfrm>
            <a:off x="2279482" y="712887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52" name="object 1052"/>
          <p:cNvSpPr/>
          <p:nvPr/>
        </p:nvSpPr>
        <p:spPr>
          <a:xfrm>
            <a:off x="2998202" y="71250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3" name="object 1053"/>
          <p:cNvSpPr/>
          <p:nvPr/>
        </p:nvSpPr>
        <p:spPr>
          <a:xfrm>
            <a:off x="2998202" y="71250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4" name="object 1054"/>
          <p:cNvSpPr/>
          <p:nvPr/>
        </p:nvSpPr>
        <p:spPr>
          <a:xfrm>
            <a:off x="2998202" y="70866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5" name="object 1055"/>
          <p:cNvSpPr/>
          <p:nvPr/>
        </p:nvSpPr>
        <p:spPr>
          <a:xfrm>
            <a:off x="2998202" y="70866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6" name="object 1056"/>
          <p:cNvSpPr/>
          <p:nvPr/>
        </p:nvSpPr>
        <p:spPr>
          <a:xfrm>
            <a:off x="2998202" y="70481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7" name="object 1057"/>
          <p:cNvSpPr/>
          <p:nvPr/>
        </p:nvSpPr>
        <p:spPr>
          <a:xfrm>
            <a:off x="2998202" y="70481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8" name="object 1058"/>
          <p:cNvSpPr/>
          <p:nvPr/>
        </p:nvSpPr>
        <p:spPr>
          <a:xfrm>
            <a:off x="2998202" y="70097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9" name="object 1059"/>
          <p:cNvSpPr/>
          <p:nvPr/>
        </p:nvSpPr>
        <p:spPr>
          <a:xfrm>
            <a:off x="2998202" y="70097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0" name="object 1060"/>
          <p:cNvSpPr/>
          <p:nvPr/>
        </p:nvSpPr>
        <p:spPr>
          <a:xfrm>
            <a:off x="2998202" y="69789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1" name="object 1061"/>
          <p:cNvSpPr/>
          <p:nvPr/>
        </p:nvSpPr>
        <p:spPr>
          <a:xfrm>
            <a:off x="2998202" y="69789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2" name="object 1062"/>
          <p:cNvSpPr/>
          <p:nvPr/>
        </p:nvSpPr>
        <p:spPr>
          <a:xfrm>
            <a:off x="3009732" y="712887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63" name="object 1063"/>
          <p:cNvSpPr/>
          <p:nvPr/>
        </p:nvSpPr>
        <p:spPr>
          <a:xfrm>
            <a:off x="3855285" y="712887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64" name="object 1064"/>
          <p:cNvSpPr/>
          <p:nvPr/>
        </p:nvSpPr>
        <p:spPr>
          <a:xfrm>
            <a:off x="4689307" y="71250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5" name="object 1065"/>
          <p:cNvSpPr/>
          <p:nvPr/>
        </p:nvSpPr>
        <p:spPr>
          <a:xfrm>
            <a:off x="4689307" y="71250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6" name="object 1066"/>
          <p:cNvSpPr/>
          <p:nvPr/>
        </p:nvSpPr>
        <p:spPr>
          <a:xfrm>
            <a:off x="4689307" y="70866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7" name="object 1067"/>
          <p:cNvSpPr/>
          <p:nvPr/>
        </p:nvSpPr>
        <p:spPr>
          <a:xfrm>
            <a:off x="4689307" y="70866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8" name="object 1068"/>
          <p:cNvSpPr/>
          <p:nvPr/>
        </p:nvSpPr>
        <p:spPr>
          <a:xfrm>
            <a:off x="4689307" y="70481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9" name="object 1069"/>
          <p:cNvSpPr/>
          <p:nvPr/>
        </p:nvSpPr>
        <p:spPr>
          <a:xfrm>
            <a:off x="4689307" y="70481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0" name="object 1070"/>
          <p:cNvSpPr/>
          <p:nvPr/>
        </p:nvSpPr>
        <p:spPr>
          <a:xfrm>
            <a:off x="4689307" y="70097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1" name="object 1071"/>
          <p:cNvSpPr/>
          <p:nvPr/>
        </p:nvSpPr>
        <p:spPr>
          <a:xfrm>
            <a:off x="4689307" y="70097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2" name="object 1072"/>
          <p:cNvSpPr/>
          <p:nvPr/>
        </p:nvSpPr>
        <p:spPr>
          <a:xfrm>
            <a:off x="4689307" y="69789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3" name="object 1073"/>
          <p:cNvSpPr/>
          <p:nvPr/>
        </p:nvSpPr>
        <p:spPr>
          <a:xfrm>
            <a:off x="4689307" y="69789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4" name="object 1074"/>
          <p:cNvSpPr/>
          <p:nvPr/>
        </p:nvSpPr>
        <p:spPr>
          <a:xfrm>
            <a:off x="4700838" y="71288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75" name="object 1075"/>
          <p:cNvSpPr/>
          <p:nvPr/>
        </p:nvSpPr>
        <p:spPr>
          <a:xfrm>
            <a:off x="5538704" y="71288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76" name="object 1076"/>
          <p:cNvSpPr/>
          <p:nvPr/>
        </p:nvSpPr>
        <p:spPr>
          <a:xfrm>
            <a:off x="6376570" y="71288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77" name="object 1077"/>
          <p:cNvSpPr/>
          <p:nvPr/>
        </p:nvSpPr>
        <p:spPr>
          <a:xfrm>
            <a:off x="319338" y="728261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78" name="object 1078"/>
          <p:cNvSpPr/>
          <p:nvPr/>
        </p:nvSpPr>
        <p:spPr>
          <a:xfrm>
            <a:off x="2279482" y="728261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79" name="object 1079"/>
          <p:cNvSpPr/>
          <p:nvPr/>
        </p:nvSpPr>
        <p:spPr>
          <a:xfrm>
            <a:off x="2998202" y="72787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0" name="object 1080"/>
          <p:cNvSpPr/>
          <p:nvPr/>
        </p:nvSpPr>
        <p:spPr>
          <a:xfrm>
            <a:off x="2998202" y="72787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1" name="object 1081"/>
          <p:cNvSpPr/>
          <p:nvPr/>
        </p:nvSpPr>
        <p:spPr>
          <a:xfrm>
            <a:off x="2998202" y="72403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2" name="object 1082"/>
          <p:cNvSpPr/>
          <p:nvPr/>
        </p:nvSpPr>
        <p:spPr>
          <a:xfrm>
            <a:off x="2998202" y="72403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3" name="object 1083"/>
          <p:cNvSpPr/>
          <p:nvPr/>
        </p:nvSpPr>
        <p:spPr>
          <a:xfrm>
            <a:off x="2998202" y="72019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4" name="object 1084"/>
          <p:cNvSpPr/>
          <p:nvPr/>
        </p:nvSpPr>
        <p:spPr>
          <a:xfrm>
            <a:off x="2998202" y="72019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5" name="object 1085"/>
          <p:cNvSpPr/>
          <p:nvPr/>
        </p:nvSpPr>
        <p:spPr>
          <a:xfrm>
            <a:off x="2998202" y="71634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6" name="object 1086"/>
          <p:cNvSpPr/>
          <p:nvPr/>
        </p:nvSpPr>
        <p:spPr>
          <a:xfrm>
            <a:off x="2998202" y="71634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7" name="object 1087"/>
          <p:cNvSpPr/>
          <p:nvPr/>
        </p:nvSpPr>
        <p:spPr>
          <a:xfrm>
            <a:off x="2998202" y="71327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8" name="object 1088"/>
          <p:cNvSpPr/>
          <p:nvPr/>
        </p:nvSpPr>
        <p:spPr>
          <a:xfrm>
            <a:off x="2998202" y="71327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9" name="object 1089"/>
          <p:cNvSpPr/>
          <p:nvPr/>
        </p:nvSpPr>
        <p:spPr>
          <a:xfrm>
            <a:off x="3009732" y="72826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90" name="object 1090"/>
          <p:cNvSpPr/>
          <p:nvPr/>
        </p:nvSpPr>
        <p:spPr>
          <a:xfrm>
            <a:off x="3855285" y="72826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91" name="object 1091"/>
          <p:cNvSpPr/>
          <p:nvPr/>
        </p:nvSpPr>
        <p:spPr>
          <a:xfrm>
            <a:off x="4689307" y="72787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2" name="object 1092"/>
          <p:cNvSpPr/>
          <p:nvPr/>
        </p:nvSpPr>
        <p:spPr>
          <a:xfrm>
            <a:off x="4689307" y="72787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3" name="object 1093"/>
          <p:cNvSpPr/>
          <p:nvPr/>
        </p:nvSpPr>
        <p:spPr>
          <a:xfrm>
            <a:off x="4689307" y="72403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4" name="object 1094"/>
          <p:cNvSpPr/>
          <p:nvPr/>
        </p:nvSpPr>
        <p:spPr>
          <a:xfrm>
            <a:off x="4689307" y="72403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5" name="object 1095"/>
          <p:cNvSpPr/>
          <p:nvPr/>
        </p:nvSpPr>
        <p:spPr>
          <a:xfrm>
            <a:off x="4689307" y="72019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6" name="object 1096"/>
          <p:cNvSpPr/>
          <p:nvPr/>
        </p:nvSpPr>
        <p:spPr>
          <a:xfrm>
            <a:off x="4689307" y="72019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7" name="object 1097"/>
          <p:cNvSpPr/>
          <p:nvPr/>
        </p:nvSpPr>
        <p:spPr>
          <a:xfrm>
            <a:off x="4689307" y="71634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8" name="object 1098"/>
          <p:cNvSpPr/>
          <p:nvPr/>
        </p:nvSpPr>
        <p:spPr>
          <a:xfrm>
            <a:off x="4689307" y="71634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9" name="object 1099"/>
          <p:cNvSpPr/>
          <p:nvPr/>
        </p:nvSpPr>
        <p:spPr>
          <a:xfrm>
            <a:off x="4689307" y="71327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0" name="object 1100"/>
          <p:cNvSpPr/>
          <p:nvPr/>
        </p:nvSpPr>
        <p:spPr>
          <a:xfrm>
            <a:off x="4689307" y="71327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1" name="object 1101"/>
          <p:cNvSpPr/>
          <p:nvPr/>
        </p:nvSpPr>
        <p:spPr>
          <a:xfrm>
            <a:off x="4700838" y="72826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02" name="object 1102"/>
          <p:cNvSpPr/>
          <p:nvPr/>
        </p:nvSpPr>
        <p:spPr>
          <a:xfrm>
            <a:off x="5538704" y="72826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03" name="object 1103"/>
          <p:cNvSpPr/>
          <p:nvPr/>
        </p:nvSpPr>
        <p:spPr>
          <a:xfrm>
            <a:off x="6376570" y="72826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04" name="object 1104"/>
          <p:cNvSpPr/>
          <p:nvPr/>
        </p:nvSpPr>
        <p:spPr>
          <a:xfrm>
            <a:off x="319338" y="743635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05" name="object 1105"/>
          <p:cNvSpPr/>
          <p:nvPr/>
        </p:nvSpPr>
        <p:spPr>
          <a:xfrm>
            <a:off x="2279482" y="743635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06" name="object 1106"/>
          <p:cNvSpPr/>
          <p:nvPr/>
        </p:nvSpPr>
        <p:spPr>
          <a:xfrm>
            <a:off x="2998202" y="74325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7" name="object 1107"/>
          <p:cNvSpPr/>
          <p:nvPr/>
        </p:nvSpPr>
        <p:spPr>
          <a:xfrm>
            <a:off x="2998202" y="74325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8" name="object 1108"/>
          <p:cNvSpPr/>
          <p:nvPr/>
        </p:nvSpPr>
        <p:spPr>
          <a:xfrm>
            <a:off x="2998202" y="73940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9" name="object 1109"/>
          <p:cNvSpPr/>
          <p:nvPr/>
        </p:nvSpPr>
        <p:spPr>
          <a:xfrm>
            <a:off x="2998202" y="73940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0" name="object 1110"/>
          <p:cNvSpPr/>
          <p:nvPr/>
        </p:nvSpPr>
        <p:spPr>
          <a:xfrm>
            <a:off x="2998202" y="73556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1" name="object 1111"/>
          <p:cNvSpPr/>
          <p:nvPr/>
        </p:nvSpPr>
        <p:spPr>
          <a:xfrm>
            <a:off x="2998202" y="73556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2" name="object 1112"/>
          <p:cNvSpPr/>
          <p:nvPr/>
        </p:nvSpPr>
        <p:spPr>
          <a:xfrm>
            <a:off x="2998202" y="73172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3" name="object 1113"/>
          <p:cNvSpPr/>
          <p:nvPr/>
        </p:nvSpPr>
        <p:spPr>
          <a:xfrm>
            <a:off x="2998202" y="73172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4" name="object 1114"/>
          <p:cNvSpPr/>
          <p:nvPr/>
        </p:nvSpPr>
        <p:spPr>
          <a:xfrm>
            <a:off x="2998202" y="72864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5" name="object 1115"/>
          <p:cNvSpPr/>
          <p:nvPr/>
        </p:nvSpPr>
        <p:spPr>
          <a:xfrm>
            <a:off x="2998202" y="72864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6" name="object 1116"/>
          <p:cNvSpPr/>
          <p:nvPr/>
        </p:nvSpPr>
        <p:spPr>
          <a:xfrm>
            <a:off x="3009732" y="74363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17" name="object 1117"/>
          <p:cNvSpPr/>
          <p:nvPr/>
        </p:nvSpPr>
        <p:spPr>
          <a:xfrm>
            <a:off x="3855285" y="74363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18" name="object 1118"/>
          <p:cNvSpPr/>
          <p:nvPr/>
        </p:nvSpPr>
        <p:spPr>
          <a:xfrm>
            <a:off x="4689307" y="74325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9" name="object 1119"/>
          <p:cNvSpPr/>
          <p:nvPr/>
        </p:nvSpPr>
        <p:spPr>
          <a:xfrm>
            <a:off x="4689307" y="74325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0" name="object 1120"/>
          <p:cNvSpPr/>
          <p:nvPr/>
        </p:nvSpPr>
        <p:spPr>
          <a:xfrm>
            <a:off x="4689307" y="73940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1" name="object 1121"/>
          <p:cNvSpPr/>
          <p:nvPr/>
        </p:nvSpPr>
        <p:spPr>
          <a:xfrm>
            <a:off x="4689307" y="73940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2" name="object 1122"/>
          <p:cNvSpPr/>
          <p:nvPr/>
        </p:nvSpPr>
        <p:spPr>
          <a:xfrm>
            <a:off x="4689307" y="73556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3" name="object 1123"/>
          <p:cNvSpPr/>
          <p:nvPr/>
        </p:nvSpPr>
        <p:spPr>
          <a:xfrm>
            <a:off x="4689307" y="73556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4" name="object 1124"/>
          <p:cNvSpPr/>
          <p:nvPr/>
        </p:nvSpPr>
        <p:spPr>
          <a:xfrm>
            <a:off x="4689307" y="73172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5" name="object 1125"/>
          <p:cNvSpPr/>
          <p:nvPr/>
        </p:nvSpPr>
        <p:spPr>
          <a:xfrm>
            <a:off x="4689307" y="73172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6" name="object 1126"/>
          <p:cNvSpPr/>
          <p:nvPr/>
        </p:nvSpPr>
        <p:spPr>
          <a:xfrm>
            <a:off x="4689307" y="72864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7" name="object 1127"/>
          <p:cNvSpPr/>
          <p:nvPr/>
        </p:nvSpPr>
        <p:spPr>
          <a:xfrm>
            <a:off x="4689307" y="72864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8" name="object 1128"/>
          <p:cNvSpPr/>
          <p:nvPr/>
        </p:nvSpPr>
        <p:spPr>
          <a:xfrm>
            <a:off x="4700838" y="74363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29" name="object 1129"/>
          <p:cNvSpPr/>
          <p:nvPr/>
        </p:nvSpPr>
        <p:spPr>
          <a:xfrm>
            <a:off x="5538704" y="74363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30" name="object 1130"/>
          <p:cNvSpPr/>
          <p:nvPr/>
        </p:nvSpPr>
        <p:spPr>
          <a:xfrm>
            <a:off x="6376570" y="74363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31" name="object 1131"/>
          <p:cNvSpPr/>
          <p:nvPr/>
        </p:nvSpPr>
        <p:spPr>
          <a:xfrm>
            <a:off x="319338" y="759008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32" name="object 1132"/>
          <p:cNvSpPr/>
          <p:nvPr/>
        </p:nvSpPr>
        <p:spPr>
          <a:xfrm>
            <a:off x="2279482" y="759008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33" name="object 1133"/>
          <p:cNvSpPr/>
          <p:nvPr/>
        </p:nvSpPr>
        <p:spPr>
          <a:xfrm>
            <a:off x="2998202" y="75862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4" name="object 1134"/>
          <p:cNvSpPr/>
          <p:nvPr/>
        </p:nvSpPr>
        <p:spPr>
          <a:xfrm>
            <a:off x="2998202" y="75862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5" name="object 1135"/>
          <p:cNvSpPr/>
          <p:nvPr/>
        </p:nvSpPr>
        <p:spPr>
          <a:xfrm>
            <a:off x="2998202" y="75478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6" name="object 1136"/>
          <p:cNvSpPr/>
          <p:nvPr/>
        </p:nvSpPr>
        <p:spPr>
          <a:xfrm>
            <a:off x="2998202" y="75478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7" name="object 1137"/>
          <p:cNvSpPr/>
          <p:nvPr/>
        </p:nvSpPr>
        <p:spPr>
          <a:xfrm>
            <a:off x="2998202" y="75093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8" name="object 1138"/>
          <p:cNvSpPr/>
          <p:nvPr/>
        </p:nvSpPr>
        <p:spPr>
          <a:xfrm>
            <a:off x="2998202" y="75093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9" name="object 1139"/>
          <p:cNvSpPr/>
          <p:nvPr/>
        </p:nvSpPr>
        <p:spPr>
          <a:xfrm>
            <a:off x="2998202" y="74709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0" name="object 1140"/>
          <p:cNvSpPr/>
          <p:nvPr/>
        </p:nvSpPr>
        <p:spPr>
          <a:xfrm>
            <a:off x="2998202" y="74709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1" name="object 1141"/>
          <p:cNvSpPr/>
          <p:nvPr/>
        </p:nvSpPr>
        <p:spPr>
          <a:xfrm>
            <a:off x="2998202" y="74401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2" name="object 1142"/>
          <p:cNvSpPr/>
          <p:nvPr/>
        </p:nvSpPr>
        <p:spPr>
          <a:xfrm>
            <a:off x="2998202" y="74401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3" name="object 1143"/>
          <p:cNvSpPr/>
          <p:nvPr/>
        </p:nvSpPr>
        <p:spPr>
          <a:xfrm>
            <a:off x="3009732" y="75900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44" name="object 1144"/>
          <p:cNvSpPr/>
          <p:nvPr/>
        </p:nvSpPr>
        <p:spPr>
          <a:xfrm>
            <a:off x="3855285" y="75900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45" name="object 1145"/>
          <p:cNvSpPr/>
          <p:nvPr/>
        </p:nvSpPr>
        <p:spPr>
          <a:xfrm>
            <a:off x="4689307" y="75862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6" name="object 1146"/>
          <p:cNvSpPr/>
          <p:nvPr/>
        </p:nvSpPr>
        <p:spPr>
          <a:xfrm>
            <a:off x="4689307" y="75862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7" name="object 1147"/>
          <p:cNvSpPr/>
          <p:nvPr/>
        </p:nvSpPr>
        <p:spPr>
          <a:xfrm>
            <a:off x="4689307" y="75478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8" name="object 1148"/>
          <p:cNvSpPr/>
          <p:nvPr/>
        </p:nvSpPr>
        <p:spPr>
          <a:xfrm>
            <a:off x="4689307" y="75478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9" name="object 1149"/>
          <p:cNvSpPr/>
          <p:nvPr/>
        </p:nvSpPr>
        <p:spPr>
          <a:xfrm>
            <a:off x="4689307" y="75093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0" name="object 1150"/>
          <p:cNvSpPr/>
          <p:nvPr/>
        </p:nvSpPr>
        <p:spPr>
          <a:xfrm>
            <a:off x="4689307" y="75093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1" name="object 1151"/>
          <p:cNvSpPr/>
          <p:nvPr/>
        </p:nvSpPr>
        <p:spPr>
          <a:xfrm>
            <a:off x="4689307" y="74709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2" name="object 1152"/>
          <p:cNvSpPr/>
          <p:nvPr/>
        </p:nvSpPr>
        <p:spPr>
          <a:xfrm>
            <a:off x="4689307" y="74709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3" name="object 1153"/>
          <p:cNvSpPr/>
          <p:nvPr/>
        </p:nvSpPr>
        <p:spPr>
          <a:xfrm>
            <a:off x="4689307" y="74401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4" name="object 1154"/>
          <p:cNvSpPr/>
          <p:nvPr/>
        </p:nvSpPr>
        <p:spPr>
          <a:xfrm>
            <a:off x="4689307" y="74401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5" name="object 1155"/>
          <p:cNvSpPr/>
          <p:nvPr/>
        </p:nvSpPr>
        <p:spPr>
          <a:xfrm>
            <a:off x="4700838" y="75900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56" name="object 1156"/>
          <p:cNvSpPr/>
          <p:nvPr/>
        </p:nvSpPr>
        <p:spPr>
          <a:xfrm>
            <a:off x="5538704" y="75900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57" name="object 1157"/>
          <p:cNvSpPr/>
          <p:nvPr/>
        </p:nvSpPr>
        <p:spPr>
          <a:xfrm>
            <a:off x="6376570" y="75900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58" name="object 1158"/>
          <p:cNvSpPr/>
          <p:nvPr/>
        </p:nvSpPr>
        <p:spPr>
          <a:xfrm>
            <a:off x="319338" y="774382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59" name="object 1159"/>
          <p:cNvSpPr/>
          <p:nvPr/>
        </p:nvSpPr>
        <p:spPr>
          <a:xfrm>
            <a:off x="2279482" y="774382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60" name="object 1160"/>
          <p:cNvSpPr/>
          <p:nvPr/>
        </p:nvSpPr>
        <p:spPr>
          <a:xfrm>
            <a:off x="2998202" y="7739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1" name="object 1161"/>
          <p:cNvSpPr/>
          <p:nvPr/>
        </p:nvSpPr>
        <p:spPr>
          <a:xfrm>
            <a:off x="2998202" y="7739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2" name="object 1162"/>
          <p:cNvSpPr/>
          <p:nvPr/>
        </p:nvSpPr>
        <p:spPr>
          <a:xfrm>
            <a:off x="2998202" y="77015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3" name="object 1163"/>
          <p:cNvSpPr/>
          <p:nvPr/>
        </p:nvSpPr>
        <p:spPr>
          <a:xfrm>
            <a:off x="2998202" y="77015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4" name="object 1164"/>
          <p:cNvSpPr/>
          <p:nvPr/>
        </p:nvSpPr>
        <p:spPr>
          <a:xfrm>
            <a:off x="2998202" y="76631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5" name="object 1165"/>
          <p:cNvSpPr/>
          <p:nvPr/>
        </p:nvSpPr>
        <p:spPr>
          <a:xfrm>
            <a:off x="2998202" y="76631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6" name="object 1166"/>
          <p:cNvSpPr/>
          <p:nvPr/>
        </p:nvSpPr>
        <p:spPr>
          <a:xfrm>
            <a:off x="2998202" y="762467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7" name="object 1167"/>
          <p:cNvSpPr/>
          <p:nvPr/>
        </p:nvSpPr>
        <p:spPr>
          <a:xfrm>
            <a:off x="2998202" y="76246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8" name="object 1168"/>
          <p:cNvSpPr/>
          <p:nvPr/>
        </p:nvSpPr>
        <p:spPr>
          <a:xfrm>
            <a:off x="2998202" y="75939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9" name="object 1169"/>
          <p:cNvSpPr/>
          <p:nvPr/>
        </p:nvSpPr>
        <p:spPr>
          <a:xfrm>
            <a:off x="2998202" y="75939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0" name="object 1170"/>
          <p:cNvSpPr/>
          <p:nvPr/>
        </p:nvSpPr>
        <p:spPr>
          <a:xfrm>
            <a:off x="3009732" y="77438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71" name="object 1171"/>
          <p:cNvSpPr/>
          <p:nvPr/>
        </p:nvSpPr>
        <p:spPr>
          <a:xfrm>
            <a:off x="3855285" y="77438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72" name="object 1172"/>
          <p:cNvSpPr/>
          <p:nvPr/>
        </p:nvSpPr>
        <p:spPr>
          <a:xfrm>
            <a:off x="4689307" y="7739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3" name="object 1173"/>
          <p:cNvSpPr/>
          <p:nvPr/>
        </p:nvSpPr>
        <p:spPr>
          <a:xfrm>
            <a:off x="4689307" y="7739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4" name="object 1174"/>
          <p:cNvSpPr/>
          <p:nvPr/>
        </p:nvSpPr>
        <p:spPr>
          <a:xfrm>
            <a:off x="4689307" y="77015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5" name="object 1175"/>
          <p:cNvSpPr/>
          <p:nvPr/>
        </p:nvSpPr>
        <p:spPr>
          <a:xfrm>
            <a:off x="4689307" y="77015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6" name="object 1176"/>
          <p:cNvSpPr/>
          <p:nvPr/>
        </p:nvSpPr>
        <p:spPr>
          <a:xfrm>
            <a:off x="4689307" y="76631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7" name="object 1177"/>
          <p:cNvSpPr/>
          <p:nvPr/>
        </p:nvSpPr>
        <p:spPr>
          <a:xfrm>
            <a:off x="4689307" y="76631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8" name="object 1178"/>
          <p:cNvSpPr/>
          <p:nvPr/>
        </p:nvSpPr>
        <p:spPr>
          <a:xfrm>
            <a:off x="4689307" y="762467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9" name="object 1179"/>
          <p:cNvSpPr/>
          <p:nvPr/>
        </p:nvSpPr>
        <p:spPr>
          <a:xfrm>
            <a:off x="4689307" y="76246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0" name="object 1180"/>
          <p:cNvSpPr/>
          <p:nvPr/>
        </p:nvSpPr>
        <p:spPr>
          <a:xfrm>
            <a:off x="4689307" y="75939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1" name="object 1181"/>
          <p:cNvSpPr/>
          <p:nvPr/>
        </p:nvSpPr>
        <p:spPr>
          <a:xfrm>
            <a:off x="4689307" y="75939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2" name="object 1182"/>
          <p:cNvSpPr/>
          <p:nvPr/>
        </p:nvSpPr>
        <p:spPr>
          <a:xfrm>
            <a:off x="4700838" y="77438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83" name="object 1183"/>
          <p:cNvSpPr/>
          <p:nvPr/>
        </p:nvSpPr>
        <p:spPr>
          <a:xfrm>
            <a:off x="5538704" y="77438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84" name="object 1184"/>
          <p:cNvSpPr/>
          <p:nvPr/>
        </p:nvSpPr>
        <p:spPr>
          <a:xfrm>
            <a:off x="6376570" y="77438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85" name="object 1185"/>
          <p:cNvSpPr/>
          <p:nvPr/>
        </p:nvSpPr>
        <p:spPr>
          <a:xfrm>
            <a:off x="319338" y="789756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86" name="object 1186"/>
          <p:cNvSpPr/>
          <p:nvPr/>
        </p:nvSpPr>
        <p:spPr>
          <a:xfrm>
            <a:off x="2279482" y="789756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87" name="object 1187"/>
          <p:cNvSpPr/>
          <p:nvPr/>
        </p:nvSpPr>
        <p:spPr>
          <a:xfrm>
            <a:off x="2998202" y="7893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8" name="object 1188"/>
          <p:cNvSpPr/>
          <p:nvPr/>
        </p:nvSpPr>
        <p:spPr>
          <a:xfrm>
            <a:off x="2998202" y="7893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9" name="object 1189"/>
          <p:cNvSpPr/>
          <p:nvPr/>
        </p:nvSpPr>
        <p:spPr>
          <a:xfrm>
            <a:off x="2998202" y="78552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0" name="object 1190"/>
          <p:cNvSpPr/>
          <p:nvPr/>
        </p:nvSpPr>
        <p:spPr>
          <a:xfrm>
            <a:off x="2998202" y="78552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1" name="object 1191"/>
          <p:cNvSpPr/>
          <p:nvPr/>
        </p:nvSpPr>
        <p:spPr>
          <a:xfrm>
            <a:off x="2998202" y="78168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2" name="object 1192"/>
          <p:cNvSpPr/>
          <p:nvPr/>
        </p:nvSpPr>
        <p:spPr>
          <a:xfrm>
            <a:off x="2998202" y="78168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3" name="object 1193"/>
          <p:cNvSpPr/>
          <p:nvPr/>
        </p:nvSpPr>
        <p:spPr>
          <a:xfrm>
            <a:off x="2998202" y="77784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4" name="object 1194"/>
          <p:cNvSpPr/>
          <p:nvPr/>
        </p:nvSpPr>
        <p:spPr>
          <a:xfrm>
            <a:off x="2998202" y="77784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5" name="object 1195"/>
          <p:cNvSpPr/>
          <p:nvPr/>
        </p:nvSpPr>
        <p:spPr>
          <a:xfrm>
            <a:off x="2998202" y="77476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6" name="object 1196"/>
          <p:cNvSpPr/>
          <p:nvPr/>
        </p:nvSpPr>
        <p:spPr>
          <a:xfrm>
            <a:off x="2998202" y="77476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7" name="object 1197"/>
          <p:cNvSpPr/>
          <p:nvPr/>
        </p:nvSpPr>
        <p:spPr>
          <a:xfrm>
            <a:off x="3009732" y="789756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98" name="object 1198"/>
          <p:cNvSpPr/>
          <p:nvPr/>
        </p:nvSpPr>
        <p:spPr>
          <a:xfrm>
            <a:off x="3855285" y="789756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99" name="object 1199"/>
          <p:cNvSpPr/>
          <p:nvPr/>
        </p:nvSpPr>
        <p:spPr>
          <a:xfrm>
            <a:off x="4689307" y="7893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0" name="object 1200"/>
          <p:cNvSpPr/>
          <p:nvPr/>
        </p:nvSpPr>
        <p:spPr>
          <a:xfrm>
            <a:off x="4689307" y="7893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1" name="object 1201"/>
          <p:cNvSpPr/>
          <p:nvPr/>
        </p:nvSpPr>
        <p:spPr>
          <a:xfrm>
            <a:off x="4689307" y="78552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2" name="object 1202"/>
          <p:cNvSpPr/>
          <p:nvPr/>
        </p:nvSpPr>
        <p:spPr>
          <a:xfrm>
            <a:off x="4689307" y="78552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3" name="object 1203"/>
          <p:cNvSpPr/>
          <p:nvPr/>
        </p:nvSpPr>
        <p:spPr>
          <a:xfrm>
            <a:off x="4689307" y="78168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4" name="object 1204"/>
          <p:cNvSpPr/>
          <p:nvPr/>
        </p:nvSpPr>
        <p:spPr>
          <a:xfrm>
            <a:off x="4689307" y="78168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5" name="object 1205"/>
          <p:cNvSpPr/>
          <p:nvPr/>
        </p:nvSpPr>
        <p:spPr>
          <a:xfrm>
            <a:off x="4689307" y="77784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6" name="object 1206"/>
          <p:cNvSpPr/>
          <p:nvPr/>
        </p:nvSpPr>
        <p:spPr>
          <a:xfrm>
            <a:off x="4689307" y="77784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7" name="object 1207"/>
          <p:cNvSpPr/>
          <p:nvPr/>
        </p:nvSpPr>
        <p:spPr>
          <a:xfrm>
            <a:off x="4689307" y="77476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8" name="object 1208"/>
          <p:cNvSpPr/>
          <p:nvPr/>
        </p:nvSpPr>
        <p:spPr>
          <a:xfrm>
            <a:off x="4689307" y="77476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9" name="object 1209"/>
          <p:cNvSpPr/>
          <p:nvPr/>
        </p:nvSpPr>
        <p:spPr>
          <a:xfrm>
            <a:off x="4700838" y="78975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10" name="object 1210"/>
          <p:cNvSpPr/>
          <p:nvPr/>
        </p:nvSpPr>
        <p:spPr>
          <a:xfrm>
            <a:off x="5538704" y="78975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11" name="object 1211"/>
          <p:cNvSpPr/>
          <p:nvPr/>
        </p:nvSpPr>
        <p:spPr>
          <a:xfrm>
            <a:off x="6376570" y="78975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12" name="object 1212"/>
          <p:cNvSpPr/>
          <p:nvPr/>
        </p:nvSpPr>
        <p:spPr>
          <a:xfrm>
            <a:off x="319338" y="8051299"/>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213" name="object 1213"/>
          <p:cNvSpPr/>
          <p:nvPr/>
        </p:nvSpPr>
        <p:spPr>
          <a:xfrm>
            <a:off x="2279482" y="8051299"/>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214" name="object 1214"/>
          <p:cNvSpPr/>
          <p:nvPr/>
        </p:nvSpPr>
        <p:spPr>
          <a:xfrm>
            <a:off x="2998202" y="8047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5" name="object 1215"/>
          <p:cNvSpPr/>
          <p:nvPr/>
        </p:nvSpPr>
        <p:spPr>
          <a:xfrm>
            <a:off x="2998202" y="8047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6" name="object 1216"/>
          <p:cNvSpPr/>
          <p:nvPr/>
        </p:nvSpPr>
        <p:spPr>
          <a:xfrm>
            <a:off x="2998202" y="80090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7" name="object 1217"/>
          <p:cNvSpPr/>
          <p:nvPr/>
        </p:nvSpPr>
        <p:spPr>
          <a:xfrm>
            <a:off x="2998202" y="80090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8" name="object 1218"/>
          <p:cNvSpPr/>
          <p:nvPr/>
        </p:nvSpPr>
        <p:spPr>
          <a:xfrm>
            <a:off x="2998202" y="79705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9" name="object 1219"/>
          <p:cNvSpPr/>
          <p:nvPr/>
        </p:nvSpPr>
        <p:spPr>
          <a:xfrm>
            <a:off x="2998202" y="79705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0" name="object 1220"/>
          <p:cNvSpPr/>
          <p:nvPr/>
        </p:nvSpPr>
        <p:spPr>
          <a:xfrm>
            <a:off x="2998202" y="79321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1" name="object 1221"/>
          <p:cNvSpPr/>
          <p:nvPr/>
        </p:nvSpPr>
        <p:spPr>
          <a:xfrm>
            <a:off x="2998202" y="79321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2" name="object 1222"/>
          <p:cNvSpPr/>
          <p:nvPr/>
        </p:nvSpPr>
        <p:spPr>
          <a:xfrm>
            <a:off x="2998202" y="79014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3" name="object 1223"/>
          <p:cNvSpPr/>
          <p:nvPr/>
        </p:nvSpPr>
        <p:spPr>
          <a:xfrm>
            <a:off x="2998202" y="79014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4" name="object 1224"/>
          <p:cNvSpPr/>
          <p:nvPr/>
        </p:nvSpPr>
        <p:spPr>
          <a:xfrm>
            <a:off x="3009732" y="805129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25" name="object 1225"/>
          <p:cNvSpPr/>
          <p:nvPr/>
        </p:nvSpPr>
        <p:spPr>
          <a:xfrm>
            <a:off x="3855285" y="805129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26" name="object 1226"/>
          <p:cNvSpPr/>
          <p:nvPr/>
        </p:nvSpPr>
        <p:spPr>
          <a:xfrm>
            <a:off x="4689307" y="8047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7" name="object 1227"/>
          <p:cNvSpPr/>
          <p:nvPr/>
        </p:nvSpPr>
        <p:spPr>
          <a:xfrm>
            <a:off x="4689307" y="8047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8" name="object 1228"/>
          <p:cNvSpPr/>
          <p:nvPr/>
        </p:nvSpPr>
        <p:spPr>
          <a:xfrm>
            <a:off x="4689307" y="80090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9" name="object 1229"/>
          <p:cNvSpPr/>
          <p:nvPr/>
        </p:nvSpPr>
        <p:spPr>
          <a:xfrm>
            <a:off x="4689307" y="80090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0" name="object 1230"/>
          <p:cNvSpPr/>
          <p:nvPr/>
        </p:nvSpPr>
        <p:spPr>
          <a:xfrm>
            <a:off x="4689307" y="79705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1" name="object 1231"/>
          <p:cNvSpPr/>
          <p:nvPr/>
        </p:nvSpPr>
        <p:spPr>
          <a:xfrm>
            <a:off x="4689307" y="79705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2" name="object 1232"/>
          <p:cNvSpPr/>
          <p:nvPr/>
        </p:nvSpPr>
        <p:spPr>
          <a:xfrm>
            <a:off x="4689307" y="79321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3" name="object 1233"/>
          <p:cNvSpPr/>
          <p:nvPr/>
        </p:nvSpPr>
        <p:spPr>
          <a:xfrm>
            <a:off x="4689307" y="79321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4" name="object 1234"/>
          <p:cNvSpPr/>
          <p:nvPr/>
        </p:nvSpPr>
        <p:spPr>
          <a:xfrm>
            <a:off x="4689307" y="79014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5" name="object 1235"/>
          <p:cNvSpPr/>
          <p:nvPr/>
        </p:nvSpPr>
        <p:spPr>
          <a:xfrm>
            <a:off x="4689307" y="79014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6" name="object 1236"/>
          <p:cNvSpPr/>
          <p:nvPr/>
        </p:nvSpPr>
        <p:spPr>
          <a:xfrm>
            <a:off x="4700838" y="80512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37" name="object 1237"/>
          <p:cNvSpPr/>
          <p:nvPr/>
        </p:nvSpPr>
        <p:spPr>
          <a:xfrm>
            <a:off x="5538704" y="80512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38" name="object 1238"/>
          <p:cNvSpPr/>
          <p:nvPr/>
        </p:nvSpPr>
        <p:spPr>
          <a:xfrm>
            <a:off x="6376570" y="80512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39" name="object 1239"/>
          <p:cNvSpPr/>
          <p:nvPr/>
        </p:nvSpPr>
        <p:spPr>
          <a:xfrm>
            <a:off x="319338" y="8274217"/>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1240" name="object 1240"/>
          <p:cNvSpPr/>
          <p:nvPr/>
        </p:nvSpPr>
        <p:spPr>
          <a:xfrm>
            <a:off x="2279482" y="8274217"/>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1241" name="object 1241"/>
          <p:cNvSpPr/>
          <p:nvPr/>
        </p:nvSpPr>
        <p:spPr>
          <a:xfrm>
            <a:off x="2998202" y="82703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2" name="object 1242"/>
          <p:cNvSpPr/>
          <p:nvPr/>
        </p:nvSpPr>
        <p:spPr>
          <a:xfrm>
            <a:off x="2998202" y="82703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3" name="object 1243"/>
          <p:cNvSpPr/>
          <p:nvPr/>
        </p:nvSpPr>
        <p:spPr>
          <a:xfrm>
            <a:off x="2998202" y="82396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4" name="object 1244"/>
          <p:cNvSpPr/>
          <p:nvPr/>
        </p:nvSpPr>
        <p:spPr>
          <a:xfrm>
            <a:off x="2998202" y="82396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5" name="object 1245"/>
          <p:cNvSpPr/>
          <p:nvPr/>
        </p:nvSpPr>
        <p:spPr>
          <a:xfrm>
            <a:off x="2998202" y="82088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6" name="object 1246"/>
          <p:cNvSpPr/>
          <p:nvPr/>
        </p:nvSpPr>
        <p:spPr>
          <a:xfrm>
            <a:off x="2998202" y="82088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7" name="object 1247"/>
          <p:cNvSpPr/>
          <p:nvPr/>
        </p:nvSpPr>
        <p:spPr>
          <a:xfrm>
            <a:off x="2998202" y="81781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8" name="object 1248"/>
          <p:cNvSpPr/>
          <p:nvPr/>
        </p:nvSpPr>
        <p:spPr>
          <a:xfrm>
            <a:off x="2998202" y="81781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9" name="object 1249"/>
          <p:cNvSpPr/>
          <p:nvPr/>
        </p:nvSpPr>
        <p:spPr>
          <a:xfrm>
            <a:off x="2998202" y="81473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0" name="object 1250"/>
          <p:cNvSpPr/>
          <p:nvPr/>
        </p:nvSpPr>
        <p:spPr>
          <a:xfrm>
            <a:off x="2998202" y="81473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1" name="object 1251"/>
          <p:cNvSpPr/>
          <p:nvPr/>
        </p:nvSpPr>
        <p:spPr>
          <a:xfrm>
            <a:off x="2998202" y="81166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2" name="object 1252"/>
          <p:cNvSpPr/>
          <p:nvPr/>
        </p:nvSpPr>
        <p:spPr>
          <a:xfrm>
            <a:off x="2998202" y="81166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3" name="object 1253"/>
          <p:cNvSpPr/>
          <p:nvPr/>
        </p:nvSpPr>
        <p:spPr>
          <a:xfrm>
            <a:off x="2998202" y="80858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4" name="object 1254"/>
          <p:cNvSpPr/>
          <p:nvPr/>
        </p:nvSpPr>
        <p:spPr>
          <a:xfrm>
            <a:off x="2998202" y="80858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5" name="object 1255"/>
          <p:cNvSpPr/>
          <p:nvPr/>
        </p:nvSpPr>
        <p:spPr>
          <a:xfrm>
            <a:off x="2998202" y="80551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6" name="object 1256"/>
          <p:cNvSpPr/>
          <p:nvPr/>
        </p:nvSpPr>
        <p:spPr>
          <a:xfrm>
            <a:off x="2998202" y="80551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7" name="object 1257"/>
          <p:cNvSpPr/>
          <p:nvPr/>
        </p:nvSpPr>
        <p:spPr>
          <a:xfrm>
            <a:off x="3009732" y="8274217"/>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1258" name="object 1258"/>
          <p:cNvSpPr/>
          <p:nvPr/>
        </p:nvSpPr>
        <p:spPr>
          <a:xfrm>
            <a:off x="3855285" y="8274217"/>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1259" name="object 1259"/>
          <p:cNvSpPr/>
          <p:nvPr/>
        </p:nvSpPr>
        <p:spPr>
          <a:xfrm>
            <a:off x="4689307" y="82703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0" name="object 1260"/>
          <p:cNvSpPr/>
          <p:nvPr/>
        </p:nvSpPr>
        <p:spPr>
          <a:xfrm>
            <a:off x="4689307" y="82703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1" name="object 1261"/>
          <p:cNvSpPr/>
          <p:nvPr/>
        </p:nvSpPr>
        <p:spPr>
          <a:xfrm>
            <a:off x="4689307" y="82396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2" name="object 1262"/>
          <p:cNvSpPr/>
          <p:nvPr/>
        </p:nvSpPr>
        <p:spPr>
          <a:xfrm>
            <a:off x="4689307" y="82396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3" name="object 1263"/>
          <p:cNvSpPr/>
          <p:nvPr/>
        </p:nvSpPr>
        <p:spPr>
          <a:xfrm>
            <a:off x="4689307" y="82088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4" name="object 1264"/>
          <p:cNvSpPr/>
          <p:nvPr/>
        </p:nvSpPr>
        <p:spPr>
          <a:xfrm>
            <a:off x="4689307" y="82088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5" name="object 1265"/>
          <p:cNvSpPr/>
          <p:nvPr/>
        </p:nvSpPr>
        <p:spPr>
          <a:xfrm>
            <a:off x="4689307" y="81781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6" name="object 1266"/>
          <p:cNvSpPr/>
          <p:nvPr/>
        </p:nvSpPr>
        <p:spPr>
          <a:xfrm>
            <a:off x="4689307" y="81781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7" name="object 1267"/>
          <p:cNvSpPr/>
          <p:nvPr/>
        </p:nvSpPr>
        <p:spPr>
          <a:xfrm>
            <a:off x="4689307" y="81473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8" name="object 1268"/>
          <p:cNvSpPr/>
          <p:nvPr/>
        </p:nvSpPr>
        <p:spPr>
          <a:xfrm>
            <a:off x="4689307" y="81473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9" name="object 1269"/>
          <p:cNvSpPr/>
          <p:nvPr/>
        </p:nvSpPr>
        <p:spPr>
          <a:xfrm>
            <a:off x="4689307" y="81166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0" name="object 1270"/>
          <p:cNvSpPr/>
          <p:nvPr/>
        </p:nvSpPr>
        <p:spPr>
          <a:xfrm>
            <a:off x="4689307" y="81166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1" name="object 1271"/>
          <p:cNvSpPr/>
          <p:nvPr/>
        </p:nvSpPr>
        <p:spPr>
          <a:xfrm>
            <a:off x="4689307" y="80858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2" name="object 1272"/>
          <p:cNvSpPr/>
          <p:nvPr/>
        </p:nvSpPr>
        <p:spPr>
          <a:xfrm>
            <a:off x="4689307" y="80858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3" name="object 1273"/>
          <p:cNvSpPr/>
          <p:nvPr/>
        </p:nvSpPr>
        <p:spPr>
          <a:xfrm>
            <a:off x="4689307" y="80551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4" name="object 1274"/>
          <p:cNvSpPr/>
          <p:nvPr/>
        </p:nvSpPr>
        <p:spPr>
          <a:xfrm>
            <a:off x="4689307" y="80551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5" name="object 1275"/>
          <p:cNvSpPr/>
          <p:nvPr/>
        </p:nvSpPr>
        <p:spPr>
          <a:xfrm>
            <a:off x="4700838" y="827421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76" name="object 1276"/>
          <p:cNvSpPr/>
          <p:nvPr/>
        </p:nvSpPr>
        <p:spPr>
          <a:xfrm>
            <a:off x="5538704" y="827421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77" name="object 1277"/>
          <p:cNvSpPr/>
          <p:nvPr/>
        </p:nvSpPr>
        <p:spPr>
          <a:xfrm>
            <a:off x="6376570" y="827421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78" name="object 1278"/>
          <p:cNvSpPr/>
          <p:nvPr/>
        </p:nvSpPr>
        <p:spPr>
          <a:xfrm>
            <a:off x="319338" y="8427953"/>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279" name="object 1279"/>
          <p:cNvSpPr/>
          <p:nvPr/>
        </p:nvSpPr>
        <p:spPr>
          <a:xfrm>
            <a:off x="2279482" y="8427953"/>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280" name="object 1280"/>
          <p:cNvSpPr/>
          <p:nvPr/>
        </p:nvSpPr>
        <p:spPr>
          <a:xfrm>
            <a:off x="2998202" y="84241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1" name="object 1281"/>
          <p:cNvSpPr/>
          <p:nvPr/>
        </p:nvSpPr>
        <p:spPr>
          <a:xfrm>
            <a:off x="2998202" y="84241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2" name="object 1282"/>
          <p:cNvSpPr/>
          <p:nvPr/>
        </p:nvSpPr>
        <p:spPr>
          <a:xfrm>
            <a:off x="2998202" y="83856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3" name="object 1283"/>
          <p:cNvSpPr/>
          <p:nvPr/>
        </p:nvSpPr>
        <p:spPr>
          <a:xfrm>
            <a:off x="2998202" y="83856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4" name="object 1284"/>
          <p:cNvSpPr/>
          <p:nvPr/>
        </p:nvSpPr>
        <p:spPr>
          <a:xfrm>
            <a:off x="2998202" y="83472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5" name="object 1285"/>
          <p:cNvSpPr/>
          <p:nvPr/>
        </p:nvSpPr>
        <p:spPr>
          <a:xfrm>
            <a:off x="2998202" y="83472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6" name="object 1286"/>
          <p:cNvSpPr/>
          <p:nvPr/>
        </p:nvSpPr>
        <p:spPr>
          <a:xfrm>
            <a:off x="2998202" y="83088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7" name="object 1287"/>
          <p:cNvSpPr/>
          <p:nvPr/>
        </p:nvSpPr>
        <p:spPr>
          <a:xfrm>
            <a:off x="2998202" y="83088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8" name="object 1288"/>
          <p:cNvSpPr/>
          <p:nvPr/>
        </p:nvSpPr>
        <p:spPr>
          <a:xfrm>
            <a:off x="2998202" y="82780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9" name="object 1289"/>
          <p:cNvSpPr/>
          <p:nvPr/>
        </p:nvSpPr>
        <p:spPr>
          <a:xfrm>
            <a:off x="2998202" y="82780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0" name="object 1290"/>
          <p:cNvSpPr/>
          <p:nvPr/>
        </p:nvSpPr>
        <p:spPr>
          <a:xfrm>
            <a:off x="3009732" y="842795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91" name="object 1291"/>
          <p:cNvSpPr/>
          <p:nvPr/>
        </p:nvSpPr>
        <p:spPr>
          <a:xfrm>
            <a:off x="3855285" y="842795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92" name="object 1292"/>
          <p:cNvSpPr/>
          <p:nvPr/>
        </p:nvSpPr>
        <p:spPr>
          <a:xfrm>
            <a:off x="4689307" y="84241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3" name="object 1293"/>
          <p:cNvSpPr/>
          <p:nvPr/>
        </p:nvSpPr>
        <p:spPr>
          <a:xfrm>
            <a:off x="4689307" y="84241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4" name="object 1294"/>
          <p:cNvSpPr/>
          <p:nvPr/>
        </p:nvSpPr>
        <p:spPr>
          <a:xfrm>
            <a:off x="4689307" y="83856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5" name="object 1295"/>
          <p:cNvSpPr/>
          <p:nvPr/>
        </p:nvSpPr>
        <p:spPr>
          <a:xfrm>
            <a:off x="4689307" y="83856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6" name="object 1296"/>
          <p:cNvSpPr/>
          <p:nvPr/>
        </p:nvSpPr>
        <p:spPr>
          <a:xfrm>
            <a:off x="4689307" y="83472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7" name="object 1297"/>
          <p:cNvSpPr/>
          <p:nvPr/>
        </p:nvSpPr>
        <p:spPr>
          <a:xfrm>
            <a:off x="4689307" y="83472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8" name="object 1298"/>
          <p:cNvSpPr/>
          <p:nvPr/>
        </p:nvSpPr>
        <p:spPr>
          <a:xfrm>
            <a:off x="4689307" y="83088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9" name="object 1299"/>
          <p:cNvSpPr/>
          <p:nvPr/>
        </p:nvSpPr>
        <p:spPr>
          <a:xfrm>
            <a:off x="4689307" y="83088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0" name="object 1300"/>
          <p:cNvSpPr/>
          <p:nvPr/>
        </p:nvSpPr>
        <p:spPr>
          <a:xfrm>
            <a:off x="4689307" y="82780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1" name="object 1301"/>
          <p:cNvSpPr/>
          <p:nvPr/>
        </p:nvSpPr>
        <p:spPr>
          <a:xfrm>
            <a:off x="4689307" y="82780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2" name="object 1302"/>
          <p:cNvSpPr/>
          <p:nvPr/>
        </p:nvSpPr>
        <p:spPr>
          <a:xfrm>
            <a:off x="4700838" y="84279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03" name="object 1303"/>
          <p:cNvSpPr/>
          <p:nvPr/>
        </p:nvSpPr>
        <p:spPr>
          <a:xfrm>
            <a:off x="5538704" y="84279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04" name="object 1304"/>
          <p:cNvSpPr/>
          <p:nvPr/>
        </p:nvSpPr>
        <p:spPr>
          <a:xfrm>
            <a:off x="6376570" y="84279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05" name="object 1305"/>
          <p:cNvSpPr/>
          <p:nvPr/>
        </p:nvSpPr>
        <p:spPr>
          <a:xfrm>
            <a:off x="319338" y="858169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06" name="object 1306"/>
          <p:cNvSpPr/>
          <p:nvPr/>
        </p:nvSpPr>
        <p:spPr>
          <a:xfrm>
            <a:off x="2279482" y="858169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07" name="object 1307"/>
          <p:cNvSpPr/>
          <p:nvPr/>
        </p:nvSpPr>
        <p:spPr>
          <a:xfrm>
            <a:off x="2998202" y="85778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8" name="object 1308"/>
          <p:cNvSpPr/>
          <p:nvPr/>
        </p:nvSpPr>
        <p:spPr>
          <a:xfrm>
            <a:off x="2998202" y="85778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9" name="object 1309"/>
          <p:cNvSpPr/>
          <p:nvPr/>
        </p:nvSpPr>
        <p:spPr>
          <a:xfrm>
            <a:off x="2998202" y="85394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0" name="object 1310"/>
          <p:cNvSpPr/>
          <p:nvPr/>
        </p:nvSpPr>
        <p:spPr>
          <a:xfrm>
            <a:off x="2998202" y="85394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1" name="object 1311"/>
          <p:cNvSpPr/>
          <p:nvPr/>
        </p:nvSpPr>
        <p:spPr>
          <a:xfrm>
            <a:off x="2998202" y="85009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2" name="object 1312"/>
          <p:cNvSpPr/>
          <p:nvPr/>
        </p:nvSpPr>
        <p:spPr>
          <a:xfrm>
            <a:off x="2998202" y="85009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3" name="object 1313"/>
          <p:cNvSpPr/>
          <p:nvPr/>
        </p:nvSpPr>
        <p:spPr>
          <a:xfrm>
            <a:off x="2998202" y="84625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4" name="object 1314"/>
          <p:cNvSpPr/>
          <p:nvPr/>
        </p:nvSpPr>
        <p:spPr>
          <a:xfrm>
            <a:off x="2998202" y="84625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5" name="object 1315"/>
          <p:cNvSpPr/>
          <p:nvPr/>
        </p:nvSpPr>
        <p:spPr>
          <a:xfrm>
            <a:off x="2998202" y="84317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6" name="object 1316"/>
          <p:cNvSpPr/>
          <p:nvPr/>
        </p:nvSpPr>
        <p:spPr>
          <a:xfrm>
            <a:off x="2998202" y="84317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7" name="object 1317"/>
          <p:cNvSpPr/>
          <p:nvPr/>
        </p:nvSpPr>
        <p:spPr>
          <a:xfrm>
            <a:off x="3009732" y="85816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18" name="object 1318"/>
          <p:cNvSpPr/>
          <p:nvPr/>
        </p:nvSpPr>
        <p:spPr>
          <a:xfrm>
            <a:off x="3855285" y="85816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19" name="object 1319"/>
          <p:cNvSpPr/>
          <p:nvPr/>
        </p:nvSpPr>
        <p:spPr>
          <a:xfrm>
            <a:off x="4689307" y="85778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0" name="object 1320"/>
          <p:cNvSpPr/>
          <p:nvPr/>
        </p:nvSpPr>
        <p:spPr>
          <a:xfrm>
            <a:off x="4689307" y="85778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1" name="object 1321"/>
          <p:cNvSpPr/>
          <p:nvPr/>
        </p:nvSpPr>
        <p:spPr>
          <a:xfrm>
            <a:off x="4689307" y="85394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2" name="object 1322"/>
          <p:cNvSpPr/>
          <p:nvPr/>
        </p:nvSpPr>
        <p:spPr>
          <a:xfrm>
            <a:off x="4689307" y="85394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3" name="object 1323"/>
          <p:cNvSpPr/>
          <p:nvPr/>
        </p:nvSpPr>
        <p:spPr>
          <a:xfrm>
            <a:off x="4689307" y="85009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4" name="object 1324"/>
          <p:cNvSpPr/>
          <p:nvPr/>
        </p:nvSpPr>
        <p:spPr>
          <a:xfrm>
            <a:off x="4689307" y="85009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5" name="object 1325"/>
          <p:cNvSpPr/>
          <p:nvPr/>
        </p:nvSpPr>
        <p:spPr>
          <a:xfrm>
            <a:off x="4689307" y="84625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6" name="object 1326"/>
          <p:cNvSpPr/>
          <p:nvPr/>
        </p:nvSpPr>
        <p:spPr>
          <a:xfrm>
            <a:off x="4689307" y="84625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7" name="object 1327"/>
          <p:cNvSpPr/>
          <p:nvPr/>
        </p:nvSpPr>
        <p:spPr>
          <a:xfrm>
            <a:off x="4689307" y="84317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8" name="object 1328"/>
          <p:cNvSpPr/>
          <p:nvPr/>
        </p:nvSpPr>
        <p:spPr>
          <a:xfrm>
            <a:off x="4689307" y="84317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9" name="object 1329"/>
          <p:cNvSpPr/>
          <p:nvPr/>
        </p:nvSpPr>
        <p:spPr>
          <a:xfrm>
            <a:off x="4700838" y="85816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30" name="object 1330"/>
          <p:cNvSpPr/>
          <p:nvPr/>
        </p:nvSpPr>
        <p:spPr>
          <a:xfrm>
            <a:off x="5538704" y="85816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31" name="object 1331"/>
          <p:cNvSpPr/>
          <p:nvPr/>
        </p:nvSpPr>
        <p:spPr>
          <a:xfrm>
            <a:off x="6376570" y="85816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32" name="object 1332"/>
          <p:cNvSpPr/>
          <p:nvPr/>
        </p:nvSpPr>
        <p:spPr>
          <a:xfrm>
            <a:off x="319338" y="873542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33" name="object 1333"/>
          <p:cNvSpPr/>
          <p:nvPr/>
        </p:nvSpPr>
        <p:spPr>
          <a:xfrm>
            <a:off x="2279482" y="873542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34" name="object 1334"/>
          <p:cNvSpPr/>
          <p:nvPr/>
        </p:nvSpPr>
        <p:spPr>
          <a:xfrm>
            <a:off x="2998202" y="87315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5" name="object 1335"/>
          <p:cNvSpPr/>
          <p:nvPr/>
        </p:nvSpPr>
        <p:spPr>
          <a:xfrm>
            <a:off x="2998202" y="87315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6" name="object 1336"/>
          <p:cNvSpPr/>
          <p:nvPr/>
        </p:nvSpPr>
        <p:spPr>
          <a:xfrm>
            <a:off x="2998202" y="86931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7" name="object 1337"/>
          <p:cNvSpPr/>
          <p:nvPr/>
        </p:nvSpPr>
        <p:spPr>
          <a:xfrm>
            <a:off x="2998202" y="86931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8" name="object 1338"/>
          <p:cNvSpPr/>
          <p:nvPr/>
        </p:nvSpPr>
        <p:spPr>
          <a:xfrm>
            <a:off x="2998202" y="86547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9" name="object 1339"/>
          <p:cNvSpPr/>
          <p:nvPr/>
        </p:nvSpPr>
        <p:spPr>
          <a:xfrm>
            <a:off x="2998202" y="86547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0" name="object 1340"/>
          <p:cNvSpPr/>
          <p:nvPr/>
        </p:nvSpPr>
        <p:spPr>
          <a:xfrm>
            <a:off x="2998202" y="86162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1" name="object 1341"/>
          <p:cNvSpPr/>
          <p:nvPr/>
        </p:nvSpPr>
        <p:spPr>
          <a:xfrm>
            <a:off x="2998202" y="86162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2" name="object 1342"/>
          <p:cNvSpPr/>
          <p:nvPr/>
        </p:nvSpPr>
        <p:spPr>
          <a:xfrm>
            <a:off x="2998202" y="85855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3" name="object 1343"/>
          <p:cNvSpPr/>
          <p:nvPr/>
        </p:nvSpPr>
        <p:spPr>
          <a:xfrm>
            <a:off x="2998202" y="85855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4" name="object 1344"/>
          <p:cNvSpPr/>
          <p:nvPr/>
        </p:nvSpPr>
        <p:spPr>
          <a:xfrm>
            <a:off x="3009732" y="873542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45" name="object 1345"/>
          <p:cNvSpPr/>
          <p:nvPr/>
        </p:nvSpPr>
        <p:spPr>
          <a:xfrm>
            <a:off x="3855285" y="873542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46" name="object 1346"/>
          <p:cNvSpPr/>
          <p:nvPr/>
        </p:nvSpPr>
        <p:spPr>
          <a:xfrm>
            <a:off x="4689307" y="87315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7" name="object 1347"/>
          <p:cNvSpPr/>
          <p:nvPr/>
        </p:nvSpPr>
        <p:spPr>
          <a:xfrm>
            <a:off x="4689307" y="87315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8" name="object 1348"/>
          <p:cNvSpPr/>
          <p:nvPr/>
        </p:nvSpPr>
        <p:spPr>
          <a:xfrm>
            <a:off x="4689307" y="86931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9" name="object 1349"/>
          <p:cNvSpPr/>
          <p:nvPr/>
        </p:nvSpPr>
        <p:spPr>
          <a:xfrm>
            <a:off x="4689307" y="86931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0" name="object 1350"/>
          <p:cNvSpPr/>
          <p:nvPr/>
        </p:nvSpPr>
        <p:spPr>
          <a:xfrm>
            <a:off x="4689307" y="86547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1" name="object 1351"/>
          <p:cNvSpPr/>
          <p:nvPr/>
        </p:nvSpPr>
        <p:spPr>
          <a:xfrm>
            <a:off x="4689307" y="86547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2" name="object 1352"/>
          <p:cNvSpPr/>
          <p:nvPr/>
        </p:nvSpPr>
        <p:spPr>
          <a:xfrm>
            <a:off x="4689307" y="86162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3" name="object 1353"/>
          <p:cNvSpPr/>
          <p:nvPr/>
        </p:nvSpPr>
        <p:spPr>
          <a:xfrm>
            <a:off x="4689307" y="86162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4" name="object 1354"/>
          <p:cNvSpPr/>
          <p:nvPr/>
        </p:nvSpPr>
        <p:spPr>
          <a:xfrm>
            <a:off x="4689307" y="85855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5" name="object 1355"/>
          <p:cNvSpPr/>
          <p:nvPr/>
        </p:nvSpPr>
        <p:spPr>
          <a:xfrm>
            <a:off x="4689307" y="85855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6" name="object 1356"/>
          <p:cNvSpPr/>
          <p:nvPr/>
        </p:nvSpPr>
        <p:spPr>
          <a:xfrm>
            <a:off x="4700838" y="87354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57" name="object 1357"/>
          <p:cNvSpPr/>
          <p:nvPr/>
        </p:nvSpPr>
        <p:spPr>
          <a:xfrm>
            <a:off x="5538704" y="87354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58" name="object 1358"/>
          <p:cNvSpPr/>
          <p:nvPr/>
        </p:nvSpPr>
        <p:spPr>
          <a:xfrm>
            <a:off x="6376570" y="87354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59" name="object 1359"/>
          <p:cNvSpPr/>
          <p:nvPr/>
        </p:nvSpPr>
        <p:spPr>
          <a:xfrm>
            <a:off x="319338" y="888916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60" name="object 1360"/>
          <p:cNvSpPr/>
          <p:nvPr/>
        </p:nvSpPr>
        <p:spPr>
          <a:xfrm>
            <a:off x="2279482" y="888916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61" name="object 1361"/>
          <p:cNvSpPr/>
          <p:nvPr/>
        </p:nvSpPr>
        <p:spPr>
          <a:xfrm>
            <a:off x="2998202" y="88853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2" name="object 1362"/>
          <p:cNvSpPr/>
          <p:nvPr/>
        </p:nvSpPr>
        <p:spPr>
          <a:xfrm>
            <a:off x="2998202" y="88853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3" name="object 1363"/>
          <p:cNvSpPr/>
          <p:nvPr/>
        </p:nvSpPr>
        <p:spPr>
          <a:xfrm>
            <a:off x="2998202" y="88468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4" name="object 1364"/>
          <p:cNvSpPr/>
          <p:nvPr/>
        </p:nvSpPr>
        <p:spPr>
          <a:xfrm>
            <a:off x="2998202" y="88468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5" name="object 1365"/>
          <p:cNvSpPr/>
          <p:nvPr/>
        </p:nvSpPr>
        <p:spPr>
          <a:xfrm>
            <a:off x="2998202" y="88084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6" name="object 1366"/>
          <p:cNvSpPr/>
          <p:nvPr/>
        </p:nvSpPr>
        <p:spPr>
          <a:xfrm>
            <a:off x="2998202" y="88084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7" name="object 1367"/>
          <p:cNvSpPr/>
          <p:nvPr/>
        </p:nvSpPr>
        <p:spPr>
          <a:xfrm>
            <a:off x="2998202" y="87700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8" name="object 1368"/>
          <p:cNvSpPr/>
          <p:nvPr/>
        </p:nvSpPr>
        <p:spPr>
          <a:xfrm>
            <a:off x="2998202" y="87700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9" name="object 1369"/>
          <p:cNvSpPr/>
          <p:nvPr/>
        </p:nvSpPr>
        <p:spPr>
          <a:xfrm>
            <a:off x="2998202" y="87392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0" name="object 1370"/>
          <p:cNvSpPr/>
          <p:nvPr/>
        </p:nvSpPr>
        <p:spPr>
          <a:xfrm>
            <a:off x="2998202" y="87392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1" name="object 1371"/>
          <p:cNvSpPr/>
          <p:nvPr/>
        </p:nvSpPr>
        <p:spPr>
          <a:xfrm>
            <a:off x="3009732" y="88891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72" name="object 1372"/>
          <p:cNvSpPr/>
          <p:nvPr/>
        </p:nvSpPr>
        <p:spPr>
          <a:xfrm>
            <a:off x="3855285" y="88891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73" name="object 1373"/>
          <p:cNvSpPr/>
          <p:nvPr/>
        </p:nvSpPr>
        <p:spPr>
          <a:xfrm>
            <a:off x="4689307" y="88853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4" name="object 1374"/>
          <p:cNvSpPr/>
          <p:nvPr/>
        </p:nvSpPr>
        <p:spPr>
          <a:xfrm>
            <a:off x="4689307" y="88853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5" name="object 1375"/>
          <p:cNvSpPr/>
          <p:nvPr/>
        </p:nvSpPr>
        <p:spPr>
          <a:xfrm>
            <a:off x="4689307" y="88468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6" name="object 1376"/>
          <p:cNvSpPr/>
          <p:nvPr/>
        </p:nvSpPr>
        <p:spPr>
          <a:xfrm>
            <a:off x="4689307" y="88468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7" name="object 1377"/>
          <p:cNvSpPr/>
          <p:nvPr/>
        </p:nvSpPr>
        <p:spPr>
          <a:xfrm>
            <a:off x="4689307" y="88084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8" name="object 1378"/>
          <p:cNvSpPr/>
          <p:nvPr/>
        </p:nvSpPr>
        <p:spPr>
          <a:xfrm>
            <a:off x="4689307" y="88084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9" name="object 1379"/>
          <p:cNvSpPr/>
          <p:nvPr/>
        </p:nvSpPr>
        <p:spPr>
          <a:xfrm>
            <a:off x="4689307" y="87700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0" name="object 1380"/>
          <p:cNvSpPr/>
          <p:nvPr/>
        </p:nvSpPr>
        <p:spPr>
          <a:xfrm>
            <a:off x="4689307" y="87700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1" name="object 1381"/>
          <p:cNvSpPr/>
          <p:nvPr/>
        </p:nvSpPr>
        <p:spPr>
          <a:xfrm>
            <a:off x="4689307" y="87392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2" name="object 1382"/>
          <p:cNvSpPr/>
          <p:nvPr/>
        </p:nvSpPr>
        <p:spPr>
          <a:xfrm>
            <a:off x="4689307" y="87392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3" name="object 1383"/>
          <p:cNvSpPr/>
          <p:nvPr/>
        </p:nvSpPr>
        <p:spPr>
          <a:xfrm>
            <a:off x="4700838" y="88891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84" name="object 1384"/>
          <p:cNvSpPr/>
          <p:nvPr/>
        </p:nvSpPr>
        <p:spPr>
          <a:xfrm>
            <a:off x="5538704" y="88891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85" name="object 1385"/>
          <p:cNvSpPr/>
          <p:nvPr/>
        </p:nvSpPr>
        <p:spPr>
          <a:xfrm>
            <a:off x="6376570" y="88891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86" name="object 1386"/>
          <p:cNvSpPr/>
          <p:nvPr/>
        </p:nvSpPr>
        <p:spPr>
          <a:xfrm>
            <a:off x="319338" y="904290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87" name="object 1387"/>
          <p:cNvSpPr/>
          <p:nvPr/>
        </p:nvSpPr>
        <p:spPr>
          <a:xfrm>
            <a:off x="2279482" y="904290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88" name="object 1388"/>
          <p:cNvSpPr/>
          <p:nvPr/>
        </p:nvSpPr>
        <p:spPr>
          <a:xfrm>
            <a:off x="2998202" y="90390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9" name="object 1389"/>
          <p:cNvSpPr/>
          <p:nvPr/>
        </p:nvSpPr>
        <p:spPr>
          <a:xfrm>
            <a:off x="2998202" y="90390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0" name="object 1390"/>
          <p:cNvSpPr/>
          <p:nvPr/>
        </p:nvSpPr>
        <p:spPr>
          <a:xfrm>
            <a:off x="2998202" y="90006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1" name="object 1391"/>
          <p:cNvSpPr/>
          <p:nvPr/>
        </p:nvSpPr>
        <p:spPr>
          <a:xfrm>
            <a:off x="2998202" y="90006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2" name="object 1392"/>
          <p:cNvSpPr/>
          <p:nvPr/>
        </p:nvSpPr>
        <p:spPr>
          <a:xfrm>
            <a:off x="2998202" y="89621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3" name="object 1393"/>
          <p:cNvSpPr/>
          <p:nvPr/>
        </p:nvSpPr>
        <p:spPr>
          <a:xfrm>
            <a:off x="2998202" y="89621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4" name="object 1394"/>
          <p:cNvSpPr/>
          <p:nvPr/>
        </p:nvSpPr>
        <p:spPr>
          <a:xfrm>
            <a:off x="2998202" y="89237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5" name="object 1395"/>
          <p:cNvSpPr/>
          <p:nvPr/>
        </p:nvSpPr>
        <p:spPr>
          <a:xfrm>
            <a:off x="2998202" y="89237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6" name="object 1396"/>
          <p:cNvSpPr/>
          <p:nvPr/>
        </p:nvSpPr>
        <p:spPr>
          <a:xfrm>
            <a:off x="2998202" y="88930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7" name="object 1397"/>
          <p:cNvSpPr/>
          <p:nvPr/>
        </p:nvSpPr>
        <p:spPr>
          <a:xfrm>
            <a:off x="2998202" y="88930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8" name="object 1398"/>
          <p:cNvSpPr/>
          <p:nvPr/>
        </p:nvSpPr>
        <p:spPr>
          <a:xfrm>
            <a:off x="3009732" y="90429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99" name="object 1399"/>
          <p:cNvSpPr/>
          <p:nvPr/>
        </p:nvSpPr>
        <p:spPr>
          <a:xfrm>
            <a:off x="3855285" y="90429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00" name="object 1400"/>
          <p:cNvSpPr/>
          <p:nvPr/>
        </p:nvSpPr>
        <p:spPr>
          <a:xfrm>
            <a:off x="4689307" y="90390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1" name="object 1401"/>
          <p:cNvSpPr/>
          <p:nvPr/>
        </p:nvSpPr>
        <p:spPr>
          <a:xfrm>
            <a:off x="4689307" y="90390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2" name="object 1402"/>
          <p:cNvSpPr/>
          <p:nvPr/>
        </p:nvSpPr>
        <p:spPr>
          <a:xfrm>
            <a:off x="4689307" y="90006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3" name="object 1403"/>
          <p:cNvSpPr/>
          <p:nvPr/>
        </p:nvSpPr>
        <p:spPr>
          <a:xfrm>
            <a:off x="4689307" y="90006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4" name="object 1404"/>
          <p:cNvSpPr/>
          <p:nvPr/>
        </p:nvSpPr>
        <p:spPr>
          <a:xfrm>
            <a:off x="4689307" y="89621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5" name="object 1405"/>
          <p:cNvSpPr/>
          <p:nvPr/>
        </p:nvSpPr>
        <p:spPr>
          <a:xfrm>
            <a:off x="4689307" y="89621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6" name="object 1406"/>
          <p:cNvSpPr/>
          <p:nvPr/>
        </p:nvSpPr>
        <p:spPr>
          <a:xfrm>
            <a:off x="4689307" y="89237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7" name="object 1407"/>
          <p:cNvSpPr/>
          <p:nvPr/>
        </p:nvSpPr>
        <p:spPr>
          <a:xfrm>
            <a:off x="4689307" y="89237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8" name="object 1408"/>
          <p:cNvSpPr/>
          <p:nvPr/>
        </p:nvSpPr>
        <p:spPr>
          <a:xfrm>
            <a:off x="4689307" y="88930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9" name="object 1409"/>
          <p:cNvSpPr/>
          <p:nvPr/>
        </p:nvSpPr>
        <p:spPr>
          <a:xfrm>
            <a:off x="4689307" y="88930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0" name="object 1410"/>
          <p:cNvSpPr/>
          <p:nvPr/>
        </p:nvSpPr>
        <p:spPr>
          <a:xfrm>
            <a:off x="4700838" y="90429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11" name="object 1411"/>
          <p:cNvSpPr/>
          <p:nvPr/>
        </p:nvSpPr>
        <p:spPr>
          <a:xfrm>
            <a:off x="5538704" y="90429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12" name="object 1412"/>
          <p:cNvSpPr/>
          <p:nvPr/>
        </p:nvSpPr>
        <p:spPr>
          <a:xfrm>
            <a:off x="6376570" y="90429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13" name="object 1413"/>
          <p:cNvSpPr/>
          <p:nvPr/>
        </p:nvSpPr>
        <p:spPr>
          <a:xfrm>
            <a:off x="319338" y="919663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14" name="object 1414"/>
          <p:cNvSpPr/>
          <p:nvPr/>
        </p:nvSpPr>
        <p:spPr>
          <a:xfrm>
            <a:off x="2279482" y="919663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15" name="object 1415"/>
          <p:cNvSpPr/>
          <p:nvPr/>
        </p:nvSpPr>
        <p:spPr>
          <a:xfrm>
            <a:off x="2998202" y="91927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6" name="object 1416"/>
          <p:cNvSpPr/>
          <p:nvPr/>
        </p:nvSpPr>
        <p:spPr>
          <a:xfrm>
            <a:off x="2998202" y="91927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7" name="object 1417"/>
          <p:cNvSpPr/>
          <p:nvPr/>
        </p:nvSpPr>
        <p:spPr>
          <a:xfrm>
            <a:off x="2998202" y="91543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8" name="object 1418"/>
          <p:cNvSpPr/>
          <p:nvPr/>
        </p:nvSpPr>
        <p:spPr>
          <a:xfrm>
            <a:off x="2998202" y="91543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9" name="object 1419"/>
          <p:cNvSpPr/>
          <p:nvPr/>
        </p:nvSpPr>
        <p:spPr>
          <a:xfrm>
            <a:off x="2998202" y="91159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0" name="object 1420"/>
          <p:cNvSpPr/>
          <p:nvPr/>
        </p:nvSpPr>
        <p:spPr>
          <a:xfrm>
            <a:off x="2998202" y="91159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1" name="object 1421"/>
          <p:cNvSpPr/>
          <p:nvPr/>
        </p:nvSpPr>
        <p:spPr>
          <a:xfrm>
            <a:off x="2998202" y="90774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2" name="object 1422"/>
          <p:cNvSpPr/>
          <p:nvPr/>
        </p:nvSpPr>
        <p:spPr>
          <a:xfrm>
            <a:off x="2998202" y="90774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3" name="object 1423"/>
          <p:cNvSpPr/>
          <p:nvPr/>
        </p:nvSpPr>
        <p:spPr>
          <a:xfrm>
            <a:off x="2998202" y="90467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4" name="object 1424"/>
          <p:cNvSpPr/>
          <p:nvPr/>
        </p:nvSpPr>
        <p:spPr>
          <a:xfrm>
            <a:off x="2998202" y="90467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5" name="object 1425"/>
          <p:cNvSpPr/>
          <p:nvPr/>
        </p:nvSpPr>
        <p:spPr>
          <a:xfrm>
            <a:off x="3009732" y="91966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26" name="object 1426"/>
          <p:cNvSpPr/>
          <p:nvPr/>
        </p:nvSpPr>
        <p:spPr>
          <a:xfrm>
            <a:off x="3855285" y="91966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27" name="object 1427"/>
          <p:cNvSpPr/>
          <p:nvPr/>
        </p:nvSpPr>
        <p:spPr>
          <a:xfrm>
            <a:off x="4689307" y="91927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8" name="object 1428"/>
          <p:cNvSpPr/>
          <p:nvPr/>
        </p:nvSpPr>
        <p:spPr>
          <a:xfrm>
            <a:off x="4689307" y="91927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9" name="object 1429"/>
          <p:cNvSpPr/>
          <p:nvPr/>
        </p:nvSpPr>
        <p:spPr>
          <a:xfrm>
            <a:off x="4689307" y="91543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0" name="object 1430"/>
          <p:cNvSpPr/>
          <p:nvPr/>
        </p:nvSpPr>
        <p:spPr>
          <a:xfrm>
            <a:off x="4689307" y="91543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1" name="object 1431"/>
          <p:cNvSpPr/>
          <p:nvPr/>
        </p:nvSpPr>
        <p:spPr>
          <a:xfrm>
            <a:off x="4689307" y="91159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2" name="object 1432"/>
          <p:cNvSpPr/>
          <p:nvPr/>
        </p:nvSpPr>
        <p:spPr>
          <a:xfrm>
            <a:off x="4689307" y="91159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3" name="object 1433"/>
          <p:cNvSpPr/>
          <p:nvPr/>
        </p:nvSpPr>
        <p:spPr>
          <a:xfrm>
            <a:off x="4689307" y="90774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4" name="object 1434"/>
          <p:cNvSpPr/>
          <p:nvPr/>
        </p:nvSpPr>
        <p:spPr>
          <a:xfrm>
            <a:off x="4689307" y="90774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5" name="object 1435"/>
          <p:cNvSpPr/>
          <p:nvPr/>
        </p:nvSpPr>
        <p:spPr>
          <a:xfrm>
            <a:off x="4689307" y="90467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6" name="object 1436"/>
          <p:cNvSpPr/>
          <p:nvPr/>
        </p:nvSpPr>
        <p:spPr>
          <a:xfrm>
            <a:off x="4689307" y="90467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7" name="object 1437"/>
          <p:cNvSpPr/>
          <p:nvPr/>
        </p:nvSpPr>
        <p:spPr>
          <a:xfrm>
            <a:off x="4700838" y="91966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38" name="object 1438"/>
          <p:cNvSpPr/>
          <p:nvPr/>
        </p:nvSpPr>
        <p:spPr>
          <a:xfrm>
            <a:off x="5538704" y="91966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39" name="object 1439"/>
          <p:cNvSpPr/>
          <p:nvPr/>
        </p:nvSpPr>
        <p:spPr>
          <a:xfrm>
            <a:off x="6376570" y="91966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40" name="object 1440"/>
          <p:cNvSpPr/>
          <p:nvPr/>
        </p:nvSpPr>
        <p:spPr>
          <a:xfrm>
            <a:off x="319338" y="935037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41" name="object 1441"/>
          <p:cNvSpPr/>
          <p:nvPr/>
        </p:nvSpPr>
        <p:spPr>
          <a:xfrm>
            <a:off x="2279482" y="935037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42" name="object 1442"/>
          <p:cNvSpPr/>
          <p:nvPr/>
        </p:nvSpPr>
        <p:spPr>
          <a:xfrm>
            <a:off x="2998202" y="93465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3" name="object 1443"/>
          <p:cNvSpPr/>
          <p:nvPr/>
        </p:nvSpPr>
        <p:spPr>
          <a:xfrm>
            <a:off x="2998202" y="93465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4" name="object 1444"/>
          <p:cNvSpPr/>
          <p:nvPr/>
        </p:nvSpPr>
        <p:spPr>
          <a:xfrm>
            <a:off x="2998202" y="93080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5" name="object 1445"/>
          <p:cNvSpPr/>
          <p:nvPr/>
        </p:nvSpPr>
        <p:spPr>
          <a:xfrm>
            <a:off x="2998202" y="93080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6" name="object 1446"/>
          <p:cNvSpPr/>
          <p:nvPr/>
        </p:nvSpPr>
        <p:spPr>
          <a:xfrm>
            <a:off x="2998202" y="9269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7" name="object 1447"/>
          <p:cNvSpPr/>
          <p:nvPr/>
        </p:nvSpPr>
        <p:spPr>
          <a:xfrm>
            <a:off x="2998202" y="9269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8" name="object 1448"/>
          <p:cNvSpPr/>
          <p:nvPr/>
        </p:nvSpPr>
        <p:spPr>
          <a:xfrm>
            <a:off x="2998202" y="92312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9" name="object 1449"/>
          <p:cNvSpPr/>
          <p:nvPr/>
        </p:nvSpPr>
        <p:spPr>
          <a:xfrm>
            <a:off x="2998202" y="92312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0" name="object 1450"/>
          <p:cNvSpPr/>
          <p:nvPr/>
        </p:nvSpPr>
        <p:spPr>
          <a:xfrm>
            <a:off x="2998202" y="9200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1" name="object 1451"/>
          <p:cNvSpPr/>
          <p:nvPr/>
        </p:nvSpPr>
        <p:spPr>
          <a:xfrm>
            <a:off x="2998202" y="9200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2" name="object 1452"/>
          <p:cNvSpPr/>
          <p:nvPr/>
        </p:nvSpPr>
        <p:spPr>
          <a:xfrm>
            <a:off x="3009732" y="935037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53" name="object 1453"/>
          <p:cNvSpPr/>
          <p:nvPr/>
        </p:nvSpPr>
        <p:spPr>
          <a:xfrm>
            <a:off x="3855285" y="935037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54" name="object 1454"/>
          <p:cNvSpPr/>
          <p:nvPr/>
        </p:nvSpPr>
        <p:spPr>
          <a:xfrm>
            <a:off x="4689307" y="93465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5" name="object 1455"/>
          <p:cNvSpPr/>
          <p:nvPr/>
        </p:nvSpPr>
        <p:spPr>
          <a:xfrm>
            <a:off x="4689307" y="93465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6" name="object 1456"/>
          <p:cNvSpPr/>
          <p:nvPr/>
        </p:nvSpPr>
        <p:spPr>
          <a:xfrm>
            <a:off x="4689307" y="93080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7" name="object 1457"/>
          <p:cNvSpPr/>
          <p:nvPr/>
        </p:nvSpPr>
        <p:spPr>
          <a:xfrm>
            <a:off x="4689307" y="93080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8" name="object 1458"/>
          <p:cNvSpPr/>
          <p:nvPr/>
        </p:nvSpPr>
        <p:spPr>
          <a:xfrm>
            <a:off x="4689307" y="9269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9" name="object 1459"/>
          <p:cNvSpPr/>
          <p:nvPr/>
        </p:nvSpPr>
        <p:spPr>
          <a:xfrm>
            <a:off x="4689307" y="9269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0" name="object 1460"/>
          <p:cNvSpPr/>
          <p:nvPr/>
        </p:nvSpPr>
        <p:spPr>
          <a:xfrm>
            <a:off x="4689307" y="92312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1" name="object 1461"/>
          <p:cNvSpPr/>
          <p:nvPr/>
        </p:nvSpPr>
        <p:spPr>
          <a:xfrm>
            <a:off x="4689307" y="92312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2" name="object 1462"/>
          <p:cNvSpPr/>
          <p:nvPr/>
        </p:nvSpPr>
        <p:spPr>
          <a:xfrm>
            <a:off x="4689307" y="9200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3" name="object 1463"/>
          <p:cNvSpPr/>
          <p:nvPr/>
        </p:nvSpPr>
        <p:spPr>
          <a:xfrm>
            <a:off x="4689307" y="9200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4" name="object 1464"/>
          <p:cNvSpPr/>
          <p:nvPr/>
        </p:nvSpPr>
        <p:spPr>
          <a:xfrm>
            <a:off x="4700838" y="93503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65" name="object 1465"/>
          <p:cNvSpPr/>
          <p:nvPr/>
        </p:nvSpPr>
        <p:spPr>
          <a:xfrm>
            <a:off x="5538704" y="93503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66" name="object 1466"/>
          <p:cNvSpPr/>
          <p:nvPr/>
        </p:nvSpPr>
        <p:spPr>
          <a:xfrm>
            <a:off x="6376570" y="93503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67" name="object 1467"/>
          <p:cNvSpPr/>
          <p:nvPr/>
        </p:nvSpPr>
        <p:spPr>
          <a:xfrm>
            <a:off x="319338" y="950411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68" name="object 1468"/>
          <p:cNvSpPr/>
          <p:nvPr/>
        </p:nvSpPr>
        <p:spPr>
          <a:xfrm>
            <a:off x="2279482" y="950411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69" name="object 1469"/>
          <p:cNvSpPr/>
          <p:nvPr/>
        </p:nvSpPr>
        <p:spPr>
          <a:xfrm>
            <a:off x="2998202" y="9500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0" name="object 1470"/>
          <p:cNvSpPr/>
          <p:nvPr/>
        </p:nvSpPr>
        <p:spPr>
          <a:xfrm>
            <a:off x="2998202" y="9500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1" name="object 1471"/>
          <p:cNvSpPr/>
          <p:nvPr/>
        </p:nvSpPr>
        <p:spPr>
          <a:xfrm>
            <a:off x="2998202" y="9461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2" name="object 1472"/>
          <p:cNvSpPr/>
          <p:nvPr/>
        </p:nvSpPr>
        <p:spPr>
          <a:xfrm>
            <a:off x="2998202" y="9461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3" name="object 1473"/>
          <p:cNvSpPr/>
          <p:nvPr/>
        </p:nvSpPr>
        <p:spPr>
          <a:xfrm>
            <a:off x="2998202" y="9423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4" name="object 1474"/>
          <p:cNvSpPr/>
          <p:nvPr/>
        </p:nvSpPr>
        <p:spPr>
          <a:xfrm>
            <a:off x="2998202" y="9423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5" name="object 1475"/>
          <p:cNvSpPr/>
          <p:nvPr/>
        </p:nvSpPr>
        <p:spPr>
          <a:xfrm>
            <a:off x="2998202" y="93849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6" name="object 1476"/>
          <p:cNvSpPr/>
          <p:nvPr/>
        </p:nvSpPr>
        <p:spPr>
          <a:xfrm>
            <a:off x="2998202" y="93849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7" name="object 1477"/>
          <p:cNvSpPr/>
          <p:nvPr/>
        </p:nvSpPr>
        <p:spPr>
          <a:xfrm>
            <a:off x="2998202" y="93542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8" name="object 1478"/>
          <p:cNvSpPr/>
          <p:nvPr/>
        </p:nvSpPr>
        <p:spPr>
          <a:xfrm>
            <a:off x="2998202" y="93542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9" name="object 1479"/>
          <p:cNvSpPr/>
          <p:nvPr/>
        </p:nvSpPr>
        <p:spPr>
          <a:xfrm>
            <a:off x="3009732" y="950411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80" name="object 1480"/>
          <p:cNvSpPr/>
          <p:nvPr/>
        </p:nvSpPr>
        <p:spPr>
          <a:xfrm>
            <a:off x="3855285" y="950411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81" name="object 1481"/>
          <p:cNvSpPr/>
          <p:nvPr/>
        </p:nvSpPr>
        <p:spPr>
          <a:xfrm>
            <a:off x="4689307" y="9500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2" name="object 1482"/>
          <p:cNvSpPr/>
          <p:nvPr/>
        </p:nvSpPr>
        <p:spPr>
          <a:xfrm>
            <a:off x="4689307" y="9500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3" name="object 1483"/>
          <p:cNvSpPr/>
          <p:nvPr/>
        </p:nvSpPr>
        <p:spPr>
          <a:xfrm>
            <a:off x="4689307" y="9461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4" name="object 1484"/>
          <p:cNvSpPr/>
          <p:nvPr/>
        </p:nvSpPr>
        <p:spPr>
          <a:xfrm>
            <a:off x="4689307" y="9461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5" name="object 1485"/>
          <p:cNvSpPr/>
          <p:nvPr/>
        </p:nvSpPr>
        <p:spPr>
          <a:xfrm>
            <a:off x="4689307" y="9423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6" name="object 1486"/>
          <p:cNvSpPr/>
          <p:nvPr/>
        </p:nvSpPr>
        <p:spPr>
          <a:xfrm>
            <a:off x="4689307" y="9423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7" name="object 1487"/>
          <p:cNvSpPr/>
          <p:nvPr/>
        </p:nvSpPr>
        <p:spPr>
          <a:xfrm>
            <a:off x="4689307" y="93849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8" name="object 1488"/>
          <p:cNvSpPr/>
          <p:nvPr/>
        </p:nvSpPr>
        <p:spPr>
          <a:xfrm>
            <a:off x="4689307" y="93849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9" name="object 1489"/>
          <p:cNvSpPr/>
          <p:nvPr/>
        </p:nvSpPr>
        <p:spPr>
          <a:xfrm>
            <a:off x="4689307" y="93542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0" name="object 1490"/>
          <p:cNvSpPr/>
          <p:nvPr/>
        </p:nvSpPr>
        <p:spPr>
          <a:xfrm>
            <a:off x="4689307" y="93542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1" name="object 1491"/>
          <p:cNvSpPr/>
          <p:nvPr/>
        </p:nvSpPr>
        <p:spPr>
          <a:xfrm>
            <a:off x="4700838" y="95041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92" name="object 1492"/>
          <p:cNvSpPr/>
          <p:nvPr/>
        </p:nvSpPr>
        <p:spPr>
          <a:xfrm>
            <a:off x="5538704" y="95041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93" name="object 1493"/>
          <p:cNvSpPr/>
          <p:nvPr/>
        </p:nvSpPr>
        <p:spPr>
          <a:xfrm>
            <a:off x="6376570" y="95041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94" name="object 1494"/>
          <p:cNvSpPr/>
          <p:nvPr/>
        </p:nvSpPr>
        <p:spPr>
          <a:xfrm>
            <a:off x="319338" y="9657849"/>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95" name="object 1495"/>
          <p:cNvSpPr/>
          <p:nvPr/>
        </p:nvSpPr>
        <p:spPr>
          <a:xfrm>
            <a:off x="2279482" y="9657849"/>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96" name="object 1496"/>
          <p:cNvSpPr/>
          <p:nvPr/>
        </p:nvSpPr>
        <p:spPr>
          <a:xfrm>
            <a:off x="2998202" y="9654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7" name="object 1497"/>
          <p:cNvSpPr/>
          <p:nvPr/>
        </p:nvSpPr>
        <p:spPr>
          <a:xfrm>
            <a:off x="2998202" y="9654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8" name="object 1498"/>
          <p:cNvSpPr/>
          <p:nvPr/>
        </p:nvSpPr>
        <p:spPr>
          <a:xfrm>
            <a:off x="2998202" y="9615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9" name="object 1499"/>
          <p:cNvSpPr/>
          <p:nvPr/>
        </p:nvSpPr>
        <p:spPr>
          <a:xfrm>
            <a:off x="2998202" y="9615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0" name="object 1500"/>
          <p:cNvSpPr/>
          <p:nvPr/>
        </p:nvSpPr>
        <p:spPr>
          <a:xfrm>
            <a:off x="2998202" y="95771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1" name="object 1501"/>
          <p:cNvSpPr/>
          <p:nvPr/>
        </p:nvSpPr>
        <p:spPr>
          <a:xfrm>
            <a:off x="2998202" y="95771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2" name="object 1502"/>
          <p:cNvSpPr/>
          <p:nvPr/>
        </p:nvSpPr>
        <p:spPr>
          <a:xfrm>
            <a:off x="2998202" y="95387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3" name="object 1503"/>
          <p:cNvSpPr/>
          <p:nvPr/>
        </p:nvSpPr>
        <p:spPr>
          <a:xfrm>
            <a:off x="2998202" y="95387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4" name="object 1504"/>
          <p:cNvSpPr/>
          <p:nvPr/>
        </p:nvSpPr>
        <p:spPr>
          <a:xfrm>
            <a:off x="2998202" y="95079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5" name="object 1505"/>
          <p:cNvSpPr/>
          <p:nvPr/>
        </p:nvSpPr>
        <p:spPr>
          <a:xfrm>
            <a:off x="2998202" y="95079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6" name="object 1506"/>
          <p:cNvSpPr/>
          <p:nvPr/>
        </p:nvSpPr>
        <p:spPr>
          <a:xfrm>
            <a:off x="3009732" y="965784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07" name="object 1507"/>
          <p:cNvSpPr/>
          <p:nvPr/>
        </p:nvSpPr>
        <p:spPr>
          <a:xfrm>
            <a:off x="3855285" y="965784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08" name="object 1508"/>
          <p:cNvSpPr/>
          <p:nvPr/>
        </p:nvSpPr>
        <p:spPr>
          <a:xfrm>
            <a:off x="4689307" y="9654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9" name="object 1509"/>
          <p:cNvSpPr/>
          <p:nvPr/>
        </p:nvSpPr>
        <p:spPr>
          <a:xfrm>
            <a:off x="4689307" y="9654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0" name="object 1510"/>
          <p:cNvSpPr/>
          <p:nvPr/>
        </p:nvSpPr>
        <p:spPr>
          <a:xfrm>
            <a:off x="4689307" y="9615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1" name="object 1511"/>
          <p:cNvSpPr/>
          <p:nvPr/>
        </p:nvSpPr>
        <p:spPr>
          <a:xfrm>
            <a:off x="4689307" y="9615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2" name="object 1512"/>
          <p:cNvSpPr/>
          <p:nvPr/>
        </p:nvSpPr>
        <p:spPr>
          <a:xfrm>
            <a:off x="4689307" y="95771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3" name="object 1513"/>
          <p:cNvSpPr/>
          <p:nvPr/>
        </p:nvSpPr>
        <p:spPr>
          <a:xfrm>
            <a:off x="4689307" y="95771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4" name="object 1514"/>
          <p:cNvSpPr/>
          <p:nvPr/>
        </p:nvSpPr>
        <p:spPr>
          <a:xfrm>
            <a:off x="4689307" y="95387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5" name="object 1515"/>
          <p:cNvSpPr/>
          <p:nvPr/>
        </p:nvSpPr>
        <p:spPr>
          <a:xfrm>
            <a:off x="4689307" y="95387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6" name="object 1516"/>
          <p:cNvSpPr/>
          <p:nvPr/>
        </p:nvSpPr>
        <p:spPr>
          <a:xfrm>
            <a:off x="4689307" y="95079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7" name="object 1517"/>
          <p:cNvSpPr/>
          <p:nvPr/>
        </p:nvSpPr>
        <p:spPr>
          <a:xfrm>
            <a:off x="4689307" y="95079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8" name="object 1518"/>
          <p:cNvSpPr/>
          <p:nvPr/>
        </p:nvSpPr>
        <p:spPr>
          <a:xfrm>
            <a:off x="4700838" y="965784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19" name="object 1519"/>
          <p:cNvSpPr/>
          <p:nvPr/>
        </p:nvSpPr>
        <p:spPr>
          <a:xfrm>
            <a:off x="5538704" y="965784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20" name="object 1520"/>
          <p:cNvSpPr/>
          <p:nvPr/>
        </p:nvSpPr>
        <p:spPr>
          <a:xfrm>
            <a:off x="6376570" y="965784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21" name="object 1521"/>
          <p:cNvSpPr/>
          <p:nvPr/>
        </p:nvSpPr>
        <p:spPr>
          <a:xfrm>
            <a:off x="319338" y="981158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522" name="object 1522"/>
          <p:cNvSpPr/>
          <p:nvPr/>
        </p:nvSpPr>
        <p:spPr>
          <a:xfrm>
            <a:off x="2279482" y="981158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523" name="object 1523"/>
          <p:cNvSpPr/>
          <p:nvPr/>
        </p:nvSpPr>
        <p:spPr>
          <a:xfrm>
            <a:off x="2998202" y="9807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4" name="object 1524"/>
          <p:cNvSpPr/>
          <p:nvPr/>
        </p:nvSpPr>
        <p:spPr>
          <a:xfrm>
            <a:off x="2998202" y="9807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5" name="object 1525"/>
          <p:cNvSpPr/>
          <p:nvPr/>
        </p:nvSpPr>
        <p:spPr>
          <a:xfrm>
            <a:off x="2998202" y="97693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6" name="object 1526"/>
          <p:cNvSpPr/>
          <p:nvPr/>
        </p:nvSpPr>
        <p:spPr>
          <a:xfrm>
            <a:off x="2998202" y="97693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7" name="object 1527"/>
          <p:cNvSpPr/>
          <p:nvPr/>
        </p:nvSpPr>
        <p:spPr>
          <a:xfrm>
            <a:off x="2998202" y="97308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8" name="object 1528"/>
          <p:cNvSpPr/>
          <p:nvPr/>
        </p:nvSpPr>
        <p:spPr>
          <a:xfrm>
            <a:off x="2998202" y="97308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9" name="object 1529"/>
          <p:cNvSpPr/>
          <p:nvPr/>
        </p:nvSpPr>
        <p:spPr>
          <a:xfrm>
            <a:off x="2998202" y="96924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0" name="object 1530"/>
          <p:cNvSpPr/>
          <p:nvPr/>
        </p:nvSpPr>
        <p:spPr>
          <a:xfrm>
            <a:off x="2998202" y="96924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1" name="object 1531"/>
          <p:cNvSpPr/>
          <p:nvPr/>
        </p:nvSpPr>
        <p:spPr>
          <a:xfrm>
            <a:off x="2998202" y="96616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2" name="object 1532"/>
          <p:cNvSpPr/>
          <p:nvPr/>
        </p:nvSpPr>
        <p:spPr>
          <a:xfrm>
            <a:off x="2998202" y="96616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3" name="object 1533"/>
          <p:cNvSpPr/>
          <p:nvPr/>
        </p:nvSpPr>
        <p:spPr>
          <a:xfrm>
            <a:off x="3009732" y="981158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34" name="object 1534"/>
          <p:cNvSpPr/>
          <p:nvPr/>
        </p:nvSpPr>
        <p:spPr>
          <a:xfrm>
            <a:off x="3855285" y="981158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35" name="object 1535"/>
          <p:cNvSpPr/>
          <p:nvPr/>
        </p:nvSpPr>
        <p:spPr>
          <a:xfrm>
            <a:off x="4689307" y="9807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6" name="object 1536"/>
          <p:cNvSpPr/>
          <p:nvPr/>
        </p:nvSpPr>
        <p:spPr>
          <a:xfrm>
            <a:off x="4689307" y="9807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7" name="object 1537"/>
          <p:cNvSpPr/>
          <p:nvPr/>
        </p:nvSpPr>
        <p:spPr>
          <a:xfrm>
            <a:off x="4689307" y="97693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8" name="object 1538"/>
          <p:cNvSpPr/>
          <p:nvPr/>
        </p:nvSpPr>
        <p:spPr>
          <a:xfrm>
            <a:off x="4689307" y="97693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9" name="object 1539"/>
          <p:cNvSpPr/>
          <p:nvPr/>
        </p:nvSpPr>
        <p:spPr>
          <a:xfrm>
            <a:off x="4689307" y="97308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0" name="object 1540"/>
          <p:cNvSpPr/>
          <p:nvPr/>
        </p:nvSpPr>
        <p:spPr>
          <a:xfrm>
            <a:off x="4689307" y="97308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1" name="object 1541"/>
          <p:cNvSpPr/>
          <p:nvPr/>
        </p:nvSpPr>
        <p:spPr>
          <a:xfrm>
            <a:off x="4689307" y="96924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2" name="object 1542"/>
          <p:cNvSpPr/>
          <p:nvPr/>
        </p:nvSpPr>
        <p:spPr>
          <a:xfrm>
            <a:off x="4689307" y="96924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3" name="object 1543"/>
          <p:cNvSpPr/>
          <p:nvPr/>
        </p:nvSpPr>
        <p:spPr>
          <a:xfrm>
            <a:off x="4689307" y="96616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4" name="object 1544"/>
          <p:cNvSpPr/>
          <p:nvPr/>
        </p:nvSpPr>
        <p:spPr>
          <a:xfrm>
            <a:off x="4689307" y="96616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5" name="object 1545"/>
          <p:cNvSpPr/>
          <p:nvPr/>
        </p:nvSpPr>
        <p:spPr>
          <a:xfrm>
            <a:off x="4700838" y="981158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46" name="object 1546"/>
          <p:cNvSpPr/>
          <p:nvPr/>
        </p:nvSpPr>
        <p:spPr>
          <a:xfrm>
            <a:off x="5538704" y="981158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47" name="object 1547"/>
          <p:cNvSpPr/>
          <p:nvPr/>
        </p:nvSpPr>
        <p:spPr>
          <a:xfrm>
            <a:off x="6376570" y="981158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48" name="object 1548"/>
          <p:cNvSpPr/>
          <p:nvPr/>
        </p:nvSpPr>
        <p:spPr>
          <a:xfrm>
            <a:off x="315494" y="606592"/>
            <a:ext cx="3843421" cy="2206123"/>
          </a:xfrm>
          <a:prstGeom prst="rect">
            <a:avLst/>
          </a:prstGeom>
          <a:blipFill>
            <a:blip r:embed="rId25" cstate="print"/>
            <a:stretch>
              <a:fillRect/>
            </a:stretch>
          </a:blipFill>
        </p:spPr>
        <p:txBody>
          <a:bodyPr wrap="square" lIns="0" tIns="0" rIns="0" bIns="0" rtlCol="0"/>
          <a:lstStyle/>
          <a:p/>
        </p:txBody>
      </p:sp>
      <p:sp>
        <p:nvSpPr>
          <p:cNvPr id="1549" name="object 1549"/>
          <p:cNvSpPr txBox="1"/>
          <p:nvPr/>
        </p:nvSpPr>
        <p:spPr>
          <a:xfrm>
            <a:off x="302895" y="424815"/>
            <a:ext cx="3965575" cy="179070"/>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38829D"/>
                </a:solidFill>
                <a:latin typeface="Arial" panose="020B0604020202020204"/>
                <a:cs typeface="Arial" panose="020B0604020202020204"/>
              </a:rPr>
              <a:t>Industry </a:t>
            </a:r>
            <a:r>
              <a:rPr sz="1050" b="1" spc="20" dirty="0">
                <a:solidFill>
                  <a:srgbClr val="38829D"/>
                </a:solidFill>
                <a:latin typeface="Arial" panose="020B0604020202020204"/>
                <a:cs typeface="Arial" panose="020B0604020202020204"/>
              </a:rPr>
              <a:t>Analysis </a:t>
            </a:r>
            <a:r>
              <a:rPr lang="en-US" sz="850" b="1" spc="-5" dirty="0">
                <a:solidFill>
                  <a:srgbClr val="3E3E3E"/>
                </a:solidFill>
                <a:latin typeface="Arial" panose="020B0604020202020204"/>
                <a:cs typeface="Arial" panose="020B0604020202020204"/>
              </a:rPr>
              <a:t>SEABRIDGE </a:t>
            </a:r>
            <a:r>
              <a:rPr sz="850" b="1" spc="-5" dirty="0">
                <a:solidFill>
                  <a:srgbClr val="3E3E3E"/>
                </a:solidFill>
                <a:latin typeface="Arial" panose="020B0604020202020204"/>
                <a:cs typeface="Arial" panose="020B0604020202020204"/>
              </a:rPr>
              <a:t>Industry Rank: </a:t>
            </a:r>
            <a:r>
              <a:rPr sz="850" spc="-5" dirty="0">
                <a:solidFill>
                  <a:srgbClr val="3E3E3E"/>
                </a:solidFill>
                <a:latin typeface="Arial" panose="020B0604020202020204"/>
                <a:cs typeface="Arial" panose="020B0604020202020204"/>
              </a:rPr>
              <a:t>Top 1% (3 out of</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253)</a:t>
            </a:r>
            <a:endParaRPr sz="850">
              <a:latin typeface="Arial" panose="020B0604020202020204"/>
              <a:cs typeface="Arial" panose="020B0604020202020204"/>
            </a:endParaRPr>
          </a:p>
        </p:txBody>
      </p:sp>
      <p:sp>
        <p:nvSpPr>
          <p:cNvPr id="1550" name="object 1550"/>
          <p:cNvSpPr txBox="1"/>
          <p:nvPr/>
        </p:nvSpPr>
        <p:spPr>
          <a:xfrm>
            <a:off x="4376821" y="424781"/>
            <a:ext cx="694690" cy="191770"/>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Top</a:t>
            </a:r>
            <a:r>
              <a:rPr sz="1050" b="1" spc="-5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Peers</a:t>
            </a:r>
            <a:endParaRPr sz="1050" b="1" spc="20" dirty="0">
              <a:solidFill>
                <a:srgbClr val="38829D"/>
              </a:solidFill>
              <a:latin typeface="Arial" panose="020B0604020202020204"/>
              <a:cs typeface="Arial" panose="020B0604020202020204"/>
            </a:endParaRPr>
          </a:p>
        </p:txBody>
      </p:sp>
      <p:sp>
        <p:nvSpPr>
          <p:cNvPr id="1551" name="object 1551"/>
          <p:cNvSpPr/>
          <p:nvPr/>
        </p:nvSpPr>
        <p:spPr>
          <a:xfrm>
            <a:off x="4397208" y="706521"/>
            <a:ext cx="2828757" cy="830179"/>
          </a:xfrm>
          <a:prstGeom prst="rect">
            <a:avLst/>
          </a:prstGeom>
          <a:blipFill>
            <a:blip r:embed="rId26" cstate="print"/>
            <a:stretch>
              <a:fillRect/>
            </a:stretch>
          </a:blipFill>
        </p:spPr>
        <p:txBody>
          <a:bodyPr wrap="square" lIns="0" tIns="0" rIns="0" bIns="0" rtlCol="0"/>
          <a:lstStyle/>
          <a:p/>
        </p:txBody>
      </p:sp>
      <p:sp>
        <p:nvSpPr>
          <p:cNvPr id="1552" name="object 1552"/>
          <p:cNvSpPr/>
          <p:nvPr/>
        </p:nvSpPr>
        <p:spPr>
          <a:xfrm>
            <a:off x="4397208" y="706521"/>
            <a:ext cx="2828757" cy="2206123"/>
          </a:xfrm>
          <a:prstGeom prst="rect">
            <a:avLst/>
          </a:prstGeom>
          <a:blipFill>
            <a:blip r:embed="rId27" cstate="print"/>
            <a:stretch>
              <a:fillRect/>
            </a:stretch>
          </a:blipFill>
        </p:spPr>
        <p:txBody>
          <a:bodyPr wrap="square" lIns="0" tIns="0" rIns="0" bIns="0" rtlCol="0"/>
          <a:lstStyle/>
          <a:p/>
        </p:txBody>
      </p:sp>
      <p:sp>
        <p:nvSpPr>
          <p:cNvPr id="1553" name="object 1553"/>
          <p:cNvSpPr/>
          <p:nvPr/>
        </p:nvSpPr>
        <p:spPr>
          <a:xfrm>
            <a:off x="7018421" y="929439"/>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48810"/>
          </a:solidFill>
        </p:spPr>
        <p:txBody>
          <a:bodyPr wrap="square" lIns="0" tIns="0" rIns="0" bIns="0" rtlCol="0"/>
          <a:lstStyle/>
          <a:p/>
        </p:txBody>
      </p:sp>
      <p:sp>
        <p:nvSpPr>
          <p:cNvPr id="1554" name="object 1554"/>
          <p:cNvSpPr/>
          <p:nvPr/>
        </p:nvSpPr>
        <p:spPr>
          <a:xfrm>
            <a:off x="7014578" y="925596"/>
            <a:ext cx="0" cy="154305"/>
          </a:xfrm>
          <a:custGeom>
            <a:avLst/>
            <a:gdLst/>
            <a:ahLst/>
            <a:cxnLst/>
            <a:rect l="l" t="t" r="r" b="b"/>
            <a:pathLst>
              <a:path h="154305">
                <a:moveTo>
                  <a:pt x="0" y="0"/>
                </a:moveTo>
                <a:lnTo>
                  <a:pt x="0" y="153736"/>
                </a:lnTo>
              </a:path>
            </a:pathLst>
          </a:custGeom>
          <a:ln w="7686">
            <a:solidFill>
              <a:srgbClr val="01640A"/>
            </a:solidFill>
          </a:ln>
        </p:spPr>
        <p:txBody>
          <a:bodyPr wrap="square" lIns="0" tIns="0" rIns="0" bIns="0" rtlCol="0"/>
          <a:lstStyle/>
          <a:p/>
        </p:txBody>
      </p:sp>
      <p:sp>
        <p:nvSpPr>
          <p:cNvPr id="1555" name="object 1555"/>
          <p:cNvSpPr/>
          <p:nvPr/>
        </p:nvSpPr>
        <p:spPr>
          <a:xfrm>
            <a:off x="7014578" y="925596"/>
            <a:ext cx="130810" cy="0"/>
          </a:xfrm>
          <a:custGeom>
            <a:avLst/>
            <a:gdLst/>
            <a:ahLst/>
            <a:cxnLst/>
            <a:rect l="l" t="t" r="r" b="b"/>
            <a:pathLst>
              <a:path w="130809">
                <a:moveTo>
                  <a:pt x="0" y="0"/>
                </a:moveTo>
                <a:lnTo>
                  <a:pt x="130676" y="0"/>
                </a:lnTo>
              </a:path>
            </a:pathLst>
          </a:custGeom>
          <a:ln w="7686">
            <a:solidFill>
              <a:srgbClr val="01640A"/>
            </a:solidFill>
          </a:ln>
        </p:spPr>
        <p:txBody>
          <a:bodyPr wrap="square" lIns="0" tIns="0" rIns="0" bIns="0" rtlCol="0"/>
          <a:lstStyle/>
          <a:p/>
        </p:txBody>
      </p:sp>
      <p:sp>
        <p:nvSpPr>
          <p:cNvPr id="1556" name="object 1556"/>
          <p:cNvSpPr/>
          <p:nvPr/>
        </p:nvSpPr>
        <p:spPr>
          <a:xfrm>
            <a:off x="7145253" y="925596"/>
            <a:ext cx="0" cy="161925"/>
          </a:xfrm>
          <a:custGeom>
            <a:avLst/>
            <a:gdLst/>
            <a:ahLst/>
            <a:cxnLst/>
            <a:rect l="l" t="t" r="r" b="b"/>
            <a:pathLst>
              <a:path h="161925">
                <a:moveTo>
                  <a:pt x="0" y="0"/>
                </a:moveTo>
                <a:lnTo>
                  <a:pt x="0" y="161423"/>
                </a:lnTo>
              </a:path>
            </a:pathLst>
          </a:custGeom>
          <a:ln w="7686">
            <a:solidFill>
              <a:srgbClr val="01640A"/>
            </a:solidFill>
          </a:ln>
        </p:spPr>
        <p:txBody>
          <a:bodyPr wrap="square" lIns="0" tIns="0" rIns="0" bIns="0" rtlCol="0"/>
          <a:lstStyle/>
          <a:p/>
        </p:txBody>
      </p:sp>
      <p:sp>
        <p:nvSpPr>
          <p:cNvPr id="1557" name="object 1557"/>
          <p:cNvSpPr/>
          <p:nvPr/>
        </p:nvSpPr>
        <p:spPr>
          <a:xfrm>
            <a:off x="7014578" y="1087019"/>
            <a:ext cx="130810" cy="0"/>
          </a:xfrm>
          <a:custGeom>
            <a:avLst/>
            <a:gdLst/>
            <a:ahLst/>
            <a:cxnLst/>
            <a:rect l="l" t="t" r="r" b="b"/>
            <a:pathLst>
              <a:path w="130809">
                <a:moveTo>
                  <a:pt x="0" y="0"/>
                </a:moveTo>
                <a:lnTo>
                  <a:pt x="130676" y="0"/>
                </a:lnTo>
              </a:path>
            </a:pathLst>
          </a:custGeom>
          <a:ln w="7686">
            <a:solidFill>
              <a:srgbClr val="01640A"/>
            </a:solidFill>
          </a:ln>
        </p:spPr>
        <p:txBody>
          <a:bodyPr wrap="square" lIns="0" tIns="0" rIns="0" bIns="0" rtlCol="0"/>
          <a:lstStyle/>
          <a:p/>
        </p:txBody>
      </p:sp>
      <p:sp>
        <p:nvSpPr>
          <p:cNvPr id="1558" name="object 1558"/>
          <p:cNvSpPr/>
          <p:nvPr/>
        </p:nvSpPr>
        <p:spPr>
          <a:xfrm>
            <a:off x="7018421" y="1183105"/>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59" name="object 1559"/>
          <p:cNvSpPr/>
          <p:nvPr/>
        </p:nvSpPr>
        <p:spPr>
          <a:xfrm>
            <a:off x="7014578" y="1179261"/>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60" name="object 1560"/>
          <p:cNvSpPr/>
          <p:nvPr/>
        </p:nvSpPr>
        <p:spPr>
          <a:xfrm>
            <a:off x="7014578" y="1179261"/>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1" name="object 1561"/>
          <p:cNvSpPr/>
          <p:nvPr/>
        </p:nvSpPr>
        <p:spPr>
          <a:xfrm>
            <a:off x="7145253" y="1179261"/>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62" name="object 1562"/>
          <p:cNvSpPr/>
          <p:nvPr/>
        </p:nvSpPr>
        <p:spPr>
          <a:xfrm>
            <a:off x="7014578" y="1340685"/>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3" name="object 1563"/>
          <p:cNvSpPr/>
          <p:nvPr/>
        </p:nvSpPr>
        <p:spPr>
          <a:xfrm>
            <a:off x="7018421" y="1436771"/>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4" name="object 1564"/>
          <p:cNvSpPr/>
          <p:nvPr/>
        </p:nvSpPr>
        <p:spPr>
          <a:xfrm>
            <a:off x="7014578" y="1432927"/>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65" name="object 1565"/>
          <p:cNvSpPr/>
          <p:nvPr/>
        </p:nvSpPr>
        <p:spPr>
          <a:xfrm>
            <a:off x="7014578" y="1432927"/>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6" name="object 1566"/>
          <p:cNvSpPr/>
          <p:nvPr/>
        </p:nvSpPr>
        <p:spPr>
          <a:xfrm>
            <a:off x="7145253" y="1432927"/>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67" name="object 1567"/>
          <p:cNvSpPr/>
          <p:nvPr/>
        </p:nvSpPr>
        <p:spPr>
          <a:xfrm>
            <a:off x="7014578" y="1594351"/>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8" name="object 1568"/>
          <p:cNvSpPr/>
          <p:nvPr/>
        </p:nvSpPr>
        <p:spPr>
          <a:xfrm>
            <a:off x="7018421" y="1690436"/>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9" name="object 1569"/>
          <p:cNvSpPr/>
          <p:nvPr/>
        </p:nvSpPr>
        <p:spPr>
          <a:xfrm>
            <a:off x="7014578" y="1686593"/>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70" name="object 1570"/>
          <p:cNvSpPr/>
          <p:nvPr/>
        </p:nvSpPr>
        <p:spPr>
          <a:xfrm>
            <a:off x="7014578" y="1686593"/>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1" name="object 1571"/>
          <p:cNvSpPr/>
          <p:nvPr/>
        </p:nvSpPr>
        <p:spPr>
          <a:xfrm>
            <a:off x="7145253" y="1686593"/>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72" name="object 1572"/>
          <p:cNvSpPr/>
          <p:nvPr/>
        </p:nvSpPr>
        <p:spPr>
          <a:xfrm>
            <a:off x="7014578" y="1848017"/>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3" name="object 1573"/>
          <p:cNvSpPr/>
          <p:nvPr/>
        </p:nvSpPr>
        <p:spPr>
          <a:xfrm>
            <a:off x="7018421" y="1944102"/>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74" name="object 1574"/>
          <p:cNvSpPr/>
          <p:nvPr/>
        </p:nvSpPr>
        <p:spPr>
          <a:xfrm>
            <a:off x="7014578" y="1940259"/>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75" name="object 1575"/>
          <p:cNvSpPr/>
          <p:nvPr/>
        </p:nvSpPr>
        <p:spPr>
          <a:xfrm>
            <a:off x="7014578" y="1940259"/>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6" name="object 1576"/>
          <p:cNvSpPr/>
          <p:nvPr/>
        </p:nvSpPr>
        <p:spPr>
          <a:xfrm>
            <a:off x="7145253" y="1940259"/>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77" name="object 1577"/>
          <p:cNvSpPr/>
          <p:nvPr/>
        </p:nvSpPr>
        <p:spPr>
          <a:xfrm>
            <a:off x="7014578" y="2101682"/>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8" name="object 1578"/>
          <p:cNvSpPr/>
          <p:nvPr/>
        </p:nvSpPr>
        <p:spPr>
          <a:xfrm>
            <a:off x="7018421" y="2197768"/>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579" name="object 1579"/>
          <p:cNvSpPr/>
          <p:nvPr/>
        </p:nvSpPr>
        <p:spPr>
          <a:xfrm>
            <a:off x="7014578" y="2193925"/>
            <a:ext cx="0" cy="154305"/>
          </a:xfrm>
          <a:custGeom>
            <a:avLst/>
            <a:gdLst/>
            <a:ahLst/>
            <a:cxnLst/>
            <a:rect l="l" t="t" r="r" b="b"/>
            <a:pathLst>
              <a:path h="154305">
                <a:moveTo>
                  <a:pt x="0" y="0"/>
                </a:moveTo>
                <a:lnTo>
                  <a:pt x="0" y="153736"/>
                </a:lnTo>
              </a:path>
            </a:pathLst>
          </a:custGeom>
          <a:ln w="7686">
            <a:solidFill>
              <a:srgbClr val="023D0C"/>
            </a:solidFill>
          </a:ln>
        </p:spPr>
        <p:txBody>
          <a:bodyPr wrap="square" lIns="0" tIns="0" rIns="0" bIns="0" rtlCol="0"/>
          <a:lstStyle/>
          <a:p/>
        </p:txBody>
      </p:sp>
      <p:sp>
        <p:nvSpPr>
          <p:cNvPr id="1580" name="object 1580"/>
          <p:cNvSpPr/>
          <p:nvPr/>
        </p:nvSpPr>
        <p:spPr>
          <a:xfrm>
            <a:off x="7014578" y="2193925"/>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1581" name="object 1581"/>
          <p:cNvSpPr/>
          <p:nvPr/>
        </p:nvSpPr>
        <p:spPr>
          <a:xfrm>
            <a:off x="7145253" y="2193925"/>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1582" name="object 1582"/>
          <p:cNvSpPr/>
          <p:nvPr/>
        </p:nvSpPr>
        <p:spPr>
          <a:xfrm>
            <a:off x="7014578" y="2355348"/>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1583" name="object 1583"/>
          <p:cNvSpPr/>
          <p:nvPr/>
        </p:nvSpPr>
        <p:spPr>
          <a:xfrm>
            <a:off x="7018421" y="2451434"/>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584" name="object 1584"/>
          <p:cNvSpPr/>
          <p:nvPr/>
        </p:nvSpPr>
        <p:spPr>
          <a:xfrm>
            <a:off x="7014578" y="2447590"/>
            <a:ext cx="0" cy="154305"/>
          </a:xfrm>
          <a:custGeom>
            <a:avLst/>
            <a:gdLst/>
            <a:ahLst/>
            <a:cxnLst/>
            <a:rect l="l" t="t" r="r" b="b"/>
            <a:pathLst>
              <a:path h="154305">
                <a:moveTo>
                  <a:pt x="0" y="0"/>
                </a:moveTo>
                <a:lnTo>
                  <a:pt x="0" y="153736"/>
                </a:lnTo>
              </a:path>
            </a:pathLst>
          </a:custGeom>
          <a:ln w="7686">
            <a:solidFill>
              <a:srgbClr val="023D0C"/>
            </a:solidFill>
          </a:ln>
        </p:spPr>
        <p:txBody>
          <a:bodyPr wrap="square" lIns="0" tIns="0" rIns="0" bIns="0" rtlCol="0"/>
          <a:lstStyle/>
          <a:p/>
        </p:txBody>
      </p:sp>
      <p:sp>
        <p:nvSpPr>
          <p:cNvPr id="1585" name="object 1585"/>
          <p:cNvSpPr/>
          <p:nvPr/>
        </p:nvSpPr>
        <p:spPr>
          <a:xfrm>
            <a:off x="7014578" y="2447590"/>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1586" name="object 1586"/>
          <p:cNvSpPr/>
          <p:nvPr/>
        </p:nvSpPr>
        <p:spPr>
          <a:xfrm>
            <a:off x="7145253" y="2447590"/>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1587" name="object 1587"/>
          <p:cNvSpPr/>
          <p:nvPr/>
        </p:nvSpPr>
        <p:spPr>
          <a:xfrm>
            <a:off x="7014578" y="2609014"/>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1588" name="object 1588"/>
          <p:cNvSpPr/>
          <p:nvPr/>
        </p:nvSpPr>
        <p:spPr>
          <a:xfrm>
            <a:off x="7018421" y="2705100"/>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89" name="object 1589"/>
          <p:cNvSpPr/>
          <p:nvPr/>
        </p:nvSpPr>
        <p:spPr>
          <a:xfrm>
            <a:off x="7014578" y="2701256"/>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90" name="object 1590"/>
          <p:cNvSpPr/>
          <p:nvPr/>
        </p:nvSpPr>
        <p:spPr>
          <a:xfrm>
            <a:off x="7014578" y="2701256"/>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91" name="object 1591"/>
          <p:cNvSpPr/>
          <p:nvPr/>
        </p:nvSpPr>
        <p:spPr>
          <a:xfrm>
            <a:off x="7145253" y="2701256"/>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92" name="object 1592"/>
          <p:cNvSpPr/>
          <p:nvPr/>
        </p:nvSpPr>
        <p:spPr>
          <a:xfrm>
            <a:off x="7014578" y="2862680"/>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graphicFrame>
        <p:nvGraphicFramePr>
          <p:cNvPr id="1593" name="object 1593"/>
          <p:cNvGraphicFramePr>
            <a:graphicFrameLocks noGrp="1"/>
          </p:cNvGraphicFramePr>
          <p:nvPr>
            <p:custDataLst>
              <p:tags r:id="rId28"/>
            </p:custDataLst>
          </p:nvPr>
        </p:nvGraphicFramePr>
        <p:xfrm>
          <a:off x="4389521" y="702677"/>
          <a:ext cx="2840355" cy="2221865"/>
        </p:xfrm>
        <a:graphic>
          <a:graphicData uri="http://schemas.openxmlformats.org/drawingml/2006/table">
            <a:tbl>
              <a:tblPr firstRow="1" bandRow="1">
                <a:tableStyleId>{2D5ABB26-0587-4C30-8999-92F81FD0307C}</a:tableStyleId>
              </a:tblPr>
              <a:tblGrid>
                <a:gridCol w="1700530"/>
                <a:gridCol w="739140"/>
                <a:gridCol w="397510"/>
              </a:tblGrid>
              <a:tr h="176797">
                <a:tc>
                  <a:txBody>
                    <a:bodyPr/>
                    <a:lstStyle/>
                    <a:p>
                      <a:pPr marL="64770">
                        <a:lnSpc>
                          <a:spcPct val="100000"/>
                        </a:lnSpc>
                        <a:spcBef>
                          <a:spcPts val="85"/>
                        </a:spcBef>
                      </a:pPr>
                      <a:r>
                        <a:rPr sz="850" b="1" spc="-5" dirty="0">
                          <a:solidFill>
                            <a:srgbClr val="3E3E3E"/>
                          </a:solidFill>
                          <a:latin typeface="Arial" panose="020B0604020202020204"/>
                          <a:cs typeface="Arial" panose="020B0604020202020204"/>
                        </a:rPr>
                        <a:t>Company</a:t>
                      </a:r>
                      <a:r>
                        <a:rPr sz="850" b="1" spc="-1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(Ticker)</a:t>
                      </a:r>
                      <a:endParaRPr sz="850">
                        <a:latin typeface="Arial" panose="020B0604020202020204"/>
                        <a:cs typeface="Arial" panose="020B0604020202020204"/>
                      </a:endParaRPr>
                    </a:p>
                  </a:txBody>
                  <a:tcPr marL="0" marR="0" marT="10795" marB="0">
                    <a:lnL w="9525">
                      <a:solidFill>
                        <a:srgbClr val="CACACA"/>
                      </a:solidFill>
                      <a:prstDash val="solid"/>
                    </a:lnL>
                    <a:lnB w="9525">
                      <a:solidFill>
                        <a:srgbClr val="CACACA"/>
                      </a:solidFill>
                      <a:prstDash val="solid"/>
                    </a:lnB>
                  </a:tcPr>
                </a:tc>
                <a:tc>
                  <a:txBody>
                    <a:bodyPr/>
                    <a:lstStyle/>
                    <a:p>
                      <a:pPr marR="46990" algn="r">
                        <a:lnSpc>
                          <a:spcPct val="100000"/>
                        </a:lnSpc>
                        <a:spcBef>
                          <a:spcPts val="85"/>
                        </a:spcBef>
                      </a:pPr>
                      <a:r>
                        <a:rPr sz="850" b="1" dirty="0">
                          <a:solidFill>
                            <a:srgbClr val="3E3E3E"/>
                          </a:solidFill>
                          <a:latin typeface="Arial" panose="020B0604020202020204"/>
                          <a:cs typeface="Arial" panose="020B0604020202020204"/>
                        </a:rPr>
                        <a:t>Rec</a:t>
                      </a:r>
                      <a:endParaRPr sz="850">
                        <a:latin typeface="Arial" panose="020B0604020202020204"/>
                        <a:cs typeface="Arial" panose="020B0604020202020204"/>
                      </a:endParaRPr>
                    </a:p>
                  </a:txBody>
                  <a:tcPr marL="0" marR="0" marT="10795" marB="0">
                    <a:lnB w="9525">
                      <a:solidFill>
                        <a:srgbClr val="CACACA"/>
                      </a:solidFill>
                      <a:prstDash val="solid"/>
                    </a:lnB>
                  </a:tcPr>
                </a:tc>
                <a:tc>
                  <a:txBody>
                    <a:bodyPr/>
                    <a:lstStyle/>
                    <a:p>
                      <a:pPr marL="54610">
                        <a:lnSpc>
                          <a:spcPct val="100000"/>
                        </a:lnSpc>
                        <a:spcBef>
                          <a:spcPts val="85"/>
                        </a:spcBef>
                      </a:pPr>
                      <a:r>
                        <a:rPr sz="850" b="1" spc="-5" dirty="0">
                          <a:solidFill>
                            <a:srgbClr val="3E3E3E"/>
                          </a:solidFill>
                          <a:latin typeface="Arial" panose="020B0604020202020204"/>
                          <a:cs typeface="Arial" panose="020B0604020202020204"/>
                        </a:rPr>
                        <a:t>Rank</a:t>
                      </a:r>
                      <a:endParaRPr sz="850">
                        <a:latin typeface="Arial" panose="020B0604020202020204"/>
                        <a:cs typeface="Arial" panose="020B0604020202020204"/>
                      </a:endParaRPr>
                    </a:p>
                  </a:txBody>
                  <a:tcPr marL="0" marR="0" marT="10795" marB="0">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Lenovo Group Ltd. </a:t>
                      </a:r>
                      <a:r>
                        <a:rPr sz="850" b="1" spc="-5" dirty="0">
                          <a:solidFill>
                            <a:srgbClr val="3E3E3E"/>
                          </a:solidFill>
                          <a:latin typeface="Arial" panose="020B0604020202020204"/>
                          <a:cs typeface="Arial" panose="020B0604020202020204"/>
                        </a:rPr>
                        <a:t>(LNVGY)</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67945" algn="r">
                        <a:lnSpc>
                          <a:spcPct val="100000"/>
                        </a:lnSpc>
                        <a:spcBef>
                          <a:spcPts val="480"/>
                        </a:spcBef>
                      </a:pPr>
                      <a:r>
                        <a:rPr sz="700" b="1" dirty="0">
                          <a:solidFill>
                            <a:srgbClr val="556638"/>
                          </a:solidFill>
                          <a:latin typeface="Arial" panose="020B0604020202020204"/>
                          <a:cs typeface="Arial" panose="020B0604020202020204"/>
                        </a:rPr>
                        <a:t>Outperform</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5900">
                        <a:lnSpc>
                          <a:spcPct val="100000"/>
                        </a:lnSpc>
                        <a:spcBef>
                          <a:spcPts val="610"/>
                        </a:spcBef>
                      </a:pPr>
                      <a:r>
                        <a:rPr sz="750" b="1" dirty="0">
                          <a:solidFill>
                            <a:srgbClr val="FFFFFF"/>
                          </a:solidFill>
                          <a:latin typeface="Arial" panose="020B0604020202020204"/>
                          <a:cs typeface="Arial" panose="020B0604020202020204"/>
                        </a:rPr>
                        <a:t>1</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Amazon.com, Inc. </a:t>
                      </a:r>
                      <a:r>
                        <a:rPr sz="850" b="1" spc="-5" dirty="0">
                          <a:solidFill>
                            <a:srgbClr val="3E3E3E"/>
                          </a:solidFill>
                          <a:latin typeface="Arial" panose="020B0604020202020204"/>
                          <a:cs typeface="Arial" panose="020B0604020202020204"/>
                        </a:rPr>
                        <a:t>(AMZN)</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302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590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Dell Technologies</a:t>
                      </a:r>
                      <a:r>
                        <a:rPr sz="850" spc="-15" dirty="0">
                          <a:solidFill>
                            <a:srgbClr val="3E3E3E"/>
                          </a:solidFill>
                          <a:latin typeface="Arial" panose="020B0604020202020204"/>
                          <a:cs typeface="Arial" panose="020B0604020202020204"/>
                        </a:rPr>
                        <a:t> In…</a:t>
                      </a:r>
                      <a:r>
                        <a:rPr sz="850" b="1" spc="-15" dirty="0">
                          <a:solidFill>
                            <a:srgbClr val="3E3E3E"/>
                          </a:solidFill>
                          <a:latin typeface="Arial" panose="020B0604020202020204"/>
                          <a:cs typeface="Arial" panose="020B0604020202020204"/>
                        </a:rPr>
                        <a:t>(DELL)</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302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590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Alphabet Inc.</a:t>
                      </a:r>
                      <a:r>
                        <a:rPr sz="850" spc="1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(GOOGL)</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302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590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Garmin Ltd.</a:t>
                      </a:r>
                      <a:r>
                        <a:rPr sz="850" spc="-1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(GRMN)</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302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590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HP Inc.</a:t>
                      </a:r>
                      <a:r>
                        <a:rPr sz="850" spc="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(HPQ)</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302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5900">
                        <a:lnSpc>
                          <a:spcPct val="100000"/>
                        </a:lnSpc>
                        <a:spcBef>
                          <a:spcPts val="610"/>
                        </a:spcBef>
                      </a:pPr>
                      <a:r>
                        <a:rPr sz="750" b="1"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53665">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Microsoft</a:t>
                      </a:r>
                      <a:r>
                        <a:rPr sz="850" spc="-15" dirty="0">
                          <a:solidFill>
                            <a:srgbClr val="3E3E3E"/>
                          </a:solidFill>
                          <a:latin typeface="Arial" panose="020B0604020202020204"/>
                          <a:cs typeface="Arial" panose="020B0604020202020204"/>
                        </a:rPr>
                        <a:t> </a:t>
                      </a:r>
                      <a:r>
                        <a:rPr sz="850" spc="-10" dirty="0">
                          <a:solidFill>
                            <a:srgbClr val="3E3E3E"/>
                          </a:solidFill>
                          <a:latin typeface="Arial" panose="020B0604020202020204"/>
                          <a:cs typeface="Arial" panose="020B0604020202020204"/>
                        </a:rPr>
                        <a:t>Corporatio…</a:t>
                      </a:r>
                      <a:r>
                        <a:rPr sz="850" b="1" spc="-10" dirty="0">
                          <a:solidFill>
                            <a:srgbClr val="3E3E3E"/>
                          </a:solidFill>
                          <a:latin typeface="Arial" panose="020B0604020202020204"/>
                          <a:cs typeface="Arial" panose="020B0604020202020204"/>
                        </a:rPr>
                        <a:t>(MSFT)</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302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5900">
                        <a:lnSpc>
                          <a:spcPct val="100000"/>
                        </a:lnSpc>
                        <a:spcBef>
                          <a:spcPts val="610"/>
                        </a:spcBef>
                      </a:pPr>
                      <a:r>
                        <a:rPr sz="750" b="1"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a:txBody>
                  <a:tcPr marL="0" marR="0" marT="77470" marB="0">
                    <a:lnT w="9525">
                      <a:solidFill>
                        <a:srgbClr val="CACACA"/>
                      </a:solidFill>
                      <a:prstDash val="solid"/>
                    </a:lnT>
                    <a:lnB w="9525">
                      <a:solidFill>
                        <a:srgbClr val="CACACA"/>
                      </a:solidFill>
                      <a:prstDash val="solid"/>
                    </a:lnB>
                  </a:tcPr>
                </a:tc>
              </a:tr>
              <a:tr h="269039">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Spotify Technology</a:t>
                      </a:r>
                      <a:r>
                        <a:rPr sz="850" spc="-10" dirty="0">
                          <a:solidFill>
                            <a:srgbClr val="3E3E3E"/>
                          </a:solidFill>
                          <a:latin typeface="Arial" panose="020B0604020202020204"/>
                          <a:cs typeface="Arial" panose="020B0604020202020204"/>
                        </a:rPr>
                        <a:t> </a:t>
                      </a:r>
                      <a:r>
                        <a:rPr sz="850" spc="-15" dirty="0">
                          <a:solidFill>
                            <a:srgbClr val="3E3E3E"/>
                          </a:solidFill>
                          <a:latin typeface="Arial" panose="020B0604020202020204"/>
                          <a:cs typeface="Arial" panose="020B0604020202020204"/>
                        </a:rPr>
                        <a:t>S…</a:t>
                      </a:r>
                      <a:r>
                        <a:rPr sz="850" b="1" spc="-15" dirty="0">
                          <a:solidFill>
                            <a:srgbClr val="3E3E3E"/>
                          </a:solidFill>
                          <a:latin typeface="Arial" panose="020B0604020202020204"/>
                          <a:cs typeface="Arial" panose="020B0604020202020204"/>
                        </a:rPr>
                        <a:t>(SPOT)</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tcPr>
                </a:tc>
                <a:tc>
                  <a:txBody>
                    <a:bodyPr/>
                    <a:lstStyle/>
                    <a:p>
                      <a:pPr marR="7302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tcPr>
                </a:tc>
                <a:tc>
                  <a:txBody>
                    <a:bodyPr/>
                    <a:lstStyle/>
                    <a:p>
                      <a:pPr marL="21590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T w="9525">
                      <a:solidFill>
                        <a:srgbClr val="CACACA"/>
                      </a:solidFill>
                      <a:prstDash val="solid"/>
                    </a:lnT>
                  </a:tcPr>
                </a:tc>
              </a:tr>
            </a:tbl>
          </a:graphicData>
        </a:graphic>
      </p:graphicFrame>
      <p:sp>
        <p:nvSpPr>
          <p:cNvPr id="1594" name="object 1594"/>
          <p:cNvSpPr/>
          <p:nvPr/>
        </p:nvSpPr>
        <p:spPr>
          <a:xfrm>
            <a:off x="4393364" y="702677"/>
            <a:ext cx="2836545" cy="0"/>
          </a:xfrm>
          <a:custGeom>
            <a:avLst/>
            <a:gdLst/>
            <a:ahLst/>
            <a:cxnLst/>
            <a:rect l="l" t="t" r="r" b="b"/>
            <a:pathLst>
              <a:path w="2836545">
                <a:moveTo>
                  <a:pt x="0" y="0"/>
                </a:moveTo>
                <a:lnTo>
                  <a:pt x="2836444" y="0"/>
                </a:lnTo>
              </a:path>
            </a:pathLst>
          </a:custGeom>
          <a:ln w="7686">
            <a:solidFill>
              <a:srgbClr val="CACACA"/>
            </a:solidFill>
          </a:ln>
        </p:spPr>
        <p:txBody>
          <a:bodyPr wrap="square" lIns="0" tIns="0" rIns="0" bIns="0" rtlCol="0"/>
          <a:lstStyle/>
          <a:p/>
        </p:txBody>
      </p:sp>
      <p:sp>
        <p:nvSpPr>
          <p:cNvPr id="1595" name="object 1595"/>
          <p:cNvSpPr/>
          <p:nvPr/>
        </p:nvSpPr>
        <p:spPr>
          <a:xfrm>
            <a:off x="7229809" y="702677"/>
            <a:ext cx="0" cy="2214245"/>
          </a:xfrm>
          <a:custGeom>
            <a:avLst/>
            <a:gdLst/>
            <a:ahLst/>
            <a:cxnLst/>
            <a:rect l="l" t="t" r="r" b="b"/>
            <a:pathLst>
              <a:path h="2214245">
                <a:moveTo>
                  <a:pt x="0" y="0"/>
                </a:moveTo>
                <a:lnTo>
                  <a:pt x="0" y="2213810"/>
                </a:lnTo>
              </a:path>
            </a:pathLst>
          </a:custGeom>
          <a:ln w="7686">
            <a:solidFill>
              <a:srgbClr val="CACACA"/>
            </a:solidFill>
          </a:ln>
        </p:spPr>
        <p:txBody>
          <a:bodyPr wrap="square" lIns="0" tIns="0" rIns="0" bIns="0" rtlCol="0"/>
          <a:lstStyle/>
          <a:p/>
        </p:txBody>
      </p:sp>
      <p:sp>
        <p:nvSpPr>
          <p:cNvPr id="1596" name="object 1596"/>
          <p:cNvSpPr/>
          <p:nvPr/>
        </p:nvSpPr>
        <p:spPr>
          <a:xfrm>
            <a:off x="4393364" y="2916488"/>
            <a:ext cx="2836545" cy="0"/>
          </a:xfrm>
          <a:custGeom>
            <a:avLst/>
            <a:gdLst/>
            <a:ahLst/>
            <a:cxnLst/>
            <a:rect l="l" t="t" r="r" b="b"/>
            <a:pathLst>
              <a:path w="2836545">
                <a:moveTo>
                  <a:pt x="0" y="0"/>
                </a:moveTo>
                <a:lnTo>
                  <a:pt x="2836444" y="0"/>
                </a:lnTo>
              </a:path>
            </a:pathLst>
          </a:custGeom>
          <a:ln w="7686">
            <a:solidFill>
              <a:srgbClr val="CACACA"/>
            </a:solidFill>
          </a:ln>
        </p:spPr>
        <p:txBody>
          <a:bodyPr wrap="square" lIns="0" tIns="0" rIns="0" bIns="0" rtlCol="0"/>
          <a:lstStyle/>
          <a:p/>
        </p:txBody>
      </p:sp>
      <p:sp>
        <p:nvSpPr>
          <p:cNvPr id="1597" name="object 1597"/>
          <p:cNvSpPr/>
          <p:nvPr/>
        </p:nvSpPr>
        <p:spPr>
          <a:xfrm>
            <a:off x="319338" y="9819272"/>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598" name="object 1598"/>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599" name="object 1599"/>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600" name="object 1600"/>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601" name="object 1601"/>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602" name="object 1602"/>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603" name="object 1603"/>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604" name="object 1604"/>
          <p:cNvSpPr txBox="1">
            <a:spLocks noGrp="1"/>
          </p:cNvSpPr>
          <p:nvPr>
            <p:ph type="dt" sz="half" idx="6"/>
          </p:nvPr>
        </p:nvSpPr>
        <p:spPr>
          <a:xfrm>
            <a:off x="241300" y="10321925"/>
            <a:ext cx="1925320" cy="132080"/>
          </a:xfrm>
          <a:prstGeom prst="rect">
            <a:avLst/>
          </a:prstGeom>
        </p:spPr>
        <p:txBody>
          <a:bodyPr vert="horz" wrap="square" lIns="0" tIns="1905" rIns="0" bIns="0" rtlCol="0">
            <a:spAutoFit/>
          </a:bodyPr>
          <a:lstStyle/>
          <a:p>
            <a:pPr marL="12700">
              <a:lnSpc>
                <a:spcPct val="100000"/>
              </a:lnSpc>
              <a:spcBef>
                <a:spcPts val="15"/>
              </a:spcBef>
            </a:pPr>
            <a:r>
              <a:rPr lang="en-US" spc="-5" dirty="0"/>
              <a:t>SEABRIDGE </a:t>
            </a:r>
            <a:r>
              <a:rPr spc="-5" dirty="0"/>
              <a:t>Equity</a:t>
            </a:r>
            <a:r>
              <a:rPr spc="-30" dirty="0"/>
              <a:t> </a:t>
            </a:r>
            <a:r>
              <a:rPr spc="-5" dirty="0"/>
              <a:t>Research</a:t>
            </a:r>
            <a:endParaRPr spc="-5" dirty="0"/>
          </a:p>
        </p:txBody>
      </p:sp>
      <p:sp>
        <p:nvSpPr>
          <p:cNvPr id="1605" name="object 1605"/>
          <p:cNvSpPr txBox="1"/>
          <p:nvPr/>
        </p:nvSpPr>
        <p:spPr>
          <a:xfrm>
            <a:off x="3338830" y="10321925"/>
            <a:ext cx="2133600"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29"/>
              </a:rPr>
              <a:t>www.seabridgefintech.com</a:t>
            </a:r>
            <a:endParaRPr sz="850">
              <a:latin typeface="Arial" panose="020B0604020202020204"/>
              <a:cs typeface="Arial" panose="020B0604020202020204"/>
            </a:endParaRPr>
          </a:p>
        </p:txBody>
      </p:sp>
      <p:sp>
        <p:nvSpPr>
          <p:cNvPr id="1606" name="object 1606"/>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6947534" cy="2796540"/>
          </a:xfrm>
          <a:prstGeom prst="rect">
            <a:avLst/>
          </a:prstGeom>
        </p:spPr>
        <p:txBody>
          <a:bodyPr vert="horz" wrap="square" lIns="0" tIns="17780" rIns="0" bIns="0" rtlCol="0">
            <a:spAutoFit/>
          </a:bodyPr>
          <a:lstStyle/>
          <a:p>
            <a:pPr marL="12700">
              <a:lnSpc>
                <a:spcPct val="100000"/>
              </a:lnSpc>
              <a:spcBef>
                <a:spcPts val="140"/>
              </a:spcBef>
            </a:pPr>
            <a:r>
              <a:rPr lang="en-US" sz="1050" b="1" spc="20" dirty="0">
                <a:solidFill>
                  <a:srgbClr val="38829D"/>
                </a:solidFill>
                <a:latin typeface="Arial" panose="020B0604020202020204"/>
                <a:cs typeface="Arial" panose="020B0604020202020204"/>
                <a:sym typeface="+mn-ea"/>
              </a:rPr>
              <a:t>SEABRIDGE</a:t>
            </a:r>
            <a:r>
              <a:rPr sz="1050" b="1" spc="20" dirty="0">
                <a:solidFill>
                  <a:srgbClr val="38829D"/>
                </a:solidFill>
                <a:latin typeface="Arial" panose="020B0604020202020204"/>
                <a:cs typeface="Arial" panose="020B0604020202020204"/>
              </a:rPr>
              <a:t> Stock Rating</a:t>
            </a:r>
            <a:r>
              <a:rPr sz="1050" b="1" spc="-1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System</a:t>
            </a:r>
            <a:endParaRPr sz="1050">
              <a:solidFill>
                <a:srgbClr val="38829D"/>
              </a:solidFill>
              <a:latin typeface="Arial" panose="020B0604020202020204"/>
              <a:cs typeface="Arial" panose="020B0604020202020204"/>
            </a:endParaRPr>
          </a:p>
          <a:p>
            <a:pPr marL="12700" marR="6985" algn="just">
              <a:lnSpc>
                <a:spcPct val="113000"/>
              </a:lnSpc>
              <a:spcBef>
                <a:spcPts val="565"/>
              </a:spcBef>
            </a:pPr>
            <a:r>
              <a:rPr sz="850" spc="-5" dirty="0">
                <a:solidFill>
                  <a:srgbClr val="3E3E3E"/>
                </a:solidFill>
                <a:latin typeface="Arial" panose="020B0604020202020204"/>
                <a:cs typeface="Arial" panose="020B0604020202020204"/>
              </a:rPr>
              <a:t>We offer two rating systems that take into account investors' holding horizons:</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rPr>
              <a:t>Rank and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Recommendation. Each provides valuable  insights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into</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future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profitability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of</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stock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and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used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separately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combination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with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each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other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depending</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your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investment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style.</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12700">
              <a:lnSpc>
                <a:spcPct val="100000"/>
              </a:lnSpc>
              <a:spcBef>
                <a:spcPts val="530"/>
              </a:spcBef>
            </a:pPr>
            <a:r>
              <a:rPr lang="en-US" sz="1050" b="1" spc="20" dirty="0">
                <a:solidFill>
                  <a:srgbClr val="38829D"/>
                </a:solidFill>
                <a:latin typeface="Arial" panose="020B0604020202020204"/>
                <a:cs typeface="Arial" panose="020B0604020202020204"/>
                <a:sym typeface="+mn-ea"/>
              </a:rPr>
              <a:t>SEABRIDGE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Recommendation</a:t>
            </a:r>
            <a:endParaRPr sz="1050">
              <a:solidFill>
                <a:srgbClr val="38829D"/>
              </a:solidFill>
              <a:latin typeface="Arial" panose="020B0604020202020204"/>
              <a:cs typeface="Arial" panose="020B0604020202020204"/>
            </a:endParaRPr>
          </a:p>
          <a:p>
            <a:pPr marL="12700" marR="5715" algn="just">
              <a:lnSpc>
                <a:spcPct val="113000"/>
              </a:lnSpc>
              <a:spcBef>
                <a:spcPts val="565"/>
              </a:spcBef>
            </a:pPr>
            <a:r>
              <a:rPr sz="850" spc="-5" dirty="0">
                <a:solidFill>
                  <a:srgbClr val="3E3E3E"/>
                </a:solidFill>
                <a:latin typeface="Arial" panose="020B0604020202020204"/>
                <a:cs typeface="Arial" panose="020B0604020202020204"/>
              </a:rPr>
              <a:t>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Recommendation aims to predict performance over the next 6 to 12 months. The foundation for the quantitatively determined </a:t>
            </a:r>
            <a:r>
              <a:rPr lang="en-US" sz="850" spc="-5" dirty="0">
                <a:solidFill>
                  <a:srgbClr val="3E3E3E"/>
                </a:solidFill>
                <a:latin typeface="Arial" panose="020B0604020202020204"/>
                <a:cs typeface="Arial" panose="020B0604020202020204"/>
              </a:rPr>
              <a:t>SEABRIDGE</a:t>
            </a:r>
            <a:r>
              <a:rPr sz="850" spc="-5" dirty="0">
                <a:solidFill>
                  <a:srgbClr val="3E3E3E"/>
                </a:solidFill>
                <a:latin typeface="Arial" panose="020B0604020202020204"/>
                <a:cs typeface="Arial" panose="020B0604020202020204"/>
              </a:rPr>
              <a:t>  Recommendation is trends in the company's estimate revisions and earnings outlook. 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Recommendation is broken down into 3 Levels;  Outperform, Neutral and Underperform. Unlike many Wall Street firms, we have an excellent balance between the number of Outperform and  Neutral recommendations. Our team of 70 analysts are fully versed in the benefits of earnings estimate revisions and how that is harnessed  through the SEABRIDGEs quantitative rating system. But we have given our analysts the ability to override 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Recommendation for the 1200  stocks that they follow. The reason for the analyst over-rides is that there are often factors such as valuation, industry conditions and  management effectiveness that a trained investment professional can spot better than a quantitative</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model.</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12700">
              <a:lnSpc>
                <a:spcPct val="100000"/>
              </a:lnSpc>
              <a:spcBef>
                <a:spcPts val="530"/>
              </a:spcBef>
            </a:pPr>
            <a:r>
              <a:rPr lang="en-US" sz="1050" b="1" spc="20" dirty="0">
                <a:solidFill>
                  <a:srgbClr val="38829D"/>
                </a:solidFill>
                <a:latin typeface="Arial" panose="020B0604020202020204"/>
                <a:cs typeface="Arial" panose="020B0604020202020204"/>
                <a:sym typeface="+mn-ea"/>
              </a:rPr>
              <a:t>SEABRIDGE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Rank </a:t>
            </a:r>
            <a:r>
              <a:rPr sz="850" spc="-5" dirty="0">
                <a:solidFill>
                  <a:srgbClr val="3E3E3E"/>
                </a:solidFill>
                <a:latin typeface="Arial" panose="020B0604020202020204"/>
                <a:cs typeface="Arial" panose="020B0604020202020204"/>
              </a:rPr>
              <a:t>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Rank is our short-term rating system that is most effective over the one- to three-month holding horizon. The underlying driver for the  quantitatively-determined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rPr>
              <a:t> Rank is the same as the SEABRIDGEs Recommendation, and reflects trends in earnings estimate</a:t>
            </a:r>
            <a:r>
              <a:rPr sz="850" spc="1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revisions.</a:t>
            </a:r>
            <a:endParaRPr sz="850">
              <a:latin typeface="Arial" panose="020B0604020202020204"/>
              <a:cs typeface="Arial" panose="020B0604020202020204"/>
            </a:endParaRPr>
          </a:p>
        </p:txBody>
      </p:sp>
      <p:sp>
        <p:nvSpPr>
          <p:cNvPr id="3" name="object 3"/>
          <p:cNvSpPr/>
          <p:nvPr/>
        </p:nvSpPr>
        <p:spPr>
          <a:xfrm>
            <a:off x="319338" y="3223961"/>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4" name="object 4"/>
          <p:cNvSpPr txBox="1"/>
          <p:nvPr/>
        </p:nvSpPr>
        <p:spPr>
          <a:xfrm>
            <a:off x="302794" y="3353468"/>
            <a:ext cx="5121275" cy="546735"/>
          </a:xfrm>
          <a:prstGeom prst="rect">
            <a:avLst/>
          </a:prstGeom>
        </p:spPr>
        <p:txBody>
          <a:bodyPr vert="horz" wrap="square" lIns="0" tIns="17780" rIns="0" bIns="0" rtlCol="0">
            <a:spAutoFit/>
          </a:bodyPr>
          <a:lstStyle/>
          <a:p>
            <a:pPr marL="12700">
              <a:lnSpc>
                <a:spcPct val="100000"/>
              </a:lnSpc>
              <a:spcBef>
                <a:spcPts val="140"/>
              </a:spcBef>
            </a:pPr>
            <a:r>
              <a:rPr lang="en-US" sz="1050" b="1" spc="20" dirty="0">
                <a:solidFill>
                  <a:srgbClr val="38829D"/>
                </a:solidFill>
                <a:latin typeface="Arial" panose="020B0604020202020204"/>
                <a:cs typeface="Arial" panose="020B0604020202020204"/>
                <a:sym typeface="+mn-ea"/>
              </a:rPr>
              <a:t>SEABRIDGE </a:t>
            </a:r>
            <a:r>
              <a:rPr sz="1050" b="1" spc="15" dirty="0">
                <a:solidFill>
                  <a:srgbClr val="38829D"/>
                </a:solidFill>
                <a:latin typeface="Arial" panose="020B0604020202020204"/>
                <a:cs typeface="Arial" panose="020B0604020202020204"/>
              </a:rPr>
              <a:t>Style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Scores</a:t>
            </a:r>
            <a:endParaRPr sz="1050">
              <a:solidFill>
                <a:srgbClr val="38829D"/>
              </a:solidFill>
              <a:latin typeface="Arial" panose="020B0604020202020204"/>
              <a:cs typeface="Arial" panose="020B0604020202020204"/>
            </a:endParaRPr>
          </a:p>
          <a:p>
            <a:pPr marL="12700" marR="5080">
              <a:lnSpc>
                <a:spcPct val="113000"/>
              </a:lnSpc>
              <a:spcBef>
                <a:spcPts val="565"/>
              </a:spcBef>
            </a:pPr>
            <a:r>
              <a:rPr sz="850" spc="-5" dirty="0">
                <a:solidFill>
                  <a:srgbClr val="3E3E3E"/>
                </a:solidFill>
                <a:latin typeface="Arial" panose="020B0604020202020204"/>
                <a:cs typeface="Arial" panose="020B0604020202020204"/>
              </a:rPr>
              <a:t>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Style Score is as a complementary indicator to 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rating system, giving investors a way  to focus on the highest rated stocks that best fit their own stock picking</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preferences.</a:t>
            </a:r>
            <a:endParaRPr sz="850">
              <a:latin typeface="Arial" panose="020B0604020202020204"/>
              <a:cs typeface="Arial" panose="020B0604020202020204"/>
            </a:endParaRPr>
          </a:p>
        </p:txBody>
      </p:sp>
      <p:sp>
        <p:nvSpPr>
          <p:cNvPr id="5" name="object 5"/>
          <p:cNvSpPr txBox="1"/>
          <p:nvPr/>
        </p:nvSpPr>
        <p:spPr>
          <a:xfrm>
            <a:off x="302794" y="3997626"/>
            <a:ext cx="5125720" cy="749935"/>
          </a:xfrm>
          <a:prstGeom prst="rect">
            <a:avLst/>
          </a:prstGeom>
        </p:spPr>
        <p:txBody>
          <a:bodyPr vert="horz" wrap="square" lIns="0" tIns="12700" rIns="0" bIns="0" rtlCol="0">
            <a:spAutoFit/>
          </a:bodyPr>
          <a:lstStyle/>
          <a:p>
            <a:pPr marL="12700" marR="5080" algn="just">
              <a:lnSpc>
                <a:spcPct val="113000"/>
              </a:lnSpc>
              <a:spcBef>
                <a:spcPts val="100"/>
              </a:spcBef>
            </a:pPr>
            <a:r>
              <a:rPr sz="850" spc="-5" dirty="0">
                <a:solidFill>
                  <a:srgbClr val="3E3E3E"/>
                </a:solidFill>
                <a:latin typeface="Arial" panose="020B0604020202020204"/>
                <a:cs typeface="Arial" panose="020B0604020202020204"/>
              </a:rPr>
              <a:t>Academic research has proven that stocks with the best Value, Growth and Momentum characteristics  outperform the market. The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Style Scores rate stocks on each of these individual styles and assigns  a rating of A, B, C, D and F. We also produce the VGM Score (V for Value, G for Growth and M for  Momentum), which combines the weighted average of the individual Style Scores into one score. This is  perfectly suited for those who want their stocks to have the best scores across the</a:t>
            </a:r>
            <a:r>
              <a:rPr sz="850" spc="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board.</a:t>
            </a:r>
            <a:endParaRPr sz="850">
              <a:latin typeface="Arial" panose="020B0604020202020204"/>
              <a:cs typeface="Arial" panose="020B0604020202020204"/>
            </a:endParaRPr>
          </a:p>
        </p:txBody>
      </p:sp>
      <p:sp>
        <p:nvSpPr>
          <p:cNvPr id="6" name="object 6"/>
          <p:cNvSpPr/>
          <p:nvPr/>
        </p:nvSpPr>
        <p:spPr>
          <a:xfrm>
            <a:off x="5580981" y="3581400"/>
            <a:ext cx="1644984" cy="830179"/>
          </a:xfrm>
          <a:prstGeom prst="rect">
            <a:avLst/>
          </a:prstGeom>
          <a:blipFill>
            <a:blip r:embed="rId1" cstate="print"/>
            <a:stretch>
              <a:fillRect/>
            </a:stretch>
          </a:blipFill>
        </p:spPr>
        <p:txBody>
          <a:bodyPr wrap="square" lIns="0" tIns="0" rIns="0" bIns="0" rtlCol="0"/>
          <a:lstStyle/>
          <a:p/>
        </p:txBody>
      </p:sp>
      <p:sp>
        <p:nvSpPr>
          <p:cNvPr id="7" name="object 7"/>
          <p:cNvSpPr/>
          <p:nvPr/>
        </p:nvSpPr>
        <p:spPr>
          <a:xfrm>
            <a:off x="5580981" y="3581400"/>
            <a:ext cx="1644984" cy="1229894"/>
          </a:xfrm>
          <a:prstGeom prst="rect">
            <a:avLst/>
          </a:prstGeom>
          <a:blipFill>
            <a:blip r:embed="rId2" cstate="print"/>
            <a:stretch>
              <a:fillRect/>
            </a:stretch>
          </a:blipFill>
        </p:spPr>
        <p:txBody>
          <a:bodyPr wrap="square" lIns="0" tIns="0" rIns="0" bIns="0" rtlCol="0"/>
          <a:lstStyle/>
          <a:p/>
        </p:txBody>
      </p:sp>
      <p:sp>
        <p:nvSpPr>
          <p:cNvPr id="8" name="object 8"/>
          <p:cNvSpPr txBox="1"/>
          <p:nvPr/>
        </p:nvSpPr>
        <p:spPr>
          <a:xfrm>
            <a:off x="5711658" y="3691689"/>
            <a:ext cx="59944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Value</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9" name="object 9"/>
          <p:cNvSpPr/>
          <p:nvPr/>
        </p:nvSpPr>
        <p:spPr>
          <a:xfrm>
            <a:off x="6964613" y="370438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 name="object 10"/>
          <p:cNvSpPr txBox="1"/>
          <p:nvPr/>
        </p:nvSpPr>
        <p:spPr>
          <a:xfrm>
            <a:off x="6987674" y="3714750"/>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11" name="object 11"/>
          <p:cNvSpPr/>
          <p:nvPr/>
        </p:nvSpPr>
        <p:spPr>
          <a:xfrm>
            <a:off x="6960769" y="3700546"/>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2" name="object 12"/>
          <p:cNvSpPr/>
          <p:nvPr/>
        </p:nvSpPr>
        <p:spPr>
          <a:xfrm>
            <a:off x="6960769" y="370054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3" name="object 13"/>
          <p:cNvSpPr/>
          <p:nvPr/>
        </p:nvSpPr>
        <p:spPr>
          <a:xfrm>
            <a:off x="7091446" y="3700546"/>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4" name="object 14"/>
          <p:cNvSpPr/>
          <p:nvPr/>
        </p:nvSpPr>
        <p:spPr>
          <a:xfrm>
            <a:off x="6960769" y="386196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5" name="object 15"/>
          <p:cNvSpPr txBox="1"/>
          <p:nvPr/>
        </p:nvSpPr>
        <p:spPr>
          <a:xfrm>
            <a:off x="5711658" y="3968415"/>
            <a:ext cx="671195"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Growth</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16" name="object 16"/>
          <p:cNvSpPr/>
          <p:nvPr/>
        </p:nvSpPr>
        <p:spPr>
          <a:xfrm>
            <a:off x="6964613" y="39811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7" name="object 17"/>
          <p:cNvSpPr txBox="1"/>
          <p:nvPr/>
        </p:nvSpPr>
        <p:spPr>
          <a:xfrm>
            <a:off x="6987674" y="3991476"/>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434343"/>
                </a:solidFill>
                <a:latin typeface="Arial" panose="020B0604020202020204"/>
                <a:cs typeface="Arial" panose="020B0604020202020204"/>
              </a:rPr>
              <a:t>A</a:t>
            </a:r>
            <a:endParaRPr sz="750">
              <a:latin typeface="Arial" panose="020B0604020202020204"/>
              <a:cs typeface="Arial" panose="020B0604020202020204"/>
            </a:endParaRPr>
          </a:p>
        </p:txBody>
      </p:sp>
      <p:sp>
        <p:nvSpPr>
          <p:cNvPr id="18" name="object 18"/>
          <p:cNvSpPr/>
          <p:nvPr/>
        </p:nvSpPr>
        <p:spPr>
          <a:xfrm>
            <a:off x="6960769" y="39772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9" name="object 19"/>
          <p:cNvSpPr/>
          <p:nvPr/>
        </p:nvSpPr>
        <p:spPr>
          <a:xfrm>
            <a:off x="6960769" y="397727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0" name="object 20"/>
          <p:cNvSpPr/>
          <p:nvPr/>
        </p:nvSpPr>
        <p:spPr>
          <a:xfrm>
            <a:off x="7091446" y="39772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1" name="object 21"/>
          <p:cNvSpPr/>
          <p:nvPr/>
        </p:nvSpPr>
        <p:spPr>
          <a:xfrm>
            <a:off x="6960769" y="413869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2" name="object 22"/>
          <p:cNvSpPr txBox="1"/>
          <p:nvPr/>
        </p:nvSpPr>
        <p:spPr>
          <a:xfrm>
            <a:off x="5711658" y="4245142"/>
            <a:ext cx="86233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Momentum</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23" name="object 23"/>
          <p:cNvSpPr/>
          <p:nvPr/>
        </p:nvSpPr>
        <p:spPr>
          <a:xfrm>
            <a:off x="6964613" y="425784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4" name="object 24"/>
          <p:cNvSpPr txBox="1"/>
          <p:nvPr/>
        </p:nvSpPr>
        <p:spPr>
          <a:xfrm>
            <a:off x="6987674" y="4268203"/>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25" name="object 25"/>
          <p:cNvSpPr/>
          <p:nvPr/>
        </p:nvSpPr>
        <p:spPr>
          <a:xfrm>
            <a:off x="6960769" y="42539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6" name="object 26"/>
          <p:cNvSpPr/>
          <p:nvPr/>
        </p:nvSpPr>
        <p:spPr>
          <a:xfrm>
            <a:off x="6960769" y="4253998"/>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7" name="object 27"/>
          <p:cNvSpPr/>
          <p:nvPr/>
        </p:nvSpPr>
        <p:spPr>
          <a:xfrm>
            <a:off x="7091446" y="42539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8" name="object 28"/>
          <p:cNvSpPr/>
          <p:nvPr/>
        </p:nvSpPr>
        <p:spPr>
          <a:xfrm>
            <a:off x="6960769" y="441542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9" name="object 29"/>
          <p:cNvSpPr txBox="1"/>
          <p:nvPr/>
        </p:nvSpPr>
        <p:spPr>
          <a:xfrm>
            <a:off x="5711658" y="4521868"/>
            <a:ext cx="56896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VGM</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30" name="object 30"/>
          <p:cNvSpPr/>
          <p:nvPr/>
        </p:nvSpPr>
        <p:spPr>
          <a:xfrm>
            <a:off x="6964613" y="4534568"/>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31" name="object 31"/>
          <p:cNvSpPr txBox="1"/>
          <p:nvPr/>
        </p:nvSpPr>
        <p:spPr>
          <a:xfrm>
            <a:off x="6987674" y="4544929"/>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FFFFFF"/>
                </a:solidFill>
                <a:latin typeface="Arial" panose="020B0604020202020204"/>
                <a:cs typeface="Arial" panose="020B0604020202020204"/>
              </a:rPr>
              <a:t>B</a:t>
            </a:r>
            <a:endParaRPr sz="750">
              <a:latin typeface="Arial" panose="020B0604020202020204"/>
              <a:cs typeface="Arial" panose="020B0604020202020204"/>
            </a:endParaRPr>
          </a:p>
        </p:txBody>
      </p:sp>
      <p:sp>
        <p:nvSpPr>
          <p:cNvPr id="32" name="object 32"/>
          <p:cNvSpPr/>
          <p:nvPr/>
        </p:nvSpPr>
        <p:spPr>
          <a:xfrm>
            <a:off x="6960769" y="453072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33" name="object 33"/>
          <p:cNvSpPr/>
          <p:nvPr/>
        </p:nvSpPr>
        <p:spPr>
          <a:xfrm>
            <a:off x="6960769" y="4530725"/>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4" name="object 34"/>
          <p:cNvSpPr/>
          <p:nvPr/>
        </p:nvSpPr>
        <p:spPr>
          <a:xfrm>
            <a:off x="7091446" y="453072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5" name="object 35"/>
          <p:cNvSpPr/>
          <p:nvPr/>
        </p:nvSpPr>
        <p:spPr>
          <a:xfrm>
            <a:off x="6960769" y="4692148"/>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6" name="object 36"/>
          <p:cNvSpPr/>
          <p:nvPr/>
        </p:nvSpPr>
        <p:spPr>
          <a:xfrm>
            <a:off x="5577138" y="3577556"/>
            <a:ext cx="0" cy="1229995"/>
          </a:xfrm>
          <a:custGeom>
            <a:avLst/>
            <a:gdLst/>
            <a:ahLst/>
            <a:cxnLst/>
            <a:rect l="l" t="t" r="r" b="b"/>
            <a:pathLst>
              <a:path h="1229995">
                <a:moveTo>
                  <a:pt x="0" y="0"/>
                </a:moveTo>
                <a:lnTo>
                  <a:pt x="0" y="1229894"/>
                </a:lnTo>
              </a:path>
            </a:pathLst>
          </a:custGeom>
          <a:ln w="7686">
            <a:solidFill>
              <a:srgbClr val="CACACA"/>
            </a:solidFill>
          </a:ln>
        </p:spPr>
        <p:txBody>
          <a:bodyPr wrap="square" lIns="0" tIns="0" rIns="0" bIns="0" rtlCol="0"/>
          <a:lstStyle/>
          <a:p/>
        </p:txBody>
      </p:sp>
      <p:sp>
        <p:nvSpPr>
          <p:cNvPr id="37" name="object 37"/>
          <p:cNvSpPr/>
          <p:nvPr/>
        </p:nvSpPr>
        <p:spPr>
          <a:xfrm>
            <a:off x="5577138" y="3577556"/>
            <a:ext cx="1652905" cy="0"/>
          </a:xfrm>
          <a:custGeom>
            <a:avLst/>
            <a:gdLst/>
            <a:ahLst/>
            <a:cxnLst/>
            <a:rect l="l" t="t" r="r" b="b"/>
            <a:pathLst>
              <a:path w="1652904">
                <a:moveTo>
                  <a:pt x="0" y="0"/>
                </a:moveTo>
                <a:lnTo>
                  <a:pt x="1652671" y="0"/>
                </a:lnTo>
              </a:path>
            </a:pathLst>
          </a:custGeom>
          <a:ln w="7686">
            <a:solidFill>
              <a:srgbClr val="CACACA"/>
            </a:solidFill>
          </a:ln>
        </p:spPr>
        <p:txBody>
          <a:bodyPr wrap="square" lIns="0" tIns="0" rIns="0" bIns="0" rtlCol="0"/>
          <a:lstStyle/>
          <a:p/>
        </p:txBody>
      </p:sp>
      <p:sp>
        <p:nvSpPr>
          <p:cNvPr id="38" name="object 38"/>
          <p:cNvSpPr/>
          <p:nvPr/>
        </p:nvSpPr>
        <p:spPr>
          <a:xfrm>
            <a:off x="7229809" y="3577556"/>
            <a:ext cx="0" cy="1237615"/>
          </a:xfrm>
          <a:custGeom>
            <a:avLst/>
            <a:gdLst/>
            <a:ahLst/>
            <a:cxnLst/>
            <a:rect l="l" t="t" r="r" b="b"/>
            <a:pathLst>
              <a:path h="1237614">
                <a:moveTo>
                  <a:pt x="0" y="0"/>
                </a:moveTo>
                <a:lnTo>
                  <a:pt x="0" y="1237581"/>
                </a:lnTo>
              </a:path>
            </a:pathLst>
          </a:custGeom>
          <a:ln w="7686">
            <a:solidFill>
              <a:srgbClr val="CACACA"/>
            </a:solidFill>
          </a:ln>
        </p:spPr>
        <p:txBody>
          <a:bodyPr wrap="square" lIns="0" tIns="0" rIns="0" bIns="0" rtlCol="0"/>
          <a:lstStyle/>
          <a:p/>
        </p:txBody>
      </p:sp>
      <p:sp>
        <p:nvSpPr>
          <p:cNvPr id="39" name="object 39"/>
          <p:cNvSpPr/>
          <p:nvPr/>
        </p:nvSpPr>
        <p:spPr>
          <a:xfrm>
            <a:off x="5577138" y="4815138"/>
            <a:ext cx="1652905" cy="0"/>
          </a:xfrm>
          <a:custGeom>
            <a:avLst/>
            <a:gdLst/>
            <a:ahLst/>
            <a:cxnLst/>
            <a:rect l="l" t="t" r="r" b="b"/>
            <a:pathLst>
              <a:path w="1652904">
                <a:moveTo>
                  <a:pt x="0" y="0"/>
                </a:moveTo>
                <a:lnTo>
                  <a:pt x="1652671" y="0"/>
                </a:lnTo>
              </a:path>
            </a:pathLst>
          </a:custGeom>
          <a:ln w="7686">
            <a:solidFill>
              <a:srgbClr val="CACACA"/>
            </a:solidFill>
          </a:ln>
        </p:spPr>
        <p:txBody>
          <a:bodyPr wrap="square" lIns="0" tIns="0" rIns="0" bIns="0" rtlCol="0"/>
          <a:lstStyle/>
          <a:p/>
        </p:txBody>
      </p:sp>
      <p:sp>
        <p:nvSpPr>
          <p:cNvPr id="40" name="object 40"/>
          <p:cNvSpPr/>
          <p:nvPr/>
        </p:nvSpPr>
        <p:spPr>
          <a:xfrm>
            <a:off x="319338" y="5276348"/>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41" name="object 41"/>
          <p:cNvSpPr txBox="1"/>
          <p:nvPr/>
        </p:nvSpPr>
        <p:spPr>
          <a:xfrm>
            <a:off x="302794" y="4843178"/>
            <a:ext cx="6947534" cy="4725035"/>
          </a:xfrm>
          <a:prstGeom prst="rect">
            <a:avLst/>
          </a:prstGeom>
        </p:spPr>
        <p:txBody>
          <a:bodyPr vert="horz" wrap="square" lIns="0" tIns="12700" rIns="0" bIns="0" rtlCol="0">
            <a:spAutoFit/>
          </a:bodyPr>
          <a:lstStyle/>
          <a:p>
            <a:pPr marL="12700" marR="10795" algn="just">
              <a:lnSpc>
                <a:spcPct val="113000"/>
              </a:lnSpc>
              <a:spcBef>
                <a:spcPts val="100"/>
              </a:spcBef>
            </a:pPr>
            <a:r>
              <a:rPr sz="850" spc="-5" dirty="0">
                <a:solidFill>
                  <a:srgbClr val="3E3E3E"/>
                </a:solidFill>
                <a:latin typeface="Arial" panose="020B0604020202020204"/>
                <a:cs typeface="Arial" panose="020B0604020202020204"/>
              </a:rPr>
              <a:t>As an investor, you want to buy stocks with the highest probability of success. That means buying stocks with a </a:t>
            </a:r>
            <a:r>
              <a:rPr lang="en-US" sz="850" spc="-5" dirty="0">
                <a:solidFill>
                  <a:srgbClr val="3E3E3E"/>
                </a:solidFill>
                <a:latin typeface="Arial" panose="020B0604020202020204"/>
                <a:cs typeface="Arial" panose="020B0604020202020204"/>
                <a:sym typeface="+mn-ea"/>
              </a:rPr>
              <a:t>SEABRIDGE</a:t>
            </a:r>
            <a:r>
              <a:rPr sz="850" spc="-5" dirty="0">
                <a:solidFill>
                  <a:srgbClr val="3E3E3E"/>
                </a:solidFill>
                <a:latin typeface="Arial" panose="020B0604020202020204"/>
                <a:cs typeface="Arial" panose="020B0604020202020204"/>
              </a:rPr>
              <a:t> Recommendation of  Outperform, which also has a Style Score of an A or a B.</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a:lnSpc>
                <a:spcPct val="100000"/>
              </a:lnSpc>
              <a:spcBef>
                <a:spcPts val="40"/>
              </a:spcBef>
            </a:pPr>
            <a:endParaRPr sz="950">
              <a:latin typeface="Times New Roman" panose="02020603050405020304"/>
              <a:cs typeface="Times New Roman" panose="02020603050405020304"/>
            </a:endParaRPr>
          </a:p>
          <a:p>
            <a:pPr marL="12700">
              <a:lnSpc>
                <a:spcPct val="100000"/>
              </a:lnSpc>
            </a:pPr>
            <a:r>
              <a:rPr sz="1050" b="1" spc="20" dirty="0">
                <a:solidFill>
                  <a:srgbClr val="38829D"/>
                </a:solidFill>
                <a:latin typeface="Arial" panose="020B0604020202020204"/>
                <a:cs typeface="Arial" panose="020B0604020202020204"/>
              </a:rPr>
              <a:t>Disclosures</a:t>
            </a:r>
            <a:endParaRPr sz="1050">
              <a:solidFill>
                <a:srgbClr val="38829D"/>
              </a:solidFill>
              <a:latin typeface="Arial" panose="020B0604020202020204"/>
              <a:cs typeface="Arial" panose="020B0604020202020204"/>
            </a:endParaRPr>
          </a:p>
          <a:p>
            <a:pPr marL="12700" marR="5080" algn="just">
              <a:lnSpc>
                <a:spcPct val="113000"/>
              </a:lnSpc>
              <a:spcBef>
                <a:spcPts val="565"/>
              </a:spcBef>
            </a:pPr>
            <a:r>
              <a:rPr sz="850" b="1" spc="-5" dirty="0">
                <a:solidFill>
                  <a:srgbClr val="3E3E3E"/>
                </a:solidFill>
                <a:latin typeface="Arial" panose="020B0604020202020204"/>
                <a:cs typeface="Arial" panose="020B0604020202020204"/>
              </a:rPr>
              <a:t>This report contains independent commentary to be used for informational purposes only. The analysts contributing to this report do  not hold any shares of this stock. The analysts contributing to this report do not serve on the board of the company that issued this  stock. The EPS and revenue forecasts are the </a:t>
            </a:r>
            <a:r>
              <a:rPr lang="en-US" sz="850" b="1" spc="-5" dirty="0">
                <a:solidFill>
                  <a:srgbClr val="3E3E3E"/>
                </a:solidFill>
                <a:latin typeface="Arial" panose="020B0604020202020204"/>
                <a:cs typeface="Arial" panose="020B0604020202020204"/>
              </a:rPr>
              <a:t>SEABRDIGE</a:t>
            </a:r>
            <a:r>
              <a:rPr sz="850" b="1" spc="-5" dirty="0">
                <a:solidFill>
                  <a:srgbClr val="3E3E3E"/>
                </a:solidFill>
                <a:latin typeface="Arial" panose="020B0604020202020204"/>
                <a:cs typeface="Arial" panose="020B0604020202020204"/>
              </a:rPr>
              <a:t> Consensus estimates, unless indicated otherwise on the report's first page.  </a:t>
            </a:r>
            <a:r>
              <a:rPr sz="850" spc="-5" dirty="0">
                <a:solidFill>
                  <a:srgbClr val="3E3E3E"/>
                </a:solidFill>
                <a:latin typeface="Arial" panose="020B0604020202020204"/>
                <a:cs typeface="Arial" panose="020B0604020202020204"/>
              </a:rPr>
              <a:t>Additionally, the analysts contributing to this report certify that the views expressed herein accurately reflect the analysts' personal views as to the  subject securities and issuers. ZIR certifies that no part of the analysts' compensation was, is, or will be, directly or indirectly, related to the  specific recommendation or views expressed by the analyst in the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report.</a:t>
            </a:r>
            <a:endParaRPr sz="85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8890" algn="just">
              <a:lnSpc>
                <a:spcPct val="113000"/>
              </a:lnSpc>
            </a:pPr>
            <a:r>
              <a:rPr sz="850" spc="-5" dirty="0">
                <a:solidFill>
                  <a:srgbClr val="3E3E3E"/>
                </a:solidFill>
                <a:latin typeface="Arial" panose="020B0604020202020204"/>
                <a:cs typeface="Arial" panose="020B0604020202020204"/>
              </a:rPr>
              <a:t>Additional information on the securities mentioned in this report is available upon request. This report is based on data obtained from sources we  believe to be reliable, but is not guaranteed as to accuracy and does not purport to be complete. Any opinions expressed herein are subject to  change.</a:t>
            </a:r>
            <a:endParaRPr sz="85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ZIR is not an investment advisor and the report should not be construed as advice designed to meet the particular investment needs of any  investor. Prior to making any investment decision, you are advised to consult with your broker, investment advisor, or other appropriate tax or  financial professional to determine the suitability of any investment. This report and others like it are published regularly and not in response to  episodic market activity or events affecting the securities</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industry.</a:t>
            </a:r>
            <a:endParaRPr sz="85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This report is not to be construed as an offer or the solicitation of an offer to buy or sell the securities herein mentioned. ZIR or its officers,  employees or customers may have a position long or short in the securities mentioned and buy or sell the securities from time to time. ZIR is not  a broker-dealer. ZIR may enter into arms-length agreements with broker-dealers to provide this research to their clients.</a:t>
            </a:r>
            <a:r>
              <a:rPr lang="en-US" sz="850" b="1" spc="-5" dirty="0">
                <a:solidFill>
                  <a:srgbClr val="3E3E3E"/>
                </a:solidFill>
                <a:latin typeface="Arial" panose="020B0604020202020204"/>
                <a:cs typeface="Arial" panose="020B0604020202020204"/>
                <a:sym typeface="+mn-ea"/>
              </a:rPr>
              <a:t>SEABRDIGE</a:t>
            </a:r>
            <a:r>
              <a:rPr sz="850" spc="-5" dirty="0">
                <a:solidFill>
                  <a:srgbClr val="3E3E3E"/>
                </a:solidFill>
                <a:latin typeface="Arial" panose="020B0604020202020204"/>
                <a:cs typeface="Arial" panose="020B0604020202020204"/>
              </a:rPr>
              <a:t> and its staff are not involved in investment banking activities for the stock issuer covered in this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report.</a:t>
            </a:r>
            <a:endParaRPr sz="850">
              <a:latin typeface="Arial" panose="020B0604020202020204"/>
              <a:cs typeface="Arial" panose="020B0604020202020204"/>
            </a:endParaRPr>
          </a:p>
          <a:p>
            <a:pPr>
              <a:lnSpc>
                <a:spcPct val="100000"/>
              </a:lnSpc>
              <a:spcBef>
                <a:spcPts val="5"/>
              </a:spcBef>
            </a:pPr>
            <a:endParaRPr sz="95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ZIR uses the following rating system for the securities it covers. </a:t>
            </a:r>
            <a:r>
              <a:rPr sz="850" b="1" spc="-5" dirty="0">
                <a:solidFill>
                  <a:srgbClr val="3E3E3E"/>
                </a:solidFill>
                <a:latin typeface="Arial" panose="020B0604020202020204"/>
                <a:cs typeface="Arial" panose="020B0604020202020204"/>
              </a:rPr>
              <a:t>Outperform- </a:t>
            </a:r>
            <a:r>
              <a:rPr sz="850" spc="-5" dirty="0">
                <a:solidFill>
                  <a:srgbClr val="3E3E3E"/>
                </a:solidFill>
                <a:latin typeface="Arial" panose="020B0604020202020204"/>
                <a:cs typeface="Arial" panose="020B0604020202020204"/>
              </a:rPr>
              <a:t>ZIR expects that the subject company will outperform the</a:t>
            </a:r>
            <a:r>
              <a:rPr sz="850" spc="-114"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broader</a:t>
            </a:r>
            <a:endParaRPr sz="850">
              <a:latin typeface="Arial" panose="020B0604020202020204"/>
              <a:cs typeface="Arial" panose="020B0604020202020204"/>
            </a:endParaRPr>
          </a:p>
          <a:p>
            <a:pPr marL="12700" marR="6350" algn="just">
              <a:lnSpc>
                <a:spcPct val="113000"/>
              </a:lnSpc>
            </a:pPr>
            <a:r>
              <a:rPr sz="850" spc="-5" dirty="0">
                <a:solidFill>
                  <a:srgbClr val="3E3E3E"/>
                </a:solidFill>
                <a:latin typeface="Arial" panose="020B0604020202020204"/>
                <a:cs typeface="Arial" panose="020B0604020202020204"/>
              </a:rPr>
              <a:t>U.S. equities markets over the next six to twelve months. </a:t>
            </a:r>
            <a:r>
              <a:rPr sz="850" b="1" spc="-5" dirty="0">
                <a:solidFill>
                  <a:srgbClr val="3E3E3E"/>
                </a:solidFill>
                <a:latin typeface="Arial" panose="020B0604020202020204"/>
                <a:cs typeface="Arial" panose="020B0604020202020204"/>
              </a:rPr>
              <a:t>Neutral- </a:t>
            </a:r>
            <a:r>
              <a:rPr sz="850" spc="-5" dirty="0">
                <a:solidFill>
                  <a:srgbClr val="3E3E3E"/>
                </a:solidFill>
                <a:latin typeface="Arial" panose="020B0604020202020204"/>
                <a:cs typeface="Arial" panose="020B0604020202020204"/>
              </a:rPr>
              <a:t>ZIR expects that the company will perform in line with the broader U.S.  equities markets over the next six to twelve months. </a:t>
            </a:r>
            <a:r>
              <a:rPr sz="850" b="1" spc="-5" dirty="0">
                <a:solidFill>
                  <a:srgbClr val="3E3E3E"/>
                </a:solidFill>
                <a:latin typeface="Arial" panose="020B0604020202020204"/>
                <a:cs typeface="Arial" panose="020B0604020202020204"/>
              </a:rPr>
              <a:t>Underperform- </a:t>
            </a:r>
            <a:r>
              <a:rPr sz="850" spc="-5" dirty="0">
                <a:solidFill>
                  <a:srgbClr val="3E3E3E"/>
                </a:solidFill>
                <a:latin typeface="Arial" panose="020B0604020202020204"/>
                <a:cs typeface="Arial" panose="020B0604020202020204"/>
              </a:rPr>
              <a:t>ZIR expects the company will underperform the broader U.S. equities  markets over the next six to twelve months.</a:t>
            </a:r>
            <a:endParaRPr sz="850">
              <a:latin typeface="Arial" panose="020B0604020202020204"/>
              <a:cs typeface="Arial" panose="020B0604020202020204"/>
            </a:endParaRPr>
          </a:p>
          <a:p>
            <a:pPr>
              <a:lnSpc>
                <a:spcPct val="100000"/>
              </a:lnSpc>
              <a:spcBef>
                <a:spcPts val="5"/>
              </a:spcBef>
            </a:pPr>
            <a:endParaRPr sz="95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No part of this report can be reprinted, republished or transmitted electronically without the prior written authorization of</a:t>
            </a:r>
            <a:r>
              <a:rPr sz="850" spc="10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ZIR.</a:t>
            </a:r>
            <a:endParaRPr sz="850">
              <a:latin typeface="Arial" panose="020B0604020202020204"/>
              <a:cs typeface="Arial" panose="020B0604020202020204"/>
            </a:endParaRPr>
          </a:p>
        </p:txBody>
      </p:sp>
      <p:sp>
        <p:nvSpPr>
          <p:cNvPr id="42" name="object 42"/>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43" name="object 43"/>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44" name="object 44"/>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45" name="object 45"/>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46" name="object 46"/>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47" name="object 47"/>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48" name="object 48"/>
          <p:cNvSpPr txBox="1">
            <a:spLocks noGrp="1"/>
          </p:cNvSpPr>
          <p:nvPr>
            <p:ph type="dt" sz="half" idx="6"/>
          </p:nvPr>
        </p:nvSpPr>
        <p:spPr>
          <a:xfrm>
            <a:off x="241300" y="10321925"/>
            <a:ext cx="1633855" cy="132080"/>
          </a:xfrm>
          <a:prstGeom prst="rect">
            <a:avLst/>
          </a:prstGeom>
        </p:spPr>
        <p:txBody>
          <a:bodyPr vert="horz" wrap="square" lIns="0" tIns="1905" rIns="0" bIns="0" rtlCol="0">
            <a:spAutoFit/>
          </a:bodyPr>
          <a:lstStyle/>
          <a:p>
            <a:pPr marL="12700">
              <a:lnSpc>
                <a:spcPct val="100000"/>
              </a:lnSpc>
              <a:spcBef>
                <a:spcPts val="15"/>
              </a:spcBef>
            </a:pPr>
            <a:r>
              <a:rPr lang="en-US" spc="-5" dirty="0"/>
              <a:t>SEABRIDG</a:t>
            </a:r>
            <a:r>
              <a:rPr spc="-5" dirty="0"/>
              <a:t> Equity</a:t>
            </a:r>
            <a:r>
              <a:rPr spc="-30" dirty="0"/>
              <a:t> </a:t>
            </a:r>
            <a:r>
              <a:rPr spc="-5" dirty="0"/>
              <a:t>Research</a:t>
            </a:r>
            <a:endParaRPr spc="-5" dirty="0"/>
          </a:p>
        </p:txBody>
      </p:sp>
      <p:sp>
        <p:nvSpPr>
          <p:cNvPr id="49" name="object 49"/>
          <p:cNvSpPr txBox="1"/>
          <p:nvPr/>
        </p:nvSpPr>
        <p:spPr>
          <a:xfrm>
            <a:off x="3338830" y="10335895"/>
            <a:ext cx="2085340"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3"/>
              </a:rPr>
              <a:t>www.seabridgefintech.com</a:t>
            </a:r>
            <a:endParaRPr sz="850">
              <a:latin typeface="Arial" panose="020B0604020202020204"/>
              <a:cs typeface="Arial" panose="020B0604020202020204"/>
            </a:endParaRPr>
          </a:p>
        </p:txBody>
      </p:sp>
      <p:sp>
        <p:nvSpPr>
          <p:cNvPr id="50" name="object 50"/>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spc="-5" dirty="0"/>
              <a:t>9</a:t>
            </a:r>
            <a:endParaRPr spc="-5" dirty="0"/>
          </a:p>
        </p:txBody>
      </p:sp>
    </p:spTree>
  </p:cSld>
  <p:clrMapOvr>
    <a:masterClrMapping/>
  </p:clrMapOvr>
</p:sld>
</file>

<file path=ppt/tags/tag1.xml><?xml version="1.0" encoding="utf-8"?>
<p:tagLst xmlns:p="http://schemas.openxmlformats.org/presentationml/2006/main">
  <p:tag name="KSO_WM_UNIT_TABLE_BEAUTIFY" val="smartTable{9415fe53-96d9-48a7-a488-c0779df8f1c5}"/>
</p:tagLst>
</file>

<file path=ppt/tags/tag2.xml><?xml version="1.0" encoding="utf-8"?>
<p:tagLst xmlns:p="http://schemas.openxmlformats.org/presentationml/2006/main">
  <p:tag name="KSO_WM_UNIT_TABLE_BEAUTIFY" val="smartTable{94aee7d8-0456-449a-af32-82c102f08359}"/>
</p:tagLst>
</file>

<file path=ppt/tags/tag3.xml><?xml version="1.0" encoding="utf-8"?>
<p:tagLst xmlns:p="http://schemas.openxmlformats.org/presentationml/2006/main">
  <p:tag name="KSO_WM_UNIT_TABLE_BEAUTIFY" val="smartTable{baaaa1c1-f509-46e0-a874-33a9b953f46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30536</Words>
  <Application>WPS 演示</Application>
  <PresentationFormat>On-screen Show (4:3)</PresentationFormat>
  <Paragraphs>1113</Paragraphs>
  <Slides>9</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vt:i4>
      </vt:variant>
    </vt:vector>
  </HeadingPairs>
  <TitlesOfParts>
    <vt:vector size="20" baseType="lpstr">
      <vt:lpstr>Arial</vt:lpstr>
      <vt:lpstr>宋体</vt:lpstr>
      <vt:lpstr>Wingdings</vt:lpstr>
      <vt:lpstr>Arial</vt:lpstr>
      <vt:lpstr>Times New Roman</vt:lpstr>
      <vt:lpstr>Calibri</vt:lpstr>
      <vt:lpstr>微软雅黑</vt:lpstr>
      <vt:lpstr>Arial Unicode MS</vt:lpstr>
      <vt:lpstr>Adobe Garamond Pro Bold</vt:lpstr>
      <vt:lpstr>楷体</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Zacks Equity Research Report for AAPL</dc:title>
  <dc:creator/>
  <dc:subject>Zacks Equity Research Report for AAPL</dc:subject>
  <cp:lastModifiedBy>frank</cp:lastModifiedBy>
  <cp:revision>1</cp:revision>
  <dcterms:created xsi:type="dcterms:W3CDTF">2021-02-28T14:44:39Z</dcterms:created>
  <dcterms:modified xsi:type="dcterms:W3CDTF">2021-02-28T14:44:39Z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2021-02-28T00:00:00Z</vt:filetime>
  </property>
  <property fmtid="{D5CDD505-2E9C-101B-9397-08002B2CF9AE}" pid="3" name="Creator">
    <vt:lpwstr>PD4ML. HTML to PDF Converter for Java (370fx2)</vt:lpwstr>
  </property>
  <property fmtid="{D5CDD505-2E9C-101B-9397-08002B2CF9AE}" pid="4" name="LastSaved">
    <vt:filetime>2021-02-28T00:00:00Z</vt:filetime>
  </property>
  <property fmtid="{D5CDD505-2E9C-101B-9397-08002B2CF9AE}" pid="5" name="KSOProductBuildVer">
    <vt:lpwstr>2052-11.1.0.9513</vt:lpwstr>
  </property>
</Properties>
</file>