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56" r:id="rId3"/>
    <p:sldId id="257" r:id="rId4"/>
    <p:sldId id="258" r:id="rId5"/>
    <p:sldId id="259" r:id="rId6"/>
    <p:sldId id="260" r:id="rId7"/>
    <p:sldId id="261" r:id="rId8"/>
    <p:sldId id="262" r:id="rId9"/>
    <p:sldId id="263" r:id="rId10"/>
    <p:sldId id="264" r:id="rId11"/>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62"/>
        <p:guide pos="21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5"/>
            <a:ext cx="2713355" cy="13017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5"/>
            <a:ext cx="2713355" cy="13017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5"/>
            <a:ext cx="2713355" cy="13017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5"/>
            <a:ext cx="2713355" cy="13017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5"/>
            <a:ext cx="2713355" cy="13017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5"/>
            <a:ext cx="2713355" cy="13017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lang="en-US" spc="-5" dirty="0">
                <a:solidFill>
                  <a:schemeClr val="bg1">
                    <a:lumMod val="85000"/>
                  </a:schemeClr>
                </a:solidFill>
                <a:sym typeface="+mn-ea"/>
              </a:rPr>
              <a:t>SEABRIDGE</a:t>
            </a:r>
            <a:r>
              <a:rPr spc="-5" dirty="0">
                <a:solidFill>
                  <a:schemeClr val="bg1">
                    <a:lumMod val="85000"/>
                  </a:schemeClr>
                </a:solidFill>
                <a:sym typeface="+mn-ea"/>
              </a:rPr>
              <a:t> </a:t>
            </a:r>
            <a:r>
              <a:rPr spc="-5" dirty="0"/>
              <a:t> Equity</a:t>
            </a:r>
            <a:r>
              <a:rPr spc="-30" dirty="0"/>
              <a:t> </a:t>
            </a:r>
            <a:r>
              <a:rPr spc="-5" dirty="0"/>
              <a:t>Research</a:t>
            </a:r>
            <a:endParaRPr spc="-5" dirty="0"/>
          </a:p>
        </p:txBody>
      </p:sp>
      <p:sp>
        <p:nvSpPr>
          <p:cNvPr id="6" name="Holder 6"/>
          <p:cNvSpPr>
            <a:spLocks noGrp="1"/>
          </p:cNvSpPr>
          <p:nvPr>
            <p:ph type="sldNum" sz="quarter" idx="7"/>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5.xml"/><Relationship Id="rId8" Type="http://schemas.openxmlformats.org/officeDocument/2006/relationships/image" Target="../media/image5.png"/><Relationship Id="rId7"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hyperlink" Target="https://www.zacks.com/stocks/industry-rank/industry/computer-mini-computers-199" TargetMode="Externa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7.png"/><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0.png"/><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11.png"/><Relationship Id="rId1"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9" Type="http://schemas.openxmlformats.org/officeDocument/2006/relationships/hyperlink" Target="https://www.zacks.com/stock/chart/AAPL/fundamental/pe-ratio-ttm" TargetMode="External"/><Relationship Id="rId8" Type="http://schemas.openxmlformats.org/officeDocument/2006/relationships/hyperlink" Target="https://www.zacks.com/stock/chart/MSFT/fundamental/price-book-value" TargetMode="External"/><Relationship Id="rId7" Type="http://schemas.openxmlformats.org/officeDocument/2006/relationships/hyperlink" Target="https://www.zacks.com/stock/chart/LNVGY/fundamental/price-book-value" TargetMode="External"/><Relationship Id="rId6" Type="http://schemas.openxmlformats.org/officeDocument/2006/relationships/hyperlink" Target="https://www.zacks.com/stock/chart/AAPL/fundamental/price-book-value" TargetMode="External"/><Relationship Id="rId5" Type="http://schemas.openxmlformats.org/officeDocument/2006/relationships/hyperlink" Target="https://www.zacks.com/stock/chart/MSFT/fundamental/peg-ratio-ttm" TargetMode="External"/><Relationship Id="rId4" Type="http://schemas.openxmlformats.org/officeDocument/2006/relationships/hyperlink" Target="https://www.zacks.com/stock/chart/LNVGY/fundamental/peg-ratio-ttm" TargetMode="External"/><Relationship Id="rId30" Type="http://schemas.openxmlformats.org/officeDocument/2006/relationships/slideLayout" Target="../slideLayouts/slideLayout5.xml"/><Relationship Id="rId3" Type="http://schemas.openxmlformats.org/officeDocument/2006/relationships/hyperlink" Target="https://www.zacks.com/stock/chart/HPQ/fundamental/peg-ratio-ttm" TargetMode="External"/><Relationship Id="rId29" Type="http://schemas.openxmlformats.org/officeDocument/2006/relationships/hyperlink" Target="http://www.zacks.com/" TargetMode="External"/><Relationship Id="rId28" Type="http://schemas.openxmlformats.org/officeDocument/2006/relationships/tags" Target="../tags/tag3.xml"/><Relationship Id="rId27" Type="http://schemas.openxmlformats.org/officeDocument/2006/relationships/image" Target="../media/image10.png"/><Relationship Id="rId26" Type="http://schemas.openxmlformats.org/officeDocument/2006/relationships/image" Target="../media/image14.png"/><Relationship Id="rId25" Type="http://schemas.openxmlformats.org/officeDocument/2006/relationships/image" Target="../media/image13.png"/><Relationship Id="rId24" Type="http://schemas.openxmlformats.org/officeDocument/2006/relationships/hyperlink" Target="https://www.zacks.com/stock/chart/MSFT/fundamental/debt-equity-ratio-quarterly" TargetMode="External"/><Relationship Id="rId23" Type="http://schemas.openxmlformats.org/officeDocument/2006/relationships/hyperlink" Target="https://www.zacks.com/stock/chart/LNVGY/fundamental/debt-equity-ratio-quarterly" TargetMode="External"/><Relationship Id="rId22" Type="http://schemas.openxmlformats.org/officeDocument/2006/relationships/hyperlink" Target="https://www.zacks.com/stock/chart/HPQ/fundamental/debt-equity-ratio-quarterly" TargetMode="External"/><Relationship Id="rId21" Type="http://schemas.openxmlformats.org/officeDocument/2006/relationships/hyperlink" Target="https://www.zacks.com/stock/chart/AAPL/fundamental/debt-equity-ratio-quarterly" TargetMode="External"/><Relationship Id="rId20" Type="http://schemas.openxmlformats.org/officeDocument/2006/relationships/hyperlink" Target="https://www.zacks.com/stock/chart/MSFT/fundamental/earnings-yield-ttm" TargetMode="External"/><Relationship Id="rId2" Type="http://schemas.openxmlformats.org/officeDocument/2006/relationships/hyperlink" Target="https://www.zacks.com/stock/chart/AAPL/fundamental/peg-ratio-ttm" TargetMode="External"/><Relationship Id="rId19" Type="http://schemas.openxmlformats.org/officeDocument/2006/relationships/hyperlink" Target="https://www.zacks.com/stock/chart/LNVGY/fundamental/earnings-yield-ttm" TargetMode="External"/><Relationship Id="rId18" Type="http://schemas.openxmlformats.org/officeDocument/2006/relationships/hyperlink" Target="https://www.zacks.com/stock/chart/HPQ/fundamental/earnings-yield-ttm" TargetMode="External"/><Relationship Id="rId17" Type="http://schemas.openxmlformats.org/officeDocument/2006/relationships/hyperlink" Target="https://www.zacks.com/stock/chart/AAPL/fundamental/earnings-yield-ttm" TargetMode="External"/><Relationship Id="rId16" Type="http://schemas.openxmlformats.org/officeDocument/2006/relationships/hyperlink" Target="https://www.zacks.com/stock/chart/MSFT/fundamental/ps-ratio-ttm" TargetMode="External"/><Relationship Id="rId15" Type="http://schemas.openxmlformats.org/officeDocument/2006/relationships/hyperlink" Target="https://www.zacks.com/stock/chart/LNVGY/fundamental/ps-ratio-ttm" TargetMode="External"/><Relationship Id="rId14" Type="http://schemas.openxmlformats.org/officeDocument/2006/relationships/hyperlink" Target="https://www.zacks.com/stock/chart/HPQ/fundamental/ps-ratio-ttm" TargetMode="External"/><Relationship Id="rId13" Type="http://schemas.openxmlformats.org/officeDocument/2006/relationships/hyperlink" Target="https://www.zacks.com/stock/chart/AAPL/fundamental/ps-ratio-ttm" TargetMode="External"/><Relationship Id="rId12" Type="http://schemas.openxmlformats.org/officeDocument/2006/relationships/hyperlink" Target="https://www.zacks.com/stock/chart/MSFT/fundamental/pe-ratio-ttm" TargetMode="External"/><Relationship Id="rId11" Type="http://schemas.openxmlformats.org/officeDocument/2006/relationships/hyperlink" Target="https://www.zacks.com/stock/chart/LNVGY/fundamental/pe-ratio-ttm" TargetMode="External"/><Relationship Id="rId10" Type="http://schemas.openxmlformats.org/officeDocument/2006/relationships/hyperlink" Target="https://www.zacks.com/stock/chart/HPQ/fundamental/pe-ratio-ttm" TargetMode="External"/><Relationship Id="rId1" Type="http://schemas.openxmlformats.org/officeDocument/2006/relationships/image" Target="../media/image12.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0.png"/><Relationship Id="rId1"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1930400" cy="758825"/>
          </a:xfrm>
          <a:prstGeom prst="rect">
            <a:avLst/>
          </a:prstGeom>
        </p:spPr>
        <p:txBody>
          <a:bodyPr vert="horz" wrap="square" lIns="0" tIns="15240" rIns="0" bIns="0" rtlCol="0">
            <a:spAutoFit/>
          </a:bodyPr>
          <a:lstStyle/>
          <a:p>
            <a:pPr>
              <a:lnSpc>
                <a:spcPct val="100000"/>
              </a:lnSpc>
              <a:spcBef>
                <a:spcPts val="120"/>
              </a:spcBef>
            </a:pPr>
            <a:r>
              <a:rPr sz="1250" b="1" spc="10" dirty="0">
                <a:solidFill>
                  <a:srgbClr val="38829D"/>
                </a:solidFill>
                <a:latin typeface="Arial" panose="020B0604020202020204"/>
                <a:cs typeface="Arial" panose="020B0604020202020204"/>
              </a:rPr>
              <a:t>Apple </a:t>
            </a:r>
            <a:r>
              <a:rPr sz="1250" b="1" spc="5" dirty="0">
                <a:solidFill>
                  <a:srgbClr val="38829D"/>
                </a:solidFill>
                <a:latin typeface="Arial" panose="020B0604020202020204"/>
                <a:cs typeface="Arial" panose="020B0604020202020204"/>
              </a:rPr>
              <a:t>Inc.</a:t>
            </a:r>
            <a:r>
              <a:rPr sz="1250" b="1" spc="-10" dirty="0">
                <a:solidFill>
                  <a:srgbClr val="38829D"/>
                </a:solidFill>
                <a:latin typeface="Arial" panose="020B0604020202020204"/>
                <a:cs typeface="Arial" panose="020B0604020202020204"/>
              </a:rPr>
              <a:t> </a:t>
            </a:r>
            <a:r>
              <a:rPr sz="1250" b="1" spc="10" dirty="0">
                <a:solidFill>
                  <a:srgbClr val="38829D"/>
                </a:solidFill>
                <a:latin typeface="Arial" panose="020B0604020202020204"/>
                <a:cs typeface="Arial" panose="020B0604020202020204"/>
              </a:rPr>
              <a:t>(AAPL)</a:t>
            </a:r>
            <a:endParaRPr sz="1250">
              <a:solidFill>
                <a:srgbClr val="38829D"/>
              </a:solidFill>
              <a:latin typeface="Arial" panose="020B0604020202020204"/>
              <a:cs typeface="Arial" panose="020B0604020202020204"/>
            </a:endParaRPr>
          </a:p>
          <a:p>
            <a:pPr>
              <a:lnSpc>
                <a:spcPct val="100000"/>
              </a:lnSpc>
              <a:spcBef>
                <a:spcPts val="1110"/>
              </a:spcBef>
            </a:pPr>
            <a:r>
              <a:rPr sz="1000" b="1" spc="10" dirty="0">
                <a:solidFill>
                  <a:schemeClr val="tx1"/>
                </a:solidFill>
                <a:latin typeface="Arial" panose="020B0604020202020204"/>
                <a:cs typeface="Arial" panose="020B0604020202020204"/>
              </a:rPr>
              <a:t>$</a:t>
            </a:r>
            <a:r>
              <a:rPr sz="1000" b="1" spc="10" dirty="0">
                <a:solidFill>
                  <a:schemeClr val="tx1"/>
                </a:solidFill>
                <a:latin typeface="Arial" panose="020B0604020202020204"/>
                <a:cs typeface="Arial" panose="020B0604020202020204"/>
              </a:rPr>
              <a:t>121.26 </a:t>
            </a:r>
            <a:r>
              <a:rPr sz="900" dirty="0">
                <a:solidFill>
                  <a:schemeClr val="tx1"/>
                </a:solidFill>
                <a:latin typeface="Arial" panose="020B0604020202020204"/>
                <a:cs typeface="Arial" panose="020B0604020202020204"/>
              </a:rPr>
              <a:t>(As of</a:t>
            </a:r>
            <a:r>
              <a:rPr sz="900" spc="-20" dirty="0">
                <a:solidFill>
                  <a:schemeClr val="tx1"/>
                </a:solidFill>
                <a:latin typeface="Arial" panose="020B0604020202020204"/>
                <a:cs typeface="Arial" panose="020B0604020202020204"/>
              </a:rPr>
              <a:t> </a:t>
            </a:r>
            <a:r>
              <a:rPr sz="900" dirty="0">
                <a:solidFill>
                  <a:schemeClr val="tx1"/>
                </a:solidFill>
                <a:latin typeface="Arial" panose="020B0604020202020204"/>
                <a:cs typeface="Arial" panose="020B0604020202020204"/>
              </a:rPr>
              <a:t>02/26/21)</a:t>
            </a:r>
            <a:endParaRPr sz="900">
              <a:solidFill>
                <a:schemeClr val="tx1"/>
              </a:solidFill>
              <a:latin typeface="Arial" panose="020B0604020202020204"/>
              <a:cs typeface="Arial" panose="020B0604020202020204"/>
            </a:endParaRPr>
          </a:p>
          <a:p>
            <a:pPr>
              <a:lnSpc>
                <a:spcPct val="100000"/>
              </a:lnSpc>
              <a:spcBef>
                <a:spcPts val="735"/>
              </a:spcBef>
            </a:pPr>
            <a:r>
              <a:rPr sz="900" dirty="0">
                <a:solidFill>
                  <a:schemeClr val="tx1"/>
                </a:solidFill>
                <a:latin typeface="Arial" panose="020B0604020202020204"/>
                <a:cs typeface="Arial" panose="020B0604020202020204"/>
              </a:rPr>
              <a:t>Price Target (6-12 Months):</a:t>
            </a:r>
            <a:r>
              <a:rPr sz="900" spc="45" dirty="0">
                <a:solidFill>
                  <a:schemeClr val="tx1"/>
                </a:solidFill>
                <a:latin typeface="Arial" panose="020B0604020202020204"/>
                <a:cs typeface="Arial" panose="020B0604020202020204"/>
              </a:rPr>
              <a:t> </a:t>
            </a:r>
            <a:r>
              <a:rPr sz="1000" b="1" spc="10" dirty="0">
                <a:solidFill>
                  <a:schemeClr val="tx1"/>
                </a:solidFill>
                <a:latin typeface="Arial" panose="020B0604020202020204"/>
                <a:cs typeface="Arial" panose="020B0604020202020204"/>
              </a:rPr>
              <a:t>$145.00</a:t>
            </a:r>
            <a:endParaRPr sz="1000" b="1" spc="10" dirty="0">
              <a:solidFill>
                <a:schemeClr val="tx1"/>
              </a:solidFill>
              <a:latin typeface="Arial" panose="020B0604020202020204"/>
              <a:cs typeface="Arial" panose="020B0604020202020204"/>
            </a:endParaRPr>
          </a:p>
        </p:txBody>
      </p:sp>
      <p:sp>
        <p:nvSpPr>
          <p:cNvPr id="3" name="object 3"/>
          <p:cNvSpPr/>
          <p:nvPr/>
        </p:nvSpPr>
        <p:spPr>
          <a:xfrm>
            <a:off x="4785393" y="7197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4" name="object 4"/>
          <p:cNvSpPr/>
          <p:nvPr/>
        </p:nvSpPr>
        <p:spPr>
          <a:xfrm>
            <a:off x="4785393"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3202305" y="652780"/>
            <a:ext cx="3914140" cy="995680"/>
          </a:xfrm>
          <a:prstGeom prst="rect">
            <a:avLst/>
          </a:prstGeom>
        </p:spPr>
        <p:txBody>
          <a:bodyPr vert="horz" wrap="square" lIns="0" tIns="79375" rIns="0" bIns="0" rtlCol="0">
            <a:spAutoFit/>
          </a:bodyPr>
          <a:lstStyle/>
          <a:p>
            <a:pPr>
              <a:lnSpc>
                <a:spcPct val="100000"/>
              </a:lnSpc>
              <a:spcBef>
                <a:spcPts val="625"/>
              </a:spcBef>
              <a:tabLst>
                <a:tab pos="1352550" algn="l"/>
                <a:tab pos="2997200" algn="l"/>
              </a:tabLst>
            </a:pPr>
            <a:r>
              <a:rPr sz="800" spc="-5" dirty="0">
                <a:solidFill>
                  <a:srgbClr val="3E3E3E"/>
                </a:solidFill>
                <a:latin typeface="Arial" panose="020B0604020202020204"/>
                <a:cs typeface="Arial" panose="020B0604020202020204"/>
              </a:rPr>
              <a:t>Long Term: </a:t>
            </a:r>
            <a:r>
              <a:rPr sz="80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6-12</a:t>
            </a:r>
            <a:r>
              <a:rPr sz="800" spc="5"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Months</a:t>
            </a:r>
            <a:r>
              <a:rPr sz="800" spc="-5" dirty="0">
                <a:solidFill>
                  <a:srgbClr val="3E3E3E"/>
                </a:solidFill>
                <a:latin typeface="Arial" panose="020B0604020202020204"/>
                <a:cs typeface="Arial" panose="020B0604020202020204"/>
              </a:rPr>
              <a:t>	           </a:t>
            </a:r>
            <a:r>
              <a:rPr sz="800" b="1" dirty="0">
                <a:solidFill>
                  <a:srgbClr val="3E3E3E"/>
                </a:solidFill>
                <a:latin typeface="Arial" panose="020B0604020202020204"/>
                <a:cs typeface="Arial" panose="020B0604020202020204"/>
              </a:rPr>
              <a:t>SEABRIDGE </a:t>
            </a:r>
            <a:r>
              <a:rPr sz="800" b="1" spc="30" dirty="0">
                <a:solidFill>
                  <a:srgbClr val="3E3E3E"/>
                </a:solidFill>
                <a:latin typeface="Arial" panose="020B0604020202020204"/>
                <a:cs typeface="Arial" panose="020B0604020202020204"/>
              </a:rPr>
              <a:t> </a:t>
            </a:r>
            <a:r>
              <a:rPr sz="800" b="1" dirty="0">
                <a:solidFill>
                  <a:srgbClr val="3E3E3E"/>
                </a:solidFill>
                <a:latin typeface="Arial" panose="020B0604020202020204"/>
                <a:cs typeface="Arial" panose="020B0604020202020204"/>
              </a:rPr>
              <a:t>Recommendation</a:t>
            </a:r>
            <a:r>
              <a:rPr sz="900" b="1"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Outperform</a:t>
            </a:r>
            <a:endParaRPr sz="850">
              <a:latin typeface="Arial" panose="020B0604020202020204"/>
              <a:cs typeface="Arial" panose="020B0604020202020204"/>
            </a:endParaRPr>
          </a:p>
          <a:p>
            <a:pPr marL="1344930">
              <a:lnSpc>
                <a:spcPct val="100000"/>
              </a:lnSpc>
              <a:spcBef>
                <a:spcPts val="485"/>
              </a:spcBef>
            </a:pPr>
            <a:r>
              <a:rPr sz="700" spc="-5" dirty="0">
                <a:solidFill>
                  <a:srgbClr val="3E3E3E"/>
                </a:solidFill>
                <a:latin typeface="Arial" panose="020B0604020202020204"/>
                <a:cs typeface="Arial" panose="020B0604020202020204"/>
              </a:rPr>
              <a:t>              (Since:</a:t>
            </a:r>
            <a:r>
              <a:rPr sz="700" spc="-35" dirty="0">
                <a:solidFill>
                  <a:srgbClr val="3E3E3E"/>
                </a:solidFill>
                <a:latin typeface="Arial" panose="020B0604020202020204"/>
                <a:cs typeface="Arial" panose="020B0604020202020204"/>
              </a:rPr>
              <a:t> </a:t>
            </a:r>
            <a:r>
              <a:rPr sz="700" spc="-5" dirty="0">
                <a:solidFill>
                  <a:srgbClr val="3E3E3E"/>
                </a:solidFill>
                <a:latin typeface="Arial" panose="020B0604020202020204"/>
                <a:cs typeface="Arial" panose="020B0604020202020204"/>
              </a:rPr>
              <a:t>01/29/21)</a:t>
            </a:r>
            <a:endParaRPr sz="700">
              <a:latin typeface="Arial" panose="020B0604020202020204"/>
              <a:cs typeface="Arial" panose="020B0604020202020204"/>
            </a:endParaRPr>
          </a:p>
          <a:p>
            <a:pPr marL="1344930">
              <a:lnSpc>
                <a:spcPct val="100000"/>
              </a:lnSpc>
              <a:spcBef>
                <a:spcPts val="490"/>
              </a:spcBef>
            </a:pPr>
            <a:r>
              <a:rPr sz="700" spc="-5" dirty="0">
                <a:solidFill>
                  <a:srgbClr val="3E3E3E"/>
                </a:solidFill>
                <a:latin typeface="Arial" panose="020B0604020202020204"/>
                <a:cs typeface="Arial" panose="020B0604020202020204"/>
              </a:rPr>
              <a:t>               Prior Recommendation: Neutral</a:t>
            </a:r>
            <a:endParaRPr sz="700" spc="-5" dirty="0">
              <a:solidFill>
                <a:srgbClr val="3E3E3E"/>
              </a:solidFill>
              <a:latin typeface="Arial" panose="020B0604020202020204"/>
              <a:cs typeface="Arial" panose="020B0604020202020204"/>
            </a:endParaRPr>
          </a:p>
          <a:p>
            <a:pPr marL="1344930">
              <a:lnSpc>
                <a:spcPct val="100000"/>
              </a:lnSpc>
              <a:spcBef>
                <a:spcPts val="490"/>
              </a:spcBef>
            </a:pPr>
            <a:endParaRPr sz="800">
              <a:latin typeface="Arial" panose="020B0604020202020204"/>
              <a:cs typeface="Arial" panose="020B0604020202020204"/>
            </a:endParaRPr>
          </a:p>
          <a:p>
            <a:pPr>
              <a:lnSpc>
                <a:spcPct val="100000"/>
              </a:lnSpc>
              <a:spcBef>
                <a:spcPts val="20"/>
              </a:spcBef>
            </a:pPr>
            <a:r>
              <a:rPr sz="800" spc="-5" dirty="0">
                <a:solidFill>
                  <a:srgbClr val="3E3E3E"/>
                </a:solidFill>
                <a:latin typeface="Arial" panose="020B0604020202020204"/>
                <a:cs typeface="Arial" panose="020B0604020202020204"/>
              </a:rPr>
              <a:t>Short Term: </a:t>
            </a:r>
            <a:r>
              <a:rPr sz="800" spc="45"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1-3</a:t>
            </a:r>
            <a:r>
              <a:rPr sz="800" spc="5"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Months                     </a:t>
            </a:r>
            <a:r>
              <a:rPr sz="800" b="1" dirty="0">
                <a:solidFill>
                  <a:srgbClr val="3E3E3E"/>
                </a:solidFill>
                <a:latin typeface="Arial" panose="020B0604020202020204"/>
                <a:cs typeface="Arial" panose="020B0604020202020204"/>
                <a:sym typeface="+mn-ea"/>
              </a:rPr>
              <a:t>SEABRIDGE </a:t>
            </a:r>
            <a:r>
              <a:rPr sz="800" b="1" dirty="0">
                <a:solidFill>
                  <a:srgbClr val="3E3E3E"/>
                </a:solidFill>
                <a:latin typeface="Arial" panose="020B0604020202020204"/>
                <a:cs typeface="Arial" panose="020B0604020202020204"/>
              </a:rPr>
              <a:t>Rank:</a:t>
            </a:r>
            <a:r>
              <a:rPr sz="800" b="1" spc="-10" dirty="0">
                <a:solidFill>
                  <a:srgbClr val="3E3E3E"/>
                </a:solidFill>
                <a:latin typeface="Arial" panose="020B0604020202020204"/>
                <a:cs typeface="Arial" panose="020B0604020202020204"/>
              </a:rPr>
              <a:t> </a:t>
            </a:r>
            <a:r>
              <a:rPr sz="800" dirty="0">
                <a:solidFill>
                  <a:srgbClr val="3E3E3E"/>
                </a:solidFill>
                <a:latin typeface="Arial" panose="020B0604020202020204"/>
                <a:cs typeface="Arial" panose="020B0604020202020204"/>
              </a:rPr>
              <a:t>(1-5)</a:t>
            </a:r>
            <a:endParaRPr sz="800" dirty="0">
              <a:solidFill>
                <a:srgbClr val="3E3E3E"/>
              </a:solidFill>
              <a:latin typeface="Arial" panose="020B0604020202020204"/>
              <a:cs typeface="Arial" panose="020B0604020202020204"/>
            </a:endParaRPr>
          </a:p>
          <a:p>
            <a:pPr>
              <a:lnSpc>
                <a:spcPct val="100000"/>
              </a:lnSpc>
              <a:spcBef>
                <a:spcPts val="20"/>
              </a:spcBef>
            </a:pPr>
            <a:r>
              <a:rPr lang="en-US" sz="800" dirty="0">
                <a:solidFill>
                  <a:srgbClr val="3E3E3E"/>
                </a:solidFill>
                <a:latin typeface="Arial" panose="020B0604020202020204"/>
                <a:cs typeface="Arial" panose="020B0604020202020204"/>
              </a:rPr>
              <a:t>	                           </a:t>
            </a:r>
            <a:r>
              <a:rPr lang="en-US" sz="800" spc="-5" dirty="0">
                <a:solidFill>
                  <a:srgbClr val="3E3E3E"/>
                </a:solidFill>
                <a:latin typeface="Arial" panose="020B0604020202020204"/>
                <a:cs typeface="Arial" panose="020B0604020202020204"/>
              </a:rPr>
              <a:t>SEABRIDGE </a:t>
            </a:r>
            <a:r>
              <a:rPr sz="800" spc="-5" dirty="0">
                <a:solidFill>
                  <a:srgbClr val="3E3E3E"/>
                </a:solidFill>
                <a:latin typeface="Arial" panose="020B0604020202020204"/>
                <a:cs typeface="Arial" panose="020B0604020202020204"/>
              </a:rPr>
              <a:t>Style</a:t>
            </a:r>
            <a:r>
              <a:rPr sz="800" spc="-45"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Scores:</a:t>
            </a:r>
            <a:endParaRPr sz="800">
              <a:latin typeface="Arial" panose="020B0604020202020204"/>
              <a:cs typeface="Arial" panose="020B0604020202020204"/>
            </a:endParaRPr>
          </a:p>
        </p:txBody>
      </p:sp>
      <p:sp>
        <p:nvSpPr>
          <p:cNvPr id="6" name="object 6"/>
          <p:cNvSpPr/>
          <p:nvPr/>
        </p:nvSpPr>
        <p:spPr>
          <a:xfrm>
            <a:off x="5546390"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7" name="object 7"/>
          <p:cNvSpPr txBox="1"/>
          <p:nvPr/>
        </p:nvSpPr>
        <p:spPr>
          <a:xfrm>
            <a:off x="4858418" y="1748589"/>
            <a:ext cx="1321435" cy="154940"/>
          </a:xfrm>
          <a:prstGeom prst="rect">
            <a:avLst/>
          </a:prstGeom>
        </p:spPr>
        <p:txBody>
          <a:bodyPr vert="horz" wrap="square" lIns="0" tIns="12065" rIns="0" bIns="0" rtlCol="0">
            <a:spAutoFit/>
          </a:bodyPr>
          <a:lstStyle/>
          <a:p>
            <a:pPr>
              <a:lnSpc>
                <a:spcPct val="100000"/>
              </a:lnSpc>
              <a:spcBef>
                <a:spcPts val="95"/>
              </a:spcBef>
              <a:tabLst>
                <a:tab pos="829310" algn="l"/>
              </a:tabLst>
            </a:pPr>
            <a:r>
              <a:rPr sz="850" spc="-5" dirty="0">
                <a:solidFill>
                  <a:srgbClr val="3E3E3E"/>
                </a:solidFill>
                <a:latin typeface="Arial" panose="020B0604020202020204"/>
                <a:cs typeface="Arial" panose="020B0604020202020204"/>
              </a:rPr>
              <a:t>Value:</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	Growth:</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p:txBody>
      </p:sp>
      <p:sp>
        <p:nvSpPr>
          <p:cNvPr id="8" name="object 8"/>
          <p:cNvSpPr/>
          <p:nvPr/>
        </p:nvSpPr>
        <p:spPr>
          <a:xfrm>
            <a:off x="6307388"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6393180" y="1314450"/>
            <a:ext cx="702310" cy="589280"/>
          </a:xfrm>
          <a:prstGeom prst="rect">
            <a:avLst/>
          </a:prstGeom>
        </p:spPr>
        <p:txBody>
          <a:bodyPr vert="horz" wrap="square" lIns="0" tIns="87630" rIns="0" bIns="0" rtlCol="0">
            <a:spAutoFit/>
          </a:bodyPr>
          <a:lstStyle/>
          <a:p>
            <a:pPr marR="5080" algn="r" fontAlgn="auto">
              <a:lnSpc>
                <a:spcPct val="100000"/>
              </a:lnSpc>
              <a:spcBef>
                <a:spcPts val="690"/>
              </a:spcBef>
            </a:pPr>
            <a:r>
              <a:rPr sz="800" b="1" spc="5" dirty="0">
                <a:solidFill>
                  <a:srgbClr val="3E3E3E"/>
                </a:solidFill>
                <a:latin typeface="Arial" panose="020B0604020202020204"/>
                <a:cs typeface="Arial" panose="020B0604020202020204"/>
              </a:rPr>
              <a:t>2</a:t>
            </a:r>
            <a:r>
              <a:rPr sz="800" b="1" dirty="0">
                <a:solidFill>
                  <a:srgbClr val="3E3E3E"/>
                </a:solidFill>
                <a:latin typeface="Arial" panose="020B0604020202020204"/>
                <a:cs typeface="Arial" panose="020B0604020202020204"/>
              </a:rPr>
              <a:t>-Buy</a:t>
            </a:r>
            <a:endParaRPr sz="800">
              <a:latin typeface="Arial" panose="020B0604020202020204"/>
              <a:cs typeface="Arial" panose="020B0604020202020204"/>
            </a:endParaRPr>
          </a:p>
          <a:p>
            <a:pPr marL="299720" fontAlgn="auto">
              <a:lnSpc>
                <a:spcPct val="100000"/>
              </a:lnSpc>
              <a:spcBef>
                <a:spcPts val="545"/>
              </a:spcBef>
            </a:pPr>
            <a:r>
              <a:rPr sz="800" spc="-5" dirty="0">
                <a:solidFill>
                  <a:srgbClr val="3E3E3E"/>
                </a:solidFill>
                <a:latin typeface="Arial" panose="020B0604020202020204"/>
                <a:cs typeface="Arial" panose="020B0604020202020204"/>
              </a:rPr>
              <a:t>  VGM:</a:t>
            </a:r>
            <a:r>
              <a:rPr sz="800" spc="-75"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B</a:t>
            </a:r>
            <a:endParaRPr sz="800">
              <a:latin typeface="Arial" panose="020B0604020202020204"/>
              <a:cs typeface="Arial" panose="020B0604020202020204"/>
            </a:endParaRPr>
          </a:p>
          <a:p>
            <a:pPr marR="8255" algn="r" fontAlgn="auto">
              <a:lnSpc>
                <a:spcPct val="100000"/>
              </a:lnSpc>
              <a:spcBef>
                <a:spcPts val="430"/>
              </a:spcBef>
            </a:pPr>
            <a:r>
              <a:rPr sz="850" spc="-5" dirty="0">
                <a:solidFill>
                  <a:srgbClr val="3E3E3E"/>
                </a:solidFill>
                <a:latin typeface="Arial" panose="020B0604020202020204"/>
                <a:cs typeface="Arial" panose="020B0604020202020204"/>
              </a:rPr>
              <a:t>Momentum:</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
            </a:r>
            <a:endParaRPr sz="850">
              <a:latin typeface="Arial" panose="020B0604020202020204"/>
              <a:cs typeface="Arial" panose="020B0604020202020204"/>
            </a:endParaRPr>
          </a:p>
        </p:txBody>
      </p:sp>
      <p:sp>
        <p:nvSpPr>
          <p:cNvPr id="10" name="object 10"/>
          <p:cNvSpPr/>
          <p:nvPr/>
        </p:nvSpPr>
        <p:spPr>
          <a:xfrm>
            <a:off x="3517064" y="1319296"/>
            <a:ext cx="1261110" cy="0"/>
          </a:xfrm>
          <a:custGeom>
            <a:avLst/>
            <a:gdLst/>
            <a:ahLst/>
            <a:cxnLst/>
            <a:rect l="l" t="t" r="r" b="b"/>
            <a:pathLst>
              <a:path w="1261110">
                <a:moveTo>
                  <a:pt x="0" y="0"/>
                </a:moveTo>
                <a:lnTo>
                  <a:pt x="1260642" y="0"/>
                </a:lnTo>
              </a:path>
            </a:pathLst>
          </a:custGeom>
          <a:ln w="7686">
            <a:solidFill>
              <a:srgbClr val="CCCCCC"/>
            </a:solidFill>
          </a:ln>
        </p:spPr>
        <p:txBody>
          <a:bodyPr wrap="square" lIns="0" tIns="0" rIns="0" bIns="0" rtlCol="0"/>
          <a:lstStyle/>
          <a:p/>
        </p:txBody>
      </p:sp>
      <p:sp>
        <p:nvSpPr>
          <p:cNvPr id="11" name="object 11"/>
          <p:cNvSpPr/>
          <p:nvPr/>
        </p:nvSpPr>
        <p:spPr>
          <a:xfrm>
            <a:off x="4785393"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2" name="object 12"/>
          <p:cNvSpPr/>
          <p:nvPr/>
        </p:nvSpPr>
        <p:spPr>
          <a:xfrm>
            <a:off x="319338" y="589046"/>
            <a:ext cx="0" cy="1422400"/>
          </a:xfrm>
          <a:custGeom>
            <a:avLst/>
            <a:gdLst/>
            <a:ahLst/>
            <a:cxnLst/>
            <a:rect l="l" t="t" r="r" b="b"/>
            <a:pathLst>
              <a:path h="1422400">
                <a:moveTo>
                  <a:pt x="0" y="0"/>
                </a:moveTo>
                <a:lnTo>
                  <a:pt x="0" y="1422065"/>
                </a:lnTo>
              </a:path>
            </a:pathLst>
          </a:custGeom>
          <a:ln w="7686">
            <a:solidFill>
              <a:srgbClr val="CACACA"/>
            </a:solidFill>
          </a:ln>
        </p:spPr>
        <p:txBody>
          <a:bodyPr wrap="square" lIns="0" tIns="0" rIns="0" bIns="0" rtlCol="0"/>
          <a:lstStyle/>
          <a:p/>
        </p:txBody>
      </p:sp>
      <p:sp>
        <p:nvSpPr>
          <p:cNvPr id="13" name="object 13"/>
          <p:cNvSpPr/>
          <p:nvPr/>
        </p:nvSpPr>
        <p:spPr>
          <a:xfrm>
            <a:off x="319338" y="58904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4" name="object 14"/>
          <p:cNvSpPr/>
          <p:nvPr/>
        </p:nvSpPr>
        <p:spPr>
          <a:xfrm>
            <a:off x="7229475" y="589280"/>
            <a:ext cx="274320" cy="1430020"/>
          </a:xfrm>
          <a:custGeom>
            <a:avLst/>
            <a:gdLst/>
            <a:ahLst/>
            <a:cxnLst/>
            <a:rect l="l" t="t" r="r" b="b"/>
            <a:pathLst>
              <a:path h="1430020">
                <a:moveTo>
                  <a:pt x="0" y="0"/>
                </a:moveTo>
                <a:lnTo>
                  <a:pt x="0" y="1429752"/>
                </a:lnTo>
              </a:path>
            </a:pathLst>
          </a:custGeom>
          <a:ln w="7686">
            <a:solidFill>
              <a:srgbClr val="CACACA"/>
            </a:solidFill>
          </a:ln>
        </p:spPr>
        <p:txBody>
          <a:bodyPr wrap="square" lIns="0" tIns="0" rIns="0" bIns="0" rtlCol="0"/>
          <a:lstStyle/>
          <a:p/>
        </p:txBody>
      </p:sp>
      <p:sp>
        <p:nvSpPr>
          <p:cNvPr id="15" name="object 15"/>
          <p:cNvSpPr/>
          <p:nvPr/>
        </p:nvSpPr>
        <p:spPr>
          <a:xfrm>
            <a:off x="319338" y="201879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6" name="object 16"/>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38829D"/>
                </a:solidFill>
                <a:latin typeface="Arial" panose="020B0604020202020204"/>
                <a:cs typeface="Arial" panose="020B0604020202020204"/>
              </a:rPr>
              <a:t>Summary</a:t>
            </a:r>
            <a:endParaRPr sz="1050" b="1" spc="25" dirty="0">
              <a:solidFill>
                <a:srgbClr val="38829D"/>
              </a:solidFill>
              <a:latin typeface="Arial" panose="020B0604020202020204"/>
              <a:cs typeface="Arial" panose="020B0604020202020204"/>
            </a:endParaRPr>
          </a:p>
        </p:txBody>
      </p:sp>
      <p:graphicFrame>
        <p:nvGraphicFramePr>
          <p:cNvPr id="17" name="object 17"/>
          <p:cNvGraphicFramePr>
            <a:graphicFrameLocks noGrp="1"/>
          </p:cNvGraphicFramePr>
          <p:nvPr>
            <p:custDataLst>
              <p:tags r:id="rId1"/>
            </p:custDataLst>
          </p:nvPr>
        </p:nvGraphicFramePr>
        <p:xfrm>
          <a:off x="319304" y="4719326"/>
          <a:ext cx="3065145" cy="4394200"/>
        </p:xfrm>
        <a:graphic>
          <a:graphicData uri="http://schemas.openxmlformats.org/drawingml/2006/table">
            <a:tbl>
              <a:tblPr firstRow="1" bandRow="1">
                <a:tableStyleId>{2D5ABB26-0587-4C30-8999-92F81FD0307C}</a:tableStyleId>
              </a:tblPr>
              <a:tblGrid>
                <a:gridCol w="1522095"/>
                <a:gridCol w="1543050"/>
              </a:tblGrid>
              <a:tr h="151765">
                <a:tc>
                  <a:txBody>
                    <a:bodyPr/>
                    <a:lstStyle/>
                    <a:p>
                      <a:pPr marL="31750">
                        <a:lnSpc>
                          <a:spcPts val="1195"/>
                        </a:lnSpc>
                      </a:pPr>
                      <a:r>
                        <a:rPr sz="1050" b="1" spc="20" dirty="0">
                          <a:solidFill>
                            <a:srgbClr val="38829D"/>
                          </a:solidFill>
                          <a:latin typeface="Arial" panose="020B0604020202020204"/>
                          <a:cs typeface="Arial" panose="020B0604020202020204"/>
                        </a:rPr>
                        <a:t>Data</a:t>
                      </a:r>
                      <a:r>
                        <a:rPr sz="1050" b="1"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Overview</a:t>
                      </a:r>
                      <a:endParaRPr sz="1050" b="1" spc="20" dirty="0">
                        <a:solidFill>
                          <a:srgbClr val="38829D"/>
                        </a:solidFill>
                        <a:latin typeface="Arial" panose="020B0604020202020204"/>
                        <a:cs typeface="Arial" panose="020B06040202020202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r>
              <a:tr h="238877">
                <a:tc>
                  <a:txBody>
                    <a:bodyPr/>
                    <a:lstStyle/>
                    <a:p>
                      <a:pPr marL="31750">
                        <a:lnSpc>
                          <a:spcPct val="100000"/>
                        </a:lnSpc>
                        <a:spcBef>
                          <a:spcPts val="415"/>
                        </a:spcBef>
                      </a:pPr>
                      <a:r>
                        <a:rPr sz="850" spc="-5" dirty="0">
                          <a:solidFill>
                            <a:srgbClr val="3E3E3E"/>
                          </a:solidFill>
                          <a:latin typeface="Arial" panose="020B0604020202020204"/>
                          <a:cs typeface="Arial" panose="020B0604020202020204"/>
                        </a:rPr>
                        <a:t>52 Week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High-Low</a:t>
                      </a:r>
                      <a:endParaRPr sz="850">
                        <a:latin typeface="Arial" panose="020B0604020202020204"/>
                        <a:cs typeface="Arial" panose="020B0604020202020204"/>
                      </a:endParaRPr>
                    </a:p>
                  </a:txBody>
                  <a:tcPr marL="0" marR="0" marT="52705" marB="0"/>
                </a:tc>
                <a:tc>
                  <a:txBody>
                    <a:bodyPr/>
                    <a:lstStyle/>
                    <a:p>
                      <a:pPr marR="28575" algn="r">
                        <a:lnSpc>
                          <a:spcPct val="100000"/>
                        </a:lnSpc>
                        <a:spcBef>
                          <a:spcPts val="415"/>
                        </a:spcBef>
                      </a:pPr>
                      <a:r>
                        <a:rPr sz="850" b="1" spc="-5" dirty="0">
                          <a:solidFill>
                            <a:srgbClr val="3E3E3E"/>
                          </a:solidFill>
                          <a:latin typeface="Arial" panose="020B0604020202020204"/>
                          <a:cs typeface="Arial" panose="020B0604020202020204"/>
                        </a:rPr>
                        <a:t>$145.09 -</a:t>
                      </a:r>
                      <a:r>
                        <a:rPr sz="850" b="1" spc="-5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$53.15</a:t>
                      </a:r>
                      <a:endParaRPr sz="850">
                        <a:latin typeface="Arial" panose="020B0604020202020204"/>
                        <a:cs typeface="Arial" panose="020B0604020202020204"/>
                      </a:endParaRPr>
                    </a:p>
                  </a:txBody>
                  <a:tcPr marL="0" marR="0" marT="52705"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20 Day Average Volume</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t>
                      </a:r>
                      <a:endParaRPr sz="850">
                        <a:latin typeface="Arial" panose="020B0604020202020204"/>
                        <a:cs typeface="Arial" panose="020B0604020202020204"/>
                      </a:endParaRPr>
                    </a:p>
                  </a:txBody>
                  <a:tcPr marL="0" marR="0" marT="44450" marB="0"/>
                </a:tc>
                <a:tc>
                  <a:txBody>
                    <a:bodyPr/>
                    <a:lstStyle/>
                    <a:p>
                      <a:pPr marR="27305" algn="r">
                        <a:lnSpc>
                          <a:spcPct val="100000"/>
                        </a:lnSpc>
                        <a:spcBef>
                          <a:spcPts val="350"/>
                        </a:spcBef>
                      </a:pPr>
                      <a:r>
                        <a:rPr sz="850" b="1" dirty="0">
                          <a:solidFill>
                            <a:srgbClr val="3E3E3E"/>
                          </a:solidFill>
                          <a:latin typeface="Arial" panose="020B0604020202020204"/>
                          <a:cs typeface="Arial" panose="020B0604020202020204"/>
                        </a:rPr>
                        <a:t>92,349,312</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t>
                      </a:r>
                      <a:endParaRPr sz="850">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50" b="1" spc="-5" dirty="0">
                          <a:solidFill>
                            <a:srgbClr val="3E3E3E"/>
                          </a:solidFill>
                          <a:latin typeface="Arial" panose="020B0604020202020204"/>
                          <a:cs typeface="Arial" panose="020B0604020202020204"/>
                        </a:rPr>
                        <a:t>$2,035.7</a:t>
                      </a:r>
                      <a:r>
                        <a:rPr sz="850" b="1" spc="-7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B</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YTD Price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lstStyle/>
                    <a:p>
                      <a:pPr marR="31115" algn="r">
                        <a:lnSpc>
                          <a:spcPct val="100000"/>
                        </a:lnSpc>
                        <a:spcBef>
                          <a:spcPts val="350"/>
                        </a:spcBef>
                      </a:pPr>
                      <a:r>
                        <a:rPr sz="850" b="1" dirty="0">
                          <a:solidFill>
                            <a:srgbClr val="3E3E3E"/>
                          </a:solidFill>
                          <a:latin typeface="Arial" panose="020B0604020202020204"/>
                          <a:cs typeface="Arial" panose="020B0604020202020204"/>
                        </a:rPr>
                        <a:t>-8.6%</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Beta</a:t>
                      </a:r>
                      <a:endParaRPr sz="850">
                        <a:latin typeface="Arial" panose="020B0604020202020204"/>
                        <a:cs typeface="Arial" panose="020B0604020202020204"/>
                      </a:endParaRPr>
                    </a:p>
                  </a:txBody>
                  <a:tcPr marL="0" marR="0" marT="44450" marB="0"/>
                </a:tc>
                <a:tc>
                  <a:txBody>
                    <a:bodyPr/>
                    <a:lstStyle/>
                    <a:p>
                      <a:pPr marR="26035" algn="r">
                        <a:lnSpc>
                          <a:spcPct val="100000"/>
                        </a:lnSpc>
                        <a:spcBef>
                          <a:spcPts val="350"/>
                        </a:spcBef>
                      </a:pPr>
                      <a:r>
                        <a:rPr sz="850" b="1" dirty="0">
                          <a:solidFill>
                            <a:srgbClr val="3E3E3E"/>
                          </a:solidFill>
                          <a:latin typeface="Arial" panose="020B0604020202020204"/>
                          <a:cs typeface="Arial" panose="020B0604020202020204"/>
                        </a:rPr>
                        <a:t>1.27</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Dividend / Div</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Yld</a:t>
                      </a:r>
                      <a:endParaRPr sz="850">
                        <a:latin typeface="Arial" panose="020B0604020202020204"/>
                        <a:cs typeface="Arial" panose="020B0604020202020204"/>
                      </a:endParaRPr>
                    </a:p>
                  </a:txBody>
                  <a:tcPr marL="0" marR="0" marT="44450" marB="0"/>
                </a:tc>
                <a:tc>
                  <a:txBody>
                    <a:bodyPr/>
                    <a:lstStyle/>
                    <a:p>
                      <a:pPr marR="30480" algn="r">
                        <a:lnSpc>
                          <a:spcPct val="100000"/>
                        </a:lnSpc>
                        <a:spcBef>
                          <a:spcPts val="350"/>
                        </a:spcBef>
                      </a:pPr>
                      <a:r>
                        <a:rPr sz="850" b="1" spc="-5" dirty="0">
                          <a:solidFill>
                            <a:srgbClr val="3E3E3E"/>
                          </a:solidFill>
                          <a:latin typeface="Arial" panose="020B0604020202020204"/>
                          <a:cs typeface="Arial" panose="020B0604020202020204"/>
                        </a:rPr>
                        <a:t>$0.82 /</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0.7%</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txBody>
                  <a:tcPr marL="0" marR="0" marT="44450" marB="0"/>
                </a:tc>
                <a:tc>
                  <a:txBody>
                    <a:bodyPr/>
                    <a:lstStyle/>
                    <a:p>
                      <a:pPr marR="27305" algn="r">
                        <a:lnSpc>
                          <a:spcPct val="100000"/>
                        </a:lnSpc>
                        <a:spcBef>
                          <a:spcPts val="350"/>
                        </a:spcBef>
                      </a:pPr>
                      <a:r>
                        <a:rPr sz="850" b="1" u="sng" spc="-5" dirty="0">
                          <a:solidFill>
                            <a:srgbClr val="0000FF"/>
                          </a:solidFill>
                          <a:uFill>
                            <a:solidFill>
                              <a:srgbClr val="0000FF"/>
                            </a:solidFill>
                          </a:uFill>
                          <a:latin typeface="Arial" panose="020B0604020202020204"/>
                          <a:cs typeface="Arial" panose="020B0604020202020204"/>
                          <a:hlinkClick r:id="rId2"/>
                        </a:rPr>
                        <a:t>Computer - Mini</a:t>
                      </a:r>
                      <a:r>
                        <a:rPr sz="850" b="1" u="sng" spc="-30" dirty="0">
                          <a:solidFill>
                            <a:srgbClr val="0000FF"/>
                          </a:solidFill>
                          <a:uFill>
                            <a:solidFill>
                              <a:srgbClr val="0000FF"/>
                            </a:solidFill>
                          </a:uFill>
                          <a:latin typeface="Arial" panose="020B0604020202020204"/>
                          <a:cs typeface="Arial" panose="020B0604020202020204"/>
                          <a:hlinkClick r:id="rId2"/>
                        </a:rPr>
                        <a:t> </a:t>
                      </a:r>
                      <a:r>
                        <a:rPr sz="850" b="1" u="sng" spc="-5" dirty="0">
                          <a:solidFill>
                            <a:srgbClr val="0000FF"/>
                          </a:solidFill>
                          <a:uFill>
                            <a:solidFill>
                              <a:srgbClr val="0000FF"/>
                            </a:solidFill>
                          </a:uFill>
                          <a:latin typeface="Arial" panose="020B0604020202020204"/>
                          <a:cs typeface="Arial" panose="020B0604020202020204"/>
                          <a:hlinkClick r:id="rId2"/>
                        </a:rPr>
                        <a:t>computers</a:t>
                      </a:r>
                      <a:endParaRPr sz="850">
                        <a:latin typeface="Arial" panose="020B0604020202020204"/>
                        <a:cs typeface="Arial" panose="020B0604020202020204"/>
                      </a:endParaRPr>
                    </a:p>
                  </a:txBody>
                  <a:tcPr marL="0" marR="0" marT="44450" marB="0"/>
                </a:tc>
              </a:tr>
              <a:tr h="322847">
                <a:tc>
                  <a:txBody>
                    <a:bodyPr/>
                    <a:lstStyle/>
                    <a:p>
                      <a:pPr marL="31750">
                        <a:lnSpc>
                          <a:spcPct val="100000"/>
                        </a:lnSpc>
                        <a:spcBef>
                          <a:spcPts val="350"/>
                        </a:spcBef>
                      </a:pPr>
                      <a:r>
                        <a:rPr lang="en-US" sz="850" spc="-5" dirty="0">
                          <a:solidFill>
                            <a:srgbClr val="3E3E3E"/>
                          </a:solidFill>
                          <a:latin typeface="Arial" panose="020B0604020202020204"/>
                          <a:cs typeface="Arial" panose="020B0604020202020204"/>
                        </a:rPr>
                        <a:t>SEABRIDGE</a:t>
                      </a:r>
                      <a:r>
                        <a:rPr sz="850" spc="-5" dirty="0">
                          <a:solidFill>
                            <a:srgbClr val="3E3E3E"/>
                          </a:solidFill>
                          <a:latin typeface="Arial" panose="020B0604020202020204"/>
                          <a:cs typeface="Arial" panose="020B0604020202020204"/>
                        </a:rPr>
                        <a:t> 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44450" marB="0"/>
                </a:tc>
                <a:tc>
                  <a:txBody>
                    <a:bodyPr/>
                    <a:lstStyle/>
                    <a:p>
                      <a:pPr marR="29210" algn="r">
                        <a:lnSpc>
                          <a:spcPct val="100000"/>
                        </a:lnSpc>
                        <a:spcBef>
                          <a:spcPts val="350"/>
                        </a:spcBef>
                      </a:pPr>
                      <a:r>
                        <a:rPr sz="850" b="1" spc="-5" dirty="0">
                          <a:solidFill>
                            <a:srgbClr val="3E3E3E"/>
                          </a:solidFill>
                          <a:latin typeface="Arial" panose="020B0604020202020204"/>
                          <a:cs typeface="Arial" panose="020B0604020202020204"/>
                        </a:rPr>
                        <a:t>Top 1% (3 out of</a:t>
                      </a:r>
                      <a:r>
                        <a:rPr sz="850" b="1" spc="-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44450" marB="0"/>
                </a:tc>
              </a:tr>
              <a:tr h="322847">
                <a:tc>
                  <a:txBody>
                    <a:bodyPr/>
                    <a:lstStyle/>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Last 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5080" marB="0"/>
                </a:tc>
                <a:tc>
                  <a:txBody>
                    <a:bodyPr/>
                    <a:lstStyle/>
                    <a:p>
                      <a:pPr>
                        <a:lnSpc>
                          <a:spcPct val="100000"/>
                        </a:lnSpc>
                        <a:spcBef>
                          <a:spcPts val="40"/>
                        </a:spcBef>
                      </a:pPr>
                      <a:endParaRPr sz="900">
                        <a:latin typeface="Times New Roman" panose="02020603050405020304"/>
                        <a:cs typeface="Times New Roman" panose="02020603050405020304"/>
                      </a:endParaRPr>
                    </a:p>
                    <a:p>
                      <a:pPr marR="29845" algn="r">
                        <a:lnSpc>
                          <a:spcPct val="100000"/>
                        </a:lnSpc>
                      </a:pPr>
                      <a:r>
                        <a:rPr sz="850" b="1" dirty="0">
                          <a:solidFill>
                            <a:srgbClr val="3E3E3E"/>
                          </a:solidFill>
                          <a:latin typeface="Arial" panose="020B0604020202020204"/>
                          <a:cs typeface="Arial" panose="020B0604020202020204"/>
                        </a:rPr>
                        <a:t>19.2%</a:t>
                      </a:r>
                      <a:endParaRPr sz="850">
                        <a:latin typeface="Arial" panose="020B0604020202020204"/>
                        <a:cs typeface="Arial" panose="020B0604020202020204"/>
                      </a:endParaRPr>
                    </a:p>
                  </a:txBody>
                  <a:tcPr marL="0" marR="0" marT="508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Last 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50" b="1" dirty="0">
                          <a:solidFill>
                            <a:srgbClr val="3E3E3E"/>
                          </a:solidFill>
                          <a:latin typeface="Arial" panose="020B0604020202020204"/>
                          <a:cs typeface="Arial" panose="020B0604020202020204"/>
                        </a:rPr>
                        <a:t>8.7%</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EPS F1 Est- 4 week</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lstStyle/>
                    <a:p>
                      <a:pPr marR="29845" algn="r">
                        <a:lnSpc>
                          <a:spcPct val="100000"/>
                        </a:lnSpc>
                        <a:spcBef>
                          <a:spcPts val="350"/>
                        </a:spcBef>
                      </a:pPr>
                      <a:r>
                        <a:rPr sz="850" b="1" dirty="0">
                          <a:solidFill>
                            <a:srgbClr val="3E3E3E"/>
                          </a:solidFill>
                          <a:latin typeface="Arial" panose="020B0604020202020204"/>
                          <a:cs typeface="Arial" panose="020B0604020202020204"/>
                        </a:rPr>
                        <a:t>10.2%</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Expected 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4450" marB="0"/>
                </a:tc>
                <a:tc>
                  <a:txBody>
                    <a:bodyPr/>
                    <a:lstStyle/>
                    <a:p>
                      <a:pPr marR="27305" algn="r">
                        <a:lnSpc>
                          <a:spcPct val="100000"/>
                        </a:lnSpc>
                        <a:spcBef>
                          <a:spcPts val="350"/>
                        </a:spcBef>
                      </a:pPr>
                      <a:r>
                        <a:rPr sz="850" b="1" dirty="0">
                          <a:solidFill>
                            <a:srgbClr val="3E3E3E"/>
                          </a:solidFill>
                          <a:latin typeface="Arial" panose="020B0604020202020204"/>
                          <a:cs typeface="Arial" panose="020B0604020202020204"/>
                        </a:rPr>
                        <a:t>04/29/2021</a:t>
                      </a:r>
                      <a:endParaRPr sz="850">
                        <a:latin typeface="Arial" panose="020B0604020202020204"/>
                        <a:cs typeface="Arial" panose="020B0604020202020204"/>
                      </a:endParaRPr>
                    </a:p>
                  </a:txBody>
                  <a:tcPr marL="0" marR="0" marT="44450" marB="0"/>
                </a:tc>
              </a:tr>
              <a:tr h="322847">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Earnings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ESP</a:t>
                      </a:r>
                      <a:endParaRPr sz="850">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50" b="1" dirty="0">
                          <a:solidFill>
                            <a:srgbClr val="3E3E3E"/>
                          </a:solidFill>
                          <a:latin typeface="Arial" panose="020B0604020202020204"/>
                          <a:cs typeface="Arial" panose="020B0604020202020204"/>
                        </a:rPr>
                        <a:t>0.0%</a:t>
                      </a:r>
                      <a:endParaRPr sz="850">
                        <a:latin typeface="Arial" panose="020B0604020202020204"/>
                        <a:cs typeface="Arial" panose="020B0604020202020204"/>
                      </a:endParaRPr>
                    </a:p>
                  </a:txBody>
                  <a:tcPr marL="0" marR="0" marT="44450" marB="0"/>
                </a:tc>
              </a:tr>
              <a:tr h="322847">
                <a:tc>
                  <a:txBody>
                    <a:bodyPr/>
                    <a:lstStyle/>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5080" marB="0"/>
                </a:tc>
                <a:tc>
                  <a:txBody>
                    <a:bodyPr/>
                    <a:lstStyle/>
                    <a:p>
                      <a:pPr>
                        <a:lnSpc>
                          <a:spcPct val="100000"/>
                        </a:lnSpc>
                        <a:spcBef>
                          <a:spcPts val="40"/>
                        </a:spcBef>
                      </a:pPr>
                      <a:endParaRPr sz="900">
                        <a:latin typeface="Times New Roman" panose="02020603050405020304"/>
                        <a:cs typeface="Times New Roman" panose="02020603050405020304"/>
                      </a:endParaRPr>
                    </a:p>
                    <a:p>
                      <a:pPr marR="26035" algn="r">
                        <a:lnSpc>
                          <a:spcPct val="100000"/>
                        </a:lnSpc>
                      </a:pPr>
                      <a:r>
                        <a:rPr sz="850" b="1" dirty="0">
                          <a:solidFill>
                            <a:srgbClr val="3E3E3E"/>
                          </a:solidFill>
                          <a:latin typeface="Arial" panose="020B0604020202020204"/>
                          <a:cs typeface="Arial" panose="020B0604020202020204"/>
                        </a:rPr>
                        <a:t>16.1</a:t>
                      </a:r>
                      <a:endParaRPr sz="850">
                        <a:latin typeface="Arial" panose="020B0604020202020204"/>
                        <a:cs typeface="Arial" panose="020B0604020202020204"/>
                      </a:endParaRPr>
                    </a:p>
                  </a:txBody>
                  <a:tcPr marL="0" marR="0" marT="508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lstStyle/>
                    <a:p>
                      <a:pPr marR="26035" algn="r">
                        <a:lnSpc>
                          <a:spcPct val="100000"/>
                        </a:lnSpc>
                        <a:spcBef>
                          <a:spcPts val="350"/>
                        </a:spcBef>
                      </a:pPr>
                      <a:r>
                        <a:rPr sz="850" b="1" dirty="0">
                          <a:solidFill>
                            <a:srgbClr val="3E3E3E"/>
                          </a:solidFill>
                          <a:latin typeface="Arial" panose="020B0604020202020204"/>
                          <a:cs typeface="Arial" panose="020B0604020202020204"/>
                        </a:rPr>
                        <a:t>27.1</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PEG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50" b="1" dirty="0">
                          <a:solidFill>
                            <a:srgbClr val="3E3E3E"/>
                          </a:solidFill>
                          <a:latin typeface="Arial" panose="020B0604020202020204"/>
                          <a:cs typeface="Arial" panose="020B0604020202020204"/>
                        </a:rPr>
                        <a:t>2.6</a:t>
                      </a:r>
                      <a:endParaRPr sz="850">
                        <a:latin typeface="Arial" panose="020B0604020202020204"/>
                        <a:cs typeface="Arial" panose="020B0604020202020204"/>
                      </a:endParaRPr>
                    </a:p>
                  </a:txBody>
                  <a:tcPr marL="0" marR="0" marT="44450" marB="0"/>
                </a:tc>
              </a:tr>
              <a:tr h="175416">
                <a:tc>
                  <a:txBody>
                    <a:bodyPr/>
                    <a:lstStyle/>
                    <a:p>
                      <a:pPr marL="31750">
                        <a:lnSpc>
                          <a:spcPts val="930"/>
                        </a:lnSpc>
                        <a:spcBef>
                          <a:spcPts val="350"/>
                        </a:spcBef>
                      </a:pPr>
                      <a:r>
                        <a:rPr sz="850" spc="-5" dirty="0">
                          <a:solidFill>
                            <a:srgbClr val="3E3E3E"/>
                          </a:solidFill>
                          <a:latin typeface="Arial" panose="020B0604020202020204"/>
                          <a:cs typeface="Arial" panose="020B0604020202020204"/>
                        </a:rPr>
                        <a:t>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44450" marB="0"/>
                </a:tc>
                <a:tc>
                  <a:txBody>
                    <a:bodyPr/>
                    <a:lstStyle/>
                    <a:p>
                      <a:pPr marR="24130" algn="r">
                        <a:lnSpc>
                          <a:spcPts val="930"/>
                        </a:lnSpc>
                        <a:spcBef>
                          <a:spcPts val="350"/>
                        </a:spcBef>
                      </a:pPr>
                      <a:r>
                        <a:rPr sz="850" b="1" dirty="0">
                          <a:solidFill>
                            <a:srgbClr val="3E3E3E"/>
                          </a:solidFill>
                          <a:latin typeface="Arial" panose="020B0604020202020204"/>
                          <a:cs typeface="Arial" panose="020B0604020202020204"/>
                        </a:rPr>
                        <a:t>6.9</a:t>
                      </a:r>
                      <a:endParaRPr sz="850">
                        <a:latin typeface="Arial" panose="020B0604020202020204"/>
                        <a:cs typeface="Arial" panose="020B0604020202020204"/>
                      </a:endParaRPr>
                    </a:p>
                  </a:txBody>
                  <a:tcPr marL="0" marR="0" marT="44450" marB="0"/>
                </a:tc>
              </a:tr>
            </a:tbl>
          </a:graphicData>
        </a:graphic>
      </p:graphicFrame>
      <p:sp>
        <p:nvSpPr>
          <p:cNvPr id="18" name="object 18"/>
          <p:cNvSpPr txBox="1"/>
          <p:nvPr/>
        </p:nvSpPr>
        <p:spPr>
          <a:xfrm>
            <a:off x="4812230"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Price, </a:t>
            </a:r>
            <a:r>
              <a:rPr sz="1050" b="1" spc="20" dirty="0">
                <a:solidFill>
                  <a:srgbClr val="38829D"/>
                </a:solidFill>
                <a:latin typeface="Arial" panose="020B0604020202020204"/>
                <a:cs typeface="Arial" panose="020B0604020202020204"/>
              </a:rPr>
              <a:t>Consensus </a:t>
            </a:r>
            <a:r>
              <a:rPr sz="1050" b="1" spc="25" dirty="0">
                <a:solidFill>
                  <a:srgbClr val="38829D"/>
                </a:solidFill>
                <a:latin typeface="Arial" panose="020B0604020202020204"/>
                <a:cs typeface="Arial" panose="020B0604020202020204"/>
              </a:rPr>
              <a:t>&amp;</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Surprise</a:t>
            </a:r>
            <a:endParaRPr sz="1050" b="1" spc="20" dirty="0">
              <a:solidFill>
                <a:srgbClr val="38829D"/>
              </a:solidFill>
              <a:latin typeface="Arial" panose="020B0604020202020204"/>
              <a:cs typeface="Arial" panose="020B0604020202020204"/>
            </a:endParaRPr>
          </a:p>
        </p:txBody>
      </p:sp>
      <p:sp>
        <p:nvSpPr>
          <p:cNvPr id="19" name="object 19"/>
          <p:cNvSpPr/>
          <p:nvPr/>
        </p:nvSpPr>
        <p:spPr>
          <a:xfrm>
            <a:off x="4135120" y="2484755"/>
            <a:ext cx="3094990" cy="2059305"/>
          </a:xfrm>
          <a:prstGeom prst="rect">
            <a:avLst/>
          </a:prstGeom>
          <a:blipFill>
            <a:blip r:embed="rId3" cstate="print"/>
            <a:stretch>
              <a:fillRect/>
            </a:stretch>
          </a:blipFill>
        </p:spPr>
        <p:txBody>
          <a:bodyPr wrap="square" lIns="0" tIns="0" rIns="0" bIns="0" rtlCol="0"/>
          <a:lstStyle/>
          <a:p/>
        </p:txBody>
      </p:sp>
      <p:sp>
        <p:nvSpPr>
          <p:cNvPr id="20" name="object 20"/>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21" name="object 21"/>
          <p:cNvSpPr txBox="1"/>
          <p:nvPr/>
        </p:nvSpPr>
        <p:spPr>
          <a:xfrm>
            <a:off x="319405" y="2484755"/>
            <a:ext cx="3014980" cy="2059305"/>
          </a:xfrm>
          <a:prstGeom prst="rect">
            <a:avLst/>
          </a:prstGeom>
        </p:spPr>
        <p:txBody>
          <a:bodyPr vert="horz" wrap="square" lIns="0" tIns="12700" rIns="0" bIns="0" rtlCol="0">
            <a:spAutoFit/>
          </a:bodyPr>
          <a:lstStyle/>
          <a:p>
            <a:pPr marL="12700" marR="2630805" algn="just">
              <a:lnSpc>
                <a:spcPct val="119000"/>
              </a:lnSpc>
              <a:spcBef>
                <a:spcPts val="100"/>
              </a:spcBef>
            </a:pPr>
            <a:r>
              <a:rPr sz="800" spc="-5" dirty="0">
                <a:solidFill>
                  <a:srgbClr val="3E3E3E"/>
                </a:solidFill>
                <a:latin typeface="Arial" panose="020B0604020202020204"/>
                <a:cs typeface="Arial" panose="020B0604020202020204"/>
              </a:rPr>
              <a:t>Apple’s first-quarter fiscal 2021 results reflected continued  momentum in the Services segment, driven by a robust  performance of App Store, Cloud Services, Music,  advertising, AppleCare and payment services. Moreover,  iPad, Mac and Wearables contributed strongly to the quarterly  results. Further, iPhone sales increased due to strong  demand for iPhone 12 devices. China and Japan iPhone  sales increased significantly. Apple did not provide any  guidance due to uncertainties triggered by the pandemic.  Apple’s near-term prospects are bright, driven by new  iPhones that support 5G, revamped iPad and Mac line-up of  devices, health-focused Apple Watch and robust growth in the  Services business. However, increasing scrutiny and legal  woes over App Store is a headwind. Shares have  underperformed the S&amp;P 500 year to date.</a:t>
            </a:r>
            <a:endParaRPr sz="800">
              <a:latin typeface="Arial" panose="020B0604020202020204"/>
              <a:cs typeface="Arial" panose="020B0604020202020204"/>
            </a:endParaRPr>
          </a:p>
        </p:txBody>
      </p:sp>
      <p:sp>
        <p:nvSpPr>
          <p:cNvPr id="22" name="object 22"/>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23" name="object 23"/>
          <p:cNvSpPr/>
          <p:nvPr/>
        </p:nvSpPr>
        <p:spPr>
          <a:xfrm>
            <a:off x="3797634" y="5543216"/>
            <a:ext cx="3297655" cy="1199147"/>
          </a:xfrm>
          <a:prstGeom prst="rect">
            <a:avLst/>
          </a:prstGeom>
          <a:blipFill>
            <a:blip r:embed="rId6" cstate="print"/>
            <a:stretch>
              <a:fillRect/>
            </a:stretch>
          </a:blipFill>
        </p:spPr>
        <p:txBody>
          <a:bodyPr wrap="square" lIns="0" tIns="0" rIns="0" bIns="0" rtlCol="0"/>
          <a:lstStyle/>
          <a:p/>
        </p:txBody>
      </p:sp>
      <p:graphicFrame>
        <p:nvGraphicFramePr>
          <p:cNvPr id="24" name="object 24"/>
          <p:cNvGraphicFramePr>
            <a:graphicFrameLocks noGrp="1"/>
          </p:cNvGraphicFramePr>
          <p:nvPr>
            <p:custDataLst>
              <p:tags r:id="rId7"/>
            </p:custDataLst>
          </p:nvPr>
        </p:nvGraphicFramePr>
        <p:xfrm>
          <a:off x="3458410" y="7139812"/>
          <a:ext cx="3800475" cy="2146300"/>
        </p:xfrm>
        <a:graphic>
          <a:graphicData uri="http://schemas.openxmlformats.org/drawingml/2006/table">
            <a:tbl>
              <a:tblPr firstRow="1" bandRow="1">
                <a:tableStyleId>{2D5ABB26-0587-4C30-8999-92F81FD0307C}</a:tableStyleId>
              </a:tblPr>
              <a:tblGrid>
                <a:gridCol w="327660"/>
                <a:gridCol w="831215"/>
                <a:gridCol w="683894"/>
                <a:gridCol w="683894"/>
                <a:gridCol w="653414"/>
                <a:gridCol w="620395"/>
              </a:tblGrid>
              <a:tr h="213995">
                <a:tc gridSpan="6">
                  <a:txBody>
                    <a:bodyPr/>
                    <a:lstStyle/>
                    <a:p>
                      <a:pPr marL="31750">
                        <a:lnSpc>
                          <a:spcPts val="1195"/>
                        </a:lnSpc>
                      </a:pPr>
                      <a:r>
                        <a:rPr sz="1050" b="1" spc="20" dirty="0">
                          <a:solidFill>
                            <a:srgbClr val="38829D"/>
                          </a:solidFill>
                          <a:latin typeface="Arial" panose="020B0604020202020204"/>
                          <a:cs typeface="Arial" panose="020B0604020202020204"/>
                        </a:rPr>
                        <a:t>Sales Estimates</a:t>
                      </a:r>
                      <a:r>
                        <a:rPr sz="1050" b="1" spc="20" dirty="0">
                          <a:solidFill>
                            <a:srgbClr val="007F06"/>
                          </a:solidFill>
                          <a:latin typeface="Arial" panose="020B0604020202020204"/>
                          <a:cs typeface="Arial" panose="020B0604020202020204"/>
                        </a:rPr>
                        <a:t> </a:t>
                      </a:r>
                      <a:r>
                        <a:rPr sz="850" b="1" spc="-5" dirty="0">
                          <a:latin typeface="Arial" panose="020B0604020202020204"/>
                          <a:cs typeface="Arial" panose="020B0604020202020204"/>
                        </a:rPr>
                        <a:t>(millions of</a:t>
                      </a:r>
                      <a:r>
                        <a:rPr sz="850" b="1" spc="-105"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a:txBody>
                  <a:tcPr marL="0" marR="0" marT="0" marB="0"/>
                </a:tc>
                <a:tc hMerge="1">
                  <a:tcPr marL="0" marR="0" marT="0" marB="0"/>
                </a:tc>
                <a:tc hMerge="1">
                  <a:tcPr marL="0" marR="0" marT="0" marB="0"/>
                </a:tc>
                <a:tc hMerge="1">
                  <a:tcPr marL="0" marR="0" marT="0" marB="0"/>
                </a:tc>
                <a:tc hMerge="1">
                  <a:tcPr marL="0" marR="0" marT="0" marB="0"/>
                </a:tc>
                <a:tc hMerge="1">
                  <a:tcPr marL="0" marR="0" marT="0" marB="0"/>
                </a:tc>
              </a:tr>
              <a:tr h="184363">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8699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22225"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lstStyle/>
                    <a:p>
                      <a:pPr marR="17145" algn="ct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lstStyle/>
                    <a:p>
                      <a:pPr marR="121285" algn="r">
                        <a:lnSpc>
                          <a:spcPct val="100000"/>
                        </a:lnSpc>
                        <a:spcBef>
                          <a:spcPts val="450"/>
                        </a:spcBef>
                      </a:pPr>
                      <a:r>
                        <a:rPr sz="850" spc="-5" dirty="0">
                          <a:solidFill>
                            <a:srgbClr val="3E3E3E"/>
                          </a:solidFill>
                          <a:latin typeface="Arial" panose="020B0604020202020204"/>
                          <a:cs typeface="Arial" panose="020B0604020202020204"/>
                        </a:rPr>
                        <a:t>112,503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79,707</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73,688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88900" algn="r">
                        <a:lnSpc>
                          <a:spcPct val="100000"/>
                        </a:lnSpc>
                        <a:spcBef>
                          <a:spcPts val="450"/>
                        </a:spcBef>
                      </a:pPr>
                      <a:r>
                        <a:rPr sz="850" spc="-5" dirty="0">
                          <a:solidFill>
                            <a:srgbClr val="3E3E3E"/>
                          </a:solidFill>
                          <a:latin typeface="Arial" panose="020B0604020202020204"/>
                          <a:cs typeface="Arial" panose="020B0604020202020204"/>
                        </a:rPr>
                        <a:t>83,882</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27305" algn="r">
                        <a:lnSpc>
                          <a:spcPct val="100000"/>
                        </a:lnSpc>
                        <a:spcBef>
                          <a:spcPts val="450"/>
                        </a:spcBef>
                      </a:pPr>
                      <a:r>
                        <a:rPr sz="850" spc="-5" dirty="0">
                          <a:solidFill>
                            <a:srgbClr val="3E3E3E"/>
                          </a:solidFill>
                          <a:latin typeface="Arial" panose="020B0604020202020204"/>
                          <a:cs typeface="Arial" panose="020B0604020202020204"/>
                        </a:rPr>
                        <a:t>350,278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544">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lstStyle/>
                    <a:p>
                      <a:pPr marR="121285" algn="r">
                        <a:lnSpc>
                          <a:spcPct val="100000"/>
                        </a:lnSpc>
                        <a:spcBef>
                          <a:spcPts val="200"/>
                        </a:spcBef>
                      </a:pPr>
                      <a:r>
                        <a:rPr sz="850" spc="-5" dirty="0">
                          <a:solidFill>
                            <a:srgbClr val="3E3E3E"/>
                          </a:solidFill>
                          <a:latin typeface="Arial" panose="020B0604020202020204"/>
                          <a:cs typeface="Arial" panose="020B0604020202020204"/>
                        </a:rPr>
                        <a:t>111,439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77,548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68,749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88900" algn="r">
                        <a:lnSpc>
                          <a:spcPct val="100000"/>
                        </a:lnSpc>
                        <a:spcBef>
                          <a:spcPts val="200"/>
                        </a:spcBef>
                      </a:pPr>
                      <a:r>
                        <a:rPr sz="850" spc="-5" dirty="0">
                          <a:solidFill>
                            <a:srgbClr val="3E3E3E"/>
                          </a:solidFill>
                          <a:latin typeface="Arial" panose="020B0604020202020204"/>
                          <a:cs typeface="Arial" panose="020B0604020202020204"/>
                        </a:rPr>
                        <a:t>79,169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27305" algn="r">
                        <a:lnSpc>
                          <a:spcPct val="100000"/>
                        </a:lnSpc>
                        <a:spcBef>
                          <a:spcPts val="200"/>
                        </a:spcBef>
                      </a:pPr>
                      <a:r>
                        <a:rPr sz="850" spc="-5" dirty="0">
                          <a:solidFill>
                            <a:srgbClr val="3E3E3E"/>
                          </a:solidFill>
                          <a:latin typeface="Arial" panose="020B0604020202020204"/>
                          <a:cs typeface="Arial" panose="020B0604020202020204"/>
                        </a:rPr>
                        <a:t>336,812</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91,819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58,313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59,685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88900" algn="r">
                        <a:lnSpc>
                          <a:spcPct val="100000"/>
                        </a:lnSpc>
                        <a:spcBef>
                          <a:spcPts val="200"/>
                        </a:spcBef>
                      </a:pPr>
                      <a:r>
                        <a:rPr sz="850" spc="-5" dirty="0">
                          <a:solidFill>
                            <a:srgbClr val="3E3E3E"/>
                          </a:solidFill>
                          <a:latin typeface="Arial" panose="020B0604020202020204"/>
                          <a:cs typeface="Arial" panose="020B0604020202020204"/>
                        </a:rPr>
                        <a:t>64,698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7305" algn="r">
                        <a:lnSpc>
                          <a:spcPct val="100000"/>
                        </a:lnSpc>
                        <a:spcBef>
                          <a:spcPts val="200"/>
                        </a:spcBef>
                      </a:pPr>
                      <a:r>
                        <a:rPr sz="850" spc="-5" dirty="0">
                          <a:solidFill>
                            <a:srgbClr val="3E3E3E"/>
                          </a:solidFill>
                          <a:latin typeface="Arial" panose="020B0604020202020204"/>
                          <a:cs typeface="Arial" panose="020B0604020202020204"/>
                        </a:rPr>
                        <a:t>274,515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63882">
                <a:tc>
                  <a:txBody>
                    <a:bodyPr/>
                    <a:lstStyle/>
                    <a:p>
                      <a:pPr marL="12065" algn="ctr">
                        <a:lnSpc>
                          <a:spcPct val="100000"/>
                        </a:lnSpc>
                        <a:spcBef>
                          <a:spcPts val="625"/>
                        </a:spcBef>
                      </a:pPr>
                      <a:r>
                        <a:rPr sz="1050" b="1" spc="25" dirty="0">
                          <a:solidFill>
                            <a:srgbClr val="38829D"/>
                          </a:solidFill>
                          <a:latin typeface="Arial" panose="020B0604020202020204"/>
                          <a:cs typeface="Arial" panose="020B0604020202020204"/>
                        </a:rPr>
                        <a:t>EPS</a:t>
                      </a:r>
                      <a:endParaRPr sz="1050" b="1" spc="25" dirty="0">
                        <a:solidFill>
                          <a:srgbClr val="38829D"/>
                        </a:solidFill>
                        <a:latin typeface="Arial" panose="020B0604020202020204"/>
                        <a:cs typeface="Arial" panose="020B0604020202020204"/>
                      </a:endParaRPr>
                    </a:p>
                  </a:txBody>
                  <a:tcPr marL="0" marR="0" marT="79375" marB="0"/>
                </a:tc>
                <a:tc>
                  <a:txBody>
                    <a:bodyPr/>
                    <a:lstStyle/>
                    <a:p>
                      <a:pPr marR="150495" algn="r">
                        <a:lnSpc>
                          <a:spcPct val="100000"/>
                        </a:lnSpc>
                        <a:spcBef>
                          <a:spcPts val="625"/>
                        </a:spcBef>
                      </a:pPr>
                      <a:r>
                        <a:rPr sz="1050" b="1" dirty="0">
                          <a:solidFill>
                            <a:srgbClr val="38829D"/>
                          </a:solidFill>
                          <a:latin typeface="Arial" panose="020B0604020202020204"/>
                          <a:cs typeface="Arial" panose="020B0604020202020204"/>
                        </a:rPr>
                        <a:t>Estimates</a:t>
                      </a:r>
                      <a:endParaRPr sz="1050" b="1" dirty="0">
                        <a:solidFill>
                          <a:srgbClr val="38829D"/>
                        </a:solidFill>
                        <a:latin typeface="Arial" panose="020B0604020202020204"/>
                        <a:cs typeface="Arial" panose="020B0604020202020204"/>
                      </a:endParaRPr>
                    </a:p>
                  </a:txBody>
                  <a:tcPr marL="0" marR="0" marT="79375"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r>
              <a:tr h="205740">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86995" algn="r">
                        <a:lnSpc>
                          <a:spcPct val="100000"/>
                        </a:lnSpc>
                        <a:spcBef>
                          <a:spcPts val="10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22225" algn="r">
                        <a:lnSpc>
                          <a:spcPct val="100000"/>
                        </a:lnSpc>
                        <a:spcBef>
                          <a:spcPts val="10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12700" marB="0">
                    <a:lnB w="9525">
                      <a:solidFill>
                        <a:srgbClr val="CCCCCC"/>
                      </a:solidFill>
                      <a:prstDash val="solid"/>
                    </a:lnB>
                  </a:tcPr>
                </a:tc>
              </a:tr>
              <a:tr h="249567">
                <a:tc>
                  <a:txBody>
                    <a:bodyPr/>
                    <a:lstStyle/>
                    <a:p>
                      <a:pPr marR="17145" algn="ct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$1.67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$1.05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$0.94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87630" algn="r">
                        <a:lnSpc>
                          <a:spcPct val="100000"/>
                        </a:lnSpc>
                        <a:spcBef>
                          <a:spcPts val="450"/>
                        </a:spcBef>
                      </a:pPr>
                      <a:r>
                        <a:rPr sz="850" spc="-5" dirty="0">
                          <a:solidFill>
                            <a:srgbClr val="3E3E3E"/>
                          </a:solidFill>
                          <a:latin typeface="Arial" panose="020B0604020202020204"/>
                          <a:cs typeface="Arial" panose="020B0604020202020204"/>
                        </a:rPr>
                        <a:t>$1.12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24130" algn="r">
                        <a:lnSpc>
                          <a:spcPct val="100000"/>
                        </a:lnSpc>
                        <a:spcBef>
                          <a:spcPts val="450"/>
                        </a:spcBef>
                      </a:pPr>
                      <a:r>
                        <a:rPr sz="850" spc="-5" dirty="0">
                          <a:solidFill>
                            <a:srgbClr val="3E3E3E"/>
                          </a:solidFill>
                          <a:latin typeface="Arial" panose="020B0604020202020204"/>
                          <a:cs typeface="Arial" panose="020B0604020202020204"/>
                        </a:rPr>
                        <a:t>$4.71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r>
              <a:tr h="166648">
                <a:tc>
                  <a:txBody>
                    <a:bodyPr/>
                    <a:lstStyle/>
                    <a:p>
                      <a:pPr marR="17145" algn="ctr">
                        <a:lnSpc>
                          <a:spcPts val="935"/>
                        </a:lnSpc>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$1.68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$0.99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$0.82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87630" algn="r">
                        <a:lnSpc>
                          <a:spcPts val="935"/>
                        </a:lnSpc>
                      </a:pPr>
                      <a:r>
                        <a:rPr sz="850" spc="-5" dirty="0">
                          <a:solidFill>
                            <a:srgbClr val="3E3E3E"/>
                          </a:solidFill>
                          <a:latin typeface="Arial" panose="020B0604020202020204"/>
                          <a:cs typeface="Arial" panose="020B0604020202020204"/>
                        </a:rPr>
                        <a:t>$1.00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24130" algn="r">
                        <a:lnSpc>
                          <a:spcPts val="935"/>
                        </a:lnSpc>
                      </a:pPr>
                      <a:r>
                        <a:rPr sz="850" spc="-5" dirty="0">
                          <a:solidFill>
                            <a:srgbClr val="3E3E3E"/>
                          </a:solidFill>
                          <a:latin typeface="Arial" panose="020B0604020202020204"/>
                          <a:cs typeface="Arial" panose="020B0604020202020204"/>
                        </a:rPr>
                        <a:t>$4.47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r>
              <a:tr h="156199">
                <a:tc>
                  <a:txBody>
                    <a:bodyPr/>
                    <a:lstStyle/>
                    <a:p>
                      <a:pPr marR="17145" algn="ct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$1.25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$0.64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$0.65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87630" algn="r">
                        <a:lnSpc>
                          <a:spcPts val="930"/>
                        </a:lnSpc>
                        <a:spcBef>
                          <a:spcPts val="200"/>
                        </a:spcBef>
                      </a:pPr>
                      <a:r>
                        <a:rPr sz="850" spc="-5" dirty="0">
                          <a:solidFill>
                            <a:srgbClr val="3E3E3E"/>
                          </a:solidFill>
                          <a:latin typeface="Arial" panose="020B0604020202020204"/>
                          <a:cs typeface="Arial" panose="020B0604020202020204"/>
                        </a:rPr>
                        <a:t>$0.73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4130" algn="r">
                        <a:lnSpc>
                          <a:spcPts val="930"/>
                        </a:lnSpc>
                        <a:spcBef>
                          <a:spcPts val="200"/>
                        </a:spcBef>
                      </a:pPr>
                      <a:r>
                        <a:rPr sz="850" spc="-5" dirty="0">
                          <a:solidFill>
                            <a:srgbClr val="3E3E3E"/>
                          </a:solidFill>
                          <a:latin typeface="Arial" panose="020B0604020202020204"/>
                          <a:cs typeface="Arial" panose="020B0604020202020204"/>
                        </a:rPr>
                        <a:t>$3.28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sp>
        <p:nvSpPr>
          <p:cNvPr id="26" name="object 26"/>
          <p:cNvSpPr txBox="1"/>
          <p:nvPr/>
        </p:nvSpPr>
        <p:spPr>
          <a:xfrm>
            <a:off x="6413834" y="341897"/>
            <a:ext cx="757555" cy="173355"/>
          </a:xfrm>
          <a:prstGeom prst="rect">
            <a:avLst/>
          </a:prstGeom>
        </p:spPr>
        <p:txBody>
          <a:bodyPr vert="horz" wrap="square" lIns="0" tIns="14604" rIns="0" bIns="0" rtlCol="0">
            <a:spAutoFit/>
          </a:bodyPr>
          <a:lstStyle/>
          <a:p>
            <a:pPr marL="12700">
              <a:lnSpc>
                <a:spcPct val="100000"/>
              </a:lnSpc>
              <a:spcBef>
                <a:spcPts val="115"/>
              </a:spcBef>
            </a:pPr>
            <a:r>
              <a:rPr sz="950" b="1" spc="10" dirty="0">
                <a:solidFill>
                  <a:srgbClr val="3E3E3E"/>
                </a:solidFill>
                <a:latin typeface="Arial" panose="020B0604020202020204"/>
                <a:cs typeface="Arial" panose="020B0604020202020204"/>
              </a:rPr>
              <a:t>Feb </a:t>
            </a:r>
            <a:r>
              <a:rPr sz="950" b="1" spc="5" dirty="0">
                <a:solidFill>
                  <a:srgbClr val="3E3E3E"/>
                </a:solidFill>
                <a:latin typeface="Arial" panose="020B0604020202020204"/>
                <a:cs typeface="Arial" panose="020B0604020202020204"/>
              </a:rPr>
              <a:t>28,</a:t>
            </a:r>
            <a:r>
              <a:rPr sz="950" b="1" spc="-75" dirty="0">
                <a:solidFill>
                  <a:srgbClr val="3E3E3E"/>
                </a:solidFill>
                <a:latin typeface="Arial" panose="020B0604020202020204"/>
                <a:cs typeface="Arial" panose="020B0604020202020204"/>
              </a:rPr>
              <a:t> </a:t>
            </a:r>
            <a:r>
              <a:rPr sz="950" b="1" spc="10" dirty="0">
                <a:solidFill>
                  <a:srgbClr val="3E3E3E"/>
                </a:solidFill>
                <a:latin typeface="Arial" panose="020B0604020202020204"/>
                <a:cs typeface="Arial" panose="020B0604020202020204"/>
              </a:rPr>
              <a:t>2021</a:t>
            </a:r>
            <a:endParaRPr sz="950">
              <a:latin typeface="Arial" panose="020B0604020202020204"/>
              <a:cs typeface="Arial" panose="020B0604020202020204"/>
            </a:endParaRPr>
          </a:p>
        </p:txBody>
      </p:sp>
      <p:sp>
        <p:nvSpPr>
          <p:cNvPr id="27" name="object 27"/>
          <p:cNvSpPr txBox="1"/>
          <p:nvPr/>
        </p:nvSpPr>
        <p:spPr>
          <a:xfrm>
            <a:off x="241300" y="9358563"/>
            <a:ext cx="6978650" cy="1116330"/>
          </a:xfrm>
          <a:prstGeom prst="rect">
            <a:avLst/>
          </a:prstGeom>
        </p:spPr>
        <p:txBody>
          <a:bodyPr vert="horz" wrap="square" lIns="0" tIns="17145" rIns="0" bIns="0" rtlCol="0">
            <a:spAutoFit/>
          </a:bodyPr>
          <a:lstStyle/>
          <a:p>
            <a:pPr marL="3248660">
              <a:lnSpc>
                <a:spcPct val="100000"/>
              </a:lnSpc>
              <a:spcBef>
                <a:spcPts val="135"/>
              </a:spcBef>
            </a:pPr>
            <a:r>
              <a:rPr sz="750" spc="15" dirty="0">
                <a:solidFill>
                  <a:srgbClr val="3E3E3E"/>
                </a:solidFill>
                <a:latin typeface="Arial" panose="020B0604020202020204"/>
                <a:cs typeface="Arial" panose="020B0604020202020204"/>
              </a:rPr>
              <a:t>*Quarterly figures </a:t>
            </a:r>
            <a:r>
              <a:rPr sz="750" spc="20" dirty="0">
                <a:solidFill>
                  <a:srgbClr val="3E3E3E"/>
                </a:solidFill>
                <a:latin typeface="Arial" panose="020B0604020202020204"/>
                <a:cs typeface="Arial" panose="020B0604020202020204"/>
              </a:rPr>
              <a:t>may </a:t>
            </a:r>
            <a:r>
              <a:rPr sz="750" spc="15" dirty="0">
                <a:solidFill>
                  <a:srgbClr val="3E3E3E"/>
                </a:solidFill>
                <a:latin typeface="Arial" panose="020B0604020202020204"/>
                <a:cs typeface="Arial" panose="020B0604020202020204"/>
              </a:rPr>
              <a:t>not </a:t>
            </a:r>
            <a:r>
              <a:rPr sz="750" spc="20" dirty="0">
                <a:solidFill>
                  <a:srgbClr val="3E3E3E"/>
                </a:solidFill>
                <a:latin typeface="Arial" panose="020B0604020202020204"/>
                <a:cs typeface="Arial" panose="020B0604020202020204"/>
              </a:rPr>
              <a:t>add up </a:t>
            </a:r>
            <a:r>
              <a:rPr sz="750" spc="15" dirty="0">
                <a:solidFill>
                  <a:srgbClr val="3E3E3E"/>
                </a:solidFill>
                <a:latin typeface="Arial" panose="020B0604020202020204"/>
                <a:cs typeface="Arial" panose="020B0604020202020204"/>
              </a:rPr>
              <a:t>to</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annual.</a:t>
            </a:r>
            <a:endParaRPr sz="7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73660" marR="361315">
              <a:lnSpc>
                <a:spcPct val="113000"/>
              </a:lnSpc>
              <a:spcBef>
                <a:spcPts val="800"/>
              </a:spcBef>
            </a:pPr>
            <a:r>
              <a:rPr sz="850" spc="-5" dirty="0">
                <a:solidFill>
                  <a:srgbClr val="3E3E3E"/>
                </a:solidFill>
                <a:latin typeface="Arial" panose="020B0604020202020204"/>
                <a:cs typeface="Arial" panose="020B0604020202020204"/>
              </a:rPr>
              <a:t>The data in the charts and tables, including the</a:t>
            </a:r>
            <a:r>
              <a:rPr sz="850" b="1" dirty="0">
                <a:solidFill>
                  <a:srgbClr val="3E3E3E"/>
                </a:solidFill>
                <a:latin typeface="Arial" panose="020B0604020202020204"/>
                <a:cs typeface="Arial" panose="020B0604020202020204"/>
                <a:sym typeface="+mn-ea"/>
              </a:rPr>
              <a:t>SEABRIDGE </a:t>
            </a:r>
            <a:r>
              <a:rPr lang="en-US" sz="850" b="1" dirty="0">
                <a:solidFill>
                  <a:srgbClr val="3E3E3E"/>
                </a:solidFill>
                <a:latin typeface="Arial" panose="020B0604020202020204"/>
                <a:cs typeface="Arial" panose="020B0604020202020204"/>
                <a:sym typeface="+mn-ea"/>
              </a:rPr>
              <a:t>FINTECH </a:t>
            </a:r>
            <a:r>
              <a:rPr sz="850" spc="-5" dirty="0">
                <a:solidFill>
                  <a:srgbClr val="3E3E3E"/>
                </a:solidFill>
                <a:latin typeface="Arial" panose="020B0604020202020204"/>
                <a:cs typeface="Arial" panose="020B0604020202020204"/>
              </a:rPr>
              <a:t>Consensus EPS and sales estimates, is as of 02/26/2021. The report's text and the  analyst-provided price target are as of 02/23/2021.</a:t>
            </a:r>
            <a:endParaRPr sz="850">
              <a:latin typeface="Arial" panose="020B0604020202020204"/>
              <a:cs typeface="Arial" panose="020B0604020202020204"/>
            </a:endParaRPr>
          </a:p>
          <a:p>
            <a:pPr>
              <a:lnSpc>
                <a:spcPct val="100000"/>
              </a:lnSpc>
            </a:pPr>
            <a:endParaRPr sz="850">
              <a:latin typeface="Times New Roman" panose="02020603050405020304"/>
              <a:cs typeface="Times New Roman" panose="02020603050405020304"/>
            </a:endParaRPr>
          </a:p>
          <a:p>
            <a:pPr marL="12700">
              <a:lnSpc>
                <a:spcPct val="100000"/>
              </a:lnSpc>
            </a:pPr>
            <a:r>
              <a:rPr sz="850" spc="-5" dirty="0">
                <a:solidFill>
                  <a:srgbClr val="CACACA"/>
                </a:solidFill>
                <a:latin typeface="Arial" panose="020B0604020202020204"/>
                <a:cs typeface="Arial" panose="020B0604020202020204"/>
              </a:rPr>
              <a:t>Past performance is no guarantee of future results. Please see important disclosures and definitions at the end of this</a:t>
            </a:r>
            <a:r>
              <a:rPr sz="850" spc="10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report.</a:t>
            </a:r>
            <a:endParaRPr sz="850">
              <a:latin typeface="Arial" panose="020B0604020202020204"/>
              <a:cs typeface="Arial" panose="020B0604020202020204"/>
            </a:endParaRPr>
          </a:p>
          <a:p>
            <a:pPr marL="12700">
              <a:lnSpc>
                <a:spcPct val="100000"/>
              </a:lnSpc>
              <a:spcBef>
                <a:spcPts val="435"/>
              </a:spcBef>
              <a:tabLst>
                <a:tab pos="4424680" algn="l"/>
              </a:tabLst>
            </a:pPr>
            <a:r>
              <a:rPr sz="850" spc="-5" dirty="0">
                <a:solidFill>
                  <a:srgbClr val="CACACA"/>
                </a:solidFill>
                <a:latin typeface="Arial" panose="020B0604020202020204"/>
                <a:cs typeface="Arial" panose="020B0604020202020204"/>
              </a:rPr>
              <a:t>© 2021</a:t>
            </a:r>
            <a:r>
              <a:rPr lang="en-US" sz="850" spc="-5" dirty="0">
                <a:solidFill>
                  <a:srgbClr val="CACACA"/>
                </a:solidFill>
                <a:latin typeface="Arial" panose="020B0604020202020204"/>
                <a:cs typeface="Arial" panose="020B0604020202020204"/>
              </a:rPr>
              <a:t>SEABRIDGE </a:t>
            </a:r>
            <a:r>
              <a:rPr sz="850" spc="-5" dirty="0">
                <a:solidFill>
                  <a:srgbClr val="CACACA"/>
                </a:solidFill>
                <a:latin typeface="Arial" panose="020B0604020202020204"/>
                <a:cs typeface="Arial" panose="020B0604020202020204"/>
              </a:rPr>
              <a:t>Investment Research, All</a:t>
            </a:r>
            <a:r>
              <a:rPr sz="850" spc="105"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Rights</a:t>
            </a:r>
            <a:r>
              <a:rPr sz="850" spc="1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Reserved	</a:t>
            </a:r>
            <a:endParaRPr sz="850">
              <a:latin typeface="Arial" panose="020B0604020202020204"/>
              <a:cs typeface="Arial" panose="020B0604020202020204"/>
            </a:endParaRPr>
          </a:p>
        </p:txBody>
      </p:sp>
      <p:sp>
        <p:nvSpPr>
          <p:cNvPr id="28" name="object 2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30" name="文本框 29"/>
          <p:cNvSpPr txBox="1"/>
          <p:nvPr/>
        </p:nvSpPr>
        <p:spPr>
          <a:xfrm>
            <a:off x="4385310" y="4719320"/>
            <a:ext cx="2594610" cy="282575"/>
          </a:xfrm>
          <a:prstGeom prst="rect">
            <a:avLst/>
          </a:prstGeom>
          <a:noFill/>
        </p:spPr>
        <p:txBody>
          <a:bodyPr wrap="none" rtlCol="0" anchor="t">
            <a:spAutoFit/>
          </a:bodyPr>
          <a:p>
            <a:pPr marL="12700" marR="2630805" algn="just">
              <a:lnSpc>
                <a:spcPct val="119000"/>
              </a:lnSpc>
              <a:spcBef>
                <a:spcPts val="100"/>
              </a:spcBef>
            </a:pPr>
            <a:r>
              <a:rPr lang="en-US" sz="1050" b="1" spc="20" dirty="0">
                <a:solidFill>
                  <a:srgbClr val="38829D"/>
                </a:solidFill>
                <a:latin typeface="Arial" panose="020B0604020202020204"/>
                <a:cs typeface="Arial" panose="020B0604020202020204"/>
                <a:sym typeface="+mn-ea"/>
              </a:rPr>
              <a:t>Salse an</a:t>
            </a:r>
            <a:r>
              <a:rPr sz="1050" b="1" spc="20" dirty="0">
                <a:solidFill>
                  <a:srgbClr val="38829D"/>
                </a:solidFill>
                <a:latin typeface="Arial" panose="020B0604020202020204"/>
                <a:cs typeface="Arial" panose="020B0604020202020204"/>
                <a:sym typeface="+mn-ea"/>
              </a:rPr>
              <a:t>d </a:t>
            </a:r>
            <a:r>
              <a:rPr sz="1050" b="1" spc="25" dirty="0">
                <a:solidFill>
                  <a:srgbClr val="38829D"/>
                </a:solidFill>
                <a:latin typeface="Arial" panose="020B0604020202020204"/>
                <a:cs typeface="Arial" panose="020B0604020202020204"/>
                <a:sym typeface="+mn-ea"/>
              </a:rPr>
              <a:t>EPS </a:t>
            </a:r>
            <a:r>
              <a:rPr sz="1050" b="1" spc="20" dirty="0">
                <a:solidFill>
                  <a:srgbClr val="38829D"/>
                </a:solidFill>
                <a:latin typeface="Arial" panose="020B0604020202020204"/>
                <a:cs typeface="Arial" panose="020B0604020202020204"/>
                <a:sym typeface="+mn-ea"/>
              </a:rPr>
              <a:t>Growth Rates </a:t>
            </a:r>
            <a:r>
              <a:rPr sz="1050" b="1" spc="15" dirty="0">
                <a:solidFill>
                  <a:srgbClr val="38829D"/>
                </a:solidFill>
                <a:latin typeface="Arial" panose="020B0604020202020204"/>
                <a:cs typeface="Arial" panose="020B0604020202020204"/>
                <a:sym typeface="+mn-ea"/>
              </a:rPr>
              <a:t>(Y/Y</a:t>
            </a:r>
            <a:r>
              <a:rPr sz="1050" b="1" spc="-80" dirty="0">
                <a:solidFill>
                  <a:srgbClr val="38829D"/>
                </a:solidFill>
                <a:latin typeface="Arial" panose="020B0604020202020204"/>
                <a:cs typeface="Arial" panose="020B0604020202020204"/>
                <a:sym typeface="+mn-ea"/>
              </a:rPr>
              <a:t> </a:t>
            </a:r>
            <a:r>
              <a:rPr sz="1050" b="1" spc="20" dirty="0">
                <a:solidFill>
                  <a:srgbClr val="38829D"/>
                </a:solidFill>
                <a:latin typeface="Arial" panose="020B0604020202020204"/>
                <a:cs typeface="Arial" panose="020B0604020202020204"/>
                <a:sym typeface="+mn-ea"/>
              </a:rPr>
              <a:t>%)</a:t>
            </a:r>
            <a:endParaRPr lang="zh-CN" altLang="en-US" sz="1050" b="1" spc="20" dirty="0">
              <a:solidFill>
                <a:srgbClr val="38829D"/>
              </a:solidFill>
              <a:latin typeface="Arial" panose="020B0604020202020204"/>
              <a:cs typeface="Arial" panose="020B0604020202020204"/>
              <a:sym typeface="+mn-ea"/>
            </a:endParaRPr>
          </a:p>
        </p:txBody>
      </p:sp>
      <p:pic>
        <p:nvPicPr>
          <p:cNvPr id="31" name="图片 30"/>
          <p:cNvPicPr>
            <a:picLocks noChangeAspect="1"/>
          </p:cNvPicPr>
          <p:nvPr/>
        </p:nvPicPr>
        <p:blipFill>
          <a:blip r:embed="rId8"/>
          <a:stretch>
            <a:fillRect/>
          </a:stretch>
        </p:blipFill>
        <p:spPr>
          <a:xfrm>
            <a:off x="319405" y="241300"/>
            <a:ext cx="1746885" cy="233680"/>
          </a:xfrm>
          <a:prstGeom prst="rect">
            <a:avLst/>
          </a:prstGeom>
        </p:spPr>
      </p:pic>
      <p:cxnSp>
        <p:nvCxnSpPr>
          <p:cNvPr id="32" name="直接连接符 31"/>
          <p:cNvCxnSpPr/>
          <p:nvPr/>
        </p:nvCxnSpPr>
        <p:spPr>
          <a:xfrm>
            <a:off x="2147570" y="250190"/>
            <a:ext cx="5715" cy="215900"/>
          </a:xfrm>
          <a:prstGeom prst="line">
            <a:avLst/>
          </a:prstGeom>
          <a:ln w="12700"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2299970" y="189865"/>
            <a:ext cx="1613535" cy="337185"/>
          </a:xfrm>
          <a:prstGeom prst="rect">
            <a:avLst/>
          </a:prstGeom>
          <a:noFill/>
        </p:spPr>
        <p:txBody>
          <a:bodyPr wrap="square" rtlCol="0">
            <a:spAutoFit/>
          </a:bodyPr>
          <a:p>
            <a:r>
              <a:rPr lang="en-US" altLang="zh-CN" sz="800" b="1">
                <a:solidFill>
                  <a:srgbClr val="38829D"/>
                </a:solidFill>
                <a:latin typeface="Arial" panose="020B0604020202020204" pitchFamily="34" charset="0"/>
                <a:cs typeface="Arial" panose="020B0604020202020204" pitchFamily="34" charset="0"/>
              </a:rPr>
              <a:t>Our Research</a:t>
            </a:r>
            <a:endParaRPr lang="en-US" altLang="zh-CN" sz="800" b="1">
              <a:solidFill>
                <a:srgbClr val="38829D"/>
              </a:solidFill>
              <a:latin typeface="Arial" panose="020B0604020202020204" pitchFamily="34" charset="0"/>
              <a:cs typeface="Arial" panose="020B0604020202020204" pitchFamily="34" charset="0"/>
            </a:endParaRPr>
          </a:p>
          <a:p>
            <a:r>
              <a:rPr lang="en-US" altLang="zh-CN" sz="800" b="1">
                <a:solidFill>
                  <a:srgbClr val="38829D"/>
                </a:solidFill>
                <a:latin typeface="Arial" panose="020B0604020202020204" pitchFamily="34" charset="0"/>
                <a:cs typeface="Arial" panose="020B0604020202020204" pitchFamily="34" charset="0"/>
              </a:rPr>
              <a:t>Your Success</a:t>
            </a:r>
            <a:endParaRPr lang="en-US" altLang="zh-CN" sz="800" b="1">
              <a:solidFill>
                <a:srgbClr val="38829D"/>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9405" y="382905"/>
            <a:ext cx="3728085" cy="339344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007F06"/>
                </a:solidFill>
                <a:latin typeface="Arial" panose="020B0604020202020204"/>
                <a:cs typeface="Arial" panose="020B0604020202020204"/>
              </a:rPr>
              <a:t>Overview</a:t>
            </a:r>
            <a:endParaRPr sz="1050">
              <a:latin typeface="Arial" panose="020B0604020202020204"/>
              <a:cs typeface="Arial" panose="020B0604020202020204"/>
            </a:endParaRPr>
          </a:p>
          <a:p>
            <a:pPr marL="12700" marR="3451225" algn="just">
              <a:lnSpc>
                <a:spcPct val="113000"/>
              </a:lnSpc>
              <a:spcBef>
                <a:spcPts val="565"/>
              </a:spcBef>
            </a:pPr>
            <a:r>
              <a:rPr sz="800" spc="-5" dirty="0">
                <a:solidFill>
                  <a:srgbClr val="3E3E3E"/>
                </a:solidFill>
                <a:latin typeface="Arial" panose="020B0604020202020204" pitchFamily="34" charset="0"/>
                <a:cs typeface="Arial" panose="020B0604020202020204" pitchFamily="34" charset="0"/>
              </a:rPr>
              <a:t>Apple’s business primarily runs around its flagship iPhone. However,  the Services portfolio that includes revenues from cloud services, App  store, Apple Music, AppleCare, Apple Pay, and licensing and other  services now became the cash cow.</a:t>
            </a:r>
            <a:endParaRPr sz="800">
              <a:latin typeface="Arial" panose="020B0604020202020204" pitchFamily="34" charset="0"/>
              <a:cs typeface="Arial" panose="020B0604020202020204" pitchFamily="34" charset="0"/>
            </a:endParaRPr>
          </a:p>
          <a:p>
            <a:pPr>
              <a:lnSpc>
                <a:spcPct val="100000"/>
              </a:lnSpc>
              <a:spcBef>
                <a:spcPts val="50"/>
              </a:spcBef>
            </a:pPr>
            <a:endParaRPr sz="800">
              <a:latin typeface="Arial" panose="020B0604020202020204" pitchFamily="34" charset="0"/>
              <a:cs typeface="Arial" panose="020B0604020202020204" pitchFamily="34" charset="0"/>
            </a:endParaRPr>
          </a:p>
          <a:p>
            <a:pPr marL="12700" marR="3449320" algn="just">
              <a:lnSpc>
                <a:spcPct val="113000"/>
              </a:lnSpc>
            </a:pPr>
            <a:r>
              <a:rPr sz="800" spc="-5" dirty="0">
                <a:solidFill>
                  <a:srgbClr val="3E3E3E"/>
                </a:solidFill>
                <a:latin typeface="Arial" panose="020B0604020202020204" pitchFamily="34" charset="0"/>
                <a:cs typeface="Arial" panose="020B0604020202020204" pitchFamily="34" charset="0"/>
              </a:rPr>
              <a:t>Moreover, non-iPhone devices like Apple Watch and AirPod gained  significant traction. In fact, Apple dominates the Wearables and  Hearables markets due to the growing adoption of Watch and AirPods.  Solid uptake of Apple Watch also helped Apple strengthen its presence  in the personal health monitoring space.</a:t>
            </a:r>
            <a:endParaRPr sz="800">
              <a:latin typeface="Arial" panose="020B0604020202020204" pitchFamily="34" charset="0"/>
              <a:cs typeface="Arial" panose="020B0604020202020204" pitchFamily="34" charset="0"/>
            </a:endParaRPr>
          </a:p>
          <a:p>
            <a:pPr>
              <a:lnSpc>
                <a:spcPct val="100000"/>
              </a:lnSpc>
              <a:spcBef>
                <a:spcPts val="50"/>
              </a:spcBef>
            </a:pPr>
            <a:endParaRPr sz="800">
              <a:latin typeface="Arial" panose="020B0604020202020204" pitchFamily="34" charset="0"/>
              <a:cs typeface="Arial" panose="020B0604020202020204" pitchFamily="34" charset="0"/>
            </a:endParaRPr>
          </a:p>
          <a:p>
            <a:pPr marL="12700" marR="3449320" algn="just">
              <a:lnSpc>
                <a:spcPct val="113000"/>
              </a:lnSpc>
              <a:spcBef>
                <a:spcPts val="5"/>
              </a:spcBef>
            </a:pPr>
            <a:r>
              <a:rPr sz="800" spc="-5" dirty="0">
                <a:solidFill>
                  <a:srgbClr val="3E3E3E"/>
                </a:solidFill>
                <a:latin typeface="Arial" panose="020B0604020202020204" pitchFamily="34" charset="0"/>
                <a:cs typeface="Arial" panose="020B0604020202020204" pitchFamily="34" charset="0"/>
              </a:rPr>
              <a:t>Headquartered in Cupertino, CA, Apple also designs, manufactures and  sells iPad, MacBook and HomePod. These devices are powered by  software applications including iOS, macOS, watchOS and tvOS  operating</a:t>
            </a:r>
            <a:r>
              <a:rPr sz="800" spc="-10" dirty="0">
                <a:solidFill>
                  <a:srgbClr val="3E3E3E"/>
                </a:solidFill>
                <a:latin typeface="Arial" panose="020B0604020202020204" pitchFamily="34" charset="0"/>
                <a:cs typeface="Arial" panose="020B0604020202020204" pitchFamily="34" charset="0"/>
              </a:rPr>
              <a:t> </a:t>
            </a:r>
            <a:r>
              <a:rPr sz="800" spc="-5" dirty="0">
                <a:solidFill>
                  <a:srgbClr val="3E3E3E"/>
                </a:solidFill>
                <a:latin typeface="Arial" panose="020B0604020202020204" pitchFamily="34" charset="0"/>
                <a:cs typeface="Arial" panose="020B0604020202020204" pitchFamily="34" charset="0"/>
              </a:rPr>
              <a:t>systems.</a:t>
            </a:r>
            <a:endParaRPr sz="800">
              <a:latin typeface="Arial" panose="020B0604020202020204" pitchFamily="34" charset="0"/>
              <a:cs typeface="Arial" panose="020B0604020202020204" pitchFamily="34" charset="0"/>
            </a:endParaRPr>
          </a:p>
          <a:p>
            <a:pPr>
              <a:lnSpc>
                <a:spcPct val="100000"/>
              </a:lnSpc>
              <a:spcBef>
                <a:spcPts val="50"/>
              </a:spcBef>
            </a:pPr>
            <a:endParaRPr sz="800">
              <a:latin typeface="Arial" panose="020B0604020202020204" pitchFamily="34" charset="0"/>
              <a:cs typeface="Arial" panose="020B0604020202020204" pitchFamily="34" charset="0"/>
            </a:endParaRPr>
          </a:p>
          <a:p>
            <a:pPr marL="12700" marR="3453765" algn="just">
              <a:lnSpc>
                <a:spcPct val="113000"/>
              </a:lnSpc>
            </a:pPr>
            <a:r>
              <a:rPr sz="800" spc="-5" dirty="0">
                <a:solidFill>
                  <a:srgbClr val="3E3E3E"/>
                </a:solidFill>
                <a:latin typeface="Arial" panose="020B0604020202020204" pitchFamily="34" charset="0"/>
                <a:cs typeface="Arial" panose="020B0604020202020204" pitchFamily="34" charset="0"/>
              </a:rPr>
              <a:t>Apple’s other services include subscription-based Apple News+, Apple  Card, Apple Arcade, new Apple TV app, Apple TV channels and Apple  TV+, a new subscription service.</a:t>
            </a:r>
            <a:endParaRPr sz="800">
              <a:latin typeface="Arial" panose="020B0604020202020204" pitchFamily="34" charset="0"/>
              <a:cs typeface="Arial" panose="020B0604020202020204" pitchFamily="34" charset="0"/>
            </a:endParaRPr>
          </a:p>
          <a:p>
            <a:pPr>
              <a:lnSpc>
                <a:spcPct val="100000"/>
              </a:lnSpc>
              <a:spcBef>
                <a:spcPts val="50"/>
              </a:spcBef>
            </a:pPr>
            <a:endParaRPr sz="800">
              <a:latin typeface="Arial" panose="020B0604020202020204" pitchFamily="34" charset="0"/>
              <a:cs typeface="Arial" panose="020B0604020202020204" pitchFamily="34" charset="0"/>
            </a:endParaRPr>
          </a:p>
          <a:p>
            <a:pPr marL="12700" marR="3448685" algn="just">
              <a:lnSpc>
                <a:spcPct val="113000"/>
              </a:lnSpc>
            </a:pPr>
            <a:r>
              <a:rPr sz="800" spc="-5" dirty="0">
                <a:solidFill>
                  <a:srgbClr val="3E3E3E"/>
                </a:solidFill>
                <a:latin typeface="Arial" panose="020B0604020202020204" pitchFamily="34" charset="0"/>
                <a:cs typeface="Arial" panose="020B0604020202020204" pitchFamily="34" charset="0"/>
              </a:rPr>
              <a:t>In fiscal 2020, Apple generated $274.52 billion in total revenues. The  company’s flagship device iPhone accounted for 50.2% of total  revenues. Services, Mac, iPad and Other products category contributed  19.6%, 11.2%, 8.6% and 10.4%, respectively.</a:t>
            </a:r>
            <a:endParaRPr sz="800">
              <a:latin typeface="Arial" panose="020B0604020202020204" pitchFamily="34" charset="0"/>
              <a:cs typeface="Arial" panose="020B0604020202020204" pitchFamily="34" charset="0"/>
            </a:endParaRPr>
          </a:p>
          <a:p>
            <a:pPr>
              <a:lnSpc>
                <a:spcPct val="100000"/>
              </a:lnSpc>
              <a:spcBef>
                <a:spcPts val="55"/>
              </a:spcBef>
            </a:pPr>
            <a:endParaRPr sz="800">
              <a:latin typeface="Arial" panose="020B0604020202020204" pitchFamily="34" charset="0"/>
              <a:cs typeface="Arial" panose="020B0604020202020204" pitchFamily="34" charset="0"/>
            </a:endParaRPr>
          </a:p>
          <a:p>
            <a:pPr marL="12700" marR="6350" algn="just">
              <a:lnSpc>
                <a:spcPct val="113000"/>
              </a:lnSpc>
            </a:pPr>
            <a:endParaRPr sz="800">
              <a:latin typeface="Arial" panose="020B0604020202020204" pitchFamily="34" charset="0"/>
              <a:cs typeface="Arial" panose="020B0604020202020204" pitchFamily="34" charset="0"/>
            </a:endParaRPr>
          </a:p>
        </p:txBody>
      </p:sp>
      <p:sp>
        <p:nvSpPr>
          <p:cNvPr id="3" name="object 3"/>
          <p:cNvSpPr/>
          <p:nvPr/>
        </p:nvSpPr>
        <p:spPr>
          <a:xfrm>
            <a:off x="319304" y="4837697"/>
            <a:ext cx="6918158" cy="3197726"/>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4205605" y="382905"/>
            <a:ext cx="3028315" cy="310959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185988" y="203367"/>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2" name="object 12"/>
          <p:cNvSpPr txBox="1">
            <a:spLocks noGrp="1"/>
          </p:cNvSpPr>
          <p:nvPr>
            <p:ph type="dt" sz="half" idx="6"/>
          </p:nvPr>
        </p:nvSpPr>
        <p:spPr>
          <a:xfrm>
            <a:off x="241300" y="10321925"/>
            <a:ext cx="1652270"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3" name="object 13"/>
          <p:cNvSpPr txBox="1"/>
          <p:nvPr/>
        </p:nvSpPr>
        <p:spPr>
          <a:xfrm>
            <a:off x="3281680" y="10335895"/>
            <a:ext cx="172402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14" name="object 1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
        <p:nvSpPr>
          <p:cNvPr id="17" name="文本框 16"/>
          <p:cNvSpPr txBox="1"/>
          <p:nvPr/>
        </p:nvSpPr>
        <p:spPr>
          <a:xfrm>
            <a:off x="241300" y="3567430"/>
            <a:ext cx="6901815" cy="1443355"/>
          </a:xfrm>
          <a:prstGeom prst="rect">
            <a:avLst/>
          </a:prstGeom>
          <a:noFill/>
        </p:spPr>
        <p:txBody>
          <a:bodyPr wrap="square" rtlCol="0">
            <a:spAutoFit/>
          </a:bodyPr>
          <a:p>
            <a:pPr marL="12700" marR="6350" algn="just">
              <a:lnSpc>
                <a:spcPct val="113000"/>
              </a:lnSpc>
            </a:pPr>
            <a:r>
              <a:rPr sz="800" spc="-5" dirty="0">
                <a:solidFill>
                  <a:srgbClr val="3E3E3E"/>
                </a:solidFill>
                <a:latin typeface="Arial" panose="020B0604020202020204" pitchFamily="34" charset="0"/>
                <a:cs typeface="Arial" panose="020B0604020202020204" pitchFamily="34" charset="0"/>
                <a:sym typeface="+mn-ea"/>
              </a:rPr>
              <a:t>Apple primarily reports revenues on a geographic basis, namely the Americas (North &amp; South America), Europe (European countries, India,  Middle East and Africa), Greater China (China, Hong Kong &amp; Taiwan), Japan and Rest of Asia Pacific (Australia &amp; other Asian</a:t>
            </a:r>
            <a:r>
              <a:rPr sz="800" spc="190" dirty="0">
                <a:solidFill>
                  <a:srgbClr val="3E3E3E"/>
                </a:solidFill>
                <a:latin typeface="Arial" panose="020B0604020202020204" pitchFamily="34" charset="0"/>
                <a:cs typeface="Arial" panose="020B0604020202020204" pitchFamily="34" charset="0"/>
                <a:sym typeface="+mn-ea"/>
              </a:rPr>
              <a:t> </a:t>
            </a:r>
            <a:r>
              <a:rPr sz="800" spc="-5" dirty="0">
                <a:solidFill>
                  <a:srgbClr val="3E3E3E"/>
                </a:solidFill>
                <a:latin typeface="Arial" panose="020B0604020202020204" pitchFamily="34" charset="0"/>
                <a:cs typeface="Arial" panose="020B0604020202020204" pitchFamily="34" charset="0"/>
                <a:sym typeface="+mn-ea"/>
              </a:rPr>
              <a:t>Countries).</a:t>
            </a:r>
            <a:endParaRPr sz="800">
              <a:latin typeface="Arial" panose="020B0604020202020204" pitchFamily="34" charset="0"/>
              <a:cs typeface="Arial" panose="020B0604020202020204" pitchFamily="34" charset="0"/>
            </a:endParaRPr>
          </a:p>
          <a:p>
            <a:pPr>
              <a:lnSpc>
                <a:spcPct val="100000"/>
              </a:lnSpc>
              <a:spcBef>
                <a:spcPts val="50"/>
              </a:spcBef>
            </a:pPr>
            <a:endParaRPr sz="800">
              <a:latin typeface="Arial" panose="020B0604020202020204" pitchFamily="34" charset="0"/>
              <a:cs typeface="Arial" panose="020B0604020202020204" pitchFamily="34" charset="0"/>
            </a:endParaRPr>
          </a:p>
          <a:p>
            <a:pPr marL="12700" marR="5080" algn="just">
              <a:lnSpc>
                <a:spcPct val="113000"/>
              </a:lnSpc>
            </a:pPr>
            <a:r>
              <a:rPr sz="800" spc="-5" dirty="0">
                <a:solidFill>
                  <a:srgbClr val="3E3E3E"/>
                </a:solidFill>
                <a:latin typeface="Arial" panose="020B0604020202020204" pitchFamily="34" charset="0"/>
                <a:cs typeface="Arial" panose="020B0604020202020204" pitchFamily="34" charset="0"/>
                <a:sym typeface="+mn-ea"/>
              </a:rPr>
              <a:t>In fiscal 2020, Americas, Europe, Greater China, Japan and Rest of Asia-Pacific accounted for 45.4%, 25%, 14.7%, 7.8% and 7.1% of total  revenues,</a:t>
            </a:r>
            <a:r>
              <a:rPr sz="800" spc="-10" dirty="0">
                <a:solidFill>
                  <a:srgbClr val="3E3E3E"/>
                </a:solidFill>
                <a:latin typeface="Arial" panose="020B0604020202020204" pitchFamily="34" charset="0"/>
                <a:cs typeface="Arial" panose="020B0604020202020204" pitchFamily="34" charset="0"/>
                <a:sym typeface="+mn-ea"/>
              </a:rPr>
              <a:t> </a:t>
            </a:r>
            <a:r>
              <a:rPr sz="800" spc="-5" dirty="0">
                <a:solidFill>
                  <a:srgbClr val="3E3E3E"/>
                </a:solidFill>
                <a:latin typeface="Arial" panose="020B0604020202020204" pitchFamily="34" charset="0"/>
                <a:cs typeface="Arial" panose="020B0604020202020204" pitchFamily="34" charset="0"/>
                <a:sym typeface="+mn-ea"/>
              </a:rPr>
              <a:t>respectively.</a:t>
            </a:r>
            <a:endParaRPr sz="800">
              <a:latin typeface="Arial" panose="020B0604020202020204" pitchFamily="34" charset="0"/>
              <a:cs typeface="Arial" panose="020B0604020202020204" pitchFamily="34" charset="0"/>
            </a:endParaRPr>
          </a:p>
          <a:p>
            <a:pPr>
              <a:lnSpc>
                <a:spcPct val="100000"/>
              </a:lnSpc>
              <a:spcBef>
                <a:spcPts val="50"/>
              </a:spcBef>
            </a:pPr>
            <a:endParaRPr sz="800">
              <a:latin typeface="Arial" panose="020B0604020202020204" pitchFamily="34" charset="0"/>
              <a:cs typeface="Arial" panose="020B0604020202020204" pitchFamily="34" charset="0"/>
            </a:endParaRPr>
          </a:p>
          <a:p>
            <a:pPr marL="12700" marR="5715" algn="just">
              <a:lnSpc>
                <a:spcPct val="113000"/>
              </a:lnSpc>
              <a:spcBef>
                <a:spcPts val="5"/>
              </a:spcBef>
            </a:pPr>
            <a:r>
              <a:rPr sz="800" spc="-5" dirty="0">
                <a:solidFill>
                  <a:srgbClr val="3E3E3E"/>
                </a:solidFill>
                <a:latin typeface="Arial" panose="020B0604020202020204" pitchFamily="34" charset="0"/>
                <a:cs typeface="Arial" panose="020B0604020202020204" pitchFamily="34" charset="0"/>
                <a:sym typeface="+mn-ea"/>
              </a:rPr>
              <a:t>Apple faces stiff competition from the likes of Samsung, Xiaomi, Oppo, Vivo, Google, Huawei and Motorola in the smartphone market. Lenovo,  HP, Dell, Acer and Asus are its primary competitors in the PC market. Other notable competitors are Google &amp; Amazon (smart speakers) and  Fitbit &amp; Xiaomi</a:t>
            </a:r>
            <a:r>
              <a:rPr sz="800" spc="-10" dirty="0">
                <a:solidFill>
                  <a:srgbClr val="3E3E3E"/>
                </a:solidFill>
                <a:latin typeface="Arial" panose="020B0604020202020204" pitchFamily="34" charset="0"/>
                <a:cs typeface="Arial" panose="020B0604020202020204" pitchFamily="34" charset="0"/>
                <a:sym typeface="+mn-ea"/>
              </a:rPr>
              <a:t> </a:t>
            </a:r>
            <a:r>
              <a:rPr sz="800" spc="-5" dirty="0">
                <a:solidFill>
                  <a:srgbClr val="3E3E3E"/>
                </a:solidFill>
                <a:latin typeface="Arial" panose="020B0604020202020204" pitchFamily="34" charset="0"/>
                <a:cs typeface="Arial" panose="020B0604020202020204" pitchFamily="34" charset="0"/>
                <a:sym typeface="+mn-ea"/>
              </a:rPr>
              <a:t>(wearables).</a:t>
            </a:r>
            <a:endParaRPr sz="800">
              <a:latin typeface="Arial" panose="020B0604020202020204" pitchFamily="34" charset="0"/>
              <a:cs typeface="Arial" panose="020B0604020202020204" pitchFamily="34" charset="0"/>
            </a:endParaRPr>
          </a:p>
          <a:p>
            <a:endParaRPr lang="zh-CN" altLang="en-US" sz="800">
              <a:latin typeface="Arial" panose="020B0604020202020204" pitchFamily="34" charset="0"/>
              <a:cs typeface="Arial" panose="020B0604020202020204" pitchFamily="34" charset="0"/>
            </a:endParaRPr>
          </a:p>
        </p:txBody>
      </p:sp>
      <p:sp>
        <p:nvSpPr>
          <p:cNvPr id="18" name="object 5"/>
          <p:cNvSpPr/>
          <p:nvPr/>
        </p:nvSpPr>
        <p:spPr>
          <a:xfrm>
            <a:off x="326958" y="8553617"/>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85030" cy="15767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Reasons To</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Buy:</a:t>
            </a:r>
            <a:endParaRPr sz="1050">
              <a:solidFill>
                <a:srgbClr val="38829D"/>
              </a:solidFill>
              <a:latin typeface="Arial" panose="020B0604020202020204"/>
              <a:cs typeface="Arial" panose="020B0604020202020204"/>
            </a:endParaRPr>
          </a:p>
          <a:p>
            <a:pPr marL="181610" marR="5080" algn="just">
              <a:lnSpc>
                <a:spcPct val="113000"/>
              </a:lnSpc>
              <a:spcBef>
                <a:spcPts val="565"/>
              </a:spcBef>
            </a:pPr>
            <a:r>
              <a:rPr sz="850" spc="-5" dirty="0">
                <a:solidFill>
                  <a:srgbClr val="3E3E3E"/>
                </a:solidFill>
                <a:latin typeface="Arial" panose="020B0604020202020204"/>
                <a:cs typeface="Arial" panose="020B0604020202020204"/>
              </a:rPr>
              <a:t>Apple’s Services and Wearables businesses are expected to drive top-line growth in fiscal  2021 and beyond. Although Apple’s business primarily runs around its flagship iPhone, the  Services portfolio has emerged as the company’s new cash cow. Apple’s endeavors to open  up its ecosystem, through partnerships with the likes of Samsung and Amazon, are positive  for the Services segment. The subscription-based video streaming, news and gaming  services are expected to benefit from Apple’s strong installed base. Robust App Store sales  coupled with solid adoption of Apple Pay and Apple Music helped Apple double its 2016  Services revenues six months ahead of its targeted 2020-end. Moreover, its wearables and  hearables business is expected to be driven by solid demand for Apple Watch and</a:t>
            </a:r>
            <a:r>
              <a:rPr sz="850" spc="11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Airpods.</a:t>
            </a:r>
            <a:endParaRPr sz="850">
              <a:latin typeface="Arial" panose="020B0604020202020204"/>
              <a:cs typeface="Arial" panose="020B0604020202020204"/>
            </a:endParaRPr>
          </a:p>
        </p:txBody>
      </p:sp>
      <p:sp>
        <p:nvSpPr>
          <p:cNvPr id="4" name="object 4"/>
          <p:cNvSpPr/>
          <p:nvPr/>
        </p:nvSpPr>
        <p:spPr>
          <a:xfrm>
            <a:off x="315494" y="2136273"/>
            <a:ext cx="115302" cy="92242"/>
          </a:xfrm>
          <a:prstGeom prst="rect">
            <a:avLst/>
          </a:prstGeom>
          <a:solidFill>
            <a:srgbClr val="38829D"/>
          </a:solidFill>
        </p:spPr>
        <p:txBody>
          <a:bodyPr wrap="square" lIns="0" tIns="0" rIns="0" bIns="0" rtlCol="0"/>
          <a:lstStyle/>
          <a:p/>
        </p:txBody>
      </p:sp>
      <p:sp>
        <p:nvSpPr>
          <p:cNvPr id="5" name="object 5"/>
          <p:cNvSpPr/>
          <p:nvPr/>
        </p:nvSpPr>
        <p:spPr>
          <a:xfrm>
            <a:off x="315494" y="2835776"/>
            <a:ext cx="115302" cy="92242"/>
          </a:xfrm>
          <a:prstGeom prst="rect">
            <a:avLst/>
          </a:prstGeom>
          <a:solidFill>
            <a:srgbClr val="38829D"/>
          </a:solidFill>
        </p:spPr>
        <p:txBody>
          <a:bodyPr wrap="square" lIns="0" tIns="0" rIns="0" bIns="0" rtlCol="0"/>
          <a:lstStyle/>
          <a:p/>
        </p:txBody>
      </p:sp>
      <p:sp>
        <p:nvSpPr>
          <p:cNvPr id="6" name="object 6"/>
          <p:cNvSpPr/>
          <p:nvPr/>
        </p:nvSpPr>
        <p:spPr>
          <a:xfrm>
            <a:off x="315494" y="3681329"/>
            <a:ext cx="115302" cy="92242"/>
          </a:xfrm>
          <a:prstGeom prst="rect">
            <a:avLst/>
          </a:prstGeom>
          <a:solidFill>
            <a:srgbClr val="38829D"/>
          </a:solidFill>
        </p:spPr>
        <p:txBody>
          <a:bodyPr wrap="square" lIns="0" tIns="0" rIns="0" bIns="0" rtlCol="0"/>
          <a:lstStyle/>
          <a:p/>
        </p:txBody>
      </p:sp>
      <p:sp>
        <p:nvSpPr>
          <p:cNvPr id="7" name="object 7"/>
          <p:cNvSpPr/>
          <p:nvPr/>
        </p:nvSpPr>
        <p:spPr>
          <a:xfrm>
            <a:off x="302794" y="4672931"/>
            <a:ext cx="115302" cy="92242"/>
          </a:xfrm>
          <a:prstGeom prst="rect">
            <a:avLst/>
          </a:prstGeom>
          <a:solidFill>
            <a:srgbClr val="38829D"/>
          </a:solidFill>
        </p:spPr>
        <p:txBody>
          <a:bodyPr wrap="square" lIns="0" tIns="0" rIns="0" bIns="0" rtlCol="0"/>
          <a:lstStyle/>
          <a:p/>
        </p:txBody>
      </p:sp>
      <p:sp>
        <p:nvSpPr>
          <p:cNvPr id="8" name="object 8"/>
          <p:cNvSpPr/>
          <p:nvPr/>
        </p:nvSpPr>
        <p:spPr>
          <a:xfrm>
            <a:off x="315494" y="5518484"/>
            <a:ext cx="115302" cy="92242"/>
          </a:xfrm>
          <a:prstGeom prst="rect">
            <a:avLst/>
          </a:prstGeom>
          <a:solidFill>
            <a:srgbClr val="38829D"/>
          </a:solidFill>
        </p:spPr>
        <p:txBody>
          <a:bodyPr wrap="square" lIns="0" tIns="0" rIns="0" bIns="0" rtlCol="0"/>
          <a:lstStyle/>
          <a:p/>
        </p:txBody>
      </p:sp>
      <p:sp>
        <p:nvSpPr>
          <p:cNvPr id="9" name="object 9"/>
          <p:cNvSpPr/>
          <p:nvPr/>
        </p:nvSpPr>
        <p:spPr>
          <a:xfrm>
            <a:off x="315494" y="6510087"/>
            <a:ext cx="115302" cy="92242"/>
          </a:xfrm>
          <a:prstGeom prst="rect">
            <a:avLst/>
          </a:prstGeom>
          <a:solidFill>
            <a:srgbClr val="38829D"/>
          </a:solidFill>
        </p:spPr>
        <p:txBody>
          <a:bodyPr wrap="square" lIns="0" tIns="0" rIns="0" bIns="0" rtlCol="0"/>
          <a:lstStyle/>
          <a:p/>
        </p:txBody>
      </p:sp>
      <p:sp>
        <p:nvSpPr>
          <p:cNvPr id="10" name="object 10"/>
          <p:cNvSpPr txBox="1"/>
          <p:nvPr/>
        </p:nvSpPr>
        <p:spPr>
          <a:xfrm>
            <a:off x="471905" y="2083601"/>
            <a:ext cx="6797040" cy="4983480"/>
          </a:xfrm>
          <a:prstGeom prst="rect">
            <a:avLst/>
          </a:prstGeom>
        </p:spPr>
        <p:txBody>
          <a:bodyPr vert="horz" wrap="square" lIns="0" tIns="12700" rIns="0" bIns="0" rtlCol="0">
            <a:spAutoFit/>
          </a:bodyPr>
          <a:lstStyle/>
          <a:p>
            <a:pPr marL="12700" marR="25400" algn="just">
              <a:lnSpc>
                <a:spcPct val="113000"/>
              </a:lnSpc>
              <a:spcBef>
                <a:spcPts val="100"/>
              </a:spcBef>
            </a:pPr>
            <a:r>
              <a:rPr sz="850" spc="-5" dirty="0">
                <a:solidFill>
                  <a:srgbClr val="3E3E3E"/>
                </a:solidFill>
                <a:latin typeface="Arial" panose="020B0604020202020204"/>
                <a:cs typeface="Arial" panose="020B0604020202020204"/>
              </a:rPr>
              <a:t>Apple currently has more than 620 million paid subscribers across its Services portfolio. The App Store continues to draw the attention of  prominent developers from around the world, helping the company offer appealing new apps that drive App Store traffic. Further, growing  number of AI-infused apps will attract more subscribers on App Store. Notably, more than 30,000 third-party subscription apps are available  on App Store and the largest of them accounts for only 0.25% of Apple’s total Services</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revenues.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Apple Pay, designed on the basis of a contactless payment (NFC) technology, has been expanded to several markets. Apple Pay allowed  entry to more than 150 stadiums, ballparks, arenas and entertainment venues around the world with contactless tickets. Moreover, users  could ride public transport in Shanghai, Beijing, Tokyo, Moscow, London and New York. Users can also access dorms and services of  additional universities across the United States through Apple Watch and iPhone. The growing adoption of contactless payment primarily due  to coronavirus pandemic bodes well for Apple Pay.</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Further, Apple Music has more than 60 million paid subscribers. The service offers more than 60 million songs, with world class music experts  and taste makers curating thousands of playlists and daily selections in 115 countries. Apple Music’s availability on Amazon Echo devices is  expected to expand the iPhone maker’s footprint against Spotify, which is currently the dominant player in the paid, premium music  streaming market. The partnership with Verizon is also noteworthy in this regard. Moreover, the company’s partnership with National  Basketball Association for an Apple Music playlist that features independent artists from an emerging label, UnitedMasters, is expected to  draw new subscribers who are fans of NBA games.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Apple is encouraging developers to use artificial intelligence (AI) and machine learning in their apps. The company’s Core ML 2 API helps  developers recognize faces or animals in photos, and parse the meaning of text. Further, the company is offering Create ML for simple and  efficient machine learning training on the Mac, which is built on top of Swift programming language. Notably, Apple has hired former Google  head of search and AI, John Giannandrea to lead its restructured AI division that includes the machine learning division, Siri team and the  Core ML API team. In addition to all these, acquisition of start-ups like Silk Labs enhances the company’s expertise in the</a:t>
            </a:r>
            <a:r>
              <a:rPr sz="850" spc="1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domain.</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3495" algn="just">
              <a:lnSpc>
                <a:spcPct val="113000"/>
              </a:lnSpc>
              <a:spcBef>
                <a:spcPts val="5"/>
              </a:spcBef>
            </a:pPr>
            <a:r>
              <a:rPr sz="850" spc="-5" dirty="0">
                <a:solidFill>
                  <a:srgbClr val="3E3E3E"/>
                </a:solidFill>
                <a:latin typeface="Arial" panose="020B0604020202020204"/>
                <a:cs typeface="Arial" panose="020B0604020202020204"/>
              </a:rPr>
              <a:t>Apple’s focus on autonomous vehicles and augmented reality/virtual reality (AR/VR) technologies presents growth opportunity in the long  haul. These are fast emerging as lucrative business opportunities. To ramp up its efforts, Apple has acquired several smaller firms with  expertise in AR hardware, 3D gaming and VR software. These include SensoMotoric, Flyby Media, Emotient, TupleJump, Turi, Metaio,  PrimeSense and Lattice Data Inc. In addition, Apple’s ARKit is helping third-party developers to work on creating AR experiences for its iOS  platform. Furthermore, Apple, with its new offerings, would also be able to leverage the Internet of Things (IoT) market, which is expected to  grow exponentially, given the rising demand for connected/automated devices, appliances and</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automobiles.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Apple has a strong balance sheet and generates significant cash flow. As of Dec 26, 2020, cash &amp; marketable securities were $195.57 billion  compared with $191.83 billion as of Sep 26, 2020. Term debt, as of Dec 26, 2020, was $107.04 billion, up from $101.56 billion as of Sep 26,  2020. Apple returned $30 billion in the reported quarter through dividend payouts ($3.6 billion) and share repurchases ($24 billion). These  factors make Apple an attractive stock for investors.</a:t>
            </a:r>
            <a:endParaRPr sz="850">
              <a:latin typeface="Arial" panose="020B0604020202020204"/>
              <a:cs typeface="Arial" panose="020B0604020202020204"/>
            </a:endParaRPr>
          </a:p>
        </p:txBody>
      </p:sp>
      <p:sp>
        <p:nvSpPr>
          <p:cNvPr id="11" name="object 11"/>
          <p:cNvSpPr txBox="1"/>
          <p:nvPr/>
        </p:nvSpPr>
        <p:spPr>
          <a:xfrm>
            <a:off x="5376110" y="624639"/>
            <a:ext cx="1845945" cy="93535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Apple </a:t>
            </a:r>
            <a:r>
              <a:rPr sz="1200" dirty="0">
                <a:solidFill>
                  <a:srgbClr val="3E3E3E"/>
                </a:solidFill>
                <a:latin typeface="Arial" panose="020B0604020202020204"/>
                <a:cs typeface="Arial" panose="020B0604020202020204"/>
              </a:rPr>
              <a:t>is benefiting </a:t>
            </a:r>
            <a:r>
              <a:rPr sz="1200" spc="5" dirty="0">
                <a:solidFill>
                  <a:srgbClr val="3E3E3E"/>
                </a:solidFill>
                <a:latin typeface="Arial" panose="020B0604020202020204"/>
                <a:cs typeface="Arial" panose="020B0604020202020204"/>
              </a:rPr>
              <a:t>from  momentum </a:t>
            </a:r>
            <a:r>
              <a:rPr sz="1200" dirty="0">
                <a:solidFill>
                  <a:srgbClr val="3E3E3E"/>
                </a:solidFill>
                <a:latin typeface="Arial" panose="020B0604020202020204"/>
                <a:cs typeface="Arial" panose="020B0604020202020204"/>
              </a:rPr>
              <a:t>in the</a:t>
            </a:r>
            <a:r>
              <a:rPr sz="1200" spc="-70"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Services  </a:t>
            </a:r>
            <a:r>
              <a:rPr sz="1200" dirty="0">
                <a:solidFill>
                  <a:srgbClr val="3E3E3E"/>
                </a:solidFill>
                <a:latin typeface="Arial" panose="020B0604020202020204"/>
                <a:cs typeface="Arial" panose="020B0604020202020204"/>
              </a:rPr>
              <a:t>business, strong </a:t>
            </a:r>
            <a:r>
              <a:rPr sz="1200" spc="5" dirty="0">
                <a:solidFill>
                  <a:srgbClr val="3E3E3E"/>
                </a:solidFill>
                <a:latin typeface="Arial" panose="020B0604020202020204"/>
                <a:cs typeface="Arial" panose="020B0604020202020204"/>
              </a:rPr>
              <a:t>adoption  </a:t>
            </a:r>
            <a:r>
              <a:rPr sz="1200" dirty="0">
                <a:solidFill>
                  <a:srgbClr val="3E3E3E"/>
                </a:solidFill>
                <a:latin typeface="Arial" panose="020B0604020202020204"/>
                <a:cs typeface="Arial" panose="020B0604020202020204"/>
              </a:rPr>
              <a:t>of </a:t>
            </a:r>
            <a:r>
              <a:rPr sz="1200" spc="5" dirty="0">
                <a:solidFill>
                  <a:srgbClr val="3E3E3E"/>
                </a:solidFill>
                <a:latin typeface="Arial" panose="020B0604020202020204"/>
                <a:cs typeface="Arial" panose="020B0604020202020204"/>
              </a:rPr>
              <a:t>Apple Pay and growing  Apple Music </a:t>
            </a:r>
            <a:r>
              <a:rPr sz="1200" dirty="0">
                <a:solidFill>
                  <a:srgbClr val="3E3E3E"/>
                </a:solidFill>
                <a:latin typeface="Arial" panose="020B0604020202020204"/>
                <a:cs typeface="Arial" panose="020B0604020202020204"/>
              </a:rPr>
              <a:t>subscriber  </a:t>
            </a:r>
            <a:r>
              <a:rPr sz="1200" spc="5" dirty="0">
                <a:solidFill>
                  <a:srgbClr val="3E3E3E"/>
                </a:solidFill>
                <a:latin typeface="Arial" panose="020B0604020202020204"/>
                <a:cs typeface="Arial" panose="020B0604020202020204"/>
              </a:rPr>
              <a:t>base.</a:t>
            </a:r>
            <a:endParaRPr sz="1200">
              <a:latin typeface="Arial" panose="020B0604020202020204"/>
              <a:cs typeface="Arial" panose="020B0604020202020204"/>
            </a:endParaRPr>
          </a:p>
        </p:txBody>
      </p:sp>
      <p:sp>
        <p:nvSpPr>
          <p:cNvPr id="12" name="object 12"/>
          <p:cNvSpPr/>
          <p:nvPr/>
        </p:nvSpPr>
        <p:spPr>
          <a:xfrm>
            <a:off x="5227387" y="675773"/>
            <a:ext cx="0" cy="991869"/>
          </a:xfrm>
          <a:custGeom>
            <a:avLst/>
            <a:gdLst/>
            <a:ahLst/>
            <a:cxnLst/>
            <a:rect l="l" t="t" r="r" b="b"/>
            <a:pathLst>
              <a:path h="991869">
                <a:moveTo>
                  <a:pt x="0" y="0"/>
                </a:moveTo>
                <a:lnTo>
                  <a:pt x="0" y="991602"/>
                </a:lnTo>
              </a:path>
            </a:pathLst>
          </a:custGeom>
          <a:ln w="15373">
            <a:solidFill>
              <a:srgbClr val="38829D"/>
            </a:solidFill>
          </a:ln>
        </p:spPr>
        <p:txBody>
          <a:bodyPr wrap="square" lIns="0" tIns="0" rIns="0" bIns="0" rtlCol="0"/>
          <a:lstStyle/>
          <a:p/>
        </p:txBody>
      </p:sp>
      <p:sp>
        <p:nvSpPr>
          <p:cNvPr id="13" name="object 13"/>
          <p:cNvSpPr/>
          <p:nvPr/>
        </p:nvSpPr>
        <p:spPr>
          <a:xfrm>
            <a:off x="319338" y="7182685"/>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18" name="object 1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9" name="object 1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0" name="object 20"/>
          <p:cNvSpPr txBox="1">
            <a:spLocks noGrp="1"/>
          </p:cNvSpPr>
          <p:nvPr>
            <p:ph type="dt" sz="half" idx="6"/>
          </p:nvPr>
        </p:nvSpPr>
        <p:spPr>
          <a:xfrm>
            <a:off x="241300" y="10321925"/>
            <a:ext cx="2713355"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1" name="object 21"/>
          <p:cNvSpPr txBox="1"/>
          <p:nvPr/>
        </p:nvSpPr>
        <p:spPr>
          <a:xfrm>
            <a:off x="3332480" y="10328910"/>
            <a:ext cx="152717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
        <p:nvSpPr>
          <p:cNvPr id="22" name="object 2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
        <p:nvSpPr>
          <p:cNvPr id="23" name="object 13"/>
          <p:cNvSpPr/>
          <p:nvPr/>
        </p:nvSpPr>
        <p:spPr>
          <a:xfrm>
            <a:off x="335213" y="239595"/>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p/>
        </p:txBody>
      </p:sp>
      <p:sp>
        <p:nvSpPr>
          <p:cNvPr id="24" name="object 4"/>
          <p:cNvSpPr/>
          <p:nvPr/>
        </p:nvSpPr>
        <p:spPr>
          <a:xfrm>
            <a:off x="315494" y="706888"/>
            <a:ext cx="115302" cy="92242"/>
          </a:xfrm>
          <a:prstGeom prst="rect">
            <a:avLst/>
          </a:prstGeom>
          <a:solidFill>
            <a:srgbClr val="38829D"/>
          </a:solidFill>
        </p:spPr>
        <p:txBody>
          <a:bodyPr wrap="square" lIns="0" tIns="0" rIns="0" bIns="0" rtlCol="0"/>
          <a:p>
            <a:endParaRPr>
              <a:solidFill>
                <a:srgbClr val="38829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5352" y="744955"/>
            <a:ext cx="31115" cy="31115"/>
          </a:xfrm>
          <a:custGeom>
            <a:avLst/>
            <a:gdLst/>
            <a:ahLst/>
            <a:cxnLst/>
            <a:rect l="l" t="t" r="r" b="b"/>
            <a:pathLst>
              <a:path w="31115" h="31115">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3" name="object 3"/>
          <p:cNvSpPr/>
          <p:nvPr/>
        </p:nvSpPr>
        <p:spPr>
          <a:xfrm>
            <a:off x="515352" y="744955"/>
            <a:ext cx="31115" cy="31115"/>
          </a:xfrm>
          <a:custGeom>
            <a:avLst/>
            <a:gdLst/>
            <a:ahLst/>
            <a:cxnLst/>
            <a:rect l="l" t="t" r="r" b="b"/>
            <a:pathLst>
              <a:path w="31115" h="31115">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4" name="object 4"/>
          <p:cNvSpPr/>
          <p:nvPr/>
        </p:nvSpPr>
        <p:spPr>
          <a:xfrm>
            <a:off x="515352" y="1621255"/>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5" name="object 5"/>
          <p:cNvSpPr/>
          <p:nvPr/>
        </p:nvSpPr>
        <p:spPr>
          <a:xfrm>
            <a:off x="515352" y="1621255"/>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6" name="object 6"/>
          <p:cNvSpPr/>
          <p:nvPr/>
        </p:nvSpPr>
        <p:spPr>
          <a:xfrm>
            <a:off x="515352" y="2205455"/>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7" name="object 7"/>
          <p:cNvSpPr/>
          <p:nvPr/>
        </p:nvSpPr>
        <p:spPr>
          <a:xfrm>
            <a:off x="515352" y="2205455"/>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8" name="object 8"/>
          <p:cNvSpPr/>
          <p:nvPr/>
        </p:nvSpPr>
        <p:spPr>
          <a:xfrm>
            <a:off x="515352" y="3081755"/>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9" name="object 9"/>
          <p:cNvSpPr/>
          <p:nvPr/>
        </p:nvSpPr>
        <p:spPr>
          <a:xfrm>
            <a:off x="515352" y="3081755"/>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10" name="object 10"/>
          <p:cNvSpPr/>
          <p:nvPr/>
        </p:nvSpPr>
        <p:spPr>
          <a:xfrm>
            <a:off x="515352" y="4396205"/>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11" name="object 11"/>
          <p:cNvSpPr/>
          <p:nvPr/>
        </p:nvSpPr>
        <p:spPr>
          <a:xfrm>
            <a:off x="515352" y="4396205"/>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12" name="object 12"/>
          <p:cNvSpPr txBox="1"/>
          <p:nvPr/>
        </p:nvSpPr>
        <p:spPr>
          <a:xfrm>
            <a:off x="302794" y="417094"/>
            <a:ext cx="6947534" cy="47898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Risks</a:t>
            </a:r>
            <a:endParaRPr sz="1050">
              <a:solidFill>
                <a:srgbClr val="38829D"/>
              </a:solidFill>
              <a:latin typeface="Arial" panose="020B0604020202020204"/>
              <a:cs typeface="Arial" panose="020B0604020202020204"/>
            </a:endParaRPr>
          </a:p>
          <a:p>
            <a:pPr marL="320040" marR="6350" algn="just">
              <a:lnSpc>
                <a:spcPct val="113000"/>
              </a:lnSpc>
              <a:spcBef>
                <a:spcPts val="565"/>
              </a:spcBef>
            </a:pPr>
            <a:r>
              <a:rPr sz="850" spc="-5" dirty="0">
                <a:solidFill>
                  <a:srgbClr val="3E3E3E"/>
                </a:solidFill>
                <a:latin typeface="Arial" panose="020B0604020202020204"/>
                <a:cs typeface="Arial" panose="020B0604020202020204"/>
              </a:rPr>
              <a:t>Apple’s fortunes are tied to its most important offering, iPhone. The device plays an important role in expanding the iOS ecosystem.  However, Apple’s excessive dependence on iPhone is a risk to overall growth. Although iPhone sales have been benefiting from higher  average selling price (ASP), premium pricing has been blamed for Apple’s declining market share in countries like China and India.  Moreover, the smartphone segment is chock-a-block with attractive devices from Samsung, Huawei, Xiaomi, Oppo, and Vivo that are  intensifying competition for the company. Moreover, Apple is yet to launch a 5G-supported iPhone, which is a</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concern.</a:t>
            </a:r>
            <a:endParaRPr sz="850">
              <a:latin typeface="Arial" panose="020B0604020202020204"/>
              <a:cs typeface="Arial" panose="020B0604020202020204"/>
            </a:endParaRPr>
          </a:p>
          <a:p>
            <a:pPr>
              <a:lnSpc>
                <a:spcPct val="100000"/>
              </a:lnSpc>
            </a:pPr>
            <a:endParaRPr sz="1000">
              <a:latin typeface="Times New Roman" panose="02020603050405020304"/>
              <a:cs typeface="Times New Roman" panose="02020603050405020304"/>
            </a:endParaRPr>
          </a:p>
          <a:p>
            <a:pPr marL="320040" marR="5080" algn="just">
              <a:lnSpc>
                <a:spcPct val="113000"/>
              </a:lnSpc>
            </a:pPr>
            <a:r>
              <a:rPr sz="850" spc="-5" dirty="0">
                <a:solidFill>
                  <a:srgbClr val="3E3E3E"/>
                </a:solidFill>
                <a:latin typeface="Arial" panose="020B0604020202020204"/>
                <a:cs typeface="Arial" panose="020B0604020202020204"/>
              </a:rPr>
              <a:t>China is an important market for Apple, given the growing number of middle-class customers. However, the waning macroeconomic  environment in China and the intensifying competition have dented shipment growth. Moreover, the supply-chain disruption caused by the  coronavirus outbreak in China is expected to hurt iPhone’s demand and supply globally, at least in the near</a:t>
            </a:r>
            <a:r>
              <a:rPr sz="850" spc="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term.</a:t>
            </a:r>
            <a:endParaRPr sz="850">
              <a:latin typeface="Arial" panose="020B0604020202020204"/>
              <a:cs typeface="Arial" panose="020B0604020202020204"/>
            </a:endParaRPr>
          </a:p>
          <a:p>
            <a:pPr>
              <a:lnSpc>
                <a:spcPct val="100000"/>
              </a:lnSpc>
            </a:pPr>
            <a:endParaRPr sz="1000">
              <a:latin typeface="Times New Roman" panose="02020603050405020304"/>
              <a:cs typeface="Times New Roman" panose="02020603050405020304"/>
            </a:endParaRPr>
          </a:p>
          <a:p>
            <a:pPr marL="320040" marR="6985" algn="just">
              <a:lnSpc>
                <a:spcPct val="113000"/>
              </a:lnSpc>
            </a:pPr>
            <a:r>
              <a:rPr sz="850" spc="-5" dirty="0">
                <a:solidFill>
                  <a:srgbClr val="3E3E3E"/>
                </a:solidFill>
                <a:latin typeface="Arial" panose="020B0604020202020204"/>
                <a:cs typeface="Arial" panose="020B0604020202020204"/>
              </a:rPr>
              <a:t>Competition has negatively impacted iPad’s growth, with Amazon, HTC, Microsoft, Hewlett-Packard and others flooding the tablet market.  iPad demand has severely declined due to increasing availability of large-screen smartphones, in addition to stiff competition from Google  Chromebooks and Microsoft Surface. Moreover, Apple faces significant competition in the desktop and portable computer segment from  the market leader Lenovo and the likes of Hewlett-Packard, Dell, Acer and Asus. MacBook has failed to become a key product, due to  Apple’s shortage of innovation in this product line as compared to iPhone and</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iPad.</a:t>
            </a:r>
            <a:endParaRPr sz="850">
              <a:latin typeface="Arial" panose="020B0604020202020204"/>
              <a:cs typeface="Arial" panose="020B0604020202020204"/>
            </a:endParaRPr>
          </a:p>
          <a:p>
            <a:pPr>
              <a:lnSpc>
                <a:spcPct val="100000"/>
              </a:lnSpc>
            </a:pPr>
            <a:endParaRPr sz="1000">
              <a:latin typeface="Times New Roman" panose="02020603050405020304"/>
              <a:cs typeface="Times New Roman" panose="02020603050405020304"/>
            </a:endParaRPr>
          </a:p>
          <a:p>
            <a:pPr marL="320040" marR="5715">
              <a:lnSpc>
                <a:spcPct val="113000"/>
              </a:lnSpc>
            </a:pPr>
            <a:r>
              <a:rPr sz="850" spc="-5" dirty="0">
                <a:solidFill>
                  <a:srgbClr val="3E3E3E"/>
                </a:solidFill>
                <a:latin typeface="Arial" panose="020B0604020202020204"/>
                <a:cs typeface="Arial" panose="020B0604020202020204"/>
              </a:rPr>
              <a:t>Apple is facing increasing regulatory hassles in Europe. The European Commission is opening two antitrust investigations into Apple’s  App Store and Apple Pay practices over concerns that the company’s way of doing business hurts consumers by limiting choice and  innovation and keeping prices high. Notably, music-streaming service Spotify has filed a formal complaint against Apple, alleging unfair  practice by the iPhone maker to lower competition. The complaint relates to the 30% revenue cut that the company takes from some app  providers. Further, </a:t>
            </a:r>
            <a:r>
              <a:rPr sz="850" i="1" spc="-5" dirty="0">
                <a:solidFill>
                  <a:srgbClr val="3E3E3E"/>
                </a:solidFill>
                <a:latin typeface="Arial" panose="020B0604020202020204"/>
                <a:cs typeface="Arial" panose="020B0604020202020204"/>
              </a:rPr>
              <a:t>Fortnite </a:t>
            </a:r>
            <a:r>
              <a:rPr sz="850" spc="-5" dirty="0">
                <a:solidFill>
                  <a:srgbClr val="3E3E3E"/>
                </a:solidFill>
                <a:latin typeface="Arial" panose="020B0604020202020204"/>
                <a:cs typeface="Arial" panose="020B0604020202020204"/>
              </a:rPr>
              <a:t>developer Epic Games filed a lawsuit against Apple after the hit game was removed from App Store. Apple  stated that the game violated its software-distribution platform guidelines and has countersued Epic Games. Moreover, the Supreme Court  has allowed the consumers’ antitrust lawsuit against Apple to continue in a lower court. The lawsuit alleges iPhone apps to be expensive.  The company is also facing lawsuits in relation to health-monitoring features of Apple</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Watch.</a:t>
            </a:r>
            <a:endParaRPr sz="850">
              <a:latin typeface="Arial" panose="020B0604020202020204"/>
              <a:cs typeface="Arial" panose="020B0604020202020204"/>
            </a:endParaRPr>
          </a:p>
          <a:p>
            <a:pPr>
              <a:lnSpc>
                <a:spcPct val="100000"/>
              </a:lnSpc>
            </a:pPr>
            <a:endParaRPr sz="1000">
              <a:latin typeface="Times New Roman" panose="02020603050405020304"/>
              <a:cs typeface="Times New Roman" panose="02020603050405020304"/>
            </a:endParaRPr>
          </a:p>
          <a:p>
            <a:pPr marL="320040" marR="7620" algn="just">
              <a:lnSpc>
                <a:spcPct val="113000"/>
              </a:lnSpc>
            </a:pPr>
            <a:r>
              <a:rPr sz="850" spc="-5" dirty="0">
                <a:solidFill>
                  <a:srgbClr val="3E3E3E"/>
                </a:solidFill>
                <a:latin typeface="Arial" panose="020B0604020202020204"/>
                <a:cs typeface="Arial" panose="020B0604020202020204"/>
              </a:rPr>
              <a:t>Moreover, Apple is slapped with a record fine of €1.1 billion by French anti-trust regulators for engaging in anti-competitive practices. The  regulators alleged that Apple favored Tech Data and Ingram Micro to align prices as well as limit wholesale competition for Apple products  in France. The company is also ordered to pay a $500-million settlement for intentionally inhibiting/restricting the performance of older  iPhone models to preserve batteries. Further, the U.S. Supreme Court repealed an appeal by Apple in a decade-long dispute wherein  Nevada-based VirnetX is fighting to collect royalties from the company for secure communications technology used in the iPhone, iPad  and Mac</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computers.</a:t>
            </a:r>
            <a:endParaRPr sz="850">
              <a:latin typeface="Arial" panose="020B0604020202020204"/>
              <a:cs typeface="Arial" panose="020B0604020202020204"/>
            </a:endParaRPr>
          </a:p>
        </p:txBody>
      </p:sp>
      <p:sp>
        <p:nvSpPr>
          <p:cNvPr id="13" name="object 13"/>
          <p:cNvSpPr/>
          <p:nvPr/>
        </p:nvSpPr>
        <p:spPr>
          <a:xfrm>
            <a:off x="319338" y="5353217"/>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4" name="object 1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 name="object 1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6" name="object 1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7" name="object 1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8" name="object 1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9" name="object 1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0" name="object 20"/>
          <p:cNvSpPr txBox="1">
            <a:spLocks noGrp="1"/>
          </p:cNvSpPr>
          <p:nvPr>
            <p:ph type="dt" sz="half" idx="6"/>
          </p:nvPr>
        </p:nvSpPr>
        <p:spPr>
          <a:xfrm>
            <a:off x="241300" y="10321925"/>
            <a:ext cx="2713355"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1" name="object 21"/>
          <p:cNvSpPr txBox="1"/>
          <p:nvPr/>
        </p:nvSpPr>
        <p:spPr>
          <a:xfrm>
            <a:off x="3326130" y="10321925"/>
            <a:ext cx="2212340" cy="26543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spc="-5" dirty="0">
              <a:solidFill>
                <a:srgbClr val="CACACA"/>
              </a:solidFill>
              <a:latin typeface="Arial" panose="020B0604020202020204"/>
              <a:cs typeface="Arial" panose="020B0604020202020204"/>
            </a:endParaRPr>
          </a:p>
          <a:p>
            <a:pPr marL="12700">
              <a:lnSpc>
                <a:spcPct val="100000"/>
              </a:lnSpc>
              <a:spcBef>
                <a:spcPts val="15"/>
              </a:spcBef>
            </a:pPr>
            <a:endParaRPr sz="850">
              <a:latin typeface="Arial" panose="020B0604020202020204"/>
              <a:cs typeface="Arial" panose="020B0604020202020204"/>
            </a:endParaRPr>
          </a:p>
        </p:txBody>
      </p:sp>
      <p:sp>
        <p:nvSpPr>
          <p:cNvPr id="22" name="object 2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0386"/>
            <a:ext cx="3230880" cy="488950"/>
          </a:xfrm>
          <a:prstGeom prst="rect">
            <a:avLst/>
          </a:prstGeom>
        </p:spPr>
        <p:txBody>
          <a:bodyPr vert="horz" wrap="square" lIns="0" tIns="104139" rIns="0" bIns="0" rtlCol="0">
            <a:spAutoFit/>
          </a:bodyPr>
          <a:lstStyle/>
          <a:p>
            <a:pPr marL="12700">
              <a:lnSpc>
                <a:spcPct val="100000"/>
              </a:lnSpc>
              <a:spcBef>
                <a:spcPts val="820"/>
              </a:spcBef>
            </a:pPr>
            <a:r>
              <a:rPr sz="1050" b="1" spc="20" dirty="0">
                <a:solidFill>
                  <a:srgbClr val="38829D"/>
                </a:solidFill>
                <a:latin typeface="Arial" panose="020B0604020202020204"/>
                <a:cs typeface="Arial" panose="020B0604020202020204"/>
              </a:rPr>
              <a:t>Last Earnings</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Report</a:t>
            </a:r>
            <a:endParaRPr sz="1050">
              <a:solidFill>
                <a:srgbClr val="38829D"/>
              </a:solidFill>
              <a:latin typeface="Arial" panose="020B0604020202020204"/>
              <a:cs typeface="Arial" panose="020B0604020202020204"/>
            </a:endParaRPr>
          </a:p>
          <a:p>
            <a:pPr marL="12700">
              <a:lnSpc>
                <a:spcPct val="100000"/>
              </a:lnSpc>
              <a:spcBef>
                <a:spcPts val="585"/>
              </a:spcBef>
            </a:pPr>
            <a:r>
              <a:rPr sz="900" b="1" dirty="0">
                <a:solidFill>
                  <a:srgbClr val="3E3E3E"/>
                </a:solidFill>
                <a:latin typeface="Arial" panose="020B0604020202020204"/>
                <a:cs typeface="Arial" panose="020B0604020202020204"/>
              </a:rPr>
              <a:t>Apple's </a:t>
            </a:r>
            <a:r>
              <a:rPr sz="900" b="1" spc="5" dirty="0">
                <a:solidFill>
                  <a:srgbClr val="3E3E3E"/>
                </a:solidFill>
                <a:latin typeface="Arial" panose="020B0604020202020204"/>
                <a:cs typeface="Arial" panose="020B0604020202020204"/>
              </a:rPr>
              <a:t>Q1 </a:t>
            </a:r>
            <a:r>
              <a:rPr sz="900" b="1" dirty="0">
                <a:solidFill>
                  <a:srgbClr val="3E3E3E"/>
                </a:solidFill>
                <a:latin typeface="Arial" panose="020B0604020202020204"/>
                <a:cs typeface="Arial" panose="020B0604020202020204"/>
              </a:rPr>
              <a:t>Earnings Beat, iPhone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Services Aid Top</a:t>
            </a:r>
            <a:r>
              <a:rPr sz="900" b="1" spc="70"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Line</a:t>
            </a:r>
            <a:endParaRPr sz="900">
              <a:latin typeface="Arial" panose="020B0604020202020204"/>
              <a:cs typeface="Arial" panose="020B0604020202020204"/>
            </a:endParaRPr>
          </a:p>
        </p:txBody>
      </p:sp>
      <p:sp>
        <p:nvSpPr>
          <p:cNvPr id="3" name="object 3"/>
          <p:cNvSpPr txBox="1"/>
          <p:nvPr/>
        </p:nvSpPr>
        <p:spPr>
          <a:xfrm>
            <a:off x="302794" y="907515"/>
            <a:ext cx="469392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Apple reported first-quarter fiscal 2021 earnings of $1.68 per share that beat the </a:t>
            </a:r>
            <a:r>
              <a:rPr lang="en-US" sz="850" spc="-5" dirty="0">
                <a:solidFill>
                  <a:srgbClr val="3E3E3E"/>
                </a:solidFill>
                <a:latin typeface="Arial" panose="020B0604020202020204"/>
                <a:cs typeface="Arial" panose="020B0604020202020204"/>
              </a:rPr>
              <a:t>SEABRIDGE</a:t>
            </a:r>
            <a:r>
              <a:rPr sz="850" spc="-5" dirty="0">
                <a:solidFill>
                  <a:srgbClr val="3E3E3E"/>
                </a:solidFill>
                <a:latin typeface="Arial" panose="020B0604020202020204"/>
                <a:cs typeface="Arial" panose="020B0604020202020204"/>
              </a:rPr>
              <a:t>  Consensus Estimate by 19.2% and jumped 34.4% year 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p:txBody>
      </p:sp>
      <p:sp>
        <p:nvSpPr>
          <p:cNvPr id="4" name="object 4"/>
          <p:cNvSpPr txBox="1"/>
          <p:nvPr/>
        </p:nvSpPr>
        <p:spPr>
          <a:xfrm>
            <a:off x="302794" y="1330291"/>
            <a:ext cx="469392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Net sales increased 21.4% year over year to $111.4 billion, which surpassed the SEABRIDGEs  Consensus Estimate by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8.7%.</a:t>
            </a:r>
            <a:endParaRPr sz="850">
              <a:latin typeface="Arial" panose="020B0604020202020204"/>
              <a:cs typeface="Arial" panose="020B0604020202020204"/>
            </a:endParaRPr>
          </a:p>
        </p:txBody>
      </p:sp>
      <p:sp>
        <p:nvSpPr>
          <p:cNvPr id="5" name="object 5"/>
          <p:cNvSpPr txBox="1"/>
          <p:nvPr/>
        </p:nvSpPr>
        <p:spPr>
          <a:xfrm>
            <a:off x="302794" y="1753067"/>
            <a:ext cx="6964680" cy="8319770"/>
          </a:xfrm>
          <a:prstGeom prst="rect">
            <a:avLst/>
          </a:prstGeom>
        </p:spPr>
        <p:txBody>
          <a:bodyPr vert="horz" wrap="square" lIns="0" tIns="12700" rIns="0" bIns="0" rtlCol="0">
            <a:spAutoFit/>
          </a:bodyPr>
          <a:lstStyle/>
          <a:p>
            <a:pPr marL="12700" marR="2279015">
              <a:lnSpc>
                <a:spcPct val="113000"/>
              </a:lnSpc>
              <a:spcBef>
                <a:spcPts val="100"/>
              </a:spcBef>
            </a:pPr>
            <a:r>
              <a:rPr sz="850" spc="-5" dirty="0">
                <a:solidFill>
                  <a:srgbClr val="3E3E3E"/>
                </a:solidFill>
                <a:latin typeface="Arial" panose="020B0604020202020204"/>
                <a:cs typeface="Arial" panose="020B0604020202020204"/>
              </a:rPr>
              <a:t>Services, along with iPad, Wearables and Mac, continued their momentum in the quarter under  review. Services (14.1% of sales) revenues grew 24% from the year-ago quarter to $15.76</a:t>
            </a:r>
            <a:r>
              <a:rPr sz="850" spc="1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Product sales (85.9% of sales) increased 21% year over year to $95.68</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Strong China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Japan Aid Top-Line</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Growth</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8575">
              <a:lnSpc>
                <a:spcPct val="113000"/>
              </a:lnSpc>
            </a:pPr>
            <a:r>
              <a:rPr sz="850" spc="-5" dirty="0">
                <a:solidFill>
                  <a:srgbClr val="3E3E3E"/>
                </a:solidFill>
                <a:latin typeface="Arial" panose="020B0604020202020204"/>
                <a:cs typeface="Arial" panose="020B0604020202020204"/>
              </a:rPr>
              <a:t>Apple achieved double-digit growth and new all-time records in each of its five geographic segments. The company’s installed base of active  devices passed 1.65 billion in the reported quarter.</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Americas sales increased 11.9% year over year to $46.31 billion and accounted for 41.6% of total</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a:p>
            <a:pPr marL="12700" marR="1003300">
              <a:lnSpc>
                <a:spcPct val="214000"/>
              </a:lnSpc>
            </a:pPr>
            <a:r>
              <a:rPr sz="850" spc="-5" dirty="0">
                <a:solidFill>
                  <a:srgbClr val="3E3E3E"/>
                </a:solidFill>
                <a:latin typeface="Arial" panose="020B0604020202020204"/>
                <a:cs typeface="Arial" panose="020B0604020202020204"/>
              </a:rPr>
              <a:t>Europe generated $27.31 billion in sales, up 17.3% on a year-over-year basis. The region accounted for 24.5% of total sales.  Greater China sales surged 57% from the year-ago quarter to $21.31 billion, accounting for 19.1% of total</a:t>
            </a:r>
            <a:r>
              <a:rPr sz="850" spc="10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Japan sales soared 33.1% year over year to $8.29 billion, accounting for 7.4% of total</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Rest of the Asia Pacific generated sales of $8.23 billion, up 11.5% year over year. The region accounted for 7.4% of total</a:t>
            </a:r>
            <a:r>
              <a:rPr sz="850" spc="1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iPhone Sales Increase</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Y/Y</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5400">
              <a:lnSpc>
                <a:spcPct val="113000"/>
              </a:lnSpc>
              <a:spcBef>
                <a:spcPts val="5"/>
              </a:spcBef>
            </a:pPr>
            <a:r>
              <a:rPr sz="850" spc="-5" dirty="0">
                <a:solidFill>
                  <a:srgbClr val="3E3E3E"/>
                </a:solidFill>
                <a:latin typeface="Arial" panose="020B0604020202020204"/>
                <a:cs typeface="Arial" panose="020B0604020202020204"/>
              </a:rPr>
              <a:t>iPhone sales increased 17.2% from the year-ago quarter to $65.59 billion and accounted for 58.9% of total sales. The robust year-over-year  growth was driven by strong demand for the iPhone 12</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family.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Markedly, iPhone’s active installed base is now more than 1</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4130">
              <a:lnSpc>
                <a:spcPct val="113000"/>
              </a:lnSpc>
            </a:pPr>
            <a:r>
              <a:rPr sz="850" spc="-5" dirty="0">
                <a:solidFill>
                  <a:srgbClr val="3E3E3E"/>
                </a:solidFill>
                <a:latin typeface="Arial" panose="020B0604020202020204"/>
                <a:cs typeface="Arial" panose="020B0604020202020204"/>
              </a:rPr>
              <a:t>Apple quoted a recent survey report from 451 Research which stated that customer satisfaction was 98% for the iPhone 12 family in the reported  quarter.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Services </a:t>
            </a:r>
            <a:r>
              <a:rPr sz="900" b="1" spc="5" dirty="0">
                <a:solidFill>
                  <a:srgbClr val="3E3E3E"/>
                </a:solidFill>
                <a:latin typeface="Arial" panose="020B0604020202020204"/>
                <a:cs typeface="Arial" panose="020B0604020202020204"/>
              </a:rPr>
              <a:t>Momentum</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Continues</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8575">
              <a:lnSpc>
                <a:spcPct val="113000"/>
              </a:lnSpc>
            </a:pPr>
            <a:r>
              <a:rPr sz="850" spc="-5" dirty="0">
                <a:solidFill>
                  <a:srgbClr val="3E3E3E"/>
                </a:solidFill>
                <a:latin typeface="Arial" panose="020B0604020202020204"/>
                <a:cs typeface="Arial" panose="020B0604020202020204"/>
              </a:rPr>
              <a:t>Services maintained momentum in the reported quarter. Apple set quarterly record for the App Store, Cloud Services, Music, advertising,  AppleCare and payment Services.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7940">
              <a:lnSpc>
                <a:spcPct val="113000"/>
              </a:lnSpc>
            </a:pPr>
            <a:r>
              <a:rPr sz="850" spc="-5" dirty="0">
                <a:solidFill>
                  <a:srgbClr val="3E3E3E"/>
                </a:solidFill>
                <a:latin typeface="Arial" panose="020B0604020202020204"/>
                <a:cs typeface="Arial" panose="020B0604020202020204"/>
              </a:rPr>
              <a:t>Apple TV+, Apple Arcade, Apple News+, Apple Card, Apple Fitness+ and Apple One bundle also contributed to overall growth. These new  services continue to add users, content and features.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Apple now has more than 620 million paid subscribers across its Services portfolio, up 35 million sequentially and 140 million year 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iPad </a:t>
            </a:r>
            <a:r>
              <a:rPr sz="900" b="1" spc="5" dirty="0">
                <a:solidFill>
                  <a:srgbClr val="3E3E3E"/>
                </a:solidFill>
                <a:latin typeface="Arial" panose="020B0604020202020204"/>
                <a:cs typeface="Arial" panose="020B0604020202020204"/>
              </a:rPr>
              <a:t>&amp; Mac Jump </a:t>
            </a:r>
            <a:r>
              <a:rPr sz="900" b="1" dirty="0">
                <a:solidFill>
                  <a:srgbClr val="3E3E3E"/>
                </a:solidFill>
                <a:latin typeface="Arial" panose="020B0604020202020204"/>
                <a:cs typeface="Arial" panose="020B0604020202020204"/>
              </a:rPr>
              <a:t>on Strong</a:t>
            </a:r>
            <a:r>
              <a:rPr sz="900" b="1" spc="-20" dirty="0">
                <a:solidFill>
                  <a:srgbClr val="3E3E3E"/>
                </a:solidFill>
                <a:latin typeface="Arial" panose="020B0604020202020204"/>
                <a:cs typeface="Arial" panose="020B0604020202020204"/>
              </a:rPr>
              <a:t> </a:t>
            </a:r>
            <a:r>
              <a:rPr sz="900" b="1" spc="5" dirty="0">
                <a:solidFill>
                  <a:srgbClr val="3E3E3E"/>
                </a:solidFill>
                <a:latin typeface="Arial" panose="020B0604020202020204"/>
                <a:cs typeface="Arial" panose="020B0604020202020204"/>
              </a:rPr>
              <a:t>Demand</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3495">
              <a:lnSpc>
                <a:spcPct val="113000"/>
              </a:lnSpc>
            </a:pPr>
            <a:r>
              <a:rPr sz="850" spc="-5" dirty="0">
                <a:solidFill>
                  <a:srgbClr val="3E3E3E"/>
                </a:solidFill>
                <a:latin typeface="Arial" panose="020B0604020202020204"/>
                <a:cs typeface="Arial" panose="020B0604020202020204"/>
              </a:rPr>
              <a:t>iPad sales of $8.44 billion jumped 41.1% year over year and accounted for 7.6% of total sales. Sales grew strong double digits in every  geographic segment, including an all-time record in Japan.</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6035">
              <a:lnSpc>
                <a:spcPct val="113000"/>
              </a:lnSpc>
            </a:pPr>
            <a:r>
              <a:rPr sz="850" spc="-5" dirty="0">
                <a:solidFill>
                  <a:srgbClr val="3E3E3E"/>
                </a:solidFill>
                <a:latin typeface="Arial" panose="020B0604020202020204"/>
                <a:cs typeface="Arial" panose="020B0604020202020204"/>
              </a:rPr>
              <a:t>Mac sales of $8.68 billion increased 21.2% from the year-ago quarter and accounted for 7.8% of total sales. The year-over-year growth was  driven by strong adoption of the new MacBook Air, MacBook Pro and Mac Mini powered by Apple’s brand-new M1</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chip.</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1590">
              <a:lnSpc>
                <a:spcPct val="113000"/>
              </a:lnSpc>
            </a:pPr>
            <a:r>
              <a:rPr sz="850" spc="-5" dirty="0">
                <a:solidFill>
                  <a:srgbClr val="3E3E3E"/>
                </a:solidFill>
                <a:latin typeface="Arial" panose="020B0604020202020204"/>
                <a:cs typeface="Arial" panose="020B0604020202020204"/>
              </a:rPr>
              <a:t>Apple quoted a recent survey report from 451 Research which stated that overall consumer satisfaction was 94% for iPad and 93% for Mac in the  quarter under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review.</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Wearables’ Robust Performance</a:t>
            </a:r>
            <a:endParaRPr sz="90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Wearables, Home and Accessories sales increased 29.6% year over year to $12.97 billion and accounted for 11.6% of total</a:t>
            </a:r>
            <a:r>
              <a:rPr sz="850" spc="11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4130">
              <a:lnSpc>
                <a:spcPct val="113000"/>
              </a:lnSpc>
            </a:pPr>
            <a:r>
              <a:rPr sz="850" spc="-5" dirty="0">
                <a:solidFill>
                  <a:srgbClr val="3E3E3E"/>
                </a:solidFill>
                <a:latin typeface="Arial" panose="020B0604020202020204"/>
                <a:cs typeface="Arial" panose="020B0604020202020204"/>
              </a:rPr>
              <a:t>Moreover, Apple Watch’s adoption rate grew rapidly. Notably, more than 75% of customers who purchased Apple Watch during the reported  quarter were first-time customers.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Operating</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Details</a:t>
            </a:r>
            <a:endParaRPr sz="90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Gross margin</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expanded</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140 bps</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year-over-year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basis</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39.8%.</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Moreover,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gross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margin</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increased</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160 bps</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sequentially</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due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higher</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p:txBody>
      </p:sp>
      <p:sp>
        <p:nvSpPr>
          <p:cNvPr id="6" name="object 6"/>
          <p:cNvSpPr txBox="1"/>
          <p:nvPr/>
        </p:nvSpPr>
        <p:spPr>
          <a:xfrm>
            <a:off x="5299242" y="678447"/>
            <a:ext cx="80899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8829D"/>
                </a:solidFill>
                <a:latin typeface="Arial" panose="020B0604020202020204"/>
                <a:cs typeface="Arial" panose="020B0604020202020204"/>
              </a:rPr>
              <a:t>Quarter</a:t>
            </a:r>
            <a:r>
              <a:rPr sz="850" b="1" spc="-45" dirty="0">
                <a:solidFill>
                  <a:srgbClr val="38829D"/>
                </a:solidFill>
                <a:latin typeface="Arial" panose="020B0604020202020204"/>
                <a:cs typeface="Arial" panose="020B0604020202020204"/>
              </a:rPr>
              <a:t> </a:t>
            </a:r>
            <a:r>
              <a:rPr sz="850" b="1" spc="-5" dirty="0">
                <a:solidFill>
                  <a:srgbClr val="38829D"/>
                </a:solidFill>
                <a:latin typeface="Arial" panose="020B0604020202020204"/>
                <a:cs typeface="Arial" panose="020B0604020202020204"/>
              </a:rPr>
              <a:t>Ending</a:t>
            </a:r>
            <a:endParaRPr sz="850" b="1" spc="-5" dirty="0">
              <a:solidFill>
                <a:srgbClr val="38829D"/>
              </a:solidFill>
              <a:latin typeface="Arial" panose="020B0604020202020204"/>
              <a:cs typeface="Arial" panose="020B0604020202020204"/>
            </a:endParaRPr>
          </a:p>
        </p:txBody>
      </p:sp>
      <p:sp>
        <p:nvSpPr>
          <p:cNvPr id="7" name="object 7"/>
          <p:cNvSpPr txBox="1"/>
          <p:nvPr/>
        </p:nvSpPr>
        <p:spPr>
          <a:xfrm>
            <a:off x="6752056" y="678447"/>
            <a:ext cx="41465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8829D"/>
                </a:solidFill>
                <a:latin typeface="Arial" panose="020B0604020202020204"/>
                <a:cs typeface="Arial" panose="020B0604020202020204"/>
              </a:rPr>
              <a:t>12/2020</a:t>
            </a:r>
            <a:endParaRPr sz="850" b="1" spc="-5" dirty="0">
              <a:solidFill>
                <a:srgbClr val="38829D"/>
              </a:solidFill>
              <a:latin typeface="Arial" panose="020B0604020202020204"/>
              <a:cs typeface="Arial" panose="020B0604020202020204"/>
            </a:endParaRPr>
          </a:p>
        </p:txBody>
      </p:sp>
      <p:sp>
        <p:nvSpPr>
          <p:cNvPr id="8" name="object 8"/>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9" name="object 9"/>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10" name="object 10"/>
          <p:cNvSpPr txBox="1"/>
          <p:nvPr/>
        </p:nvSpPr>
        <p:spPr>
          <a:xfrm>
            <a:off x="5304255" y="869080"/>
            <a:ext cx="916305" cy="871219"/>
          </a:xfrm>
          <a:prstGeom prst="rect">
            <a:avLst/>
          </a:prstGeom>
        </p:spPr>
        <p:txBody>
          <a:bodyPr vert="horz" wrap="square" lIns="0" tIns="12700" rIns="0" bIns="0" rtlCol="0">
            <a:spAutoFit/>
          </a:bodyPr>
          <a:lstStyle/>
          <a:p>
            <a:pPr marR="208915">
              <a:lnSpc>
                <a:spcPct val="131000"/>
              </a:lnSpc>
              <a:spcBef>
                <a:spcPts val="100"/>
              </a:spcBef>
            </a:pPr>
            <a:r>
              <a:rPr sz="850" spc="-5" dirty="0">
                <a:solidFill>
                  <a:srgbClr val="3E3E3E"/>
                </a:solidFill>
                <a:latin typeface="Arial" panose="020B0604020202020204"/>
                <a:cs typeface="Arial" panose="020B0604020202020204"/>
              </a:rPr>
              <a:t>Report Date  Sales</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  EPS Surprise  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a:p>
            <a:pPr>
              <a:lnSpc>
                <a:spcPct val="100000"/>
              </a:lnSpc>
              <a:spcBef>
                <a:spcPts val="310"/>
              </a:spcBef>
            </a:pPr>
            <a:r>
              <a:rPr sz="850" spc="-5" dirty="0">
                <a:solidFill>
                  <a:srgbClr val="3E3E3E"/>
                </a:solidFill>
                <a:latin typeface="Arial" panose="020B0604020202020204"/>
                <a:cs typeface="Arial" panose="020B0604020202020204"/>
              </a:rPr>
              <a:t>Annual EPS</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11" name="object 11"/>
          <p:cNvSpPr txBox="1"/>
          <p:nvPr/>
        </p:nvSpPr>
        <p:spPr>
          <a:xfrm>
            <a:off x="6511090" y="869080"/>
            <a:ext cx="654685" cy="871219"/>
          </a:xfrm>
          <a:prstGeom prst="rect">
            <a:avLst/>
          </a:prstGeom>
        </p:spPr>
        <p:txBody>
          <a:bodyPr vert="horz" wrap="square" lIns="0" tIns="52069" rIns="0" bIns="0" rtlCol="0">
            <a:spAutoFit/>
          </a:bodyPr>
          <a:lstStyle/>
          <a:p>
            <a:pPr marR="12065" algn="r">
              <a:lnSpc>
                <a:spcPct val="100000"/>
              </a:lnSpc>
              <a:spcBef>
                <a:spcPts val="410"/>
              </a:spcBef>
            </a:pPr>
            <a:r>
              <a:rPr sz="850" b="1" spc="-5" dirty="0">
                <a:solidFill>
                  <a:srgbClr val="3E3E3E"/>
                </a:solidFill>
                <a:latin typeface="Arial" panose="020B0604020202020204"/>
                <a:cs typeface="Arial" panose="020B0604020202020204"/>
              </a:rPr>
              <a:t>Jan 27,</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marR="10795" algn="r">
              <a:lnSpc>
                <a:spcPct val="100000"/>
              </a:lnSpc>
              <a:spcBef>
                <a:spcPts val="310"/>
              </a:spcBef>
            </a:pPr>
            <a:r>
              <a:rPr sz="850" b="1" spc="-5" dirty="0">
                <a:solidFill>
                  <a:srgbClr val="3E3E3E"/>
                </a:solidFill>
                <a:latin typeface="Arial" panose="020B0604020202020204"/>
                <a:cs typeface="Arial" panose="020B0604020202020204"/>
              </a:rPr>
              <a:t>8.71%</a:t>
            </a:r>
            <a:endParaRPr sz="850">
              <a:latin typeface="Arial" panose="020B0604020202020204"/>
              <a:cs typeface="Arial" panose="020B0604020202020204"/>
            </a:endParaRPr>
          </a:p>
          <a:p>
            <a:pPr marR="5080" algn="r">
              <a:lnSpc>
                <a:spcPct val="100000"/>
              </a:lnSpc>
              <a:spcBef>
                <a:spcPts val="315"/>
              </a:spcBef>
            </a:pPr>
            <a:r>
              <a:rPr sz="850" b="1" spc="-5" dirty="0">
                <a:solidFill>
                  <a:srgbClr val="3E3E3E"/>
                </a:solidFill>
                <a:latin typeface="Arial" panose="020B0604020202020204"/>
                <a:cs typeface="Arial" panose="020B0604020202020204"/>
              </a:rPr>
              <a:t>19.15%</a:t>
            </a:r>
            <a:endParaRPr sz="850">
              <a:latin typeface="Arial" panose="020B0604020202020204"/>
              <a:cs typeface="Arial" panose="020B0604020202020204"/>
            </a:endParaRPr>
          </a:p>
          <a:p>
            <a:pPr marR="6350" algn="r">
              <a:lnSpc>
                <a:spcPct val="100000"/>
              </a:lnSpc>
              <a:spcBef>
                <a:spcPts val="310"/>
              </a:spcBef>
            </a:pPr>
            <a:r>
              <a:rPr sz="850" b="1" spc="-5" dirty="0">
                <a:solidFill>
                  <a:srgbClr val="3E3E3E"/>
                </a:solidFill>
                <a:latin typeface="Arial" panose="020B0604020202020204"/>
                <a:cs typeface="Arial" panose="020B0604020202020204"/>
              </a:rPr>
              <a:t>1.68</a:t>
            </a:r>
            <a:endParaRPr sz="850">
              <a:latin typeface="Arial" panose="020B0604020202020204"/>
              <a:cs typeface="Arial" panose="020B0604020202020204"/>
            </a:endParaRPr>
          </a:p>
          <a:p>
            <a:pPr marR="6350" algn="r">
              <a:lnSpc>
                <a:spcPct val="100000"/>
              </a:lnSpc>
              <a:spcBef>
                <a:spcPts val="310"/>
              </a:spcBef>
            </a:pPr>
            <a:r>
              <a:rPr sz="850" b="1" spc="-5" dirty="0">
                <a:solidFill>
                  <a:srgbClr val="3E3E3E"/>
                </a:solidFill>
                <a:latin typeface="Arial" panose="020B0604020202020204"/>
                <a:cs typeface="Arial" panose="020B0604020202020204"/>
              </a:rPr>
              <a:t>3.69</a:t>
            </a:r>
            <a:endParaRPr sz="850">
              <a:latin typeface="Arial" panose="020B0604020202020204"/>
              <a:cs typeface="Arial" panose="020B0604020202020204"/>
            </a:endParaRPr>
          </a:p>
        </p:txBody>
      </p:sp>
      <p:sp>
        <p:nvSpPr>
          <p:cNvPr id="12" name="object 12"/>
          <p:cNvSpPr/>
          <p:nvPr/>
        </p:nvSpPr>
        <p:spPr>
          <a:xfrm>
            <a:off x="5308098" y="1087019"/>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3" name="object 13"/>
          <p:cNvSpPr/>
          <p:nvPr/>
        </p:nvSpPr>
        <p:spPr>
          <a:xfrm>
            <a:off x="6384256" y="1087019"/>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4" name="object 14"/>
          <p:cNvSpPr/>
          <p:nvPr/>
        </p:nvSpPr>
        <p:spPr>
          <a:xfrm>
            <a:off x="5308098" y="1256130"/>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5" name="object 15"/>
          <p:cNvSpPr/>
          <p:nvPr/>
        </p:nvSpPr>
        <p:spPr>
          <a:xfrm>
            <a:off x="6384256" y="1256130"/>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6" name="object 16"/>
          <p:cNvSpPr/>
          <p:nvPr/>
        </p:nvSpPr>
        <p:spPr>
          <a:xfrm>
            <a:off x="5308098" y="1425240"/>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7" name="object 17"/>
          <p:cNvSpPr/>
          <p:nvPr/>
        </p:nvSpPr>
        <p:spPr>
          <a:xfrm>
            <a:off x="6384256" y="1425240"/>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8" name="object 18"/>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9" name="object 19"/>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20" name="object 20"/>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sp>
        <p:nvSpPr>
          <p:cNvPr id="21" name="object 21"/>
          <p:cNvSpPr/>
          <p:nvPr/>
        </p:nvSpPr>
        <p:spPr>
          <a:xfrm>
            <a:off x="5238917" y="871788"/>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22" name="object 22"/>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23" name="object 23"/>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24" name="object 2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25" name="object 2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26" name="object 2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27" name="object 2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8" name="object 2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9" name="object 29"/>
          <p:cNvSpPr txBox="1">
            <a:spLocks noGrp="1"/>
          </p:cNvSpPr>
          <p:nvPr>
            <p:ph type="ftr" sz="quarter" idx="5"/>
          </p:nvPr>
        </p:nvSpPr>
        <p:spPr>
          <a:xfrm>
            <a:off x="160020" y="10322227"/>
            <a:ext cx="5948045" cy="146050"/>
          </a:xfrm>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0" name="object 30"/>
          <p:cNvSpPr txBox="1">
            <a:spLocks noGrp="1"/>
          </p:cNvSpPr>
          <p:nvPr>
            <p:ph type="dt" sz="half" idx="6"/>
          </p:nvPr>
        </p:nvSpPr>
        <p:spPr>
          <a:xfrm>
            <a:off x="160020" y="10467975"/>
            <a:ext cx="2033905"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31" name="object 31"/>
          <p:cNvSpPr txBox="1"/>
          <p:nvPr/>
        </p:nvSpPr>
        <p:spPr>
          <a:xfrm>
            <a:off x="3465830" y="10536555"/>
            <a:ext cx="138747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
              </a:rPr>
              <a:t>www.seabridgefintech.com</a:t>
            </a:r>
            <a:endParaRPr sz="850">
              <a:latin typeface="Arial" panose="020B0604020202020204"/>
              <a:cs typeface="Arial" panose="020B0604020202020204"/>
            </a:endParaRPr>
          </a:p>
        </p:txBody>
      </p:sp>
      <p:sp>
        <p:nvSpPr>
          <p:cNvPr id="32" name="object 3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46265" cy="385191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and a strong revenue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0795">
              <a:lnSpc>
                <a:spcPct val="113000"/>
              </a:lnSpc>
              <a:spcBef>
                <a:spcPts val="5"/>
              </a:spcBef>
            </a:pPr>
            <a:r>
              <a:rPr sz="850" spc="-5" dirty="0">
                <a:solidFill>
                  <a:srgbClr val="3E3E3E"/>
                </a:solidFill>
                <a:latin typeface="Arial" panose="020B0604020202020204"/>
                <a:cs typeface="Arial" panose="020B0604020202020204"/>
              </a:rPr>
              <a:t>Products’ gross margin expanded 530 bps sequentially to 39.8%, driven by leverage and mix. Services’ gross margin was 68.4%, up 150 bps  sequentially.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nSpc>
                <a:spcPct val="113000"/>
              </a:lnSpc>
            </a:pPr>
            <a:r>
              <a:rPr sz="850" spc="-5" dirty="0">
                <a:solidFill>
                  <a:srgbClr val="3E3E3E"/>
                </a:solidFill>
                <a:latin typeface="Arial" panose="020B0604020202020204"/>
                <a:cs typeface="Arial" panose="020B0604020202020204"/>
              </a:rPr>
              <a:t>Operating expenses rose 11.9% year over year to $10.79 billion due to higher research &amp; development (R&amp;D), and selling, general &amp;  administrative (SG&amp;A) expenses which increased 16% and 8.4%,</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respectively.</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Operating margin expanded 220 bps on a year-over-year basis to</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30.1%.</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Balance</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Sheet</a:t>
            </a:r>
            <a:endParaRPr sz="900">
              <a:latin typeface="Arial" panose="020B0604020202020204"/>
              <a:cs typeface="Arial" panose="020B0604020202020204"/>
            </a:endParaRPr>
          </a:p>
          <a:p>
            <a:pPr marL="12700" marR="1170305">
              <a:lnSpc>
                <a:spcPts val="2180"/>
              </a:lnSpc>
              <a:spcBef>
                <a:spcPts val="135"/>
              </a:spcBef>
            </a:pPr>
            <a:r>
              <a:rPr sz="850" spc="-5" dirty="0">
                <a:solidFill>
                  <a:srgbClr val="3E3E3E"/>
                </a:solidFill>
                <a:latin typeface="Arial" panose="020B0604020202020204"/>
                <a:cs typeface="Arial" panose="020B0604020202020204"/>
              </a:rPr>
              <a:t>As of Dec 26, 2020, cash &amp; marketable securities were $195.57 billion compared with $191.83 billion as of Sep 26, 2020.  Term debt, as of Dec 26, 2020, was $107.04 billion, up from $101.56 billion as of Sep 26,</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spcBef>
                <a:spcPts val="30"/>
              </a:spcBef>
            </a:pPr>
            <a:endParaRPr sz="7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Apple returned $30 billion in the reported quarter through dividend payouts ($3.6 billion) and share repurchases ($24</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Guidance</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5715">
              <a:lnSpc>
                <a:spcPct val="113000"/>
              </a:lnSpc>
              <a:spcBef>
                <a:spcPts val="5"/>
              </a:spcBef>
            </a:pPr>
            <a:r>
              <a:rPr sz="850" spc="-5" dirty="0">
                <a:solidFill>
                  <a:srgbClr val="3E3E3E"/>
                </a:solidFill>
                <a:latin typeface="Arial" panose="020B0604020202020204"/>
                <a:cs typeface="Arial" panose="020B0604020202020204"/>
              </a:rPr>
              <a:t>Apple didn’t provide revenue guidance, given the uncertainty around the impact of the coronavirus pandemic. However, management expects  revenues to grow year over 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nSpc>
                <a:spcPct val="113000"/>
              </a:lnSpc>
            </a:pPr>
            <a:r>
              <a:rPr sz="850" spc="-5" dirty="0">
                <a:solidFill>
                  <a:srgbClr val="3E3E3E"/>
                </a:solidFill>
                <a:latin typeface="Arial" panose="020B0604020202020204"/>
                <a:cs typeface="Arial" panose="020B0604020202020204"/>
              </a:rPr>
              <a:t>Moreover, Apple expects Wearables, Home and Accessories’ year-over-year growth to decline in the first quarter. Further, Services are  expected to face tough year-over-year comparison.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6985">
              <a:lnSpc>
                <a:spcPct val="113000"/>
              </a:lnSpc>
            </a:pPr>
            <a:r>
              <a:rPr sz="850" spc="-5" dirty="0">
                <a:solidFill>
                  <a:srgbClr val="3E3E3E"/>
                </a:solidFill>
                <a:latin typeface="Arial" panose="020B0604020202020204"/>
                <a:cs typeface="Arial" panose="020B0604020202020204"/>
              </a:rPr>
              <a:t>Gross margin is expected to be much similar to what was reported in the December quarter. Operating expenses are expected between $10.7  billion and $10.9</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p:txBody>
      </p:sp>
      <p:sp>
        <p:nvSpPr>
          <p:cNvPr id="3" name="object 3"/>
          <p:cNvSpPr/>
          <p:nvPr/>
        </p:nvSpPr>
        <p:spPr>
          <a:xfrm>
            <a:off x="319338" y="4300119"/>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0" name="object 10"/>
          <p:cNvSpPr txBox="1">
            <a:spLocks noGrp="1"/>
          </p:cNvSpPr>
          <p:nvPr>
            <p:ph type="dt" sz="half" idx="6"/>
          </p:nvPr>
        </p:nvSpPr>
        <p:spPr>
          <a:xfrm>
            <a:off x="241300" y="10321925"/>
            <a:ext cx="1875155"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1" name="object 11"/>
          <p:cNvSpPr txBox="1"/>
          <p:nvPr/>
        </p:nvSpPr>
        <p:spPr>
          <a:xfrm>
            <a:off x="3275330" y="10335895"/>
            <a:ext cx="1856740"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
        <p:nvSpPr>
          <p:cNvPr id="12" name="object 1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5345530"/>
            <a:ext cx="6925945" cy="0"/>
          </a:xfrm>
          <a:custGeom>
            <a:avLst/>
            <a:gdLst/>
            <a:ahLst/>
            <a:cxnLst/>
            <a:rect l="l" t="t" r="r" b="b"/>
            <a:pathLst>
              <a:path w="6925945">
                <a:moveTo>
                  <a:pt x="0" y="0"/>
                </a:moveTo>
                <a:lnTo>
                  <a:pt x="6925844"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60234" cy="729424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Recent</a:t>
            </a:r>
            <a:r>
              <a:rPr sz="1050" b="1" spc="5" dirty="0">
                <a:solidFill>
                  <a:srgbClr val="38829D"/>
                </a:solidFill>
                <a:latin typeface="Arial" panose="020B0604020202020204"/>
                <a:cs typeface="Arial" panose="020B0604020202020204"/>
              </a:rPr>
              <a:t> </a:t>
            </a:r>
            <a:r>
              <a:rPr sz="1050" b="1" spc="25" dirty="0">
                <a:solidFill>
                  <a:srgbClr val="38829D"/>
                </a:solidFill>
                <a:latin typeface="Arial" panose="020B0604020202020204"/>
                <a:cs typeface="Arial" panose="020B0604020202020204"/>
              </a:rPr>
              <a:t>News</a:t>
            </a:r>
            <a:endParaRPr sz="1050">
              <a:solidFill>
                <a:srgbClr val="38829D"/>
              </a:solidFill>
              <a:latin typeface="Arial" panose="020B0604020202020204"/>
              <a:cs typeface="Arial" panose="020B0604020202020204"/>
            </a:endParaRPr>
          </a:p>
          <a:p>
            <a:pPr marL="12700" marR="20955" algn="just">
              <a:lnSpc>
                <a:spcPct val="113000"/>
              </a:lnSpc>
              <a:spcBef>
                <a:spcPts val="565"/>
              </a:spcBef>
            </a:pPr>
            <a:r>
              <a:rPr sz="850" spc="-5" dirty="0">
                <a:solidFill>
                  <a:srgbClr val="3E3E3E"/>
                </a:solidFill>
                <a:latin typeface="Arial" panose="020B0604020202020204"/>
                <a:cs typeface="Arial" panose="020B0604020202020204"/>
              </a:rPr>
              <a:t>On Jan 6, Apple released the 2020 retrospective of its Services business. Markedly, the company witnessed strong consumer spending on its  App Store during the holiday season. The iPhone-maker announced that its App Store customer spending on digital goods and services</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totaled</a:t>
            </a:r>
            <a:endParaRPr sz="850">
              <a:latin typeface="Arial" panose="020B0604020202020204"/>
              <a:cs typeface="Arial" panose="020B0604020202020204"/>
            </a:endParaRPr>
          </a:p>
          <a:p>
            <a:pPr marL="12700">
              <a:lnSpc>
                <a:spcPct val="100000"/>
              </a:lnSpc>
              <a:spcBef>
                <a:spcPts val="130"/>
              </a:spcBef>
            </a:pPr>
            <a:r>
              <a:rPr sz="850" spc="-5" dirty="0">
                <a:solidFill>
                  <a:srgbClr val="3E3E3E"/>
                </a:solidFill>
                <a:latin typeface="Arial" panose="020B0604020202020204"/>
                <a:cs typeface="Arial" panose="020B0604020202020204"/>
              </a:rPr>
              <a:t>$1.8 billion between Christmas Eve and New Year’s Eve.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8415" algn="just">
              <a:lnSpc>
                <a:spcPct val="113000"/>
              </a:lnSpc>
            </a:pPr>
            <a:r>
              <a:rPr sz="850" spc="-5" dirty="0">
                <a:solidFill>
                  <a:srgbClr val="3E3E3E"/>
                </a:solidFill>
                <a:latin typeface="Arial" panose="020B0604020202020204"/>
                <a:cs typeface="Arial" panose="020B0604020202020204"/>
              </a:rPr>
              <a:t>Per a Reuters report on Dec 21, Apple is rumored to boost its driverless car initiative with plans to produce self-driving car technology and  introduce the consumer vehicle that could include its own breakthrough battery technology by</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2024.</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8415" algn="just">
              <a:lnSpc>
                <a:spcPct val="113000"/>
              </a:lnSpc>
              <a:spcBef>
                <a:spcPts val="5"/>
              </a:spcBef>
            </a:pPr>
            <a:r>
              <a:rPr sz="850" spc="-5" dirty="0">
                <a:solidFill>
                  <a:srgbClr val="3E3E3E"/>
                </a:solidFill>
                <a:latin typeface="Arial" panose="020B0604020202020204"/>
                <a:cs typeface="Arial" panose="020B0604020202020204"/>
              </a:rPr>
              <a:t>Per a Nikkei Asia report on Dec 15, Apple is planning to increase production of iPhones in the first half of 2021 on strong demand for its 5G-  enabled iPhone 12 as well as older iPhone 11 and iPhone SE. The Cupertino-based company expects to ship 95-96 million iPhones, indicating  an increase of roughly 30% year over 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On Dec 8, Apple launched its much anticipated new over-the-ear, wireless Airpods Max headphones, which retail at $549, in a bid to gain market  share ahead of the holiday season. Additionally, Apple Fitness+ subscription services built for Apple Watch will be rolled out from Dec</a:t>
            </a:r>
            <a:r>
              <a:rPr sz="850" spc="2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14.</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Per a Bloomberg report on Dec 7, Apple Music is now available on smart speakers from Google. Users of Google Nest Audio and Nest Mini, as  well as of other providers like Lenovo, which use Google Assistant, can now listen to songs from Apple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Music.</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19050" algn="just">
              <a:lnSpc>
                <a:spcPct val="113000"/>
              </a:lnSpc>
            </a:pPr>
            <a:r>
              <a:rPr sz="850" spc="-5" dirty="0">
                <a:solidFill>
                  <a:srgbClr val="3E3E3E"/>
                </a:solidFill>
                <a:latin typeface="Arial" panose="020B0604020202020204"/>
                <a:cs typeface="Arial" panose="020B0604020202020204"/>
              </a:rPr>
              <a:t>Per a Reuters report on Nov 20, Apple asked a federal judge overseeing the Alphabet-owned Google antitrust case to hide sensitive information  from Google. Access to Apple's data could put the iPhone maker at a disadvantage when forging future deals with</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Google.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On Nov 18, Apple announced that it will reduce its App Store commission fees from 30% to 15% on paid apps and in-app purchases for small  developers who earn less than $1 million in annual sales from their apps and those who are new to the store effective Jan 1, 2021. As part of  Apple’s new App Store Small Business Program, the new commission structure is aimed at supporting small and individual developers as  businesses adapt to a virtual world during the coronavirus</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pandemic.</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spcBef>
                <a:spcPts val="5"/>
              </a:spcBef>
            </a:pPr>
            <a:r>
              <a:rPr sz="850" spc="-5" dirty="0">
                <a:solidFill>
                  <a:srgbClr val="3E3E3E"/>
                </a:solidFill>
                <a:latin typeface="Arial" panose="020B0604020202020204"/>
                <a:cs typeface="Arial" panose="020B0604020202020204"/>
              </a:rPr>
              <a:t>On Nov 11, Apple in its “One more thing” product launch event, announced its first in-house chipsets for its Mac devices, the M1. Moreover,  Apple launched its latest Mac offerings right ahead of the holiday season including a new MacBook Air laptop, a new 13-inch MacBook Pro laptop  and Mac Mini desktop computer, all powered by the M1</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chip.</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On Oct 13, Apple introduced its first 5G-enabled iPhone 12 series at the “Hi Speed” virtual event. The iPhone 12 series comprises four new  models - the iPhone 12, 12 mini, 12 Pro and 12 Pro Max. The company also introduced HomePod mini, an addition to its HomePod range of  smart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speakers.</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a:lnSpc>
                <a:spcPct val="100000"/>
              </a:lnSpc>
              <a:spcBef>
                <a:spcPts val="40"/>
              </a:spcBef>
            </a:pPr>
            <a:endParaRPr sz="950">
              <a:latin typeface="Times New Roman" panose="02020603050405020304"/>
              <a:cs typeface="Times New Roman" panose="02020603050405020304"/>
            </a:endParaRPr>
          </a:p>
          <a:p>
            <a:pPr marL="12700">
              <a:lnSpc>
                <a:spcPct val="100000"/>
              </a:lnSpc>
            </a:pPr>
            <a:r>
              <a:rPr sz="1050" b="1" spc="15" dirty="0">
                <a:solidFill>
                  <a:srgbClr val="38829D"/>
                </a:solidFill>
                <a:latin typeface="Arial" panose="020B0604020202020204"/>
                <a:cs typeface="Arial" panose="020B0604020202020204"/>
              </a:rPr>
              <a:t>Valuation</a:t>
            </a:r>
            <a:endParaRPr sz="1050">
              <a:solidFill>
                <a:srgbClr val="38829D"/>
              </a:solidFill>
              <a:latin typeface="Arial" panose="020B0604020202020204"/>
              <a:cs typeface="Arial" panose="020B0604020202020204"/>
            </a:endParaRPr>
          </a:p>
          <a:p>
            <a:pPr marL="12700" marR="17780" algn="just">
              <a:lnSpc>
                <a:spcPct val="113000"/>
              </a:lnSpc>
              <a:spcBef>
                <a:spcPts val="570"/>
              </a:spcBef>
            </a:pPr>
            <a:r>
              <a:rPr sz="850" spc="-5" dirty="0">
                <a:solidFill>
                  <a:srgbClr val="3E3E3E"/>
                </a:solidFill>
                <a:latin typeface="Arial" panose="020B0604020202020204"/>
                <a:cs typeface="Arial" panose="020B0604020202020204"/>
              </a:rPr>
              <a:t>Apple shares are down 5% in the year-to-date period but up 69% over the trailing 12-month period. Stocks in the </a:t>
            </a:r>
            <a:r>
              <a:rPr lang="en-US" sz="850" spc="-5" dirty="0">
                <a:solidFill>
                  <a:srgbClr val="3E3E3E"/>
                </a:solidFill>
                <a:latin typeface="Arial" panose="020B0604020202020204"/>
                <a:cs typeface="Arial" panose="020B0604020202020204"/>
              </a:rPr>
              <a:t>SEABRIDGE</a:t>
            </a:r>
            <a:r>
              <a:rPr sz="850" spc="-5" dirty="0">
                <a:solidFill>
                  <a:srgbClr val="3E3E3E"/>
                </a:solidFill>
                <a:latin typeface="Arial" panose="020B0604020202020204"/>
                <a:cs typeface="Arial" panose="020B0604020202020204"/>
              </a:rPr>
              <a:t> sub-industry are down  1.7%, while the same in the </a:t>
            </a:r>
            <a:r>
              <a:rPr lang="en-US" sz="850" spc="-5" dirty="0">
                <a:solidFill>
                  <a:srgbClr val="3E3E3E"/>
                </a:solidFill>
                <a:latin typeface="Arial" panose="020B0604020202020204"/>
                <a:cs typeface="Arial" panose="020B0604020202020204"/>
              </a:rPr>
              <a:t>SEABRIDGE</a:t>
            </a:r>
            <a:r>
              <a:rPr sz="850" spc="-5" dirty="0">
                <a:solidFill>
                  <a:srgbClr val="3E3E3E"/>
                </a:solidFill>
                <a:latin typeface="Arial" panose="020B0604020202020204"/>
                <a:cs typeface="Arial" panose="020B0604020202020204"/>
              </a:rPr>
              <a:t> Computer &amp; Technology sector are up 10% in the year-to-date period. Over the past year, 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rPr>
              <a:t>sub- industry and the sector are up 73.8% and 49.8%,</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respectively.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The S&amp;P 500 index is up 4.5% in the year-to-date period and 23.3% in the past</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18415" algn="just">
              <a:lnSpc>
                <a:spcPct val="113000"/>
              </a:lnSpc>
            </a:pPr>
            <a:r>
              <a:rPr sz="850" spc="-5" dirty="0">
                <a:solidFill>
                  <a:srgbClr val="3E3E3E"/>
                </a:solidFill>
                <a:latin typeface="Arial" panose="020B0604020202020204"/>
                <a:cs typeface="Arial" panose="020B0604020202020204"/>
              </a:rPr>
              <a:t>The stock is currently trading at 27.58X forward 12-month earnings, which compares to 27.58X for 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sub- industry</a:t>
            </a:r>
            <a:r>
              <a:rPr sz="850" spc="-5" dirty="0">
                <a:solidFill>
                  <a:srgbClr val="3E3E3E"/>
                </a:solidFill>
                <a:latin typeface="Arial" panose="020B0604020202020204"/>
                <a:cs typeface="Arial" panose="020B0604020202020204"/>
              </a:rPr>
              <a:t>, 28.59X for 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sector and 22.67X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Over the past five years, the stock has traded as high as 36.06X and as low as 10.01X, with a 5-year median of 15.33X. Our Outperform  recommendation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indicates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that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will</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perform</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better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than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$145</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price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target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reflects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31.72X</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forward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12-month</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earnings.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The table below shows summary valuation data for AAPL</a:t>
            </a:r>
            <a:endParaRPr sz="850">
              <a:latin typeface="Arial" panose="020B0604020202020204"/>
              <a:cs typeface="Arial" panose="020B0604020202020204"/>
            </a:endParaRPr>
          </a:p>
        </p:txBody>
      </p:sp>
      <p:sp>
        <p:nvSpPr>
          <p:cNvPr id="5" name="object 5"/>
          <p:cNvSpPr/>
          <p:nvPr/>
        </p:nvSpPr>
        <p:spPr>
          <a:xfrm>
            <a:off x="280603" y="10026817"/>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2" name="object 12"/>
          <p:cNvSpPr txBox="1">
            <a:spLocks noGrp="1"/>
          </p:cNvSpPr>
          <p:nvPr>
            <p:ph type="dt" sz="half" idx="6"/>
          </p:nvPr>
        </p:nvSpPr>
        <p:spPr>
          <a:xfrm>
            <a:off x="241300" y="10335895"/>
            <a:ext cx="1932305"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3" name="object 13"/>
          <p:cNvSpPr txBox="1"/>
          <p:nvPr/>
        </p:nvSpPr>
        <p:spPr>
          <a:xfrm>
            <a:off x="3275330" y="10335895"/>
            <a:ext cx="216852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
        <p:nvSpPr>
          <p:cNvPr id="14" name="object 1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pic>
        <p:nvPicPr>
          <p:cNvPr id="16" name="图片 15"/>
          <p:cNvPicPr>
            <a:picLocks noChangeAspect="1"/>
          </p:cNvPicPr>
          <p:nvPr/>
        </p:nvPicPr>
        <p:blipFill>
          <a:blip r:embed="rId2"/>
          <a:stretch>
            <a:fillRect/>
          </a:stretch>
        </p:blipFill>
        <p:spPr>
          <a:xfrm>
            <a:off x="2076450" y="7717155"/>
            <a:ext cx="3588385" cy="2058035"/>
          </a:xfrm>
          <a:prstGeom prst="rect">
            <a:avLst/>
          </a:prstGeom>
        </p:spPr>
      </p:pic>
      <p:sp>
        <p:nvSpPr>
          <p:cNvPr id="17" name="文本框 16"/>
          <p:cNvSpPr txBox="1"/>
          <p:nvPr/>
        </p:nvSpPr>
        <p:spPr>
          <a:xfrm>
            <a:off x="2076450" y="9658350"/>
            <a:ext cx="3872230" cy="368300"/>
          </a:xfrm>
          <a:prstGeom prst="rect">
            <a:avLst/>
          </a:prstGeom>
          <a:noFill/>
        </p:spPr>
        <p:txBody>
          <a:bodyPr wrap="square" rtlCol="0">
            <a:spAutoFit/>
          </a:bodyPr>
          <a:p>
            <a:r>
              <a:rPr lang="en-US" altLang="zh-CN" sz="700" i="1">
                <a:latin typeface="Arial" panose="020B0604020202020204" pitchFamily="34" charset="0"/>
                <a:cs typeface="Arial" panose="020B0604020202020204" pitchFamily="34" charset="0"/>
              </a:rPr>
              <a:t>As of 02/22/2021                         Source: SEABRIDGE INVESTMENT RESEARCH</a:t>
            </a:r>
            <a:r>
              <a:rPr lang="en-US" altLang="zh-CN"/>
              <a:t> </a:t>
            </a:r>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20331"/>
            <a:ext cx="6895097" cy="26135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4761163" y="2969126"/>
            <a:ext cx="71945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Industry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Peers</a:t>
            </a:r>
            <a:endParaRPr sz="850">
              <a:latin typeface="Arial" panose="020B0604020202020204"/>
              <a:cs typeface="Arial" panose="020B0604020202020204"/>
            </a:endParaRPr>
          </a:p>
        </p:txBody>
      </p:sp>
      <p:sp>
        <p:nvSpPr>
          <p:cNvPr id="4" name="object 4"/>
          <p:cNvSpPr txBox="1"/>
          <p:nvPr/>
        </p:nvSpPr>
        <p:spPr>
          <a:xfrm>
            <a:off x="364957" y="2937175"/>
            <a:ext cx="3388995" cy="407034"/>
          </a:xfrm>
          <a:prstGeom prst="rect">
            <a:avLst/>
          </a:prstGeom>
        </p:spPr>
        <p:txBody>
          <a:bodyPr vert="horz" wrap="square" lIns="0" tIns="17780" rIns="0" bIns="0" rtlCol="0">
            <a:spAutoFit/>
          </a:bodyPr>
          <a:lstStyle/>
          <a:p>
            <a:pPr marL="12700">
              <a:lnSpc>
                <a:spcPct val="100000"/>
              </a:lnSpc>
              <a:spcBef>
                <a:spcPts val="140"/>
              </a:spcBef>
              <a:tabLst>
                <a:tab pos="1534160" algn="l"/>
              </a:tabLst>
            </a:pPr>
            <a:r>
              <a:rPr sz="1050" b="1" spc="15" dirty="0">
                <a:solidFill>
                  <a:srgbClr val="38829D"/>
                </a:solidFill>
                <a:latin typeface="Arial" panose="020B0604020202020204"/>
                <a:cs typeface="Arial" panose="020B0604020202020204"/>
              </a:rPr>
              <a:t>Industry</a:t>
            </a:r>
            <a:r>
              <a:rPr sz="1050" b="1" spc="3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Comparison</a:t>
            </a:r>
            <a:r>
              <a:rPr sz="1050" b="1" spc="20" dirty="0">
                <a:solidFill>
                  <a:srgbClr val="007F06"/>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 Computer - Mini</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Computers</a:t>
            </a:r>
            <a:endParaRPr sz="850">
              <a:latin typeface="Arial" panose="020B0604020202020204"/>
              <a:cs typeface="Arial" panose="020B0604020202020204"/>
            </a:endParaRPr>
          </a:p>
          <a:p>
            <a:pPr marL="2134235">
              <a:lnSpc>
                <a:spcPct val="100000"/>
              </a:lnSpc>
              <a:spcBef>
                <a:spcPts val="795"/>
              </a:spcBef>
              <a:tabLst>
                <a:tab pos="2887345" algn="l"/>
              </a:tabLst>
            </a:pPr>
            <a:r>
              <a:rPr sz="750" b="1" spc="25" dirty="0">
                <a:solidFill>
                  <a:srgbClr val="3E3E3E"/>
                </a:solidFill>
                <a:latin typeface="Arial" panose="020B0604020202020204"/>
                <a:cs typeface="Arial" panose="020B0604020202020204"/>
              </a:rPr>
              <a:t>AAPL	</a:t>
            </a:r>
            <a:r>
              <a:rPr sz="750" b="1" spc="20" dirty="0">
                <a:solidFill>
                  <a:srgbClr val="3E3E3E"/>
                </a:solidFill>
                <a:latin typeface="Arial" panose="020B0604020202020204"/>
                <a:cs typeface="Arial" panose="020B0604020202020204"/>
              </a:rPr>
              <a:t>X</a:t>
            </a:r>
            <a:r>
              <a:rPr sz="750" b="1" spc="-40" dirty="0">
                <a:solidFill>
                  <a:srgbClr val="3E3E3E"/>
                </a:solidFill>
                <a:latin typeface="Arial" panose="020B0604020202020204"/>
                <a:cs typeface="Arial" panose="020B0604020202020204"/>
              </a:rPr>
              <a:t> </a:t>
            </a:r>
            <a:r>
              <a:rPr sz="750" b="1" spc="15" dirty="0">
                <a:solidFill>
                  <a:srgbClr val="3E3E3E"/>
                </a:solidFill>
                <a:latin typeface="Arial" panose="020B0604020202020204"/>
                <a:cs typeface="Arial" panose="020B0604020202020204"/>
              </a:rPr>
              <a:t>Industry</a:t>
            </a:r>
            <a:endParaRPr sz="750">
              <a:latin typeface="Arial" panose="020B0604020202020204"/>
              <a:cs typeface="Arial" panose="020B0604020202020204"/>
            </a:endParaRPr>
          </a:p>
        </p:txBody>
      </p:sp>
      <p:sp>
        <p:nvSpPr>
          <p:cNvPr id="5" name="object 5"/>
          <p:cNvSpPr txBox="1"/>
          <p:nvPr/>
        </p:nvSpPr>
        <p:spPr>
          <a:xfrm>
            <a:off x="4123155" y="3207418"/>
            <a:ext cx="42545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S&amp;P</a:t>
            </a:r>
            <a:r>
              <a:rPr sz="750" b="1" spc="-6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500</a:t>
            </a:r>
            <a:endParaRPr sz="750">
              <a:latin typeface="Arial" panose="020B0604020202020204"/>
              <a:cs typeface="Arial" panose="020B0604020202020204"/>
            </a:endParaRPr>
          </a:p>
        </p:txBody>
      </p:sp>
      <p:sp>
        <p:nvSpPr>
          <p:cNvPr id="6" name="object 6"/>
          <p:cNvSpPr txBox="1"/>
          <p:nvPr/>
        </p:nvSpPr>
        <p:spPr>
          <a:xfrm>
            <a:off x="5276181" y="3207418"/>
            <a:ext cx="24257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HPQ</a:t>
            </a:r>
            <a:endParaRPr sz="750">
              <a:latin typeface="Arial" panose="020B0604020202020204"/>
              <a:cs typeface="Arial" panose="020B0604020202020204"/>
            </a:endParaRPr>
          </a:p>
        </p:txBody>
      </p:sp>
      <p:sp>
        <p:nvSpPr>
          <p:cNvPr id="7" name="object 7"/>
          <p:cNvSpPr txBox="1"/>
          <p:nvPr/>
        </p:nvSpPr>
        <p:spPr>
          <a:xfrm>
            <a:off x="5983371" y="3207418"/>
            <a:ext cx="37020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LNVGY</a:t>
            </a:r>
            <a:endParaRPr sz="750">
              <a:latin typeface="Arial" panose="020B0604020202020204"/>
              <a:cs typeface="Arial" panose="020B0604020202020204"/>
            </a:endParaRPr>
          </a:p>
        </p:txBody>
      </p:sp>
      <p:sp>
        <p:nvSpPr>
          <p:cNvPr id="8" name="object 8"/>
          <p:cNvSpPr txBox="1"/>
          <p:nvPr/>
        </p:nvSpPr>
        <p:spPr>
          <a:xfrm>
            <a:off x="6898106" y="3207418"/>
            <a:ext cx="29781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MSFT</a:t>
            </a:r>
            <a:endParaRPr sz="750">
              <a:latin typeface="Arial" panose="020B0604020202020204"/>
              <a:cs typeface="Arial" panose="020B0604020202020204"/>
            </a:endParaRPr>
          </a:p>
        </p:txBody>
      </p:sp>
      <p:sp>
        <p:nvSpPr>
          <p:cNvPr id="9" name="object 9"/>
          <p:cNvSpPr txBox="1"/>
          <p:nvPr/>
        </p:nvSpPr>
        <p:spPr>
          <a:xfrm>
            <a:off x="302794" y="3422650"/>
            <a:ext cx="2554605" cy="247650"/>
          </a:xfrm>
          <a:prstGeom prst="rect">
            <a:avLst/>
          </a:prstGeom>
        </p:spPr>
        <p:txBody>
          <a:bodyPr vert="horz" wrap="square" lIns="0" tIns="17145" rIns="0" bIns="0" rtlCol="0">
            <a:spAutoFit/>
          </a:bodyPr>
          <a:lstStyle/>
          <a:p>
            <a:pPr marL="12700">
              <a:lnSpc>
                <a:spcPct val="100000"/>
              </a:lnSpc>
              <a:spcBef>
                <a:spcPts val="135"/>
              </a:spcBef>
              <a:tabLst>
                <a:tab pos="2033905" algn="l"/>
              </a:tabLst>
            </a:pPr>
            <a:r>
              <a:rPr lang="en-US" sz="750" b="1" spc="-5" dirty="0">
                <a:solidFill>
                  <a:srgbClr val="3E3E3E"/>
                </a:solidFill>
                <a:latin typeface="Arial" panose="020B0604020202020204"/>
                <a:cs typeface="Arial" panose="020B0604020202020204"/>
                <a:sym typeface="+mn-ea"/>
              </a:rPr>
              <a:t>SEABRIDGE</a:t>
            </a:r>
            <a:r>
              <a:rPr sz="750" b="1" spc="2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Recommendation</a:t>
            </a:r>
            <a:r>
              <a:rPr sz="750" b="1" spc="15"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(Long</a:t>
            </a:r>
            <a:r>
              <a:rPr sz="750" b="1" spc="15"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	</a:t>
            </a:r>
            <a:r>
              <a:rPr sz="1050" b="1" spc="15" baseline="4000" dirty="0">
                <a:solidFill>
                  <a:srgbClr val="556638"/>
                </a:solidFill>
                <a:latin typeface="Arial" panose="020B0604020202020204"/>
                <a:cs typeface="Arial" panose="020B0604020202020204"/>
              </a:rPr>
              <a:t>Outperform</a:t>
            </a:r>
            <a:endParaRPr sz="1050" baseline="4000">
              <a:latin typeface="Arial" panose="020B0604020202020204"/>
              <a:cs typeface="Arial" panose="020B0604020202020204"/>
            </a:endParaRPr>
          </a:p>
        </p:txBody>
      </p:sp>
      <p:sp>
        <p:nvSpPr>
          <p:cNvPr id="10" name="object 10"/>
          <p:cNvSpPr txBox="1"/>
          <p:nvPr/>
        </p:nvSpPr>
        <p:spPr>
          <a:xfrm>
            <a:off x="3777247" y="342265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1" name="object 11"/>
          <p:cNvSpPr txBox="1"/>
          <p:nvPr/>
        </p:nvSpPr>
        <p:spPr>
          <a:xfrm>
            <a:off x="4492123" y="342265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2" name="object 12"/>
          <p:cNvSpPr txBox="1"/>
          <p:nvPr/>
        </p:nvSpPr>
        <p:spPr>
          <a:xfrm>
            <a:off x="5176253" y="3422650"/>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3" name="object 13"/>
          <p:cNvSpPr txBox="1"/>
          <p:nvPr/>
        </p:nvSpPr>
        <p:spPr>
          <a:xfrm>
            <a:off x="5821947" y="3422650"/>
            <a:ext cx="53276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p:txBody>
      </p:sp>
      <p:sp>
        <p:nvSpPr>
          <p:cNvPr id="14" name="object 14"/>
          <p:cNvSpPr txBox="1"/>
          <p:nvPr/>
        </p:nvSpPr>
        <p:spPr>
          <a:xfrm>
            <a:off x="6851984" y="3422650"/>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5" name="object 15"/>
          <p:cNvSpPr txBox="1"/>
          <p:nvPr/>
        </p:nvSpPr>
        <p:spPr>
          <a:xfrm>
            <a:off x="302895" y="3645535"/>
            <a:ext cx="1969770" cy="132080"/>
          </a:xfrm>
          <a:prstGeom prst="rect">
            <a:avLst/>
          </a:prstGeom>
        </p:spPr>
        <p:txBody>
          <a:bodyPr vert="horz" wrap="square" lIns="0" tIns="17145" rIns="0" bIns="0" rtlCol="0">
            <a:spAutoFit/>
          </a:bodyPr>
          <a:lstStyle/>
          <a:p>
            <a:pPr marL="12700">
              <a:lnSpc>
                <a:spcPct val="100000"/>
              </a:lnSpc>
              <a:spcBef>
                <a:spcPts val="135"/>
              </a:spcBef>
            </a:pPr>
            <a:r>
              <a:rPr lang="en-US" sz="750" b="1" spc="-5" dirty="0">
                <a:solidFill>
                  <a:srgbClr val="3E3E3E"/>
                </a:solidFill>
                <a:latin typeface="Arial" panose="020B0604020202020204"/>
                <a:cs typeface="Arial" panose="020B0604020202020204"/>
                <a:sym typeface="+mn-ea"/>
              </a:rPr>
              <a:t>SEABRIDGE</a:t>
            </a:r>
            <a:r>
              <a:rPr sz="750" b="1" spc="-5" dirty="0">
                <a:solidFill>
                  <a:srgbClr val="3E3E3E"/>
                </a:solidFill>
                <a:latin typeface="Arial" panose="020B0604020202020204"/>
                <a:cs typeface="Arial" panose="020B0604020202020204"/>
                <a:sym typeface="+mn-ea"/>
              </a:rPr>
              <a:t> </a:t>
            </a:r>
            <a:r>
              <a:rPr sz="750" b="1" spc="20" dirty="0">
                <a:solidFill>
                  <a:srgbClr val="3E3E3E"/>
                </a:solidFill>
                <a:latin typeface="Arial" panose="020B0604020202020204"/>
                <a:cs typeface="Arial" panose="020B0604020202020204"/>
              </a:rPr>
              <a:t>Rank </a:t>
            </a:r>
            <a:r>
              <a:rPr sz="750" b="1" spc="15" dirty="0">
                <a:solidFill>
                  <a:srgbClr val="3E3E3E"/>
                </a:solidFill>
                <a:latin typeface="Arial" panose="020B0604020202020204"/>
                <a:cs typeface="Arial" panose="020B0604020202020204"/>
              </a:rPr>
              <a:t>(Short</a:t>
            </a:r>
            <a:r>
              <a:rPr sz="750" b="1" spc="-7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6" name="object 16"/>
          <p:cNvSpPr/>
          <p:nvPr/>
        </p:nvSpPr>
        <p:spPr>
          <a:xfrm>
            <a:off x="2713789" y="3658268"/>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7" name="object 17"/>
          <p:cNvSpPr txBox="1"/>
          <p:nvPr/>
        </p:nvSpPr>
        <p:spPr>
          <a:xfrm>
            <a:off x="2731836" y="3668629"/>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18" name="object 18"/>
          <p:cNvSpPr/>
          <p:nvPr/>
        </p:nvSpPr>
        <p:spPr>
          <a:xfrm>
            <a:off x="2709946" y="3654425"/>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19" name="object 19"/>
          <p:cNvSpPr/>
          <p:nvPr/>
        </p:nvSpPr>
        <p:spPr>
          <a:xfrm>
            <a:off x="2709946" y="3654425"/>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0" name="object 20"/>
          <p:cNvSpPr/>
          <p:nvPr/>
        </p:nvSpPr>
        <p:spPr>
          <a:xfrm>
            <a:off x="2840622" y="3654425"/>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21" name="object 21"/>
          <p:cNvSpPr/>
          <p:nvPr/>
        </p:nvSpPr>
        <p:spPr>
          <a:xfrm>
            <a:off x="2709946" y="3815848"/>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2" name="object 22"/>
          <p:cNvSpPr txBox="1"/>
          <p:nvPr/>
        </p:nvSpPr>
        <p:spPr>
          <a:xfrm>
            <a:off x="3777247" y="3645568"/>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3" name="object 23"/>
          <p:cNvSpPr txBox="1"/>
          <p:nvPr/>
        </p:nvSpPr>
        <p:spPr>
          <a:xfrm>
            <a:off x="4492123" y="3645568"/>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4" name="object 24"/>
          <p:cNvSpPr/>
          <p:nvPr/>
        </p:nvSpPr>
        <p:spPr>
          <a:xfrm>
            <a:off x="5373437" y="3658268"/>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25" name="object 25"/>
          <p:cNvSpPr txBox="1"/>
          <p:nvPr/>
        </p:nvSpPr>
        <p:spPr>
          <a:xfrm>
            <a:off x="5391484" y="3668629"/>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26" name="object 26"/>
          <p:cNvSpPr/>
          <p:nvPr/>
        </p:nvSpPr>
        <p:spPr>
          <a:xfrm>
            <a:off x="5369593" y="3654425"/>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27" name="object 27"/>
          <p:cNvSpPr/>
          <p:nvPr/>
        </p:nvSpPr>
        <p:spPr>
          <a:xfrm>
            <a:off x="5369593" y="3654425"/>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8" name="object 28"/>
          <p:cNvSpPr/>
          <p:nvPr/>
        </p:nvSpPr>
        <p:spPr>
          <a:xfrm>
            <a:off x="5500269" y="3654425"/>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29" name="object 29"/>
          <p:cNvSpPr/>
          <p:nvPr/>
        </p:nvSpPr>
        <p:spPr>
          <a:xfrm>
            <a:off x="5369593" y="3815848"/>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30" name="object 30"/>
          <p:cNvSpPr/>
          <p:nvPr/>
        </p:nvSpPr>
        <p:spPr>
          <a:xfrm>
            <a:off x="6211302" y="3658268"/>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31" name="object 31"/>
          <p:cNvSpPr txBox="1"/>
          <p:nvPr/>
        </p:nvSpPr>
        <p:spPr>
          <a:xfrm>
            <a:off x="6229350" y="3668629"/>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1</a:t>
            </a:r>
            <a:endParaRPr sz="750">
              <a:latin typeface="Arial" panose="020B0604020202020204"/>
              <a:cs typeface="Arial" panose="020B0604020202020204"/>
            </a:endParaRPr>
          </a:p>
        </p:txBody>
      </p:sp>
      <p:sp>
        <p:nvSpPr>
          <p:cNvPr id="32" name="object 32"/>
          <p:cNvSpPr/>
          <p:nvPr/>
        </p:nvSpPr>
        <p:spPr>
          <a:xfrm>
            <a:off x="6207459" y="3654425"/>
            <a:ext cx="0" cy="154305"/>
          </a:xfrm>
          <a:custGeom>
            <a:avLst/>
            <a:gdLst/>
            <a:ahLst/>
            <a:cxnLst/>
            <a:rect l="l" t="t" r="r" b="b"/>
            <a:pathLst>
              <a:path h="154304">
                <a:moveTo>
                  <a:pt x="0" y="0"/>
                </a:moveTo>
                <a:lnTo>
                  <a:pt x="0" y="153736"/>
                </a:lnTo>
              </a:path>
            </a:pathLst>
          </a:custGeom>
          <a:ln w="7686">
            <a:solidFill>
              <a:srgbClr val="01640A"/>
            </a:solidFill>
          </a:ln>
        </p:spPr>
        <p:txBody>
          <a:bodyPr wrap="square" lIns="0" tIns="0" rIns="0" bIns="0" rtlCol="0"/>
          <a:lstStyle/>
          <a:p/>
        </p:txBody>
      </p:sp>
      <p:sp>
        <p:nvSpPr>
          <p:cNvPr id="33" name="object 33"/>
          <p:cNvSpPr/>
          <p:nvPr/>
        </p:nvSpPr>
        <p:spPr>
          <a:xfrm>
            <a:off x="6207459" y="3654425"/>
            <a:ext cx="130810" cy="0"/>
          </a:xfrm>
          <a:custGeom>
            <a:avLst/>
            <a:gdLst/>
            <a:ahLst/>
            <a:cxnLst/>
            <a:rect l="l" t="t" r="r" b="b"/>
            <a:pathLst>
              <a:path w="130810">
                <a:moveTo>
                  <a:pt x="0" y="0"/>
                </a:moveTo>
                <a:lnTo>
                  <a:pt x="130676" y="0"/>
                </a:lnTo>
              </a:path>
            </a:pathLst>
          </a:custGeom>
          <a:ln w="7686">
            <a:solidFill>
              <a:srgbClr val="01640A"/>
            </a:solidFill>
          </a:ln>
        </p:spPr>
        <p:txBody>
          <a:bodyPr wrap="square" lIns="0" tIns="0" rIns="0" bIns="0" rtlCol="0"/>
          <a:lstStyle/>
          <a:p/>
        </p:txBody>
      </p:sp>
      <p:sp>
        <p:nvSpPr>
          <p:cNvPr id="34" name="object 34"/>
          <p:cNvSpPr/>
          <p:nvPr/>
        </p:nvSpPr>
        <p:spPr>
          <a:xfrm>
            <a:off x="6338135" y="3654425"/>
            <a:ext cx="0" cy="161925"/>
          </a:xfrm>
          <a:custGeom>
            <a:avLst/>
            <a:gdLst/>
            <a:ahLst/>
            <a:cxnLst/>
            <a:rect l="l" t="t" r="r" b="b"/>
            <a:pathLst>
              <a:path h="161925">
                <a:moveTo>
                  <a:pt x="0" y="0"/>
                </a:moveTo>
                <a:lnTo>
                  <a:pt x="0" y="161423"/>
                </a:lnTo>
              </a:path>
            </a:pathLst>
          </a:custGeom>
          <a:ln w="7686">
            <a:solidFill>
              <a:srgbClr val="01640A"/>
            </a:solidFill>
          </a:ln>
        </p:spPr>
        <p:txBody>
          <a:bodyPr wrap="square" lIns="0" tIns="0" rIns="0" bIns="0" rtlCol="0"/>
          <a:lstStyle/>
          <a:p/>
        </p:txBody>
      </p:sp>
      <p:sp>
        <p:nvSpPr>
          <p:cNvPr id="35" name="object 35"/>
          <p:cNvSpPr/>
          <p:nvPr/>
        </p:nvSpPr>
        <p:spPr>
          <a:xfrm>
            <a:off x="6207459" y="3815848"/>
            <a:ext cx="130810" cy="0"/>
          </a:xfrm>
          <a:custGeom>
            <a:avLst/>
            <a:gdLst/>
            <a:ahLst/>
            <a:cxnLst/>
            <a:rect l="l" t="t" r="r" b="b"/>
            <a:pathLst>
              <a:path w="130810">
                <a:moveTo>
                  <a:pt x="0" y="0"/>
                </a:moveTo>
                <a:lnTo>
                  <a:pt x="130676" y="0"/>
                </a:lnTo>
              </a:path>
            </a:pathLst>
          </a:custGeom>
          <a:ln w="7686">
            <a:solidFill>
              <a:srgbClr val="01640A"/>
            </a:solidFill>
          </a:ln>
        </p:spPr>
        <p:txBody>
          <a:bodyPr wrap="square" lIns="0" tIns="0" rIns="0" bIns="0" rtlCol="0"/>
          <a:lstStyle/>
          <a:p/>
        </p:txBody>
      </p:sp>
      <p:sp>
        <p:nvSpPr>
          <p:cNvPr id="36" name="object 36"/>
          <p:cNvSpPr/>
          <p:nvPr/>
        </p:nvSpPr>
        <p:spPr>
          <a:xfrm>
            <a:off x="7049168" y="3658268"/>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37" name="object 37"/>
          <p:cNvSpPr txBox="1"/>
          <p:nvPr/>
        </p:nvSpPr>
        <p:spPr>
          <a:xfrm>
            <a:off x="7067215" y="3668629"/>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38" name="object 38"/>
          <p:cNvSpPr/>
          <p:nvPr/>
        </p:nvSpPr>
        <p:spPr>
          <a:xfrm>
            <a:off x="7045325" y="3654425"/>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39" name="object 39"/>
          <p:cNvSpPr/>
          <p:nvPr/>
        </p:nvSpPr>
        <p:spPr>
          <a:xfrm>
            <a:off x="7045325" y="3654425"/>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40" name="object 40"/>
          <p:cNvSpPr/>
          <p:nvPr/>
        </p:nvSpPr>
        <p:spPr>
          <a:xfrm>
            <a:off x="7176001" y="3654425"/>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41" name="object 41"/>
          <p:cNvSpPr/>
          <p:nvPr/>
        </p:nvSpPr>
        <p:spPr>
          <a:xfrm>
            <a:off x="7045325" y="3815848"/>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42" name="object 42"/>
          <p:cNvSpPr txBox="1"/>
          <p:nvPr/>
        </p:nvSpPr>
        <p:spPr>
          <a:xfrm>
            <a:off x="302794" y="3868487"/>
            <a:ext cx="558800" cy="145415"/>
          </a:xfrm>
          <a:prstGeom prst="rect">
            <a:avLst/>
          </a:prstGeom>
        </p:spPr>
        <p:txBody>
          <a:bodyPr vert="horz" wrap="square" lIns="0" tIns="17145" rIns="0" bIns="0" rtlCol="0">
            <a:spAutoFit/>
          </a:bodyPr>
          <a:lstStyle/>
          <a:p>
            <a:pPr marL="12700">
              <a:lnSpc>
                <a:spcPct val="100000"/>
              </a:lnSpc>
              <a:spcBef>
                <a:spcPts val="135"/>
              </a:spcBef>
            </a:pPr>
            <a:r>
              <a:rPr sz="750" b="1" spc="25" dirty="0">
                <a:latin typeface="Arial" panose="020B0604020202020204"/>
                <a:cs typeface="Arial" panose="020B0604020202020204"/>
              </a:rPr>
              <a:t>VGM</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43" name="object 43"/>
          <p:cNvSpPr txBox="1"/>
          <p:nvPr/>
        </p:nvSpPr>
        <p:spPr>
          <a:xfrm>
            <a:off x="2713789" y="3850439"/>
            <a:ext cx="123189" cy="177165"/>
          </a:xfrm>
          <a:prstGeom prst="rect">
            <a:avLst/>
          </a:prstGeom>
          <a:solidFill>
            <a:srgbClr val="000000"/>
          </a:solidFill>
        </p:spPr>
        <p:txBody>
          <a:bodyPr vert="horz" wrap="square" lIns="0" tIns="50800" rIns="0" bIns="0" rtlCol="0">
            <a:spAutoFit/>
          </a:bodyPr>
          <a:lstStyle/>
          <a:p>
            <a:pPr marL="22860">
              <a:lnSpc>
                <a:spcPct val="100000"/>
              </a:lnSpc>
              <a:spcBef>
                <a:spcPts val="400"/>
              </a:spcBef>
            </a:pPr>
            <a:r>
              <a:rPr sz="750" b="1" spc="25" dirty="0">
                <a:solidFill>
                  <a:srgbClr val="FFFFFF"/>
                </a:solidFill>
                <a:latin typeface="Arial" panose="020B0604020202020204"/>
                <a:cs typeface="Arial" panose="020B0604020202020204"/>
              </a:rPr>
              <a:t>C</a:t>
            </a:r>
            <a:endParaRPr sz="750">
              <a:latin typeface="Arial" panose="020B0604020202020204"/>
              <a:cs typeface="Arial" panose="020B0604020202020204"/>
            </a:endParaRPr>
          </a:p>
        </p:txBody>
      </p:sp>
      <p:sp>
        <p:nvSpPr>
          <p:cNvPr id="44" name="object 44"/>
          <p:cNvSpPr/>
          <p:nvPr/>
        </p:nvSpPr>
        <p:spPr>
          <a:xfrm>
            <a:off x="2709946" y="386965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45" name="object 45"/>
          <p:cNvSpPr/>
          <p:nvPr/>
        </p:nvSpPr>
        <p:spPr>
          <a:xfrm>
            <a:off x="2709946" y="386965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6" name="object 46"/>
          <p:cNvSpPr/>
          <p:nvPr/>
        </p:nvSpPr>
        <p:spPr>
          <a:xfrm>
            <a:off x="2840622" y="386965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47" name="object 47"/>
          <p:cNvSpPr/>
          <p:nvPr/>
        </p:nvSpPr>
        <p:spPr>
          <a:xfrm>
            <a:off x="2709946" y="4031080"/>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8" name="object 48"/>
          <p:cNvSpPr txBox="1"/>
          <p:nvPr/>
        </p:nvSpPr>
        <p:spPr>
          <a:xfrm>
            <a:off x="3777247" y="3868487"/>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49" name="object 49"/>
          <p:cNvSpPr txBox="1"/>
          <p:nvPr/>
        </p:nvSpPr>
        <p:spPr>
          <a:xfrm>
            <a:off x="4492123" y="3868487"/>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0" name="object 50"/>
          <p:cNvSpPr/>
          <p:nvPr/>
        </p:nvSpPr>
        <p:spPr>
          <a:xfrm>
            <a:off x="5373437" y="3873500"/>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1" name="object 51"/>
          <p:cNvSpPr txBox="1"/>
          <p:nvPr/>
        </p:nvSpPr>
        <p:spPr>
          <a:xfrm>
            <a:off x="5383797" y="388386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B</a:t>
            </a:r>
            <a:endParaRPr sz="750">
              <a:latin typeface="Arial" panose="020B0604020202020204"/>
              <a:cs typeface="Arial" panose="020B0604020202020204"/>
            </a:endParaRPr>
          </a:p>
        </p:txBody>
      </p:sp>
      <p:sp>
        <p:nvSpPr>
          <p:cNvPr id="52" name="object 52"/>
          <p:cNvSpPr/>
          <p:nvPr/>
        </p:nvSpPr>
        <p:spPr>
          <a:xfrm>
            <a:off x="5369593" y="386965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53" name="object 53"/>
          <p:cNvSpPr/>
          <p:nvPr/>
        </p:nvSpPr>
        <p:spPr>
          <a:xfrm>
            <a:off x="5369593" y="386965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4" name="object 54"/>
          <p:cNvSpPr/>
          <p:nvPr/>
        </p:nvSpPr>
        <p:spPr>
          <a:xfrm>
            <a:off x="5500269" y="386965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55" name="object 55"/>
          <p:cNvSpPr/>
          <p:nvPr/>
        </p:nvSpPr>
        <p:spPr>
          <a:xfrm>
            <a:off x="5369593" y="4031080"/>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6" name="object 56"/>
          <p:cNvSpPr/>
          <p:nvPr/>
        </p:nvSpPr>
        <p:spPr>
          <a:xfrm>
            <a:off x="6211302" y="3873500"/>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7" name="object 57"/>
          <p:cNvSpPr txBox="1"/>
          <p:nvPr/>
        </p:nvSpPr>
        <p:spPr>
          <a:xfrm>
            <a:off x="6221663" y="388386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A</a:t>
            </a:r>
            <a:endParaRPr sz="750">
              <a:latin typeface="Arial" panose="020B0604020202020204"/>
              <a:cs typeface="Arial" panose="020B0604020202020204"/>
            </a:endParaRPr>
          </a:p>
        </p:txBody>
      </p:sp>
      <p:sp>
        <p:nvSpPr>
          <p:cNvPr id="58" name="object 58"/>
          <p:cNvSpPr/>
          <p:nvPr/>
        </p:nvSpPr>
        <p:spPr>
          <a:xfrm>
            <a:off x="6207459" y="386965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59" name="object 59"/>
          <p:cNvSpPr/>
          <p:nvPr/>
        </p:nvSpPr>
        <p:spPr>
          <a:xfrm>
            <a:off x="6207459" y="386965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0" name="object 60"/>
          <p:cNvSpPr/>
          <p:nvPr/>
        </p:nvSpPr>
        <p:spPr>
          <a:xfrm>
            <a:off x="6338135" y="386965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1" name="object 61"/>
          <p:cNvSpPr/>
          <p:nvPr/>
        </p:nvSpPr>
        <p:spPr>
          <a:xfrm>
            <a:off x="6207459" y="4031080"/>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2" name="object 62"/>
          <p:cNvSpPr/>
          <p:nvPr/>
        </p:nvSpPr>
        <p:spPr>
          <a:xfrm>
            <a:off x="7049168" y="3873500"/>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3" name="object 63"/>
          <p:cNvSpPr txBox="1"/>
          <p:nvPr/>
        </p:nvSpPr>
        <p:spPr>
          <a:xfrm>
            <a:off x="7059529" y="388386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D</a:t>
            </a:r>
            <a:endParaRPr sz="750">
              <a:latin typeface="Arial" panose="020B0604020202020204"/>
              <a:cs typeface="Arial" panose="020B0604020202020204"/>
            </a:endParaRPr>
          </a:p>
        </p:txBody>
      </p:sp>
      <p:sp>
        <p:nvSpPr>
          <p:cNvPr id="64" name="object 64"/>
          <p:cNvSpPr/>
          <p:nvPr/>
        </p:nvSpPr>
        <p:spPr>
          <a:xfrm>
            <a:off x="7045325" y="386965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5" name="object 65"/>
          <p:cNvSpPr/>
          <p:nvPr/>
        </p:nvSpPr>
        <p:spPr>
          <a:xfrm>
            <a:off x="7045325" y="386965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6" name="object 66"/>
          <p:cNvSpPr/>
          <p:nvPr/>
        </p:nvSpPr>
        <p:spPr>
          <a:xfrm>
            <a:off x="7176001" y="386965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7" name="object 67"/>
          <p:cNvSpPr/>
          <p:nvPr/>
        </p:nvSpPr>
        <p:spPr>
          <a:xfrm>
            <a:off x="7045325" y="4031080"/>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8" name="object 68"/>
          <p:cNvSpPr txBox="1"/>
          <p:nvPr/>
        </p:nvSpPr>
        <p:spPr>
          <a:xfrm>
            <a:off x="302794" y="4060658"/>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Market</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Cap</a:t>
            </a:r>
            <a:endParaRPr sz="750">
              <a:latin typeface="Arial" panose="020B0604020202020204"/>
              <a:cs typeface="Arial" panose="020B0604020202020204"/>
            </a:endParaRPr>
          </a:p>
        </p:txBody>
      </p:sp>
      <p:sp>
        <p:nvSpPr>
          <p:cNvPr id="69" name="object 69"/>
          <p:cNvSpPr txBox="1"/>
          <p:nvPr/>
        </p:nvSpPr>
        <p:spPr>
          <a:xfrm>
            <a:off x="2347494" y="4060658"/>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2,035.72</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0" name="object 70"/>
          <p:cNvSpPr txBox="1"/>
          <p:nvPr/>
        </p:nvSpPr>
        <p:spPr>
          <a:xfrm>
            <a:off x="3462087" y="4060658"/>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25.67</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1" name="object 71"/>
          <p:cNvSpPr txBox="1"/>
          <p:nvPr/>
        </p:nvSpPr>
        <p:spPr>
          <a:xfrm>
            <a:off x="4176963" y="4060658"/>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27.20</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2" name="object 72"/>
          <p:cNvSpPr txBox="1"/>
          <p:nvPr/>
        </p:nvSpPr>
        <p:spPr>
          <a:xfrm>
            <a:off x="5145505" y="4060658"/>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36.11</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3" name="object 73"/>
          <p:cNvSpPr txBox="1"/>
          <p:nvPr/>
        </p:nvSpPr>
        <p:spPr>
          <a:xfrm>
            <a:off x="5983371" y="4060658"/>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15.23</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4" name="object 74"/>
          <p:cNvSpPr txBox="1"/>
          <p:nvPr/>
        </p:nvSpPr>
        <p:spPr>
          <a:xfrm>
            <a:off x="6682874" y="4060658"/>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1,752.66</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5" name="object 75"/>
          <p:cNvSpPr txBox="1"/>
          <p:nvPr/>
        </p:nvSpPr>
        <p:spPr>
          <a:xfrm>
            <a:off x="302794" y="4214395"/>
            <a:ext cx="59753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of</a:t>
            </a:r>
            <a:r>
              <a:rPr sz="750" spc="-6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Analysts</a:t>
            </a:r>
            <a:endParaRPr sz="750">
              <a:latin typeface="Arial" panose="020B0604020202020204"/>
              <a:cs typeface="Arial" panose="020B0604020202020204"/>
            </a:endParaRPr>
          </a:p>
        </p:txBody>
      </p:sp>
      <p:sp>
        <p:nvSpPr>
          <p:cNvPr id="76" name="object 76"/>
          <p:cNvSpPr txBox="1"/>
          <p:nvPr/>
        </p:nvSpPr>
        <p:spPr>
          <a:xfrm>
            <a:off x="2724150" y="4214395"/>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a:t>
            </a:r>
            <a:endParaRPr sz="750">
              <a:latin typeface="Arial" panose="020B0604020202020204"/>
              <a:cs typeface="Arial" panose="020B0604020202020204"/>
            </a:endParaRPr>
          </a:p>
        </p:txBody>
      </p:sp>
      <p:sp>
        <p:nvSpPr>
          <p:cNvPr id="77" name="object 77"/>
          <p:cNvSpPr txBox="1"/>
          <p:nvPr/>
        </p:nvSpPr>
        <p:spPr>
          <a:xfrm>
            <a:off x="3754187" y="4214395"/>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a:t>
            </a:r>
            <a:endParaRPr sz="750">
              <a:latin typeface="Arial" panose="020B0604020202020204"/>
              <a:cs typeface="Arial" panose="020B0604020202020204"/>
            </a:endParaRPr>
          </a:p>
        </p:txBody>
      </p:sp>
      <p:sp>
        <p:nvSpPr>
          <p:cNvPr id="78" name="object 78"/>
          <p:cNvSpPr txBox="1"/>
          <p:nvPr/>
        </p:nvSpPr>
        <p:spPr>
          <a:xfrm>
            <a:off x="4415255" y="4214395"/>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a:t>
            </a:r>
            <a:endParaRPr sz="750">
              <a:latin typeface="Arial" panose="020B0604020202020204"/>
              <a:cs typeface="Arial" panose="020B0604020202020204"/>
            </a:endParaRPr>
          </a:p>
        </p:txBody>
      </p:sp>
      <p:sp>
        <p:nvSpPr>
          <p:cNvPr id="79" name="object 79"/>
          <p:cNvSpPr txBox="1"/>
          <p:nvPr/>
        </p:nvSpPr>
        <p:spPr>
          <a:xfrm>
            <a:off x="5437605" y="4214395"/>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a:t>
            </a:r>
            <a:endParaRPr sz="750">
              <a:latin typeface="Arial" panose="020B0604020202020204"/>
              <a:cs typeface="Arial" panose="020B0604020202020204"/>
            </a:endParaRPr>
          </a:p>
        </p:txBody>
      </p:sp>
      <p:sp>
        <p:nvSpPr>
          <p:cNvPr id="80" name="object 80"/>
          <p:cNvSpPr txBox="1"/>
          <p:nvPr/>
        </p:nvSpPr>
        <p:spPr>
          <a:xfrm>
            <a:off x="6275471" y="4214395"/>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a:t>
            </a:r>
            <a:endParaRPr sz="750">
              <a:latin typeface="Arial" panose="020B0604020202020204"/>
              <a:cs typeface="Arial" panose="020B0604020202020204"/>
            </a:endParaRPr>
          </a:p>
        </p:txBody>
      </p:sp>
      <p:sp>
        <p:nvSpPr>
          <p:cNvPr id="81" name="object 81"/>
          <p:cNvSpPr txBox="1"/>
          <p:nvPr/>
        </p:nvSpPr>
        <p:spPr>
          <a:xfrm>
            <a:off x="7059529" y="4214395"/>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a:t>
            </a:r>
            <a:endParaRPr sz="750">
              <a:latin typeface="Arial" panose="020B0604020202020204"/>
              <a:cs typeface="Arial" panose="020B0604020202020204"/>
            </a:endParaRPr>
          </a:p>
        </p:txBody>
      </p:sp>
      <p:sp>
        <p:nvSpPr>
          <p:cNvPr id="82" name="object 82"/>
          <p:cNvSpPr txBox="1"/>
          <p:nvPr/>
        </p:nvSpPr>
        <p:spPr>
          <a:xfrm>
            <a:off x="302794" y="4368132"/>
            <a:ext cx="6642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Dividend</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83" name="object 83"/>
          <p:cNvSpPr txBox="1"/>
          <p:nvPr/>
        </p:nvSpPr>
        <p:spPr>
          <a:xfrm>
            <a:off x="2547352" y="43681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84" name="object 84"/>
          <p:cNvSpPr txBox="1"/>
          <p:nvPr/>
        </p:nvSpPr>
        <p:spPr>
          <a:xfrm>
            <a:off x="3523581" y="43681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0.93%</a:t>
            </a:r>
            <a:endParaRPr sz="750">
              <a:latin typeface="Arial" panose="020B0604020202020204"/>
              <a:cs typeface="Arial" panose="020B0604020202020204"/>
            </a:endParaRPr>
          </a:p>
        </p:txBody>
      </p:sp>
      <p:sp>
        <p:nvSpPr>
          <p:cNvPr id="85" name="object 85"/>
          <p:cNvSpPr txBox="1"/>
          <p:nvPr/>
        </p:nvSpPr>
        <p:spPr>
          <a:xfrm>
            <a:off x="4238458" y="43681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86" name="object 86"/>
          <p:cNvSpPr txBox="1"/>
          <p:nvPr/>
        </p:nvSpPr>
        <p:spPr>
          <a:xfrm>
            <a:off x="5207000" y="43681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2.68%</a:t>
            </a:r>
            <a:endParaRPr sz="750">
              <a:latin typeface="Arial" panose="020B0604020202020204"/>
              <a:cs typeface="Arial" panose="020B0604020202020204"/>
            </a:endParaRPr>
          </a:p>
        </p:txBody>
      </p:sp>
      <p:sp>
        <p:nvSpPr>
          <p:cNvPr id="87" name="object 87"/>
          <p:cNvSpPr txBox="1"/>
          <p:nvPr/>
        </p:nvSpPr>
        <p:spPr>
          <a:xfrm>
            <a:off x="6044866" y="43681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1.19%</a:t>
            </a:r>
            <a:endParaRPr sz="750">
              <a:latin typeface="Arial" panose="020B0604020202020204"/>
              <a:cs typeface="Arial" panose="020B0604020202020204"/>
            </a:endParaRPr>
          </a:p>
        </p:txBody>
      </p:sp>
      <p:sp>
        <p:nvSpPr>
          <p:cNvPr id="88" name="object 88"/>
          <p:cNvSpPr txBox="1"/>
          <p:nvPr/>
        </p:nvSpPr>
        <p:spPr>
          <a:xfrm>
            <a:off x="6882731" y="43681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0.96%</a:t>
            </a:r>
            <a:endParaRPr sz="750">
              <a:latin typeface="Arial" panose="020B0604020202020204"/>
              <a:cs typeface="Arial" panose="020B0604020202020204"/>
            </a:endParaRPr>
          </a:p>
        </p:txBody>
      </p:sp>
      <p:sp>
        <p:nvSpPr>
          <p:cNvPr id="89" name="object 89"/>
          <p:cNvSpPr txBox="1"/>
          <p:nvPr/>
        </p:nvSpPr>
        <p:spPr>
          <a:xfrm>
            <a:off x="302794" y="4552616"/>
            <a:ext cx="597535" cy="145415"/>
          </a:xfrm>
          <a:prstGeom prst="rect">
            <a:avLst/>
          </a:prstGeom>
        </p:spPr>
        <p:txBody>
          <a:bodyPr vert="horz" wrap="square" lIns="0" tIns="17145" rIns="0" bIns="0" rtlCol="0">
            <a:spAutoFit/>
          </a:bodyPr>
          <a:lstStyle/>
          <a:p>
            <a:pPr marL="12700">
              <a:lnSpc>
                <a:spcPct val="100000"/>
              </a:lnSpc>
              <a:spcBef>
                <a:spcPts val="135"/>
              </a:spcBef>
            </a:pPr>
            <a:r>
              <a:rPr sz="750" b="1" spc="15" dirty="0">
                <a:latin typeface="Arial" panose="020B0604020202020204"/>
                <a:cs typeface="Arial" panose="020B0604020202020204"/>
              </a:rPr>
              <a:t>Value</a:t>
            </a:r>
            <a:r>
              <a:rPr sz="750" b="1" spc="-4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90" name="object 90"/>
          <p:cNvSpPr txBox="1"/>
          <p:nvPr/>
        </p:nvSpPr>
        <p:spPr>
          <a:xfrm>
            <a:off x="2713789" y="4534568"/>
            <a:ext cx="123189" cy="177165"/>
          </a:xfrm>
          <a:prstGeom prst="rect">
            <a:avLst/>
          </a:prstGeom>
          <a:solidFill>
            <a:srgbClr val="D1D1CE"/>
          </a:solidFill>
        </p:spPr>
        <p:txBody>
          <a:bodyPr vert="horz" wrap="square" lIns="0" tIns="50800" rIns="0" bIns="0" rtlCol="0">
            <a:spAutoFit/>
          </a:bodyPr>
          <a:lstStyle/>
          <a:p>
            <a:pPr marL="30480">
              <a:lnSpc>
                <a:spcPct val="100000"/>
              </a:lnSpc>
              <a:spcBef>
                <a:spcPts val="400"/>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91" name="object 91"/>
          <p:cNvSpPr/>
          <p:nvPr/>
        </p:nvSpPr>
        <p:spPr>
          <a:xfrm>
            <a:off x="2709946" y="45537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92" name="object 92"/>
          <p:cNvSpPr/>
          <p:nvPr/>
        </p:nvSpPr>
        <p:spPr>
          <a:xfrm>
            <a:off x="2709946" y="45537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3" name="object 93"/>
          <p:cNvSpPr/>
          <p:nvPr/>
        </p:nvSpPr>
        <p:spPr>
          <a:xfrm>
            <a:off x="2840622" y="45537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94" name="object 94"/>
          <p:cNvSpPr/>
          <p:nvPr/>
        </p:nvSpPr>
        <p:spPr>
          <a:xfrm>
            <a:off x="2709946" y="47152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5" name="object 95"/>
          <p:cNvSpPr txBox="1"/>
          <p:nvPr/>
        </p:nvSpPr>
        <p:spPr>
          <a:xfrm>
            <a:off x="3777247" y="45526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6" name="object 96"/>
          <p:cNvSpPr txBox="1"/>
          <p:nvPr/>
        </p:nvSpPr>
        <p:spPr>
          <a:xfrm>
            <a:off x="4492123" y="45526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7" name="object 97"/>
          <p:cNvSpPr/>
          <p:nvPr/>
        </p:nvSpPr>
        <p:spPr>
          <a:xfrm>
            <a:off x="5373437" y="45576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8" name="object 98"/>
          <p:cNvSpPr txBox="1"/>
          <p:nvPr/>
        </p:nvSpPr>
        <p:spPr>
          <a:xfrm>
            <a:off x="5383797" y="4567989"/>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99" name="object 99"/>
          <p:cNvSpPr/>
          <p:nvPr/>
        </p:nvSpPr>
        <p:spPr>
          <a:xfrm>
            <a:off x="5369593" y="45537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0" name="object 100"/>
          <p:cNvSpPr/>
          <p:nvPr/>
        </p:nvSpPr>
        <p:spPr>
          <a:xfrm>
            <a:off x="5369593" y="45537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1" name="object 101"/>
          <p:cNvSpPr/>
          <p:nvPr/>
        </p:nvSpPr>
        <p:spPr>
          <a:xfrm>
            <a:off x="5500269" y="45537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2" name="object 102"/>
          <p:cNvSpPr/>
          <p:nvPr/>
        </p:nvSpPr>
        <p:spPr>
          <a:xfrm>
            <a:off x="5369593" y="47152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3" name="object 103"/>
          <p:cNvSpPr/>
          <p:nvPr/>
        </p:nvSpPr>
        <p:spPr>
          <a:xfrm>
            <a:off x="6211302" y="45576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4" name="object 104"/>
          <p:cNvSpPr txBox="1"/>
          <p:nvPr/>
        </p:nvSpPr>
        <p:spPr>
          <a:xfrm>
            <a:off x="6221663" y="4567989"/>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105" name="object 105"/>
          <p:cNvSpPr/>
          <p:nvPr/>
        </p:nvSpPr>
        <p:spPr>
          <a:xfrm>
            <a:off x="6207459" y="45537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6" name="object 106"/>
          <p:cNvSpPr/>
          <p:nvPr/>
        </p:nvSpPr>
        <p:spPr>
          <a:xfrm>
            <a:off x="6207459" y="45537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7" name="object 107"/>
          <p:cNvSpPr/>
          <p:nvPr/>
        </p:nvSpPr>
        <p:spPr>
          <a:xfrm>
            <a:off x="6338135" y="45537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8" name="object 108"/>
          <p:cNvSpPr/>
          <p:nvPr/>
        </p:nvSpPr>
        <p:spPr>
          <a:xfrm>
            <a:off x="6207459" y="47152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9" name="object 109"/>
          <p:cNvSpPr/>
          <p:nvPr/>
        </p:nvSpPr>
        <p:spPr>
          <a:xfrm>
            <a:off x="7049168" y="45576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0" name="object 110"/>
          <p:cNvSpPr txBox="1"/>
          <p:nvPr/>
        </p:nvSpPr>
        <p:spPr>
          <a:xfrm>
            <a:off x="7059529" y="4567989"/>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11" name="object 111"/>
          <p:cNvSpPr/>
          <p:nvPr/>
        </p:nvSpPr>
        <p:spPr>
          <a:xfrm>
            <a:off x="7045325" y="45537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12" name="object 112"/>
          <p:cNvSpPr/>
          <p:nvPr/>
        </p:nvSpPr>
        <p:spPr>
          <a:xfrm>
            <a:off x="7045325" y="455378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3" name="object 113"/>
          <p:cNvSpPr/>
          <p:nvPr/>
        </p:nvSpPr>
        <p:spPr>
          <a:xfrm>
            <a:off x="7176001" y="45537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14" name="object 114"/>
          <p:cNvSpPr/>
          <p:nvPr/>
        </p:nvSpPr>
        <p:spPr>
          <a:xfrm>
            <a:off x="7045325" y="471520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5" name="object 115"/>
          <p:cNvSpPr txBox="1"/>
          <p:nvPr/>
        </p:nvSpPr>
        <p:spPr>
          <a:xfrm>
            <a:off x="302794" y="4744787"/>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Cash/Price</a:t>
            </a:r>
            <a:endParaRPr sz="750">
              <a:latin typeface="Arial" panose="020B0604020202020204"/>
              <a:cs typeface="Arial" panose="020B0604020202020204"/>
            </a:endParaRPr>
          </a:p>
        </p:txBody>
      </p:sp>
      <p:sp>
        <p:nvSpPr>
          <p:cNvPr id="116" name="object 116"/>
          <p:cNvSpPr txBox="1"/>
          <p:nvPr/>
        </p:nvSpPr>
        <p:spPr>
          <a:xfrm>
            <a:off x="2639594" y="474478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0.04</a:t>
            </a:r>
            <a:endParaRPr sz="750">
              <a:latin typeface="Arial" panose="020B0604020202020204"/>
              <a:cs typeface="Arial" panose="020B0604020202020204"/>
            </a:endParaRPr>
          </a:p>
        </p:txBody>
      </p:sp>
      <p:sp>
        <p:nvSpPr>
          <p:cNvPr id="117" name="object 117"/>
          <p:cNvSpPr txBox="1"/>
          <p:nvPr/>
        </p:nvSpPr>
        <p:spPr>
          <a:xfrm>
            <a:off x="3615823" y="474478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0.09</a:t>
            </a:r>
            <a:endParaRPr sz="750">
              <a:latin typeface="Arial" panose="020B0604020202020204"/>
              <a:cs typeface="Arial" panose="020B0604020202020204"/>
            </a:endParaRPr>
          </a:p>
        </p:txBody>
      </p:sp>
      <p:sp>
        <p:nvSpPr>
          <p:cNvPr id="118" name="object 118"/>
          <p:cNvSpPr txBox="1"/>
          <p:nvPr/>
        </p:nvSpPr>
        <p:spPr>
          <a:xfrm>
            <a:off x="4330700" y="474478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0.06</a:t>
            </a:r>
            <a:endParaRPr sz="750">
              <a:latin typeface="Arial" panose="020B0604020202020204"/>
              <a:cs typeface="Arial" panose="020B0604020202020204"/>
            </a:endParaRPr>
          </a:p>
        </p:txBody>
      </p:sp>
      <p:sp>
        <p:nvSpPr>
          <p:cNvPr id="119" name="object 119"/>
          <p:cNvSpPr txBox="1"/>
          <p:nvPr/>
        </p:nvSpPr>
        <p:spPr>
          <a:xfrm>
            <a:off x="5299242" y="474478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0.14</a:t>
            </a:r>
            <a:endParaRPr sz="750">
              <a:latin typeface="Arial" panose="020B0604020202020204"/>
              <a:cs typeface="Arial" panose="020B0604020202020204"/>
            </a:endParaRPr>
          </a:p>
        </p:txBody>
      </p:sp>
      <p:sp>
        <p:nvSpPr>
          <p:cNvPr id="120" name="object 120"/>
          <p:cNvSpPr txBox="1"/>
          <p:nvPr/>
        </p:nvSpPr>
        <p:spPr>
          <a:xfrm>
            <a:off x="6137108" y="474478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0.23</a:t>
            </a:r>
            <a:endParaRPr sz="750">
              <a:latin typeface="Arial" panose="020B0604020202020204"/>
              <a:cs typeface="Arial" panose="020B0604020202020204"/>
            </a:endParaRPr>
          </a:p>
        </p:txBody>
      </p:sp>
      <p:sp>
        <p:nvSpPr>
          <p:cNvPr id="121" name="object 121"/>
          <p:cNvSpPr txBox="1"/>
          <p:nvPr/>
        </p:nvSpPr>
        <p:spPr>
          <a:xfrm>
            <a:off x="6974974" y="474478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0.07</a:t>
            </a:r>
            <a:endParaRPr sz="750">
              <a:latin typeface="Arial" panose="020B0604020202020204"/>
              <a:cs typeface="Arial" panose="020B0604020202020204"/>
            </a:endParaRPr>
          </a:p>
        </p:txBody>
      </p:sp>
      <p:sp>
        <p:nvSpPr>
          <p:cNvPr id="122" name="object 122"/>
          <p:cNvSpPr txBox="1"/>
          <p:nvPr/>
        </p:nvSpPr>
        <p:spPr>
          <a:xfrm>
            <a:off x="302794" y="4898524"/>
            <a:ext cx="54800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EV/EBITDA</a:t>
            </a:r>
            <a:endParaRPr sz="750">
              <a:latin typeface="Arial" panose="020B0604020202020204"/>
              <a:cs typeface="Arial" panose="020B0604020202020204"/>
            </a:endParaRPr>
          </a:p>
        </p:txBody>
      </p:sp>
      <p:sp>
        <p:nvSpPr>
          <p:cNvPr id="123" name="object 123"/>
          <p:cNvSpPr txBox="1"/>
          <p:nvPr/>
        </p:nvSpPr>
        <p:spPr>
          <a:xfrm>
            <a:off x="2578100" y="489852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26.34</a:t>
            </a:r>
            <a:endParaRPr sz="750">
              <a:latin typeface="Arial" panose="020B0604020202020204"/>
              <a:cs typeface="Arial" panose="020B0604020202020204"/>
            </a:endParaRPr>
          </a:p>
        </p:txBody>
      </p:sp>
      <p:sp>
        <p:nvSpPr>
          <p:cNvPr id="124" name="object 124"/>
          <p:cNvSpPr txBox="1"/>
          <p:nvPr/>
        </p:nvSpPr>
        <p:spPr>
          <a:xfrm>
            <a:off x="3615823" y="489852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8.20</a:t>
            </a:r>
            <a:endParaRPr sz="750">
              <a:latin typeface="Arial" panose="020B0604020202020204"/>
              <a:cs typeface="Arial" panose="020B0604020202020204"/>
            </a:endParaRPr>
          </a:p>
        </p:txBody>
      </p:sp>
      <p:sp>
        <p:nvSpPr>
          <p:cNvPr id="125" name="object 125"/>
          <p:cNvSpPr txBox="1"/>
          <p:nvPr/>
        </p:nvSpPr>
        <p:spPr>
          <a:xfrm>
            <a:off x="4269205" y="489852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14.95</a:t>
            </a:r>
            <a:endParaRPr sz="750">
              <a:latin typeface="Arial" panose="020B0604020202020204"/>
              <a:cs typeface="Arial" panose="020B0604020202020204"/>
            </a:endParaRPr>
          </a:p>
        </p:txBody>
      </p:sp>
      <p:sp>
        <p:nvSpPr>
          <p:cNvPr id="126" name="object 126"/>
          <p:cNvSpPr txBox="1"/>
          <p:nvPr/>
        </p:nvSpPr>
        <p:spPr>
          <a:xfrm>
            <a:off x="5299242" y="489852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8.66</a:t>
            </a:r>
            <a:endParaRPr sz="750">
              <a:latin typeface="Arial" panose="020B0604020202020204"/>
              <a:cs typeface="Arial" panose="020B0604020202020204"/>
            </a:endParaRPr>
          </a:p>
        </p:txBody>
      </p:sp>
      <p:sp>
        <p:nvSpPr>
          <p:cNvPr id="127" name="object 127"/>
          <p:cNvSpPr txBox="1"/>
          <p:nvPr/>
        </p:nvSpPr>
        <p:spPr>
          <a:xfrm>
            <a:off x="6137108" y="489852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7.74</a:t>
            </a:r>
            <a:endParaRPr sz="750">
              <a:latin typeface="Arial" panose="020B0604020202020204"/>
              <a:cs typeface="Arial" panose="020B0604020202020204"/>
            </a:endParaRPr>
          </a:p>
        </p:txBody>
      </p:sp>
      <p:sp>
        <p:nvSpPr>
          <p:cNvPr id="128" name="object 128"/>
          <p:cNvSpPr txBox="1"/>
          <p:nvPr/>
        </p:nvSpPr>
        <p:spPr>
          <a:xfrm>
            <a:off x="6913479" y="489852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24.49</a:t>
            </a:r>
            <a:endParaRPr sz="750">
              <a:latin typeface="Arial" panose="020B0604020202020204"/>
              <a:cs typeface="Arial" panose="020B0604020202020204"/>
            </a:endParaRPr>
          </a:p>
        </p:txBody>
      </p:sp>
      <p:sp>
        <p:nvSpPr>
          <p:cNvPr id="129" name="object 129"/>
          <p:cNvSpPr txBox="1"/>
          <p:nvPr/>
        </p:nvSpPr>
        <p:spPr>
          <a:xfrm>
            <a:off x="302794" y="5052260"/>
            <a:ext cx="497840" cy="145415"/>
          </a:xfrm>
          <a:prstGeom prst="rect">
            <a:avLst/>
          </a:prstGeom>
        </p:spPr>
        <p:txBody>
          <a:bodyPr vert="horz" wrap="square" lIns="0" tIns="17145" rIns="0" bIns="0" rtlCol="0">
            <a:spAutoFit/>
          </a:bodyPr>
          <a:lstStyle/>
          <a:p>
            <a:pPr marL="12700">
              <a:lnSpc>
                <a:spcPct val="100000"/>
              </a:lnSpc>
              <a:spcBef>
                <a:spcPts val="135"/>
              </a:spcBef>
            </a:pPr>
            <a:r>
              <a:rPr sz="750" spc="25" dirty="0">
                <a:solidFill>
                  <a:srgbClr val="3E3E3E"/>
                </a:solidFill>
                <a:latin typeface="Arial" panose="020B0604020202020204"/>
                <a:cs typeface="Arial" panose="020B0604020202020204"/>
              </a:rPr>
              <a:t>PEG</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130" name="object 130"/>
          <p:cNvSpPr txBox="1"/>
          <p:nvPr/>
        </p:nvSpPr>
        <p:spPr>
          <a:xfrm>
            <a:off x="2639594" y="505226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2.64</a:t>
            </a:r>
            <a:endParaRPr sz="750">
              <a:latin typeface="Arial" panose="020B0604020202020204"/>
              <a:cs typeface="Arial" panose="020B0604020202020204"/>
            </a:endParaRPr>
          </a:p>
        </p:txBody>
      </p:sp>
      <p:sp>
        <p:nvSpPr>
          <p:cNvPr id="131" name="object 131"/>
          <p:cNvSpPr txBox="1"/>
          <p:nvPr/>
        </p:nvSpPr>
        <p:spPr>
          <a:xfrm>
            <a:off x="3615823" y="505226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
              </a:rPr>
              <a:t>2.18</a:t>
            </a:r>
            <a:endParaRPr sz="750">
              <a:latin typeface="Arial" panose="020B0604020202020204"/>
              <a:cs typeface="Arial" panose="020B0604020202020204"/>
            </a:endParaRPr>
          </a:p>
        </p:txBody>
      </p:sp>
      <p:sp>
        <p:nvSpPr>
          <p:cNvPr id="132" name="object 132"/>
          <p:cNvSpPr txBox="1"/>
          <p:nvPr/>
        </p:nvSpPr>
        <p:spPr>
          <a:xfrm>
            <a:off x="4330700" y="505226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2.32</a:t>
            </a:r>
            <a:endParaRPr sz="750">
              <a:latin typeface="Arial" panose="020B0604020202020204"/>
              <a:cs typeface="Arial" panose="020B0604020202020204"/>
            </a:endParaRPr>
          </a:p>
        </p:txBody>
      </p:sp>
      <p:sp>
        <p:nvSpPr>
          <p:cNvPr id="133" name="object 133"/>
          <p:cNvSpPr txBox="1"/>
          <p:nvPr/>
        </p:nvSpPr>
        <p:spPr>
          <a:xfrm>
            <a:off x="5299242" y="505226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3"/>
              </a:rPr>
              <a:t>1.99</a:t>
            </a:r>
            <a:endParaRPr sz="750">
              <a:latin typeface="Arial" panose="020B0604020202020204"/>
              <a:cs typeface="Arial" panose="020B0604020202020204"/>
            </a:endParaRPr>
          </a:p>
        </p:txBody>
      </p:sp>
      <p:sp>
        <p:nvSpPr>
          <p:cNvPr id="134" name="object 134"/>
          <p:cNvSpPr txBox="1"/>
          <p:nvPr/>
        </p:nvSpPr>
        <p:spPr>
          <a:xfrm>
            <a:off x="6137108" y="505226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4"/>
              </a:rPr>
              <a:t>0.47</a:t>
            </a:r>
            <a:endParaRPr sz="750">
              <a:latin typeface="Arial" panose="020B0604020202020204"/>
              <a:cs typeface="Arial" panose="020B0604020202020204"/>
            </a:endParaRPr>
          </a:p>
        </p:txBody>
      </p:sp>
      <p:sp>
        <p:nvSpPr>
          <p:cNvPr id="135" name="object 135"/>
          <p:cNvSpPr txBox="1"/>
          <p:nvPr/>
        </p:nvSpPr>
        <p:spPr>
          <a:xfrm>
            <a:off x="6974974" y="505226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5"/>
              </a:rPr>
              <a:t>2.65</a:t>
            </a:r>
            <a:endParaRPr sz="750">
              <a:latin typeface="Arial" panose="020B0604020202020204"/>
              <a:cs typeface="Arial" panose="020B0604020202020204"/>
            </a:endParaRPr>
          </a:p>
        </p:txBody>
      </p:sp>
      <p:sp>
        <p:nvSpPr>
          <p:cNvPr id="136" name="object 136"/>
          <p:cNvSpPr txBox="1"/>
          <p:nvPr/>
        </p:nvSpPr>
        <p:spPr>
          <a:xfrm>
            <a:off x="302794" y="5205997"/>
            <a:ext cx="76454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Price/Book</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(P/B)</a:t>
            </a:r>
            <a:endParaRPr sz="750">
              <a:latin typeface="Arial" panose="020B0604020202020204"/>
              <a:cs typeface="Arial" panose="020B0604020202020204"/>
            </a:endParaRPr>
          </a:p>
        </p:txBody>
      </p:sp>
      <p:sp>
        <p:nvSpPr>
          <p:cNvPr id="137" name="object 137"/>
          <p:cNvSpPr txBox="1"/>
          <p:nvPr/>
        </p:nvSpPr>
        <p:spPr>
          <a:xfrm>
            <a:off x="2578100" y="520599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30.74</a:t>
            </a:r>
            <a:endParaRPr sz="750">
              <a:latin typeface="Arial" panose="020B0604020202020204"/>
              <a:cs typeface="Arial" panose="020B0604020202020204"/>
            </a:endParaRPr>
          </a:p>
        </p:txBody>
      </p:sp>
      <p:sp>
        <p:nvSpPr>
          <p:cNvPr id="138" name="object 138"/>
          <p:cNvSpPr txBox="1"/>
          <p:nvPr/>
        </p:nvSpPr>
        <p:spPr>
          <a:xfrm>
            <a:off x="3554329" y="520599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10.13</a:t>
            </a:r>
            <a:endParaRPr sz="750">
              <a:latin typeface="Arial" panose="020B0604020202020204"/>
              <a:cs typeface="Arial" panose="020B0604020202020204"/>
            </a:endParaRPr>
          </a:p>
        </p:txBody>
      </p:sp>
      <p:sp>
        <p:nvSpPr>
          <p:cNvPr id="139" name="object 139"/>
          <p:cNvSpPr txBox="1"/>
          <p:nvPr/>
        </p:nvSpPr>
        <p:spPr>
          <a:xfrm>
            <a:off x="4330700" y="520599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3.80</a:t>
            </a:r>
            <a:endParaRPr sz="750">
              <a:latin typeface="Arial" panose="020B0604020202020204"/>
              <a:cs typeface="Arial" panose="020B0604020202020204"/>
            </a:endParaRPr>
          </a:p>
        </p:txBody>
      </p:sp>
      <p:sp>
        <p:nvSpPr>
          <p:cNvPr id="140" name="object 140"/>
          <p:cNvSpPr txBox="1"/>
          <p:nvPr/>
        </p:nvSpPr>
        <p:spPr>
          <a:xfrm>
            <a:off x="5353050" y="5205997"/>
            <a:ext cx="164465" cy="145415"/>
          </a:xfrm>
          <a:prstGeom prst="rect">
            <a:avLst/>
          </a:prstGeom>
        </p:spPr>
        <p:txBody>
          <a:bodyPr vert="horz" wrap="square" lIns="0" tIns="17145" rIns="0" bIns="0" rtlCol="0">
            <a:spAutoFit/>
          </a:bodyPr>
          <a:lstStyle/>
          <a:p>
            <a:pPr marL="12700">
              <a:lnSpc>
                <a:spcPct val="100000"/>
              </a:lnSpc>
              <a:spcBef>
                <a:spcPts val="135"/>
              </a:spcBef>
            </a:pPr>
            <a:r>
              <a:rPr sz="750" spc="25" dirty="0">
                <a:solidFill>
                  <a:srgbClr val="3E3E3E"/>
                </a:solidFill>
                <a:latin typeface="Arial" panose="020B0604020202020204"/>
                <a:cs typeface="Arial" panose="020B0604020202020204"/>
              </a:rPr>
              <a:t>NA</a:t>
            </a:r>
            <a:endParaRPr sz="750">
              <a:latin typeface="Arial" panose="020B0604020202020204"/>
              <a:cs typeface="Arial" panose="020B0604020202020204"/>
            </a:endParaRPr>
          </a:p>
        </p:txBody>
      </p:sp>
      <p:sp>
        <p:nvSpPr>
          <p:cNvPr id="141" name="object 141"/>
          <p:cNvSpPr txBox="1"/>
          <p:nvPr/>
        </p:nvSpPr>
        <p:spPr>
          <a:xfrm>
            <a:off x="6137108" y="520599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7"/>
              </a:rPr>
              <a:t>3.89</a:t>
            </a:r>
            <a:endParaRPr sz="750">
              <a:latin typeface="Arial" panose="020B0604020202020204"/>
              <a:cs typeface="Arial" panose="020B0604020202020204"/>
            </a:endParaRPr>
          </a:p>
        </p:txBody>
      </p:sp>
      <p:sp>
        <p:nvSpPr>
          <p:cNvPr id="142" name="object 142"/>
          <p:cNvSpPr txBox="1"/>
          <p:nvPr/>
        </p:nvSpPr>
        <p:spPr>
          <a:xfrm>
            <a:off x="6913479" y="520599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8"/>
              </a:rPr>
              <a:t>13.46</a:t>
            </a:r>
            <a:endParaRPr sz="750">
              <a:latin typeface="Arial" panose="020B0604020202020204"/>
              <a:cs typeface="Arial" panose="020B0604020202020204"/>
            </a:endParaRPr>
          </a:p>
        </p:txBody>
      </p:sp>
      <p:sp>
        <p:nvSpPr>
          <p:cNvPr id="143" name="object 143"/>
          <p:cNvSpPr txBox="1"/>
          <p:nvPr/>
        </p:nvSpPr>
        <p:spPr>
          <a:xfrm>
            <a:off x="302794" y="5359734"/>
            <a:ext cx="10750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Price/Cash Flow</a:t>
            </a:r>
            <a:r>
              <a:rPr sz="750" spc="-2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(P/CF)</a:t>
            </a:r>
            <a:endParaRPr sz="750">
              <a:latin typeface="Arial" panose="020B0604020202020204"/>
              <a:cs typeface="Arial" panose="020B0604020202020204"/>
            </a:endParaRPr>
          </a:p>
        </p:txBody>
      </p:sp>
      <p:sp>
        <p:nvSpPr>
          <p:cNvPr id="144" name="object 144"/>
          <p:cNvSpPr txBox="1"/>
          <p:nvPr/>
        </p:nvSpPr>
        <p:spPr>
          <a:xfrm>
            <a:off x="2578100" y="535973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30.11</a:t>
            </a:r>
            <a:endParaRPr sz="750">
              <a:latin typeface="Arial" panose="020B0604020202020204"/>
              <a:cs typeface="Arial" panose="020B0604020202020204"/>
            </a:endParaRPr>
          </a:p>
        </p:txBody>
      </p:sp>
      <p:sp>
        <p:nvSpPr>
          <p:cNvPr id="145" name="object 145"/>
          <p:cNvSpPr txBox="1"/>
          <p:nvPr/>
        </p:nvSpPr>
        <p:spPr>
          <a:xfrm>
            <a:off x="3554329" y="535973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20.00</a:t>
            </a:r>
            <a:endParaRPr sz="750">
              <a:latin typeface="Arial" panose="020B0604020202020204"/>
              <a:cs typeface="Arial" panose="020B0604020202020204"/>
            </a:endParaRPr>
          </a:p>
        </p:txBody>
      </p:sp>
      <p:sp>
        <p:nvSpPr>
          <p:cNvPr id="146" name="object 146"/>
          <p:cNvSpPr txBox="1"/>
          <p:nvPr/>
        </p:nvSpPr>
        <p:spPr>
          <a:xfrm>
            <a:off x="4269205" y="535973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15.39</a:t>
            </a:r>
            <a:endParaRPr sz="750">
              <a:latin typeface="Arial" panose="020B0604020202020204"/>
              <a:cs typeface="Arial" panose="020B0604020202020204"/>
            </a:endParaRPr>
          </a:p>
        </p:txBody>
      </p:sp>
      <p:sp>
        <p:nvSpPr>
          <p:cNvPr id="147" name="object 147"/>
          <p:cNvSpPr txBox="1"/>
          <p:nvPr/>
        </p:nvSpPr>
        <p:spPr>
          <a:xfrm>
            <a:off x="5299242" y="53597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9.89</a:t>
            </a:r>
            <a:endParaRPr sz="750">
              <a:latin typeface="Arial" panose="020B0604020202020204"/>
              <a:cs typeface="Arial" panose="020B0604020202020204"/>
            </a:endParaRPr>
          </a:p>
        </p:txBody>
      </p:sp>
      <p:sp>
        <p:nvSpPr>
          <p:cNvPr id="148" name="object 148"/>
          <p:cNvSpPr txBox="1"/>
          <p:nvPr/>
        </p:nvSpPr>
        <p:spPr>
          <a:xfrm>
            <a:off x="6137108" y="53597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9.31</a:t>
            </a:r>
            <a:endParaRPr sz="750">
              <a:latin typeface="Arial" panose="020B0604020202020204"/>
              <a:cs typeface="Arial" panose="020B0604020202020204"/>
            </a:endParaRPr>
          </a:p>
        </p:txBody>
      </p:sp>
      <p:sp>
        <p:nvSpPr>
          <p:cNvPr id="149" name="object 149"/>
          <p:cNvSpPr txBox="1"/>
          <p:nvPr/>
        </p:nvSpPr>
        <p:spPr>
          <a:xfrm>
            <a:off x="6913479" y="535973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30.81</a:t>
            </a:r>
            <a:endParaRPr sz="750">
              <a:latin typeface="Arial" panose="020B0604020202020204"/>
              <a:cs typeface="Arial" panose="020B0604020202020204"/>
            </a:endParaRPr>
          </a:p>
        </p:txBody>
      </p:sp>
      <p:sp>
        <p:nvSpPr>
          <p:cNvPr id="150" name="object 150"/>
          <p:cNvSpPr txBox="1"/>
          <p:nvPr/>
        </p:nvSpPr>
        <p:spPr>
          <a:xfrm>
            <a:off x="302794" y="5513471"/>
            <a:ext cx="3975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P/E</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a:t>
            </a:r>
            <a:endParaRPr sz="750">
              <a:latin typeface="Arial" panose="020B0604020202020204"/>
              <a:cs typeface="Arial" panose="020B0604020202020204"/>
            </a:endParaRPr>
          </a:p>
        </p:txBody>
      </p:sp>
      <p:sp>
        <p:nvSpPr>
          <p:cNvPr id="151" name="object 151"/>
          <p:cNvSpPr txBox="1"/>
          <p:nvPr/>
        </p:nvSpPr>
        <p:spPr>
          <a:xfrm>
            <a:off x="2578100" y="551347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27.13</a:t>
            </a:r>
            <a:endParaRPr sz="750">
              <a:latin typeface="Arial" panose="020B0604020202020204"/>
              <a:cs typeface="Arial" panose="020B0604020202020204"/>
            </a:endParaRPr>
          </a:p>
        </p:txBody>
      </p:sp>
      <p:sp>
        <p:nvSpPr>
          <p:cNvPr id="152" name="object 152"/>
          <p:cNvSpPr txBox="1"/>
          <p:nvPr/>
        </p:nvSpPr>
        <p:spPr>
          <a:xfrm>
            <a:off x="3554329" y="551347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9"/>
              </a:rPr>
              <a:t>19.65</a:t>
            </a:r>
            <a:endParaRPr sz="750">
              <a:latin typeface="Arial" panose="020B0604020202020204"/>
              <a:cs typeface="Arial" panose="020B0604020202020204"/>
            </a:endParaRPr>
          </a:p>
        </p:txBody>
      </p:sp>
      <p:sp>
        <p:nvSpPr>
          <p:cNvPr id="153" name="object 153"/>
          <p:cNvSpPr txBox="1"/>
          <p:nvPr/>
        </p:nvSpPr>
        <p:spPr>
          <a:xfrm>
            <a:off x="4269205" y="551347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20.41</a:t>
            </a:r>
            <a:endParaRPr sz="750">
              <a:latin typeface="Arial" panose="020B0604020202020204"/>
              <a:cs typeface="Arial" panose="020B0604020202020204"/>
            </a:endParaRPr>
          </a:p>
        </p:txBody>
      </p:sp>
      <p:sp>
        <p:nvSpPr>
          <p:cNvPr id="154" name="object 154"/>
          <p:cNvSpPr txBox="1"/>
          <p:nvPr/>
        </p:nvSpPr>
        <p:spPr>
          <a:xfrm>
            <a:off x="5237747" y="551347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0"/>
              </a:rPr>
              <a:t>10.81</a:t>
            </a:r>
            <a:endParaRPr sz="750">
              <a:latin typeface="Arial" panose="020B0604020202020204"/>
              <a:cs typeface="Arial" panose="020B0604020202020204"/>
            </a:endParaRPr>
          </a:p>
        </p:txBody>
      </p:sp>
      <p:sp>
        <p:nvSpPr>
          <p:cNvPr id="155" name="object 155"/>
          <p:cNvSpPr txBox="1"/>
          <p:nvPr/>
        </p:nvSpPr>
        <p:spPr>
          <a:xfrm>
            <a:off x="6075613" y="551347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1"/>
              </a:rPr>
              <a:t>12.19</a:t>
            </a:r>
            <a:endParaRPr sz="750">
              <a:latin typeface="Arial" panose="020B0604020202020204"/>
              <a:cs typeface="Arial" panose="020B0604020202020204"/>
            </a:endParaRPr>
          </a:p>
        </p:txBody>
      </p:sp>
      <p:sp>
        <p:nvSpPr>
          <p:cNvPr id="156" name="object 156"/>
          <p:cNvSpPr txBox="1"/>
          <p:nvPr/>
        </p:nvSpPr>
        <p:spPr>
          <a:xfrm>
            <a:off x="6913479" y="551347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2"/>
              </a:rPr>
              <a:t>31.66</a:t>
            </a:r>
            <a:endParaRPr sz="750">
              <a:latin typeface="Arial" panose="020B0604020202020204"/>
              <a:cs typeface="Arial" panose="020B0604020202020204"/>
            </a:endParaRPr>
          </a:p>
        </p:txBody>
      </p:sp>
      <p:sp>
        <p:nvSpPr>
          <p:cNvPr id="157" name="object 157"/>
          <p:cNvSpPr txBox="1"/>
          <p:nvPr/>
        </p:nvSpPr>
        <p:spPr>
          <a:xfrm>
            <a:off x="302794" y="5667208"/>
            <a:ext cx="7867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Price/Sales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(P/S)</a:t>
            </a:r>
            <a:endParaRPr sz="750">
              <a:latin typeface="Arial" panose="020B0604020202020204"/>
              <a:cs typeface="Arial" panose="020B0604020202020204"/>
            </a:endParaRPr>
          </a:p>
        </p:txBody>
      </p:sp>
      <p:sp>
        <p:nvSpPr>
          <p:cNvPr id="158" name="object 158"/>
          <p:cNvSpPr txBox="1"/>
          <p:nvPr/>
        </p:nvSpPr>
        <p:spPr>
          <a:xfrm>
            <a:off x="2639594" y="566720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3"/>
              </a:rPr>
              <a:t>6.92</a:t>
            </a:r>
            <a:endParaRPr sz="750">
              <a:latin typeface="Arial" panose="020B0604020202020204"/>
              <a:cs typeface="Arial" panose="020B0604020202020204"/>
            </a:endParaRPr>
          </a:p>
        </p:txBody>
      </p:sp>
      <p:sp>
        <p:nvSpPr>
          <p:cNvPr id="159" name="object 159"/>
          <p:cNvSpPr txBox="1"/>
          <p:nvPr/>
        </p:nvSpPr>
        <p:spPr>
          <a:xfrm>
            <a:off x="3615823" y="566720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3"/>
              </a:rPr>
              <a:t>3.78</a:t>
            </a:r>
            <a:endParaRPr sz="750">
              <a:latin typeface="Arial" panose="020B0604020202020204"/>
              <a:cs typeface="Arial" panose="020B0604020202020204"/>
            </a:endParaRPr>
          </a:p>
        </p:txBody>
      </p:sp>
      <p:sp>
        <p:nvSpPr>
          <p:cNvPr id="160" name="object 160"/>
          <p:cNvSpPr txBox="1"/>
          <p:nvPr/>
        </p:nvSpPr>
        <p:spPr>
          <a:xfrm>
            <a:off x="4330700" y="566720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3.10</a:t>
            </a:r>
            <a:endParaRPr sz="750">
              <a:latin typeface="Arial" panose="020B0604020202020204"/>
              <a:cs typeface="Arial" panose="020B0604020202020204"/>
            </a:endParaRPr>
          </a:p>
        </p:txBody>
      </p:sp>
      <p:sp>
        <p:nvSpPr>
          <p:cNvPr id="161" name="object 161"/>
          <p:cNvSpPr txBox="1"/>
          <p:nvPr/>
        </p:nvSpPr>
        <p:spPr>
          <a:xfrm>
            <a:off x="5299242" y="566720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0.63</a:t>
            </a:r>
            <a:endParaRPr sz="750">
              <a:latin typeface="Arial" panose="020B0604020202020204"/>
              <a:cs typeface="Arial" panose="020B0604020202020204"/>
            </a:endParaRPr>
          </a:p>
        </p:txBody>
      </p:sp>
      <p:sp>
        <p:nvSpPr>
          <p:cNvPr id="162" name="object 162"/>
          <p:cNvSpPr txBox="1"/>
          <p:nvPr/>
        </p:nvSpPr>
        <p:spPr>
          <a:xfrm>
            <a:off x="6137108" y="566720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5"/>
              </a:rPr>
              <a:t>0.27</a:t>
            </a:r>
            <a:endParaRPr sz="750">
              <a:latin typeface="Arial" panose="020B0604020202020204"/>
              <a:cs typeface="Arial" panose="020B0604020202020204"/>
            </a:endParaRPr>
          </a:p>
        </p:txBody>
      </p:sp>
      <p:sp>
        <p:nvSpPr>
          <p:cNvPr id="163" name="object 163"/>
          <p:cNvSpPr txBox="1"/>
          <p:nvPr/>
        </p:nvSpPr>
        <p:spPr>
          <a:xfrm>
            <a:off x="6913479" y="5667208"/>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6"/>
              </a:rPr>
              <a:t>11.43</a:t>
            </a:r>
            <a:endParaRPr sz="750">
              <a:latin typeface="Arial" panose="020B0604020202020204"/>
              <a:cs typeface="Arial" panose="020B0604020202020204"/>
            </a:endParaRPr>
          </a:p>
        </p:txBody>
      </p:sp>
      <p:sp>
        <p:nvSpPr>
          <p:cNvPr id="164" name="object 164"/>
          <p:cNvSpPr txBox="1"/>
          <p:nvPr/>
        </p:nvSpPr>
        <p:spPr>
          <a:xfrm>
            <a:off x="302794" y="5820945"/>
            <a:ext cx="6699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Earnings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165" name="object 165"/>
          <p:cNvSpPr txBox="1"/>
          <p:nvPr/>
        </p:nvSpPr>
        <p:spPr>
          <a:xfrm>
            <a:off x="2547352" y="5820945"/>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7"/>
              </a:rPr>
              <a:t>3.6</a:t>
            </a:r>
            <a:r>
              <a:rPr sz="750" dirty="0">
                <a:solidFill>
                  <a:srgbClr val="3E3E3E"/>
                </a:solidFill>
                <a:latin typeface="Arial" panose="020B0604020202020204"/>
                <a:cs typeface="Arial" panose="020B0604020202020204"/>
                <a:hlinkClick r:id="rId17"/>
              </a:rPr>
              <a:t>9</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6" name="object 166"/>
          <p:cNvSpPr txBox="1"/>
          <p:nvPr/>
        </p:nvSpPr>
        <p:spPr>
          <a:xfrm>
            <a:off x="3523581" y="5820945"/>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7"/>
              </a:rPr>
              <a:t>5.9</a:t>
            </a:r>
            <a:r>
              <a:rPr sz="750" dirty="0">
                <a:solidFill>
                  <a:srgbClr val="3E3E3E"/>
                </a:solidFill>
                <a:latin typeface="Arial" panose="020B0604020202020204"/>
                <a:cs typeface="Arial" panose="020B0604020202020204"/>
                <a:hlinkClick r:id="rId17"/>
              </a:rPr>
              <a:t>5</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7" name="object 167"/>
          <p:cNvSpPr txBox="1"/>
          <p:nvPr/>
        </p:nvSpPr>
        <p:spPr>
          <a:xfrm>
            <a:off x="4238458" y="58209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4.82%</a:t>
            </a:r>
            <a:endParaRPr sz="750">
              <a:latin typeface="Arial" panose="020B0604020202020204"/>
              <a:cs typeface="Arial" panose="020B0604020202020204"/>
            </a:endParaRPr>
          </a:p>
        </p:txBody>
      </p:sp>
      <p:sp>
        <p:nvSpPr>
          <p:cNvPr id="168" name="object 168"/>
          <p:cNvSpPr txBox="1"/>
          <p:nvPr/>
        </p:nvSpPr>
        <p:spPr>
          <a:xfrm>
            <a:off x="5207000" y="5820945"/>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9.2</a:t>
            </a:r>
            <a:r>
              <a:rPr sz="750" dirty="0">
                <a:solidFill>
                  <a:srgbClr val="3E3E3E"/>
                </a:solidFill>
                <a:latin typeface="Arial" panose="020B0604020202020204"/>
                <a:cs typeface="Arial" panose="020B0604020202020204"/>
                <a:hlinkClick r:id="rId18"/>
              </a:rPr>
              <a:t>5</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9" name="object 169"/>
          <p:cNvSpPr txBox="1"/>
          <p:nvPr/>
        </p:nvSpPr>
        <p:spPr>
          <a:xfrm>
            <a:off x="6044866" y="5820945"/>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9"/>
              </a:rPr>
              <a:t>8.2</a:t>
            </a:r>
            <a:r>
              <a:rPr sz="750" dirty="0">
                <a:solidFill>
                  <a:srgbClr val="3E3E3E"/>
                </a:solidFill>
                <a:latin typeface="Arial" panose="020B0604020202020204"/>
                <a:cs typeface="Arial" panose="020B0604020202020204"/>
                <a:hlinkClick r:id="rId19"/>
              </a:rPr>
              <a:t>2</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0" name="object 170"/>
          <p:cNvSpPr txBox="1"/>
          <p:nvPr/>
        </p:nvSpPr>
        <p:spPr>
          <a:xfrm>
            <a:off x="6882731" y="5820945"/>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0"/>
              </a:rPr>
              <a:t>3.1</a:t>
            </a:r>
            <a:r>
              <a:rPr sz="750" dirty="0">
                <a:solidFill>
                  <a:srgbClr val="3E3E3E"/>
                </a:solidFill>
                <a:latin typeface="Arial" panose="020B0604020202020204"/>
                <a:cs typeface="Arial" panose="020B0604020202020204"/>
                <a:hlinkClick r:id="rId20"/>
              </a:rPr>
              <a:t>6</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1" name="object 171"/>
          <p:cNvSpPr txBox="1"/>
          <p:nvPr/>
        </p:nvSpPr>
        <p:spPr>
          <a:xfrm>
            <a:off x="302794" y="5974682"/>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Debt/Equity</a:t>
            </a:r>
            <a:endParaRPr sz="750">
              <a:latin typeface="Arial" panose="020B0604020202020204"/>
              <a:cs typeface="Arial" panose="020B0604020202020204"/>
            </a:endParaRPr>
          </a:p>
        </p:txBody>
      </p:sp>
      <p:sp>
        <p:nvSpPr>
          <p:cNvPr id="172" name="object 172"/>
          <p:cNvSpPr txBox="1"/>
          <p:nvPr/>
        </p:nvSpPr>
        <p:spPr>
          <a:xfrm>
            <a:off x="2639594" y="597468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1"/>
              </a:rPr>
              <a:t>1.50</a:t>
            </a:r>
            <a:endParaRPr sz="750">
              <a:latin typeface="Arial" panose="020B0604020202020204"/>
              <a:cs typeface="Arial" panose="020B0604020202020204"/>
            </a:endParaRPr>
          </a:p>
        </p:txBody>
      </p:sp>
      <p:sp>
        <p:nvSpPr>
          <p:cNvPr id="173" name="object 173"/>
          <p:cNvSpPr txBox="1"/>
          <p:nvPr/>
        </p:nvSpPr>
        <p:spPr>
          <a:xfrm>
            <a:off x="3615823" y="597468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1"/>
              </a:rPr>
              <a:t>0.53</a:t>
            </a:r>
            <a:endParaRPr sz="750">
              <a:latin typeface="Arial" panose="020B0604020202020204"/>
              <a:cs typeface="Arial" panose="020B0604020202020204"/>
            </a:endParaRPr>
          </a:p>
        </p:txBody>
      </p:sp>
      <p:sp>
        <p:nvSpPr>
          <p:cNvPr id="174" name="object 174"/>
          <p:cNvSpPr txBox="1"/>
          <p:nvPr/>
        </p:nvSpPr>
        <p:spPr>
          <a:xfrm>
            <a:off x="4330700" y="597468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175" name="object 175"/>
          <p:cNvSpPr txBox="1"/>
          <p:nvPr/>
        </p:nvSpPr>
        <p:spPr>
          <a:xfrm>
            <a:off x="5260808" y="5974682"/>
            <a:ext cx="2533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-2.49</a:t>
            </a:r>
            <a:endParaRPr sz="750">
              <a:latin typeface="Arial" panose="020B0604020202020204"/>
              <a:cs typeface="Arial" panose="020B0604020202020204"/>
            </a:endParaRPr>
          </a:p>
        </p:txBody>
      </p:sp>
      <p:sp>
        <p:nvSpPr>
          <p:cNvPr id="176" name="object 176"/>
          <p:cNvSpPr txBox="1"/>
          <p:nvPr/>
        </p:nvSpPr>
        <p:spPr>
          <a:xfrm>
            <a:off x="6137108" y="597468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3"/>
              </a:rPr>
              <a:t>1.00</a:t>
            </a:r>
            <a:endParaRPr sz="750">
              <a:latin typeface="Arial" panose="020B0604020202020204"/>
              <a:cs typeface="Arial" panose="020B0604020202020204"/>
            </a:endParaRPr>
          </a:p>
        </p:txBody>
      </p:sp>
      <p:sp>
        <p:nvSpPr>
          <p:cNvPr id="177" name="object 177"/>
          <p:cNvSpPr txBox="1"/>
          <p:nvPr/>
        </p:nvSpPr>
        <p:spPr>
          <a:xfrm>
            <a:off x="6974974" y="597468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4"/>
              </a:rPr>
              <a:t>0.42</a:t>
            </a:r>
            <a:endParaRPr sz="750">
              <a:latin typeface="Arial" panose="020B0604020202020204"/>
              <a:cs typeface="Arial" panose="020B0604020202020204"/>
            </a:endParaRPr>
          </a:p>
        </p:txBody>
      </p:sp>
      <p:sp>
        <p:nvSpPr>
          <p:cNvPr id="178" name="object 178"/>
          <p:cNvSpPr txBox="1"/>
          <p:nvPr/>
        </p:nvSpPr>
        <p:spPr>
          <a:xfrm>
            <a:off x="302794" y="6128418"/>
            <a:ext cx="925194"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5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($/share)</a:t>
            </a:r>
            <a:endParaRPr sz="750">
              <a:latin typeface="Arial" panose="020B0604020202020204"/>
              <a:cs typeface="Arial" panose="020B0604020202020204"/>
            </a:endParaRPr>
          </a:p>
        </p:txBody>
      </p:sp>
      <p:sp>
        <p:nvSpPr>
          <p:cNvPr id="179" name="object 179"/>
          <p:cNvSpPr txBox="1"/>
          <p:nvPr/>
        </p:nvSpPr>
        <p:spPr>
          <a:xfrm>
            <a:off x="2639594" y="612841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4.03</a:t>
            </a:r>
            <a:endParaRPr sz="750">
              <a:latin typeface="Arial" panose="020B0604020202020204"/>
              <a:cs typeface="Arial" panose="020B0604020202020204"/>
            </a:endParaRPr>
          </a:p>
        </p:txBody>
      </p:sp>
      <p:sp>
        <p:nvSpPr>
          <p:cNvPr id="180" name="object 180"/>
          <p:cNvSpPr txBox="1"/>
          <p:nvPr/>
        </p:nvSpPr>
        <p:spPr>
          <a:xfrm>
            <a:off x="3615823" y="612841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2.82</a:t>
            </a:r>
            <a:endParaRPr sz="750">
              <a:latin typeface="Arial" panose="020B0604020202020204"/>
              <a:cs typeface="Arial" panose="020B0604020202020204"/>
            </a:endParaRPr>
          </a:p>
        </p:txBody>
      </p:sp>
      <p:sp>
        <p:nvSpPr>
          <p:cNvPr id="181" name="object 181"/>
          <p:cNvSpPr txBox="1"/>
          <p:nvPr/>
        </p:nvSpPr>
        <p:spPr>
          <a:xfrm>
            <a:off x="4330700" y="612841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6.62</a:t>
            </a:r>
            <a:endParaRPr sz="750">
              <a:latin typeface="Arial" panose="020B0604020202020204"/>
              <a:cs typeface="Arial" panose="020B0604020202020204"/>
            </a:endParaRPr>
          </a:p>
        </p:txBody>
      </p:sp>
      <p:sp>
        <p:nvSpPr>
          <p:cNvPr id="182" name="object 182"/>
          <p:cNvSpPr txBox="1"/>
          <p:nvPr/>
        </p:nvSpPr>
        <p:spPr>
          <a:xfrm>
            <a:off x="5299242" y="612841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2.93</a:t>
            </a:r>
            <a:endParaRPr sz="750">
              <a:latin typeface="Arial" panose="020B0604020202020204"/>
              <a:cs typeface="Arial" panose="020B0604020202020204"/>
            </a:endParaRPr>
          </a:p>
        </p:txBody>
      </p:sp>
      <p:sp>
        <p:nvSpPr>
          <p:cNvPr id="183" name="object 183"/>
          <p:cNvSpPr txBox="1"/>
          <p:nvPr/>
        </p:nvSpPr>
        <p:spPr>
          <a:xfrm>
            <a:off x="6137108" y="612841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2.72</a:t>
            </a:r>
            <a:endParaRPr sz="750">
              <a:latin typeface="Arial" panose="020B0604020202020204"/>
              <a:cs typeface="Arial" panose="020B0604020202020204"/>
            </a:endParaRPr>
          </a:p>
        </p:txBody>
      </p:sp>
      <p:sp>
        <p:nvSpPr>
          <p:cNvPr id="184" name="object 184"/>
          <p:cNvSpPr txBox="1"/>
          <p:nvPr/>
        </p:nvSpPr>
        <p:spPr>
          <a:xfrm>
            <a:off x="6974974" y="612841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7.54</a:t>
            </a:r>
            <a:endParaRPr sz="750">
              <a:latin typeface="Arial" panose="020B0604020202020204"/>
              <a:cs typeface="Arial" panose="020B0604020202020204"/>
            </a:endParaRPr>
          </a:p>
        </p:txBody>
      </p:sp>
      <p:sp>
        <p:nvSpPr>
          <p:cNvPr id="185" name="object 185"/>
          <p:cNvSpPr txBox="1"/>
          <p:nvPr/>
        </p:nvSpPr>
        <p:spPr>
          <a:xfrm>
            <a:off x="302794" y="6312903"/>
            <a:ext cx="680720"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Growth</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186" name="object 186"/>
          <p:cNvSpPr txBox="1"/>
          <p:nvPr/>
        </p:nvSpPr>
        <p:spPr>
          <a:xfrm>
            <a:off x="2713789" y="6294855"/>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187" name="object 187"/>
          <p:cNvSpPr/>
          <p:nvPr/>
        </p:nvSpPr>
        <p:spPr>
          <a:xfrm>
            <a:off x="2709946" y="63140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88" name="object 188"/>
          <p:cNvSpPr/>
          <p:nvPr/>
        </p:nvSpPr>
        <p:spPr>
          <a:xfrm>
            <a:off x="2709946" y="63140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89" name="object 189"/>
          <p:cNvSpPr/>
          <p:nvPr/>
        </p:nvSpPr>
        <p:spPr>
          <a:xfrm>
            <a:off x="2840622" y="63140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0" name="object 190"/>
          <p:cNvSpPr/>
          <p:nvPr/>
        </p:nvSpPr>
        <p:spPr>
          <a:xfrm>
            <a:off x="2709946" y="64754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1" name="object 191"/>
          <p:cNvSpPr txBox="1"/>
          <p:nvPr/>
        </p:nvSpPr>
        <p:spPr>
          <a:xfrm>
            <a:off x="3777247" y="63129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2" name="object 192"/>
          <p:cNvSpPr txBox="1"/>
          <p:nvPr/>
        </p:nvSpPr>
        <p:spPr>
          <a:xfrm>
            <a:off x="4492123" y="63129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3" name="object 193"/>
          <p:cNvSpPr/>
          <p:nvPr/>
        </p:nvSpPr>
        <p:spPr>
          <a:xfrm>
            <a:off x="5373437" y="63179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4" name="object 194"/>
          <p:cNvSpPr txBox="1"/>
          <p:nvPr/>
        </p:nvSpPr>
        <p:spPr>
          <a:xfrm>
            <a:off x="5383797" y="6328276"/>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95" name="object 195"/>
          <p:cNvSpPr/>
          <p:nvPr/>
        </p:nvSpPr>
        <p:spPr>
          <a:xfrm>
            <a:off x="5369593" y="63140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6" name="object 196"/>
          <p:cNvSpPr/>
          <p:nvPr/>
        </p:nvSpPr>
        <p:spPr>
          <a:xfrm>
            <a:off x="5369593" y="63140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7" name="object 197"/>
          <p:cNvSpPr/>
          <p:nvPr/>
        </p:nvSpPr>
        <p:spPr>
          <a:xfrm>
            <a:off x="5500269" y="63140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8" name="object 198"/>
          <p:cNvSpPr/>
          <p:nvPr/>
        </p:nvSpPr>
        <p:spPr>
          <a:xfrm>
            <a:off x="5369593" y="64754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9" name="object 199"/>
          <p:cNvSpPr/>
          <p:nvPr/>
        </p:nvSpPr>
        <p:spPr>
          <a:xfrm>
            <a:off x="6211302" y="63179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0" name="object 200"/>
          <p:cNvSpPr txBox="1"/>
          <p:nvPr/>
        </p:nvSpPr>
        <p:spPr>
          <a:xfrm>
            <a:off x="6221663" y="6328276"/>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201" name="object 201"/>
          <p:cNvSpPr/>
          <p:nvPr/>
        </p:nvSpPr>
        <p:spPr>
          <a:xfrm>
            <a:off x="6207459" y="63140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2" name="object 202"/>
          <p:cNvSpPr/>
          <p:nvPr/>
        </p:nvSpPr>
        <p:spPr>
          <a:xfrm>
            <a:off x="6207459" y="63140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3" name="object 203"/>
          <p:cNvSpPr/>
          <p:nvPr/>
        </p:nvSpPr>
        <p:spPr>
          <a:xfrm>
            <a:off x="6338135" y="63140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04" name="object 204"/>
          <p:cNvSpPr/>
          <p:nvPr/>
        </p:nvSpPr>
        <p:spPr>
          <a:xfrm>
            <a:off x="6207459" y="64754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5" name="object 205"/>
          <p:cNvSpPr/>
          <p:nvPr/>
        </p:nvSpPr>
        <p:spPr>
          <a:xfrm>
            <a:off x="7049168" y="63179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6" name="object 206"/>
          <p:cNvSpPr txBox="1"/>
          <p:nvPr/>
        </p:nvSpPr>
        <p:spPr>
          <a:xfrm>
            <a:off x="7059529" y="6328276"/>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207" name="object 207"/>
          <p:cNvSpPr/>
          <p:nvPr/>
        </p:nvSpPr>
        <p:spPr>
          <a:xfrm>
            <a:off x="7045325" y="63140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8" name="object 208"/>
          <p:cNvSpPr/>
          <p:nvPr/>
        </p:nvSpPr>
        <p:spPr>
          <a:xfrm>
            <a:off x="7045325" y="63140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09" name="object 209"/>
          <p:cNvSpPr/>
          <p:nvPr/>
        </p:nvSpPr>
        <p:spPr>
          <a:xfrm>
            <a:off x="7176001" y="63140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0" name="object 210"/>
          <p:cNvSpPr/>
          <p:nvPr/>
        </p:nvSpPr>
        <p:spPr>
          <a:xfrm>
            <a:off x="7045325" y="64754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1" name="object 211"/>
          <p:cNvSpPr txBox="1"/>
          <p:nvPr/>
        </p:nvSpPr>
        <p:spPr>
          <a:xfrm>
            <a:off x="302794" y="6505074"/>
            <a:ext cx="1202690"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12" name="object 212"/>
          <p:cNvSpPr txBox="1"/>
          <p:nvPr/>
        </p:nvSpPr>
        <p:spPr>
          <a:xfrm>
            <a:off x="2493544" y="650507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12.55%</a:t>
            </a:r>
            <a:endParaRPr sz="750">
              <a:latin typeface="Arial" panose="020B0604020202020204"/>
              <a:cs typeface="Arial" panose="020B0604020202020204"/>
            </a:endParaRPr>
          </a:p>
        </p:txBody>
      </p:sp>
      <p:sp>
        <p:nvSpPr>
          <p:cNvPr id="213" name="object 213"/>
          <p:cNvSpPr txBox="1"/>
          <p:nvPr/>
        </p:nvSpPr>
        <p:spPr>
          <a:xfrm>
            <a:off x="3469773" y="650507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12.55%</a:t>
            </a:r>
            <a:endParaRPr sz="750">
              <a:latin typeface="Arial" panose="020B0604020202020204"/>
              <a:cs typeface="Arial" panose="020B0604020202020204"/>
            </a:endParaRPr>
          </a:p>
        </p:txBody>
      </p:sp>
      <p:sp>
        <p:nvSpPr>
          <p:cNvPr id="214" name="object 214"/>
          <p:cNvSpPr txBox="1"/>
          <p:nvPr/>
        </p:nvSpPr>
        <p:spPr>
          <a:xfrm>
            <a:off x="4238458" y="65050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9.34%</a:t>
            </a:r>
            <a:endParaRPr sz="750">
              <a:latin typeface="Arial" panose="020B0604020202020204"/>
              <a:cs typeface="Arial" panose="020B0604020202020204"/>
            </a:endParaRPr>
          </a:p>
        </p:txBody>
      </p:sp>
      <p:sp>
        <p:nvSpPr>
          <p:cNvPr id="215" name="object 215"/>
          <p:cNvSpPr txBox="1"/>
          <p:nvPr/>
        </p:nvSpPr>
        <p:spPr>
          <a:xfrm>
            <a:off x="5207000" y="65050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2.40%</a:t>
            </a:r>
            <a:endParaRPr sz="750">
              <a:latin typeface="Arial" panose="020B0604020202020204"/>
              <a:cs typeface="Arial" panose="020B0604020202020204"/>
            </a:endParaRPr>
          </a:p>
        </p:txBody>
      </p:sp>
      <p:sp>
        <p:nvSpPr>
          <p:cNvPr id="216" name="object 216"/>
          <p:cNvSpPr txBox="1"/>
          <p:nvPr/>
        </p:nvSpPr>
        <p:spPr>
          <a:xfrm>
            <a:off x="5991058" y="650507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14.94%</a:t>
            </a:r>
            <a:endParaRPr sz="750">
              <a:latin typeface="Arial" panose="020B0604020202020204"/>
              <a:cs typeface="Arial" panose="020B0604020202020204"/>
            </a:endParaRPr>
          </a:p>
        </p:txBody>
      </p:sp>
      <p:sp>
        <p:nvSpPr>
          <p:cNvPr id="217" name="object 217"/>
          <p:cNvSpPr txBox="1"/>
          <p:nvPr/>
        </p:nvSpPr>
        <p:spPr>
          <a:xfrm>
            <a:off x="6828924" y="650507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21.45%</a:t>
            </a:r>
            <a:endParaRPr sz="750">
              <a:latin typeface="Arial" panose="020B0604020202020204"/>
              <a:cs typeface="Arial" panose="020B0604020202020204"/>
            </a:endParaRPr>
          </a:p>
        </p:txBody>
      </p:sp>
      <p:sp>
        <p:nvSpPr>
          <p:cNvPr id="218" name="object 218"/>
          <p:cNvSpPr txBox="1"/>
          <p:nvPr/>
        </p:nvSpPr>
        <p:spPr>
          <a:xfrm>
            <a:off x="302794" y="6658810"/>
            <a:ext cx="11639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19" name="object 219"/>
          <p:cNvSpPr txBox="1"/>
          <p:nvPr/>
        </p:nvSpPr>
        <p:spPr>
          <a:xfrm>
            <a:off x="2493544" y="665881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36.41%</a:t>
            </a:r>
            <a:endParaRPr sz="750">
              <a:latin typeface="Arial" panose="020B0604020202020204"/>
              <a:cs typeface="Arial" panose="020B0604020202020204"/>
            </a:endParaRPr>
          </a:p>
        </p:txBody>
      </p:sp>
      <p:sp>
        <p:nvSpPr>
          <p:cNvPr id="220" name="object 220"/>
          <p:cNvSpPr txBox="1"/>
          <p:nvPr/>
        </p:nvSpPr>
        <p:spPr>
          <a:xfrm>
            <a:off x="3469773" y="665881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67.89%</a:t>
            </a:r>
            <a:endParaRPr sz="750">
              <a:latin typeface="Arial" panose="020B0604020202020204"/>
              <a:cs typeface="Arial" panose="020B0604020202020204"/>
            </a:endParaRPr>
          </a:p>
        </p:txBody>
      </p:sp>
      <p:sp>
        <p:nvSpPr>
          <p:cNvPr id="221" name="object 221"/>
          <p:cNvSpPr txBox="1"/>
          <p:nvPr/>
        </p:nvSpPr>
        <p:spPr>
          <a:xfrm>
            <a:off x="4184650" y="665881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14.09%</a:t>
            </a:r>
            <a:endParaRPr sz="750">
              <a:latin typeface="Arial" panose="020B0604020202020204"/>
              <a:cs typeface="Arial" panose="020B0604020202020204"/>
            </a:endParaRPr>
          </a:p>
        </p:txBody>
      </p:sp>
      <p:sp>
        <p:nvSpPr>
          <p:cNvPr id="222" name="object 222"/>
          <p:cNvSpPr txBox="1"/>
          <p:nvPr/>
        </p:nvSpPr>
        <p:spPr>
          <a:xfrm>
            <a:off x="5153192" y="665881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17.54%</a:t>
            </a:r>
            <a:endParaRPr sz="750">
              <a:latin typeface="Arial" panose="020B0604020202020204"/>
              <a:cs typeface="Arial" panose="020B0604020202020204"/>
            </a:endParaRPr>
          </a:p>
        </p:txBody>
      </p:sp>
      <p:sp>
        <p:nvSpPr>
          <p:cNvPr id="223" name="object 223"/>
          <p:cNvSpPr txBox="1"/>
          <p:nvPr/>
        </p:nvSpPr>
        <p:spPr>
          <a:xfrm>
            <a:off x="5991058" y="665881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90.37%</a:t>
            </a:r>
            <a:endParaRPr sz="750">
              <a:latin typeface="Arial" panose="020B0604020202020204"/>
              <a:cs typeface="Arial" panose="020B0604020202020204"/>
            </a:endParaRPr>
          </a:p>
        </p:txBody>
      </p:sp>
      <p:sp>
        <p:nvSpPr>
          <p:cNvPr id="224" name="object 224"/>
          <p:cNvSpPr txBox="1"/>
          <p:nvPr/>
        </p:nvSpPr>
        <p:spPr>
          <a:xfrm>
            <a:off x="6828924" y="665881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27.42%</a:t>
            </a:r>
            <a:endParaRPr sz="750">
              <a:latin typeface="Arial" panose="020B0604020202020204"/>
              <a:cs typeface="Arial" panose="020B0604020202020204"/>
            </a:endParaRPr>
          </a:p>
        </p:txBody>
      </p:sp>
      <p:sp>
        <p:nvSpPr>
          <p:cNvPr id="225" name="object 225"/>
          <p:cNvSpPr txBox="1"/>
          <p:nvPr/>
        </p:nvSpPr>
        <p:spPr>
          <a:xfrm>
            <a:off x="302794" y="6812547"/>
            <a:ext cx="10972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Growth</a:t>
            </a:r>
            <a:endParaRPr sz="750">
              <a:latin typeface="Arial" panose="020B0604020202020204"/>
              <a:cs typeface="Arial" panose="020B0604020202020204"/>
            </a:endParaRPr>
          </a:p>
        </p:txBody>
      </p:sp>
      <p:sp>
        <p:nvSpPr>
          <p:cNvPr id="226" name="object 226"/>
          <p:cNvSpPr txBox="1"/>
          <p:nvPr/>
        </p:nvSpPr>
        <p:spPr>
          <a:xfrm>
            <a:off x="2547352" y="68125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0.98%</a:t>
            </a:r>
            <a:endParaRPr sz="750">
              <a:latin typeface="Arial" panose="020B0604020202020204"/>
              <a:cs typeface="Arial" panose="020B0604020202020204"/>
            </a:endParaRPr>
          </a:p>
        </p:txBody>
      </p:sp>
      <p:sp>
        <p:nvSpPr>
          <p:cNvPr id="227" name="object 227"/>
          <p:cNvSpPr txBox="1"/>
          <p:nvPr/>
        </p:nvSpPr>
        <p:spPr>
          <a:xfrm>
            <a:off x="3492834" y="68125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-1.08%</a:t>
            </a:r>
            <a:endParaRPr sz="750">
              <a:latin typeface="Arial" panose="020B0604020202020204"/>
              <a:cs typeface="Arial" panose="020B0604020202020204"/>
            </a:endParaRPr>
          </a:p>
        </p:txBody>
      </p:sp>
      <p:sp>
        <p:nvSpPr>
          <p:cNvPr id="228" name="object 228"/>
          <p:cNvSpPr txBox="1"/>
          <p:nvPr/>
        </p:nvSpPr>
        <p:spPr>
          <a:xfrm>
            <a:off x="4238458" y="68125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0.52%</a:t>
            </a:r>
            <a:endParaRPr sz="750">
              <a:latin typeface="Arial" panose="020B0604020202020204"/>
              <a:cs typeface="Arial" panose="020B0604020202020204"/>
            </a:endParaRPr>
          </a:p>
        </p:txBody>
      </p:sp>
      <p:sp>
        <p:nvSpPr>
          <p:cNvPr id="229" name="object 229"/>
          <p:cNvSpPr txBox="1"/>
          <p:nvPr/>
        </p:nvSpPr>
        <p:spPr>
          <a:xfrm>
            <a:off x="5176253" y="68125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-3.13%</a:t>
            </a:r>
            <a:endParaRPr sz="750">
              <a:latin typeface="Arial" panose="020B0604020202020204"/>
              <a:cs typeface="Arial" panose="020B0604020202020204"/>
            </a:endParaRPr>
          </a:p>
        </p:txBody>
      </p:sp>
      <p:sp>
        <p:nvSpPr>
          <p:cNvPr id="230" name="object 230"/>
          <p:cNvSpPr txBox="1"/>
          <p:nvPr/>
        </p:nvSpPr>
        <p:spPr>
          <a:xfrm>
            <a:off x="5991058" y="681254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17.18%</a:t>
            </a:r>
            <a:endParaRPr sz="750">
              <a:latin typeface="Arial" panose="020B0604020202020204"/>
              <a:cs typeface="Arial" panose="020B0604020202020204"/>
            </a:endParaRPr>
          </a:p>
        </p:txBody>
      </p:sp>
      <p:sp>
        <p:nvSpPr>
          <p:cNvPr id="231" name="object 231"/>
          <p:cNvSpPr txBox="1"/>
          <p:nvPr/>
        </p:nvSpPr>
        <p:spPr>
          <a:xfrm>
            <a:off x="6828924" y="681254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17.66%</a:t>
            </a:r>
            <a:endParaRPr sz="750">
              <a:latin typeface="Arial" panose="020B0604020202020204"/>
              <a:cs typeface="Arial" panose="020B0604020202020204"/>
            </a:endParaRPr>
          </a:p>
        </p:txBody>
      </p:sp>
      <p:sp>
        <p:nvSpPr>
          <p:cNvPr id="232" name="object 232"/>
          <p:cNvSpPr txBox="1"/>
          <p:nvPr/>
        </p:nvSpPr>
        <p:spPr>
          <a:xfrm>
            <a:off x="302794" y="6966284"/>
            <a:ext cx="1475105"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 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33" name="object 233"/>
          <p:cNvSpPr txBox="1"/>
          <p:nvPr/>
        </p:nvSpPr>
        <p:spPr>
          <a:xfrm>
            <a:off x="2547352" y="69662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1.15%</a:t>
            </a:r>
            <a:endParaRPr sz="750">
              <a:latin typeface="Arial" panose="020B0604020202020204"/>
              <a:cs typeface="Arial" panose="020B0604020202020204"/>
            </a:endParaRPr>
          </a:p>
        </p:txBody>
      </p:sp>
      <p:sp>
        <p:nvSpPr>
          <p:cNvPr id="234" name="object 234"/>
          <p:cNvSpPr txBox="1"/>
          <p:nvPr/>
        </p:nvSpPr>
        <p:spPr>
          <a:xfrm>
            <a:off x="3492834" y="69662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-8.27%</a:t>
            </a:r>
            <a:endParaRPr sz="750">
              <a:latin typeface="Arial" panose="020B0604020202020204"/>
              <a:cs typeface="Arial" panose="020B0604020202020204"/>
            </a:endParaRPr>
          </a:p>
        </p:txBody>
      </p:sp>
      <p:sp>
        <p:nvSpPr>
          <p:cNvPr id="235" name="object 235"/>
          <p:cNvSpPr txBox="1"/>
          <p:nvPr/>
        </p:nvSpPr>
        <p:spPr>
          <a:xfrm>
            <a:off x="4238458" y="69662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7.62%</a:t>
            </a:r>
            <a:endParaRPr sz="750">
              <a:latin typeface="Arial" panose="020B0604020202020204"/>
              <a:cs typeface="Arial" panose="020B0604020202020204"/>
            </a:endParaRPr>
          </a:p>
        </p:txBody>
      </p:sp>
      <p:sp>
        <p:nvSpPr>
          <p:cNvPr id="236" name="object 236"/>
          <p:cNvSpPr txBox="1"/>
          <p:nvPr/>
        </p:nvSpPr>
        <p:spPr>
          <a:xfrm>
            <a:off x="5122445" y="6966284"/>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-17.70%</a:t>
            </a:r>
            <a:endParaRPr sz="750">
              <a:latin typeface="Arial" panose="020B0604020202020204"/>
              <a:cs typeface="Arial" panose="020B0604020202020204"/>
            </a:endParaRPr>
          </a:p>
        </p:txBody>
      </p:sp>
      <p:sp>
        <p:nvSpPr>
          <p:cNvPr id="237" name="object 237"/>
          <p:cNvSpPr txBox="1"/>
          <p:nvPr/>
        </p:nvSpPr>
        <p:spPr>
          <a:xfrm>
            <a:off x="6044866" y="69662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4.06%</a:t>
            </a:r>
            <a:endParaRPr sz="750">
              <a:latin typeface="Arial" panose="020B0604020202020204"/>
              <a:cs typeface="Arial" panose="020B0604020202020204"/>
            </a:endParaRPr>
          </a:p>
        </p:txBody>
      </p:sp>
      <p:sp>
        <p:nvSpPr>
          <p:cNvPr id="238" name="object 238"/>
          <p:cNvSpPr txBox="1"/>
          <p:nvPr/>
        </p:nvSpPr>
        <p:spPr>
          <a:xfrm>
            <a:off x="6828924" y="696628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10.19%</a:t>
            </a:r>
            <a:endParaRPr sz="750">
              <a:latin typeface="Arial" panose="020B0604020202020204"/>
              <a:cs typeface="Arial" panose="020B0604020202020204"/>
            </a:endParaRPr>
          </a:p>
        </p:txBody>
      </p:sp>
      <p:sp>
        <p:nvSpPr>
          <p:cNvPr id="239" name="object 239"/>
          <p:cNvSpPr txBox="1"/>
          <p:nvPr/>
        </p:nvSpPr>
        <p:spPr>
          <a:xfrm>
            <a:off x="302794" y="7120021"/>
            <a:ext cx="61976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Current</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240" name="object 240"/>
          <p:cNvSpPr txBox="1"/>
          <p:nvPr/>
        </p:nvSpPr>
        <p:spPr>
          <a:xfrm>
            <a:off x="2639594" y="71200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1.16</a:t>
            </a:r>
            <a:endParaRPr sz="750">
              <a:latin typeface="Arial" panose="020B0604020202020204"/>
              <a:cs typeface="Arial" panose="020B0604020202020204"/>
            </a:endParaRPr>
          </a:p>
        </p:txBody>
      </p:sp>
      <p:sp>
        <p:nvSpPr>
          <p:cNvPr id="241" name="object 241"/>
          <p:cNvSpPr txBox="1"/>
          <p:nvPr/>
        </p:nvSpPr>
        <p:spPr>
          <a:xfrm>
            <a:off x="3615823" y="71200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1.03</a:t>
            </a:r>
            <a:endParaRPr sz="750">
              <a:latin typeface="Arial" panose="020B0604020202020204"/>
              <a:cs typeface="Arial" panose="020B0604020202020204"/>
            </a:endParaRPr>
          </a:p>
        </p:txBody>
      </p:sp>
      <p:sp>
        <p:nvSpPr>
          <p:cNvPr id="242" name="object 242"/>
          <p:cNvSpPr txBox="1"/>
          <p:nvPr/>
        </p:nvSpPr>
        <p:spPr>
          <a:xfrm>
            <a:off x="4330700" y="71200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1.39</a:t>
            </a:r>
            <a:endParaRPr sz="750">
              <a:latin typeface="Arial" panose="020B0604020202020204"/>
              <a:cs typeface="Arial" panose="020B0604020202020204"/>
            </a:endParaRPr>
          </a:p>
        </p:txBody>
      </p:sp>
      <p:sp>
        <p:nvSpPr>
          <p:cNvPr id="243" name="object 243"/>
          <p:cNvSpPr txBox="1"/>
          <p:nvPr/>
        </p:nvSpPr>
        <p:spPr>
          <a:xfrm>
            <a:off x="5299242" y="71200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0.79</a:t>
            </a:r>
            <a:endParaRPr sz="750">
              <a:latin typeface="Arial" panose="020B0604020202020204"/>
              <a:cs typeface="Arial" panose="020B0604020202020204"/>
            </a:endParaRPr>
          </a:p>
        </p:txBody>
      </p:sp>
      <p:sp>
        <p:nvSpPr>
          <p:cNvPr id="244" name="object 244"/>
          <p:cNvSpPr txBox="1"/>
          <p:nvPr/>
        </p:nvSpPr>
        <p:spPr>
          <a:xfrm>
            <a:off x="6137108" y="71200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0.90</a:t>
            </a:r>
            <a:endParaRPr sz="750">
              <a:latin typeface="Arial" panose="020B0604020202020204"/>
              <a:cs typeface="Arial" panose="020B0604020202020204"/>
            </a:endParaRPr>
          </a:p>
        </p:txBody>
      </p:sp>
      <p:sp>
        <p:nvSpPr>
          <p:cNvPr id="245" name="object 245"/>
          <p:cNvSpPr txBox="1"/>
          <p:nvPr/>
        </p:nvSpPr>
        <p:spPr>
          <a:xfrm>
            <a:off x="6974974" y="71200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2.58</a:t>
            </a:r>
            <a:endParaRPr sz="750">
              <a:latin typeface="Arial" panose="020B0604020202020204"/>
              <a:cs typeface="Arial" panose="020B0604020202020204"/>
            </a:endParaRPr>
          </a:p>
        </p:txBody>
      </p:sp>
      <p:sp>
        <p:nvSpPr>
          <p:cNvPr id="246" name="object 246"/>
          <p:cNvSpPr txBox="1"/>
          <p:nvPr/>
        </p:nvSpPr>
        <p:spPr>
          <a:xfrm>
            <a:off x="302794" y="7273758"/>
            <a:ext cx="5753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Debt/Capital</a:t>
            </a:r>
            <a:endParaRPr sz="750">
              <a:latin typeface="Arial" panose="020B0604020202020204"/>
              <a:cs typeface="Arial" panose="020B0604020202020204"/>
            </a:endParaRPr>
          </a:p>
        </p:txBody>
      </p:sp>
      <p:sp>
        <p:nvSpPr>
          <p:cNvPr id="247" name="object 247"/>
          <p:cNvSpPr txBox="1"/>
          <p:nvPr/>
        </p:nvSpPr>
        <p:spPr>
          <a:xfrm>
            <a:off x="2493544" y="727375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59.99%</a:t>
            </a:r>
            <a:endParaRPr sz="750">
              <a:latin typeface="Arial" panose="020B0604020202020204"/>
              <a:cs typeface="Arial" panose="020B0604020202020204"/>
            </a:endParaRPr>
          </a:p>
        </p:txBody>
      </p:sp>
      <p:sp>
        <p:nvSpPr>
          <p:cNvPr id="248" name="object 248"/>
          <p:cNvSpPr txBox="1"/>
          <p:nvPr/>
        </p:nvSpPr>
        <p:spPr>
          <a:xfrm>
            <a:off x="3469773" y="727375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50.11%</a:t>
            </a:r>
            <a:endParaRPr sz="750">
              <a:latin typeface="Arial" panose="020B0604020202020204"/>
              <a:cs typeface="Arial" panose="020B0604020202020204"/>
            </a:endParaRPr>
          </a:p>
        </p:txBody>
      </p:sp>
      <p:sp>
        <p:nvSpPr>
          <p:cNvPr id="249" name="object 249"/>
          <p:cNvSpPr txBox="1"/>
          <p:nvPr/>
        </p:nvSpPr>
        <p:spPr>
          <a:xfrm>
            <a:off x="4184650" y="727375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41.42%</a:t>
            </a:r>
            <a:endParaRPr sz="750">
              <a:latin typeface="Arial" panose="020B0604020202020204"/>
              <a:cs typeface="Arial" panose="020B0604020202020204"/>
            </a:endParaRPr>
          </a:p>
        </p:txBody>
      </p:sp>
      <p:sp>
        <p:nvSpPr>
          <p:cNvPr id="250" name="object 250"/>
          <p:cNvSpPr txBox="1"/>
          <p:nvPr/>
        </p:nvSpPr>
        <p:spPr>
          <a:xfrm>
            <a:off x="5353050" y="7273758"/>
            <a:ext cx="164465" cy="145415"/>
          </a:xfrm>
          <a:prstGeom prst="rect">
            <a:avLst/>
          </a:prstGeom>
        </p:spPr>
        <p:txBody>
          <a:bodyPr vert="horz" wrap="square" lIns="0" tIns="17145" rIns="0" bIns="0" rtlCol="0">
            <a:spAutoFit/>
          </a:bodyPr>
          <a:lstStyle/>
          <a:p>
            <a:pPr marL="12700">
              <a:lnSpc>
                <a:spcPct val="100000"/>
              </a:lnSpc>
              <a:spcBef>
                <a:spcPts val="135"/>
              </a:spcBef>
            </a:pPr>
            <a:r>
              <a:rPr sz="750" spc="25" dirty="0">
                <a:solidFill>
                  <a:srgbClr val="3E3E3E"/>
                </a:solidFill>
                <a:latin typeface="Arial" panose="020B0604020202020204"/>
                <a:cs typeface="Arial" panose="020B0604020202020204"/>
              </a:rPr>
              <a:t>NA</a:t>
            </a:r>
            <a:endParaRPr sz="750">
              <a:latin typeface="Arial" panose="020B0604020202020204"/>
              <a:cs typeface="Arial" panose="020B0604020202020204"/>
            </a:endParaRPr>
          </a:p>
        </p:txBody>
      </p:sp>
      <p:sp>
        <p:nvSpPr>
          <p:cNvPr id="251" name="object 251"/>
          <p:cNvSpPr txBox="1"/>
          <p:nvPr/>
        </p:nvSpPr>
        <p:spPr>
          <a:xfrm>
            <a:off x="5991058" y="727375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50.11%</a:t>
            </a:r>
            <a:endParaRPr sz="750">
              <a:latin typeface="Arial" panose="020B0604020202020204"/>
              <a:cs typeface="Arial" panose="020B0604020202020204"/>
            </a:endParaRPr>
          </a:p>
        </p:txBody>
      </p:sp>
      <p:sp>
        <p:nvSpPr>
          <p:cNvPr id="252" name="object 252"/>
          <p:cNvSpPr txBox="1"/>
          <p:nvPr/>
        </p:nvSpPr>
        <p:spPr>
          <a:xfrm>
            <a:off x="6828924" y="727375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29.74%</a:t>
            </a:r>
            <a:endParaRPr sz="750">
              <a:latin typeface="Arial" panose="020B0604020202020204"/>
              <a:cs typeface="Arial" panose="020B0604020202020204"/>
            </a:endParaRPr>
          </a:p>
        </p:txBody>
      </p:sp>
      <p:sp>
        <p:nvSpPr>
          <p:cNvPr id="253" name="object 253"/>
          <p:cNvSpPr txBox="1"/>
          <p:nvPr/>
        </p:nvSpPr>
        <p:spPr>
          <a:xfrm>
            <a:off x="302794" y="7427495"/>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Net</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Margin</a:t>
            </a:r>
            <a:endParaRPr sz="750">
              <a:latin typeface="Arial" panose="020B0604020202020204"/>
              <a:cs typeface="Arial" panose="020B0604020202020204"/>
            </a:endParaRPr>
          </a:p>
        </p:txBody>
      </p:sp>
      <p:sp>
        <p:nvSpPr>
          <p:cNvPr id="254" name="object 254"/>
          <p:cNvSpPr txBox="1"/>
          <p:nvPr/>
        </p:nvSpPr>
        <p:spPr>
          <a:xfrm>
            <a:off x="2493544" y="742749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21.74%</a:t>
            </a:r>
            <a:endParaRPr sz="750">
              <a:latin typeface="Arial" panose="020B0604020202020204"/>
              <a:cs typeface="Arial" panose="020B0604020202020204"/>
            </a:endParaRPr>
          </a:p>
        </p:txBody>
      </p:sp>
      <p:sp>
        <p:nvSpPr>
          <p:cNvPr id="255" name="object 255"/>
          <p:cNvSpPr txBox="1"/>
          <p:nvPr/>
        </p:nvSpPr>
        <p:spPr>
          <a:xfrm>
            <a:off x="3523581" y="74274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3.67%</a:t>
            </a:r>
            <a:endParaRPr sz="750">
              <a:latin typeface="Arial" panose="020B0604020202020204"/>
              <a:cs typeface="Arial" panose="020B0604020202020204"/>
            </a:endParaRPr>
          </a:p>
        </p:txBody>
      </p:sp>
      <p:sp>
        <p:nvSpPr>
          <p:cNvPr id="256" name="object 256"/>
          <p:cNvSpPr txBox="1"/>
          <p:nvPr/>
        </p:nvSpPr>
        <p:spPr>
          <a:xfrm>
            <a:off x="4184650" y="742749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10.59%</a:t>
            </a:r>
            <a:endParaRPr sz="750">
              <a:latin typeface="Arial" panose="020B0604020202020204"/>
              <a:cs typeface="Arial" panose="020B0604020202020204"/>
            </a:endParaRPr>
          </a:p>
        </p:txBody>
      </p:sp>
      <p:sp>
        <p:nvSpPr>
          <p:cNvPr id="257" name="object 257"/>
          <p:cNvSpPr txBox="1"/>
          <p:nvPr/>
        </p:nvSpPr>
        <p:spPr>
          <a:xfrm>
            <a:off x="5207000" y="74274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5.61%</a:t>
            </a:r>
            <a:endParaRPr sz="750">
              <a:latin typeface="Arial" panose="020B0604020202020204"/>
              <a:cs typeface="Arial" panose="020B0604020202020204"/>
            </a:endParaRPr>
          </a:p>
        </p:txBody>
      </p:sp>
      <p:sp>
        <p:nvSpPr>
          <p:cNvPr id="258" name="object 258"/>
          <p:cNvSpPr txBox="1"/>
          <p:nvPr/>
        </p:nvSpPr>
        <p:spPr>
          <a:xfrm>
            <a:off x="6044866" y="74274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1.73%</a:t>
            </a:r>
            <a:endParaRPr sz="750">
              <a:latin typeface="Arial" panose="020B0604020202020204"/>
              <a:cs typeface="Arial" panose="020B0604020202020204"/>
            </a:endParaRPr>
          </a:p>
        </p:txBody>
      </p:sp>
      <p:sp>
        <p:nvSpPr>
          <p:cNvPr id="259" name="object 259"/>
          <p:cNvSpPr txBox="1"/>
          <p:nvPr/>
        </p:nvSpPr>
        <p:spPr>
          <a:xfrm>
            <a:off x="6828924" y="742749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33.47%</a:t>
            </a:r>
            <a:endParaRPr sz="750">
              <a:latin typeface="Arial" panose="020B0604020202020204"/>
              <a:cs typeface="Arial" panose="020B0604020202020204"/>
            </a:endParaRPr>
          </a:p>
        </p:txBody>
      </p:sp>
      <p:sp>
        <p:nvSpPr>
          <p:cNvPr id="260" name="object 260"/>
          <p:cNvSpPr txBox="1"/>
          <p:nvPr/>
        </p:nvSpPr>
        <p:spPr>
          <a:xfrm>
            <a:off x="302794" y="7581231"/>
            <a:ext cx="7702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Return </a:t>
            </a:r>
            <a:r>
              <a:rPr sz="750" spc="20" dirty="0">
                <a:solidFill>
                  <a:srgbClr val="3E3E3E"/>
                </a:solidFill>
                <a:latin typeface="Arial" panose="020B0604020202020204"/>
                <a:cs typeface="Arial" panose="020B0604020202020204"/>
              </a:rPr>
              <a:t>on</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Equity</a:t>
            </a:r>
            <a:endParaRPr sz="750">
              <a:latin typeface="Arial" panose="020B0604020202020204"/>
              <a:cs typeface="Arial" panose="020B0604020202020204"/>
            </a:endParaRPr>
          </a:p>
        </p:txBody>
      </p:sp>
      <p:sp>
        <p:nvSpPr>
          <p:cNvPr id="261" name="object 261"/>
          <p:cNvSpPr txBox="1"/>
          <p:nvPr/>
        </p:nvSpPr>
        <p:spPr>
          <a:xfrm>
            <a:off x="2493544" y="758123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90.59%</a:t>
            </a:r>
            <a:endParaRPr sz="750">
              <a:latin typeface="Arial" panose="020B0604020202020204"/>
              <a:cs typeface="Arial" panose="020B0604020202020204"/>
            </a:endParaRPr>
          </a:p>
        </p:txBody>
      </p:sp>
      <p:sp>
        <p:nvSpPr>
          <p:cNvPr id="262" name="object 262"/>
          <p:cNvSpPr txBox="1"/>
          <p:nvPr/>
        </p:nvSpPr>
        <p:spPr>
          <a:xfrm>
            <a:off x="3523581" y="758123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5.85%</a:t>
            </a:r>
            <a:endParaRPr sz="750">
              <a:latin typeface="Arial" panose="020B0604020202020204"/>
              <a:cs typeface="Arial" panose="020B0604020202020204"/>
            </a:endParaRPr>
          </a:p>
        </p:txBody>
      </p:sp>
      <p:sp>
        <p:nvSpPr>
          <p:cNvPr id="263" name="object 263"/>
          <p:cNvSpPr txBox="1"/>
          <p:nvPr/>
        </p:nvSpPr>
        <p:spPr>
          <a:xfrm>
            <a:off x="4184650" y="758123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14.65%</a:t>
            </a:r>
            <a:endParaRPr sz="750">
              <a:latin typeface="Arial" panose="020B0604020202020204"/>
              <a:cs typeface="Arial" panose="020B0604020202020204"/>
            </a:endParaRPr>
          </a:p>
        </p:txBody>
      </p:sp>
      <p:sp>
        <p:nvSpPr>
          <p:cNvPr id="264" name="object 264"/>
          <p:cNvSpPr txBox="1"/>
          <p:nvPr/>
        </p:nvSpPr>
        <p:spPr>
          <a:xfrm>
            <a:off x="5060950" y="7581231"/>
            <a:ext cx="4533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-209.76%</a:t>
            </a:r>
            <a:endParaRPr sz="750">
              <a:latin typeface="Arial" panose="020B0604020202020204"/>
              <a:cs typeface="Arial" panose="020B0604020202020204"/>
            </a:endParaRPr>
          </a:p>
        </p:txBody>
      </p:sp>
      <p:sp>
        <p:nvSpPr>
          <p:cNvPr id="265" name="object 265"/>
          <p:cNvSpPr txBox="1"/>
          <p:nvPr/>
        </p:nvSpPr>
        <p:spPr>
          <a:xfrm>
            <a:off x="5991058" y="758123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23.08%</a:t>
            </a:r>
            <a:endParaRPr sz="750">
              <a:latin typeface="Arial" panose="020B0604020202020204"/>
              <a:cs typeface="Arial" panose="020B0604020202020204"/>
            </a:endParaRPr>
          </a:p>
        </p:txBody>
      </p:sp>
      <p:sp>
        <p:nvSpPr>
          <p:cNvPr id="266" name="object 266"/>
          <p:cNvSpPr txBox="1"/>
          <p:nvPr/>
        </p:nvSpPr>
        <p:spPr>
          <a:xfrm>
            <a:off x="6828924" y="758123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42.19%</a:t>
            </a:r>
            <a:endParaRPr sz="750">
              <a:latin typeface="Arial" panose="020B0604020202020204"/>
              <a:cs typeface="Arial" panose="020B0604020202020204"/>
            </a:endParaRPr>
          </a:p>
        </p:txBody>
      </p:sp>
      <p:sp>
        <p:nvSpPr>
          <p:cNvPr id="267" name="object 267"/>
          <p:cNvSpPr txBox="1"/>
          <p:nvPr/>
        </p:nvSpPr>
        <p:spPr>
          <a:xfrm>
            <a:off x="302794" y="7734968"/>
            <a:ext cx="6032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Sales/Assets</a:t>
            </a:r>
            <a:endParaRPr sz="750">
              <a:latin typeface="Arial" panose="020B0604020202020204"/>
              <a:cs typeface="Arial" panose="020B0604020202020204"/>
            </a:endParaRPr>
          </a:p>
        </p:txBody>
      </p:sp>
      <p:sp>
        <p:nvSpPr>
          <p:cNvPr id="268" name="object 268"/>
          <p:cNvSpPr txBox="1"/>
          <p:nvPr/>
        </p:nvSpPr>
        <p:spPr>
          <a:xfrm>
            <a:off x="2639594" y="773496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0.89</a:t>
            </a:r>
            <a:endParaRPr sz="750">
              <a:latin typeface="Arial" panose="020B0604020202020204"/>
              <a:cs typeface="Arial" panose="020B0604020202020204"/>
            </a:endParaRPr>
          </a:p>
        </p:txBody>
      </p:sp>
      <p:sp>
        <p:nvSpPr>
          <p:cNvPr id="269" name="object 269"/>
          <p:cNvSpPr txBox="1"/>
          <p:nvPr/>
        </p:nvSpPr>
        <p:spPr>
          <a:xfrm>
            <a:off x="3615823" y="773496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1.25</a:t>
            </a:r>
            <a:endParaRPr sz="750">
              <a:latin typeface="Arial" panose="020B0604020202020204"/>
              <a:cs typeface="Arial" panose="020B0604020202020204"/>
            </a:endParaRPr>
          </a:p>
        </p:txBody>
      </p:sp>
      <p:sp>
        <p:nvSpPr>
          <p:cNvPr id="270" name="object 270"/>
          <p:cNvSpPr txBox="1"/>
          <p:nvPr/>
        </p:nvSpPr>
        <p:spPr>
          <a:xfrm>
            <a:off x="4330700" y="773496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1" name="object 271"/>
          <p:cNvSpPr txBox="1"/>
          <p:nvPr/>
        </p:nvSpPr>
        <p:spPr>
          <a:xfrm>
            <a:off x="5299242" y="773496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1.68</a:t>
            </a:r>
            <a:endParaRPr sz="750">
              <a:latin typeface="Arial" panose="020B0604020202020204"/>
              <a:cs typeface="Arial" panose="020B0604020202020204"/>
            </a:endParaRPr>
          </a:p>
        </p:txBody>
      </p:sp>
      <p:sp>
        <p:nvSpPr>
          <p:cNvPr id="272" name="object 272"/>
          <p:cNvSpPr txBox="1"/>
          <p:nvPr/>
        </p:nvSpPr>
        <p:spPr>
          <a:xfrm>
            <a:off x="6137108" y="773496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1.60</a:t>
            </a:r>
            <a:endParaRPr sz="750">
              <a:latin typeface="Arial" panose="020B0604020202020204"/>
              <a:cs typeface="Arial" panose="020B0604020202020204"/>
            </a:endParaRPr>
          </a:p>
        </p:txBody>
      </p:sp>
      <p:sp>
        <p:nvSpPr>
          <p:cNvPr id="273" name="object 273"/>
          <p:cNvSpPr txBox="1"/>
          <p:nvPr/>
        </p:nvSpPr>
        <p:spPr>
          <a:xfrm>
            <a:off x="6974974" y="7734968"/>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4" name="object 274"/>
          <p:cNvSpPr txBox="1"/>
          <p:nvPr/>
        </p:nvSpPr>
        <p:spPr>
          <a:xfrm>
            <a:off x="302794" y="7888706"/>
            <a:ext cx="121412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Sales Growth</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75" name="object 275"/>
          <p:cNvSpPr txBox="1"/>
          <p:nvPr/>
        </p:nvSpPr>
        <p:spPr>
          <a:xfrm>
            <a:off x="2493544" y="78887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22.69%</a:t>
            </a:r>
            <a:endParaRPr sz="750">
              <a:latin typeface="Arial" panose="020B0604020202020204"/>
              <a:cs typeface="Arial" panose="020B0604020202020204"/>
            </a:endParaRPr>
          </a:p>
        </p:txBody>
      </p:sp>
      <p:sp>
        <p:nvSpPr>
          <p:cNvPr id="276" name="object 276"/>
          <p:cNvSpPr txBox="1"/>
          <p:nvPr/>
        </p:nvSpPr>
        <p:spPr>
          <a:xfrm>
            <a:off x="3469773" y="78887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10.70%</a:t>
            </a:r>
            <a:endParaRPr sz="750">
              <a:latin typeface="Arial" panose="020B0604020202020204"/>
              <a:cs typeface="Arial" panose="020B0604020202020204"/>
            </a:endParaRPr>
          </a:p>
        </p:txBody>
      </p:sp>
      <p:sp>
        <p:nvSpPr>
          <p:cNvPr id="277" name="object 277"/>
          <p:cNvSpPr txBox="1"/>
          <p:nvPr/>
        </p:nvSpPr>
        <p:spPr>
          <a:xfrm>
            <a:off x="4238458" y="78887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6.75%</a:t>
            </a:r>
            <a:endParaRPr sz="750">
              <a:latin typeface="Arial" panose="020B0604020202020204"/>
              <a:cs typeface="Arial" panose="020B0604020202020204"/>
            </a:endParaRPr>
          </a:p>
        </p:txBody>
      </p:sp>
      <p:sp>
        <p:nvSpPr>
          <p:cNvPr id="278" name="object 278"/>
          <p:cNvSpPr txBox="1"/>
          <p:nvPr/>
        </p:nvSpPr>
        <p:spPr>
          <a:xfrm>
            <a:off x="5207000" y="78887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3.17%</a:t>
            </a:r>
            <a:endParaRPr sz="750">
              <a:latin typeface="Arial" panose="020B0604020202020204"/>
              <a:cs typeface="Arial" panose="020B0604020202020204"/>
            </a:endParaRPr>
          </a:p>
        </p:txBody>
      </p:sp>
      <p:sp>
        <p:nvSpPr>
          <p:cNvPr id="279" name="object 279"/>
          <p:cNvSpPr txBox="1"/>
          <p:nvPr/>
        </p:nvSpPr>
        <p:spPr>
          <a:xfrm>
            <a:off x="5991058" y="78887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18.24%</a:t>
            </a:r>
            <a:endParaRPr sz="750">
              <a:latin typeface="Arial" panose="020B0604020202020204"/>
              <a:cs typeface="Arial" panose="020B0604020202020204"/>
            </a:endParaRPr>
          </a:p>
        </p:txBody>
      </p:sp>
      <p:sp>
        <p:nvSpPr>
          <p:cNvPr id="280" name="object 280"/>
          <p:cNvSpPr txBox="1"/>
          <p:nvPr/>
        </p:nvSpPr>
        <p:spPr>
          <a:xfrm>
            <a:off x="6828924" y="78887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14.33%</a:t>
            </a:r>
            <a:endParaRPr sz="750">
              <a:latin typeface="Arial" panose="020B0604020202020204"/>
              <a:cs typeface="Arial" panose="020B0604020202020204"/>
            </a:endParaRPr>
          </a:p>
        </p:txBody>
      </p:sp>
      <p:sp>
        <p:nvSpPr>
          <p:cNvPr id="281" name="object 281"/>
          <p:cNvSpPr txBox="1"/>
          <p:nvPr/>
        </p:nvSpPr>
        <p:spPr>
          <a:xfrm>
            <a:off x="302794" y="8073190"/>
            <a:ext cx="864235"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Momentum</a:t>
            </a:r>
            <a:r>
              <a:rPr sz="750" b="1" spc="-3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282" name="object 282"/>
          <p:cNvSpPr/>
          <p:nvPr/>
        </p:nvSpPr>
        <p:spPr>
          <a:xfrm>
            <a:off x="2713789" y="807820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3" name="object 283"/>
          <p:cNvSpPr txBox="1"/>
          <p:nvPr/>
        </p:nvSpPr>
        <p:spPr>
          <a:xfrm>
            <a:off x="2724150" y="808856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284" name="object 284"/>
          <p:cNvSpPr/>
          <p:nvPr/>
        </p:nvSpPr>
        <p:spPr>
          <a:xfrm>
            <a:off x="2709946" y="807435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85" name="object 285"/>
          <p:cNvSpPr/>
          <p:nvPr/>
        </p:nvSpPr>
        <p:spPr>
          <a:xfrm>
            <a:off x="2709946" y="807435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6" name="object 286"/>
          <p:cNvSpPr/>
          <p:nvPr/>
        </p:nvSpPr>
        <p:spPr>
          <a:xfrm>
            <a:off x="2840622" y="807435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7" name="object 287"/>
          <p:cNvSpPr/>
          <p:nvPr/>
        </p:nvSpPr>
        <p:spPr>
          <a:xfrm>
            <a:off x="2709946" y="823578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8" name="object 288"/>
          <p:cNvSpPr txBox="1"/>
          <p:nvPr/>
        </p:nvSpPr>
        <p:spPr>
          <a:xfrm>
            <a:off x="3777247" y="807319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89" name="object 289"/>
          <p:cNvSpPr txBox="1"/>
          <p:nvPr/>
        </p:nvSpPr>
        <p:spPr>
          <a:xfrm>
            <a:off x="4492123" y="807319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0" name="object 290"/>
          <p:cNvSpPr/>
          <p:nvPr/>
        </p:nvSpPr>
        <p:spPr>
          <a:xfrm>
            <a:off x="5373437" y="807820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1" name="object 291"/>
          <p:cNvSpPr txBox="1"/>
          <p:nvPr/>
        </p:nvSpPr>
        <p:spPr>
          <a:xfrm>
            <a:off x="5383797" y="808856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292" name="object 292"/>
          <p:cNvSpPr/>
          <p:nvPr/>
        </p:nvSpPr>
        <p:spPr>
          <a:xfrm>
            <a:off x="5369593" y="807435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93" name="object 293"/>
          <p:cNvSpPr/>
          <p:nvPr/>
        </p:nvSpPr>
        <p:spPr>
          <a:xfrm>
            <a:off x="5369593" y="807435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4" name="object 294"/>
          <p:cNvSpPr/>
          <p:nvPr/>
        </p:nvSpPr>
        <p:spPr>
          <a:xfrm>
            <a:off x="5500269" y="807435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95" name="object 295"/>
          <p:cNvSpPr/>
          <p:nvPr/>
        </p:nvSpPr>
        <p:spPr>
          <a:xfrm>
            <a:off x="5369593" y="823578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6" name="object 296"/>
          <p:cNvSpPr/>
          <p:nvPr/>
        </p:nvSpPr>
        <p:spPr>
          <a:xfrm>
            <a:off x="6211302" y="807820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7" name="object 297"/>
          <p:cNvSpPr txBox="1"/>
          <p:nvPr/>
        </p:nvSpPr>
        <p:spPr>
          <a:xfrm>
            <a:off x="6229350" y="8088563"/>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98" name="object 298"/>
          <p:cNvSpPr/>
          <p:nvPr/>
        </p:nvSpPr>
        <p:spPr>
          <a:xfrm>
            <a:off x="6207459" y="807435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99" name="object 299"/>
          <p:cNvSpPr/>
          <p:nvPr/>
        </p:nvSpPr>
        <p:spPr>
          <a:xfrm>
            <a:off x="6207459" y="807435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0" name="object 300"/>
          <p:cNvSpPr/>
          <p:nvPr/>
        </p:nvSpPr>
        <p:spPr>
          <a:xfrm>
            <a:off x="6338135" y="807435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1" name="object 301"/>
          <p:cNvSpPr/>
          <p:nvPr/>
        </p:nvSpPr>
        <p:spPr>
          <a:xfrm>
            <a:off x="6207459" y="823578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2" name="object 302"/>
          <p:cNvSpPr/>
          <p:nvPr/>
        </p:nvSpPr>
        <p:spPr>
          <a:xfrm>
            <a:off x="7049168" y="807820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3" name="object 303"/>
          <p:cNvSpPr txBox="1"/>
          <p:nvPr/>
        </p:nvSpPr>
        <p:spPr>
          <a:xfrm>
            <a:off x="7059529" y="808856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304" name="object 304"/>
          <p:cNvSpPr/>
          <p:nvPr/>
        </p:nvSpPr>
        <p:spPr>
          <a:xfrm>
            <a:off x="7045325" y="807435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5" name="object 305"/>
          <p:cNvSpPr/>
          <p:nvPr/>
        </p:nvSpPr>
        <p:spPr>
          <a:xfrm>
            <a:off x="7045325" y="807435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6" name="object 306"/>
          <p:cNvSpPr/>
          <p:nvPr/>
        </p:nvSpPr>
        <p:spPr>
          <a:xfrm>
            <a:off x="7176001" y="807435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7" name="object 307"/>
          <p:cNvSpPr/>
          <p:nvPr/>
        </p:nvSpPr>
        <p:spPr>
          <a:xfrm>
            <a:off x="7045325" y="8235783"/>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8" name="object 308"/>
          <p:cNvSpPr txBox="1"/>
          <p:nvPr/>
        </p:nvSpPr>
        <p:spPr>
          <a:xfrm>
            <a:off x="302794" y="8265361"/>
            <a:ext cx="71437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Daily Price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09" name="object 309"/>
          <p:cNvSpPr txBox="1"/>
          <p:nvPr/>
        </p:nvSpPr>
        <p:spPr>
          <a:xfrm>
            <a:off x="2547352" y="826536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0.22%</a:t>
            </a:r>
            <a:endParaRPr sz="750">
              <a:latin typeface="Arial" panose="020B0604020202020204"/>
              <a:cs typeface="Arial" panose="020B0604020202020204"/>
            </a:endParaRPr>
          </a:p>
        </p:txBody>
      </p:sp>
      <p:sp>
        <p:nvSpPr>
          <p:cNvPr id="310" name="object 310"/>
          <p:cNvSpPr txBox="1"/>
          <p:nvPr/>
        </p:nvSpPr>
        <p:spPr>
          <a:xfrm>
            <a:off x="3523581" y="826536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0.07%</a:t>
            </a:r>
            <a:endParaRPr sz="750">
              <a:latin typeface="Arial" panose="020B0604020202020204"/>
              <a:cs typeface="Arial" panose="020B0604020202020204"/>
            </a:endParaRPr>
          </a:p>
        </p:txBody>
      </p:sp>
      <p:sp>
        <p:nvSpPr>
          <p:cNvPr id="311" name="object 311"/>
          <p:cNvSpPr txBox="1"/>
          <p:nvPr/>
        </p:nvSpPr>
        <p:spPr>
          <a:xfrm>
            <a:off x="4207710" y="826536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-0.84%</a:t>
            </a:r>
            <a:endParaRPr sz="750">
              <a:latin typeface="Arial" panose="020B0604020202020204"/>
              <a:cs typeface="Arial" panose="020B0604020202020204"/>
            </a:endParaRPr>
          </a:p>
        </p:txBody>
      </p:sp>
      <p:sp>
        <p:nvSpPr>
          <p:cNvPr id="312" name="object 312"/>
          <p:cNvSpPr txBox="1"/>
          <p:nvPr/>
        </p:nvSpPr>
        <p:spPr>
          <a:xfrm>
            <a:off x="5207000" y="826536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2.77%</a:t>
            </a:r>
            <a:endParaRPr sz="750">
              <a:latin typeface="Arial" panose="020B0604020202020204"/>
              <a:cs typeface="Arial" panose="020B0604020202020204"/>
            </a:endParaRPr>
          </a:p>
        </p:txBody>
      </p:sp>
      <p:sp>
        <p:nvSpPr>
          <p:cNvPr id="313" name="object 313"/>
          <p:cNvSpPr txBox="1"/>
          <p:nvPr/>
        </p:nvSpPr>
        <p:spPr>
          <a:xfrm>
            <a:off x="6014118" y="826536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-2.74%</a:t>
            </a:r>
            <a:endParaRPr sz="750">
              <a:latin typeface="Arial" panose="020B0604020202020204"/>
              <a:cs typeface="Arial" panose="020B0604020202020204"/>
            </a:endParaRPr>
          </a:p>
        </p:txBody>
      </p:sp>
      <p:sp>
        <p:nvSpPr>
          <p:cNvPr id="314" name="object 314"/>
          <p:cNvSpPr txBox="1"/>
          <p:nvPr/>
        </p:nvSpPr>
        <p:spPr>
          <a:xfrm>
            <a:off x="6882731" y="826536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315" name="object 315"/>
          <p:cNvSpPr txBox="1"/>
          <p:nvPr/>
        </p:nvSpPr>
        <p:spPr>
          <a:xfrm>
            <a:off x="302794" y="8419097"/>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6" name="object 316"/>
          <p:cNvSpPr txBox="1"/>
          <p:nvPr/>
        </p:nvSpPr>
        <p:spPr>
          <a:xfrm>
            <a:off x="2516605" y="841909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-4.06%</a:t>
            </a:r>
            <a:endParaRPr sz="750">
              <a:latin typeface="Arial" panose="020B0604020202020204"/>
              <a:cs typeface="Arial" panose="020B0604020202020204"/>
            </a:endParaRPr>
          </a:p>
        </p:txBody>
      </p:sp>
      <p:sp>
        <p:nvSpPr>
          <p:cNvPr id="317" name="object 317"/>
          <p:cNvSpPr txBox="1"/>
          <p:nvPr/>
        </p:nvSpPr>
        <p:spPr>
          <a:xfrm>
            <a:off x="3492834" y="841909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-2.74%</a:t>
            </a:r>
            <a:endParaRPr sz="750">
              <a:latin typeface="Arial" panose="020B0604020202020204"/>
              <a:cs typeface="Arial" panose="020B0604020202020204"/>
            </a:endParaRPr>
          </a:p>
        </p:txBody>
      </p:sp>
      <p:sp>
        <p:nvSpPr>
          <p:cNvPr id="318" name="object 318"/>
          <p:cNvSpPr txBox="1"/>
          <p:nvPr/>
        </p:nvSpPr>
        <p:spPr>
          <a:xfrm>
            <a:off x="4207710" y="841909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-0.16%</a:t>
            </a:r>
            <a:endParaRPr sz="750">
              <a:latin typeface="Arial" panose="020B0604020202020204"/>
              <a:cs typeface="Arial" panose="020B0604020202020204"/>
            </a:endParaRPr>
          </a:p>
        </p:txBody>
      </p:sp>
      <p:sp>
        <p:nvSpPr>
          <p:cNvPr id="319" name="object 319"/>
          <p:cNvSpPr txBox="1"/>
          <p:nvPr/>
        </p:nvSpPr>
        <p:spPr>
          <a:xfrm>
            <a:off x="5176253" y="841909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-1.42%</a:t>
            </a:r>
            <a:endParaRPr sz="750">
              <a:latin typeface="Arial" panose="020B0604020202020204"/>
              <a:cs typeface="Arial" panose="020B0604020202020204"/>
            </a:endParaRPr>
          </a:p>
        </p:txBody>
      </p:sp>
      <p:sp>
        <p:nvSpPr>
          <p:cNvPr id="320" name="object 320"/>
          <p:cNvSpPr txBox="1"/>
          <p:nvPr/>
        </p:nvSpPr>
        <p:spPr>
          <a:xfrm>
            <a:off x="6044866" y="84190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6.88%</a:t>
            </a:r>
            <a:endParaRPr sz="750">
              <a:latin typeface="Arial" panose="020B0604020202020204"/>
              <a:cs typeface="Arial" panose="020B0604020202020204"/>
            </a:endParaRPr>
          </a:p>
        </p:txBody>
      </p:sp>
      <p:sp>
        <p:nvSpPr>
          <p:cNvPr id="321" name="object 321"/>
          <p:cNvSpPr txBox="1"/>
          <p:nvPr/>
        </p:nvSpPr>
        <p:spPr>
          <a:xfrm>
            <a:off x="6851984" y="841909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-1.64%</a:t>
            </a:r>
            <a:endParaRPr sz="750">
              <a:latin typeface="Arial" panose="020B0604020202020204"/>
              <a:cs typeface="Arial" panose="020B0604020202020204"/>
            </a:endParaRPr>
          </a:p>
        </p:txBody>
      </p:sp>
      <p:sp>
        <p:nvSpPr>
          <p:cNvPr id="322" name="object 322"/>
          <p:cNvSpPr txBox="1"/>
          <p:nvPr/>
        </p:nvSpPr>
        <p:spPr>
          <a:xfrm>
            <a:off x="302794" y="8572834"/>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23" name="object 323"/>
          <p:cNvSpPr txBox="1"/>
          <p:nvPr/>
        </p:nvSpPr>
        <p:spPr>
          <a:xfrm>
            <a:off x="2462797" y="8572834"/>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-11.55%</a:t>
            </a:r>
            <a:endParaRPr sz="750">
              <a:latin typeface="Arial" panose="020B0604020202020204"/>
              <a:cs typeface="Arial" panose="020B0604020202020204"/>
            </a:endParaRPr>
          </a:p>
        </p:txBody>
      </p:sp>
      <p:sp>
        <p:nvSpPr>
          <p:cNvPr id="324" name="object 324"/>
          <p:cNvSpPr txBox="1"/>
          <p:nvPr/>
        </p:nvSpPr>
        <p:spPr>
          <a:xfrm>
            <a:off x="3492834" y="857283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-1.31%</a:t>
            </a:r>
            <a:endParaRPr sz="750">
              <a:latin typeface="Arial" panose="020B0604020202020204"/>
              <a:cs typeface="Arial" panose="020B0604020202020204"/>
            </a:endParaRPr>
          </a:p>
        </p:txBody>
      </p:sp>
      <p:sp>
        <p:nvSpPr>
          <p:cNvPr id="325" name="object 325"/>
          <p:cNvSpPr txBox="1"/>
          <p:nvPr/>
        </p:nvSpPr>
        <p:spPr>
          <a:xfrm>
            <a:off x="4238458" y="857283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2.75%</a:t>
            </a:r>
            <a:endParaRPr sz="750">
              <a:latin typeface="Arial" panose="020B0604020202020204"/>
              <a:cs typeface="Arial" panose="020B0604020202020204"/>
            </a:endParaRPr>
          </a:p>
        </p:txBody>
      </p:sp>
      <p:sp>
        <p:nvSpPr>
          <p:cNvPr id="326" name="object 326"/>
          <p:cNvSpPr txBox="1"/>
          <p:nvPr/>
        </p:nvSpPr>
        <p:spPr>
          <a:xfrm>
            <a:off x="5153192" y="857283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16.49%</a:t>
            </a:r>
            <a:endParaRPr sz="750">
              <a:latin typeface="Arial" panose="020B0604020202020204"/>
              <a:cs typeface="Arial" panose="020B0604020202020204"/>
            </a:endParaRPr>
          </a:p>
        </p:txBody>
      </p:sp>
      <p:sp>
        <p:nvSpPr>
          <p:cNvPr id="327" name="object 327"/>
          <p:cNvSpPr txBox="1"/>
          <p:nvPr/>
        </p:nvSpPr>
        <p:spPr>
          <a:xfrm>
            <a:off x="6044866" y="857283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3.04%</a:t>
            </a:r>
            <a:endParaRPr sz="750">
              <a:latin typeface="Arial" panose="020B0604020202020204"/>
              <a:cs typeface="Arial" panose="020B0604020202020204"/>
            </a:endParaRPr>
          </a:p>
        </p:txBody>
      </p:sp>
      <p:sp>
        <p:nvSpPr>
          <p:cNvPr id="328" name="object 328"/>
          <p:cNvSpPr txBox="1"/>
          <p:nvPr/>
        </p:nvSpPr>
        <p:spPr>
          <a:xfrm>
            <a:off x="6851984" y="857283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-2.74%</a:t>
            </a:r>
            <a:endParaRPr sz="750">
              <a:latin typeface="Arial" panose="020B0604020202020204"/>
              <a:cs typeface="Arial" panose="020B0604020202020204"/>
            </a:endParaRPr>
          </a:p>
        </p:txBody>
      </p:sp>
      <p:sp>
        <p:nvSpPr>
          <p:cNvPr id="329" name="object 329"/>
          <p:cNvSpPr txBox="1"/>
          <p:nvPr/>
        </p:nvSpPr>
        <p:spPr>
          <a:xfrm>
            <a:off x="302794" y="8726571"/>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0" name="object 330"/>
          <p:cNvSpPr txBox="1"/>
          <p:nvPr/>
        </p:nvSpPr>
        <p:spPr>
          <a:xfrm>
            <a:off x="2516605" y="872657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a:t>
            </a:r>
            <a:endParaRPr sz="750">
              <a:latin typeface="Arial" panose="020B0604020202020204"/>
              <a:cs typeface="Arial" panose="020B0604020202020204"/>
            </a:endParaRPr>
          </a:p>
        </p:txBody>
      </p:sp>
      <p:sp>
        <p:nvSpPr>
          <p:cNvPr id="331" name="object 331"/>
          <p:cNvSpPr txBox="1"/>
          <p:nvPr/>
        </p:nvSpPr>
        <p:spPr>
          <a:xfrm>
            <a:off x="3469773" y="87265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48.67%</a:t>
            </a:r>
            <a:endParaRPr sz="750">
              <a:latin typeface="Arial" panose="020B0604020202020204"/>
              <a:cs typeface="Arial" panose="020B0604020202020204"/>
            </a:endParaRPr>
          </a:p>
        </p:txBody>
      </p:sp>
      <p:sp>
        <p:nvSpPr>
          <p:cNvPr id="332" name="object 332"/>
          <p:cNvSpPr txBox="1"/>
          <p:nvPr/>
        </p:nvSpPr>
        <p:spPr>
          <a:xfrm>
            <a:off x="4238458" y="872657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5.58%</a:t>
            </a:r>
            <a:endParaRPr sz="750">
              <a:latin typeface="Arial" panose="020B0604020202020204"/>
              <a:cs typeface="Arial" panose="020B0604020202020204"/>
            </a:endParaRPr>
          </a:p>
        </p:txBody>
      </p:sp>
      <p:sp>
        <p:nvSpPr>
          <p:cNvPr id="333" name="object 333"/>
          <p:cNvSpPr txBox="1"/>
          <p:nvPr/>
        </p:nvSpPr>
        <p:spPr>
          <a:xfrm>
            <a:off x="5153192" y="87265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24.66%</a:t>
            </a:r>
            <a:endParaRPr sz="750">
              <a:latin typeface="Arial" panose="020B0604020202020204"/>
              <a:cs typeface="Arial" panose="020B0604020202020204"/>
            </a:endParaRPr>
          </a:p>
        </p:txBody>
      </p:sp>
      <p:sp>
        <p:nvSpPr>
          <p:cNvPr id="334" name="object 334"/>
          <p:cNvSpPr txBox="1"/>
          <p:nvPr/>
        </p:nvSpPr>
        <p:spPr>
          <a:xfrm>
            <a:off x="5991058" y="87265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72.68%</a:t>
            </a:r>
            <a:endParaRPr sz="750">
              <a:latin typeface="Arial" panose="020B0604020202020204"/>
              <a:cs typeface="Arial" panose="020B0604020202020204"/>
            </a:endParaRPr>
          </a:p>
        </p:txBody>
      </p:sp>
      <p:sp>
        <p:nvSpPr>
          <p:cNvPr id="335" name="object 335"/>
          <p:cNvSpPr txBox="1"/>
          <p:nvPr/>
        </p:nvSpPr>
        <p:spPr>
          <a:xfrm>
            <a:off x="6882731" y="872657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8.47%</a:t>
            </a:r>
            <a:endParaRPr sz="750">
              <a:latin typeface="Arial" panose="020B0604020202020204"/>
              <a:cs typeface="Arial" panose="020B0604020202020204"/>
            </a:endParaRPr>
          </a:p>
        </p:txBody>
      </p:sp>
      <p:sp>
        <p:nvSpPr>
          <p:cNvPr id="336" name="object 336"/>
          <p:cNvSpPr txBox="1"/>
          <p:nvPr/>
        </p:nvSpPr>
        <p:spPr>
          <a:xfrm>
            <a:off x="302794" y="8880308"/>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7" name="object 337"/>
          <p:cNvSpPr txBox="1"/>
          <p:nvPr/>
        </p:nvSpPr>
        <p:spPr>
          <a:xfrm>
            <a:off x="2493544" y="88803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77.33%</a:t>
            </a:r>
            <a:endParaRPr sz="750">
              <a:latin typeface="Arial" panose="020B0604020202020204"/>
              <a:cs typeface="Arial" panose="020B0604020202020204"/>
            </a:endParaRPr>
          </a:p>
        </p:txBody>
      </p:sp>
      <p:sp>
        <p:nvSpPr>
          <p:cNvPr id="338" name="object 338"/>
          <p:cNvSpPr txBox="1"/>
          <p:nvPr/>
        </p:nvSpPr>
        <p:spPr>
          <a:xfrm>
            <a:off x="3469773" y="88803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89.94%</a:t>
            </a:r>
            <a:endParaRPr sz="750">
              <a:latin typeface="Arial" panose="020B0604020202020204"/>
              <a:cs typeface="Arial" panose="020B0604020202020204"/>
            </a:endParaRPr>
          </a:p>
        </p:txBody>
      </p:sp>
      <p:sp>
        <p:nvSpPr>
          <p:cNvPr id="339" name="object 339"/>
          <p:cNvSpPr txBox="1"/>
          <p:nvPr/>
        </p:nvSpPr>
        <p:spPr>
          <a:xfrm>
            <a:off x="4184650" y="88803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20.43%</a:t>
            </a:r>
            <a:endParaRPr sz="750">
              <a:latin typeface="Arial" panose="020B0604020202020204"/>
              <a:cs typeface="Arial" panose="020B0604020202020204"/>
            </a:endParaRPr>
          </a:p>
        </p:txBody>
      </p:sp>
      <p:sp>
        <p:nvSpPr>
          <p:cNvPr id="340" name="object 340"/>
          <p:cNvSpPr txBox="1"/>
          <p:nvPr/>
        </p:nvSpPr>
        <p:spPr>
          <a:xfrm>
            <a:off x="5153192" y="88803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32.40%</a:t>
            </a:r>
            <a:endParaRPr sz="750">
              <a:latin typeface="Arial" panose="020B0604020202020204"/>
              <a:cs typeface="Arial" panose="020B0604020202020204"/>
            </a:endParaRPr>
          </a:p>
        </p:txBody>
      </p:sp>
      <p:sp>
        <p:nvSpPr>
          <p:cNvPr id="341" name="object 341"/>
          <p:cNvSpPr txBox="1"/>
          <p:nvPr/>
        </p:nvSpPr>
        <p:spPr>
          <a:xfrm>
            <a:off x="5937250" y="8880308"/>
            <a:ext cx="42037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102.54%</a:t>
            </a:r>
            <a:endParaRPr sz="750">
              <a:latin typeface="Arial" panose="020B0604020202020204"/>
              <a:cs typeface="Arial" panose="020B0604020202020204"/>
            </a:endParaRPr>
          </a:p>
        </p:txBody>
      </p:sp>
      <p:sp>
        <p:nvSpPr>
          <p:cNvPr id="342" name="object 342"/>
          <p:cNvSpPr txBox="1"/>
          <p:nvPr/>
        </p:nvSpPr>
        <p:spPr>
          <a:xfrm>
            <a:off x="6828924" y="88803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46.91%</a:t>
            </a:r>
            <a:endParaRPr sz="750">
              <a:latin typeface="Arial" panose="020B0604020202020204"/>
              <a:cs typeface="Arial" panose="020B0604020202020204"/>
            </a:endParaRPr>
          </a:p>
        </p:txBody>
      </p:sp>
      <p:sp>
        <p:nvSpPr>
          <p:cNvPr id="343" name="object 343"/>
          <p:cNvSpPr txBox="1"/>
          <p:nvPr/>
        </p:nvSpPr>
        <p:spPr>
          <a:xfrm>
            <a:off x="302794" y="9034045"/>
            <a:ext cx="110871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 Day </a:t>
            </a:r>
            <a:r>
              <a:rPr sz="750" spc="15" dirty="0">
                <a:solidFill>
                  <a:srgbClr val="3E3E3E"/>
                </a:solidFill>
                <a:latin typeface="Arial" panose="020B0604020202020204"/>
                <a:cs typeface="Arial" panose="020B0604020202020204"/>
              </a:rPr>
              <a:t>Average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Volume</a:t>
            </a:r>
            <a:endParaRPr sz="750">
              <a:latin typeface="Arial" panose="020B0604020202020204"/>
              <a:cs typeface="Arial" panose="020B0604020202020204"/>
            </a:endParaRPr>
          </a:p>
        </p:txBody>
      </p:sp>
      <p:sp>
        <p:nvSpPr>
          <p:cNvPr id="344" name="object 344"/>
          <p:cNvSpPr txBox="1"/>
          <p:nvPr/>
        </p:nvSpPr>
        <p:spPr>
          <a:xfrm>
            <a:off x="2332121" y="9034045"/>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92,349,312</a:t>
            </a:r>
            <a:endParaRPr sz="750">
              <a:latin typeface="Arial" panose="020B0604020202020204"/>
              <a:cs typeface="Arial" panose="020B0604020202020204"/>
            </a:endParaRPr>
          </a:p>
        </p:txBody>
      </p:sp>
      <p:sp>
        <p:nvSpPr>
          <p:cNvPr id="345" name="object 345"/>
          <p:cNvSpPr txBox="1"/>
          <p:nvPr/>
        </p:nvSpPr>
        <p:spPr>
          <a:xfrm>
            <a:off x="3362157" y="9034045"/>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6,943,303</a:t>
            </a:r>
            <a:endParaRPr sz="750">
              <a:latin typeface="Arial" panose="020B0604020202020204"/>
              <a:cs typeface="Arial" panose="020B0604020202020204"/>
            </a:endParaRPr>
          </a:p>
        </p:txBody>
      </p:sp>
      <p:sp>
        <p:nvSpPr>
          <p:cNvPr id="346" name="object 346"/>
          <p:cNvSpPr txBox="1"/>
          <p:nvPr/>
        </p:nvSpPr>
        <p:spPr>
          <a:xfrm>
            <a:off x="4077034" y="9034045"/>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2,018,241</a:t>
            </a:r>
            <a:endParaRPr sz="750">
              <a:latin typeface="Arial" panose="020B0604020202020204"/>
              <a:cs typeface="Arial" panose="020B0604020202020204"/>
            </a:endParaRPr>
          </a:p>
        </p:txBody>
      </p:sp>
      <p:sp>
        <p:nvSpPr>
          <p:cNvPr id="347" name="object 347"/>
          <p:cNvSpPr txBox="1"/>
          <p:nvPr/>
        </p:nvSpPr>
        <p:spPr>
          <a:xfrm>
            <a:off x="5045576" y="9034045"/>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8,129,683</a:t>
            </a:r>
            <a:endParaRPr sz="750">
              <a:latin typeface="Arial" panose="020B0604020202020204"/>
              <a:cs typeface="Arial" panose="020B0604020202020204"/>
            </a:endParaRPr>
          </a:p>
        </p:txBody>
      </p:sp>
      <p:sp>
        <p:nvSpPr>
          <p:cNvPr id="348" name="object 348"/>
          <p:cNvSpPr txBox="1"/>
          <p:nvPr/>
        </p:nvSpPr>
        <p:spPr>
          <a:xfrm>
            <a:off x="6021805" y="9034045"/>
            <a:ext cx="3314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77,616</a:t>
            </a:r>
            <a:endParaRPr sz="750">
              <a:latin typeface="Arial" panose="020B0604020202020204"/>
              <a:cs typeface="Arial" panose="020B0604020202020204"/>
            </a:endParaRPr>
          </a:p>
        </p:txBody>
      </p:sp>
      <p:sp>
        <p:nvSpPr>
          <p:cNvPr id="349" name="object 349"/>
          <p:cNvSpPr txBox="1"/>
          <p:nvPr/>
        </p:nvSpPr>
        <p:spPr>
          <a:xfrm>
            <a:off x="6667500" y="9034045"/>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24,783,290</a:t>
            </a:r>
            <a:endParaRPr sz="750">
              <a:latin typeface="Arial" panose="020B0604020202020204"/>
              <a:cs typeface="Arial" panose="020B0604020202020204"/>
            </a:endParaRPr>
          </a:p>
        </p:txBody>
      </p:sp>
      <p:sp>
        <p:nvSpPr>
          <p:cNvPr id="350" name="object 350"/>
          <p:cNvSpPr txBox="1"/>
          <p:nvPr/>
        </p:nvSpPr>
        <p:spPr>
          <a:xfrm>
            <a:off x="302794" y="9187782"/>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1" name="object 351"/>
          <p:cNvSpPr txBox="1"/>
          <p:nvPr/>
        </p:nvSpPr>
        <p:spPr>
          <a:xfrm>
            <a:off x="2547352" y="918778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2" name="object 352"/>
          <p:cNvSpPr txBox="1"/>
          <p:nvPr/>
        </p:nvSpPr>
        <p:spPr>
          <a:xfrm>
            <a:off x="3523581" y="918778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3" name="object 353"/>
          <p:cNvSpPr txBox="1"/>
          <p:nvPr/>
        </p:nvSpPr>
        <p:spPr>
          <a:xfrm>
            <a:off x="4238458" y="918778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4" name="object 354"/>
          <p:cNvSpPr txBox="1"/>
          <p:nvPr/>
        </p:nvSpPr>
        <p:spPr>
          <a:xfrm>
            <a:off x="5207000" y="918778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0.25%</a:t>
            </a:r>
            <a:endParaRPr sz="750">
              <a:latin typeface="Arial" panose="020B0604020202020204"/>
              <a:cs typeface="Arial" panose="020B0604020202020204"/>
            </a:endParaRPr>
          </a:p>
        </p:txBody>
      </p:sp>
      <p:sp>
        <p:nvSpPr>
          <p:cNvPr id="355" name="object 355"/>
          <p:cNvSpPr txBox="1"/>
          <p:nvPr/>
        </p:nvSpPr>
        <p:spPr>
          <a:xfrm>
            <a:off x="6044866" y="918778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6" name="object 356"/>
          <p:cNvSpPr txBox="1"/>
          <p:nvPr/>
        </p:nvSpPr>
        <p:spPr>
          <a:xfrm>
            <a:off x="6882731" y="918778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7" name="object 357"/>
          <p:cNvSpPr txBox="1"/>
          <p:nvPr/>
        </p:nvSpPr>
        <p:spPr>
          <a:xfrm>
            <a:off x="302794" y="9341518"/>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4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8" name="object 358"/>
          <p:cNvSpPr txBox="1"/>
          <p:nvPr/>
        </p:nvSpPr>
        <p:spPr>
          <a:xfrm>
            <a:off x="2493544" y="93415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10.18%</a:t>
            </a:r>
            <a:endParaRPr sz="750">
              <a:latin typeface="Arial" panose="020B0604020202020204"/>
              <a:cs typeface="Arial" panose="020B0604020202020204"/>
            </a:endParaRPr>
          </a:p>
        </p:txBody>
      </p:sp>
      <p:sp>
        <p:nvSpPr>
          <p:cNvPr id="359" name="object 359"/>
          <p:cNvSpPr txBox="1"/>
          <p:nvPr/>
        </p:nvSpPr>
        <p:spPr>
          <a:xfrm>
            <a:off x="3523581" y="93415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2.66%</a:t>
            </a:r>
            <a:endParaRPr sz="750">
              <a:latin typeface="Arial" panose="020B0604020202020204"/>
              <a:cs typeface="Arial" panose="020B0604020202020204"/>
            </a:endParaRPr>
          </a:p>
        </p:txBody>
      </p:sp>
      <p:sp>
        <p:nvSpPr>
          <p:cNvPr id="360" name="object 360"/>
          <p:cNvSpPr txBox="1"/>
          <p:nvPr/>
        </p:nvSpPr>
        <p:spPr>
          <a:xfrm>
            <a:off x="4238458" y="93415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0.45%</a:t>
            </a:r>
            <a:endParaRPr sz="750">
              <a:latin typeface="Arial" panose="020B0604020202020204"/>
              <a:cs typeface="Arial" panose="020B0604020202020204"/>
            </a:endParaRPr>
          </a:p>
        </p:txBody>
      </p:sp>
      <p:sp>
        <p:nvSpPr>
          <p:cNvPr id="361" name="object 361"/>
          <p:cNvSpPr txBox="1"/>
          <p:nvPr/>
        </p:nvSpPr>
        <p:spPr>
          <a:xfrm>
            <a:off x="5207000" y="93415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0.25%</a:t>
            </a:r>
            <a:endParaRPr sz="750">
              <a:latin typeface="Arial" panose="020B0604020202020204"/>
              <a:cs typeface="Arial" panose="020B0604020202020204"/>
            </a:endParaRPr>
          </a:p>
        </p:txBody>
      </p:sp>
      <p:sp>
        <p:nvSpPr>
          <p:cNvPr id="362" name="object 362"/>
          <p:cNvSpPr txBox="1"/>
          <p:nvPr/>
        </p:nvSpPr>
        <p:spPr>
          <a:xfrm>
            <a:off x="6044866" y="93415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5.06%</a:t>
            </a:r>
            <a:endParaRPr sz="750">
              <a:latin typeface="Arial" panose="020B0604020202020204"/>
              <a:cs typeface="Arial" panose="020B0604020202020204"/>
            </a:endParaRPr>
          </a:p>
        </p:txBody>
      </p:sp>
      <p:sp>
        <p:nvSpPr>
          <p:cNvPr id="363" name="object 363"/>
          <p:cNvSpPr txBox="1"/>
          <p:nvPr/>
        </p:nvSpPr>
        <p:spPr>
          <a:xfrm>
            <a:off x="6882731" y="93415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8.18%</a:t>
            </a:r>
            <a:endParaRPr sz="750">
              <a:latin typeface="Arial" panose="020B0604020202020204"/>
              <a:cs typeface="Arial" panose="020B0604020202020204"/>
            </a:endParaRPr>
          </a:p>
        </p:txBody>
      </p:sp>
      <p:sp>
        <p:nvSpPr>
          <p:cNvPr id="364" name="object 364"/>
          <p:cNvSpPr txBox="1"/>
          <p:nvPr/>
        </p:nvSpPr>
        <p:spPr>
          <a:xfrm>
            <a:off x="302794" y="9495256"/>
            <a:ext cx="13646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12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65" name="object 365"/>
          <p:cNvSpPr txBox="1"/>
          <p:nvPr/>
        </p:nvSpPr>
        <p:spPr>
          <a:xfrm>
            <a:off x="2493544" y="949525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11.48%</a:t>
            </a:r>
            <a:endParaRPr sz="750">
              <a:latin typeface="Arial" panose="020B0604020202020204"/>
              <a:cs typeface="Arial" panose="020B0604020202020204"/>
            </a:endParaRPr>
          </a:p>
        </p:txBody>
      </p:sp>
      <p:sp>
        <p:nvSpPr>
          <p:cNvPr id="366" name="object 366"/>
          <p:cNvSpPr txBox="1"/>
          <p:nvPr/>
        </p:nvSpPr>
        <p:spPr>
          <a:xfrm>
            <a:off x="3469773" y="949525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13.06%</a:t>
            </a:r>
            <a:endParaRPr sz="750">
              <a:latin typeface="Arial" panose="020B0604020202020204"/>
              <a:cs typeface="Arial" panose="020B0604020202020204"/>
            </a:endParaRPr>
          </a:p>
        </p:txBody>
      </p:sp>
      <p:sp>
        <p:nvSpPr>
          <p:cNvPr id="367" name="object 367"/>
          <p:cNvSpPr txBox="1"/>
          <p:nvPr/>
        </p:nvSpPr>
        <p:spPr>
          <a:xfrm>
            <a:off x="4238458" y="949525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1.88%</a:t>
            </a:r>
            <a:endParaRPr sz="750">
              <a:latin typeface="Arial" panose="020B0604020202020204"/>
              <a:cs typeface="Arial" panose="020B0604020202020204"/>
            </a:endParaRPr>
          </a:p>
        </p:txBody>
      </p:sp>
      <p:sp>
        <p:nvSpPr>
          <p:cNvPr id="368" name="object 368"/>
          <p:cNvSpPr txBox="1"/>
          <p:nvPr/>
        </p:nvSpPr>
        <p:spPr>
          <a:xfrm>
            <a:off x="5207000" y="949525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1.07%</a:t>
            </a:r>
            <a:endParaRPr sz="750">
              <a:latin typeface="Arial" panose="020B0604020202020204"/>
              <a:cs typeface="Arial" panose="020B0604020202020204"/>
            </a:endParaRPr>
          </a:p>
        </p:txBody>
      </p:sp>
      <p:sp>
        <p:nvSpPr>
          <p:cNvPr id="369" name="object 369"/>
          <p:cNvSpPr txBox="1"/>
          <p:nvPr/>
        </p:nvSpPr>
        <p:spPr>
          <a:xfrm>
            <a:off x="5991058" y="949525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14.64%</a:t>
            </a:r>
            <a:endParaRPr sz="750">
              <a:latin typeface="Arial" panose="020B0604020202020204"/>
              <a:cs typeface="Arial" panose="020B0604020202020204"/>
            </a:endParaRPr>
          </a:p>
        </p:txBody>
      </p:sp>
      <p:sp>
        <p:nvSpPr>
          <p:cNvPr id="370" name="object 370"/>
          <p:cNvSpPr txBox="1"/>
          <p:nvPr/>
        </p:nvSpPr>
        <p:spPr>
          <a:xfrm>
            <a:off x="6882731" y="949525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8.91%</a:t>
            </a:r>
            <a:endParaRPr sz="750">
              <a:latin typeface="Arial" panose="020B0604020202020204"/>
              <a:cs typeface="Arial" panose="020B0604020202020204"/>
            </a:endParaRPr>
          </a:p>
        </p:txBody>
      </p:sp>
      <p:sp>
        <p:nvSpPr>
          <p:cNvPr id="371" name="object 371"/>
          <p:cNvSpPr txBox="1"/>
          <p:nvPr/>
        </p:nvSpPr>
        <p:spPr>
          <a:xfrm>
            <a:off x="302794" y="9648992"/>
            <a:ext cx="110299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(Q1)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Mthly</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72" name="object 372"/>
          <p:cNvSpPr txBox="1"/>
          <p:nvPr/>
        </p:nvSpPr>
        <p:spPr>
          <a:xfrm>
            <a:off x="2547352" y="964899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5.22%</a:t>
            </a:r>
            <a:endParaRPr sz="750">
              <a:latin typeface="Arial" panose="020B0604020202020204"/>
              <a:cs typeface="Arial" panose="020B0604020202020204"/>
            </a:endParaRPr>
          </a:p>
        </p:txBody>
      </p:sp>
      <p:sp>
        <p:nvSpPr>
          <p:cNvPr id="373" name="object 373"/>
          <p:cNvSpPr txBox="1"/>
          <p:nvPr/>
        </p:nvSpPr>
        <p:spPr>
          <a:xfrm>
            <a:off x="3523581" y="964899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0.84%</a:t>
            </a:r>
            <a:endParaRPr sz="750">
              <a:latin typeface="Arial" panose="020B0604020202020204"/>
              <a:cs typeface="Arial" panose="020B0604020202020204"/>
            </a:endParaRPr>
          </a:p>
        </p:txBody>
      </p:sp>
      <p:sp>
        <p:nvSpPr>
          <p:cNvPr id="374" name="object 374"/>
          <p:cNvSpPr txBox="1"/>
          <p:nvPr/>
        </p:nvSpPr>
        <p:spPr>
          <a:xfrm>
            <a:off x="4238458" y="964899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0.21%</a:t>
            </a:r>
            <a:endParaRPr sz="750">
              <a:latin typeface="Arial" panose="020B0604020202020204"/>
              <a:cs typeface="Arial" panose="020B0604020202020204"/>
            </a:endParaRPr>
          </a:p>
        </p:txBody>
      </p:sp>
      <p:sp>
        <p:nvSpPr>
          <p:cNvPr id="375" name="object 375"/>
          <p:cNvSpPr txBox="1"/>
          <p:nvPr/>
        </p:nvSpPr>
        <p:spPr>
          <a:xfrm>
            <a:off x="5207000" y="964899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1.69%</a:t>
            </a:r>
            <a:endParaRPr sz="750">
              <a:latin typeface="Arial" panose="020B0604020202020204"/>
              <a:cs typeface="Arial" panose="020B0604020202020204"/>
            </a:endParaRPr>
          </a:p>
        </p:txBody>
      </p:sp>
      <p:sp>
        <p:nvSpPr>
          <p:cNvPr id="376" name="object 376"/>
          <p:cNvSpPr txBox="1"/>
          <p:nvPr/>
        </p:nvSpPr>
        <p:spPr>
          <a:xfrm>
            <a:off x="6014118" y="9648992"/>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-7.84%</a:t>
            </a:r>
            <a:endParaRPr sz="750">
              <a:latin typeface="Arial" panose="020B0604020202020204"/>
              <a:cs typeface="Arial" panose="020B0604020202020204"/>
            </a:endParaRPr>
          </a:p>
        </p:txBody>
      </p:sp>
      <p:sp>
        <p:nvSpPr>
          <p:cNvPr id="377" name="object 377"/>
          <p:cNvSpPr txBox="1"/>
          <p:nvPr/>
        </p:nvSpPr>
        <p:spPr>
          <a:xfrm>
            <a:off x="6828924" y="9648992"/>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11.30%</a:t>
            </a:r>
            <a:endParaRPr sz="750">
              <a:latin typeface="Arial" panose="020B0604020202020204"/>
              <a:cs typeface="Arial" panose="020B0604020202020204"/>
            </a:endParaRPr>
          </a:p>
        </p:txBody>
      </p:sp>
      <p:sp>
        <p:nvSpPr>
          <p:cNvPr id="378" name="object 378"/>
          <p:cNvSpPr/>
          <p:nvPr/>
        </p:nvSpPr>
        <p:spPr>
          <a:xfrm>
            <a:off x="319338" y="2924175"/>
            <a:ext cx="0" cy="246379"/>
          </a:xfrm>
          <a:custGeom>
            <a:avLst/>
            <a:gdLst/>
            <a:ahLst/>
            <a:cxnLst/>
            <a:rect l="l" t="t" r="r" b="b"/>
            <a:pathLst>
              <a:path h="246380">
                <a:moveTo>
                  <a:pt x="0" y="0"/>
                </a:moveTo>
                <a:lnTo>
                  <a:pt x="0" y="245978"/>
                </a:lnTo>
              </a:path>
            </a:pathLst>
          </a:custGeom>
          <a:ln w="7686">
            <a:solidFill>
              <a:srgbClr val="CACACA"/>
            </a:solidFill>
          </a:ln>
        </p:spPr>
        <p:txBody>
          <a:bodyPr wrap="square" lIns="0" tIns="0" rIns="0" bIns="0" rtlCol="0"/>
          <a:lstStyle/>
          <a:p/>
        </p:txBody>
      </p:sp>
      <p:sp>
        <p:nvSpPr>
          <p:cNvPr id="379" name="object 379"/>
          <p:cNvSpPr/>
          <p:nvPr/>
        </p:nvSpPr>
        <p:spPr>
          <a:xfrm>
            <a:off x="319338" y="2924175"/>
            <a:ext cx="4373880" cy="0"/>
          </a:xfrm>
          <a:custGeom>
            <a:avLst/>
            <a:gdLst/>
            <a:ahLst/>
            <a:cxnLst/>
            <a:rect l="l" t="t" r="r" b="b"/>
            <a:pathLst>
              <a:path w="4373880">
                <a:moveTo>
                  <a:pt x="0" y="0"/>
                </a:moveTo>
                <a:lnTo>
                  <a:pt x="4373813" y="0"/>
                </a:lnTo>
              </a:path>
            </a:pathLst>
          </a:custGeom>
          <a:ln w="7686">
            <a:solidFill>
              <a:srgbClr val="CACACA"/>
            </a:solidFill>
          </a:ln>
        </p:spPr>
        <p:txBody>
          <a:bodyPr wrap="square" lIns="0" tIns="0" rIns="0" bIns="0" rtlCol="0"/>
          <a:lstStyle/>
          <a:p/>
        </p:txBody>
      </p:sp>
      <p:sp>
        <p:nvSpPr>
          <p:cNvPr id="380" name="object 380"/>
          <p:cNvSpPr/>
          <p:nvPr/>
        </p:nvSpPr>
        <p:spPr>
          <a:xfrm>
            <a:off x="4693151" y="2924175"/>
            <a:ext cx="0" cy="265430"/>
          </a:xfrm>
          <a:custGeom>
            <a:avLst/>
            <a:gdLst/>
            <a:ahLst/>
            <a:cxnLst/>
            <a:rect l="l" t="t" r="r" b="b"/>
            <a:pathLst>
              <a:path h="265430">
                <a:moveTo>
                  <a:pt x="0" y="265196"/>
                </a:moveTo>
                <a:lnTo>
                  <a:pt x="0" y="0"/>
                </a:lnTo>
              </a:path>
            </a:pathLst>
          </a:custGeom>
          <a:ln w="7686">
            <a:solidFill>
              <a:srgbClr val="CACACA"/>
            </a:solidFill>
          </a:ln>
        </p:spPr>
        <p:txBody>
          <a:bodyPr wrap="square" lIns="0" tIns="0" rIns="0" bIns="0" rtlCol="0"/>
          <a:lstStyle/>
          <a:p/>
        </p:txBody>
      </p:sp>
      <p:sp>
        <p:nvSpPr>
          <p:cNvPr id="381" name="object 381"/>
          <p:cNvSpPr/>
          <p:nvPr/>
        </p:nvSpPr>
        <p:spPr>
          <a:xfrm>
            <a:off x="319338" y="3177840"/>
            <a:ext cx="4373880" cy="0"/>
          </a:xfrm>
          <a:custGeom>
            <a:avLst/>
            <a:gdLst/>
            <a:ahLst/>
            <a:cxnLst/>
            <a:rect l="l" t="t" r="r" b="b"/>
            <a:pathLst>
              <a:path w="4373880">
                <a:moveTo>
                  <a:pt x="0" y="0"/>
                </a:moveTo>
                <a:lnTo>
                  <a:pt x="4373813" y="0"/>
                </a:lnTo>
              </a:path>
            </a:pathLst>
          </a:custGeom>
          <a:ln w="7686">
            <a:solidFill>
              <a:srgbClr val="CACACA"/>
            </a:solidFill>
          </a:ln>
        </p:spPr>
        <p:txBody>
          <a:bodyPr wrap="square" lIns="0" tIns="0" rIns="0" bIns="0" rtlCol="0"/>
          <a:lstStyle/>
          <a:p/>
        </p:txBody>
      </p:sp>
      <p:sp>
        <p:nvSpPr>
          <p:cNvPr id="382" name="object 382"/>
          <p:cNvSpPr/>
          <p:nvPr/>
        </p:nvSpPr>
        <p:spPr>
          <a:xfrm>
            <a:off x="4700838" y="2924175"/>
            <a:ext cx="2506345" cy="0"/>
          </a:xfrm>
          <a:custGeom>
            <a:avLst/>
            <a:gdLst/>
            <a:ahLst/>
            <a:cxnLst/>
            <a:rect l="l" t="t" r="r" b="b"/>
            <a:pathLst>
              <a:path w="2506345">
                <a:moveTo>
                  <a:pt x="0" y="0"/>
                </a:moveTo>
                <a:lnTo>
                  <a:pt x="2505910" y="0"/>
                </a:lnTo>
              </a:path>
            </a:pathLst>
          </a:custGeom>
          <a:ln w="7686">
            <a:solidFill>
              <a:srgbClr val="CACACA"/>
            </a:solidFill>
          </a:ln>
        </p:spPr>
        <p:txBody>
          <a:bodyPr wrap="square" lIns="0" tIns="0" rIns="0" bIns="0" rtlCol="0"/>
          <a:lstStyle/>
          <a:p/>
        </p:txBody>
      </p:sp>
      <p:sp>
        <p:nvSpPr>
          <p:cNvPr id="383" name="object 383"/>
          <p:cNvSpPr/>
          <p:nvPr/>
        </p:nvSpPr>
        <p:spPr>
          <a:xfrm>
            <a:off x="7206748" y="2924175"/>
            <a:ext cx="0" cy="254000"/>
          </a:xfrm>
          <a:custGeom>
            <a:avLst/>
            <a:gdLst/>
            <a:ahLst/>
            <a:cxnLst/>
            <a:rect l="l" t="t" r="r" b="b"/>
            <a:pathLst>
              <a:path h="254000">
                <a:moveTo>
                  <a:pt x="0" y="0"/>
                </a:moveTo>
                <a:lnTo>
                  <a:pt x="0" y="253665"/>
                </a:lnTo>
              </a:path>
            </a:pathLst>
          </a:custGeom>
          <a:ln w="7686">
            <a:solidFill>
              <a:srgbClr val="CACACA"/>
            </a:solidFill>
          </a:ln>
        </p:spPr>
        <p:txBody>
          <a:bodyPr wrap="square" lIns="0" tIns="0" rIns="0" bIns="0" rtlCol="0"/>
          <a:lstStyle/>
          <a:p/>
        </p:txBody>
      </p:sp>
      <p:sp>
        <p:nvSpPr>
          <p:cNvPr id="384" name="object 384"/>
          <p:cNvSpPr/>
          <p:nvPr/>
        </p:nvSpPr>
        <p:spPr>
          <a:xfrm>
            <a:off x="4700838" y="3177840"/>
            <a:ext cx="2506345" cy="0"/>
          </a:xfrm>
          <a:custGeom>
            <a:avLst/>
            <a:gdLst/>
            <a:ahLst/>
            <a:cxnLst/>
            <a:rect l="l" t="t" r="r" b="b"/>
            <a:pathLst>
              <a:path w="2506345">
                <a:moveTo>
                  <a:pt x="0" y="0"/>
                </a:moveTo>
                <a:lnTo>
                  <a:pt x="2505910" y="0"/>
                </a:lnTo>
              </a:path>
            </a:pathLst>
          </a:custGeom>
          <a:ln w="7686">
            <a:solidFill>
              <a:srgbClr val="CACACA"/>
            </a:solidFill>
          </a:ln>
        </p:spPr>
        <p:txBody>
          <a:bodyPr wrap="square" lIns="0" tIns="0" rIns="0" bIns="0" rtlCol="0"/>
          <a:lstStyle/>
          <a:p/>
        </p:txBody>
      </p:sp>
      <p:sp>
        <p:nvSpPr>
          <p:cNvPr id="385" name="object 385"/>
          <p:cNvSpPr/>
          <p:nvPr/>
        </p:nvSpPr>
        <p:spPr>
          <a:xfrm>
            <a:off x="319338" y="340075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386" name="object 386"/>
          <p:cNvSpPr/>
          <p:nvPr/>
        </p:nvSpPr>
        <p:spPr>
          <a:xfrm>
            <a:off x="2279482" y="340075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387" name="object 387"/>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8" name="object 388"/>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9" name="object 389"/>
          <p:cNvSpPr/>
          <p:nvPr/>
        </p:nvSpPr>
        <p:spPr>
          <a:xfrm>
            <a:off x="2998202" y="3366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0" name="object 390"/>
          <p:cNvSpPr/>
          <p:nvPr/>
        </p:nvSpPr>
        <p:spPr>
          <a:xfrm>
            <a:off x="2998202" y="3366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1" name="object 391"/>
          <p:cNvSpPr/>
          <p:nvPr/>
        </p:nvSpPr>
        <p:spPr>
          <a:xfrm>
            <a:off x="2998202" y="33354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2" name="object 392"/>
          <p:cNvSpPr/>
          <p:nvPr/>
        </p:nvSpPr>
        <p:spPr>
          <a:xfrm>
            <a:off x="2998202" y="33354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3" name="object 393"/>
          <p:cNvSpPr/>
          <p:nvPr/>
        </p:nvSpPr>
        <p:spPr>
          <a:xfrm>
            <a:off x="2998202" y="33046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4" name="object 394"/>
          <p:cNvSpPr/>
          <p:nvPr/>
        </p:nvSpPr>
        <p:spPr>
          <a:xfrm>
            <a:off x="2998202" y="33046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2739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6" name="object 396"/>
          <p:cNvSpPr/>
          <p:nvPr/>
        </p:nvSpPr>
        <p:spPr>
          <a:xfrm>
            <a:off x="2998202" y="32739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7" name="object 397"/>
          <p:cNvSpPr/>
          <p:nvPr/>
        </p:nvSpPr>
        <p:spPr>
          <a:xfrm>
            <a:off x="2998202" y="32431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8" name="object 398"/>
          <p:cNvSpPr/>
          <p:nvPr/>
        </p:nvSpPr>
        <p:spPr>
          <a:xfrm>
            <a:off x="2998202" y="32431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9" name="object 399"/>
          <p:cNvSpPr/>
          <p:nvPr/>
        </p:nvSpPr>
        <p:spPr>
          <a:xfrm>
            <a:off x="2998202" y="3212431"/>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0" name="object 400"/>
          <p:cNvSpPr/>
          <p:nvPr/>
        </p:nvSpPr>
        <p:spPr>
          <a:xfrm>
            <a:off x="2998202" y="3212431"/>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1" name="object 401"/>
          <p:cNvSpPr/>
          <p:nvPr/>
        </p:nvSpPr>
        <p:spPr>
          <a:xfrm>
            <a:off x="2998202" y="3181684"/>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2" name="object 402"/>
          <p:cNvSpPr/>
          <p:nvPr/>
        </p:nvSpPr>
        <p:spPr>
          <a:xfrm>
            <a:off x="2998202" y="318168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3" name="object 403"/>
          <p:cNvSpPr/>
          <p:nvPr/>
        </p:nvSpPr>
        <p:spPr>
          <a:xfrm>
            <a:off x="3009732" y="340075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04" name="object 404"/>
          <p:cNvSpPr/>
          <p:nvPr/>
        </p:nvSpPr>
        <p:spPr>
          <a:xfrm>
            <a:off x="3855285" y="340075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05" name="object 405"/>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6" name="object 406"/>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7" name="object 407"/>
          <p:cNvSpPr/>
          <p:nvPr/>
        </p:nvSpPr>
        <p:spPr>
          <a:xfrm>
            <a:off x="4689307" y="3366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8" name="object 408"/>
          <p:cNvSpPr/>
          <p:nvPr/>
        </p:nvSpPr>
        <p:spPr>
          <a:xfrm>
            <a:off x="4689307" y="3366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9" name="object 409"/>
          <p:cNvSpPr/>
          <p:nvPr/>
        </p:nvSpPr>
        <p:spPr>
          <a:xfrm>
            <a:off x="4689307" y="33354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0" name="object 410"/>
          <p:cNvSpPr/>
          <p:nvPr/>
        </p:nvSpPr>
        <p:spPr>
          <a:xfrm>
            <a:off x="4689307" y="33354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3046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2" name="object 412"/>
          <p:cNvSpPr/>
          <p:nvPr/>
        </p:nvSpPr>
        <p:spPr>
          <a:xfrm>
            <a:off x="4689307" y="33046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3" name="object 413"/>
          <p:cNvSpPr/>
          <p:nvPr/>
        </p:nvSpPr>
        <p:spPr>
          <a:xfrm>
            <a:off x="4689307" y="32739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4" name="object 414"/>
          <p:cNvSpPr/>
          <p:nvPr/>
        </p:nvSpPr>
        <p:spPr>
          <a:xfrm>
            <a:off x="4689307" y="32739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5" name="object 415"/>
          <p:cNvSpPr/>
          <p:nvPr/>
        </p:nvSpPr>
        <p:spPr>
          <a:xfrm>
            <a:off x="4689307" y="32431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6" name="object 416"/>
          <p:cNvSpPr/>
          <p:nvPr/>
        </p:nvSpPr>
        <p:spPr>
          <a:xfrm>
            <a:off x="4689307" y="32431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7" name="object 417"/>
          <p:cNvSpPr/>
          <p:nvPr/>
        </p:nvSpPr>
        <p:spPr>
          <a:xfrm>
            <a:off x="4689307" y="3212431"/>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4689307" y="3212431"/>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4689307" y="318168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0" name="object 420"/>
          <p:cNvSpPr/>
          <p:nvPr/>
        </p:nvSpPr>
        <p:spPr>
          <a:xfrm>
            <a:off x="4700838" y="340075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21" name="object 421"/>
          <p:cNvSpPr/>
          <p:nvPr/>
        </p:nvSpPr>
        <p:spPr>
          <a:xfrm>
            <a:off x="5538704" y="340075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22" name="object 422"/>
          <p:cNvSpPr/>
          <p:nvPr/>
        </p:nvSpPr>
        <p:spPr>
          <a:xfrm>
            <a:off x="6376570" y="340075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23" name="object 423"/>
          <p:cNvSpPr/>
          <p:nvPr/>
        </p:nvSpPr>
        <p:spPr>
          <a:xfrm>
            <a:off x="319338" y="362367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24" name="object 424"/>
          <p:cNvSpPr/>
          <p:nvPr/>
        </p:nvSpPr>
        <p:spPr>
          <a:xfrm>
            <a:off x="2279482" y="362367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25" name="object 425"/>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589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5890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5583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5583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5275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5275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2998202" y="3496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4" name="object 434"/>
          <p:cNvSpPr/>
          <p:nvPr/>
        </p:nvSpPr>
        <p:spPr>
          <a:xfrm>
            <a:off x="2998202" y="3496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5" name="object 435"/>
          <p:cNvSpPr/>
          <p:nvPr/>
        </p:nvSpPr>
        <p:spPr>
          <a:xfrm>
            <a:off x="2998202" y="34660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2998202" y="34660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2998202" y="34353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2998202" y="34353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2998202" y="34046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2998202" y="34046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3009732" y="36236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42" name="object 442"/>
          <p:cNvSpPr/>
          <p:nvPr/>
        </p:nvSpPr>
        <p:spPr>
          <a:xfrm>
            <a:off x="3855285" y="36236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43" name="object 443"/>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589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5890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5583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5583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5275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5275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689307" y="3496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2" name="object 452"/>
          <p:cNvSpPr/>
          <p:nvPr/>
        </p:nvSpPr>
        <p:spPr>
          <a:xfrm>
            <a:off x="4689307" y="3496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3" name="object 453"/>
          <p:cNvSpPr/>
          <p:nvPr/>
        </p:nvSpPr>
        <p:spPr>
          <a:xfrm>
            <a:off x="4689307" y="34660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4" name="object 454"/>
          <p:cNvSpPr/>
          <p:nvPr/>
        </p:nvSpPr>
        <p:spPr>
          <a:xfrm>
            <a:off x="4689307" y="34660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5" name="object 455"/>
          <p:cNvSpPr/>
          <p:nvPr/>
        </p:nvSpPr>
        <p:spPr>
          <a:xfrm>
            <a:off x="4689307" y="34353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6" name="object 456"/>
          <p:cNvSpPr/>
          <p:nvPr/>
        </p:nvSpPr>
        <p:spPr>
          <a:xfrm>
            <a:off x="4689307" y="34353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7" name="object 457"/>
          <p:cNvSpPr/>
          <p:nvPr/>
        </p:nvSpPr>
        <p:spPr>
          <a:xfrm>
            <a:off x="4689307" y="34046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8" name="object 458"/>
          <p:cNvSpPr/>
          <p:nvPr/>
        </p:nvSpPr>
        <p:spPr>
          <a:xfrm>
            <a:off x="4689307" y="34046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9" name="object 459"/>
          <p:cNvSpPr/>
          <p:nvPr/>
        </p:nvSpPr>
        <p:spPr>
          <a:xfrm>
            <a:off x="4700838" y="36236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60" name="object 460"/>
          <p:cNvSpPr/>
          <p:nvPr/>
        </p:nvSpPr>
        <p:spPr>
          <a:xfrm>
            <a:off x="5538704" y="36236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61" name="object 461"/>
          <p:cNvSpPr/>
          <p:nvPr/>
        </p:nvSpPr>
        <p:spPr>
          <a:xfrm>
            <a:off x="6376570" y="36236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62" name="object 462"/>
          <p:cNvSpPr/>
          <p:nvPr/>
        </p:nvSpPr>
        <p:spPr>
          <a:xfrm>
            <a:off x="319338" y="3846596"/>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63" name="object 463"/>
          <p:cNvSpPr/>
          <p:nvPr/>
        </p:nvSpPr>
        <p:spPr>
          <a:xfrm>
            <a:off x="2279482" y="3846596"/>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64" name="object 464"/>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812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812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7812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7812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7505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7505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2998202" y="37197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3" name="object 473"/>
          <p:cNvSpPr/>
          <p:nvPr/>
        </p:nvSpPr>
        <p:spPr>
          <a:xfrm>
            <a:off x="2998202" y="37197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4" name="object 474"/>
          <p:cNvSpPr/>
          <p:nvPr/>
        </p:nvSpPr>
        <p:spPr>
          <a:xfrm>
            <a:off x="2998202" y="3689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2998202" y="3689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2998202" y="3658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2998202" y="3658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2998202" y="36275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2998202" y="36275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3009732" y="3846596"/>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81" name="object 481"/>
          <p:cNvSpPr/>
          <p:nvPr/>
        </p:nvSpPr>
        <p:spPr>
          <a:xfrm>
            <a:off x="3855285" y="3846596"/>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82" name="object 482"/>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812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812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7812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7812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7505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7505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689307" y="37197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1" name="object 491"/>
          <p:cNvSpPr/>
          <p:nvPr/>
        </p:nvSpPr>
        <p:spPr>
          <a:xfrm>
            <a:off x="4689307" y="37197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2" name="object 492"/>
          <p:cNvSpPr/>
          <p:nvPr/>
        </p:nvSpPr>
        <p:spPr>
          <a:xfrm>
            <a:off x="4689307" y="3689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3" name="object 493"/>
          <p:cNvSpPr/>
          <p:nvPr/>
        </p:nvSpPr>
        <p:spPr>
          <a:xfrm>
            <a:off x="4689307" y="3689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4" name="object 494"/>
          <p:cNvSpPr/>
          <p:nvPr/>
        </p:nvSpPr>
        <p:spPr>
          <a:xfrm>
            <a:off x="4689307" y="3658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5" name="object 495"/>
          <p:cNvSpPr/>
          <p:nvPr/>
        </p:nvSpPr>
        <p:spPr>
          <a:xfrm>
            <a:off x="4689307" y="3658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6" name="object 496"/>
          <p:cNvSpPr/>
          <p:nvPr/>
        </p:nvSpPr>
        <p:spPr>
          <a:xfrm>
            <a:off x="4689307" y="36275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7" name="object 497"/>
          <p:cNvSpPr/>
          <p:nvPr/>
        </p:nvSpPr>
        <p:spPr>
          <a:xfrm>
            <a:off x="4689307" y="36275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8" name="object 498"/>
          <p:cNvSpPr/>
          <p:nvPr/>
        </p:nvSpPr>
        <p:spPr>
          <a:xfrm>
            <a:off x="4700838" y="3846596"/>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9" name="object 499"/>
          <p:cNvSpPr/>
          <p:nvPr/>
        </p:nvSpPr>
        <p:spPr>
          <a:xfrm>
            <a:off x="5538704" y="3846596"/>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00" name="object 500"/>
          <p:cNvSpPr/>
          <p:nvPr/>
        </p:nvSpPr>
        <p:spPr>
          <a:xfrm>
            <a:off x="6376570" y="3846596"/>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01" name="object 501"/>
          <p:cNvSpPr/>
          <p:nvPr/>
        </p:nvSpPr>
        <p:spPr>
          <a:xfrm>
            <a:off x="319338" y="4069514"/>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502" name="object 502"/>
          <p:cNvSpPr/>
          <p:nvPr/>
        </p:nvSpPr>
        <p:spPr>
          <a:xfrm>
            <a:off x="2279482" y="4069514"/>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503" name="object 503"/>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40349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40349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4004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4004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9734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9734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2998202" y="39426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2" name="object 512"/>
          <p:cNvSpPr/>
          <p:nvPr/>
        </p:nvSpPr>
        <p:spPr>
          <a:xfrm>
            <a:off x="2998202" y="39426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3" name="object 513"/>
          <p:cNvSpPr/>
          <p:nvPr/>
        </p:nvSpPr>
        <p:spPr>
          <a:xfrm>
            <a:off x="2998202" y="39119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2998202" y="39119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2998202" y="3881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2998202" y="38811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2998202" y="3850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2998202" y="3850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3009732" y="4069514"/>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20" name="object 520"/>
          <p:cNvSpPr/>
          <p:nvPr/>
        </p:nvSpPr>
        <p:spPr>
          <a:xfrm>
            <a:off x="3855285" y="4069514"/>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21" name="object 521"/>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40349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40349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4004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4004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9734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9734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689307" y="39426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0" name="object 530"/>
          <p:cNvSpPr/>
          <p:nvPr/>
        </p:nvSpPr>
        <p:spPr>
          <a:xfrm>
            <a:off x="4689307" y="39426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1" name="object 531"/>
          <p:cNvSpPr/>
          <p:nvPr/>
        </p:nvSpPr>
        <p:spPr>
          <a:xfrm>
            <a:off x="4689307" y="39119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2" name="object 532"/>
          <p:cNvSpPr/>
          <p:nvPr/>
        </p:nvSpPr>
        <p:spPr>
          <a:xfrm>
            <a:off x="4689307" y="39119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3" name="object 533"/>
          <p:cNvSpPr/>
          <p:nvPr/>
        </p:nvSpPr>
        <p:spPr>
          <a:xfrm>
            <a:off x="4689307" y="3881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4" name="object 534"/>
          <p:cNvSpPr/>
          <p:nvPr/>
        </p:nvSpPr>
        <p:spPr>
          <a:xfrm>
            <a:off x="4689307" y="38811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5" name="object 535"/>
          <p:cNvSpPr/>
          <p:nvPr/>
        </p:nvSpPr>
        <p:spPr>
          <a:xfrm>
            <a:off x="4689307" y="3850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6" name="object 536"/>
          <p:cNvSpPr/>
          <p:nvPr/>
        </p:nvSpPr>
        <p:spPr>
          <a:xfrm>
            <a:off x="4689307" y="3850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7" name="object 537"/>
          <p:cNvSpPr/>
          <p:nvPr/>
        </p:nvSpPr>
        <p:spPr>
          <a:xfrm>
            <a:off x="4700838" y="4069514"/>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8" name="object 538"/>
          <p:cNvSpPr/>
          <p:nvPr/>
        </p:nvSpPr>
        <p:spPr>
          <a:xfrm>
            <a:off x="5538704" y="4069514"/>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9" name="object 539"/>
          <p:cNvSpPr/>
          <p:nvPr/>
        </p:nvSpPr>
        <p:spPr>
          <a:xfrm>
            <a:off x="6376570" y="4069514"/>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40" name="object 540"/>
          <p:cNvSpPr/>
          <p:nvPr/>
        </p:nvSpPr>
        <p:spPr>
          <a:xfrm>
            <a:off x="319338" y="42232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41" name="object 541"/>
          <p:cNvSpPr/>
          <p:nvPr/>
        </p:nvSpPr>
        <p:spPr>
          <a:xfrm>
            <a:off x="2279482" y="42232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42" name="object 542"/>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2998202" y="41809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5" name="object 545"/>
          <p:cNvSpPr/>
          <p:nvPr/>
        </p:nvSpPr>
        <p:spPr>
          <a:xfrm>
            <a:off x="2998202" y="41809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6" name="object 546"/>
          <p:cNvSpPr/>
          <p:nvPr/>
        </p:nvSpPr>
        <p:spPr>
          <a:xfrm>
            <a:off x="2998202" y="41425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2998202" y="41425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2998202" y="41041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2998202" y="41041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2998202" y="40733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2998202" y="40733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3009732" y="42232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53" name="object 553"/>
          <p:cNvSpPr/>
          <p:nvPr/>
        </p:nvSpPr>
        <p:spPr>
          <a:xfrm>
            <a:off x="3855285" y="42232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54" name="object 554"/>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689307" y="41809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7" name="object 557"/>
          <p:cNvSpPr/>
          <p:nvPr/>
        </p:nvSpPr>
        <p:spPr>
          <a:xfrm>
            <a:off x="4689307" y="41809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8" name="object 558"/>
          <p:cNvSpPr/>
          <p:nvPr/>
        </p:nvSpPr>
        <p:spPr>
          <a:xfrm>
            <a:off x="4689307" y="41425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9" name="object 559"/>
          <p:cNvSpPr/>
          <p:nvPr/>
        </p:nvSpPr>
        <p:spPr>
          <a:xfrm>
            <a:off x="4689307" y="41425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0" name="object 560"/>
          <p:cNvSpPr/>
          <p:nvPr/>
        </p:nvSpPr>
        <p:spPr>
          <a:xfrm>
            <a:off x="4689307" y="41041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1" name="object 561"/>
          <p:cNvSpPr/>
          <p:nvPr/>
        </p:nvSpPr>
        <p:spPr>
          <a:xfrm>
            <a:off x="4689307" y="41041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2" name="object 562"/>
          <p:cNvSpPr/>
          <p:nvPr/>
        </p:nvSpPr>
        <p:spPr>
          <a:xfrm>
            <a:off x="4689307" y="40733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3" name="object 563"/>
          <p:cNvSpPr/>
          <p:nvPr/>
        </p:nvSpPr>
        <p:spPr>
          <a:xfrm>
            <a:off x="4689307" y="40733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4" name="object 564"/>
          <p:cNvSpPr/>
          <p:nvPr/>
        </p:nvSpPr>
        <p:spPr>
          <a:xfrm>
            <a:off x="4700838" y="42232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65" name="object 565"/>
          <p:cNvSpPr/>
          <p:nvPr/>
        </p:nvSpPr>
        <p:spPr>
          <a:xfrm>
            <a:off x="5538704" y="42232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66" name="object 566"/>
          <p:cNvSpPr/>
          <p:nvPr/>
        </p:nvSpPr>
        <p:spPr>
          <a:xfrm>
            <a:off x="6376570" y="42232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67" name="object 567"/>
          <p:cNvSpPr/>
          <p:nvPr/>
        </p:nvSpPr>
        <p:spPr>
          <a:xfrm>
            <a:off x="319338" y="43769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68" name="object 568"/>
          <p:cNvSpPr/>
          <p:nvPr/>
        </p:nvSpPr>
        <p:spPr>
          <a:xfrm>
            <a:off x="2279482" y="43769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69" name="object 569"/>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2998202" y="43347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2" name="object 572"/>
          <p:cNvSpPr/>
          <p:nvPr/>
        </p:nvSpPr>
        <p:spPr>
          <a:xfrm>
            <a:off x="2998202" y="43347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3" name="object 573"/>
          <p:cNvSpPr/>
          <p:nvPr/>
        </p:nvSpPr>
        <p:spPr>
          <a:xfrm>
            <a:off x="2998202" y="42962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2998202" y="42962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2998202" y="42578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2998202" y="42578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2998202" y="42270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2998202" y="42270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3009732" y="43769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80" name="object 580"/>
          <p:cNvSpPr/>
          <p:nvPr/>
        </p:nvSpPr>
        <p:spPr>
          <a:xfrm>
            <a:off x="3855285" y="43769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81" name="object 581"/>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689307" y="43347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4" name="object 584"/>
          <p:cNvSpPr/>
          <p:nvPr/>
        </p:nvSpPr>
        <p:spPr>
          <a:xfrm>
            <a:off x="4689307" y="43347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5" name="object 585"/>
          <p:cNvSpPr/>
          <p:nvPr/>
        </p:nvSpPr>
        <p:spPr>
          <a:xfrm>
            <a:off x="4689307" y="42962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6" name="object 586"/>
          <p:cNvSpPr/>
          <p:nvPr/>
        </p:nvSpPr>
        <p:spPr>
          <a:xfrm>
            <a:off x="4689307" y="42962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7" name="object 587"/>
          <p:cNvSpPr/>
          <p:nvPr/>
        </p:nvSpPr>
        <p:spPr>
          <a:xfrm>
            <a:off x="4689307" y="42578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8" name="object 588"/>
          <p:cNvSpPr/>
          <p:nvPr/>
        </p:nvSpPr>
        <p:spPr>
          <a:xfrm>
            <a:off x="4689307" y="42578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9" name="object 589"/>
          <p:cNvSpPr/>
          <p:nvPr/>
        </p:nvSpPr>
        <p:spPr>
          <a:xfrm>
            <a:off x="4689307" y="42270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0" name="object 590"/>
          <p:cNvSpPr/>
          <p:nvPr/>
        </p:nvSpPr>
        <p:spPr>
          <a:xfrm>
            <a:off x="4689307" y="42270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1" name="object 591"/>
          <p:cNvSpPr/>
          <p:nvPr/>
        </p:nvSpPr>
        <p:spPr>
          <a:xfrm>
            <a:off x="4700838" y="43769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92" name="object 592"/>
          <p:cNvSpPr/>
          <p:nvPr/>
        </p:nvSpPr>
        <p:spPr>
          <a:xfrm>
            <a:off x="5538704" y="43769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93" name="object 593"/>
          <p:cNvSpPr/>
          <p:nvPr/>
        </p:nvSpPr>
        <p:spPr>
          <a:xfrm>
            <a:off x="6376570" y="43769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94" name="object 594"/>
          <p:cNvSpPr/>
          <p:nvPr/>
        </p:nvSpPr>
        <p:spPr>
          <a:xfrm>
            <a:off x="319338" y="45307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95" name="object 595"/>
          <p:cNvSpPr/>
          <p:nvPr/>
        </p:nvSpPr>
        <p:spPr>
          <a:xfrm>
            <a:off x="2279482" y="45307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96" name="object 596"/>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2998202" y="44884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9" name="object 599"/>
          <p:cNvSpPr/>
          <p:nvPr/>
        </p:nvSpPr>
        <p:spPr>
          <a:xfrm>
            <a:off x="2998202" y="44884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0" name="object 600"/>
          <p:cNvSpPr/>
          <p:nvPr/>
        </p:nvSpPr>
        <p:spPr>
          <a:xfrm>
            <a:off x="2998202" y="44500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2998202" y="44500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2998202" y="44115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2998202" y="44115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2998202" y="43808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2998202" y="43808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3009732" y="45307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07" name="object 607"/>
          <p:cNvSpPr/>
          <p:nvPr/>
        </p:nvSpPr>
        <p:spPr>
          <a:xfrm>
            <a:off x="3855285" y="45307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08" name="object 608"/>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689307" y="44884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1" name="object 611"/>
          <p:cNvSpPr/>
          <p:nvPr/>
        </p:nvSpPr>
        <p:spPr>
          <a:xfrm>
            <a:off x="4689307" y="44884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2" name="object 612"/>
          <p:cNvSpPr/>
          <p:nvPr/>
        </p:nvSpPr>
        <p:spPr>
          <a:xfrm>
            <a:off x="4689307" y="44500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3" name="object 613"/>
          <p:cNvSpPr/>
          <p:nvPr/>
        </p:nvSpPr>
        <p:spPr>
          <a:xfrm>
            <a:off x="4689307" y="44500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4" name="object 614"/>
          <p:cNvSpPr/>
          <p:nvPr/>
        </p:nvSpPr>
        <p:spPr>
          <a:xfrm>
            <a:off x="4689307" y="44115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5" name="object 615"/>
          <p:cNvSpPr/>
          <p:nvPr/>
        </p:nvSpPr>
        <p:spPr>
          <a:xfrm>
            <a:off x="4689307" y="44115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6" name="object 616"/>
          <p:cNvSpPr/>
          <p:nvPr/>
        </p:nvSpPr>
        <p:spPr>
          <a:xfrm>
            <a:off x="4689307" y="43808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7" name="object 617"/>
          <p:cNvSpPr/>
          <p:nvPr/>
        </p:nvSpPr>
        <p:spPr>
          <a:xfrm>
            <a:off x="4689307" y="43808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8" name="object 618"/>
          <p:cNvSpPr/>
          <p:nvPr/>
        </p:nvSpPr>
        <p:spPr>
          <a:xfrm>
            <a:off x="4700838" y="45307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9" name="object 619"/>
          <p:cNvSpPr/>
          <p:nvPr/>
        </p:nvSpPr>
        <p:spPr>
          <a:xfrm>
            <a:off x="5538704" y="45307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20" name="object 620"/>
          <p:cNvSpPr/>
          <p:nvPr/>
        </p:nvSpPr>
        <p:spPr>
          <a:xfrm>
            <a:off x="6376570" y="45307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21" name="object 621"/>
          <p:cNvSpPr/>
          <p:nvPr/>
        </p:nvSpPr>
        <p:spPr>
          <a:xfrm>
            <a:off x="319338" y="4753643"/>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622" name="object 622"/>
          <p:cNvSpPr/>
          <p:nvPr/>
        </p:nvSpPr>
        <p:spPr>
          <a:xfrm>
            <a:off x="2279482" y="4753643"/>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623" name="object 623"/>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7190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7190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6883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6883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6575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6575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2998202" y="46268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2" name="object 632"/>
          <p:cNvSpPr/>
          <p:nvPr/>
        </p:nvSpPr>
        <p:spPr>
          <a:xfrm>
            <a:off x="2998202" y="46268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3" name="object 633"/>
          <p:cNvSpPr/>
          <p:nvPr/>
        </p:nvSpPr>
        <p:spPr>
          <a:xfrm>
            <a:off x="2998202" y="45960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2998202" y="45960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2998202" y="45653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2998202" y="45653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2998202" y="45345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2998202" y="45345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3009732" y="47536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40" name="object 640"/>
          <p:cNvSpPr/>
          <p:nvPr/>
        </p:nvSpPr>
        <p:spPr>
          <a:xfrm>
            <a:off x="3855285" y="47536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41" name="object 641"/>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7190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7190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6883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6883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6575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6575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689307" y="46268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0" name="object 650"/>
          <p:cNvSpPr/>
          <p:nvPr/>
        </p:nvSpPr>
        <p:spPr>
          <a:xfrm>
            <a:off x="4689307" y="46268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1" name="object 651"/>
          <p:cNvSpPr/>
          <p:nvPr/>
        </p:nvSpPr>
        <p:spPr>
          <a:xfrm>
            <a:off x="4689307" y="45960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2" name="object 652"/>
          <p:cNvSpPr/>
          <p:nvPr/>
        </p:nvSpPr>
        <p:spPr>
          <a:xfrm>
            <a:off x="4689307" y="45960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3" name="object 653"/>
          <p:cNvSpPr/>
          <p:nvPr/>
        </p:nvSpPr>
        <p:spPr>
          <a:xfrm>
            <a:off x="4689307" y="45653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4" name="object 654"/>
          <p:cNvSpPr/>
          <p:nvPr/>
        </p:nvSpPr>
        <p:spPr>
          <a:xfrm>
            <a:off x="4689307" y="45653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5" name="object 655"/>
          <p:cNvSpPr/>
          <p:nvPr/>
        </p:nvSpPr>
        <p:spPr>
          <a:xfrm>
            <a:off x="4689307" y="45345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6" name="object 656"/>
          <p:cNvSpPr/>
          <p:nvPr/>
        </p:nvSpPr>
        <p:spPr>
          <a:xfrm>
            <a:off x="4689307" y="45345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7" name="object 657"/>
          <p:cNvSpPr/>
          <p:nvPr/>
        </p:nvSpPr>
        <p:spPr>
          <a:xfrm>
            <a:off x="4700838" y="47536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8" name="object 658"/>
          <p:cNvSpPr/>
          <p:nvPr/>
        </p:nvSpPr>
        <p:spPr>
          <a:xfrm>
            <a:off x="5538704" y="47536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9" name="object 659"/>
          <p:cNvSpPr/>
          <p:nvPr/>
        </p:nvSpPr>
        <p:spPr>
          <a:xfrm>
            <a:off x="6376570" y="47536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60" name="object 660"/>
          <p:cNvSpPr/>
          <p:nvPr/>
        </p:nvSpPr>
        <p:spPr>
          <a:xfrm>
            <a:off x="319338" y="490738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61" name="object 661"/>
          <p:cNvSpPr/>
          <p:nvPr/>
        </p:nvSpPr>
        <p:spPr>
          <a:xfrm>
            <a:off x="2279482" y="490738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62" name="object 662"/>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2998202" y="48651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5" name="object 665"/>
          <p:cNvSpPr/>
          <p:nvPr/>
        </p:nvSpPr>
        <p:spPr>
          <a:xfrm>
            <a:off x="2998202" y="48651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6" name="object 666"/>
          <p:cNvSpPr/>
          <p:nvPr/>
        </p:nvSpPr>
        <p:spPr>
          <a:xfrm>
            <a:off x="2998202" y="48266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2998202" y="48266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2998202" y="47882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2998202" y="47882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2998202" y="47574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2998202" y="47574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3009732" y="49073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73" name="object 673"/>
          <p:cNvSpPr/>
          <p:nvPr/>
        </p:nvSpPr>
        <p:spPr>
          <a:xfrm>
            <a:off x="3855285" y="49073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74" name="object 674"/>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689307" y="48651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7" name="object 677"/>
          <p:cNvSpPr/>
          <p:nvPr/>
        </p:nvSpPr>
        <p:spPr>
          <a:xfrm>
            <a:off x="4689307" y="48651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8" name="object 678"/>
          <p:cNvSpPr/>
          <p:nvPr/>
        </p:nvSpPr>
        <p:spPr>
          <a:xfrm>
            <a:off x="4689307" y="48266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9" name="object 679"/>
          <p:cNvSpPr/>
          <p:nvPr/>
        </p:nvSpPr>
        <p:spPr>
          <a:xfrm>
            <a:off x="4689307" y="48266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0" name="object 680"/>
          <p:cNvSpPr/>
          <p:nvPr/>
        </p:nvSpPr>
        <p:spPr>
          <a:xfrm>
            <a:off x="4689307" y="47882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1" name="object 681"/>
          <p:cNvSpPr/>
          <p:nvPr/>
        </p:nvSpPr>
        <p:spPr>
          <a:xfrm>
            <a:off x="4689307" y="47882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2" name="object 682"/>
          <p:cNvSpPr/>
          <p:nvPr/>
        </p:nvSpPr>
        <p:spPr>
          <a:xfrm>
            <a:off x="4689307" y="47574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3" name="object 683"/>
          <p:cNvSpPr/>
          <p:nvPr/>
        </p:nvSpPr>
        <p:spPr>
          <a:xfrm>
            <a:off x="4689307" y="47574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4" name="object 684"/>
          <p:cNvSpPr/>
          <p:nvPr/>
        </p:nvSpPr>
        <p:spPr>
          <a:xfrm>
            <a:off x="4700838" y="49073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85" name="object 685"/>
          <p:cNvSpPr/>
          <p:nvPr/>
        </p:nvSpPr>
        <p:spPr>
          <a:xfrm>
            <a:off x="5538704" y="49073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86" name="object 686"/>
          <p:cNvSpPr/>
          <p:nvPr/>
        </p:nvSpPr>
        <p:spPr>
          <a:xfrm>
            <a:off x="6376570" y="49073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87" name="object 687"/>
          <p:cNvSpPr/>
          <p:nvPr/>
        </p:nvSpPr>
        <p:spPr>
          <a:xfrm>
            <a:off x="319338" y="506111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88" name="object 688"/>
          <p:cNvSpPr/>
          <p:nvPr/>
        </p:nvSpPr>
        <p:spPr>
          <a:xfrm>
            <a:off x="2279482" y="506111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89" name="object 689"/>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2998202" y="50188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2" name="object 692"/>
          <p:cNvSpPr/>
          <p:nvPr/>
        </p:nvSpPr>
        <p:spPr>
          <a:xfrm>
            <a:off x="2998202" y="50188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3" name="object 693"/>
          <p:cNvSpPr/>
          <p:nvPr/>
        </p:nvSpPr>
        <p:spPr>
          <a:xfrm>
            <a:off x="2998202" y="49804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2998202" y="49804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2998202" y="49419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2998202" y="49419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2998202" y="49112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2998202" y="49112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3009732" y="50611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00" name="object 700"/>
          <p:cNvSpPr/>
          <p:nvPr/>
        </p:nvSpPr>
        <p:spPr>
          <a:xfrm>
            <a:off x="3855285" y="50611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01" name="object 701"/>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689307" y="50188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4" name="object 704"/>
          <p:cNvSpPr/>
          <p:nvPr/>
        </p:nvSpPr>
        <p:spPr>
          <a:xfrm>
            <a:off x="4689307" y="50188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5" name="object 705"/>
          <p:cNvSpPr/>
          <p:nvPr/>
        </p:nvSpPr>
        <p:spPr>
          <a:xfrm>
            <a:off x="4689307" y="49804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6" name="object 706"/>
          <p:cNvSpPr/>
          <p:nvPr/>
        </p:nvSpPr>
        <p:spPr>
          <a:xfrm>
            <a:off x="4689307" y="49804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7" name="object 707"/>
          <p:cNvSpPr/>
          <p:nvPr/>
        </p:nvSpPr>
        <p:spPr>
          <a:xfrm>
            <a:off x="4689307" y="49419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8" name="object 708"/>
          <p:cNvSpPr/>
          <p:nvPr/>
        </p:nvSpPr>
        <p:spPr>
          <a:xfrm>
            <a:off x="4689307" y="49419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9" name="object 709"/>
          <p:cNvSpPr/>
          <p:nvPr/>
        </p:nvSpPr>
        <p:spPr>
          <a:xfrm>
            <a:off x="4689307" y="49112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0" name="object 710"/>
          <p:cNvSpPr/>
          <p:nvPr/>
        </p:nvSpPr>
        <p:spPr>
          <a:xfrm>
            <a:off x="4689307" y="49112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1" name="object 711"/>
          <p:cNvSpPr/>
          <p:nvPr/>
        </p:nvSpPr>
        <p:spPr>
          <a:xfrm>
            <a:off x="4700838" y="50611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12" name="object 712"/>
          <p:cNvSpPr/>
          <p:nvPr/>
        </p:nvSpPr>
        <p:spPr>
          <a:xfrm>
            <a:off x="5538704" y="50611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13" name="object 713"/>
          <p:cNvSpPr/>
          <p:nvPr/>
        </p:nvSpPr>
        <p:spPr>
          <a:xfrm>
            <a:off x="6376570" y="50611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14" name="object 714"/>
          <p:cNvSpPr/>
          <p:nvPr/>
        </p:nvSpPr>
        <p:spPr>
          <a:xfrm>
            <a:off x="319338" y="521485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15" name="object 715"/>
          <p:cNvSpPr/>
          <p:nvPr/>
        </p:nvSpPr>
        <p:spPr>
          <a:xfrm>
            <a:off x="2279482" y="521485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16" name="object 716"/>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2998202" y="51725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9" name="object 719"/>
          <p:cNvSpPr/>
          <p:nvPr/>
        </p:nvSpPr>
        <p:spPr>
          <a:xfrm>
            <a:off x="2998202" y="51725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0" name="object 720"/>
          <p:cNvSpPr/>
          <p:nvPr/>
        </p:nvSpPr>
        <p:spPr>
          <a:xfrm>
            <a:off x="2998202" y="51341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2998202" y="51341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2998202" y="50957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2998202" y="50957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2998202" y="50649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2998202" y="50649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3009732" y="521485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27" name="object 727"/>
          <p:cNvSpPr/>
          <p:nvPr/>
        </p:nvSpPr>
        <p:spPr>
          <a:xfrm>
            <a:off x="3855285" y="521485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28" name="object 728"/>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689307" y="51725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1" name="object 731"/>
          <p:cNvSpPr/>
          <p:nvPr/>
        </p:nvSpPr>
        <p:spPr>
          <a:xfrm>
            <a:off x="4689307" y="51725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2" name="object 732"/>
          <p:cNvSpPr/>
          <p:nvPr/>
        </p:nvSpPr>
        <p:spPr>
          <a:xfrm>
            <a:off x="4689307" y="51341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3" name="object 733"/>
          <p:cNvSpPr/>
          <p:nvPr/>
        </p:nvSpPr>
        <p:spPr>
          <a:xfrm>
            <a:off x="4689307" y="51341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4" name="object 734"/>
          <p:cNvSpPr/>
          <p:nvPr/>
        </p:nvSpPr>
        <p:spPr>
          <a:xfrm>
            <a:off x="4689307" y="50957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5" name="object 735"/>
          <p:cNvSpPr/>
          <p:nvPr/>
        </p:nvSpPr>
        <p:spPr>
          <a:xfrm>
            <a:off x="4689307" y="50957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6" name="object 736"/>
          <p:cNvSpPr/>
          <p:nvPr/>
        </p:nvSpPr>
        <p:spPr>
          <a:xfrm>
            <a:off x="4689307" y="50649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7" name="object 737"/>
          <p:cNvSpPr/>
          <p:nvPr/>
        </p:nvSpPr>
        <p:spPr>
          <a:xfrm>
            <a:off x="4689307" y="50649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8" name="object 738"/>
          <p:cNvSpPr/>
          <p:nvPr/>
        </p:nvSpPr>
        <p:spPr>
          <a:xfrm>
            <a:off x="4700838" y="521485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9" name="object 739"/>
          <p:cNvSpPr/>
          <p:nvPr/>
        </p:nvSpPr>
        <p:spPr>
          <a:xfrm>
            <a:off x="5538704" y="521485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40" name="object 740"/>
          <p:cNvSpPr/>
          <p:nvPr/>
        </p:nvSpPr>
        <p:spPr>
          <a:xfrm>
            <a:off x="6376570" y="521485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41" name="object 741"/>
          <p:cNvSpPr/>
          <p:nvPr/>
        </p:nvSpPr>
        <p:spPr>
          <a:xfrm>
            <a:off x="319338" y="53685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42" name="object 742"/>
          <p:cNvSpPr/>
          <p:nvPr/>
        </p:nvSpPr>
        <p:spPr>
          <a:xfrm>
            <a:off x="2279482" y="53685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43" name="object 743"/>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2998202" y="53263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6" name="object 746"/>
          <p:cNvSpPr/>
          <p:nvPr/>
        </p:nvSpPr>
        <p:spPr>
          <a:xfrm>
            <a:off x="2998202" y="53263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7" name="object 747"/>
          <p:cNvSpPr/>
          <p:nvPr/>
        </p:nvSpPr>
        <p:spPr>
          <a:xfrm>
            <a:off x="2998202" y="52878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2998202" y="52878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2998202" y="5249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2998202" y="5249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2998202" y="5218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2998202" y="5218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3009732" y="53685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54" name="object 754"/>
          <p:cNvSpPr/>
          <p:nvPr/>
        </p:nvSpPr>
        <p:spPr>
          <a:xfrm>
            <a:off x="3855285" y="53685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55" name="object 755"/>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689307" y="53263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8" name="object 758"/>
          <p:cNvSpPr/>
          <p:nvPr/>
        </p:nvSpPr>
        <p:spPr>
          <a:xfrm>
            <a:off x="4689307" y="53263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9" name="object 759"/>
          <p:cNvSpPr/>
          <p:nvPr/>
        </p:nvSpPr>
        <p:spPr>
          <a:xfrm>
            <a:off x="4689307" y="52878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0" name="object 760"/>
          <p:cNvSpPr/>
          <p:nvPr/>
        </p:nvSpPr>
        <p:spPr>
          <a:xfrm>
            <a:off x="4689307" y="52878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1" name="object 761"/>
          <p:cNvSpPr/>
          <p:nvPr/>
        </p:nvSpPr>
        <p:spPr>
          <a:xfrm>
            <a:off x="4689307" y="5249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2" name="object 762"/>
          <p:cNvSpPr/>
          <p:nvPr/>
        </p:nvSpPr>
        <p:spPr>
          <a:xfrm>
            <a:off x="4689307" y="5249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3" name="object 763"/>
          <p:cNvSpPr/>
          <p:nvPr/>
        </p:nvSpPr>
        <p:spPr>
          <a:xfrm>
            <a:off x="4689307" y="5218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4" name="object 764"/>
          <p:cNvSpPr/>
          <p:nvPr/>
        </p:nvSpPr>
        <p:spPr>
          <a:xfrm>
            <a:off x="4689307" y="5218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5" name="object 765"/>
          <p:cNvSpPr/>
          <p:nvPr/>
        </p:nvSpPr>
        <p:spPr>
          <a:xfrm>
            <a:off x="4700838" y="53685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6" name="object 766"/>
          <p:cNvSpPr/>
          <p:nvPr/>
        </p:nvSpPr>
        <p:spPr>
          <a:xfrm>
            <a:off x="5538704" y="53685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7" name="object 767"/>
          <p:cNvSpPr/>
          <p:nvPr/>
        </p:nvSpPr>
        <p:spPr>
          <a:xfrm>
            <a:off x="6376570" y="53685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8" name="object 768"/>
          <p:cNvSpPr/>
          <p:nvPr/>
        </p:nvSpPr>
        <p:spPr>
          <a:xfrm>
            <a:off x="319338" y="552232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69" name="object 769"/>
          <p:cNvSpPr/>
          <p:nvPr/>
        </p:nvSpPr>
        <p:spPr>
          <a:xfrm>
            <a:off x="2279482" y="552232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70" name="object 770"/>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2998202" y="54800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3" name="object 773"/>
          <p:cNvSpPr/>
          <p:nvPr/>
        </p:nvSpPr>
        <p:spPr>
          <a:xfrm>
            <a:off x="2998202" y="54800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4" name="object 774"/>
          <p:cNvSpPr/>
          <p:nvPr/>
        </p:nvSpPr>
        <p:spPr>
          <a:xfrm>
            <a:off x="2998202" y="54416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2998202" y="54416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2998202" y="54031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2998202" y="54031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2998202" y="53724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2998202" y="53724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3009732" y="552232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81" name="object 781"/>
          <p:cNvSpPr/>
          <p:nvPr/>
        </p:nvSpPr>
        <p:spPr>
          <a:xfrm>
            <a:off x="3855285" y="552232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82" name="object 782"/>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689307" y="54800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5" name="object 785"/>
          <p:cNvSpPr/>
          <p:nvPr/>
        </p:nvSpPr>
        <p:spPr>
          <a:xfrm>
            <a:off x="4689307" y="54800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6" name="object 786"/>
          <p:cNvSpPr/>
          <p:nvPr/>
        </p:nvSpPr>
        <p:spPr>
          <a:xfrm>
            <a:off x="4689307" y="54416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7" name="object 787"/>
          <p:cNvSpPr/>
          <p:nvPr/>
        </p:nvSpPr>
        <p:spPr>
          <a:xfrm>
            <a:off x="4689307" y="54416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8" name="object 788"/>
          <p:cNvSpPr/>
          <p:nvPr/>
        </p:nvSpPr>
        <p:spPr>
          <a:xfrm>
            <a:off x="4689307" y="54031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9" name="object 789"/>
          <p:cNvSpPr/>
          <p:nvPr/>
        </p:nvSpPr>
        <p:spPr>
          <a:xfrm>
            <a:off x="4689307" y="54031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0" name="object 790"/>
          <p:cNvSpPr/>
          <p:nvPr/>
        </p:nvSpPr>
        <p:spPr>
          <a:xfrm>
            <a:off x="4689307" y="53724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1" name="object 791"/>
          <p:cNvSpPr/>
          <p:nvPr/>
        </p:nvSpPr>
        <p:spPr>
          <a:xfrm>
            <a:off x="4689307" y="53724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2" name="object 792"/>
          <p:cNvSpPr/>
          <p:nvPr/>
        </p:nvSpPr>
        <p:spPr>
          <a:xfrm>
            <a:off x="4700838" y="552232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93" name="object 793"/>
          <p:cNvSpPr/>
          <p:nvPr/>
        </p:nvSpPr>
        <p:spPr>
          <a:xfrm>
            <a:off x="5538704" y="552232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94" name="object 794"/>
          <p:cNvSpPr/>
          <p:nvPr/>
        </p:nvSpPr>
        <p:spPr>
          <a:xfrm>
            <a:off x="6376570" y="552232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95" name="object 795"/>
          <p:cNvSpPr/>
          <p:nvPr/>
        </p:nvSpPr>
        <p:spPr>
          <a:xfrm>
            <a:off x="319338" y="56760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96" name="object 796"/>
          <p:cNvSpPr/>
          <p:nvPr/>
        </p:nvSpPr>
        <p:spPr>
          <a:xfrm>
            <a:off x="2279482" y="56760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97" name="object 797"/>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2998202" y="56337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0" name="object 800"/>
          <p:cNvSpPr/>
          <p:nvPr/>
        </p:nvSpPr>
        <p:spPr>
          <a:xfrm>
            <a:off x="2998202" y="56337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1" name="object 801"/>
          <p:cNvSpPr/>
          <p:nvPr/>
        </p:nvSpPr>
        <p:spPr>
          <a:xfrm>
            <a:off x="2998202" y="55953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2998202" y="55953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2998202" y="55569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2998202" y="55569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2998202" y="55261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2998202" y="55261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3009732" y="56760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8" name="object 808"/>
          <p:cNvSpPr/>
          <p:nvPr/>
        </p:nvSpPr>
        <p:spPr>
          <a:xfrm>
            <a:off x="3855285" y="56760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9" name="object 809"/>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689307" y="56337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2" name="object 812"/>
          <p:cNvSpPr/>
          <p:nvPr/>
        </p:nvSpPr>
        <p:spPr>
          <a:xfrm>
            <a:off x="4689307" y="56337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3" name="object 813"/>
          <p:cNvSpPr/>
          <p:nvPr/>
        </p:nvSpPr>
        <p:spPr>
          <a:xfrm>
            <a:off x="4689307" y="55953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4" name="object 814"/>
          <p:cNvSpPr/>
          <p:nvPr/>
        </p:nvSpPr>
        <p:spPr>
          <a:xfrm>
            <a:off x="4689307" y="55953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5" name="object 815"/>
          <p:cNvSpPr/>
          <p:nvPr/>
        </p:nvSpPr>
        <p:spPr>
          <a:xfrm>
            <a:off x="4689307" y="55569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6" name="object 816"/>
          <p:cNvSpPr/>
          <p:nvPr/>
        </p:nvSpPr>
        <p:spPr>
          <a:xfrm>
            <a:off x="4689307" y="55569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7" name="object 817"/>
          <p:cNvSpPr/>
          <p:nvPr/>
        </p:nvSpPr>
        <p:spPr>
          <a:xfrm>
            <a:off x="4689307" y="55261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8" name="object 818"/>
          <p:cNvSpPr/>
          <p:nvPr/>
        </p:nvSpPr>
        <p:spPr>
          <a:xfrm>
            <a:off x="4689307" y="55261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9" name="object 819"/>
          <p:cNvSpPr/>
          <p:nvPr/>
        </p:nvSpPr>
        <p:spPr>
          <a:xfrm>
            <a:off x="4700838" y="56760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20" name="object 820"/>
          <p:cNvSpPr/>
          <p:nvPr/>
        </p:nvSpPr>
        <p:spPr>
          <a:xfrm>
            <a:off x="5538704" y="56760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21" name="object 821"/>
          <p:cNvSpPr/>
          <p:nvPr/>
        </p:nvSpPr>
        <p:spPr>
          <a:xfrm>
            <a:off x="6376570" y="56760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22" name="object 822"/>
          <p:cNvSpPr/>
          <p:nvPr/>
        </p:nvSpPr>
        <p:spPr>
          <a:xfrm>
            <a:off x="319338" y="58298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23" name="object 823"/>
          <p:cNvSpPr/>
          <p:nvPr/>
        </p:nvSpPr>
        <p:spPr>
          <a:xfrm>
            <a:off x="2279482" y="58298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24" name="object 824"/>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2998202" y="57875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7" name="object 827"/>
          <p:cNvSpPr/>
          <p:nvPr/>
        </p:nvSpPr>
        <p:spPr>
          <a:xfrm>
            <a:off x="2998202" y="57875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8" name="object 828"/>
          <p:cNvSpPr/>
          <p:nvPr/>
        </p:nvSpPr>
        <p:spPr>
          <a:xfrm>
            <a:off x="2998202" y="57490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2998202" y="57490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2998202" y="57106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2998202" y="57106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2998202" y="56799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2998202" y="56799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3009732" y="58298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35" name="object 835"/>
          <p:cNvSpPr/>
          <p:nvPr/>
        </p:nvSpPr>
        <p:spPr>
          <a:xfrm>
            <a:off x="3855285" y="58298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36" name="object 836"/>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689307" y="57875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9" name="object 839"/>
          <p:cNvSpPr/>
          <p:nvPr/>
        </p:nvSpPr>
        <p:spPr>
          <a:xfrm>
            <a:off x="4689307" y="57875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0" name="object 840"/>
          <p:cNvSpPr/>
          <p:nvPr/>
        </p:nvSpPr>
        <p:spPr>
          <a:xfrm>
            <a:off x="4689307" y="57490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1" name="object 841"/>
          <p:cNvSpPr/>
          <p:nvPr/>
        </p:nvSpPr>
        <p:spPr>
          <a:xfrm>
            <a:off x="4689307" y="57490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2" name="object 842"/>
          <p:cNvSpPr/>
          <p:nvPr/>
        </p:nvSpPr>
        <p:spPr>
          <a:xfrm>
            <a:off x="4689307" y="57106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3" name="object 843"/>
          <p:cNvSpPr/>
          <p:nvPr/>
        </p:nvSpPr>
        <p:spPr>
          <a:xfrm>
            <a:off x="4689307" y="57106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4" name="object 844"/>
          <p:cNvSpPr/>
          <p:nvPr/>
        </p:nvSpPr>
        <p:spPr>
          <a:xfrm>
            <a:off x="4689307" y="56799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5" name="object 845"/>
          <p:cNvSpPr/>
          <p:nvPr/>
        </p:nvSpPr>
        <p:spPr>
          <a:xfrm>
            <a:off x="4689307" y="56799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6" name="object 846"/>
          <p:cNvSpPr/>
          <p:nvPr/>
        </p:nvSpPr>
        <p:spPr>
          <a:xfrm>
            <a:off x="4700838" y="58298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7" name="object 847"/>
          <p:cNvSpPr/>
          <p:nvPr/>
        </p:nvSpPr>
        <p:spPr>
          <a:xfrm>
            <a:off x="5538704" y="58298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8" name="object 848"/>
          <p:cNvSpPr/>
          <p:nvPr/>
        </p:nvSpPr>
        <p:spPr>
          <a:xfrm>
            <a:off x="6376570" y="58298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9" name="object 849"/>
          <p:cNvSpPr/>
          <p:nvPr/>
        </p:nvSpPr>
        <p:spPr>
          <a:xfrm>
            <a:off x="319338" y="59835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50" name="object 850"/>
          <p:cNvSpPr/>
          <p:nvPr/>
        </p:nvSpPr>
        <p:spPr>
          <a:xfrm>
            <a:off x="2279482" y="59835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51" name="object 851"/>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2998202" y="59412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4" name="object 854"/>
          <p:cNvSpPr/>
          <p:nvPr/>
        </p:nvSpPr>
        <p:spPr>
          <a:xfrm>
            <a:off x="2998202" y="59412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5" name="object 855"/>
          <p:cNvSpPr/>
          <p:nvPr/>
        </p:nvSpPr>
        <p:spPr>
          <a:xfrm>
            <a:off x="2998202" y="59028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2998202" y="59028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2998202" y="58643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2998202" y="58643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2998202" y="58336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2998202" y="58336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3009732" y="59835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62" name="object 862"/>
          <p:cNvSpPr/>
          <p:nvPr/>
        </p:nvSpPr>
        <p:spPr>
          <a:xfrm>
            <a:off x="3855285" y="59835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63" name="object 863"/>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689307" y="59412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6" name="object 866"/>
          <p:cNvSpPr/>
          <p:nvPr/>
        </p:nvSpPr>
        <p:spPr>
          <a:xfrm>
            <a:off x="4689307" y="59412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7" name="object 867"/>
          <p:cNvSpPr/>
          <p:nvPr/>
        </p:nvSpPr>
        <p:spPr>
          <a:xfrm>
            <a:off x="4689307" y="59028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8" name="object 868"/>
          <p:cNvSpPr/>
          <p:nvPr/>
        </p:nvSpPr>
        <p:spPr>
          <a:xfrm>
            <a:off x="4689307" y="59028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9" name="object 869"/>
          <p:cNvSpPr/>
          <p:nvPr/>
        </p:nvSpPr>
        <p:spPr>
          <a:xfrm>
            <a:off x="4689307" y="58643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0" name="object 870"/>
          <p:cNvSpPr/>
          <p:nvPr/>
        </p:nvSpPr>
        <p:spPr>
          <a:xfrm>
            <a:off x="4689307" y="58643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1" name="object 871"/>
          <p:cNvSpPr/>
          <p:nvPr/>
        </p:nvSpPr>
        <p:spPr>
          <a:xfrm>
            <a:off x="4689307" y="58336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2" name="object 872"/>
          <p:cNvSpPr/>
          <p:nvPr/>
        </p:nvSpPr>
        <p:spPr>
          <a:xfrm>
            <a:off x="4689307" y="58336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3" name="object 873"/>
          <p:cNvSpPr/>
          <p:nvPr/>
        </p:nvSpPr>
        <p:spPr>
          <a:xfrm>
            <a:off x="4700838" y="59835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74" name="object 874"/>
          <p:cNvSpPr/>
          <p:nvPr/>
        </p:nvSpPr>
        <p:spPr>
          <a:xfrm>
            <a:off x="5538704" y="59835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75" name="object 875"/>
          <p:cNvSpPr/>
          <p:nvPr/>
        </p:nvSpPr>
        <p:spPr>
          <a:xfrm>
            <a:off x="6376570" y="59835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76" name="object 876"/>
          <p:cNvSpPr/>
          <p:nvPr/>
        </p:nvSpPr>
        <p:spPr>
          <a:xfrm>
            <a:off x="319338" y="613727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77" name="object 877"/>
          <p:cNvSpPr/>
          <p:nvPr/>
        </p:nvSpPr>
        <p:spPr>
          <a:xfrm>
            <a:off x="2279482" y="613727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78" name="object 878"/>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2998202" y="60949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1" name="object 881"/>
          <p:cNvSpPr/>
          <p:nvPr/>
        </p:nvSpPr>
        <p:spPr>
          <a:xfrm>
            <a:off x="2998202" y="60949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2" name="object 882"/>
          <p:cNvSpPr/>
          <p:nvPr/>
        </p:nvSpPr>
        <p:spPr>
          <a:xfrm>
            <a:off x="2998202" y="60565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2998202" y="60565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2998202" y="60181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2998202" y="60181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2998202" y="59873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2998202" y="59873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3009732" y="61372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9" name="object 889"/>
          <p:cNvSpPr/>
          <p:nvPr/>
        </p:nvSpPr>
        <p:spPr>
          <a:xfrm>
            <a:off x="3855285" y="61372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90" name="object 890"/>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689307" y="60949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3" name="object 893"/>
          <p:cNvSpPr/>
          <p:nvPr/>
        </p:nvSpPr>
        <p:spPr>
          <a:xfrm>
            <a:off x="4689307" y="60949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4" name="object 894"/>
          <p:cNvSpPr/>
          <p:nvPr/>
        </p:nvSpPr>
        <p:spPr>
          <a:xfrm>
            <a:off x="4689307" y="60565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5" name="object 895"/>
          <p:cNvSpPr/>
          <p:nvPr/>
        </p:nvSpPr>
        <p:spPr>
          <a:xfrm>
            <a:off x="4689307" y="60565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6" name="object 896"/>
          <p:cNvSpPr/>
          <p:nvPr/>
        </p:nvSpPr>
        <p:spPr>
          <a:xfrm>
            <a:off x="4689307" y="60181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7" name="object 897"/>
          <p:cNvSpPr/>
          <p:nvPr/>
        </p:nvSpPr>
        <p:spPr>
          <a:xfrm>
            <a:off x="4689307" y="60181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8" name="object 898"/>
          <p:cNvSpPr/>
          <p:nvPr/>
        </p:nvSpPr>
        <p:spPr>
          <a:xfrm>
            <a:off x="4689307" y="59873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9" name="object 899"/>
          <p:cNvSpPr/>
          <p:nvPr/>
        </p:nvSpPr>
        <p:spPr>
          <a:xfrm>
            <a:off x="4689307" y="59873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0" name="object 900"/>
          <p:cNvSpPr/>
          <p:nvPr/>
        </p:nvSpPr>
        <p:spPr>
          <a:xfrm>
            <a:off x="4700838" y="61372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01" name="object 901"/>
          <p:cNvSpPr/>
          <p:nvPr/>
        </p:nvSpPr>
        <p:spPr>
          <a:xfrm>
            <a:off x="5538704" y="61372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02" name="object 902"/>
          <p:cNvSpPr/>
          <p:nvPr/>
        </p:nvSpPr>
        <p:spPr>
          <a:xfrm>
            <a:off x="6376570" y="61372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03" name="object 903"/>
          <p:cNvSpPr/>
          <p:nvPr/>
        </p:nvSpPr>
        <p:spPr>
          <a:xfrm>
            <a:off x="319338" y="629101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04" name="object 904"/>
          <p:cNvSpPr/>
          <p:nvPr/>
        </p:nvSpPr>
        <p:spPr>
          <a:xfrm>
            <a:off x="2279482" y="629101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05" name="object 905"/>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2998202" y="6248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8" name="object 908"/>
          <p:cNvSpPr/>
          <p:nvPr/>
        </p:nvSpPr>
        <p:spPr>
          <a:xfrm>
            <a:off x="2998202" y="6248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9" name="object 909"/>
          <p:cNvSpPr/>
          <p:nvPr/>
        </p:nvSpPr>
        <p:spPr>
          <a:xfrm>
            <a:off x="2998202" y="62103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2998202" y="62103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2998202" y="61718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2998202" y="61718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2998202" y="61411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2998202" y="61411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3009732" y="62910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16" name="object 916"/>
          <p:cNvSpPr/>
          <p:nvPr/>
        </p:nvSpPr>
        <p:spPr>
          <a:xfrm>
            <a:off x="3855285" y="62910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17" name="object 917"/>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689307" y="6248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0" name="object 920"/>
          <p:cNvSpPr/>
          <p:nvPr/>
        </p:nvSpPr>
        <p:spPr>
          <a:xfrm>
            <a:off x="4689307" y="6248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1" name="object 921"/>
          <p:cNvSpPr/>
          <p:nvPr/>
        </p:nvSpPr>
        <p:spPr>
          <a:xfrm>
            <a:off x="4689307" y="62103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2" name="object 922"/>
          <p:cNvSpPr/>
          <p:nvPr/>
        </p:nvSpPr>
        <p:spPr>
          <a:xfrm>
            <a:off x="4689307" y="62103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3" name="object 923"/>
          <p:cNvSpPr/>
          <p:nvPr/>
        </p:nvSpPr>
        <p:spPr>
          <a:xfrm>
            <a:off x="4689307" y="61718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4" name="object 924"/>
          <p:cNvSpPr/>
          <p:nvPr/>
        </p:nvSpPr>
        <p:spPr>
          <a:xfrm>
            <a:off x="4689307" y="61718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5" name="object 925"/>
          <p:cNvSpPr/>
          <p:nvPr/>
        </p:nvSpPr>
        <p:spPr>
          <a:xfrm>
            <a:off x="4689307" y="61411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6" name="object 926"/>
          <p:cNvSpPr/>
          <p:nvPr/>
        </p:nvSpPr>
        <p:spPr>
          <a:xfrm>
            <a:off x="4689307" y="61411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7" name="object 927"/>
          <p:cNvSpPr/>
          <p:nvPr/>
        </p:nvSpPr>
        <p:spPr>
          <a:xfrm>
            <a:off x="4700838" y="62910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8" name="object 928"/>
          <p:cNvSpPr/>
          <p:nvPr/>
        </p:nvSpPr>
        <p:spPr>
          <a:xfrm>
            <a:off x="5538704" y="62910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9" name="object 929"/>
          <p:cNvSpPr/>
          <p:nvPr/>
        </p:nvSpPr>
        <p:spPr>
          <a:xfrm>
            <a:off x="6376570" y="62910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30" name="object 930"/>
          <p:cNvSpPr/>
          <p:nvPr/>
        </p:nvSpPr>
        <p:spPr>
          <a:xfrm>
            <a:off x="319338" y="6513930"/>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931" name="object 931"/>
          <p:cNvSpPr/>
          <p:nvPr/>
        </p:nvSpPr>
        <p:spPr>
          <a:xfrm>
            <a:off x="2279482" y="6513930"/>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932" name="object 932"/>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4793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4793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4485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4485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4178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41784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2998202" y="63870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1" name="object 941"/>
          <p:cNvSpPr/>
          <p:nvPr/>
        </p:nvSpPr>
        <p:spPr>
          <a:xfrm>
            <a:off x="2998202" y="63870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2" name="object 942"/>
          <p:cNvSpPr/>
          <p:nvPr/>
        </p:nvSpPr>
        <p:spPr>
          <a:xfrm>
            <a:off x="2998202" y="63563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2998202" y="63563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2998202" y="63256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2998202" y="63256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2998202" y="62948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2998202" y="62948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3009732" y="65139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9" name="object 949"/>
          <p:cNvSpPr/>
          <p:nvPr/>
        </p:nvSpPr>
        <p:spPr>
          <a:xfrm>
            <a:off x="3855285" y="65139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50" name="object 950"/>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4793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4793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4485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4485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4178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41784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689307" y="63870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9" name="object 959"/>
          <p:cNvSpPr/>
          <p:nvPr/>
        </p:nvSpPr>
        <p:spPr>
          <a:xfrm>
            <a:off x="4689307" y="63870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0" name="object 960"/>
          <p:cNvSpPr/>
          <p:nvPr/>
        </p:nvSpPr>
        <p:spPr>
          <a:xfrm>
            <a:off x="4689307" y="63563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1" name="object 961"/>
          <p:cNvSpPr/>
          <p:nvPr/>
        </p:nvSpPr>
        <p:spPr>
          <a:xfrm>
            <a:off x="4689307" y="63563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2" name="object 962"/>
          <p:cNvSpPr/>
          <p:nvPr/>
        </p:nvSpPr>
        <p:spPr>
          <a:xfrm>
            <a:off x="4689307" y="63256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3" name="object 963"/>
          <p:cNvSpPr/>
          <p:nvPr/>
        </p:nvSpPr>
        <p:spPr>
          <a:xfrm>
            <a:off x="4689307" y="63256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4" name="object 964"/>
          <p:cNvSpPr/>
          <p:nvPr/>
        </p:nvSpPr>
        <p:spPr>
          <a:xfrm>
            <a:off x="4689307" y="62948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5" name="object 965"/>
          <p:cNvSpPr/>
          <p:nvPr/>
        </p:nvSpPr>
        <p:spPr>
          <a:xfrm>
            <a:off x="4689307" y="62948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6" name="object 966"/>
          <p:cNvSpPr/>
          <p:nvPr/>
        </p:nvSpPr>
        <p:spPr>
          <a:xfrm>
            <a:off x="4700838" y="65139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7" name="object 967"/>
          <p:cNvSpPr/>
          <p:nvPr/>
        </p:nvSpPr>
        <p:spPr>
          <a:xfrm>
            <a:off x="5538704" y="65139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8" name="object 968"/>
          <p:cNvSpPr/>
          <p:nvPr/>
        </p:nvSpPr>
        <p:spPr>
          <a:xfrm>
            <a:off x="6376570" y="65139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9" name="object 969"/>
          <p:cNvSpPr/>
          <p:nvPr/>
        </p:nvSpPr>
        <p:spPr>
          <a:xfrm>
            <a:off x="319338" y="66676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70" name="object 970"/>
          <p:cNvSpPr/>
          <p:nvPr/>
        </p:nvSpPr>
        <p:spPr>
          <a:xfrm>
            <a:off x="2279482" y="66676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71" name="object 971"/>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2998202" y="66253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4" name="object 974"/>
          <p:cNvSpPr/>
          <p:nvPr/>
        </p:nvSpPr>
        <p:spPr>
          <a:xfrm>
            <a:off x="2998202" y="66253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5" name="object 975"/>
          <p:cNvSpPr/>
          <p:nvPr/>
        </p:nvSpPr>
        <p:spPr>
          <a:xfrm>
            <a:off x="2998202" y="65869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2998202" y="65869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2998202" y="65485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2998202" y="65485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2998202" y="65177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2998202" y="65177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3009732" y="66676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82" name="object 982"/>
          <p:cNvSpPr/>
          <p:nvPr/>
        </p:nvSpPr>
        <p:spPr>
          <a:xfrm>
            <a:off x="3855285" y="66676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83" name="object 983"/>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689307" y="66253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6" name="object 986"/>
          <p:cNvSpPr/>
          <p:nvPr/>
        </p:nvSpPr>
        <p:spPr>
          <a:xfrm>
            <a:off x="4689307" y="66253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7" name="object 987"/>
          <p:cNvSpPr/>
          <p:nvPr/>
        </p:nvSpPr>
        <p:spPr>
          <a:xfrm>
            <a:off x="4689307" y="65869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8" name="object 988"/>
          <p:cNvSpPr/>
          <p:nvPr/>
        </p:nvSpPr>
        <p:spPr>
          <a:xfrm>
            <a:off x="4689307" y="65869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9" name="object 989"/>
          <p:cNvSpPr/>
          <p:nvPr/>
        </p:nvSpPr>
        <p:spPr>
          <a:xfrm>
            <a:off x="4689307" y="65485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0" name="object 990"/>
          <p:cNvSpPr/>
          <p:nvPr/>
        </p:nvSpPr>
        <p:spPr>
          <a:xfrm>
            <a:off x="4689307" y="65485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1" name="object 991"/>
          <p:cNvSpPr/>
          <p:nvPr/>
        </p:nvSpPr>
        <p:spPr>
          <a:xfrm>
            <a:off x="4689307" y="65177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2" name="object 992"/>
          <p:cNvSpPr/>
          <p:nvPr/>
        </p:nvSpPr>
        <p:spPr>
          <a:xfrm>
            <a:off x="4689307" y="65177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3" name="object 993"/>
          <p:cNvSpPr/>
          <p:nvPr/>
        </p:nvSpPr>
        <p:spPr>
          <a:xfrm>
            <a:off x="4700838" y="66676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94" name="object 994"/>
          <p:cNvSpPr/>
          <p:nvPr/>
        </p:nvSpPr>
        <p:spPr>
          <a:xfrm>
            <a:off x="5538704" y="66676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95" name="object 995"/>
          <p:cNvSpPr/>
          <p:nvPr/>
        </p:nvSpPr>
        <p:spPr>
          <a:xfrm>
            <a:off x="6376570" y="66676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96" name="object 996"/>
          <p:cNvSpPr/>
          <p:nvPr/>
        </p:nvSpPr>
        <p:spPr>
          <a:xfrm>
            <a:off x="319338" y="682140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97" name="object 997"/>
          <p:cNvSpPr/>
          <p:nvPr/>
        </p:nvSpPr>
        <p:spPr>
          <a:xfrm>
            <a:off x="2279482" y="682140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98" name="object 998"/>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2998202" y="67791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1" name="object 1001"/>
          <p:cNvSpPr/>
          <p:nvPr/>
        </p:nvSpPr>
        <p:spPr>
          <a:xfrm>
            <a:off x="2998202" y="67791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2" name="object 1002"/>
          <p:cNvSpPr/>
          <p:nvPr/>
        </p:nvSpPr>
        <p:spPr>
          <a:xfrm>
            <a:off x="2998202" y="67406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2998202" y="67406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2998202" y="67022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2998202" y="67022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2998202" y="66715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2998202" y="66715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3009732" y="68214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9" name="object 1009"/>
          <p:cNvSpPr/>
          <p:nvPr/>
        </p:nvSpPr>
        <p:spPr>
          <a:xfrm>
            <a:off x="3855285" y="68214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10" name="object 1010"/>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689307" y="67791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3" name="object 1013"/>
          <p:cNvSpPr/>
          <p:nvPr/>
        </p:nvSpPr>
        <p:spPr>
          <a:xfrm>
            <a:off x="4689307" y="67791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4" name="object 1014"/>
          <p:cNvSpPr/>
          <p:nvPr/>
        </p:nvSpPr>
        <p:spPr>
          <a:xfrm>
            <a:off x="4689307" y="67406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5" name="object 1015"/>
          <p:cNvSpPr/>
          <p:nvPr/>
        </p:nvSpPr>
        <p:spPr>
          <a:xfrm>
            <a:off x="4689307" y="67406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6" name="object 1016"/>
          <p:cNvSpPr/>
          <p:nvPr/>
        </p:nvSpPr>
        <p:spPr>
          <a:xfrm>
            <a:off x="4689307" y="67022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7" name="object 1017"/>
          <p:cNvSpPr/>
          <p:nvPr/>
        </p:nvSpPr>
        <p:spPr>
          <a:xfrm>
            <a:off x="4689307" y="67022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8" name="object 1018"/>
          <p:cNvSpPr/>
          <p:nvPr/>
        </p:nvSpPr>
        <p:spPr>
          <a:xfrm>
            <a:off x="4689307" y="66715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9" name="object 1019"/>
          <p:cNvSpPr/>
          <p:nvPr/>
        </p:nvSpPr>
        <p:spPr>
          <a:xfrm>
            <a:off x="4689307" y="66715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0" name="object 1020"/>
          <p:cNvSpPr/>
          <p:nvPr/>
        </p:nvSpPr>
        <p:spPr>
          <a:xfrm>
            <a:off x="4700838" y="68214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21" name="object 1021"/>
          <p:cNvSpPr/>
          <p:nvPr/>
        </p:nvSpPr>
        <p:spPr>
          <a:xfrm>
            <a:off x="5538704" y="68214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22" name="object 1022"/>
          <p:cNvSpPr/>
          <p:nvPr/>
        </p:nvSpPr>
        <p:spPr>
          <a:xfrm>
            <a:off x="6376570" y="68214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23" name="object 1023"/>
          <p:cNvSpPr/>
          <p:nvPr/>
        </p:nvSpPr>
        <p:spPr>
          <a:xfrm>
            <a:off x="319338" y="69751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24" name="object 1024"/>
          <p:cNvSpPr/>
          <p:nvPr/>
        </p:nvSpPr>
        <p:spPr>
          <a:xfrm>
            <a:off x="2279482" y="69751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25" name="object 1025"/>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2998202" y="69328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8" name="object 1028"/>
          <p:cNvSpPr/>
          <p:nvPr/>
        </p:nvSpPr>
        <p:spPr>
          <a:xfrm>
            <a:off x="2998202" y="69328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9" name="object 1029"/>
          <p:cNvSpPr/>
          <p:nvPr/>
        </p:nvSpPr>
        <p:spPr>
          <a:xfrm>
            <a:off x="2998202" y="68944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2998202" y="68944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2998202" y="6855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2998202" y="6855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2998202" y="6825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2998202" y="6825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3009732" y="69751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36" name="object 1036"/>
          <p:cNvSpPr/>
          <p:nvPr/>
        </p:nvSpPr>
        <p:spPr>
          <a:xfrm>
            <a:off x="3855285" y="69751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37" name="object 1037"/>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689307" y="69328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0" name="object 1040"/>
          <p:cNvSpPr/>
          <p:nvPr/>
        </p:nvSpPr>
        <p:spPr>
          <a:xfrm>
            <a:off x="4689307" y="69328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1" name="object 1041"/>
          <p:cNvSpPr/>
          <p:nvPr/>
        </p:nvSpPr>
        <p:spPr>
          <a:xfrm>
            <a:off x="4689307" y="68944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2" name="object 1042"/>
          <p:cNvSpPr/>
          <p:nvPr/>
        </p:nvSpPr>
        <p:spPr>
          <a:xfrm>
            <a:off x="4689307" y="68944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3" name="object 1043"/>
          <p:cNvSpPr/>
          <p:nvPr/>
        </p:nvSpPr>
        <p:spPr>
          <a:xfrm>
            <a:off x="4689307" y="6855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4" name="object 1044"/>
          <p:cNvSpPr/>
          <p:nvPr/>
        </p:nvSpPr>
        <p:spPr>
          <a:xfrm>
            <a:off x="4689307" y="6855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5" name="object 1045"/>
          <p:cNvSpPr/>
          <p:nvPr/>
        </p:nvSpPr>
        <p:spPr>
          <a:xfrm>
            <a:off x="4689307" y="6825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6" name="object 1046"/>
          <p:cNvSpPr/>
          <p:nvPr/>
        </p:nvSpPr>
        <p:spPr>
          <a:xfrm>
            <a:off x="4689307" y="6825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7" name="object 1047"/>
          <p:cNvSpPr/>
          <p:nvPr/>
        </p:nvSpPr>
        <p:spPr>
          <a:xfrm>
            <a:off x="4700838" y="69751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8" name="object 1048"/>
          <p:cNvSpPr/>
          <p:nvPr/>
        </p:nvSpPr>
        <p:spPr>
          <a:xfrm>
            <a:off x="5538704" y="69751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9" name="object 1049"/>
          <p:cNvSpPr/>
          <p:nvPr/>
        </p:nvSpPr>
        <p:spPr>
          <a:xfrm>
            <a:off x="6376570" y="69751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50" name="object 1050"/>
          <p:cNvSpPr/>
          <p:nvPr/>
        </p:nvSpPr>
        <p:spPr>
          <a:xfrm>
            <a:off x="319338" y="712887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51" name="object 1051"/>
          <p:cNvSpPr/>
          <p:nvPr/>
        </p:nvSpPr>
        <p:spPr>
          <a:xfrm>
            <a:off x="2279482" y="712887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52" name="object 1052"/>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2998202" y="70866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5" name="object 1055"/>
          <p:cNvSpPr/>
          <p:nvPr/>
        </p:nvSpPr>
        <p:spPr>
          <a:xfrm>
            <a:off x="2998202" y="70866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6" name="object 1056"/>
          <p:cNvSpPr/>
          <p:nvPr/>
        </p:nvSpPr>
        <p:spPr>
          <a:xfrm>
            <a:off x="2998202" y="70481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2998202" y="70481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2998202" y="70097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2998202" y="70097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2998202" y="6978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2998202" y="6978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3009732" y="71288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63" name="object 1063"/>
          <p:cNvSpPr/>
          <p:nvPr/>
        </p:nvSpPr>
        <p:spPr>
          <a:xfrm>
            <a:off x="3855285" y="71288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64" name="object 1064"/>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689307" y="70866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7" name="object 1067"/>
          <p:cNvSpPr/>
          <p:nvPr/>
        </p:nvSpPr>
        <p:spPr>
          <a:xfrm>
            <a:off x="4689307" y="70866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8" name="object 1068"/>
          <p:cNvSpPr/>
          <p:nvPr/>
        </p:nvSpPr>
        <p:spPr>
          <a:xfrm>
            <a:off x="4689307" y="70481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9" name="object 1069"/>
          <p:cNvSpPr/>
          <p:nvPr/>
        </p:nvSpPr>
        <p:spPr>
          <a:xfrm>
            <a:off x="4689307" y="70481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0" name="object 1070"/>
          <p:cNvSpPr/>
          <p:nvPr/>
        </p:nvSpPr>
        <p:spPr>
          <a:xfrm>
            <a:off x="4689307" y="70097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1" name="object 1071"/>
          <p:cNvSpPr/>
          <p:nvPr/>
        </p:nvSpPr>
        <p:spPr>
          <a:xfrm>
            <a:off x="4689307" y="70097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2" name="object 1072"/>
          <p:cNvSpPr/>
          <p:nvPr/>
        </p:nvSpPr>
        <p:spPr>
          <a:xfrm>
            <a:off x="4689307" y="6978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3" name="object 1073"/>
          <p:cNvSpPr/>
          <p:nvPr/>
        </p:nvSpPr>
        <p:spPr>
          <a:xfrm>
            <a:off x="4689307" y="6978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4" name="object 1074"/>
          <p:cNvSpPr/>
          <p:nvPr/>
        </p:nvSpPr>
        <p:spPr>
          <a:xfrm>
            <a:off x="4700838" y="71288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75" name="object 1075"/>
          <p:cNvSpPr/>
          <p:nvPr/>
        </p:nvSpPr>
        <p:spPr>
          <a:xfrm>
            <a:off x="5538704" y="71288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76" name="object 1076"/>
          <p:cNvSpPr/>
          <p:nvPr/>
        </p:nvSpPr>
        <p:spPr>
          <a:xfrm>
            <a:off x="6376570" y="71288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77" name="object 1077"/>
          <p:cNvSpPr/>
          <p:nvPr/>
        </p:nvSpPr>
        <p:spPr>
          <a:xfrm>
            <a:off x="319338" y="72826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78" name="object 1078"/>
          <p:cNvSpPr/>
          <p:nvPr/>
        </p:nvSpPr>
        <p:spPr>
          <a:xfrm>
            <a:off x="2279482" y="72826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79" name="object 1079"/>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2998202" y="72403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2" name="object 1082"/>
          <p:cNvSpPr/>
          <p:nvPr/>
        </p:nvSpPr>
        <p:spPr>
          <a:xfrm>
            <a:off x="2998202" y="72403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3" name="object 1083"/>
          <p:cNvSpPr/>
          <p:nvPr/>
        </p:nvSpPr>
        <p:spPr>
          <a:xfrm>
            <a:off x="2998202" y="72019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2998202" y="72019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2998202" y="71634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2998202" y="71634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2998202" y="7132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2998202" y="7132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3009732" y="72826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90" name="object 1090"/>
          <p:cNvSpPr/>
          <p:nvPr/>
        </p:nvSpPr>
        <p:spPr>
          <a:xfrm>
            <a:off x="3855285" y="72826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91" name="object 1091"/>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689307" y="72403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4" name="object 1094"/>
          <p:cNvSpPr/>
          <p:nvPr/>
        </p:nvSpPr>
        <p:spPr>
          <a:xfrm>
            <a:off x="4689307" y="72403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5" name="object 1095"/>
          <p:cNvSpPr/>
          <p:nvPr/>
        </p:nvSpPr>
        <p:spPr>
          <a:xfrm>
            <a:off x="4689307" y="72019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6" name="object 1096"/>
          <p:cNvSpPr/>
          <p:nvPr/>
        </p:nvSpPr>
        <p:spPr>
          <a:xfrm>
            <a:off x="4689307" y="72019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7" name="object 1097"/>
          <p:cNvSpPr/>
          <p:nvPr/>
        </p:nvSpPr>
        <p:spPr>
          <a:xfrm>
            <a:off x="4689307" y="71634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8" name="object 1098"/>
          <p:cNvSpPr/>
          <p:nvPr/>
        </p:nvSpPr>
        <p:spPr>
          <a:xfrm>
            <a:off x="4689307" y="71634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9" name="object 1099"/>
          <p:cNvSpPr/>
          <p:nvPr/>
        </p:nvSpPr>
        <p:spPr>
          <a:xfrm>
            <a:off x="4689307" y="7132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0" name="object 1100"/>
          <p:cNvSpPr/>
          <p:nvPr/>
        </p:nvSpPr>
        <p:spPr>
          <a:xfrm>
            <a:off x="4689307" y="7132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1" name="object 1101"/>
          <p:cNvSpPr/>
          <p:nvPr/>
        </p:nvSpPr>
        <p:spPr>
          <a:xfrm>
            <a:off x="4700838" y="72826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02" name="object 1102"/>
          <p:cNvSpPr/>
          <p:nvPr/>
        </p:nvSpPr>
        <p:spPr>
          <a:xfrm>
            <a:off x="5538704" y="72826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03" name="object 1103"/>
          <p:cNvSpPr/>
          <p:nvPr/>
        </p:nvSpPr>
        <p:spPr>
          <a:xfrm>
            <a:off x="6376570" y="72826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04" name="object 1104"/>
          <p:cNvSpPr/>
          <p:nvPr/>
        </p:nvSpPr>
        <p:spPr>
          <a:xfrm>
            <a:off x="319338" y="74363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05" name="object 1105"/>
          <p:cNvSpPr/>
          <p:nvPr/>
        </p:nvSpPr>
        <p:spPr>
          <a:xfrm>
            <a:off x="2279482" y="74363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06" name="object 1106"/>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2998202" y="73940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9" name="object 1109"/>
          <p:cNvSpPr/>
          <p:nvPr/>
        </p:nvSpPr>
        <p:spPr>
          <a:xfrm>
            <a:off x="2998202" y="73940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0" name="object 1110"/>
          <p:cNvSpPr/>
          <p:nvPr/>
        </p:nvSpPr>
        <p:spPr>
          <a:xfrm>
            <a:off x="2998202" y="73556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2998202" y="73556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2998202" y="73172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2998202" y="73172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2998202" y="72864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2998202" y="72864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3009732" y="74363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17" name="object 1117"/>
          <p:cNvSpPr/>
          <p:nvPr/>
        </p:nvSpPr>
        <p:spPr>
          <a:xfrm>
            <a:off x="3855285" y="74363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18" name="object 1118"/>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689307" y="73940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1" name="object 1121"/>
          <p:cNvSpPr/>
          <p:nvPr/>
        </p:nvSpPr>
        <p:spPr>
          <a:xfrm>
            <a:off x="4689307" y="73940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2" name="object 1122"/>
          <p:cNvSpPr/>
          <p:nvPr/>
        </p:nvSpPr>
        <p:spPr>
          <a:xfrm>
            <a:off x="4689307" y="73556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3" name="object 1123"/>
          <p:cNvSpPr/>
          <p:nvPr/>
        </p:nvSpPr>
        <p:spPr>
          <a:xfrm>
            <a:off x="4689307" y="73556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4" name="object 1124"/>
          <p:cNvSpPr/>
          <p:nvPr/>
        </p:nvSpPr>
        <p:spPr>
          <a:xfrm>
            <a:off x="4689307" y="73172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5" name="object 1125"/>
          <p:cNvSpPr/>
          <p:nvPr/>
        </p:nvSpPr>
        <p:spPr>
          <a:xfrm>
            <a:off x="4689307" y="73172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6" name="object 1126"/>
          <p:cNvSpPr/>
          <p:nvPr/>
        </p:nvSpPr>
        <p:spPr>
          <a:xfrm>
            <a:off x="4689307" y="72864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7" name="object 1127"/>
          <p:cNvSpPr/>
          <p:nvPr/>
        </p:nvSpPr>
        <p:spPr>
          <a:xfrm>
            <a:off x="4689307" y="72864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8" name="object 1128"/>
          <p:cNvSpPr/>
          <p:nvPr/>
        </p:nvSpPr>
        <p:spPr>
          <a:xfrm>
            <a:off x="4700838" y="74363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9" name="object 1129"/>
          <p:cNvSpPr/>
          <p:nvPr/>
        </p:nvSpPr>
        <p:spPr>
          <a:xfrm>
            <a:off x="5538704" y="74363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30" name="object 1130"/>
          <p:cNvSpPr/>
          <p:nvPr/>
        </p:nvSpPr>
        <p:spPr>
          <a:xfrm>
            <a:off x="6376570" y="74363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31" name="object 1131"/>
          <p:cNvSpPr/>
          <p:nvPr/>
        </p:nvSpPr>
        <p:spPr>
          <a:xfrm>
            <a:off x="319338" y="75900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32" name="object 1132"/>
          <p:cNvSpPr/>
          <p:nvPr/>
        </p:nvSpPr>
        <p:spPr>
          <a:xfrm>
            <a:off x="2279482" y="75900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33" name="object 1133"/>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2998202" y="75478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6" name="object 1136"/>
          <p:cNvSpPr/>
          <p:nvPr/>
        </p:nvSpPr>
        <p:spPr>
          <a:xfrm>
            <a:off x="2998202" y="75478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7" name="object 1137"/>
          <p:cNvSpPr/>
          <p:nvPr/>
        </p:nvSpPr>
        <p:spPr>
          <a:xfrm>
            <a:off x="2998202" y="7509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2998202" y="7509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2998202" y="74709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2998202" y="74709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2998202" y="7440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2998202" y="7440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3009732" y="75900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44" name="object 1144"/>
          <p:cNvSpPr/>
          <p:nvPr/>
        </p:nvSpPr>
        <p:spPr>
          <a:xfrm>
            <a:off x="3855285" y="75900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45" name="object 1145"/>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689307" y="75478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8" name="object 1148"/>
          <p:cNvSpPr/>
          <p:nvPr/>
        </p:nvSpPr>
        <p:spPr>
          <a:xfrm>
            <a:off x="4689307" y="75478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9" name="object 1149"/>
          <p:cNvSpPr/>
          <p:nvPr/>
        </p:nvSpPr>
        <p:spPr>
          <a:xfrm>
            <a:off x="4689307" y="7509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0" name="object 1150"/>
          <p:cNvSpPr/>
          <p:nvPr/>
        </p:nvSpPr>
        <p:spPr>
          <a:xfrm>
            <a:off x="4689307" y="7509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1" name="object 1151"/>
          <p:cNvSpPr/>
          <p:nvPr/>
        </p:nvSpPr>
        <p:spPr>
          <a:xfrm>
            <a:off x="4689307" y="74709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2" name="object 1152"/>
          <p:cNvSpPr/>
          <p:nvPr/>
        </p:nvSpPr>
        <p:spPr>
          <a:xfrm>
            <a:off x="4689307" y="74709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3" name="object 1153"/>
          <p:cNvSpPr/>
          <p:nvPr/>
        </p:nvSpPr>
        <p:spPr>
          <a:xfrm>
            <a:off x="4689307" y="7440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4" name="object 1154"/>
          <p:cNvSpPr/>
          <p:nvPr/>
        </p:nvSpPr>
        <p:spPr>
          <a:xfrm>
            <a:off x="4689307" y="7440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5" name="object 1155"/>
          <p:cNvSpPr/>
          <p:nvPr/>
        </p:nvSpPr>
        <p:spPr>
          <a:xfrm>
            <a:off x="4700838" y="75900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6" name="object 1156"/>
          <p:cNvSpPr/>
          <p:nvPr/>
        </p:nvSpPr>
        <p:spPr>
          <a:xfrm>
            <a:off x="5538704" y="75900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7" name="object 1157"/>
          <p:cNvSpPr/>
          <p:nvPr/>
        </p:nvSpPr>
        <p:spPr>
          <a:xfrm>
            <a:off x="6376570" y="75900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8" name="object 1158"/>
          <p:cNvSpPr/>
          <p:nvPr/>
        </p:nvSpPr>
        <p:spPr>
          <a:xfrm>
            <a:off x="319338" y="77438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59" name="object 1159"/>
          <p:cNvSpPr/>
          <p:nvPr/>
        </p:nvSpPr>
        <p:spPr>
          <a:xfrm>
            <a:off x="2279482" y="77438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60" name="object 1160"/>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2998202" y="7701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3" name="object 1163"/>
          <p:cNvSpPr/>
          <p:nvPr/>
        </p:nvSpPr>
        <p:spPr>
          <a:xfrm>
            <a:off x="2998202" y="7701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4" name="object 1164"/>
          <p:cNvSpPr/>
          <p:nvPr/>
        </p:nvSpPr>
        <p:spPr>
          <a:xfrm>
            <a:off x="2998202" y="7663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2998202" y="7663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2998202" y="76246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2998202" y="76246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2998202" y="75939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2998202" y="75939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3009732" y="77438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71" name="object 1171"/>
          <p:cNvSpPr/>
          <p:nvPr/>
        </p:nvSpPr>
        <p:spPr>
          <a:xfrm>
            <a:off x="3855285" y="77438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72" name="object 1172"/>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689307" y="7701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5" name="object 1175"/>
          <p:cNvSpPr/>
          <p:nvPr/>
        </p:nvSpPr>
        <p:spPr>
          <a:xfrm>
            <a:off x="4689307" y="7701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6" name="object 1176"/>
          <p:cNvSpPr/>
          <p:nvPr/>
        </p:nvSpPr>
        <p:spPr>
          <a:xfrm>
            <a:off x="4689307" y="7663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7" name="object 1177"/>
          <p:cNvSpPr/>
          <p:nvPr/>
        </p:nvSpPr>
        <p:spPr>
          <a:xfrm>
            <a:off x="4689307" y="7663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8" name="object 1178"/>
          <p:cNvSpPr/>
          <p:nvPr/>
        </p:nvSpPr>
        <p:spPr>
          <a:xfrm>
            <a:off x="4689307" y="76246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9" name="object 1179"/>
          <p:cNvSpPr/>
          <p:nvPr/>
        </p:nvSpPr>
        <p:spPr>
          <a:xfrm>
            <a:off x="4689307" y="76246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0" name="object 1180"/>
          <p:cNvSpPr/>
          <p:nvPr/>
        </p:nvSpPr>
        <p:spPr>
          <a:xfrm>
            <a:off x="4689307" y="75939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1" name="object 1181"/>
          <p:cNvSpPr/>
          <p:nvPr/>
        </p:nvSpPr>
        <p:spPr>
          <a:xfrm>
            <a:off x="4689307" y="75939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2" name="object 1182"/>
          <p:cNvSpPr/>
          <p:nvPr/>
        </p:nvSpPr>
        <p:spPr>
          <a:xfrm>
            <a:off x="4700838" y="77438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83" name="object 1183"/>
          <p:cNvSpPr/>
          <p:nvPr/>
        </p:nvSpPr>
        <p:spPr>
          <a:xfrm>
            <a:off x="5538704" y="77438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84" name="object 1184"/>
          <p:cNvSpPr/>
          <p:nvPr/>
        </p:nvSpPr>
        <p:spPr>
          <a:xfrm>
            <a:off x="6376570" y="77438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85" name="object 1185"/>
          <p:cNvSpPr/>
          <p:nvPr/>
        </p:nvSpPr>
        <p:spPr>
          <a:xfrm>
            <a:off x="319338" y="789756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86" name="object 1186"/>
          <p:cNvSpPr/>
          <p:nvPr/>
        </p:nvSpPr>
        <p:spPr>
          <a:xfrm>
            <a:off x="2279482" y="789756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87" name="object 1187"/>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2998202" y="7855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0" name="object 1190"/>
          <p:cNvSpPr/>
          <p:nvPr/>
        </p:nvSpPr>
        <p:spPr>
          <a:xfrm>
            <a:off x="2998202" y="7855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1" name="object 1191"/>
          <p:cNvSpPr/>
          <p:nvPr/>
        </p:nvSpPr>
        <p:spPr>
          <a:xfrm>
            <a:off x="2998202" y="7816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2998202" y="7816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2998202" y="7778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2998202" y="7778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2998202" y="77476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2998202" y="77476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3009732" y="78975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8" name="object 1198"/>
          <p:cNvSpPr/>
          <p:nvPr/>
        </p:nvSpPr>
        <p:spPr>
          <a:xfrm>
            <a:off x="3855285" y="78975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9" name="object 1199"/>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689307" y="7855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2" name="object 1202"/>
          <p:cNvSpPr/>
          <p:nvPr/>
        </p:nvSpPr>
        <p:spPr>
          <a:xfrm>
            <a:off x="4689307" y="7855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3" name="object 1203"/>
          <p:cNvSpPr/>
          <p:nvPr/>
        </p:nvSpPr>
        <p:spPr>
          <a:xfrm>
            <a:off x="4689307" y="7816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4" name="object 1204"/>
          <p:cNvSpPr/>
          <p:nvPr/>
        </p:nvSpPr>
        <p:spPr>
          <a:xfrm>
            <a:off x="4689307" y="7816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5" name="object 1205"/>
          <p:cNvSpPr/>
          <p:nvPr/>
        </p:nvSpPr>
        <p:spPr>
          <a:xfrm>
            <a:off x="4689307" y="7778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6" name="object 1206"/>
          <p:cNvSpPr/>
          <p:nvPr/>
        </p:nvSpPr>
        <p:spPr>
          <a:xfrm>
            <a:off x="4689307" y="7778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7" name="object 1207"/>
          <p:cNvSpPr/>
          <p:nvPr/>
        </p:nvSpPr>
        <p:spPr>
          <a:xfrm>
            <a:off x="4689307" y="77476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8" name="object 1208"/>
          <p:cNvSpPr/>
          <p:nvPr/>
        </p:nvSpPr>
        <p:spPr>
          <a:xfrm>
            <a:off x="4689307" y="77476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9" name="object 1209"/>
          <p:cNvSpPr/>
          <p:nvPr/>
        </p:nvSpPr>
        <p:spPr>
          <a:xfrm>
            <a:off x="4700838" y="78975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10" name="object 1210"/>
          <p:cNvSpPr/>
          <p:nvPr/>
        </p:nvSpPr>
        <p:spPr>
          <a:xfrm>
            <a:off x="5538704" y="78975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11" name="object 1211"/>
          <p:cNvSpPr/>
          <p:nvPr/>
        </p:nvSpPr>
        <p:spPr>
          <a:xfrm>
            <a:off x="6376570" y="78975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12" name="object 1212"/>
          <p:cNvSpPr/>
          <p:nvPr/>
        </p:nvSpPr>
        <p:spPr>
          <a:xfrm>
            <a:off x="319338" y="805129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13" name="object 1213"/>
          <p:cNvSpPr/>
          <p:nvPr/>
        </p:nvSpPr>
        <p:spPr>
          <a:xfrm>
            <a:off x="2279482" y="805129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14" name="object 1214"/>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2998202" y="8009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7" name="object 1217"/>
          <p:cNvSpPr/>
          <p:nvPr/>
        </p:nvSpPr>
        <p:spPr>
          <a:xfrm>
            <a:off x="2998202" y="8009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8" name="object 1218"/>
          <p:cNvSpPr/>
          <p:nvPr/>
        </p:nvSpPr>
        <p:spPr>
          <a:xfrm>
            <a:off x="2998202" y="7970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2998202" y="7970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2998202" y="79321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2998202" y="79321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2998202" y="79014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2998202" y="79014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3009732" y="80512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25" name="object 1225"/>
          <p:cNvSpPr/>
          <p:nvPr/>
        </p:nvSpPr>
        <p:spPr>
          <a:xfrm>
            <a:off x="3855285" y="80512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26" name="object 1226"/>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689307" y="8009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9" name="object 1229"/>
          <p:cNvSpPr/>
          <p:nvPr/>
        </p:nvSpPr>
        <p:spPr>
          <a:xfrm>
            <a:off x="4689307" y="8009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0" name="object 1230"/>
          <p:cNvSpPr/>
          <p:nvPr/>
        </p:nvSpPr>
        <p:spPr>
          <a:xfrm>
            <a:off x="4689307" y="7970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1" name="object 1231"/>
          <p:cNvSpPr/>
          <p:nvPr/>
        </p:nvSpPr>
        <p:spPr>
          <a:xfrm>
            <a:off x="4689307" y="7970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2" name="object 1232"/>
          <p:cNvSpPr/>
          <p:nvPr/>
        </p:nvSpPr>
        <p:spPr>
          <a:xfrm>
            <a:off x="4689307" y="79321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3" name="object 1233"/>
          <p:cNvSpPr/>
          <p:nvPr/>
        </p:nvSpPr>
        <p:spPr>
          <a:xfrm>
            <a:off x="4689307" y="79321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4" name="object 1234"/>
          <p:cNvSpPr/>
          <p:nvPr/>
        </p:nvSpPr>
        <p:spPr>
          <a:xfrm>
            <a:off x="4689307" y="79014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5" name="object 1235"/>
          <p:cNvSpPr/>
          <p:nvPr/>
        </p:nvSpPr>
        <p:spPr>
          <a:xfrm>
            <a:off x="4689307" y="79014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6" name="object 1236"/>
          <p:cNvSpPr/>
          <p:nvPr/>
        </p:nvSpPr>
        <p:spPr>
          <a:xfrm>
            <a:off x="4700838" y="80512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7" name="object 1237"/>
          <p:cNvSpPr/>
          <p:nvPr/>
        </p:nvSpPr>
        <p:spPr>
          <a:xfrm>
            <a:off x="5538704" y="80512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8" name="object 1238"/>
          <p:cNvSpPr/>
          <p:nvPr/>
        </p:nvSpPr>
        <p:spPr>
          <a:xfrm>
            <a:off x="6376570" y="80512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9" name="object 1239"/>
          <p:cNvSpPr/>
          <p:nvPr/>
        </p:nvSpPr>
        <p:spPr>
          <a:xfrm>
            <a:off x="319338" y="8274217"/>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1240" name="object 1240"/>
          <p:cNvSpPr/>
          <p:nvPr/>
        </p:nvSpPr>
        <p:spPr>
          <a:xfrm>
            <a:off x="2279482" y="8274217"/>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1241" name="object 1241"/>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239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239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2088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2088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1781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1781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2998202" y="81473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0" name="object 1250"/>
          <p:cNvSpPr/>
          <p:nvPr/>
        </p:nvSpPr>
        <p:spPr>
          <a:xfrm>
            <a:off x="2998202" y="81473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1" name="object 1251"/>
          <p:cNvSpPr/>
          <p:nvPr/>
        </p:nvSpPr>
        <p:spPr>
          <a:xfrm>
            <a:off x="2998202" y="81166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2998202" y="81166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2998202" y="8085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2998202" y="8085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2998202" y="80551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2998202" y="80551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3009732" y="827421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8" name="object 1258"/>
          <p:cNvSpPr/>
          <p:nvPr/>
        </p:nvSpPr>
        <p:spPr>
          <a:xfrm>
            <a:off x="3855285" y="827421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9" name="object 1259"/>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239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239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2088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2088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1781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1781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689307" y="81473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8" name="object 1268"/>
          <p:cNvSpPr/>
          <p:nvPr/>
        </p:nvSpPr>
        <p:spPr>
          <a:xfrm>
            <a:off x="4689307" y="81473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9" name="object 1269"/>
          <p:cNvSpPr/>
          <p:nvPr/>
        </p:nvSpPr>
        <p:spPr>
          <a:xfrm>
            <a:off x="4689307" y="81166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0" name="object 1270"/>
          <p:cNvSpPr/>
          <p:nvPr/>
        </p:nvSpPr>
        <p:spPr>
          <a:xfrm>
            <a:off x="4689307" y="81166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1" name="object 1271"/>
          <p:cNvSpPr/>
          <p:nvPr/>
        </p:nvSpPr>
        <p:spPr>
          <a:xfrm>
            <a:off x="4689307" y="8085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2" name="object 1272"/>
          <p:cNvSpPr/>
          <p:nvPr/>
        </p:nvSpPr>
        <p:spPr>
          <a:xfrm>
            <a:off x="4689307" y="8085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3" name="object 1273"/>
          <p:cNvSpPr/>
          <p:nvPr/>
        </p:nvSpPr>
        <p:spPr>
          <a:xfrm>
            <a:off x="4689307" y="80551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4" name="object 1274"/>
          <p:cNvSpPr/>
          <p:nvPr/>
        </p:nvSpPr>
        <p:spPr>
          <a:xfrm>
            <a:off x="4689307" y="80551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5" name="object 1275"/>
          <p:cNvSpPr/>
          <p:nvPr/>
        </p:nvSpPr>
        <p:spPr>
          <a:xfrm>
            <a:off x="4700838" y="827421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6" name="object 1276"/>
          <p:cNvSpPr/>
          <p:nvPr/>
        </p:nvSpPr>
        <p:spPr>
          <a:xfrm>
            <a:off x="5538704" y="827421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7" name="object 1277"/>
          <p:cNvSpPr/>
          <p:nvPr/>
        </p:nvSpPr>
        <p:spPr>
          <a:xfrm>
            <a:off x="6376570" y="827421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8" name="object 1278"/>
          <p:cNvSpPr/>
          <p:nvPr/>
        </p:nvSpPr>
        <p:spPr>
          <a:xfrm>
            <a:off x="319338" y="842795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79" name="object 1279"/>
          <p:cNvSpPr/>
          <p:nvPr/>
        </p:nvSpPr>
        <p:spPr>
          <a:xfrm>
            <a:off x="2279482" y="842795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80" name="object 1280"/>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2998202" y="83856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3" name="object 1283"/>
          <p:cNvSpPr/>
          <p:nvPr/>
        </p:nvSpPr>
        <p:spPr>
          <a:xfrm>
            <a:off x="2998202" y="83856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4" name="object 1284"/>
          <p:cNvSpPr/>
          <p:nvPr/>
        </p:nvSpPr>
        <p:spPr>
          <a:xfrm>
            <a:off x="2998202" y="83472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2998202" y="83472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2998202" y="83088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2998202" y="83088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2998202" y="8278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2998202" y="8278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3009732" y="84279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91" name="object 1291"/>
          <p:cNvSpPr/>
          <p:nvPr/>
        </p:nvSpPr>
        <p:spPr>
          <a:xfrm>
            <a:off x="3855285" y="84279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92" name="object 1292"/>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689307" y="83856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5" name="object 1295"/>
          <p:cNvSpPr/>
          <p:nvPr/>
        </p:nvSpPr>
        <p:spPr>
          <a:xfrm>
            <a:off x="4689307" y="83856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6" name="object 1296"/>
          <p:cNvSpPr/>
          <p:nvPr/>
        </p:nvSpPr>
        <p:spPr>
          <a:xfrm>
            <a:off x="4689307" y="83472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7" name="object 1297"/>
          <p:cNvSpPr/>
          <p:nvPr/>
        </p:nvSpPr>
        <p:spPr>
          <a:xfrm>
            <a:off x="4689307" y="83472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8" name="object 1298"/>
          <p:cNvSpPr/>
          <p:nvPr/>
        </p:nvSpPr>
        <p:spPr>
          <a:xfrm>
            <a:off x="4689307" y="83088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9" name="object 1299"/>
          <p:cNvSpPr/>
          <p:nvPr/>
        </p:nvSpPr>
        <p:spPr>
          <a:xfrm>
            <a:off x="4689307" y="83088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0" name="object 1300"/>
          <p:cNvSpPr/>
          <p:nvPr/>
        </p:nvSpPr>
        <p:spPr>
          <a:xfrm>
            <a:off x="4689307" y="8278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1" name="object 1301"/>
          <p:cNvSpPr/>
          <p:nvPr/>
        </p:nvSpPr>
        <p:spPr>
          <a:xfrm>
            <a:off x="4689307" y="8278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2" name="object 1302"/>
          <p:cNvSpPr/>
          <p:nvPr/>
        </p:nvSpPr>
        <p:spPr>
          <a:xfrm>
            <a:off x="4700838" y="84279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03" name="object 1303"/>
          <p:cNvSpPr/>
          <p:nvPr/>
        </p:nvSpPr>
        <p:spPr>
          <a:xfrm>
            <a:off x="5538704" y="84279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04" name="object 1304"/>
          <p:cNvSpPr/>
          <p:nvPr/>
        </p:nvSpPr>
        <p:spPr>
          <a:xfrm>
            <a:off x="6376570" y="84279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05" name="object 1305"/>
          <p:cNvSpPr/>
          <p:nvPr/>
        </p:nvSpPr>
        <p:spPr>
          <a:xfrm>
            <a:off x="319338" y="85816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06" name="object 1306"/>
          <p:cNvSpPr/>
          <p:nvPr/>
        </p:nvSpPr>
        <p:spPr>
          <a:xfrm>
            <a:off x="2279482" y="85816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07" name="object 1307"/>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2998202" y="85394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0" name="object 1310"/>
          <p:cNvSpPr/>
          <p:nvPr/>
        </p:nvSpPr>
        <p:spPr>
          <a:xfrm>
            <a:off x="2998202" y="85394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1" name="object 1311"/>
          <p:cNvSpPr/>
          <p:nvPr/>
        </p:nvSpPr>
        <p:spPr>
          <a:xfrm>
            <a:off x="2998202" y="85009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2998202" y="85009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2998202" y="84625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2998202" y="84625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2998202" y="8431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2998202" y="8431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3009732" y="85816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8" name="object 1318"/>
          <p:cNvSpPr/>
          <p:nvPr/>
        </p:nvSpPr>
        <p:spPr>
          <a:xfrm>
            <a:off x="3855285" y="85816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9" name="object 1319"/>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689307" y="85394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2" name="object 1322"/>
          <p:cNvSpPr/>
          <p:nvPr/>
        </p:nvSpPr>
        <p:spPr>
          <a:xfrm>
            <a:off x="4689307" y="85394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3" name="object 1323"/>
          <p:cNvSpPr/>
          <p:nvPr/>
        </p:nvSpPr>
        <p:spPr>
          <a:xfrm>
            <a:off x="4689307" y="85009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4" name="object 1324"/>
          <p:cNvSpPr/>
          <p:nvPr/>
        </p:nvSpPr>
        <p:spPr>
          <a:xfrm>
            <a:off x="4689307" y="85009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5" name="object 1325"/>
          <p:cNvSpPr/>
          <p:nvPr/>
        </p:nvSpPr>
        <p:spPr>
          <a:xfrm>
            <a:off x="4689307" y="84625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6" name="object 1326"/>
          <p:cNvSpPr/>
          <p:nvPr/>
        </p:nvSpPr>
        <p:spPr>
          <a:xfrm>
            <a:off x="4689307" y="84625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7" name="object 1327"/>
          <p:cNvSpPr/>
          <p:nvPr/>
        </p:nvSpPr>
        <p:spPr>
          <a:xfrm>
            <a:off x="4689307" y="8431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8" name="object 1328"/>
          <p:cNvSpPr/>
          <p:nvPr/>
        </p:nvSpPr>
        <p:spPr>
          <a:xfrm>
            <a:off x="4689307" y="8431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9" name="object 1329"/>
          <p:cNvSpPr/>
          <p:nvPr/>
        </p:nvSpPr>
        <p:spPr>
          <a:xfrm>
            <a:off x="4700838" y="85816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30" name="object 1330"/>
          <p:cNvSpPr/>
          <p:nvPr/>
        </p:nvSpPr>
        <p:spPr>
          <a:xfrm>
            <a:off x="5538704" y="85816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31" name="object 1331"/>
          <p:cNvSpPr/>
          <p:nvPr/>
        </p:nvSpPr>
        <p:spPr>
          <a:xfrm>
            <a:off x="6376570" y="85816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32" name="object 1332"/>
          <p:cNvSpPr/>
          <p:nvPr/>
        </p:nvSpPr>
        <p:spPr>
          <a:xfrm>
            <a:off x="319338" y="873542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33" name="object 1333"/>
          <p:cNvSpPr/>
          <p:nvPr/>
        </p:nvSpPr>
        <p:spPr>
          <a:xfrm>
            <a:off x="2279482" y="873542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34" name="object 1334"/>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2998202" y="86931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7" name="object 1337"/>
          <p:cNvSpPr/>
          <p:nvPr/>
        </p:nvSpPr>
        <p:spPr>
          <a:xfrm>
            <a:off x="2998202" y="86931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8" name="object 1338"/>
          <p:cNvSpPr/>
          <p:nvPr/>
        </p:nvSpPr>
        <p:spPr>
          <a:xfrm>
            <a:off x="2998202" y="86547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2998202" y="86547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2998202" y="86162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2998202" y="86162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2998202" y="8585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2998202" y="8585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3009732" y="87354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45" name="object 1345"/>
          <p:cNvSpPr/>
          <p:nvPr/>
        </p:nvSpPr>
        <p:spPr>
          <a:xfrm>
            <a:off x="3855285" y="87354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46" name="object 1346"/>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689307" y="86931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9" name="object 1349"/>
          <p:cNvSpPr/>
          <p:nvPr/>
        </p:nvSpPr>
        <p:spPr>
          <a:xfrm>
            <a:off x="4689307" y="86931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0" name="object 1350"/>
          <p:cNvSpPr/>
          <p:nvPr/>
        </p:nvSpPr>
        <p:spPr>
          <a:xfrm>
            <a:off x="4689307" y="86547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1" name="object 1351"/>
          <p:cNvSpPr/>
          <p:nvPr/>
        </p:nvSpPr>
        <p:spPr>
          <a:xfrm>
            <a:off x="4689307" y="86547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2" name="object 1352"/>
          <p:cNvSpPr/>
          <p:nvPr/>
        </p:nvSpPr>
        <p:spPr>
          <a:xfrm>
            <a:off x="4689307" y="86162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3" name="object 1353"/>
          <p:cNvSpPr/>
          <p:nvPr/>
        </p:nvSpPr>
        <p:spPr>
          <a:xfrm>
            <a:off x="4689307" y="86162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4" name="object 1354"/>
          <p:cNvSpPr/>
          <p:nvPr/>
        </p:nvSpPr>
        <p:spPr>
          <a:xfrm>
            <a:off x="4689307" y="8585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5" name="object 1355"/>
          <p:cNvSpPr/>
          <p:nvPr/>
        </p:nvSpPr>
        <p:spPr>
          <a:xfrm>
            <a:off x="4689307" y="8585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6" name="object 1356"/>
          <p:cNvSpPr/>
          <p:nvPr/>
        </p:nvSpPr>
        <p:spPr>
          <a:xfrm>
            <a:off x="4700838" y="87354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7" name="object 1357"/>
          <p:cNvSpPr/>
          <p:nvPr/>
        </p:nvSpPr>
        <p:spPr>
          <a:xfrm>
            <a:off x="5538704" y="87354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8" name="object 1358"/>
          <p:cNvSpPr/>
          <p:nvPr/>
        </p:nvSpPr>
        <p:spPr>
          <a:xfrm>
            <a:off x="6376570" y="87354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9" name="object 1359"/>
          <p:cNvSpPr/>
          <p:nvPr/>
        </p:nvSpPr>
        <p:spPr>
          <a:xfrm>
            <a:off x="319338" y="88891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60" name="object 1360"/>
          <p:cNvSpPr/>
          <p:nvPr/>
        </p:nvSpPr>
        <p:spPr>
          <a:xfrm>
            <a:off x="2279482" y="88891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61" name="object 1361"/>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2998202" y="88468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4" name="object 1364"/>
          <p:cNvSpPr/>
          <p:nvPr/>
        </p:nvSpPr>
        <p:spPr>
          <a:xfrm>
            <a:off x="2998202" y="88468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5" name="object 1365"/>
          <p:cNvSpPr/>
          <p:nvPr/>
        </p:nvSpPr>
        <p:spPr>
          <a:xfrm>
            <a:off x="2998202" y="88084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2998202" y="88084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2998202" y="87700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2998202" y="87700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2998202" y="8739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2998202" y="8739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3009732" y="88891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72" name="object 1372"/>
          <p:cNvSpPr/>
          <p:nvPr/>
        </p:nvSpPr>
        <p:spPr>
          <a:xfrm>
            <a:off x="3855285" y="88891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73" name="object 1373"/>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689307" y="88468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6" name="object 1376"/>
          <p:cNvSpPr/>
          <p:nvPr/>
        </p:nvSpPr>
        <p:spPr>
          <a:xfrm>
            <a:off x="4689307" y="88468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7" name="object 1377"/>
          <p:cNvSpPr/>
          <p:nvPr/>
        </p:nvSpPr>
        <p:spPr>
          <a:xfrm>
            <a:off x="4689307" y="88084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8" name="object 1378"/>
          <p:cNvSpPr/>
          <p:nvPr/>
        </p:nvSpPr>
        <p:spPr>
          <a:xfrm>
            <a:off x="4689307" y="88084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9" name="object 1379"/>
          <p:cNvSpPr/>
          <p:nvPr/>
        </p:nvSpPr>
        <p:spPr>
          <a:xfrm>
            <a:off x="4689307" y="87700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0" name="object 1380"/>
          <p:cNvSpPr/>
          <p:nvPr/>
        </p:nvSpPr>
        <p:spPr>
          <a:xfrm>
            <a:off x="4689307" y="87700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1" name="object 1381"/>
          <p:cNvSpPr/>
          <p:nvPr/>
        </p:nvSpPr>
        <p:spPr>
          <a:xfrm>
            <a:off x="4689307" y="8739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2" name="object 1382"/>
          <p:cNvSpPr/>
          <p:nvPr/>
        </p:nvSpPr>
        <p:spPr>
          <a:xfrm>
            <a:off x="4689307" y="8739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3" name="object 1383"/>
          <p:cNvSpPr/>
          <p:nvPr/>
        </p:nvSpPr>
        <p:spPr>
          <a:xfrm>
            <a:off x="4700838" y="88891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84" name="object 1384"/>
          <p:cNvSpPr/>
          <p:nvPr/>
        </p:nvSpPr>
        <p:spPr>
          <a:xfrm>
            <a:off x="5538704" y="88891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85" name="object 1385"/>
          <p:cNvSpPr/>
          <p:nvPr/>
        </p:nvSpPr>
        <p:spPr>
          <a:xfrm>
            <a:off x="6376570" y="88891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86" name="object 1386"/>
          <p:cNvSpPr/>
          <p:nvPr/>
        </p:nvSpPr>
        <p:spPr>
          <a:xfrm>
            <a:off x="319338" y="90429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87" name="object 1387"/>
          <p:cNvSpPr/>
          <p:nvPr/>
        </p:nvSpPr>
        <p:spPr>
          <a:xfrm>
            <a:off x="2279482" y="90429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88" name="object 1388"/>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2998202" y="90006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1" name="object 1391"/>
          <p:cNvSpPr/>
          <p:nvPr/>
        </p:nvSpPr>
        <p:spPr>
          <a:xfrm>
            <a:off x="2998202" y="90006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2" name="object 1392"/>
          <p:cNvSpPr/>
          <p:nvPr/>
        </p:nvSpPr>
        <p:spPr>
          <a:xfrm>
            <a:off x="2998202" y="89621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2998202" y="89621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2998202" y="89237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2998202" y="89237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2998202" y="88930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2998202" y="88930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3009732" y="90429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9" name="object 1399"/>
          <p:cNvSpPr/>
          <p:nvPr/>
        </p:nvSpPr>
        <p:spPr>
          <a:xfrm>
            <a:off x="3855285" y="90429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00" name="object 1400"/>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689307" y="90006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3" name="object 1403"/>
          <p:cNvSpPr/>
          <p:nvPr/>
        </p:nvSpPr>
        <p:spPr>
          <a:xfrm>
            <a:off x="4689307" y="90006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4" name="object 1404"/>
          <p:cNvSpPr/>
          <p:nvPr/>
        </p:nvSpPr>
        <p:spPr>
          <a:xfrm>
            <a:off x="4689307" y="89621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5" name="object 1405"/>
          <p:cNvSpPr/>
          <p:nvPr/>
        </p:nvSpPr>
        <p:spPr>
          <a:xfrm>
            <a:off x="4689307" y="89621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6" name="object 1406"/>
          <p:cNvSpPr/>
          <p:nvPr/>
        </p:nvSpPr>
        <p:spPr>
          <a:xfrm>
            <a:off x="4689307" y="89237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7" name="object 1407"/>
          <p:cNvSpPr/>
          <p:nvPr/>
        </p:nvSpPr>
        <p:spPr>
          <a:xfrm>
            <a:off x="4689307" y="89237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8" name="object 1408"/>
          <p:cNvSpPr/>
          <p:nvPr/>
        </p:nvSpPr>
        <p:spPr>
          <a:xfrm>
            <a:off x="4689307" y="88930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9" name="object 1409"/>
          <p:cNvSpPr/>
          <p:nvPr/>
        </p:nvSpPr>
        <p:spPr>
          <a:xfrm>
            <a:off x="4689307" y="88930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0" name="object 1410"/>
          <p:cNvSpPr/>
          <p:nvPr/>
        </p:nvSpPr>
        <p:spPr>
          <a:xfrm>
            <a:off x="4700838" y="90429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11" name="object 1411"/>
          <p:cNvSpPr/>
          <p:nvPr/>
        </p:nvSpPr>
        <p:spPr>
          <a:xfrm>
            <a:off x="5538704" y="90429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12" name="object 1412"/>
          <p:cNvSpPr/>
          <p:nvPr/>
        </p:nvSpPr>
        <p:spPr>
          <a:xfrm>
            <a:off x="6376570" y="90429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13" name="object 1413"/>
          <p:cNvSpPr/>
          <p:nvPr/>
        </p:nvSpPr>
        <p:spPr>
          <a:xfrm>
            <a:off x="319338" y="91966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14" name="object 1414"/>
          <p:cNvSpPr/>
          <p:nvPr/>
        </p:nvSpPr>
        <p:spPr>
          <a:xfrm>
            <a:off x="2279482" y="91966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15" name="object 1415"/>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2998202" y="91543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8" name="object 1418"/>
          <p:cNvSpPr/>
          <p:nvPr/>
        </p:nvSpPr>
        <p:spPr>
          <a:xfrm>
            <a:off x="2998202" y="91543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9" name="object 1419"/>
          <p:cNvSpPr/>
          <p:nvPr/>
        </p:nvSpPr>
        <p:spPr>
          <a:xfrm>
            <a:off x="2998202" y="91159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2998202" y="91159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2998202" y="90774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2998202" y="90774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2998202" y="90467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2998202" y="9046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3009732" y="91966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26" name="object 1426"/>
          <p:cNvSpPr/>
          <p:nvPr/>
        </p:nvSpPr>
        <p:spPr>
          <a:xfrm>
            <a:off x="3855285" y="91966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27" name="object 1427"/>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689307" y="91543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0" name="object 1430"/>
          <p:cNvSpPr/>
          <p:nvPr/>
        </p:nvSpPr>
        <p:spPr>
          <a:xfrm>
            <a:off x="4689307" y="91543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1" name="object 1431"/>
          <p:cNvSpPr/>
          <p:nvPr/>
        </p:nvSpPr>
        <p:spPr>
          <a:xfrm>
            <a:off x="4689307" y="91159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2" name="object 1432"/>
          <p:cNvSpPr/>
          <p:nvPr/>
        </p:nvSpPr>
        <p:spPr>
          <a:xfrm>
            <a:off x="4689307" y="91159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3" name="object 1433"/>
          <p:cNvSpPr/>
          <p:nvPr/>
        </p:nvSpPr>
        <p:spPr>
          <a:xfrm>
            <a:off x="4689307" y="90774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4" name="object 1434"/>
          <p:cNvSpPr/>
          <p:nvPr/>
        </p:nvSpPr>
        <p:spPr>
          <a:xfrm>
            <a:off x="4689307" y="90774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5" name="object 1435"/>
          <p:cNvSpPr/>
          <p:nvPr/>
        </p:nvSpPr>
        <p:spPr>
          <a:xfrm>
            <a:off x="4689307" y="90467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6" name="object 1436"/>
          <p:cNvSpPr/>
          <p:nvPr/>
        </p:nvSpPr>
        <p:spPr>
          <a:xfrm>
            <a:off x="4689307" y="9046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7" name="object 1437"/>
          <p:cNvSpPr/>
          <p:nvPr/>
        </p:nvSpPr>
        <p:spPr>
          <a:xfrm>
            <a:off x="4700838" y="91966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8" name="object 1438"/>
          <p:cNvSpPr/>
          <p:nvPr/>
        </p:nvSpPr>
        <p:spPr>
          <a:xfrm>
            <a:off x="5538704" y="91966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9" name="object 1439"/>
          <p:cNvSpPr/>
          <p:nvPr/>
        </p:nvSpPr>
        <p:spPr>
          <a:xfrm>
            <a:off x="6376570" y="91966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40" name="object 1440"/>
          <p:cNvSpPr/>
          <p:nvPr/>
        </p:nvSpPr>
        <p:spPr>
          <a:xfrm>
            <a:off x="319338" y="935037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41" name="object 1441"/>
          <p:cNvSpPr/>
          <p:nvPr/>
        </p:nvSpPr>
        <p:spPr>
          <a:xfrm>
            <a:off x="2279482" y="935037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42" name="object 1442"/>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2998202" y="93080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5" name="object 1445"/>
          <p:cNvSpPr/>
          <p:nvPr/>
        </p:nvSpPr>
        <p:spPr>
          <a:xfrm>
            <a:off x="2998202" y="93080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6" name="object 1446"/>
          <p:cNvSpPr/>
          <p:nvPr/>
        </p:nvSpPr>
        <p:spPr>
          <a:xfrm>
            <a:off x="2998202" y="9269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2998202" y="9269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2998202" y="9231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2998202" y="9231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2998202" y="9200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2998202" y="9200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3009732" y="93503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53" name="object 1453"/>
          <p:cNvSpPr/>
          <p:nvPr/>
        </p:nvSpPr>
        <p:spPr>
          <a:xfrm>
            <a:off x="3855285" y="93503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54" name="object 1454"/>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689307" y="93080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7" name="object 1457"/>
          <p:cNvSpPr/>
          <p:nvPr/>
        </p:nvSpPr>
        <p:spPr>
          <a:xfrm>
            <a:off x="4689307" y="93080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8" name="object 1458"/>
          <p:cNvSpPr/>
          <p:nvPr/>
        </p:nvSpPr>
        <p:spPr>
          <a:xfrm>
            <a:off x="4689307" y="9269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9" name="object 1459"/>
          <p:cNvSpPr/>
          <p:nvPr/>
        </p:nvSpPr>
        <p:spPr>
          <a:xfrm>
            <a:off x="4689307" y="9269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0" name="object 1460"/>
          <p:cNvSpPr/>
          <p:nvPr/>
        </p:nvSpPr>
        <p:spPr>
          <a:xfrm>
            <a:off x="4689307" y="9231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1" name="object 1461"/>
          <p:cNvSpPr/>
          <p:nvPr/>
        </p:nvSpPr>
        <p:spPr>
          <a:xfrm>
            <a:off x="4689307" y="9231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2" name="object 1462"/>
          <p:cNvSpPr/>
          <p:nvPr/>
        </p:nvSpPr>
        <p:spPr>
          <a:xfrm>
            <a:off x="4689307" y="9200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3" name="object 1463"/>
          <p:cNvSpPr/>
          <p:nvPr/>
        </p:nvSpPr>
        <p:spPr>
          <a:xfrm>
            <a:off x="4689307" y="9200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4" name="object 1464"/>
          <p:cNvSpPr/>
          <p:nvPr/>
        </p:nvSpPr>
        <p:spPr>
          <a:xfrm>
            <a:off x="4700838" y="93503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65" name="object 1465"/>
          <p:cNvSpPr/>
          <p:nvPr/>
        </p:nvSpPr>
        <p:spPr>
          <a:xfrm>
            <a:off x="5538704" y="93503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66" name="object 1466"/>
          <p:cNvSpPr/>
          <p:nvPr/>
        </p:nvSpPr>
        <p:spPr>
          <a:xfrm>
            <a:off x="6376570" y="93503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67" name="object 1467"/>
          <p:cNvSpPr/>
          <p:nvPr/>
        </p:nvSpPr>
        <p:spPr>
          <a:xfrm>
            <a:off x="319338" y="950411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68" name="object 1468"/>
          <p:cNvSpPr/>
          <p:nvPr/>
        </p:nvSpPr>
        <p:spPr>
          <a:xfrm>
            <a:off x="2279482" y="950411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69" name="object 1469"/>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2998202" y="9461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2" name="object 1472"/>
          <p:cNvSpPr/>
          <p:nvPr/>
        </p:nvSpPr>
        <p:spPr>
          <a:xfrm>
            <a:off x="2998202" y="9461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3" name="object 1473"/>
          <p:cNvSpPr/>
          <p:nvPr/>
        </p:nvSpPr>
        <p:spPr>
          <a:xfrm>
            <a:off x="2998202" y="9423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2998202" y="9423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2998202" y="93849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2998202" y="93849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2998202" y="93542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2998202" y="93542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3009732" y="95041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80" name="object 1480"/>
          <p:cNvSpPr/>
          <p:nvPr/>
        </p:nvSpPr>
        <p:spPr>
          <a:xfrm>
            <a:off x="3855285" y="95041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81" name="object 1481"/>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689307" y="9461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4" name="object 1484"/>
          <p:cNvSpPr/>
          <p:nvPr/>
        </p:nvSpPr>
        <p:spPr>
          <a:xfrm>
            <a:off x="4689307" y="9461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5" name="object 1485"/>
          <p:cNvSpPr/>
          <p:nvPr/>
        </p:nvSpPr>
        <p:spPr>
          <a:xfrm>
            <a:off x="4689307" y="9423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6" name="object 1486"/>
          <p:cNvSpPr/>
          <p:nvPr/>
        </p:nvSpPr>
        <p:spPr>
          <a:xfrm>
            <a:off x="4689307" y="9423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7" name="object 1487"/>
          <p:cNvSpPr/>
          <p:nvPr/>
        </p:nvSpPr>
        <p:spPr>
          <a:xfrm>
            <a:off x="4689307" y="93849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8" name="object 1488"/>
          <p:cNvSpPr/>
          <p:nvPr/>
        </p:nvSpPr>
        <p:spPr>
          <a:xfrm>
            <a:off x="4689307" y="93849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9" name="object 1489"/>
          <p:cNvSpPr/>
          <p:nvPr/>
        </p:nvSpPr>
        <p:spPr>
          <a:xfrm>
            <a:off x="4689307" y="93542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0" name="object 1490"/>
          <p:cNvSpPr/>
          <p:nvPr/>
        </p:nvSpPr>
        <p:spPr>
          <a:xfrm>
            <a:off x="4689307" y="93542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1" name="object 1491"/>
          <p:cNvSpPr/>
          <p:nvPr/>
        </p:nvSpPr>
        <p:spPr>
          <a:xfrm>
            <a:off x="4700838" y="95041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92" name="object 1492"/>
          <p:cNvSpPr/>
          <p:nvPr/>
        </p:nvSpPr>
        <p:spPr>
          <a:xfrm>
            <a:off x="5538704" y="95041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93" name="object 1493"/>
          <p:cNvSpPr/>
          <p:nvPr/>
        </p:nvSpPr>
        <p:spPr>
          <a:xfrm>
            <a:off x="6376570" y="95041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94" name="object 1494"/>
          <p:cNvSpPr/>
          <p:nvPr/>
        </p:nvSpPr>
        <p:spPr>
          <a:xfrm>
            <a:off x="319338" y="965784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95" name="object 1495"/>
          <p:cNvSpPr/>
          <p:nvPr/>
        </p:nvSpPr>
        <p:spPr>
          <a:xfrm>
            <a:off x="2279482" y="965784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96" name="object 1496"/>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2998202" y="9615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9" name="object 1499"/>
          <p:cNvSpPr/>
          <p:nvPr/>
        </p:nvSpPr>
        <p:spPr>
          <a:xfrm>
            <a:off x="2998202" y="9615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0" name="object 1500"/>
          <p:cNvSpPr/>
          <p:nvPr/>
        </p:nvSpPr>
        <p:spPr>
          <a:xfrm>
            <a:off x="2998202" y="9577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2998202" y="9577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2998202" y="9538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2998202" y="9538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2998202" y="95079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2998202" y="95079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3009732" y="965784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07" name="object 1507"/>
          <p:cNvSpPr/>
          <p:nvPr/>
        </p:nvSpPr>
        <p:spPr>
          <a:xfrm>
            <a:off x="3855285" y="965784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08" name="object 1508"/>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689307" y="9615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1" name="object 1511"/>
          <p:cNvSpPr/>
          <p:nvPr/>
        </p:nvSpPr>
        <p:spPr>
          <a:xfrm>
            <a:off x="4689307" y="9615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2" name="object 1512"/>
          <p:cNvSpPr/>
          <p:nvPr/>
        </p:nvSpPr>
        <p:spPr>
          <a:xfrm>
            <a:off x="4689307" y="9577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3" name="object 1513"/>
          <p:cNvSpPr/>
          <p:nvPr/>
        </p:nvSpPr>
        <p:spPr>
          <a:xfrm>
            <a:off x="4689307" y="9577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4" name="object 1514"/>
          <p:cNvSpPr/>
          <p:nvPr/>
        </p:nvSpPr>
        <p:spPr>
          <a:xfrm>
            <a:off x="4689307" y="9538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5" name="object 1515"/>
          <p:cNvSpPr/>
          <p:nvPr/>
        </p:nvSpPr>
        <p:spPr>
          <a:xfrm>
            <a:off x="4689307" y="9538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6" name="object 1516"/>
          <p:cNvSpPr/>
          <p:nvPr/>
        </p:nvSpPr>
        <p:spPr>
          <a:xfrm>
            <a:off x="4689307" y="95079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7" name="object 1517"/>
          <p:cNvSpPr/>
          <p:nvPr/>
        </p:nvSpPr>
        <p:spPr>
          <a:xfrm>
            <a:off x="4689307" y="95079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8" name="object 1518"/>
          <p:cNvSpPr/>
          <p:nvPr/>
        </p:nvSpPr>
        <p:spPr>
          <a:xfrm>
            <a:off x="4700838" y="965784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9" name="object 1519"/>
          <p:cNvSpPr/>
          <p:nvPr/>
        </p:nvSpPr>
        <p:spPr>
          <a:xfrm>
            <a:off x="5538704" y="965784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20" name="object 1520"/>
          <p:cNvSpPr/>
          <p:nvPr/>
        </p:nvSpPr>
        <p:spPr>
          <a:xfrm>
            <a:off x="6376570" y="965784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21" name="object 1521"/>
          <p:cNvSpPr/>
          <p:nvPr/>
        </p:nvSpPr>
        <p:spPr>
          <a:xfrm>
            <a:off x="319338" y="981158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522" name="object 1522"/>
          <p:cNvSpPr/>
          <p:nvPr/>
        </p:nvSpPr>
        <p:spPr>
          <a:xfrm>
            <a:off x="2279482" y="981158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523" name="object 1523"/>
          <p:cNvSpPr/>
          <p:nvPr/>
        </p:nvSpPr>
        <p:spPr>
          <a:xfrm>
            <a:off x="2998202" y="9807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807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2998202" y="9769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6" name="object 1526"/>
          <p:cNvSpPr/>
          <p:nvPr/>
        </p:nvSpPr>
        <p:spPr>
          <a:xfrm>
            <a:off x="2998202" y="9769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7" name="object 1527"/>
          <p:cNvSpPr/>
          <p:nvPr/>
        </p:nvSpPr>
        <p:spPr>
          <a:xfrm>
            <a:off x="2998202" y="9730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2998202" y="97308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2998202" y="9692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2998202" y="9692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2998202" y="96616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2998202" y="96616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3009732" y="981158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34" name="object 1534"/>
          <p:cNvSpPr/>
          <p:nvPr/>
        </p:nvSpPr>
        <p:spPr>
          <a:xfrm>
            <a:off x="3855285" y="981158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35" name="object 1535"/>
          <p:cNvSpPr/>
          <p:nvPr/>
        </p:nvSpPr>
        <p:spPr>
          <a:xfrm>
            <a:off x="4689307" y="9807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807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689307" y="9769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8" name="object 1538"/>
          <p:cNvSpPr/>
          <p:nvPr/>
        </p:nvSpPr>
        <p:spPr>
          <a:xfrm>
            <a:off x="4689307" y="9769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9" name="object 1539"/>
          <p:cNvSpPr/>
          <p:nvPr/>
        </p:nvSpPr>
        <p:spPr>
          <a:xfrm>
            <a:off x="4689307" y="9730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0" name="object 1540"/>
          <p:cNvSpPr/>
          <p:nvPr/>
        </p:nvSpPr>
        <p:spPr>
          <a:xfrm>
            <a:off x="4689307" y="97308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1" name="object 1541"/>
          <p:cNvSpPr/>
          <p:nvPr/>
        </p:nvSpPr>
        <p:spPr>
          <a:xfrm>
            <a:off x="4689307" y="9692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2" name="object 1542"/>
          <p:cNvSpPr/>
          <p:nvPr/>
        </p:nvSpPr>
        <p:spPr>
          <a:xfrm>
            <a:off x="4689307" y="9692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3" name="object 1543"/>
          <p:cNvSpPr/>
          <p:nvPr/>
        </p:nvSpPr>
        <p:spPr>
          <a:xfrm>
            <a:off x="4689307" y="96616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4" name="object 1544"/>
          <p:cNvSpPr/>
          <p:nvPr/>
        </p:nvSpPr>
        <p:spPr>
          <a:xfrm>
            <a:off x="4689307" y="96616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5" name="object 1545"/>
          <p:cNvSpPr/>
          <p:nvPr/>
        </p:nvSpPr>
        <p:spPr>
          <a:xfrm>
            <a:off x="4700838" y="981158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6" name="object 1546"/>
          <p:cNvSpPr/>
          <p:nvPr/>
        </p:nvSpPr>
        <p:spPr>
          <a:xfrm>
            <a:off x="5538704" y="981158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7" name="object 1547"/>
          <p:cNvSpPr/>
          <p:nvPr/>
        </p:nvSpPr>
        <p:spPr>
          <a:xfrm>
            <a:off x="6376570" y="981158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8" name="object 1548"/>
          <p:cNvSpPr/>
          <p:nvPr/>
        </p:nvSpPr>
        <p:spPr>
          <a:xfrm>
            <a:off x="315494" y="606592"/>
            <a:ext cx="3843421" cy="2206123"/>
          </a:xfrm>
          <a:prstGeom prst="rect">
            <a:avLst/>
          </a:prstGeom>
          <a:blipFill>
            <a:blip r:embed="rId25" cstate="print"/>
            <a:stretch>
              <a:fillRect/>
            </a:stretch>
          </a:blipFill>
        </p:spPr>
        <p:txBody>
          <a:bodyPr wrap="square" lIns="0" tIns="0" rIns="0" bIns="0" rtlCol="0"/>
          <a:lstStyle/>
          <a:p/>
        </p:txBody>
      </p:sp>
      <p:sp>
        <p:nvSpPr>
          <p:cNvPr id="1549" name="object 1549"/>
          <p:cNvSpPr txBox="1"/>
          <p:nvPr/>
        </p:nvSpPr>
        <p:spPr>
          <a:xfrm>
            <a:off x="302895" y="424815"/>
            <a:ext cx="3965575" cy="1790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Industry </a:t>
            </a:r>
            <a:r>
              <a:rPr sz="1050" b="1" spc="20" dirty="0">
                <a:solidFill>
                  <a:srgbClr val="38829D"/>
                </a:solidFill>
                <a:latin typeface="Arial" panose="020B0604020202020204"/>
                <a:cs typeface="Arial" panose="020B0604020202020204"/>
              </a:rPr>
              <a:t>Analysis </a:t>
            </a:r>
            <a:r>
              <a:rPr lang="en-US" sz="850" b="1" spc="-5" dirty="0">
                <a:solidFill>
                  <a:srgbClr val="3E3E3E"/>
                </a:solidFill>
                <a:latin typeface="Arial" panose="020B0604020202020204"/>
                <a:cs typeface="Arial" panose="020B0604020202020204"/>
              </a:rPr>
              <a:t>SEABRIDGE </a:t>
            </a:r>
            <a:r>
              <a:rPr sz="850" b="1" spc="-5" dirty="0">
                <a:solidFill>
                  <a:srgbClr val="3E3E3E"/>
                </a:solidFill>
                <a:latin typeface="Arial" panose="020B0604020202020204"/>
                <a:cs typeface="Arial" panose="020B0604020202020204"/>
              </a:rPr>
              <a:t>Industry Rank: </a:t>
            </a:r>
            <a:r>
              <a:rPr sz="850" spc="-5" dirty="0">
                <a:solidFill>
                  <a:srgbClr val="3E3E3E"/>
                </a:solidFill>
                <a:latin typeface="Arial" panose="020B0604020202020204"/>
                <a:cs typeface="Arial" panose="020B0604020202020204"/>
              </a:rPr>
              <a:t>Top 1% (3 out of</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p:txBody>
      </p:sp>
      <p:sp>
        <p:nvSpPr>
          <p:cNvPr id="1550" name="object 1550"/>
          <p:cNvSpPr txBox="1"/>
          <p:nvPr/>
        </p:nvSpPr>
        <p:spPr>
          <a:xfrm>
            <a:off x="4376821" y="424781"/>
            <a:ext cx="694690" cy="19177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Top</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Peers</a:t>
            </a:r>
            <a:endParaRPr sz="1050" b="1" spc="20" dirty="0">
              <a:solidFill>
                <a:srgbClr val="38829D"/>
              </a:solidFill>
              <a:latin typeface="Arial" panose="020B0604020202020204"/>
              <a:cs typeface="Arial" panose="020B0604020202020204"/>
            </a:endParaRPr>
          </a:p>
        </p:txBody>
      </p:sp>
      <p:sp>
        <p:nvSpPr>
          <p:cNvPr id="1551" name="object 1551"/>
          <p:cNvSpPr/>
          <p:nvPr/>
        </p:nvSpPr>
        <p:spPr>
          <a:xfrm>
            <a:off x="4397208" y="706521"/>
            <a:ext cx="2828757" cy="830179"/>
          </a:xfrm>
          <a:prstGeom prst="rect">
            <a:avLst/>
          </a:prstGeom>
          <a:blipFill>
            <a:blip r:embed="rId26" cstate="print"/>
            <a:stretch>
              <a:fillRect/>
            </a:stretch>
          </a:blipFill>
        </p:spPr>
        <p:txBody>
          <a:bodyPr wrap="square" lIns="0" tIns="0" rIns="0" bIns="0" rtlCol="0"/>
          <a:lstStyle/>
          <a:p/>
        </p:txBody>
      </p:sp>
      <p:sp>
        <p:nvSpPr>
          <p:cNvPr id="1552" name="object 1552"/>
          <p:cNvSpPr/>
          <p:nvPr/>
        </p:nvSpPr>
        <p:spPr>
          <a:xfrm>
            <a:off x="4397208" y="706521"/>
            <a:ext cx="2828757" cy="2206123"/>
          </a:xfrm>
          <a:prstGeom prst="rect">
            <a:avLst/>
          </a:prstGeom>
          <a:blipFill>
            <a:blip r:embed="rId27" cstate="print"/>
            <a:stretch>
              <a:fillRect/>
            </a:stretch>
          </a:blipFill>
        </p:spPr>
        <p:txBody>
          <a:bodyPr wrap="square" lIns="0" tIns="0" rIns="0" bIns="0" rtlCol="0"/>
          <a:lstStyle/>
          <a:p/>
        </p:txBody>
      </p:sp>
      <p:sp>
        <p:nvSpPr>
          <p:cNvPr id="1553" name="object 1553"/>
          <p:cNvSpPr/>
          <p:nvPr/>
        </p:nvSpPr>
        <p:spPr>
          <a:xfrm>
            <a:off x="7018421" y="929439"/>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54" name="object 1554"/>
          <p:cNvSpPr/>
          <p:nvPr/>
        </p:nvSpPr>
        <p:spPr>
          <a:xfrm>
            <a:off x="7014578" y="925596"/>
            <a:ext cx="0" cy="154305"/>
          </a:xfrm>
          <a:custGeom>
            <a:avLst/>
            <a:gdLst/>
            <a:ahLst/>
            <a:cxnLst/>
            <a:rect l="l" t="t" r="r" b="b"/>
            <a:pathLst>
              <a:path h="154305">
                <a:moveTo>
                  <a:pt x="0" y="0"/>
                </a:moveTo>
                <a:lnTo>
                  <a:pt x="0" y="153736"/>
                </a:lnTo>
              </a:path>
            </a:pathLst>
          </a:custGeom>
          <a:ln w="7686">
            <a:solidFill>
              <a:srgbClr val="01640A"/>
            </a:solidFill>
          </a:ln>
        </p:spPr>
        <p:txBody>
          <a:bodyPr wrap="square" lIns="0" tIns="0" rIns="0" bIns="0" rtlCol="0"/>
          <a:lstStyle/>
          <a:p/>
        </p:txBody>
      </p:sp>
      <p:sp>
        <p:nvSpPr>
          <p:cNvPr id="1555" name="object 1555"/>
          <p:cNvSpPr/>
          <p:nvPr/>
        </p:nvSpPr>
        <p:spPr>
          <a:xfrm>
            <a:off x="7014578" y="925596"/>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6" name="object 1556"/>
          <p:cNvSpPr/>
          <p:nvPr/>
        </p:nvSpPr>
        <p:spPr>
          <a:xfrm>
            <a:off x="7145253" y="925596"/>
            <a:ext cx="0" cy="161925"/>
          </a:xfrm>
          <a:custGeom>
            <a:avLst/>
            <a:gdLst/>
            <a:ahLst/>
            <a:cxnLst/>
            <a:rect l="l" t="t" r="r" b="b"/>
            <a:pathLst>
              <a:path h="161925">
                <a:moveTo>
                  <a:pt x="0" y="0"/>
                </a:moveTo>
                <a:lnTo>
                  <a:pt x="0" y="161423"/>
                </a:lnTo>
              </a:path>
            </a:pathLst>
          </a:custGeom>
          <a:ln w="7686">
            <a:solidFill>
              <a:srgbClr val="01640A"/>
            </a:solidFill>
          </a:ln>
        </p:spPr>
        <p:txBody>
          <a:bodyPr wrap="square" lIns="0" tIns="0" rIns="0" bIns="0" rtlCol="0"/>
          <a:lstStyle/>
          <a:p/>
        </p:txBody>
      </p:sp>
      <p:sp>
        <p:nvSpPr>
          <p:cNvPr id="1557" name="object 1557"/>
          <p:cNvSpPr/>
          <p:nvPr/>
        </p:nvSpPr>
        <p:spPr>
          <a:xfrm>
            <a:off x="7014578" y="1087019"/>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8" name="object 1558"/>
          <p:cNvSpPr/>
          <p:nvPr/>
        </p:nvSpPr>
        <p:spPr>
          <a:xfrm>
            <a:off x="7018421" y="118310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59" name="object 1559"/>
          <p:cNvSpPr/>
          <p:nvPr/>
        </p:nvSpPr>
        <p:spPr>
          <a:xfrm>
            <a:off x="7014578" y="1179261"/>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60" name="object 1560"/>
          <p:cNvSpPr/>
          <p:nvPr/>
        </p:nvSpPr>
        <p:spPr>
          <a:xfrm>
            <a:off x="7014578" y="11792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1" name="object 1561"/>
          <p:cNvSpPr/>
          <p:nvPr/>
        </p:nvSpPr>
        <p:spPr>
          <a:xfrm>
            <a:off x="7145253" y="1179261"/>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62" name="object 1562"/>
          <p:cNvSpPr/>
          <p:nvPr/>
        </p:nvSpPr>
        <p:spPr>
          <a:xfrm>
            <a:off x="7014578" y="1340685"/>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3" name="object 1563"/>
          <p:cNvSpPr/>
          <p:nvPr/>
        </p:nvSpPr>
        <p:spPr>
          <a:xfrm>
            <a:off x="7018421" y="143677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432927"/>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432927"/>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432927"/>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159435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1690436"/>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1686593"/>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1686593"/>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1686593"/>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1848017"/>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194410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4" name="object 1574"/>
          <p:cNvSpPr/>
          <p:nvPr/>
        </p:nvSpPr>
        <p:spPr>
          <a:xfrm>
            <a:off x="7014578" y="1940259"/>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5" name="object 1575"/>
          <p:cNvSpPr/>
          <p:nvPr/>
        </p:nvSpPr>
        <p:spPr>
          <a:xfrm>
            <a:off x="7014578" y="1940259"/>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145253" y="1940259"/>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7" name="object 1577"/>
          <p:cNvSpPr/>
          <p:nvPr/>
        </p:nvSpPr>
        <p:spPr>
          <a:xfrm>
            <a:off x="7014578" y="2101682"/>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8" name="object 1578"/>
          <p:cNvSpPr/>
          <p:nvPr/>
        </p:nvSpPr>
        <p:spPr>
          <a:xfrm>
            <a:off x="7018421" y="219776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79" name="object 1579"/>
          <p:cNvSpPr/>
          <p:nvPr/>
        </p:nvSpPr>
        <p:spPr>
          <a:xfrm>
            <a:off x="7014578" y="2193925"/>
            <a:ext cx="0" cy="154305"/>
          </a:xfrm>
          <a:custGeom>
            <a:avLst/>
            <a:gdLst/>
            <a:ahLst/>
            <a:cxnLst/>
            <a:rect l="l" t="t" r="r" b="b"/>
            <a:pathLst>
              <a:path h="154305">
                <a:moveTo>
                  <a:pt x="0" y="0"/>
                </a:moveTo>
                <a:lnTo>
                  <a:pt x="0" y="153736"/>
                </a:lnTo>
              </a:path>
            </a:pathLst>
          </a:custGeom>
          <a:ln w="7686">
            <a:solidFill>
              <a:srgbClr val="023D0C"/>
            </a:solidFill>
          </a:ln>
        </p:spPr>
        <p:txBody>
          <a:bodyPr wrap="square" lIns="0" tIns="0" rIns="0" bIns="0" rtlCol="0"/>
          <a:lstStyle/>
          <a:p/>
        </p:txBody>
      </p:sp>
      <p:sp>
        <p:nvSpPr>
          <p:cNvPr id="1580" name="object 1580"/>
          <p:cNvSpPr/>
          <p:nvPr/>
        </p:nvSpPr>
        <p:spPr>
          <a:xfrm>
            <a:off x="7014578" y="2193925"/>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81" name="object 1581"/>
          <p:cNvSpPr/>
          <p:nvPr/>
        </p:nvSpPr>
        <p:spPr>
          <a:xfrm>
            <a:off x="7145253" y="2193925"/>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1582" name="object 1582"/>
          <p:cNvSpPr/>
          <p:nvPr/>
        </p:nvSpPr>
        <p:spPr>
          <a:xfrm>
            <a:off x="7014578" y="2355348"/>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83" name="object 1583"/>
          <p:cNvSpPr/>
          <p:nvPr/>
        </p:nvSpPr>
        <p:spPr>
          <a:xfrm>
            <a:off x="7018421" y="245143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84" name="object 1584"/>
          <p:cNvSpPr/>
          <p:nvPr/>
        </p:nvSpPr>
        <p:spPr>
          <a:xfrm>
            <a:off x="7014578" y="2447590"/>
            <a:ext cx="0" cy="154305"/>
          </a:xfrm>
          <a:custGeom>
            <a:avLst/>
            <a:gdLst/>
            <a:ahLst/>
            <a:cxnLst/>
            <a:rect l="l" t="t" r="r" b="b"/>
            <a:pathLst>
              <a:path h="154305">
                <a:moveTo>
                  <a:pt x="0" y="0"/>
                </a:moveTo>
                <a:lnTo>
                  <a:pt x="0" y="153736"/>
                </a:lnTo>
              </a:path>
            </a:pathLst>
          </a:custGeom>
          <a:ln w="7686">
            <a:solidFill>
              <a:srgbClr val="023D0C"/>
            </a:solidFill>
          </a:ln>
        </p:spPr>
        <p:txBody>
          <a:bodyPr wrap="square" lIns="0" tIns="0" rIns="0" bIns="0" rtlCol="0"/>
          <a:lstStyle/>
          <a:p/>
        </p:txBody>
      </p:sp>
      <p:sp>
        <p:nvSpPr>
          <p:cNvPr id="1585" name="object 1585"/>
          <p:cNvSpPr/>
          <p:nvPr/>
        </p:nvSpPr>
        <p:spPr>
          <a:xfrm>
            <a:off x="7014578" y="2447590"/>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86" name="object 1586"/>
          <p:cNvSpPr/>
          <p:nvPr/>
        </p:nvSpPr>
        <p:spPr>
          <a:xfrm>
            <a:off x="7145253" y="2447590"/>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1587" name="object 1587"/>
          <p:cNvSpPr/>
          <p:nvPr/>
        </p:nvSpPr>
        <p:spPr>
          <a:xfrm>
            <a:off x="7014578" y="2609014"/>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88" name="object 1588"/>
          <p:cNvSpPr/>
          <p:nvPr/>
        </p:nvSpPr>
        <p:spPr>
          <a:xfrm>
            <a:off x="7018421" y="270510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9" name="object 1589"/>
          <p:cNvSpPr/>
          <p:nvPr/>
        </p:nvSpPr>
        <p:spPr>
          <a:xfrm>
            <a:off x="7014578" y="2701256"/>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90" name="object 1590"/>
          <p:cNvSpPr/>
          <p:nvPr/>
        </p:nvSpPr>
        <p:spPr>
          <a:xfrm>
            <a:off x="7014578" y="2701256"/>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91" name="object 1591"/>
          <p:cNvSpPr/>
          <p:nvPr/>
        </p:nvSpPr>
        <p:spPr>
          <a:xfrm>
            <a:off x="7145253" y="2701256"/>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92" name="object 1592"/>
          <p:cNvSpPr/>
          <p:nvPr/>
        </p:nvSpPr>
        <p:spPr>
          <a:xfrm>
            <a:off x="7014578" y="2862680"/>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graphicFrame>
        <p:nvGraphicFramePr>
          <p:cNvPr id="1593" name="object 1593"/>
          <p:cNvGraphicFramePr>
            <a:graphicFrameLocks noGrp="1"/>
          </p:cNvGraphicFramePr>
          <p:nvPr>
            <p:custDataLst>
              <p:tags r:id="rId28"/>
            </p:custDataLst>
          </p:nvPr>
        </p:nvGraphicFramePr>
        <p:xfrm>
          <a:off x="4389521" y="702677"/>
          <a:ext cx="2840355" cy="2221865"/>
        </p:xfrm>
        <a:graphic>
          <a:graphicData uri="http://schemas.openxmlformats.org/drawingml/2006/table">
            <a:tbl>
              <a:tblPr firstRow="1" bandRow="1">
                <a:tableStyleId>{2D5ABB26-0587-4C30-8999-92F81FD0307C}</a:tableStyleId>
              </a:tblPr>
              <a:tblGrid>
                <a:gridCol w="1700530"/>
                <a:gridCol w="739140"/>
                <a:gridCol w="397510"/>
              </a:tblGrid>
              <a:tr h="176797">
                <a:tc>
                  <a:txBody>
                    <a:bodyPr/>
                    <a:lstStyle/>
                    <a:p>
                      <a:pPr marL="64770">
                        <a:lnSpc>
                          <a:spcPct val="100000"/>
                        </a:lnSpc>
                        <a:spcBef>
                          <a:spcPts val="85"/>
                        </a:spcBef>
                      </a:pPr>
                      <a:r>
                        <a:rPr sz="850" b="1" spc="-5" dirty="0">
                          <a:solidFill>
                            <a:srgbClr val="3E3E3E"/>
                          </a:solidFill>
                          <a:latin typeface="Arial" panose="020B0604020202020204"/>
                          <a:cs typeface="Arial" panose="020B0604020202020204"/>
                        </a:rPr>
                        <a:t>Company</a:t>
                      </a:r>
                      <a:r>
                        <a:rPr sz="850" b="1" spc="-1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(Ticker)</a:t>
                      </a:r>
                      <a:endParaRPr sz="850">
                        <a:latin typeface="Arial" panose="020B0604020202020204"/>
                        <a:cs typeface="Arial" panose="020B0604020202020204"/>
                      </a:endParaRPr>
                    </a:p>
                  </a:txBody>
                  <a:tcPr marL="0" marR="0" marT="10795" marB="0">
                    <a:lnL w="9525">
                      <a:solidFill>
                        <a:srgbClr val="CACACA"/>
                      </a:solidFill>
                      <a:prstDash val="solid"/>
                    </a:lnL>
                    <a:lnB w="9525">
                      <a:solidFill>
                        <a:srgbClr val="CACACA"/>
                      </a:solidFill>
                      <a:prstDash val="solid"/>
                    </a:lnB>
                  </a:tcPr>
                </a:tc>
                <a:tc>
                  <a:txBody>
                    <a:bodyPr/>
                    <a:lstStyle/>
                    <a:p>
                      <a:pPr marR="46990" algn="r">
                        <a:lnSpc>
                          <a:spcPct val="100000"/>
                        </a:lnSpc>
                        <a:spcBef>
                          <a:spcPts val="85"/>
                        </a:spcBef>
                      </a:pPr>
                      <a:r>
                        <a:rPr sz="850" b="1" dirty="0">
                          <a:solidFill>
                            <a:srgbClr val="3E3E3E"/>
                          </a:solidFill>
                          <a:latin typeface="Arial" panose="020B0604020202020204"/>
                          <a:cs typeface="Arial" panose="020B0604020202020204"/>
                        </a:rPr>
                        <a:t>Rec</a:t>
                      </a:r>
                      <a:endParaRPr sz="850">
                        <a:latin typeface="Arial" panose="020B0604020202020204"/>
                        <a:cs typeface="Arial" panose="020B0604020202020204"/>
                      </a:endParaRPr>
                    </a:p>
                  </a:txBody>
                  <a:tcPr marL="0" marR="0" marT="10795" marB="0">
                    <a:lnB w="9525">
                      <a:solidFill>
                        <a:srgbClr val="CACACA"/>
                      </a:solidFill>
                      <a:prstDash val="solid"/>
                    </a:lnB>
                  </a:tcPr>
                </a:tc>
                <a:tc>
                  <a:txBody>
                    <a:bodyPr/>
                    <a:lstStyle/>
                    <a:p>
                      <a:pPr marL="54610">
                        <a:lnSpc>
                          <a:spcPct val="100000"/>
                        </a:lnSpc>
                        <a:spcBef>
                          <a:spcPts val="85"/>
                        </a:spcBef>
                      </a:pPr>
                      <a:r>
                        <a:rPr sz="850" b="1"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10795" marB="0">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Lenovo Group Ltd. </a:t>
                      </a:r>
                      <a:r>
                        <a:rPr sz="850" b="1" spc="-5" dirty="0">
                          <a:solidFill>
                            <a:srgbClr val="3E3E3E"/>
                          </a:solidFill>
                          <a:latin typeface="Arial" panose="020B0604020202020204"/>
                          <a:cs typeface="Arial" panose="020B0604020202020204"/>
                        </a:rPr>
                        <a:t>(LNVGY)</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7945" algn="r">
                        <a:lnSpc>
                          <a:spcPct val="100000"/>
                        </a:lnSpc>
                        <a:spcBef>
                          <a:spcPts val="480"/>
                        </a:spcBef>
                      </a:pPr>
                      <a:r>
                        <a:rPr sz="700" b="1"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5900">
                        <a:lnSpc>
                          <a:spcPct val="100000"/>
                        </a:lnSpc>
                        <a:spcBef>
                          <a:spcPts val="610"/>
                        </a:spcBef>
                      </a:pPr>
                      <a:r>
                        <a:rPr sz="750" b="1" dirty="0">
                          <a:solidFill>
                            <a:srgbClr val="FFFFFF"/>
                          </a:solidFill>
                          <a:latin typeface="Arial" panose="020B0604020202020204"/>
                          <a:cs typeface="Arial" panose="020B0604020202020204"/>
                        </a:rPr>
                        <a:t>1</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Amazon.com, Inc. </a:t>
                      </a:r>
                      <a:r>
                        <a:rPr sz="850" b="1" spc="-5" dirty="0">
                          <a:solidFill>
                            <a:srgbClr val="3E3E3E"/>
                          </a:solidFill>
                          <a:latin typeface="Arial" panose="020B0604020202020204"/>
                          <a:cs typeface="Arial" panose="020B0604020202020204"/>
                        </a:rPr>
                        <a:t>(AMZN)</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302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590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Dell Technologies</a:t>
                      </a:r>
                      <a:r>
                        <a:rPr sz="850" spc="-15" dirty="0">
                          <a:solidFill>
                            <a:srgbClr val="3E3E3E"/>
                          </a:solidFill>
                          <a:latin typeface="Arial" panose="020B0604020202020204"/>
                          <a:cs typeface="Arial" panose="020B0604020202020204"/>
                        </a:rPr>
                        <a:t> In…</a:t>
                      </a:r>
                      <a:r>
                        <a:rPr sz="850" b="1" spc="-15" dirty="0">
                          <a:solidFill>
                            <a:srgbClr val="3E3E3E"/>
                          </a:solidFill>
                          <a:latin typeface="Arial" panose="020B0604020202020204"/>
                          <a:cs typeface="Arial" panose="020B0604020202020204"/>
                        </a:rPr>
                        <a:t>(DELL)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302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590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Alphabet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(GOOGL)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302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590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Garmin Ltd.</a:t>
                      </a:r>
                      <a:r>
                        <a:rPr sz="850" spc="-1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(GRMN)</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302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590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HP Inc.</a:t>
                      </a:r>
                      <a:r>
                        <a:rPr sz="850" spc="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(HPQ)</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302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5900">
                        <a:lnSpc>
                          <a:spcPct val="100000"/>
                        </a:lnSpc>
                        <a:spcBef>
                          <a:spcPts val="610"/>
                        </a:spcBef>
                      </a:pPr>
                      <a:r>
                        <a:rPr sz="750" b="1"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Microsoft</a:t>
                      </a:r>
                      <a:r>
                        <a:rPr sz="850" spc="-15" dirty="0">
                          <a:solidFill>
                            <a:srgbClr val="3E3E3E"/>
                          </a:solidFill>
                          <a:latin typeface="Arial" panose="020B0604020202020204"/>
                          <a:cs typeface="Arial" panose="020B0604020202020204"/>
                        </a:rPr>
                        <a:t> </a:t>
                      </a:r>
                      <a:r>
                        <a:rPr sz="850" spc="-10" dirty="0">
                          <a:solidFill>
                            <a:srgbClr val="3E3E3E"/>
                          </a:solidFill>
                          <a:latin typeface="Arial" panose="020B0604020202020204"/>
                          <a:cs typeface="Arial" panose="020B0604020202020204"/>
                        </a:rPr>
                        <a:t>Corporatio…</a:t>
                      </a:r>
                      <a:r>
                        <a:rPr sz="850" b="1" spc="-10" dirty="0">
                          <a:solidFill>
                            <a:srgbClr val="3E3E3E"/>
                          </a:solidFill>
                          <a:latin typeface="Arial" panose="020B0604020202020204"/>
                          <a:cs typeface="Arial" panose="020B0604020202020204"/>
                        </a:rPr>
                        <a:t>(MSFT)</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302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5900">
                        <a:lnSpc>
                          <a:spcPct val="100000"/>
                        </a:lnSpc>
                        <a:spcBef>
                          <a:spcPts val="610"/>
                        </a:spcBef>
                      </a:pPr>
                      <a:r>
                        <a:rPr sz="750" b="1"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69039">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Spotify Technology</a:t>
                      </a:r>
                      <a:r>
                        <a:rPr sz="850" spc="-10" dirty="0">
                          <a:solidFill>
                            <a:srgbClr val="3E3E3E"/>
                          </a:solidFill>
                          <a:latin typeface="Arial" panose="020B0604020202020204"/>
                          <a:cs typeface="Arial" panose="020B0604020202020204"/>
                        </a:rPr>
                        <a:t> </a:t>
                      </a:r>
                      <a:r>
                        <a:rPr sz="850" spc="-15" dirty="0">
                          <a:solidFill>
                            <a:srgbClr val="3E3E3E"/>
                          </a:solidFill>
                          <a:latin typeface="Arial" panose="020B0604020202020204"/>
                          <a:cs typeface="Arial" panose="020B0604020202020204"/>
                        </a:rPr>
                        <a:t>S…</a:t>
                      </a:r>
                      <a:r>
                        <a:rPr sz="850" b="1" spc="-15" dirty="0">
                          <a:solidFill>
                            <a:srgbClr val="3E3E3E"/>
                          </a:solidFill>
                          <a:latin typeface="Arial" panose="020B0604020202020204"/>
                          <a:cs typeface="Arial" panose="020B0604020202020204"/>
                        </a:rPr>
                        <a:t>(SPOT)</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tcPr>
                </a:tc>
                <a:tc>
                  <a:txBody>
                    <a:bodyPr/>
                    <a:lstStyle/>
                    <a:p>
                      <a:pPr marR="7302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tcPr>
                </a:tc>
                <a:tc>
                  <a:txBody>
                    <a:bodyPr/>
                    <a:lstStyle/>
                    <a:p>
                      <a:pPr marL="21590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tcPr>
                </a:tc>
              </a:tr>
            </a:tbl>
          </a:graphicData>
        </a:graphic>
      </p:graphicFrame>
      <p:sp>
        <p:nvSpPr>
          <p:cNvPr id="1594" name="object 1594"/>
          <p:cNvSpPr/>
          <p:nvPr/>
        </p:nvSpPr>
        <p:spPr>
          <a:xfrm>
            <a:off x="4393364" y="702677"/>
            <a:ext cx="2836545" cy="0"/>
          </a:xfrm>
          <a:custGeom>
            <a:avLst/>
            <a:gdLst/>
            <a:ahLst/>
            <a:cxnLst/>
            <a:rect l="l" t="t" r="r" b="b"/>
            <a:pathLst>
              <a:path w="2836545">
                <a:moveTo>
                  <a:pt x="0" y="0"/>
                </a:moveTo>
                <a:lnTo>
                  <a:pt x="2836444" y="0"/>
                </a:lnTo>
              </a:path>
            </a:pathLst>
          </a:custGeom>
          <a:ln w="7686">
            <a:solidFill>
              <a:srgbClr val="CACACA"/>
            </a:solidFill>
          </a:ln>
        </p:spPr>
        <p:txBody>
          <a:bodyPr wrap="square" lIns="0" tIns="0" rIns="0" bIns="0" rtlCol="0"/>
          <a:lstStyle/>
          <a:p/>
        </p:txBody>
      </p:sp>
      <p:sp>
        <p:nvSpPr>
          <p:cNvPr id="1595" name="object 1595"/>
          <p:cNvSpPr/>
          <p:nvPr/>
        </p:nvSpPr>
        <p:spPr>
          <a:xfrm>
            <a:off x="7229809" y="702677"/>
            <a:ext cx="0" cy="2214245"/>
          </a:xfrm>
          <a:custGeom>
            <a:avLst/>
            <a:gdLst/>
            <a:ahLst/>
            <a:cxnLst/>
            <a:rect l="l" t="t" r="r" b="b"/>
            <a:pathLst>
              <a:path h="2214245">
                <a:moveTo>
                  <a:pt x="0" y="0"/>
                </a:moveTo>
                <a:lnTo>
                  <a:pt x="0" y="2213810"/>
                </a:lnTo>
              </a:path>
            </a:pathLst>
          </a:custGeom>
          <a:ln w="7686">
            <a:solidFill>
              <a:srgbClr val="CACACA"/>
            </a:solidFill>
          </a:ln>
        </p:spPr>
        <p:txBody>
          <a:bodyPr wrap="square" lIns="0" tIns="0" rIns="0" bIns="0" rtlCol="0"/>
          <a:lstStyle/>
          <a:p/>
        </p:txBody>
      </p:sp>
      <p:sp>
        <p:nvSpPr>
          <p:cNvPr id="1596" name="object 1596"/>
          <p:cNvSpPr/>
          <p:nvPr/>
        </p:nvSpPr>
        <p:spPr>
          <a:xfrm>
            <a:off x="4393364" y="2916488"/>
            <a:ext cx="2836545" cy="0"/>
          </a:xfrm>
          <a:custGeom>
            <a:avLst/>
            <a:gdLst/>
            <a:ahLst/>
            <a:cxnLst/>
            <a:rect l="l" t="t" r="r" b="b"/>
            <a:pathLst>
              <a:path w="2836545">
                <a:moveTo>
                  <a:pt x="0" y="0"/>
                </a:moveTo>
                <a:lnTo>
                  <a:pt x="2836444" y="0"/>
                </a:lnTo>
              </a:path>
            </a:pathLst>
          </a:custGeom>
          <a:ln w="7686">
            <a:solidFill>
              <a:srgbClr val="CACACA"/>
            </a:solidFill>
          </a:ln>
        </p:spPr>
        <p:txBody>
          <a:bodyPr wrap="square" lIns="0" tIns="0" rIns="0" bIns="0" rtlCol="0"/>
          <a:lstStyle/>
          <a:p/>
        </p:txBody>
      </p:sp>
      <p:sp>
        <p:nvSpPr>
          <p:cNvPr id="1597" name="object 1597"/>
          <p:cNvSpPr/>
          <p:nvPr/>
        </p:nvSpPr>
        <p:spPr>
          <a:xfrm>
            <a:off x="319338" y="9819272"/>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598" name="object 1598"/>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99" name="object 1599"/>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600" name="object 1600"/>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601" name="object 1601"/>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02" name="object 1602"/>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603" name="object 1603"/>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604" name="object 1604"/>
          <p:cNvSpPr txBox="1">
            <a:spLocks noGrp="1"/>
          </p:cNvSpPr>
          <p:nvPr>
            <p:ph type="dt" sz="half" idx="6"/>
          </p:nvPr>
        </p:nvSpPr>
        <p:spPr>
          <a:xfrm>
            <a:off x="241300" y="10321925"/>
            <a:ext cx="1925320"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SEABRIDGE </a:t>
            </a:r>
            <a:r>
              <a:rPr spc="-5" dirty="0"/>
              <a:t>Equity</a:t>
            </a:r>
            <a:r>
              <a:rPr spc="-30" dirty="0"/>
              <a:t> </a:t>
            </a:r>
            <a:r>
              <a:rPr spc="-5" dirty="0"/>
              <a:t>Research</a:t>
            </a:r>
            <a:endParaRPr spc="-5" dirty="0"/>
          </a:p>
        </p:txBody>
      </p:sp>
      <p:sp>
        <p:nvSpPr>
          <p:cNvPr id="1605" name="object 1605"/>
          <p:cNvSpPr txBox="1"/>
          <p:nvPr/>
        </p:nvSpPr>
        <p:spPr>
          <a:xfrm>
            <a:off x="3338830" y="10321925"/>
            <a:ext cx="2133600"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9"/>
              </a:rPr>
              <a:t>www.seabridgefintech.com</a:t>
            </a:r>
            <a:endParaRPr sz="850">
              <a:latin typeface="Arial" panose="020B0604020202020204"/>
              <a:cs typeface="Arial" panose="020B0604020202020204"/>
            </a:endParaRPr>
          </a:p>
        </p:txBody>
      </p:sp>
      <p:sp>
        <p:nvSpPr>
          <p:cNvPr id="1606" name="object 1606"/>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7534" cy="2796540"/>
          </a:xfrm>
          <a:prstGeom prst="rect">
            <a:avLst/>
          </a:prstGeom>
        </p:spPr>
        <p:txBody>
          <a:bodyPr vert="horz" wrap="square" lIns="0" tIns="17780" rIns="0" bIns="0" rtlCol="0">
            <a:spAutoFit/>
          </a:bodyPr>
          <a:lstStyle/>
          <a:p>
            <a:pPr marL="12700">
              <a:lnSpc>
                <a:spcPct val="100000"/>
              </a:lnSpc>
              <a:spcBef>
                <a:spcPts val="140"/>
              </a:spcBef>
            </a:pPr>
            <a:r>
              <a:rPr lang="en-US" sz="1050" b="1" spc="20" dirty="0">
                <a:solidFill>
                  <a:srgbClr val="38829D"/>
                </a:solidFill>
                <a:latin typeface="Arial" panose="020B0604020202020204"/>
                <a:cs typeface="Arial" panose="020B0604020202020204"/>
                <a:sym typeface="+mn-ea"/>
              </a:rPr>
              <a:t>SEABRIDGE</a:t>
            </a:r>
            <a:r>
              <a:rPr sz="1050" b="1" spc="20" dirty="0">
                <a:solidFill>
                  <a:srgbClr val="38829D"/>
                </a:solidFill>
                <a:latin typeface="Arial" panose="020B0604020202020204"/>
                <a:cs typeface="Arial" panose="020B0604020202020204"/>
              </a:rPr>
              <a:t> Stock Rating</a:t>
            </a:r>
            <a:r>
              <a:rPr sz="1050" b="1" spc="-1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System</a:t>
            </a:r>
            <a:endParaRPr sz="1050">
              <a:solidFill>
                <a:srgbClr val="38829D"/>
              </a:solidFill>
              <a:latin typeface="Arial" panose="020B0604020202020204"/>
              <a:cs typeface="Arial" panose="020B0604020202020204"/>
            </a:endParaRPr>
          </a:p>
          <a:p>
            <a:pPr marL="12700" marR="6985" algn="just">
              <a:lnSpc>
                <a:spcPct val="113000"/>
              </a:lnSpc>
              <a:spcBef>
                <a:spcPts val="565"/>
              </a:spcBef>
            </a:pPr>
            <a:r>
              <a:rPr sz="850" spc="-5" dirty="0">
                <a:solidFill>
                  <a:srgbClr val="3E3E3E"/>
                </a:solidFill>
                <a:latin typeface="Arial" panose="020B0604020202020204"/>
                <a:cs typeface="Arial" panose="020B0604020202020204"/>
              </a:rPr>
              <a:t>We offer two rating systems that take into account investors' holding horizons:</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rPr>
              <a:t>Rank and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Recommendation. Each provides valuable  insights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future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profitability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separately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combination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each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depending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investment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style.</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lang="en-US" sz="1050" b="1" spc="20" dirty="0">
                <a:solidFill>
                  <a:srgbClr val="38829D"/>
                </a:solidFill>
                <a:latin typeface="Arial" panose="020B0604020202020204"/>
                <a:cs typeface="Arial" panose="020B0604020202020204"/>
                <a:sym typeface="+mn-ea"/>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Recommendation</a:t>
            </a:r>
            <a:endParaRPr sz="1050">
              <a:solidFill>
                <a:srgbClr val="38829D"/>
              </a:solidFill>
              <a:latin typeface="Arial" panose="020B0604020202020204"/>
              <a:cs typeface="Arial" panose="020B0604020202020204"/>
            </a:endParaRPr>
          </a:p>
          <a:p>
            <a:pPr marL="12700" marR="5715" algn="just">
              <a:lnSpc>
                <a:spcPct val="113000"/>
              </a:lnSpc>
              <a:spcBef>
                <a:spcPts val="565"/>
              </a:spcBef>
            </a:pPr>
            <a:r>
              <a:rPr sz="850" spc="-5" dirty="0">
                <a:solidFill>
                  <a:srgbClr val="3E3E3E"/>
                </a:solidFill>
                <a:latin typeface="Arial" panose="020B0604020202020204"/>
                <a:cs typeface="Arial" panose="020B0604020202020204"/>
              </a:rPr>
              <a:t>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Recommendation aims to predict performance over the next 6 to 12 months. The foundation for the quantitatively determined </a:t>
            </a:r>
            <a:r>
              <a:rPr lang="en-US" sz="850" spc="-5" dirty="0">
                <a:solidFill>
                  <a:srgbClr val="3E3E3E"/>
                </a:solidFill>
                <a:latin typeface="Arial" panose="020B0604020202020204"/>
                <a:cs typeface="Arial" panose="020B0604020202020204"/>
              </a:rPr>
              <a:t>SEABRIDGE</a:t>
            </a:r>
            <a:r>
              <a:rPr sz="850" spc="-5" dirty="0">
                <a:solidFill>
                  <a:srgbClr val="3E3E3E"/>
                </a:solidFill>
                <a:latin typeface="Arial" panose="020B0604020202020204"/>
                <a:cs typeface="Arial" panose="020B0604020202020204"/>
              </a:rPr>
              <a:t>  Recommendation is trends in the company's estimate revisions and earnings outlook. 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SEABRIDGEs quantitative rating system. But we have given our analysts the ability to override 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Recommendation for the 1200  stocks that they follow. The reason for the analyst over-rides is that there are often factors such as valuation, industry conditions and  management effectiveness that a trained investment professional can spot better than a quantitative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model.</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lang="en-US" sz="1050" b="1" spc="20" dirty="0">
                <a:solidFill>
                  <a:srgbClr val="38829D"/>
                </a:solidFill>
                <a:latin typeface="Arial" panose="020B0604020202020204"/>
                <a:cs typeface="Arial" panose="020B0604020202020204"/>
                <a:sym typeface="+mn-ea"/>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Rank </a:t>
            </a:r>
            <a:r>
              <a:rPr sz="850" spc="-5" dirty="0">
                <a:solidFill>
                  <a:srgbClr val="3E3E3E"/>
                </a:solidFill>
                <a:latin typeface="Arial" panose="020B0604020202020204"/>
                <a:cs typeface="Arial" panose="020B0604020202020204"/>
              </a:rPr>
              <a:t>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Rank is our short-term rating system that is most effective over the one- to three-month holding horizon. The underlying driver for the  quantitatively-determined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rPr>
              <a:t> Rank is the same as the SEABRIDGEs Recommendation, and reflects trends in earnings estimate</a:t>
            </a:r>
            <a:r>
              <a:rPr sz="850" spc="1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revisions.</a:t>
            </a:r>
            <a:endParaRPr sz="850">
              <a:latin typeface="Arial" panose="020B0604020202020204"/>
              <a:cs typeface="Arial" panose="020B0604020202020204"/>
            </a:endParaRPr>
          </a:p>
        </p:txBody>
      </p:sp>
      <p:sp>
        <p:nvSpPr>
          <p:cNvPr id="3" name="object 3"/>
          <p:cNvSpPr/>
          <p:nvPr/>
        </p:nvSpPr>
        <p:spPr>
          <a:xfrm>
            <a:off x="319338" y="3223961"/>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 name="object 4"/>
          <p:cNvSpPr txBox="1"/>
          <p:nvPr/>
        </p:nvSpPr>
        <p:spPr>
          <a:xfrm>
            <a:off x="302794" y="3353468"/>
            <a:ext cx="5121275" cy="546735"/>
          </a:xfrm>
          <a:prstGeom prst="rect">
            <a:avLst/>
          </a:prstGeom>
        </p:spPr>
        <p:txBody>
          <a:bodyPr vert="horz" wrap="square" lIns="0" tIns="17780" rIns="0" bIns="0" rtlCol="0">
            <a:spAutoFit/>
          </a:bodyPr>
          <a:lstStyle/>
          <a:p>
            <a:pPr marL="12700">
              <a:lnSpc>
                <a:spcPct val="100000"/>
              </a:lnSpc>
              <a:spcBef>
                <a:spcPts val="140"/>
              </a:spcBef>
            </a:pPr>
            <a:r>
              <a:rPr lang="en-US" sz="1050" b="1" spc="20" dirty="0">
                <a:solidFill>
                  <a:srgbClr val="38829D"/>
                </a:solidFill>
                <a:latin typeface="Arial" panose="020B0604020202020204"/>
                <a:cs typeface="Arial" panose="020B0604020202020204"/>
                <a:sym typeface="+mn-ea"/>
              </a:rPr>
              <a:t>SEABRIDGE </a:t>
            </a:r>
            <a:r>
              <a:rPr sz="1050" b="1" spc="15" dirty="0">
                <a:solidFill>
                  <a:srgbClr val="38829D"/>
                </a:solidFill>
                <a:latin typeface="Arial" panose="020B0604020202020204"/>
                <a:cs typeface="Arial" panose="020B0604020202020204"/>
              </a:rPr>
              <a:t>Style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Scores</a:t>
            </a:r>
            <a:endParaRPr sz="1050">
              <a:solidFill>
                <a:srgbClr val="38829D"/>
              </a:solidFill>
              <a:latin typeface="Arial" panose="020B0604020202020204"/>
              <a:cs typeface="Arial" panose="020B0604020202020204"/>
            </a:endParaRPr>
          </a:p>
          <a:p>
            <a:pPr marL="12700" marR="5080">
              <a:lnSpc>
                <a:spcPct val="113000"/>
              </a:lnSpc>
              <a:spcBef>
                <a:spcPts val="565"/>
              </a:spcBef>
            </a:pPr>
            <a:r>
              <a:rPr sz="850" spc="-5" dirty="0">
                <a:solidFill>
                  <a:srgbClr val="3E3E3E"/>
                </a:solidFill>
                <a:latin typeface="Arial" panose="020B0604020202020204"/>
                <a:cs typeface="Arial" panose="020B0604020202020204"/>
              </a:rPr>
              <a:t>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Style Score is as a complementary indicator to 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rating system, giving investors a way  to focus on the highest rated stocks that best fit their own stock picking</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preferences.</a:t>
            </a:r>
            <a:endParaRPr sz="850">
              <a:latin typeface="Arial" panose="020B0604020202020204"/>
              <a:cs typeface="Arial" panose="020B0604020202020204"/>
            </a:endParaRPr>
          </a:p>
        </p:txBody>
      </p:sp>
      <p:sp>
        <p:nvSpPr>
          <p:cNvPr id="5" name="object 5"/>
          <p:cNvSpPr txBox="1"/>
          <p:nvPr/>
        </p:nvSpPr>
        <p:spPr>
          <a:xfrm>
            <a:off x="302794" y="3997626"/>
            <a:ext cx="5125720" cy="749935"/>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Academic research has proven that stocks with the best Value, Growth and Momentum characteristics  outperform the market. The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board.</a:t>
            </a:r>
            <a:endParaRPr sz="850">
              <a:latin typeface="Arial" panose="020B0604020202020204"/>
              <a:cs typeface="Arial" panose="020B0604020202020204"/>
            </a:endParaRPr>
          </a:p>
        </p:txBody>
      </p:sp>
      <p:sp>
        <p:nvSpPr>
          <p:cNvPr id="6" name="object 6"/>
          <p:cNvSpPr/>
          <p:nvPr/>
        </p:nvSpPr>
        <p:spPr>
          <a:xfrm>
            <a:off x="5580981" y="3581400"/>
            <a:ext cx="1644984" cy="830179"/>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5580981" y="3581400"/>
            <a:ext cx="1644984" cy="1229894"/>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5711658" y="3691689"/>
            <a:ext cx="59944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Value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9" name="object 9"/>
          <p:cNvSpPr/>
          <p:nvPr/>
        </p:nvSpPr>
        <p:spPr>
          <a:xfrm>
            <a:off x="6964613" y="370438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14750"/>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1" name="object 11"/>
          <p:cNvSpPr/>
          <p:nvPr/>
        </p:nvSpPr>
        <p:spPr>
          <a:xfrm>
            <a:off x="6960769" y="370054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0054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0054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3968415"/>
            <a:ext cx="671195"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16" name="object 16"/>
          <p:cNvSpPr/>
          <p:nvPr/>
        </p:nvSpPr>
        <p:spPr>
          <a:xfrm>
            <a:off x="6964613" y="39811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3991476"/>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18" name="object 18"/>
          <p:cNvSpPr/>
          <p:nvPr/>
        </p:nvSpPr>
        <p:spPr>
          <a:xfrm>
            <a:off x="6960769" y="39772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39772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39772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386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45142"/>
            <a:ext cx="8623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Momentum</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23" name="object 23"/>
          <p:cNvSpPr/>
          <p:nvPr/>
        </p:nvSpPr>
        <p:spPr>
          <a:xfrm>
            <a:off x="6964613" y="42578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87674" y="4268203"/>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25" name="object 25"/>
          <p:cNvSpPr/>
          <p:nvPr/>
        </p:nvSpPr>
        <p:spPr>
          <a:xfrm>
            <a:off x="6960769" y="42539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539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539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154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21868"/>
            <a:ext cx="56896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VGM</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30" name="object 30"/>
          <p:cNvSpPr/>
          <p:nvPr/>
        </p:nvSpPr>
        <p:spPr>
          <a:xfrm>
            <a:off x="6964613" y="4534568"/>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44929"/>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FFFFFF"/>
                </a:solidFill>
                <a:latin typeface="Arial" panose="020B0604020202020204"/>
                <a:cs typeface="Arial" panose="020B0604020202020204"/>
              </a:rPr>
              <a:t>B</a:t>
            </a:r>
            <a:endParaRPr sz="750">
              <a:latin typeface="Arial" panose="020B0604020202020204"/>
              <a:cs typeface="Arial" panose="020B0604020202020204"/>
            </a:endParaRPr>
          </a:p>
        </p:txBody>
      </p:sp>
      <p:sp>
        <p:nvSpPr>
          <p:cNvPr id="32" name="object 32"/>
          <p:cNvSpPr/>
          <p:nvPr/>
        </p:nvSpPr>
        <p:spPr>
          <a:xfrm>
            <a:off x="6960769" y="453072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3072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3072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69214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577556"/>
            <a:ext cx="0" cy="1229995"/>
          </a:xfrm>
          <a:custGeom>
            <a:avLst/>
            <a:gdLst/>
            <a:ahLst/>
            <a:cxnLst/>
            <a:rect l="l" t="t" r="r" b="b"/>
            <a:pathLst>
              <a:path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577556"/>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577556"/>
            <a:ext cx="0" cy="1237615"/>
          </a:xfrm>
          <a:custGeom>
            <a:avLst/>
            <a:gdLst/>
            <a:ahLst/>
            <a:cxnLst/>
            <a:rect l="l" t="t" r="r" b="b"/>
            <a:pathLst>
              <a:path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15138"/>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27634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4843178"/>
            <a:ext cx="6947534" cy="4725035"/>
          </a:xfrm>
          <a:prstGeom prst="rect">
            <a:avLst/>
          </a:prstGeom>
        </p:spPr>
        <p:txBody>
          <a:bodyPr vert="horz" wrap="square" lIns="0" tIns="12700" rIns="0" bIns="0" rtlCol="0">
            <a:spAutoFit/>
          </a:bodyPr>
          <a:lstStyle/>
          <a:p>
            <a:pPr marL="12700" marR="10795" algn="just">
              <a:lnSpc>
                <a:spcPct val="113000"/>
              </a:lnSpc>
              <a:spcBef>
                <a:spcPts val="100"/>
              </a:spcBef>
            </a:pPr>
            <a:r>
              <a:rPr sz="850" spc="-5" dirty="0">
                <a:solidFill>
                  <a:srgbClr val="3E3E3E"/>
                </a:solidFill>
                <a:latin typeface="Arial" panose="020B0604020202020204"/>
                <a:cs typeface="Arial" panose="020B0604020202020204"/>
              </a:rPr>
              <a:t>As an investor, you want to buy stocks with the highest probability of success. That means buying stocks with a </a:t>
            </a:r>
            <a:r>
              <a:rPr lang="en-US" sz="850" spc="-5"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Recommendation of  Outperform, which also has a Style Score of an A or a B.</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a:lnSpc>
                <a:spcPct val="100000"/>
              </a:lnSpc>
              <a:spcBef>
                <a:spcPts val="40"/>
              </a:spcBef>
            </a:pPr>
            <a:endParaRPr sz="950">
              <a:latin typeface="Times New Roman" panose="02020603050405020304"/>
              <a:cs typeface="Times New Roman" panose="02020603050405020304"/>
            </a:endParaRPr>
          </a:p>
          <a:p>
            <a:pPr marL="12700">
              <a:lnSpc>
                <a:spcPct val="100000"/>
              </a:lnSpc>
            </a:pPr>
            <a:r>
              <a:rPr sz="1050" b="1" spc="20" dirty="0">
                <a:solidFill>
                  <a:srgbClr val="38829D"/>
                </a:solidFill>
                <a:latin typeface="Arial" panose="020B0604020202020204"/>
                <a:cs typeface="Arial" panose="020B0604020202020204"/>
              </a:rPr>
              <a:t>Disclosures</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b="1" spc="-5" dirty="0">
                <a:solidFill>
                  <a:srgbClr val="3E3E3E"/>
                </a:solidFill>
                <a:latin typeface="Arial" panose="020B0604020202020204"/>
                <a:cs typeface="Arial" panose="020B0604020202020204"/>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a:t>
            </a:r>
            <a:r>
              <a:rPr lang="en-US" sz="850" b="1" spc="-5" dirty="0">
                <a:solidFill>
                  <a:srgbClr val="3E3E3E"/>
                </a:solidFill>
                <a:latin typeface="Arial" panose="020B0604020202020204"/>
                <a:cs typeface="Arial" panose="020B0604020202020204"/>
              </a:rPr>
              <a:t>SEABRDIGE</a:t>
            </a:r>
            <a:r>
              <a:rPr sz="850" b="1" spc="-5" dirty="0">
                <a:solidFill>
                  <a:srgbClr val="3E3E3E"/>
                </a:solidFill>
                <a:latin typeface="Arial" panose="020B0604020202020204"/>
                <a:cs typeface="Arial" panose="020B0604020202020204"/>
              </a:rPr>
              <a:t> Consensus estimates, unless indicated otherwise on the report's first page.  </a:t>
            </a:r>
            <a:r>
              <a:rPr sz="850" spc="-5" dirty="0">
                <a:solidFill>
                  <a:srgbClr val="3E3E3E"/>
                </a:solidFill>
                <a:latin typeface="Arial" panose="020B0604020202020204"/>
                <a:cs typeface="Arial" panose="020B0604020202020204"/>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8890" algn="just">
              <a:lnSpc>
                <a:spcPct val="113000"/>
              </a:lnSpc>
            </a:pPr>
            <a:r>
              <a:rPr sz="850" spc="-5" dirty="0">
                <a:solidFill>
                  <a:srgbClr val="3E3E3E"/>
                </a:solidFill>
                <a:latin typeface="Arial" panose="020B0604020202020204"/>
                <a:cs typeface="Arial" panose="020B0604020202020204"/>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a:t>
            </a:r>
            <a:r>
              <a:rPr lang="en-US" sz="850" b="1" spc="-5" dirty="0">
                <a:solidFill>
                  <a:srgbClr val="3E3E3E"/>
                </a:solidFill>
                <a:latin typeface="Arial" panose="020B0604020202020204"/>
                <a:cs typeface="Arial" panose="020B0604020202020204"/>
                <a:sym typeface="+mn-ea"/>
              </a:rPr>
              <a:t>SEABRDIGE</a:t>
            </a:r>
            <a:r>
              <a:rPr sz="850" spc="-5" dirty="0">
                <a:solidFill>
                  <a:srgbClr val="3E3E3E"/>
                </a:solidFill>
                <a:latin typeface="Arial" panose="020B0604020202020204"/>
                <a:cs typeface="Arial" panose="020B0604020202020204"/>
              </a:rPr>
              <a:t> and its staff are not involved in investment banking activities for the stock issuer covered in this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ZIR uses the following rating system for the securities it covers. </a:t>
            </a:r>
            <a:r>
              <a:rPr sz="850" b="1" spc="-5" dirty="0">
                <a:solidFill>
                  <a:srgbClr val="3E3E3E"/>
                </a:solidFill>
                <a:latin typeface="Arial" panose="020B0604020202020204"/>
                <a:cs typeface="Arial" panose="020B0604020202020204"/>
              </a:rPr>
              <a:t>Outperform- </a:t>
            </a:r>
            <a:r>
              <a:rPr sz="850" spc="-5" dirty="0">
                <a:solidFill>
                  <a:srgbClr val="3E3E3E"/>
                </a:solidFill>
                <a:latin typeface="Arial" panose="020B0604020202020204"/>
                <a:cs typeface="Arial" panose="020B0604020202020204"/>
              </a:rPr>
              <a:t>ZIR expects that the subject company will outperform the</a:t>
            </a:r>
            <a:r>
              <a:rPr sz="850" spc="-11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broader</a:t>
            </a:r>
            <a:endParaRPr sz="850">
              <a:latin typeface="Arial" panose="020B0604020202020204"/>
              <a:cs typeface="Arial" panose="020B0604020202020204"/>
            </a:endParaRPr>
          </a:p>
          <a:p>
            <a:pPr marL="12700" marR="6350" algn="just">
              <a:lnSpc>
                <a:spcPct val="113000"/>
              </a:lnSpc>
            </a:pPr>
            <a:r>
              <a:rPr sz="850" spc="-5" dirty="0">
                <a:solidFill>
                  <a:srgbClr val="3E3E3E"/>
                </a:solidFill>
                <a:latin typeface="Arial" panose="020B0604020202020204"/>
                <a:cs typeface="Arial" panose="020B0604020202020204"/>
              </a:rPr>
              <a:t>U.S. equities markets over the next six to twelve months. </a:t>
            </a:r>
            <a:r>
              <a:rPr sz="850" b="1" spc="-5" dirty="0">
                <a:solidFill>
                  <a:srgbClr val="3E3E3E"/>
                </a:solidFill>
                <a:latin typeface="Arial" panose="020B0604020202020204"/>
                <a:cs typeface="Arial" panose="020B0604020202020204"/>
              </a:rPr>
              <a:t>Neutral- </a:t>
            </a:r>
            <a:r>
              <a:rPr sz="850" spc="-5" dirty="0">
                <a:solidFill>
                  <a:srgbClr val="3E3E3E"/>
                </a:solidFill>
                <a:latin typeface="Arial" panose="020B0604020202020204"/>
                <a:cs typeface="Arial" panose="020B0604020202020204"/>
              </a:rPr>
              <a:t>ZIR expects that the company will perform in line with the broader U.S.  equities markets over the next six to twelve months. </a:t>
            </a:r>
            <a:r>
              <a:rPr sz="850" b="1" spc="-5" dirty="0">
                <a:solidFill>
                  <a:srgbClr val="3E3E3E"/>
                </a:solidFill>
                <a:latin typeface="Arial" panose="020B0604020202020204"/>
                <a:cs typeface="Arial" panose="020B0604020202020204"/>
              </a:rPr>
              <a:t>Underperform- </a:t>
            </a:r>
            <a:r>
              <a:rPr sz="850" spc="-5" dirty="0">
                <a:solidFill>
                  <a:srgbClr val="3E3E3E"/>
                </a:solidFill>
                <a:latin typeface="Arial" panose="020B0604020202020204"/>
                <a:cs typeface="Arial" panose="020B0604020202020204"/>
              </a:rPr>
              <a:t>ZIR expects the company will underperform the broader U.S. equities  markets over the next six to twelve months.</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No part of this report can be reprinted, republished or transmitted electronically without the prior written authorization of</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ZIR.</a:t>
            </a:r>
            <a:endParaRPr sz="850">
              <a:latin typeface="Arial" panose="020B0604020202020204"/>
              <a:cs typeface="Arial" panose="020B0604020202020204"/>
            </a:endParaRPr>
          </a:p>
        </p:txBody>
      </p:sp>
      <p:sp>
        <p:nvSpPr>
          <p:cNvPr id="42" name="object 4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8" name="object 48"/>
          <p:cNvSpPr txBox="1">
            <a:spLocks noGrp="1"/>
          </p:cNvSpPr>
          <p:nvPr>
            <p:ph type="dt" sz="half" idx="6"/>
          </p:nvPr>
        </p:nvSpPr>
        <p:spPr>
          <a:xfrm>
            <a:off x="241300" y="10321925"/>
            <a:ext cx="1633855" cy="132080"/>
          </a:xfrm>
          <a:prstGeom prst="rect">
            <a:avLst/>
          </a:prstGeom>
        </p:spPr>
        <p:txBody>
          <a:bodyPr vert="horz" wrap="square" lIns="0" tIns="1905" rIns="0" bIns="0" rtlCol="0">
            <a:spAutoFit/>
          </a:bodyPr>
          <a:lstStyle/>
          <a:p>
            <a:pPr marL="12700">
              <a:lnSpc>
                <a:spcPct val="100000"/>
              </a:lnSpc>
              <a:spcBef>
                <a:spcPts val="15"/>
              </a:spcBef>
            </a:pPr>
            <a:r>
              <a:rPr lang="en-US" spc="-5" dirty="0"/>
              <a:t>SEABRIDG</a:t>
            </a:r>
            <a:r>
              <a:rPr spc="-5" dirty="0"/>
              <a:t> Equity</a:t>
            </a:r>
            <a:r>
              <a:rPr spc="-30" dirty="0"/>
              <a:t> </a:t>
            </a:r>
            <a:r>
              <a:rPr spc="-5" dirty="0"/>
              <a:t>Research</a:t>
            </a:r>
            <a:endParaRPr spc="-5" dirty="0"/>
          </a:p>
        </p:txBody>
      </p:sp>
      <p:sp>
        <p:nvSpPr>
          <p:cNvPr id="49" name="object 49"/>
          <p:cNvSpPr txBox="1"/>
          <p:nvPr/>
        </p:nvSpPr>
        <p:spPr>
          <a:xfrm>
            <a:off x="3338830" y="10335895"/>
            <a:ext cx="2085340"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
              </a:rPr>
              <a:t>www.seabridgefintech.com</a:t>
            </a:r>
            <a:endParaRPr sz="850">
              <a:latin typeface="Arial" panose="020B0604020202020204"/>
              <a:cs typeface="Arial" panose="020B0604020202020204"/>
            </a:endParaRPr>
          </a:p>
        </p:txBody>
      </p:sp>
      <p:sp>
        <p:nvSpPr>
          <p:cNvPr id="50" name="object 50"/>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9</a:t>
            </a:r>
            <a:endParaRPr spc="-5" dirty="0"/>
          </a:p>
        </p:txBody>
      </p:sp>
    </p:spTree>
  </p:cSld>
  <p:clrMapOvr>
    <a:masterClrMapping/>
  </p:clrMapOvr>
</p:sld>
</file>

<file path=ppt/tags/tag1.xml><?xml version="1.0" encoding="utf-8"?>
<p:tagLst xmlns:p="http://schemas.openxmlformats.org/presentationml/2006/main">
  <p:tag name="KSO_WM_UNIT_TABLE_BEAUTIFY" val="smartTable{9415fe53-96d9-48a7-a488-c0779df8f1c5}"/>
</p:tagLst>
</file>

<file path=ppt/tags/tag2.xml><?xml version="1.0" encoding="utf-8"?>
<p:tagLst xmlns:p="http://schemas.openxmlformats.org/presentationml/2006/main">
  <p:tag name="KSO_WM_UNIT_TABLE_BEAUTIFY" val="smartTable{94aee7d8-0456-449a-af32-82c102f08359}"/>
</p:tagLst>
</file>

<file path=ppt/tags/tag3.xml><?xml version="1.0" encoding="utf-8"?>
<p:tagLst xmlns:p="http://schemas.openxmlformats.org/presentationml/2006/main">
  <p:tag name="KSO_WM_UNIT_TABLE_BEAUTIFY" val="smartTable{baaaa1c1-f509-46e0-a874-33a9b953f46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30537</Words>
  <Application>WPS 演示</Application>
  <PresentationFormat>On-screen Show (4:3)</PresentationFormat>
  <Paragraphs>1113</Paragraphs>
  <Slides>9</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vt:i4>
      </vt:variant>
    </vt:vector>
  </HeadingPairs>
  <TitlesOfParts>
    <vt:vector size="20" baseType="lpstr">
      <vt:lpstr>Arial</vt:lpstr>
      <vt:lpstr>宋体</vt:lpstr>
      <vt:lpstr>Wingdings</vt:lpstr>
      <vt:lpstr>Arial</vt:lpstr>
      <vt:lpstr>Times New Roman</vt:lpstr>
      <vt:lpstr>Calibri</vt:lpstr>
      <vt:lpstr>微软雅黑</vt:lpstr>
      <vt:lpstr>Arial Unicode MS</vt:lpstr>
      <vt:lpstr>Adobe Garamond Pro Bold</vt:lpstr>
      <vt:lpstr>楷体</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AAPL</dc:title>
  <dc:creator/>
  <dc:subject>Zacks Equity Research Report for AAPL</dc:subject>
  <cp:lastModifiedBy>frank</cp:lastModifiedBy>
  <cp:revision>6</cp:revision>
  <dcterms:created xsi:type="dcterms:W3CDTF">2021-02-28T14:44:39Z</dcterms:created>
  <dcterms:modified xsi:type="dcterms:W3CDTF">2021-02-28T22:59:13Z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