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256" r:id="rId3"/>
    <p:sldId id="257" r:id="rId4"/>
    <p:sldId id="258" r:id="rId5"/>
    <p:sldId id="259" r:id="rId6"/>
    <p:sldId id="260" r:id="rId7"/>
    <p:sldId id="261" r:id="rId8"/>
    <p:sldId id="262" r:id="rId9"/>
    <p:sldId id="263" r:id="rId10"/>
    <p:sldId id="264" r:id="rId11"/>
    <p:sldId id="265" r:id="rId12"/>
    <p:sldId id="266" r:id="rId13"/>
  </p:sldIdLst>
  <p:sldSz cx="7556500" cy="10693400"/>
  <p:notesSz cx="7556500" cy="10693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82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9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320"/>
            </a:lvl1pPr>
          </a:lstStyle>
          <a:p>
            <a:endParaRPr lang="zh-CN" altLang="en-US"/>
          </a:p>
        </p:txBody>
      </p:sp>
      <p:sp>
        <p:nvSpPr>
          <p:cNvPr id="3" name="日期占位符 2"/>
          <p:cNvSpPr>
            <a:spLocks noGrp="1"/>
          </p:cNvSpPr>
          <p:nvPr>
            <p:ph type="dt" sz="quarter" idx="1"/>
          </p:nvPr>
        </p:nvSpPr>
        <p:spPr>
          <a:xfrm>
            <a:off x="4280268" y="0"/>
            <a:ext cx="3274483" cy="536527"/>
          </a:xfrm>
          <a:prstGeom prst="rect">
            <a:avLst/>
          </a:prstGeom>
        </p:spPr>
        <p:txBody>
          <a:bodyPr vert="horz" lIns="91440" tIns="45720" rIns="91440" bIns="45720" rtlCol="0"/>
          <a:lstStyle>
            <a:lvl1pPr algn="r">
              <a:defRPr sz="132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4483" cy="536526"/>
          </a:xfrm>
          <a:prstGeom prst="rect">
            <a:avLst/>
          </a:prstGeom>
        </p:spPr>
        <p:txBody>
          <a:bodyPr vert="horz" lIns="91440" tIns="45720" rIns="91440" bIns="45720" rtlCol="0" anchor="b"/>
          <a:lstStyle>
            <a:lvl1pPr algn="l">
              <a:defRPr sz="1320"/>
            </a:lvl1pPr>
          </a:lstStyle>
          <a:p>
            <a:endParaRPr lang="zh-CN" altLang="en-US"/>
          </a:p>
        </p:txBody>
      </p:sp>
      <p:sp>
        <p:nvSpPr>
          <p:cNvPr id="5" name="灯片编号占位符 4"/>
          <p:cNvSpPr>
            <a:spLocks noGrp="1"/>
          </p:cNvSpPr>
          <p:nvPr>
            <p:ph type="sldNum" sz="quarter" idx="3"/>
          </p:nvPr>
        </p:nvSpPr>
        <p:spPr>
          <a:xfrm>
            <a:off x="4280268" y="10156874"/>
            <a:ext cx="3274483" cy="536526"/>
          </a:xfrm>
          <a:prstGeom prst="rect">
            <a:avLst/>
          </a:prstGeom>
        </p:spPr>
        <p:txBody>
          <a:bodyPr vert="horz" lIns="91440" tIns="45720" rIns="91440" bIns="45720" rtlCol="0" anchor="b"/>
          <a:lstStyle>
            <a:lvl1pPr algn="r">
              <a:defRPr sz="132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280268" y="0"/>
            <a:ext cx="3274483" cy="536527"/>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570230" y="1336675"/>
            <a:ext cx="6416040" cy="360902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55650" y="5146199"/>
            <a:ext cx="6045200" cy="421052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156874"/>
            <a:ext cx="3274483" cy="53652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280268" y="10156874"/>
            <a:ext cx="3274483" cy="536526"/>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6" name="Holder 6"/>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7" name="Holder 7"/>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 name="Holder 4"/>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5" name="Holder 5"/>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 name="Holder 3"/>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4" name="Holder 4"/>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a:xfrm>
            <a:off x="6513763" y="10321926"/>
            <a:ext cx="713740" cy="146050"/>
          </a:xfrm>
          <a:prstGeom prst="rect">
            <a:avLst/>
          </a:prstGeom>
        </p:spPr>
        <p:txBody>
          <a:bodyPr wrap="square" lIns="0" tIns="0" rIns="0" bIns="0">
            <a:spAutoFit/>
          </a:bodyPr>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5.xml"/><Relationship Id="rId8" Type="http://schemas.openxmlformats.org/officeDocument/2006/relationships/image" Target="../media/image5.png"/><Relationship Id="rId7"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hyperlink" Target="https://www.zacks.com/stocks/industry-rank/industry/medical-biomedical-and-genetics-105" TargetMode="External"/></Relationships>
</file>

<file path=ppt/slides/_rels/slide10.xml.rels><?xml version="1.0" encoding="UTF-8" standalone="yes"?>
<Relationships xmlns="http://schemas.openxmlformats.org/package/2006/relationships"><Relationship Id="rId9" Type="http://schemas.openxmlformats.org/officeDocument/2006/relationships/hyperlink" Target="https://www.zacks.com/stock/chart/JNJ/fundamental/price-book-value" TargetMode="External"/><Relationship Id="rId8" Type="http://schemas.openxmlformats.org/officeDocument/2006/relationships/hyperlink" Target="https://www.zacks.com/stock/chart/BMY/fundamental/price-book-value" TargetMode="External"/><Relationship Id="rId7" Type="http://schemas.openxmlformats.org/officeDocument/2006/relationships/hyperlink" Target="https://www.zacks.com/stock/chart/ABBV/fundamental/price-book-value" TargetMode="External"/><Relationship Id="rId6" Type="http://schemas.openxmlformats.org/officeDocument/2006/relationships/hyperlink" Target="https://www.zacks.com/stock/chart/AMGN/fundamental/price-book-value" TargetMode="External"/><Relationship Id="rId5" Type="http://schemas.openxmlformats.org/officeDocument/2006/relationships/hyperlink" Target="https://www.zacks.com/stock/chart/JNJ/fundamental/peg-ratio-ttm" TargetMode="External"/><Relationship Id="rId4" Type="http://schemas.openxmlformats.org/officeDocument/2006/relationships/hyperlink" Target="https://www.zacks.com/stock/chart/BMY/fundamental/peg-ratio-ttm" TargetMode="External"/><Relationship Id="rId31" Type="http://schemas.openxmlformats.org/officeDocument/2006/relationships/slideLayout" Target="../slideLayouts/slideLayout5.xml"/><Relationship Id="rId30" Type="http://schemas.openxmlformats.org/officeDocument/2006/relationships/hyperlink" Target="http://www.zacks.com/" TargetMode="External"/><Relationship Id="rId3" Type="http://schemas.openxmlformats.org/officeDocument/2006/relationships/hyperlink" Target="https://www.zacks.com/stock/chart/ABBV/fundamental/peg-ratio-ttm" TargetMode="External"/><Relationship Id="rId29" Type="http://schemas.openxmlformats.org/officeDocument/2006/relationships/tags" Target="../tags/tag4.xml"/><Relationship Id="rId28" Type="http://schemas.openxmlformats.org/officeDocument/2006/relationships/image" Target="../media/image11.png"/><Relationship Id="rId27" Type="http://schemas.openxmlformats.org/officeDocument/2006/relationships/image" Target="../media/image15.png"/><Relationship Id="rId26" Type="http://schemas.openxmlformats.org/officeDocument/2006/relationships/image" Target="../media/image14.png"/><Relationship Id="rId25" Type="http://schemas.openxmlformats.org/officeDocument/2006/relationships/hyperlink" Target="https://www.zacks.com/stock/chart/JNJ/fundamental/debt-equity-ratio-quarterly" TargetMode="External"/><Relationship Id="rId24" Type="http://schemas.openxmlformats.org/officeDocument/2006/relationships/hyperlink" Target="https://www.zacks.com/stock/chart/BMY/fundamental/debt-equity-ratio-quarterly" TargetMode="External"/><Relationship Id="rId23" Type="http://schemas.openxmlformats.org/officeDocument/2006/relationships/hyperlink" Target="https://www.zacks.com/stock/chart/ABBV/fundamental/debt-equity-ratio-quarterly" TargetMode="External"/><Relationship Id="rId22" Type="http://schemas.openxmlformats.org/officeDocument/2006/relationships/hyperlink" Target="https://www.zacks.com/stock/chart/AMGN/fundamental/debt-equity-ratio-quarterly" TargetMode="External"/><Relationship Id="rId21" Type="http://schemas.openxmlformats.org/officeDocument/2006/relationships/hyperlink" Target="https://www.zacks.com/stock/chart/JNJ/fundamental/earnings-yield-ttm" TargetMode="External"/><Relationship Id="rId20" Type="http://schemas.openxmlformats.org/officeDocument/2006/relationships/hyperlink" Target="https://www.zacks.com/stock/chart/BMY/fundamental/earnings-yield-ttm" TargetMode="External"/><Relationship Id="rId2" Type="http://schemas.openxmlformats.org/officeDocument/2006/relationships/hyperlink" Target="https://www.zacks.com/stock/chart/AMGN/fundamental/peg-ratio-ttm" TargetMode="External"/><Relationship Id="rId19" Type="http://schemas.openxmlformats.org/officeDocument/2006/relationships/hyperlink" Target="https://www.zacks.com/stock/chart/ABBV/fundamental/earnings-yield-ttm" TargetMode="External"/><Relationship Id="rId18" Type="http://schemas.openxmlformats.org/officeDocument/2006/relationships/hyperlink" Target="https://www.zacks.com/stock/chart/AMGN/fundamental/earnings-yield-ttm" TargetMode="External"/><Relationship Id="rId17" Type="http://schemas.openxmlformats.org/officeDocument/2006/relationships/hyperlink" Target="https://www.zacks.com/stock/chart/JNJ/fundamental/ps-ratio-ttm" TargetMode="External"/><Relationship Id="rId16" Type="http://schemas.openxmlformats.org/officeDocument/2006/relationships/hyperlink" Target="https://www.zacks.com/stock/chart/BMY/fundamental/ps-ratio-ttm" TargetMode="External"/><Relationship Id="rId15" Type="http://schemas.openxmlformats.org/officeDocument/2006/relationships/hyperlink" Target="https://www.zacks.com/stock/chart/ABBV/fundamental/ps-ratio-ttm" TargetMode="External"/><Relationship Id="rId14" Type="http://schemas.openxmlformats.org/officeDocument/2006/relationships/hyperlink" Target="https://www.zacks.com/stock/chart/AMGN/fundamental/ps-ratio-ttm" TargetMode="External"/><Relationship Id="rId13" Type="http://schemas.openxmlformats.org/officeDocument/2006/relationships/hyperlink" Target="https://www.zacks.com/stock/chart/JNJ/fundamental/pe-ratio-ttm" TargetMode="External"/><Relationship Id="rId12" Type="http://schemas.openxmlformats.org/officeDocument/2006/relationships/hyperlink" Target="https://www.zacks.com/stock/chart/BMY/fundamental/pe-ratio-ttm" TargetMode="External"/><Relationship Id="rId11" Type="http://schemas.openxmlformats.org/officeDocument/2006/relationships/hyperlink" Target="https://www.zacks.com/stock/chart/ABBV/fundamental/pe-ratio-ttm" TargetMode="External"/><Relationship Id="rId10" Type="http://schemas.openxmlformats.org/officeDocument/2006/relationships/hyperlink" Target="https://www.zacks.com/stock/chart/AMGN/fundamental/pe-ratio-ttm" TargetMode="External"/><Relationship Id="rId1" Type="http://schemas.openxmlformats.org/officeDocument/2006/relationships/image" Target="../media/image13.pn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1.png"/><Relationship Id="rId1" Type="http://schemas.openxmlformats.org/officeDocument/2006/relationships/image" Target="../media/image16.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7.png"/><Relationship Id="rId1"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9.pn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5.xml"/><Relationship Id="rId4" Type="http://schemas.openxmlformats.org/officeDocument/2006/relationships/hyperlink" Target="http://www.zacks.com/" TargetMode="External"/><Relationship Id="rId3" Type="http://schemas.openxmlformats.org/officeDocument/2006/relationships/tags" Target="../tags/tag3.xml"/><Relationship Id="rId2" Type="http://schemas.openxmlformats.org/officeDocument/2006/relationships/image" Target="../media/image11.png"/><Relationship Id="rId1"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image" Target="../media/image12.png"/><Relationship Id="rId1"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8484" y="672431"/>
            <a:ext cx="1930400" cy="758825"/>
          </a:xfrm>
          <a:prstGeom prst="rect">
            <a:avLst/>
          </a:prstGeom>
        </p:spPr>
        <p:txBody>
          <a:bodyPr vert="horz" wrap="square" lIns="0" tIns="15240" rIns="0" bIns="0" rtlCol="0">
            <a:spAutoFit/>
          </a:bodyPr>
          <a:lstStyle/>
          <a:p>
            <a:pPr>
              <a:lnSpc>
                <a:spcPct val="100000"/>
              </a:lnSpc>
              <a:spcBef>
                <a:spcPts val="120"/>
              </a:spcBef>
            </a:pPr>
            <a:r>
              <a:rPr sz="1250" b="1" spc="10" dirty="0">
                <a:solidFill>
                  <a:srgbClr val="38829D"/>
                </a:solidFill>
                <a:latin typeface="Arial" panose="020B0604020202020204"/>
                <a:cs typeface="Arial" panose="020B0604020202020204"/>
              </a:rPr>
              <a:t>Amgen </a:t>
            </a:r>
            <a:r>
              <a:rPr sz="1250" b="1" spc="5" dirty="0">
                <a:solidFill>
                  <a:srgbClr val="38829D"/>
                </a:solidFill>
                <a:latin typeface="Arial" panose="020B0604020202020204"/>
                <a:cs typeface="Arial" panose="020B0604020202020204"/>
              </a:rPr>
              <a:t>Inc.</a:t>
            </a:r>
            <a:r>
              <a:rPr sz="1250" b="1" spc="-10" dirty="0">
                <a:solidFill>
                  <a:srgbClr val="38829D"/>
                </a:solidFill>
                <a:latin typeface="Arial" panose="020B0604020202020204"/>
                <a:cs typeface="Arial" panose="020B0604020202020204"/>
              </a:rPr>
              <a:t> </a:t>
            </a:r>
            <a:r>
              <a:rPr sz="1250" b="1" spc="10" dirty="0">
                <a:solidFill>
                  <a:srgbClr val="38829D"/>
                </a:solidFill>
                <a:latin typeface="Arial" panose="020B0604020202020204"/>
                <a:cs typeface="Arial" panose="020B0604020202020204"/>
              </a:rPr>
              <a:t>(AMGN)</a:t>
            </a:r>
            <a:endParaRPr sz="1250">
              <a:solidFill>
                <a:srgbClr val="38829D"/>
              </a:solidFill>
              <a:latin typeface="Arial" panose="020B0604020202020204"/>
              <a:cs typeface="Arial" panose="020B0604020202020204"/>
            </a:endParaRPr>
          </a:p>
          <a:p>
            <a:pPr>
              <a:lnSpc>
                <a:spcPct val="100000"/>
              </a:lnSpc>
              <a:spcBef>
                <a:spcPts val="1110"/>
              </a:spcBef>
            </a:pPr>
            <a:r>
              <a:rPr sz="1000" b="1" spc="10" dirty="0">
                <a:latin typeface="Arial" panose="020B0604020202020204"/>
                <a:cs typeface="Arial" panose="020B0604020202020204"/>
              </a:rPr>
              <a:t>$224.92 </a:t>
            </a:r>
            <a:r>
              <a:rPr sz="900" dirty="0">
                <a:solidFill>
                  <a:srgbClr val="3E3E3E"/>
                </a:solidFill>
                <a:latin typeface="Arial" panose="020B0604020202020204"/>
                <a:cs typeface="Arial" panose="020B0604020202020204"/>
              </a:rPr>
              <a:t>(As of</a:t>
            </a:r>
            <a:r>
              <a:rPr sz="900" spc="-2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02/26/21)</a:t>
            </a:r>
            <a:endParaRPr sz="900">
              <a:latin typeface="Arial" panose="020B0604020202020204"/>
              <a:cs typeface="Arial" panose="020B0604020202020204"/>
            </a:endParaRPr>
          </a:p>
          <a:p>
            <a:pPr>
              <a:lnSpc>
                <a:spcPct val="100000"/>
              </a:lnSpc>
              <a:spcBef>
                <a:spcPts val="735"/>
              </a:spcBef>
            </a:pPr>
            <a:r>
              <a:rPr sz="900" dirty="0">
                <a:solidFill>
                  <a:srgbClr val="3E3E3E"/>
                </a:solidFill>
                <a:latin typeface="Arial" panose="020B0604020202020204"/>
                <a:cs typeface="Arial" panose="020B0604020202020204"/>
              </a:rPr>
              <a:t>Price Target (6-12 Months):</a:t>
            </a:r>
            <a:r>
              <a:rPr sz="900" spc="45" dirty="0">
                <a:solidFill>
                  <a:srgbClr val="3E3E3E"/>
                </a:solidFill>
                <a:latin typeface="Arial" panose="020B0604020202020204"/>
                <a:cs typeface="Arial" panose="020B0604020202020204"/>
              </a:rPr>
              <a:t> </a:t>
            </a:r>
            <a:r>
              <a:rPr sz="1000" b="1" spc="10" dirty="0">
                <a:latin typeface="Arial" panose="020B0604020202020204"/>
                <a:cs typeface="Arial" panose="020B0604020202020204"/>
              </a:rPr>
              <a:t>$247.00</a:t>
            </a:r>
            <a:endParaRPr sz="1000">
              <a:latin typeface="Arial" panose="020B0604020202020204"/>
              <a:cs typeface="Arial" panose="020B0604020202020204"/>
            </a:endParaRPr>
          </a:p>
        </p:txBody>
      </p:sp>
      <p:sp>
        <p:nvSpPr>
          <p:cNvPr id="3" name="object 3"/>
          <p:cNvSpPr txBox="1"/>
          <p:nvPr/>
        </p:nvSpPr>
        <p:spPr>
          <a:xfrm>
            <a:off x="3513221" y="726239"/>
            <a:ext cx="12179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Long Term: 6-12</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a:t>
            </a:r>
            <a:endParaRPr sz="850">
              <a:latin typeface="Arial" panose="020B0604020202020204"/>
              <a:cs typeface="Arial" panose="020B0604020202020204"/>
            </a:endParaRPr>
          </a:p>
        </p:txBody>
      </p:sp>
      <p:sp>
        <p:nvSpPr>
          <p:cNvPr id="4" name="object 4"/>
          <p:cNvSpPr/>
          <p:nvPr/>
        </p:nvSpPr>
        <p:spPr>
          <a:xfrm>
            <a:off x="4793080" y="719722"/>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41695" y="726239"/>
            <a:ext cx="383540" cy="154940"/>
          </a:xfrm>
          <a:prstGeom prst="rect">
            <a:avLst/>
          </a:prstGeom>
        </p:spPr>
        <p:txBody>
          <a:bodyPr vert="horz" wrap="square" lIns="0" tIns="12065" rIns="0" bIns="0" rtlCol="0">
            <a:spAutoFit/>
          </a:bodyPr>
          <a:lstStyle/>
          <a:p>
            <a:pPr>
              <a:lnSpc>
                <a:spcPct val="100000"/>
              </a:lnSpc>
              <a:spcBef>
                <a:spcPts val="95"/>
              </a:spcBef>
            </a:pPr>
            <a:r>
              <a:rPr sz="850" b="1" spc="-5" dirty="0">
                <a:solidFill>
                  <a:srgbClr val="3E3E3E"/>
                </a:solidFill>
                <a:latin typeface="Arial" panose="020B0604020202020204"/>
                <a:cs typeface="Arial" panose="020B0604020202020204"/>
              </a:rPr>
              <a:t>Neutral</a:t>
            </a:r>
            <a:endParaRPr sz="850">
              <a:latin typeface="Arial" panose="020B0604020202020204"/>
              <a:cs typeface="Arial" panose="020B0604020202020204"/>
            </a:endParaRPr>
          </a:p>
        </p:txBody>
      </p:sp>
      <p:sp>
        <p:nvSpPr>
          <p:cNvPr id="6" name="object 6"/>
          <p:cNvSpPr txBox="1"/>
          <p:nvPr/>
        </p:nvSpPr>
        <p:spPr>
          <a:xfrm>
            <a:off x="4834890" y="672465"/>
            <a:ext cx="2230120" cy="604520"/>
          </a:xfrm>
          <a:prstGeom prst="rect">
            <a:avLst/>
          </a:prstGeom>
        </p:spPr>
        <p:txBody>
          <a:bodyPr vert="horz" wrap="square" lIns="0" tIns="79375" rIns="0" bIns="0" rtlCol="0">
            <a:spAutoFit/>
          </a:bodyPr>
          <a:lstStyle/>
          <a:p>
            <a:pPr marL="7620">
              <a:lnSpc>
                <a:spcPct val="100000"/>
              </a:lnSpc>
              <a:spcBef>
                <a:spcPts val="625"/>
              </a:spcBef>
            </a:pPr>
            <a:r>
              <a:rPr sz="900" b="1" dirty="0">
                <a:solidFill>
                  <a:srgbClr val="3E3E3E"/>
                </a:solidFill>
                <a:latin typeface="Arial" panose="020B0604020202020204"/>
                <a:cs typeface="Arial" panose="020B0604020202020204"/>
                <a:sym typeface="+mn-ea"/>
              </a:rPr>
              <a:t>SEABRIDGE</a:t>
            </a:r>
            <a:r>
              <a:rPr sz="900" b="1" spc="-5" dirty="0">
                <a:solidFill>
                  <a:srgbClr val="3E3E3E"/>
                </a:solidFill>
                <a:latin typeface="Arial" panose="020B0604020202020204"/>
                <a:cs typeface="Arial" panose="020B0604020202020204"/>
                <a:sym typeface="+mn-ea"/>
              </a:rPr>
              <a:t> </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Recommendation:</a:t>
            </a:r>
            <a:endParaRPr sz="900">
              <a:latin typeface="Arial" panose="020B0604020202020204"/>
              <a:cs typeface="Arial" panose="020B0604020202020204"/>
            </a:endParaRPr>
          </a:p>
          <a:p>
            <a:pPr>
              <a:lnSpc>
                <a:spcPct val="100000"/>
              </a:lnSpc>
              <a:spcBef>
                <a:spcPts val="485"/>
              </a:spcBef>
            </a:pPr>
            <a:r>
              <a:rPr sz="850" spc="-5" dirty="0">
                <a:solidFill>
                  <a:srgbClr val="3E3E3E"/>
                </a:solidFill>
                <a:latin typeface="Arial" panose="020B0604020202020204"/>
                <a:cs typeface="Arial" panose="020B0604020202020204"/>
              </a:rPr>
              <a:t>(Since:</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10/13/19)</a:t>
            </a:r>
            <a:endParaRPr sz="850">
              <a:latin typeface="Arial" panose="020B0604020202020204"/>
              <a:cs typeface="Arial" panose="020B0604020202020204"/>
            </a:endParaRPr>
          </a:p>
          <a:p>
            <a:pPr>
              <a:lnSpc>
                <a:spcPct val="100000"/>
              </a:lnSpc>
              <a:spcBef>
                <a:spcPts val="490"/>
              </a:spcBef>
            </a:pPr>
            <a:r>
              <a:rPr sz="850" spc="-5" dirty="0">
                <a:solidFill>
                  <a:srgbClr val="3E3E3E"/>
                </a:solidFill>
                <a:latin typeface="Arial" panose="020B0604020202020204"/>
                <a:cs typeface="Arial" panose="020B0604020202020204"/>
              </a:rPr>
              <a:t>Prior Recommendation:</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Outperform</a:t>
            </a:r>
            <a:endParaRPr sz="850">
              <a:latin typeface="Arial" panose="020B0604020202020204"/>
              <a:cs typeface="Arial" panose="020B0604020202020204"/>
            </a:endParaRPr>
          </a:p>
        </p:txBody>
      </p:sp>
      <p:sp>
        <p:nvSpPr>
          <p:cNvPr id="7" name="object 7"/>
          <p:cNvSpPr/>
          <p:nvPr/>
        </p:nvSpPr>
        <p:spPr>
          <a:xfrm>
            <a:off x="4793080" y="1388477"/>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8" name="object 8"/>
          <p:cNvSpPr/>
          <p:nvPr/>
        </p:nvSpPr>
        <p:spPr>
          <a:xfrm>
            <a:off x="5554077" y="1788193"/>
            <a:ext cx="0" cy="107950"/>
          </a:xfrm>
          <a:custGeom>
            <a:avLst/>
            <a:gdLst/>
            <a:ahLst/>
            <a:cxnLst/>
            <a:rect l="l" t="t" r="r" b="b"/>
            <a:pathLst>
              <a:path h="107950">
                <a:moveTo>
                  <a:pt x="0" y="0"/>
                </a:moveTo>
                <a:lnTo>
                  <a:pt x="0" y="107615"/>
                </a:lnTo>
              </a:path>
            </a:pathLst>
          </a:custGeom>
          <a:ln w="7686">
            <a:solidFill>
              <a:srgbClr val="CCCCCC"/>
            </a:solidFill>
          </a:ln>
        </p:spPr>
        <p:txBody>
          <a:bodyPr wrap="square" lIns="0" tIns="0" rIns="0" bIns="0" rtlCol="0"/>
          <a:lstStyle/>
          <a:p/>
        </p:txBody>
      </p:sp>
      <p:sp>
        <p:nvSpPr>
          <p:cNvPr id="9" name="object 9"/>
          <p:cNvSpPr txBox="1"/>
          <p:nvPr/>
        </p:nvSpPr>
        <p:spPr>
          <a:xfrm>
            <a:off x="3513455" y="1329690"/>
            <a:ext cx="2901315" cy="518160"/>
          </a:xfrm>
          <a:prstGeom prst="rect">
            <a:avLst/>
          </a:prstGeom>
        </p:spPr>
        <p:txBody>
          <a:bodyPr vert="horz" wrap="square" lIns="0" tIns="71120" rIns="0" bIns="0" rtlCol="0">
            <a:spAutoFit/>
          </a:bodyPr>
          <a:lstStyle/>
          <a:p>
            <a:pPr marR="353060" algn="l">
              <a:lnSpc>
                <a:spcPct val="100000"/>
              </a:lnSpc>
              <a:spcBef>
                <a:spcPts val="560"/>
              </a:spcBef>
              <a:tabLst>
                <a:tab pos="1360170" algn="l"/>
              </a:tabLst>
            </a:pPr>
            <a:r>
              <a:rPr sz="850" spc="-5" dirty="0">
                <a:solidFill>
                  <a:srgbClr val="3E3E3E"/>
                </a:solidFill>
                <a:latin typeface="Arial" panose="020B0604020202020204"/>
                <a:cs typeface="Arial" panose="020B0604020202020204"/>
              </a:rPr>
              <a:t>Short Term: </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1-3</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	</a:t>
            </a:r>
            <a:r>
              <a:rPr sz="900" b="1" dirty="0">
                <a:solidFill>
                  <a:srgbClr val="3E3E3E"/>
                </a:solidFill>
                <a:latin typeface="Arial" panose="020B0604020202020204"/>
                <a:cs typeface="Arial" panose="020B0604020202020204"/>
                <a:sym typeface="+mn-ea"/>
              </a:rPr>
              <a:t>SEABRIDGE</a:t>
            </a:r>
            <a:r>
              <a:rPr sz="900" b="1" dirty="0">
                <a:solidFill>
                  <a:srgbClr val="3E3E3E"/>
                </a:solidFill>
                <a:latin typeface="Arial" panose="020B0604020202020204"/>
                <a:cs typeface="Arial" panose="020B0604020202020204"/>
              </a:rPr>
              <a:t> Rank:</a:t>
            </a:r>
            <a:r>
              <a:rPr sz="900" b="1" spc="-1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(1-5)</a:t>
            </a:r>
            <a:r>
              <a:rPr lang="en-US" sz="900" dirty="0">
                <a:solidFill>
                  <a:srgbClr val="3E3E3E"/>
                </a:solidFill>
                <a:latin typeface="Arial" panose="020B0604020202020204"/>
                <a:cs typeface="Arial" panose="020B0604020202020204"/>
              </a:rPr>
              <a:t>	</a:t>
            </a:r>
            <a:r>
              <a:rPr sz="850" b="1"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Style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Scores:</a:t>
            </a:r>
            <a:endParaRPr sz="850">
              <a:latin typeface="Arial" panose="020B0604020202020204"/>
              <a:cs typeface="Arial" panose="020B0604020202020204"/>
            </a:endParaRPr>
          </a:p>
          <a:p>
            <a:pPr marL="1352550">
              <a:lnSpc>
                <a:spcPct val="100000"/>
              </a:lnSpc>
              <a:spcBef>
                <a:spcPts val="310"/>
              </a:spcBef>
              <a:tabLst>
                <a:tab pos="2182495" algn="l"/>
              </a:tabLst>
            </a:pPr>
            <a:r>
              <a:rPr sz="850" spc="-5" dirty="0">
                <a:solidFill>
                  <a:srgbClr val="3E3E3E"/>
                </a:solidFill>
                <a:latin typeface="Arial" panose="020B0604020202020204"/>
                <a:cs typeface="Arial" panose="020B0604020202020204"/>
              </a:rPr>
              <a:t>Value:</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	Growth:</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
            </a:r>
            <a:endParaRPr sz="850">
              <a:latin typeface="Arial" panose="020B0604020202020204"/>
              <a:cs typeface="Arial" panose="020B0604020202020204"/>
            </a:endParaRPr>
          </a:p>
        </p:txBody>
      </p:sp>
      <p:sp>
        <p:nvSpPr>
          <p:cNvPr id="10" name="object 10"/>
          <p:cNvSpPr/>
          <p:nvPr/>
        </p:nvSpPr>
        <p:spPr>
          <a:xfrm>
            <a:off x="6330448" y="1788193"/>
            <a:ext cx="0" cy="107950"/>
          </a:xfrm>
          <a:custGeom>
            <a:avLst/>
            <a:gdLst/>
            <a:ahLst/>
            <a:cxnLst/>
            <a:rect l="l" t="t" r="r" b="b"/>
            <a:pathLst>
              <a:path h="107950">
                <a:moveTo>
                  <a:pt x="0" y="0"/>
                </a:moveTo>
                <a:lnTo>
                  <a:pt x="0" y="107615"/>
                </a:lnTo>
              </a:path>
            </a:pathLst>
          </a:custGeom>
          <a:ln w="7686">
            <a:solidFill>
              <a:srgbClr val="CCCCCC"/>
            </a:solidFill>
          </a:ln>
        </p:spPr>
        <p:txBody>
          <a:bodyPr wrap="square" lIns="0" tIns="0" rIns="0" bIns="0" rtlCol="0"/>
          <a:lstStyle/>
          <a:p/>
        </p:txBody>
      </p:sp>
      <p:sp>
        <p:nvSpPr>
          <p:cNvPr id="11" name="object 11"/>
          <p:cNvSpPr txBox="1"/>
          <p:nvPr/>
        </p:nvSpPr>
        <p:spPr>
          <a:xfrm>
            <a:off x="6449595" y="1282436"/>
            <a:ext cx="676910" cy="621030"/>
          </a:xfrm>
          <a:prstGeom prst="rect">
            <a:avLst/>
          </a:prstGeom>
        </p:spPr>
        <p:txBody>
          <a:bodyPr vert="horz" wrap="square" lIns="0" tIns="87630" rIns="0" bIns="0" rtlCol="0">
            <a:spAutoFit/>
          </a:bodyPr>
          <a:lstStyle/>
          <a:p>
            <a:pPr marR="5080" algn="r">
              <a:lnSpc>
                <a:spcPct val="100000"/>
              </a:lnSpc>
              <a:spcBef>
                <a:spcPts val="690"/>
              </a:spcBef>
            </a:pPr>
            <a:r>
              <a:rPr sz="850" b="1" spc="5" dirty="0">
                <a:solidFill>
                  <a:srgbClr val="3E3E3E"/>
                </a:solidFill>
                <a:latin typeface="Arial" panose="020B0604020202020204"/>
                <a:cs typeface="Arial" panose="020B0604020202020204"/>
              </a:rPr>
              <a:t>3</a:t>
            </a:r>
            <a:r>
              <a:rPr sz="900" b="1" dirty="0">
                <a:solidFill>
                  <a:srgbClr val="3E3E3E"/>
                </a:solidFill>
                <a:latin typeface="Arial" panose="020B0604020202020204"/>
                <a:cs typeface="Arial" panose="020B0604020202020204"/>
              </a:rPr>
              <a:t>-Hold</a:t>
            </a:r>
            <a:endParaRPr sz="900">
              <a:latin typeface="Arial" panose="020B0604020202020204"/>
              <a:cs typeface="Arial" panose="020B0604020202020204"/>
            </a:endParaRPr>
          </a:p>
          <a:p>
            <a:pPr marL="276225">
              <a:lnSpc>
                <a:spcPct val="100000"/>
              </a:lnSpc>
              <a:spcBef>
                <a:spcPts val="545"/>
              </a:spcBef>
            </a:pPr>
            <a:r>
              <a:rPr sz="850" spc="-5" dirty="0">
                <a:solidFill>
                  <a:srgbClr val="3E3E3E"/>
                </a:solidFill>
                <a:latin typeface="Arial" panose="020B0604020202020204"/>
                <a:cs typeface="Arial" panose="020B0604020202020204"/>
              </a:rPr>
              <a:t>VGM:</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t>
            </a:r>
            <a:endParaRPr sz="850">
              <a:latin typeface="Arial" panose="020B0604020202020204"/>
              <a:cs typeface="Arial" panose="020B0604020202020204"/>
            </a:endParaRPr>
          </a:p>
          <a:p>
            <a:pPr marR="5080" algn="r">
              <a:lnSpc>
                <a:spcPct val="100000"/>
              </a:lnSpc>
              <a:spcBef>
                <a:spcPts val="430"/>
              </a:spcBef>
            </a:pPr>
            <a:r>
              <a:rPr sz="850" spc="-5" dirty="0">
                <a:solidFill>
                  <a:srgbClr val="3E3E3E"/>
                </a:solidFill>
                <a:latin typeface="Arial" panose="020B0604020202020204"/>
                <a:cs typeface="Arial" panose="020B0604020202020204"/>
              </a:rPr>
              <a:t>Momentum:</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a:t>
            </a:r>
            <a:endParaRPr sz="850">
              <a:latin typeface="Arial" panose="020B0604020202020204"/>
              <a:cs typeface="Arial" panose="020B0604020202020204"/>
            </a:endParaRPr>
          </a:p>
        </p:txBody>
      </p:sp>
      <p:sp>
        <p:nvSpPr>
          <p:cNvPr id="12" name="object 12"/>
          <p:cNvSpPr/>
          <p:nvPr/>
        </p:nvSpPr>
        <p:spPr>
          <a:xfrm>
            <a:off x="3517064" y="1319296"/>
            <a:ext cx="1268730" cy="0"/>
          </a:xfrm>
          <a:custGeom>
            <a:avLst/>
            <a:gdLst/>
            <a:ahLst/>
            <a:cxnLst/>
            <a:rect l="l" t="t" r="r" b="b"/>
            <a:pathLst>
              <a:path w="1268729">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13940" cy="0"/>
          </a:xfrm>
          <a:custGeom>
            <a:avLst/>
            <a:gdLst/>
            <a:ahLst/>
            <a:cxnLst/>
            <a:rect l="l" t="t" r="r" b="b"/>
            <a:pathLst>
              <a:path w="2313940">
                <a:moveTo>
                  <a:pt x="0" y="0"/>
                </a:moveTo>
                <a:lnTo>
                  <a:pt x="2313739" y="0"/>
                </a:lnTo>
              </a:path>
            </a:pathLst>
          </a:custGeom>
          <a:ln w="7686">
            <a:solidFill>
              <a:srgbClr val="CCCCCC"/>
            </a:solidFill>
          </a:ln>
        </p:spPr>
        <p:txBody>
          <a:bodyPr wrap="square" lIns="0" tIns="0" rIns="0" bIns="0" rtlCol="0"/>
          <a:lstStyle/>
          <a:p/>
        </p:txBody>
      </p:sp>
      <p:sp>
        <p:nvSpPr>
          <p:cNvPr id="14" name="object 14"/>
          <p:cNvSpPr/>
          <p:nvPr/>
        </p:nvSpPr>
        <p:spPr>
          <a:xfrm>
            <a:off x="319338" y="589046"/>
            <a:ext cx="0" cy="1422400"/>
          </a:xfrm>
          <a:custGeom>
            <a:avLst/>
            <a:gdLst/>
            <a:ahLst/>
            <a:cxnLst/>
            <a:rect l="l" t="t" r="r" b="b"/>
            <a:pathLst>
              <a:path h="1422400">
                <a:moveTo>
                  <a:pt x="0" y="0"/>
                </a:moveTo>
                <a:lnTo>
                  <a:pt x="0" y="1422065"/>
                </a:lnTo>
              </a:path>
            </a:pathLst>
          </a:custGeom>
          <a:ln w="7686">
            <a:solidFill>
              <a:srgbClr val="CACACA"/>
            </a:solidFill>
          </a:ln>
        </p:spPr>
        <p:txBody>
          <a:bodyPr wrap="square" lIns="0" tIns="0" rIns="0" bIns="0" rtlCol="0"/>
          <a:lstStyle/>
          <a:p/>
        </p:txBody>
      </p:sp>
      <p:sp>
        <p:nvSpPr>
          <p:cNvPr id="15" name="object 15"/>
          <p:cNvSpPr/>
          <p:nvPr/>
        </p:nvSpPr>
        <p:spPr>
          <a:xfrm>
            <a:off x="319338" y="589046"/>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7229809" y="589046"/>
            <a:ext cx="0" cy="1430020"/>
          </a:xfrm>
          <a:custGeom>
            <a:avLst/>
            <a:gdLst/>
            <a:ahLst/>
            <a:cxnLst/>
            <a:rect l="l" t="t" r="r" b="b"/>
            <a:pathLst>
              <a:path h="1430020">
                <a:moveTo>
                  <a:pt x="0" y="0"/>
                </a:moveTo>
                <a:lnTo>
                  <a:pt x="0" y="1429752"/>
                </a:lnTo>
              </a:path>
            </a:pathLst>
          </a:custGeom>
          <a:ln w="7686">
            <a:solidFill>
              <a:srgbClr val="CACACA"/>
            </a:solidFill>
          </a:ln>
        </p:spPr>
        <p:txBody>
          <a:bodyPr wrap="square" lIns="0" tIns="0" rIns="0" bIns="0" rtlCol="0"/>
          <a:lstStyle/>
          <a:p/>
        </p:txBody>
      </p:sp>
      <p:sp>
        <p:nvSpPr>
          <p:cNvPr id="17" name="object 17"/>
          <p:cNvSpPr/>
          <p:nvPr/>
        </p:nvSpPr>
        <p:spPr>
          <a:xfrm>
            <a:off x="319338" y="2018798"/>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vert="horz" wrap="square" lIns="0" tIns="17780" rIns="0" bIns="0" rtlCol="0">
            <a:spAutoFit/>
          </a:bodyPr>
          <a:lstStyle/>
          <a:p>
            <a:pPr marL="12700">
              <a:lnSpc>
                <a:spcPct val="100000"/>
              </a:lnSpc>
              <a:spcBef>
                <a:spcPts val="140"/>
              </a:spcBef>
            </a:pPr>
            <a:r>
              <a:rPr sz="1050" b="1" spc="25" dirty="0">
                <a:solidFill>
                  <a:srgbClr val="38829D"/>
                </a:solidFill>
                <a:latin typeface="Arial" panose="020B0604020202020204"/>
                <a:cs typeface="Arial" panose="020B0604020202020204"/>
              </a:rPr>
              <a:t>Summary</a:t>
            </a:r>
            <a:endParaRPr sz="1050" b="1" spc="25" dirty="0">
              <a:solidFill>
                <a:srgbClr val="38829D"/>
              </a:solidFill>
              <a:latin typeface="Arial" panose="020B0604020202020204"/>
              <a:cs typeface="Arial" panose="020B0604020202020204"/>
            </a:endParaRPr>
          </a:p>
        </p:txBody>
      </p:sp>
      <p:sp>
        <p:nvSpPr>
          <p:cNvPr id="19" name="object 19"/>
          <p:cNvSpPr txBox="1"/>
          <p:nvPr/>
        </p:nvSpPr>
        <p:spPr>
          <a:xfrm>
            <a:off x="302794" y="2408120"/>
            <a:ext cx="2992755" cy="2331720"/>
          </a:xfrm>
          <a:prstGeom prst="rect">
            <a:avLst/>
          </a:prstGeom>
        </p:spPr>
        <p:txBody>
          <a:bodyPr vert="horz" wrap="square" lIns="0" tIns="12700" rIns="0" bIns="0" rtlCol="0">
            <a:spAutoFit/>
          </a:bodyPr>
          <a:lstStyle/>
          <a:p>
            <a:pPr marL="12700" marR="5080" algn="just">
              <a:lnSpc>
                <a:spcPct val="119000"/>
              </a:lnSpc>
              <a:spcBef>
                <a:spcPts val="100"/>
              </a:spcBef>
            </a:pPr>
            <a:r>
              <a:rPr sz="850" spc="-5" dirty="0">
                <a:solidFill>
                  <a:srgbClr val="3E3E3E"/>
                </a:solidFill>
                <a:latin typeface="Arial" panose="020B0604020202020204"/>
                <a:cs typeface="Arial" panose="020B0604020202020204"/>
              </a:rPr>
              <a:t>Amgen beat Q4 estimates for earnings and sales. While drugs  like Prolia, Xgeva, Repatha, Otezla and biosimilars are driving  sales, increasing competition for its legacy products is hurting  the same. Amgen is rapidly advancing its innovative pipeline,  most notably sotorasib and tezepelumab. It is regularly  pursuing “external opportunities” such as the acquisition of  Otezla and the stake in China's BeiGene. Amgen expects  several important clinical data readouts in 2021, which could  be catalysts for the stock. Amgen also boasts a strong  biosimilars portfolio, which is an important source of  revenues. However, pricing and competitive pressure are  concerns. Several of Amgen’s marketed drugs are facing  increased pricing headwinds in 2021 and continued</a:t>
            </a:r>
            <a:r>
              <a:rPr sz="850" spc="2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COVID-</a:t>
            </a:r>
            <a:endParaRPr sz="850">
              <a:latin typeface="Arial" panose="020B0604020202020204"/>
              <a:cs typeface="Arial" panose="020B0604020202020204"/>
            </a:endParaRPr>
          </a:p>
          <a:p>
            <a:pPr marL="12700" marR="8890" algn="just">
              <a:lnSpc>
                <a:spcPct val="119000"/>
              </a:lnSpc>
            </a:pPr>
            <a:r>
              <a:rPr sz="850" spc="-5" dirty="0">
                <a:solidFill>
                  <a:srgbClr val="3E3E3E"/>
                </a:solidFill>
                <a:latin typeface="Arial" panose="020B0604020202020204"/>
                <a:cs typeface="Arial" panose="020B0604020202020204"/>
              </a:rPr>
              <a:t>19 headwinds. Amgen’s shares have underperformed the  industry this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p:txBody>
      </p:sp>
      <p:sp>
        <p:nvSpPr>
          <p:cNvPr id="20" name="object 20"/>
          <p:cNvSpPr txBox="1"/>
          <p:nvPr/>
        </p:nvSpPr>
        <p:spPr>
          <a:xfrm>
            <a:off x="2424363" y="5223042"/>
            <a:ext cx="89916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$276.69 -</a:t>
            </a:r>
            <a:r>
              <a:rPr sz="850" b="1" spc="-4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$177.05</a:t>
            </a:r>
            <a:endParaRPr sz="850">
              <a:latin typeface="Arial" panose="020B0604020202020204"/>
              <a:cs typeface="Arial" panose="020B0604020202020204"/>
            </a:endParaRPr>
          </a:p>
        </p:txBody>
      </p:sp>
      <p:sp>
        <p:nvSpPr>
          <p:cNvPr id="21" name="object 21"/>
          <p:cNvSpPr txBox="1"/>
          <p:nvPr/>
        </p:nvSpPr>
        <p:spPr>
          <a:xfrm>
            <a:off x="2824079" y="5469021"/>
            <a:ext cx="50419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2,358,478</a:t>
            </a:r>
            <a:endParaRPr sz="850">
              <a:latin typeface="Arial" panose="020B0604020202020204"/>
              <a:cs typeface="Arial" panose="020B0604020202020204"/>
            </a:endParaRPr>
          </a:p>
        </p:txBody>
      </p:sp>
      <p:sp>
        <p:nvSpPr>
          <p:cNvPr id="22" name="object 22"/>
          <p:cNvSpPr txBox="1"/>
          <p:nvPr/>
        </p:nvSpPr>
        <p:spPr>
          <a:xfrm>
            <a:off x="302794" y="4938629"/>
            <a:ext cx="1191895" cy="93091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Data</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Overview</a:t>
            </a:r>
            <a:endParaRPr sz="1050">
              <a:solidFill>
                <a:srgbClr val="38829D"/>
              </a:solidFill>
              <a:latin typeface="Arial" panose="020B0604020202020204"/>
              <a:cs typeface="Arial" panose="020B0604020202020204"/>
            </a:endParaRPr>
          </a:p>
          <a:p>
            <a:pPr marL="12700">
              <a:lnSpc>
                <a:spcPct val="100000"/>
              </a:lnSpc>
              <a:spcBef>
                <a:spcPts val="935"/>
              </a:spcBef>
            </a:pPr>
            <a:r>
              <a:rPr sz="850" spc="-5" dirty="0">
                <a:solidFill>
                  <a:srgbClr val="3E3E3E"/>
                </a:solidFill>
                <a:latin typeface="Arial" panose="020B0604020202020204"/>
                <a:cs typeface="Arial" panose="020B0604020202020204"/>
              </a:rPr>
              <a:t>52 Week</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High-Low</a:t>
            </a:r>
            <a:endParaRPr sz="850">
              <a:latin typeface="Arial" panose="020B0604020202020204"/>
              <a:cs typeface="Arial" panose="020B0604020202020204"/>
            </a:endParaRPr>
          </a:p>
          <a:p>
            <a:pPr marL="12700" marR="5080">
              <a:lnSpc>
                <a:spcPct val="100000"/>
              </a:lnSpc>
              <a:spcBef>
                <a:spcPts val="435"/>
              </a:spcBef>
            </a:pPr>
            <a:r>
              <a:rPr sz="850" spc="-5" dirty="0">
                <a:solidFill>
                  <a:srgbClr val="3E3E3E"/>
                </a:solidFill>
                <a:latin typeface="Arial" panose="020B0604020202020204"/>
                <a:cs typeface="Arial" panose="020B0604020202020204"/>
              </a:rPr>
              <a:t>20 Day Average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Volume  (sh)</a:t>
            </a:r>
            <a:endParaRPr sz="850">
              <a:latin typeface="Arial" panose="020B0604020202020204"/>
              <a:cs typeface="Arial" panose="020B0604020202020204"/>
            </a:endParaRPr>
          </a:p>
          <a:p>
            <a:pPr marL="12700">
              <a:lnSpc>
                <a:spcPct val="100000"/>
              </a:lnSpc>
              <a:spcBef>
                <a:spcPts val="380"/>
              </a:spcBef>
            </a:pPr>
            <a:r>
              <a:rPr sz="850" spc="-5" dirty="0">
                <a:solidFill>
                  <a:srgbClr val="3E3E3E"/>
                </a:solidFill>
                <a:latin typeface="Arial" panose="020B0604020202020204"/>
                <a:cs typeface="Arial" panose="020B0604020202020204"/>
              </a:rPr>
              <a:t>Market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Cap</a:t>
            </a:r>
            <a:endParaRPr sz="850">
              <a:latin typeface="Arial" panose="020B0604020202020204"/>
              <a:cs typeface="Arial" panose="020B0604020202020204"/>
            </a:endParaRPr>
          </a:p>
        </p:txBody>
      </p:sp>
      <p:sp>
        <p:nvSpPr>
          <p:cNvPr id="23" name="object 23"/>
          <p:cNvSpPr txBox="1"/>
          <p:nvPr/>
        </p:nvSpPr>
        <p:spPr>
          <a:xfrm>
            <a:off x="2862513" y="5715000"/>
            <a:ext cx="46228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$129.9</a:t>
            </a:r>
            <a:r>
              <a:rPr sz="850" b="1" spc="-6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B</a:t>
            </a:r>
            <a:endParaRPr sz="850">
              <a:latin typeface="Arial" panose="020B0604020202020204"/>
              <a:cs typeface="Arial" panose="020B0604020202020204"/>
            </a:endParaRPr>
          </a:p>
        </p:txBody>
      </p:sp>
      <p:sp>
        <p:nvSpPr>
          <p:cNvPr id="24" name="object 24"/>
          <p:cNvSpPr txBox="1"/>
          <p:nvPr/>
        </p:nvSpPr>
        <p:spPr>
          <a:xfrm>
            <a:off x="302794" y="5945605"/>
            <a:ext cx="92265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YTD Price</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p:txBody>
      </p:sp>
      <p:sp>
        <p:nvSpPr>
          <p:cNvPr id="25" name="object 25"/>
          <p:cNvSpPr txBox="1"/>
          <p:nvPr/>
        </p:nvSpPr>
        <p:spPr>
          <a:xfrm>
            <a:off x="3016250" y="5945605"/>
            <a:ext cx="30670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-2.2%</a:t>
            </a:r>
            <a:endParaRPr sz="850">
              <a:latin typeface="Arial" panose="020B0604020202020204"/>
              <a:cs typeface="Arial" panose="020B0604020202020204"/>
            </a:endParaRPr>
          </a:p>
        </p:txBody>
      </p:sp>
      <p:sp>
        <p:nvSpPr>
          <p:cNvPr id="26" name="object 26"/>
          <p:cNvSpPr txBox="1"/>
          <p:nvPr/>
        </p:nvSpPr>
        <p:spPr>
          <a:xfrm>
            <a:off x="302794" y="6176210"/>
            <a:ext cx="24701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Beta</a:t>
            </a:r>
            <a:endParaRPr sz="850">
              <a:latin typeface="Arial" panose="020B0604020202020204"/>
              <a:cs typeface="Arial" panose="020B0604020202020204"/>
            </a:endParaRPr>
          </a:p>
        </p:txBody>
      </p:sp>
      <p:sp>
        <p:nvSpPr>
          <p:cNvPr id="27" name="object 27"/>
          <p:cNvSpPr txBox="1"/>
          <p:nvPr/>
        </p:nvSpPr>
        <p:spPr>
          <a:xfrm>
            <a:off x="3093118" y="6176210"/>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0.74</a:t>
            </a:r>
            <a:endParaRPr sz="850">
              <a:latin typeface="Arial" panose="020B0604020202020204"/>
              <a:cs typeface="Arial" panose="020B0604020202020204"/>
            </a:endParaRPr>
          </a:p>
        </p:txBody>
      </p:sp>
      <p:sp>
        <p:nvSpPr>
          <p:cNvPr id="28" name="object 28"/>
          <p:cNvSpPr txBox="1"/>
          <p:nvPr/>
        </p:nvSpPr>
        <p:spPr>
          <a:xfrm>
            <a:off x="302794" y="6406816"/>
            <a:ext cx="875030" cy="385445"/>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Dividend / Div</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Yld</a:t>
            </a:r>
            <a:endParaRPr sz="850">
              <a:latin typeface="Arial" panose="020B0604020202020204"/>
              <a:cs typeface="Arial" panose="020B0604020202020204"/>
            </a:endParaRPr>
          </a:p>
          <a:p>
            <a:pPr marL="12700">
              <a:lnSpc>
                <a:spcPct val="100000"/>
              </a:lnSpc>
              <a:spcBef>
                <a:spcPts val="795"/>
              </a:spcBef>
            </a:pP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p:txBody>
      </p:sp>
      <p:sp>
        <p:nvSpPr>
          <p:cNvPr id="29" name="object 29"/>
          <p:cNvSpPr txBox="1"/>
          <p:nvPr/>
        </p:nvSpPr>
        <p:spPr>
          <a:xfrm>
            <a:off x="1532689" y="6406816"/>
            <a:ext cx="1795780" cy="385445"/>
          </a:xfrm>
          <a:prstGeom prst="rect">
            <a:avLst/>
          </a:prstGeom>
        </p:spPr>
        <p:txBody>
          <a:bodyPr vert="horz" wrap="square" lIns="0" tIns="12065" rIns="0" bIns="0" rtlCol="0">
            <a:spAutoFit/>
          </a:bodyPr>
          <a:lstStyle/>
          <a:p>
            <a:pPr marR="10160" algn="r">
              <a:lnSpc>
                <a:spcPct val="100000"/>
              </a:lnSpc>
              <a:spcBef>
                <a:spcPts val="95"/>
              </a:spcBef>
            </a:pPr>
            <a:r>
              <a:rPr sz="850" b="1" spc="-5" dirty="0">
                <a:solidFill>
                  <a:srgbClr val="3E3E3E"/>
                </a:solidFill>
                <a:latin typeface="Arial" panose="020B0604020202020204"/>
                <a:cs typeface="Arial" panose="020B0604020202020204"/>
              </a:rPr>
              <a:t>$7.04 /</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3.1%</a:t>
            </a:r>
            <a:endParaRPr sz="850">
              <a:latin typeface="Arial" panose="020B0604020202020204"/>
              <a:cs typeface="Arial" panose="020B0604020202020204"/>
            </a:endParaRPr>
          </a:p>
          <a:p>
            <a:pPr marR="5080" algn="r">
              <a:lnSpc>
                <a:spcPct val="100000"/>
              </a:lnSpc>
              <a:spcBef>
                <a:spcPts val="795"/>
              </a:spcBef>
            </a:pPr>
            <a:r>
              <a:rPr sz="850" b="1" u="sng" spc="-5" dirty="0">
                <a:solidFill>
                  <a:srgbClr val="0000FF"/>
                </a:solidFill>
                <a:uFill>
                  <a:solidFill>
                    <a:srgbClr val="0000FF"/>
                  </a:solidFill>
                </a:uFill>
                <a:latin typeface="Arial" panose="020B0604020202020204"/>
                <a:cs typeface="Arial" panose="020B0604020202020204"/>
                <a:hlinkClick r:id="rId1"/>
              </a:rPr>
              <a:t>Medical - Biomedical and Genetics</a:t>
            </a:r>
            <a:endParaRPr sz="850">
              <a:latin typeface="Arial" panose="020B0604020202020204"/>
              <a:cs typeface="Arial" panose="020B0604020202020204"/>
            </a:endParaRPr>
          </a:p>
        </p:txBody>
      </p:sp>
      <p:graphicFrame>
        <p:nvGraphicFramePr>
          <p:cNvPr id="30" name="object 30"/>
          <p:cNvGraphicFramePr>
            <a:graphicFrameLocks noGrp="1"/>
          </p:cNvGraphicFramePr>
          <p:nvPr>
            <p:custDataLst>
              <p:tags r:id="rId2"/>
            </p:custDataLst>
          </p:nvPr>
        </p:nvGraphicFramePr>
        <p:xfrm>
          <a:off x="283744" y="6890921"/>
          <a:ext cx="3065145" cy="2564765"/>
        </p:xfrm>
        <a:graphic>
          <a:graphicData uri="http://schemas.openxmlformats.org/drawingml/2006/table">
            <a:tbl>
              <a:tblPr firstRow="1" bandRow="1">
                <a:tableStyleId>{2D5ABB26-0587-4C30-8999-92F81FD0307C}</a:tableStyleId>
              </a:tblPr>
              <a:tblGrid>
                <a:gridCol w="1484630"/>
                <a:gridCol w="1579880"/>
              </a:tblGrid>
              <a:tr h="267658">
                <a:tc>
                  <a:txBody>
                    <a:bodyPr/>
                    <a:lstStyle/>
                    <a:p>
                      <a:pPr marL="31750">
                        <a:lnSpc>
                          <a:spcPts val="935"/>
                        </a:lnSpc>
                      </a:pPr>
                      <a:r>
                        <a:rPr sz="850" spc="-5" dirty="0">
                          <a:solidFill>
                            <a:srgbClr val="3E3E3E"/>
                          </a:solidFill>
                          <a:latin typeface="Arial" panose="020B0604020202020204"/>
                          <a:cs typeface="Arial" panose="020B0604020202020204"/>
                        </a:rPr>
                        <a:t>SEABRIDGE Industry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Rank</a:t>
                      </a:r>
                      <a:endParaRPr sz="850">
                        <a:latin typeface="Arial" panose="020B0604020202020204"/>
                        <a:cs typeface="Arial" panose="020B0604020202020204"/>
                      </a:endParaRPr>
                    </a:p>
                  </a:txBody>
                  <a:tcPr marL="0" marR="0" marT="0" marB="0"/>
                </a:tc>
                <a:tc>
                  <a:txBody>
                    <a:bodyPr/>
                    <a:lstStyle/>
                    <a:p>
                      <a:pPr marR="24130" algn="r">
                        <a:lnSpc>
                          <a:spcPts val="935"/>
                        </a:lnSpc>
                      </a:pPr>
                      <a:r>
                        <a:rPr sz="850" b="1" spc="-5" dirty="0">
                          <a:solidFill>
                            <a:srgbClr val="3E3E3E"/>
                          </a:solidFill>
                          <a:latin typeface="Arial" panose="020B0604020202020204"/>
                          <a:cs typeface="Arial" panose="020B0604020202020204"/>
                        </a:rPr>
                        <a:t>Bottom 23% (194 out of</a:t>
                      </a:r>
                      <a:r>
                        <a:rPr sz="850" b="1" spc="-3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253)</a:t>
                      </a:r>
                      <a:endParaRPr sz="850">
                        <a:latin typeface="Arial" panose="020B0604020202020204"/>
                        <a:cs typeface="Arial" panose="020B0604020202020204"/>
                      </a:endParaRPr>
                    </a:p>
                  </a:txBody>
                  <a:tcPr marL="0" marR="0" marT="0" marB="0"/>
                </a:tc>
              </a:tr>
              <a:tr h="322847">
                <a:tc>
                  <a:txBody>
                    <a:bodyPr/>
                    <a:lstStyle/>
                    <a:p>
                      <a:pPr>
                        <a:lnSpc>
                          <a:spcPct val="100000"/>
                        </a:lnSpc>
                        <a:spcBef>
                          <a:spcPts val="40"/>
                        </a:spcBef>
                      </a:pPr>
                      <a:endParaRPr sz="900">
                        <a:latin typeface="Times New Roman" panose="02020603050405020304"/>
                        <a:cs typeface="Times New Roman" panose="02020603050405020304"/>
                      </a:endParaRPr>
                    </a:p>
                    <a:p>
                      <a:pPr marL="31750">
                        <a:lnSpc>
                          <a:spcPct val="100000"/>
                        </a:lnSpc>
                      </a:pPr>
                      <a:r>
                        <a:rPr sz="850" spc="-5" dirty="0">
                          <a:solidFill>
                            <a:srgbClr val="3E3E3E"/>
                          </a:solidFill>
                          <a:latin typeface="Arial" panose="020B0604020202020204"/>
                          <a:cs typeface="Arial" panose="020B0604020202020204"/>
                        </a:rPr>
                        <a:t>Last 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5080" marB="0"/>
                </a:tc>
                <a:tc>
                  <a:txBody>
                    <a:bodyPr/>
                    <a:lstStyle/>
                    <a:p>
                      <a:pPr>
                        <a:lnSpc>
                          <a:spcPct val="100000"/>
                        </a:lnSpc>
                        <a:spcBef>
                          <a:spcPts val="40"/>
                        </a:spcBef>
                      </a:pPr>
                      <a:endParaRPr sz="900">
                        <a:latin typeface="Times New Roman" panose="02020603050405020304"/>
                        <a:cs typeface="Times New Roman" panose="02020603050405020304"/>
                      </a:endParaRPr>
                    </a:p>
                    <a:p>
                      <a:pPr marR="29845" algn="r">
                        <a:lnSpc>
                          <a:spcPct val="100000"/>
                        </a:lnSpc>
                      </a:pPr>
                      <a:r>
                        <a:rPr sz="850" b="1" dirty="0">
                          <a:solidFill>
                            <a:srgbClr val="3E3E3E"/>
                          </a:solidFill>
                          <a:latin typeface="Arial" panose="020B0604020202020204"/>
                          <a:cs typeface="Arial" panose="020B0604020202020204"/>
                        </a:rPr>
                        <a:t>13.4%</a:t>
                      </a:r>
                      <a:endParaRPr sz="850">
                        <a:latin typeface="Arial" panose="020B0604020202020204"/>
                        <a:cs typeface="Arial" panose="020B0604020202020204"/>
                      </a:endParaRPr>
                    </a:p>
                  </a:txBody>
                  <a:tcPr marL="0" marR="0" marT="508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Last 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44450" marB="0"/>
                </a:tc>
                <a:tc>
                  <a:txBody>
                    <a:bodyPr/>
                    <a:lstStyle/>
                    <a:p>
                      <a:pPr marR="27940" algn="r">
                        <a:lnSpc>
                          <a:spcPct val="100000"/>
                        </a:lnSpc>
                        <a:spcBef>
                          <a:spcPts val="350"/>
                        </a:spcBef>
                      </a:pPr>
                      <a:r>
                        <a:rPr sz="850" b="1" dirty="0">
                          <a:solidFill>
                            <a:srgbClr val="3E3E3E"/>
                          </a:solidFill>
                          <a:latin typeface="Arial" panose="020B0604020202020204"/>
                          <a:cs typeface="Arial" panose="020B0604020202020204"/>
                        </a:rPr>
                        <a:t>0.9%</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EPS F1 Est- 4 week</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a:txBody>
                  <a:tcPr marL="0" marR="0" marT="44450" marB="0"/>
                </a:tc>
                <a:tc>
                  <a:txBody>
                    <a:bodyPr/>
                    <a:lstStyle/>
                    <a:p>
                      <a:pPr marR="30480" algn="r">
                        <a:lnSpc>
                          <a:spcPct val="100000"/>
                        </a:lnSpc>
                        <a:spcBef>
                          <a:spcPts val="350"/>
                        </a:spcBef>
                      </a:pPr>
                      <a:r>
                        <a:rPr sz="850" b="1" dirty="0">
                          <a:solidFill>
                            <a:srgbClr val="3E3E3E"/>
                          </a:solidFill>
                          <a:latin typeface="Arial" panose="020B0604020202020204"/>
                          <a:cs typeface="Arial" panose="020B0604020202020204"/>
                        </a:rPr>
                        <a:t>-0.9%</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Expected 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4450" marB="0"/>
                </a:tc>
                <a:tc>
                  <a:txBody>
                    <a:bodyPr/>
                    <a:lstStyle/>
                    <a:p>
                      <a:pPr marR="26670" algn="r">
                        <a:lnSpc>
                          <a:spcPct val="100000"/>
                        </a:lnSpc>
                        <a:spcBef>
                          <a:spcPts val="350"/>
                        </a:spcBef>
                      </a:pPr>
                      <a:r>
                        <a:rPr sz="850" b="1" dirty="0">
                          <a:solidFill>
                            <a:srgbClr val="3E3E3E"/>
                          </a:solidFill>
                          <a:latin typeface="Arial" panose="020B0604020202020204"/>
                          <a:cs typeface="Arial" panose="020B0604020202020204"/>
                        </a:rPr>
                        <a:t>04/29/2021</a:t>
                      </a:r>
                      <a:endParaRPr sz="850">
                        <a:latin typeface="Arial" panose="020B0604020202020204"/>
                        <a:cs typeface="Arial" panose="020B0604020202020204"/>
                      </a:endParaRPr>
                    </a:p>
                  </a:txBody>
                  <a:tcPr marL="0" marR="0" marT="44450" marB="0"/>
                </a:tc>
              </a:tr>
              <a:tr h="322847">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Earnings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ESP</a:t>
                      </a:r>
                      <a:endParaRPr sz="850">
                        <a:latin typeface="Arial" panose="020B0604020202020204"/>
                        <a:cs typeface="Arial" panose="020B0604020202020204"/>
                      </a:endParaRPr>
                    </a:p>
                  </a:txBody>
                  <a:tcPr marL="0" marR="0" marT="44450" marB="0"/>
                </a:tc>
                <a:tc>
                  <a:txBody>
                    <a:bodyPr/>
                    <a:lstStyle/>
                    <a:p>
                      <a:pPr marR="27940" algn="r">
                        <a:lnSpc>
                          <a:spcPct val="100000"/>
                        </a:lnSpc>
                        <a:spcBef>
                          <a:spcPts val="350"/>
                        </a:spcBef>
                      </a:pPr>
                      <a:r>
                        <a:rPr sz="850" b="1" dirty="0">
                          <a:solidFill>
                            <a:srgbClr val="3E3E3E"/>
                          </a:solidFill>
                          <a:latin typeface="Arial" panose="020B0604020202020204"/>
                          <a:cs typeface="Arial" panose="020B0604020202020204"/>
                        </a:rPr>
                        <a:t>0.0%</a:t>
                      </a:r>
                      <a:endParaRPr sz="850">
                        <a:latin typeface="Arial" panose="020B0604020202020204"/>
                        <a:cs typeface="Arial" panose="020B0604020202020204"/>
                      </a:endParaRPr>
                    </a:p>
                  </a:txBody>
                  <a:tcPr marL="0" marR="0" marT="44450" marB="0"/>
                </a:tc>
              </a:tr>
              <a:tr h="322847">
                <a:tc>
                  <a:txBody>
                    <a:bodyPr/>
                    <a:lstStyle/>
                    <a:p>
                      <a:pPr>
                        <a:lnSpc>
                          <a:spcPct val="100000"/>
                        </a:lnSpc>
                        <a:spcBef>
                          <a:spcPts val="40"/>
                        </a:spcBef>
                      </a:pPr>
                      <a:endParaRPr sz="900">
                        <a:latin typeface="Times New Roman" panose="02020603050405020304"/>
                        <a:cs typeface="Times New Roman" panose="02020603050405020304"/>
                      </a:endParaRPr>
                    </a:p>
                    <a:p>
                      <a:pPr marL="31750">
                        <a:lnSpc>
                          <a:spcPct val="100000"/>
                        </a:lnSpc>
                      </a:pPr>
                      <a:r>
                        <a:rPr sz="850" spc="-5" dirty="0">
                          <a:solidFill>
                            <a:srgbClr val="3E3E3E"/>
                          </a:solidFill>
                          <a:latin typeface="Arial" panose="020B0604020202020204"/>
                          <a:cs typeface="Arial" panose="020B0604020202020204"/>
                        </a:rPr>
                        <a:t>P/E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a:txBody>
                  <a:tcPr marL="0" marR="0" marT="5080" marB="0"/>
                </a:tc>
                <a:tc>
                  <a:txBody>
                    <a:bodyPr/>
                    <a:lstStyle/>
                    <a:p>
                      <a:pPr>
                        <a:lnSpc>
                          <a:spcPct val="100000"/>
                        </a:lnSpc>
                        <a:spcBef>
                          <a:spcPts val="40"/>
                        </a:spcBef>
                      </a:pPr>
                      <a:endParaRPr sz="900">
                        <a:latin typeface="Times New Roman" panose="02020603050405020304"/>
                        <a:cs typeface="Times New Roman" panose="02020603050405020304"/>
                      </a:endParaRPr>
                    </a:p>
                    <a:p>
                      <a:pPr marR="25400" algn="r">
                        <a:lnSpc>
                          <a:spcPct val="100000"/>
                        </a:lnSpc>
                      </a:pPr>
                      <a:r>
                        <a:rPr sz="850" b="1" dirty="0">
                          <a:solidFill>
                            <a:srgbClr val="3E3E3E"/>
                          </a:solidFill>
                          <a:latin typeface="Arial" panose="020B0604020202020204"/>
                          <a:cs typeface="Arial" panose="020B0604020202020204"/>
                        </a:rPr>
                        <a:t>13.6</a:t>
                      </a:r>
                      <a:endParaRPr sz="850">
                        <a:latin typeface="Arial" panose="020B0604020202020204"/>
                        <a:cs typeface="Arial" panose="020B0604020202020204"/>
                      </a:endParaRPr>
                    </a:p>
                  </a:txBody>
                  <a:tcPr marL="0" marR="0" marT="508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P/E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a:txBody>
                  <a:tcPr marL="0" marR="0" marT="44450" marB="0"/>
                </a:tc>
                <a:tc>
                  <a:txBody>
                    <a:bodyPr/>
                    <a:lstStyle/>
                    <a:p>
                      <a:pPr marR="25400" algn="r">
                        <a:lnSpc>
                          <a:spcPct val="100000"/>
                        </a:lnSpc>
                        <a:spcBef>
                          <a:spcPts val="350"/>
                        </a:spcBef>
                      </a:pPr>
                      <a:r>
                        <a:rPr sz="850" b="1" dirty="0">
                          <a:solidFill>
                            <a:srgbClr val="3E3E3E"/>
                          </a:solidFill>
                          <a:latin typeface="Arial" panose="020B0604020202020204"/>
                          <a:cs typeface="Arial" panose="020B0604020202020204"/>
                        </a:rPr>
                        <a:t>13.4</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PEG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a:txBody>
                  <a:tcPr marL="0" marR="0" marT="44450" marB="0"/>
                </a:tc>
                <a:tc>
                  <a:txBody>
                    <a:bodyPr/>
                    <a:lstStyle/>
                    <a:p>
                      <a:pPr marR="24130" algn="r">
                        <a:lnSpc>
                          <a:spcPct val="100000"/>
                        </a:lnSpc>
                        <a:spcBef>
                          <a:spcPts val="350"/>
                        </a:spcBef>
                      </a:pPr>
                      <a:r>
                        <a:rPr sz="850" b="1" dirty="0">
                          <a:solidFill>
                            <a:srgbClr val="3E3E3E"/>
                          </a:solidFill>
                          <a:latin typeface="Arial" panose="020B0604020202020204"/>
                          <a:cs typeface="Arial" panose="020B0604020202020204"/>
                        </a:rPr>
                        <a:t>2.5</a:t>
                      </a:r>
                      <a:endParaRPr sz="850">
                        <a:latin typeface="Arial" panose="020B0604020202020204"/>
                        <a:cs typeface="Arial" panose="020B0604020202020204"/>
                      </a:endParaRPr>
                    </a:p>
                  </a:txBody>
                  <a:tcPr marL="0" marR="0" marT="44450" marB="0"/>
                </a:tc>
              </a:tr>
              <a:tr h="175416">
                <a:tc>
                  <a:txBody>
                    <a:bodyPr/>
                    <a:lstStyle/>
                    <a:p>
                      <a:pPr marL="31750">
                        <a:lnSpc>
                          <a:spcPts val="930"/>
                        </a:lnSpc>
                        <a:spcBef>
                          <a:spcPts val="350"/>
                        </a:spcBef>
                      </a:pPr>
                      <a:r>
                        <a:rPr sz="850" spc="-5" dirty="0">
                          <a:solidFill>
                            <a:srgbClr val="3E3E3E"/>
                          </a:solidFill>
                          <a:latin typeface="Arial" panose="020B0604020202020204"/>
                          <a:cs typeface="Arial" panose="020B0604020202020204"/>
                        </a:rPr>
                        <a:t>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a:txBody>
                  <a:tcPr marL="0" marR="0" marT="44450" marB="0"/>
                </a:tc>
                <a:tc>
                  <a:txBody>
                    <a:bodyPr/>
                    <a:lstStyle/>
                    <a:p>
                      <a:pPr marR="24130" algn="r">
                        <a:lnSpc>
                          <a:spcPts val="930"/>
                        </a:lnSpc>
                        <a:spcBef>
                          <a:spcPts val="350"/>
                        </a:spcBef>
                      </a:pPr>
                      <a:r>
                        <a:rPr sz="850" b="1" dirty="0">
                          <a:solidFill>
                            <a:srgbClr val="3E3E3E"/>
                          </a:solidFill>
                          <a:latin typeface="Arial" panose="020B0604020202020204"/>
                          <a:cs typeface="Arial" panose="020B0604020202020204"/>
                        </a:rPr>
                        <a:t>5.1</a:t>
                      </a:r>
                      <a:endParaRPr sz="850">
                        <a:latin typeface="Arial" panose="020B0604020202020204"/>
                        <a:cs typeface="Arial" panose="020B0604020202020204"/>
                      </a:endParaRPr>
                    </a:p>
                  </a:txBody>
                  <a:tcPr marL="0" marR="0" marT="44450" marB="0"/>
                </a:tc>
              </a:tr>
            </a:tbl>
          </a:graphicData>
        </a:graphic>
      </p:graphicFrame>
      <p:sp>
        <p:nvSpPr>
          <p:cNvPr id="31" name="object 31"/>
          <p:cNvSpPr txBox="1"/>
          <p:nvPr/>
        </p:nvSpPr>
        <p:spPr>
          <a:xfrm>
            <a:off x="3477460" y="2132931"/>
            <a:ext cx="1925320" cy="19177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38829D"/>
                </a:solidFill>
                <a:latin typeface="Arial" panose="020B0604020202020204"/>
                <a:cs typeface="Arial" panose="020B0604020202020204"/>
              </a:rPr>
              <a:t>Price, </a:t>
            </a:r>
            <a:r>
              <a:rPr sz="1050" b="1" spc="20" dirty="0">
                <a:solidFill>
                  <a:srgbClr val="38829D"/>
                </a:solidFill>
                <a:latin typeface="Arial" panose="020B0604020202020204"/>
                <a:cs typeface="Arial" panose="020B0604020202020204"/>
              </a:rPr>
              <a:t>Consensus </a:t>
            </a:r>
            <a:r>
              <a:rPr sz="1050" b="1" spc="25" dirty="0">
                <a:solidFill>
                  <a:srgbClr val="38829D"/>
                </a:solidFill>
                <a:latin typeface="Arial" panose="020B0604020202020204"/>
                <a:cs typeface="Arial" panose="020B0604020202020204"/>
              </a:rPr>
              <a:t>&amp;</a:t>
            </a:r>
            <a:r>
              <a:rPr sz="1050" b="1" spc="-5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Surprise</a:t>
            </a:r>
            <a:endParaRPr sz="1050" b="1" spc="20" dirty="0">
              <a:solidFill>
                <a:srgbClr val="38829D"/>
              </a:solidFill>
              <a:latin typeface="Arial" panose="020B0604020202020204"/>
              <a:cs typeface="Arial" panose="020B0604020202020204"/>
            </a:endParaRPr>
          </a:p>
        </p:txBody>
      </p:sp>
      <p:sp>
        <p:nvSpPr>
          <p:cNvPr id="32" name="object 32"/>
          <p:cNvSpPr/>
          <p:nvPr/>
        </p:nvSpPr>
        <p:spPr>
          <a:xfrm>
            <a:off x="3490160" y="2314742"/>
            <a:ext cx="3689684" cy="2482850"/>
          </a:xfrm>
          <a:prstGeom prst="rect">
            <a:avLst/>
          </a:prstGeom>
          <a:blipFill>
            <a:blip r:embed="rId3" cstate="print"/>
            <a:stretch>
              <a:fillRect/>
            </a:stretch>
          </a:blipFill>
        </p:spPr>
        <p:txBody>
          <a:bodyPr wrap="square" lIns="0" tIns="0" rIns="0" bIns="0" rtlCol="0"/>
          <a:lstStyle/>
          <a:p/>
        </p:txBody>
      </p:sp>
      <p:sp>
        <p:nvSpPr>
          <p:cNvPr id="33" name="object 33"/>
          <p:cNvSpPr/>
          <p:nvPr/>
        </p:nvSpPr>
        <p:spPr>
          <a:xfrm>
            <a:off x="3843755" y="5243429"/>
            <a:ext cx="968542" cy="76868"/>
          </a:xfrm>
          <a:prstGeom prst="rect">
            <a:avLst/>
          </a:prstGeom>
          <a:blipFill>
            <a:blip r:embed="rId4" cstate="print"/>
            <a:stretch>
              <a:fillRect/>
            </a:stretch>
          </a:blipFill>
        </p:spPr>
        <p:txBody>
          <a:bodyPr wrap="square" lIns="0" tIns="0" rIns="0" bIns="0" rtlCol="0"/>
          <a:lstStyle/>
          <a:p/>
        </p:txBody>
      </p:sp>
      <p:sp>
        <p:nvSpPr>
          <p:cNvPr id="34" name="object 34"/>
          <p:cNvSpPr txBox="1"/>
          <p:nvPr/>
        </p:nvSpPr>
        <p:spPr>
          <a:xfrm>
            <a:off x="3477460" y="4938629"/>
            <a:ext cx="2440305" cy="43942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Sales and </a:t>
            </a:r>
            <a:r>
              <a:rPr sz="1050" b="1" spc="25" dirty="0">
                <a:solidFill>
                  <a:srgbClr val="38829D"/>
                </a:solidFill>
                <a:latin typeface="Arial" panose="020B0604020202020204"/>
                <a:cs typeface="Arial" panose="020B0604020202020204"/>
              </a:rPr>
              <a:t>EPS </a:t>
            </a:r>
            <a:r>
              <a:rPr sz="1050" b="1" spc="20" dirty="0">
                <a:solidFill>
                  <a:srgbClr val="38829D"/>
                </a:solidFill>
                <a:latin typeface="Arial" panose="020B0604020202020204"/>
                <a:cs typeface="Arial" panose="020B0604020202020204"/>
              </a:rPr>
              <a:t>Growth Rates </a:t>
            </a:r>
            <a:r>
              <a:rPr sz="1050" b="1" spc="15" dirty="0">
                <a:solidFill>
                  <a:srgbClr val="38829D"/>
                </a:solidFill>
                <a:latin typeface="Arial" panose="020B0604020202020204"/>
                <a:cs typeface="Arial" panose="020B0604020202020204"/>
              </a:rPr>
              <a:t>(Y/Y</a:t>
            </a:r>
            <a:r>
              <a:rPr sz="1050" b="1" spc="-8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a:t>
            </a:r>
            <a:endParaRPr sz="1050">
              <a:solidFill>
                <a:srgbClr val="38829D"/>
              </a:solidFill>
              <a:latin typeface="Arial" panose="020B0604020202020204"/>
              <a:cs typeface="Arial" panose="020B0604020202020204"/>
            </a:endParaRPr>
          </a:p>
          <a:p>
            <a:pPr marL="12700">
              <a:lnSpc>
                <a:spcPct val="100000"/>
              </a:lnSpc>
              <a:spcBef>
                <a:spcPts val="935"/>
              </a:spcBef>
              <a:tabLst>
                <a:tab pos="1757045" algn="l"/>
              </a:tabLst>
            </a:pPr>
            <a:r>
              <a:rPr sz="850" spc="-5" dirty="0">
                <a:solidFill>
                  <a:srgbClr val="3E3E3E"/>
                </a:solidFill>
                <a:latin typeface="Arial" panose="020B0604020202020204"/>
                <a:cs typeface="Arial" panose="020B0604020202020204"/>
              </a:rPr>
              <a:t>Sales	EPS</a:t>
            </a:r>
            <a:endParaRPr sz="850">
              <a:latin typeface="Arial" panose="020B0604020202020204"/>
              <a:cs typeface="Arial" panose="020B0604020202020204"/>
            </a:endParaRPr>
          </a:p>
        </p:txBody>
      </p:sp>
      <p:sp>
        <p:nvSpPr>
          <p:cNvPr id="35" name="object 35"/>
          <p:cNvSpPr/>
          <p:nvPr/>
        </p:nvSpPr>
        <p:spPr>
          <a:xfrm>
            <a:off x="5535268" y="5243429"/>
            <a:ext cx="968134" cy="76868"/>
          </a:xfrm>
          <a:prstGeom prst="rect">
            <a:avLst/>
          </a:prstGeom>
          <a:blipFill>
            <a:blip r:embed="rId5" cstate="print"/>
            <a:stretch>
              <a:fillRect/>
            </a:stretch>
          </a:blipFill>
        </p:spPr>
        <p:txBody>
          <a:bodyPr wrap="square" lIns="0" tIns="0" rIns="0" bIns="0" rtlCol="0"/>
          <a:lstStyle/>
          <a:p/>
        </p:txBody>
      </p:sp>
      <p:sp>
        <p:nvSpPr>
          <p:cNvPr id="36" name="object 36"/>
          <p:cNvSpPr/>
          <p:nvPr/>
        </p:nvSpPr>
        <p:spPr>
          <a:xfrm>
            <a:off x="3797634" y="5481721"/>
            <a:ext cx="3297655" cy="1252955"/>
          </a:xfrm>
          <a:prstGeom prst="rect">
            <a:avLst/>
          </a:prstGeom>
          <a:blipFill>
            <a:blip r:embed="rId6" cstate="print"/>
            <a:stretch>
              <a:fillRect/>
            </a:stretch>
          </a:blipFill>
        </p:spPr>
        <p:txBody>
          <a:bodyPr wrap="square" lIns="0" tIns="0" rIns="0" bIns="0" rtlCol="0"/>
          <a:lstStyle/>
          <a:p/>
        </p:txBody>
      </p:sp>
      <p:sp>
        <p:nvSpPr>
          <p:cNvPr id="37" name="object 37"/>
          <p:cNvSpPr txBox="1"/>
          <p:nvPr/>
        </p:nvSpPr>
        <p:spPr>
          <a:xfrm>
            <a:off x="3477460" y="7114006"/>
            <a:ext cx="1808480" cy="19177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Sales Estimates </a:t>
            </a:r>
            <a:r>
              <a:rPr sz="850" b="1" spc="-5" dirty="0">
                <a:latin typeface="Arial" panose="020B0604020202020204"/>
                <a:cs typeface="Arial" panose="020B0604020202020204"/>
              </a:rPr>
              <a:t>(millions of</a:t>
            </a:r>
            <a:r>
              <a:rPr sz="850" b="1" spc="-140" dirty="0">
                <a:latin typeface="Arial" panose="020B0604020202020204"/>
                <a:cs typeface="Arial" panose="020B0604020202020204"/>
              </a:rPr>
              <a:t> </a:t>
            </a:r>
            <a:r>
              <a:rPr sz="850" b="1" spc="-5" dirty="0">
                <a:latin typeface="Arial" panose="020B0604020202020204"/>
                <a:cs typeface="Arial" panose="020B0604020202020204"/>
              </a:rPr>
              <a:t>$)</a:t>
            </a:r>
            <a:endParaRPr sz="850">
              <a:latin typeface="Arial" panose="020B0604020202020204"/>
              <a:cs typeface="Arial" panose="020B0604020202020204"/>
            </a:endParaRPr>
          </a:p>
        </p:txBody>
      </p:sp>
      <p:graphicFrame>
        <p:nvGraphicFramePr>
          <p:cNvPr id="38" name="object 38"/>
          <p:cNvGraphicFramePr>
            <a:graphicFrameLocks noGrp="1"/>
          </p:cNvGraphicFramePr>
          <p:nvPr>
            <p:custDataLst>
              <p:tags r:id="rId7"/>
            </p:custDataLst>
          </p:nvPr>
        </p:nvGraphicFramePr>
        <p:xfrm>
          <a:off x="3492082" y="7353587"/>
          <a:ext cx="3743325" cy="1932939"/>
        </p:xfrm>
        <a:graphic>
          <a:graphicData uri="http://schemas.openxmlformats.org/drawingml/2006/table">
            <a:tbl>
              <a:tblPr firstRow="1" bandRow="1">
                <a:tableStyleId>{2D5ABB26-0587-4C30-8999-92F81FD0307C}</a:tableStyleId>
              </a:tblPr>
              <a:tblGrid>
                <a:gridCol w="294005"/>
                <a:gridCol w="861694"/>
                <a:gridCol w="683894"/>
                <a:gridCol w="683894"/>
                <a:gridCol w="637539"/>
                <a:gridCol w="580389"/>
              </a:tblGrid>
              <a:tr h="184363">
                <a:tc>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lstStyle/>
                    <a:p>
                      <a:pPr marR="148590" algn="r">
                        <a:lnSpc>
                          <a:spcPts val="1065"/>
                        </a:lnSpc>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48590" algn="r">
                        <a:lnSpc>
                          <a:spcPts val="1065"/>
                        </a:lnSpc>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48590" algn="r">
                        <a:lnSpc>
                          <a:spcPts val="1065"/>
                        </a:lnSpc>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02235" algn="r">
                        <a:lnSpc>
                          <a:spcPts val="1065"/>
                        </a:lnSpc>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algn="r">
                        <a:lnSpc>
                          <a:spcPts val="1065"/>
                        </a:lnSpc>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39418">
                <a:tc>
                  <a:txBody>
                    <a:bodyPr/>
                    <a:lstStyle/>
                    <a:p>
                      <a:pPr>
                        <a:lnSpc>
                          <a:spcPct val="100000"/>
                        </a:lnSpc>
                        <a:spcBef>
                          <a:spcPts val="57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72390" marB="0">
                    <a:lnT w="9525">
                      <a:solidFill>
                        <a:srgbClr val="CCCCCC"/>
                      </a:solidFill>
                      <a:prstDash val="solid"/>
                    </a:lnT>
                  </a:tcPr>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6,610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6,776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6,913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02870" algn="r">
                        <a:lnSpc>
                          <a:spcPct val="100000"/>
                        </a:lnSpc>
                        <a:spcBef>
                          <a:spcPts val="450"/>
                        </a:spcBef>
                      </a:pPr>
                      <a:r>
                        <a:rPr sz="850" spc="-5" dirty="0">
                          <a:solidFill>
                            <a:srgbClr val="3E3E3E"/>
                          </a:solidFill>
                          <a:latin typeface="Arial" panose="020B0604020202020204"/>
                          <a:cs typeface="Arial" panose="020B0604020202020204"/>
                        </a:rPr>
                        <a:t>7,090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algn="r">
                        <a:lnSpc>
                          <a:spcPct val="100000"/>
                        </a:lnSpc>
                        <a:spcBef>
                          <a:spcPts val="450"/>
                        </a:spcBef>
                      </a:pPr>
                      <a:r>
                        <a:rPr sz="850" spc="-5" dirty="0">
                          <a:solidFill>
                            <a:srgbClr val="3E3E3E"/>
                          </a:solidFill>
                          <a:latin typeface="Arial" panose="020B0604020202020204"/>
                          <a:cs typeface="Arial" panose="020B0604020202020204"/>
                        </a:rPr>
                        <a:t>27,437</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207544">
                <a:tc>
                  <a:txBody>
                    <a:bodyPr/>
                    <a:lstStyle/>
                    <a:p>
                      <a:pPr>
                        <a:lnSpc>
                          <a:spcPct val="100000"/>
                        </a:lnSpc>
                        <a:spcBef>
                          <a:spcPts val="32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064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6,229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6,565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6,696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102870" algn="r">
                        <a:lnSpc>
                          <a:spcPct val="100000"/>
                        </a:lnSpc>
                        <a:spcBef>
                          <a:spcPts val="200"/>
                        </a:spcBef>
                      </a:pPr>
                      <a:r>
                        <a:rPr sz="850" spc="-5" dirty="0">
                          <a:solidFill>
                            <a:srgbClr val="3E3E3E"/>
                          </a:solidFill>
                          <a:latin typeface="Arial" panose="020B0604020202020204"/>
                          <a:cs typeface="Arial" panose="020B0604020202020204"/>
                        </a:rPr>
                        <a:t>6,912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algn="r">
                        <a:lnSpc>
                          <a:spcPct val="100000"/>
                        </a:lnSpc>
                        <a:spcBef>
                          <a:spcPts val="200"/>
                        </a:spcBef>
                      </a:pPr>
                      <a:r>
                        <a:rPr sz="850" spc="-5" dirty="0">
                          <a:solidFill>
                            <a:srgbClr val="3E3E3E"/>
                          </a:solidFill>
                          <a:latin typeface="Arial" panose="020B0604020202020204"/>
                          <a:cs typeface="Arial" panose="020B0604020202020204"/>
                        </a:rPr>
                        <a:t>26,430</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258965">
                <a:tc>
                  <a:txBody>
                    <a:bodyPr/>
                    <a:lstStyle/>
                    <a:p>
                      <a:pPr>
                        <a:lnSpc>
                          <a:spcPct val="100000"/>
                        </a:lnSpc>
                        <a:spcBef>
                          <a:spcPts val="32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4064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6,161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6,206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6,423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02870" algn="r">
                        <a:lnSpc>
                          <a:spcPct val="100000"/>
                        </a:lnSpc>
                        <a:spcBef>
                          <a:spcPts val="200"/>
                        </a:spcBef>
                      </a:pPr>
                      <a:r>
                        <a:rPr sz="850" spc="-5" dirty="0">
                          <a:solidFill>
                            <a:srgbClr val="3E3E3E"/>
                          </a:solidFill>
                          <a:latin typeface="Arial" panose="020B0604020202020204"/>
                          <a:cs typeface="Arial" panose="020B0604020202020204"/>
                        </a:rPr>
                        <a:t>6,634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algn="r">
                        <a:lnSpc>
                          <a:spcPct val="100000"/>
                        </a:lnSpc>
                        <a:spcBef>
                          <a:spcPts val="200"/>
                        </a:spcBef>
                      </a:pPr>
                      <a:r>
                        <a:rPr sz="850" spc="-5" dirty="0">
                          <a:solidFill>
                            <a:srgbClr val="3E3E3E"/>
                          </a:solidFill>
                          <a:latin typeface="Arial" panose="020B0604020202020204"/>
                          <a:cs typeface="Arial" panose="020B0604020202020204"/>
                        </a:rPr>
                        <a:t>25,424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470158">
                <a:tc>
                  <a:txBody>
                    <a:bodyPr/>
                    <a:lstStyle/>
                    <a:p>
                      <a:pPr>
                        <a:lnSpc>
                          <a:spcPct val="100000"/>
                        </a:lnSpc>
                        <a:spcBef>
                          <a:spcPts val="625"/>
                        </a:spcBef>
                      </a:pPr>
                      <a:r>
                        <a:rPr sz="1050" b="1" spc="25" dirty="0">
                          <a:solidFill>
                            <a:srgbClr val="38829D"/>
                          </a:solidFill>
                          <a:latin typeface="Arial" panose="020B0604020202020204"/>
                          <a:cs typeface="Arial" panose="020B0604020202020204"/>
                        </a:rPr>
                        <a:t>EPS</a:t>
                      </a:r>
                      <a:endParaRPr sz="1050" b="1" spc="25" dirty="0">
                        <a:solidFill>
                          <a:srgbClr val="38829D"/>
                        </a:solidFill>
                        <a:latin typeface="Arial" panose="020B0604020202020204"/>
                        <a:cs typeface="Arial" panose="020B0604020202020204"/>
                      </a:endParaRPr>
                    </a:p>
                  </a:txBody>
                  <a:tcPr marL="0" marR="0" marT="79375" marB="0">
                    <a:lnB w="9525">
                      <a:solidFill>
                        <a:srgbClr val="CCCCCC"/>
                      </a:solidFill>
                      <a:prstDash val="solid"/>
                    </a:lnB>
                  </a:tcPr>
                </a:tc>
                <a:tc>
                  <a:txBody>
                    <a:bodyPr/>
                    <a:lstStyle/>
                    <a:p>
                      <a:pPr marL="19050">
                        <a:lnSpc>
                          <a:spcPct val="100000"/>
                        </a:lnSpc>
                        <a:spcBef>
                          <a:spcPts val="625"/>
                        </a:spcBef>
                      </a:pPr>
                      <a:r>
                        <a:rPr sz="1050" b="1" spc="20" dirty="0">
                          <a:solidFill>
                            <a:srgbClr val="38829D"/>
                          </a:solidFill>
                          <a:latin typeface="Arial" panose="020B0604020202020204"/>
                          <a:cs typeface="Arial" panose="020B0604020202020204"/>
                        </a:rPr>
                        <a:t>Estimates</a:t>
                      </a:r>
                      <a:endParaRPr sz="1050">
                        <a:latin typeface="Arial" panose="020B0604020202020204"/>
                        <a:cs typeface="Arial" panose="020B0604020202020204"/>
                      </a:endParaRPr>
                    </a:p>
                    <a:p>
                      <a:pPr marL="541655">
                        <a:lnSpc>
                          <a:spcPct val="100000"/>
                        </a:lnSpc>
                        <a:spcBef>
                          <a:spcPts val="290"/>
                        </a:spcBef>
                      </a:pPr>
                      <a:r>
                        <a:rPr sz="950" b="1" spc="10"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79375" marB="0">
                    <a:lnB w="9525">
                      <a:solidFill>
                        <a:srgbClr val="CCCCCC"/>
                      </a:solidFill>
                      <a:prstDash val="solid"/>
                    </a:lnB>
                  </a:tcPr>
                </a:tc>
                <a:tc>
                  <a:txBody>
                    <a:bodyPr/>
                    <a:lstStyle/>
                    <a:p>
                      <a:pPr>
                        <a:lnSpc>
                          <a:spcPct val="100000"/>
                        </a:lnSpc>
                      </a:pPr>
                      <a:endParaRPr sz="1100">
                        <a:latin typeface="Times New Roman" panose="02020603050405020304"/>
                        <a:cs typeface="Times New Roman" panose="02020603050405020304"/>
                      </a:endParaRPr>
                    </a:p>
                    <a:p>
                      <a:pPr marR="148590" algn="r">
                        <a:lnSpc>
                          <a:spcPct val="100000"/>
                        </a:lnSpc>
                        <a:spcBef>
                          <a:spcPts val="910"/>
                        </a:spcBef>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a:lnSpc>
                          <a:spcPct val="100000"/>
                        </a:lnSpc>
                      </a:pPr>
                      <a:endParaRPr sz="1100">
                        <a:latin typeface="Times New Roman" panose="02020603050405020304"/>
                        <a:cs typeface="Times New Roman" panose="02020603050405020304"/>
                      </a:endParaRPr>
                    </a:p>
                    <a:p>
                      <a:pPr marR="148590" algn="r">
                        <a:lnSpc>
                          <a:spcPct val="100000"/>
                        </a:lnSpc>
                        <a:spcBef>
                          <a:spcPts val="910"/>
                        </a:spcBef>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a:lnSpc>
                          <a:spcPct val="100000"/>
                        </a:lnSpc>
                      </a:pPr>
                      <a:endParaRPr sz="1100">
                        <a:latin typeface="Times New Roman" panose="02020603050405020304"/>
                        <a:cs typeface="Times New Roman" panose="02020603050405020304"/>
                      </a:endParaRPr>
                    </a:p>
                    <a:p>
                      <a:pPr marR="102235" algn="r">
                        <a:lnSpc>
                          <a:spcPct val="100000"/>
                        </a:lnSpc>
                        <a:spcBef>
                          <a:spcPts val="910"/>
                        </a:spcBef>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3175">
                        <a:lnSpc>
                          <a:spcPct val="100000"/>
                        </a:lnSpc>
                      </a:pPr>
                      <a:endParaRPr sz="1100">
                        <a:latin typeface="Times New Roman" panose="02020603050405020304"/>
                        <a:cs typeface="Times New Roman" panose="02020603050405020304"/>
                      </a:endParaRPr>
                    </a:p>
                    <a:p>
                      <a:pPr algn="r">
                        <a:lnSpc>
                          <a:spcPct val="100000"/>
                        </a:lnSpc>
                        <a:spcBef>
                          <a:spcPts val="910"/>
                        </a:spcBef>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24044">
                <a:tc>
                  <a:txBody>
                    <a:bodyPr/>
                    <a:lstStyle/>
                    <a:p>
                      <a:pPr>
                        <a:lnSpc>
                          <a:spcPct val="100000"/>
                        </a:lnSpc>
                        <a:spcBef>
                          <a:spcPts val="45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$4.51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$4.75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$4.66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02870" algn="r">
                        <a:lnSpc>
                          <a:spcPct val="100000"/>
                        </a:lnSpc>
                        <a:spcBef>
                          <a:spcPts val="450"/>
                        </a:spcBef>
                      </a:pPr>
                      <a:r>
                        <a:rPr sz="850" spc="-5" dirty="0">
                          <a:solidFill>
                            <a:srgbClr val="3E3E3E"/>
                          </a:solidFill>
                          <a:latin typeface="Arial" panose="020B0604020202020204"/>
                          <a:cs typeface="Arial" panose="020B0604020202020204"/>
                        </a:rPr>
                        <a:t>$3.92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algn="r">
                        <a:lnSpc>
                          <a:spcPct val="100000"/>
                        </a:lnSpc>
                        <a:spcBef>
                          <a:spcPts val="450"/>
                        </a:spcBef>
                      </a:pPr>
                      <a:r>
                        <a:rPr sz="850" spc="-5" dirty="0">
                          <a:solidFill>
                            <a:srgbClr val="3E3E3E"/>
                          </a:solidFill>
                          <a:latin typeface="Arial" panose="020B0604020202020204"/>
                          <a:cs typeface="Arial" panose="020B0604020202020204"/>
                        </a:rPr>
                        <a:t>$18.34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192171">
                <a:tc>
                  <a:txBody>
                    <a:bodyPr/>
                    <a:lstStyle/>
                    <a:p>
                      <a:pPr>
                        <a:lnSpc>
                          <a:spcPct val="100000"/>
                        </a:lnSpc>
                        <a:spcBef>
                          <a:spcPts val="20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2540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$3.94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$4.36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$4.37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102870" algn="r">
                        <a:lnSpc>
                          <a:spcPct val="100000"/>
                        </a:lnSpc>
                        <a:spcBef>
                          <a:spcPts val="200"/>
                        </a:spcBef>
                      </a:pPr>
                      <a:r>
                        <a:rPr sz="850" spc="-5" dirty="0">
                          <a:solidFill>
                            <a:srgbClr val="3E3E3E"/>
                          </a:solidFill>
                          <a:latin typeface="Arial" panose="020B0604020202020204"/>
                          <a:cs typeface="Arial" panose="020B0604020202020204"/>
                        </a:rPr>
                        <a:t>$4.03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algn="r">
                        <a:lnSpc>
                          <a:spcPct val="100000"/>
                        </a:lnSpc>
                        <a:spcBef>
                          <a:spcPts val="200"/>
                        </a:spcBef>
                      </a:pPr>
                      <a:r>
                        <a:rPr sz="850" spc="-5" dirty="0">
                          <a:solidFill>
                            <a:srgbClr val="3E3E3E"/>
                          </a:solidFill>
                          <a:latin typeface="Arial" panose="020B0604020202020204"/>
                          <a:cs typeface="Arial" panose="020B0604020202020204"/>
                        </a:rPr>
                        <a:t>$16.82</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156199">
                <a:tc>
                  <a:txBody>
                    <a:bodyPr/>
                    <a:lstStyle/>
                    <a:p>
                      <a:pPr>
                        <a:lnSpc>
                          <a:spcPts val="930"/>
                        </a:lnSpc>
                        <a:spcBef>
                          <a:spcPts val="20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25400" marB="0"/>
                </a:tc>
                <a:tc>
                  <a:txBody>
                    <a:bodyPr/>
                    <a:lstStyle/>
                    <a:p>
                      <a:pPr marR="149225" algn="r">
                        <a:lnSpc>
                          <a:spcPts val="930"/>
                        </a:lnSpc>
                        <a:spcBef>
                          <a:spcPts val="200"/>
                        </a:spcBef>
                      </a:pPr>
                      <a:r>
                        <a:rPr sz="850" spc="-5" dirty="0">
                          <a:solidFill>
                            <a:srgbClr val="3E3E3E"/>
                          </a:solidFill>
                          <a:latin typeface="Arial" panose="020B0604020202020204"/>
                          <a:cs typeface="Arial" panose="020B0604020202020204"/>
                        </a:rPr>
                        <a:t>$4.17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49225" algn="r">
                        <a:lnSpc>
                          <a:spcPts val="930"/>
                        </a:lnSpc>
                        <a:spcBef>
                          <a:spcPts val="200"/>
                        </a:spcBef>
                      </a:pPr>
                      <a:r>
                        <a:rPr sz="850" spc="-5" dirty="0">
                          <a:solidFill>
                            <a:srgbClr val="3E3E3E"/>
                          </a:solidFill>
                          <a:latin typeface="Arial" panose="020B0604020202020204"/>
                          <a:cs typeface="Arial" panose="020B0604020202020204"/>
                        </a:rPr>
                        <a:t>$4.25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49225" algn="r">
                        <a:lnSpc>
                          <a:spcPts val="930"/>
                        </a:lnSpc>
                        <a:spcBef>
                          <a:spcPts val="200"/>
                        </a:spcBef>
                      </a:pPr>
                      <a:r>
                        <a:rPr sz="850" spc="-5" dirty="0">
                          <a:solidFill>
                            <a:srgbClr val="3E3E3E"/>
                          </a:solidFill>
                          <a:latin typeface="Arial" panose="020B0604020202020204"/>
                          <a:cs typeface="Arial" panose="020B0604020202020204"/>
                        </a:rPr>
                        <a:t>$4.37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02870" algn="r">
                        <a:lnSpc>
                          <a:spcPts val="930"/>
                        </a:lnSpc>
                        <a:spcBef>
                          <a:spcPts val="200"/>
                        </a:spcBef>
                      </a:pPr>
                      <a:r>
                        <a:rPr sz="850" spc="-5" dirty="0">
                          <a:solidFill>
                            <a:srgbClr val="3E3E3E"/>
                          </a:solidFill>
                          <a:latin typeface="Arial" panose="020B0604020202020204"/>
                          <a:cs typeface="Arial" panose="020B0604020202020204"/>
                        </a:rPr>
                        <a:t>$3.81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algn="r">
                        <a:lnSpc>
                          <a:spcPts val="930"/>
                        </a:lnSpc>
                        <a:spcBef>
                          <a:spcPts val="200"/>
                        </a:spcBef>
                      </a:pPr>
                      <a:r>
                        <a:rPr sz="850" spc="-5" dirty="0">
                          <a:solidFill>
                            <a:srgbClr val="3E3E3E"/>
                          </a:solidFill>
                          <a:latin typeface="Arial" panose="020B0604020202020204"/>
                          <a:cs typeface="Arial" panose="020B0604020202020204"/>
                        </a:rPr>
                        <a:t>$16.60</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bl>
          </a:graphicData>
        </a:graphic>
      </p:graphicFrame>
      <p:sp>
        <p:nvSpPr>
          <p:cNvPr id="40" name="object 40"/>
          <p:cNvSpPr txBox="1"/>
          <p:nvPr/>
        </p:nvSpPr>
        <p:spPr>
          <a:xfrm>
            <a:off x="6413834" y="341897"/>
            <a:ext cx="757555" cy="173355"/>
          </a:xfrm>
          <a:prstGeom prst="rect">
            <a:avLst/>
          </a:prstGeom>
        </p:spPr>
        <p:txBody>
          <a:bodyPr vert="horz" wrap="square" lIns="0" tIns="14604" rIns="0" bIns="0" rtlCol="0">
            <a:spAutoFit/>
          </a:bodyPr>
          <a:lstStyle/>
          <a:p>
            <a:pPr marL="12700">
              <a:lnSpc>
                <a:spcPct val="100000"/>
              </a:lnSpc>
              <a:spcBef>
                <a:spcPts val="115"/>
              </a:spcBef>
            </a:pPr>
            <a:r>
              <a:rPr sz="950" b="1" spc="10" dirty="0">
                <a:solidFill>
                  <a:srgbClr val="3E3E3E"/>
                </a:solidFill>
                <a:latin typeface="Arial" panose="020B0604020202020204"/>
                <a:cs typeface="Arial" panose="020B0604020202020204"/>
              </a:rPr>
              <a:t>Feb </a:t>
            </a:r>
            <a:r>
              <a:rPr sz="950" b="1" spc="5" dirty="0">
                <a:solidFill>
                  <a:srgbClr val="3E3E3E"/>
                </a:solidFill>
                <a:latin typeface="Arial" panose="020B0604020202020204"/>
                <a:cs typeface="Arial" panose="020B0604020202020204"/>
              </a:rPr>
              <a:t>28,</a:t>
            </a:r>
            <a:r>
              <a:rPr sz="950" b="1" spc="-75" dirty="0">
                <a:solidFill>
                  <a:srgbClr val="3E3E3E"/>
                </a:solidFill>
                <a:latin typeface="Arial" panose="020B0604020202020204"/>
                <a:cs typeface="Arial" panose="020B0604020202020204"/>
              </a:rPr>
              <a:t> </a:t>
            </a:r>
            <a:r>
              <a:rPr sz="950" b="1" spc="10" dirty="0">
                <a:solidFill>
                  <a:srgbClr val="3E3E3E"/>
                </a:solidFill>
                <a:latin typeface="Arial" panose="020B0604020202020204"/>
                <a:cs typeface="Arial" panose="020B0604020202020204"/>
              </a:rPr>
              <a:t>2021</a:t>
            </a:r>
            <a:endParaRPr sz="950">
              <a:latin typeface="Arial" panose="020B0604020202020204"/>
              <a:cs typeface="Arial" panose="020B0604020202020204"/>
            </a:endParaRPr>
          </a:p>
        </p:txBody>
      </p:sp>
      <p:sp>
        <p:nvSpPr>
          <p:cNvPr id="42" name="object 42"/>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pic>
        <p:nvPicPr>
          <p:cNvPr id="43" name="图片 42"/>
          <p:cNvPicPr>
            <a:picLocks noChangeAspect="1"/>
          </p:cNvPicPr>
          <p:nvPr/>
        </p:nvPicPr>
        <p:blipFill>
          <a:blip r:embed="rId8"/>
          <a:stretch>
            <a:fillRect/>
          </a:stretch>
        </p:blipFill>
        <p:spPr>
          <a:xfrm>
            <a:off x="319405" y="212725"/>
            <a:ext cx="1746885" cy="233680"/>
          </a:xfrm>
          <a:prstGeom prst="rect">
            <a:avLst/>
          </a:prstGeom>
        </p:spPr>
      </p:pic>
      <p:sp>
        <p:nvSpPr>
          <p:cNvPr id="44" name="文本框 43"/>
          <p:cNvSpPr txBox="1"/>
          <p:nvPr/>
        </p:nvSpPr>
        <p:spPr>
          <a:xfrm>
            <a:off x="2268855" y="177800"/>
            <a:ext cx="1613535" cy="337185"/>
          </a:xfrm>
          <a:prstGeom prst="rect">
            <a:avLst/>
          </a:prstGeom>
          <a:noFill/>
        </p:spPr>
        <p:txBody>
          <a:bodyPr wrap="square" rtlCol="0">
            <a:spAutoFit/>
          </a:bodyPr>
          <a:p>
            <a:r>
              <a:rPr lang="en-US" altLang="zh-CN" sz="800" b="1">
                <a:solidFill>
                  <a:srgbClr val="38829D"/>
                </a:solidFill>
                <a:latin typeface="Arial" panose="020B0604020202020204" pitchFamily="34" charset="0"/>
                <a:cs typeface="Arial" panose="020B0604020202020204" pitchFamily="34" charset="0"/>
              </a:rPr>
              <a:t>Our Research</a:t>
            </a:r>
            <a:endParaRPr lang="en-US" altLang="zh-CN" sz="800" b="1">
              <a:solidFill>
                <a:srgbClr val="38829D"/>
              </a:solidFill>
              <a:latin typeface="Arial" panose="020B0604020202020204" pitchFamily="34" charset="0"/>
              <a:cs typeface="Arial" panose="020B0604020202020204" pitchFamily="34" charset="0"/>
            </a:endParaRPr>
          </a:p>
          <a:p>
            <a:r>
              <a:rPr lang="en-US" altLang="zh-CN" sz="800" b="1">
                <a:solidFill>
                  <a:srgbClr val="38829D"/>
                </a:solidFill>
                <a:latin typeface="Arial" panose="020B0604020202020204" pitchFamily="34" charset="0"/>
                <a:cs typeface="Arial" panose="020B0604020202020204" pitchFamily="34" charset="0"/>
              </a:rPr>
              <a:t>Your Success</a:t>
            </a:r>
            <a:endParaRPr lang="en-US" altLang="zh-CN" sz="800" b="1">
              <a:solidFill>
                <a:srgbClr val="38829D"/>
              </a:solidFill>
              <a:latin typeface="Arial" panose="020B0604020202020204" pitchFamily="34" charset="0"/>
              <a:cs typeface="Arial" panose="020B0604020202020204" pitchFamily="34" charset="0"/>
            </a:endParaRPr>
          </a:p>
        </p:txBody>
      </p:sp>
      <p:cxnSp>
        <p:nvCxnSpPr>
          <p:cNvPr id="45" name="直接连接符 44"/>
          <p:cNvCxnSpPr/>
          <p:nvPr/>
        </p:nvCxnSpPr>
        <p:spPr>
          <a:xfrm>
            <a:off x="2196465" y="212725"/>
            <a:ext cx="5715" cy="215900"/>
          </a:xfrm>
          <a:prstGeom prst="lin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48" name="object 27"/>
          <p:cNvSpPr txBox="1"/>
          <p:nvPr/>
        </p:nvSpPr>
        <p:spPr>
          <a:xfrm>
            <a:off x="228600" y="9358563"/>
            <a:ext cx="6978650" cy="1116330"/>
          </a:xfrm>
          <a:prstGeom prst="rect">
            <a:avLst/>
          </a:prstGeom>
        </p:spPr>
        <p:txBody>
          <a:bodyPr vert="horz" wrap="square" lIns="0" tIns="17145" rIns="0" bIns="0" rtlCol="0">
            <a:spAutoFit/>
          </a:bodyPr>
          <a:p>
            <a:pPr marL="3248660">
              <a:lnSpc>
                <a:spcPct val="100000"/>
              </a:lnSpc>
              <a:spcBef>
                <a:spcPts val="135"/>
              </a:spcBef>
            </a:pPr>
            <a:r>
              <a:rPr sz="750" spc="15" dirty="0">
                <a:solidFill>
                  <a:srgbClr val="3E3E3E"/>
                </a:solidFill>
                <a:latin typeface="Arial" panose="020B0604020202020204"/>
                <a:cs typeface="Arial" panose="020B0604020202020204"/>
              </a:rPr>
              <a:t>*Quarterly figures </a:t>
            </a:r>
            <a:r>
              <a:rPr sz="750" spc="20" dirty="0">
                <a:solidFill>
                  <a:srgbClr val="3E3E3E"/>
                </a:solidFill>
                <a:latin typeface="Arial" panose="020B0604020202020204"/>
                <a:cs typeface="Arial" panose="020B0604020202020204"/>
              </a:rPr>
              <a:t>may </a:t>
            </a:r>
            <a:r>
              <a:rPr sz="750" spc="15" dirty="0">
                <a:solidFill>
                  <a:srgbClr val="3E3E3E"/>
                </a:solidFill>
                <a:latin typeface="Arial" panose="020B0604020202020204"/>
                <a:cs typeface="Arial" panose="020B0604020202020204"/>
              </a:rPr>
              <a:t>not </a:t>
            </a:r>
            <a:r>
              <a:rPr sz="750" spc="20" dirty="0">
                <a:solidFill>
                  <a:srgbClr val="3E3E3E"/>
                </a:solidFill>
                <a:latin typeface="Arial" panose="020B0604020202020204"/>
                <a:cs typeface="Arial" panose="020B0604020202020204"/>
              </a:rPr>
              <a:t>add up </a:t>
            </a:r>
            <a:r>
              <a:rPr sz="750" spc="15" dirty="0">
                <a:solidFill>
                  <a:srgbClr val="3E3E3E"/>
                </a:solidFill>
                <a:latin typeface="Arial" panose="020B0604020202020204"/>
                <a:cs typeface="Arial" panose="020B0604020202020204"/>
              </a:rPr>
              <a:t>to</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annual.</a:t>
            </a:r>
            <a:endParaRPr sz="7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73660" marR="361315">
              <a:lnSpc>
                <a:spcPct val="113000"/>
              </a:lnSpc>
              <a:spcBef>
                <a:spcPts val="800"/>
              </a:spcBef>
            </a:pPr>
            <a:r>
              <a:rPr sz="850" spc="-5" dirty="0">
                <a:solidFill>
                  <a:srgbClr val="3E3E3E"/>
                </a:solidFill>
                <a:latin typeface="Arial" panose="020B0604020202020204"/>
                <a:cs typeface="Arial" panose="020B0604020202020204"/>
              </a:rPr>
              <a:t>The data in the charts and tables, including the</a:t>
            </a:r>
            <a:r>
              <a:rPr sz="850" b="1" dirty="0">
                <a:solidFill>
                  <a:srgbClr val="3E3E3E"/>
                </a:solidFill>
                <a:latin typeface="Arial" panose="020B0604020202020204"/>
                <a:cs typeface="Arial" panose="020B0604020202020204"/>
                <a:sym typeface="+mn-ea"/>
              </a:rPr>
              <a:t>SEABRIDGE </a:t>
            </a:r>
            <a:r>
              <a:rPr lang="en-US" sz="850" b="1" dirty="0">
                <a:solidFill>
                  <a:srgbClr val="3E3E3E"/>
                </a:solidFill>
                <a:latin typeface="Arial" panose="020B0604020202020204"/>
                <a:cs typeface="Arial" panose="020B0604020202020204"/>
                <a:sym typeface="+mn-ea"/>
              </a:rPr>
              <a:t>FINTECH </a:t>
            </a:r>
            <a:r>
              <a:rPr sz="850" spc="-5" dirty="0">
                <a:solidFill>
                  <a:srgbClr val="3E3E3E"/>
                </a:solidFill>
                <a:latin typeface="Arial" panose="020B0604020202020204"/>
                <a:cs typeface="Arial" panose="020B0604020202020204"/>
              </a:rPr>
              <a:t>Consensus EPS and sales estimates, is as of 02/26/2021. The report's text and the  analyst-provided price target are as of 02/23/2021.</a:t>
            </a:r>
            <a:endParaRPr sz="850">
              <a:latin typeface="Arial" panose="020B0604020202020204"/>
              <a:cs typeface="Arial" panose="020B0604020202020204"/>
            </a:endParaRPr>
          </a:p>
          <a:p>
            <a:pPr>
              <a:lnSpc>
                <a:spcPct val="100000"/>
              </a:lnSpc>
            </a:pPr>
            <a:endParaRPr sz="850">
              <a:latin typeface="Times New Roman" panose="02020603050405020304"/>
              <a:cs typeface="Times New Roman" panose="02020603050405020304"/>
            </a:endParaRPr>
          </a:p>
          <a:p>
            <a:pPr marL="12700">
              <a:lnSpc>
                <a:spcPct val="100000"/>
              </a:lnSpc>
            </a:pPr>
            <a:r>
              <a:rPr sz="850" spc="-5" dirty="0">
                <a:solidFill>
                  <a:srgbClr val="CACACA"/>
                </a:solidFill>
                <a:latin typeface="Arial" panose="020B0604020202020204"/>
                <a:cs typeface="Arial" panose="020B0604020202020204"/>
              </a:rPr>
              <a:t>Past performance is no guarantee of future results. Please see important disclosures and definitions at the end of this</a:t>
            </a:r>
            <a:r>
              <a:rPr sz="850" spc="100"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report.</a:t>
            </a:r>
            <a:endParaRPr sz="850">
              <a:latin typeface="Arial" panose="020B0604020202020204"/>
              <a:cs typeface="Arial" panose="020B0604020202020204"/>
            </a:endParaRPr>
          </a:p>
          <a:p>
            <a:pPr marL="12700">
              <a:lnSpc>
                <a:spcPct val="100000"/>
              </a:lnSpc>
              <a:spcBef>
                <a:spcPts val="435"/>
              </a:spcBef>
              <a:tabLst>
                <a:tab pos="4424680" algn="l"/>
              </a:tabLst>
            </a:pPr>
            <a:r>
              <a:rPr sz="850" spc="-5" dirty="0">
                <a:solidFill>
                  <a:srgbClr val="CACACA"/>
                </a:solidFill>
                <a:latin typeface="Arial" panose="020B0604020202020204"/>
                <a:cs typeface="Arial" panose="020B0604020202020204"/>
              </a:rPr>
              <a:t>© 2021</a:t>
            </a:r>
            <a:r>
              <a:rPr lang="en-US" sz="850" spc="-5" dirty="0">
                <a:solidFill>
                  <a:srgbClr val="CACACA"/>
                </a:solidFill>
                <a:latin typeface="Arial" panose="020B0604020202020204"/>
                <a:cs typeface="Arial" panose="020B0604020202020204"/>
              </a:rPr>
              <a:t>SEABRIDGE </a:t>
            </a:r>
            <a:r>
              <a:rPr sz="850" spc="-5" dirty="0">
                <a:solidFill>
                  <a:srgbClr val="CACACA"/>
                </a:solidFill>
                <a:latin typeface="Arial" panose="020B0604020202020204"/>
                <a:cs typeface="Arial" panose="020B0604020202020204"/>
              </a:rPr>
              <a:t>Investment Research, All</a:t>
            </a:r>
            <a:r>
              <a:rPr sz="850" spc="105"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Rights</a:t>
            </a:r>
            <a:r>
              <a:rPr sz="850" spc="10"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Reserved	</a:t>
            </a:r>
            <a:endParaRPr sz="850">
              <a:latin typeface="Arial" panose="020B0604020202020204"/>
              <a:cs typeface="Arial" panose="020B06040202020202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2912644"/>
            <a:ext cx="6895097" cy="26135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2524292" y="3199731"/>
            <a:ext cx="330835"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AMGN</a:t>
            </a:r>
            <a:endParaRPr sz="750">
              <a:latin typeface="Arial" panose="020B0604020202020204"/>
              <a:cs typeface="Arial" panose="020B0604020202020204"/>
            </a:endParaRPr>
          </a:p>
        </p:txBody>
      </p:sp>
      <p:sp>
        <p:nvSpPr>
          <p:cNvPr id="4" name="object 4"/>
          <p:cNvSpPr txBox="1"/>
          <p:nvPr/>
        </p:nvSpPr>
        <p:spPr>
          <a:xfrm>
            <a:off x="3316037" y="3199731"/>
            <a:ext cx="51435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3E3E3E"/>
                </a:solidFill>
                <a:latin typeface="Arial" panose="020B0604020202020204"/>
                <a:cs typeface="Arial" panose="020B0604020202020204"/>
              </a:rPr>
              <a:t>X</a:t>
            </a:r>
            <a:r>
              <a:rPr sz="750" b="1" spc="-40" dirty="0">
                <a:solidFill>
                  <a:srgbClr val="3E3E3E"/>
                </a:solidFill>
                <a:latin typeface="Arial" panose="020B0604020202020204"/>
                <a:cs typeface="Arial" panose="020B0604020202020204"/>
              </a:rPr>
              <a:t> </a:t>
            </a:r>
            <a:r>
              <a:rPr sz="750" b="1" spc="15" dirty="0">
                <a:solidFill>
                  <a:srgbClr val="3E3E3E"/>
                </a:solidFill>
                <a:latin typeface="Arial" panose="020B0604020202020204"/>
                <a:cs typeface="Arial" panose="020B0604020202020204"/>
              </a:rPr>
              <a:t>Industry</a:t>
            </a:r>
            <a:endParaRPr sz="750">
              <a:latin typeface="Arial" panose="020B0604020202020204"/>
              <a:cs typeface="Arial" panose="020B0604020202020204"/>
            </a:endParaRPr>
          </a:p>
        </p:txBody>
      </p:sp>
      <p:sp>
        <p:nvSpPr>
          <p:cNvPr id="5" name="object 5"/>
          <p:cNvSpPr txBox="1"/>
          <p:nvPr/>
        </p:nvSpPr>
        <p:spPr>
          <a:xfrm>
            <a:off x="4123155" y="3199731"/>
            <a:ext cx="42545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S&amp;P</a:t>
            </a:r>
            <a:r>
              <a:rPr sz="750" b="1" spc="-6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500</a:t>
            </a:r>
            <a:endParaRPr sz="750">
              <a:latin typeface="Arial" panose="020B0604020202020204"/>
              <a:cs typeface="Arial" panose="020B0604020202020204"/>
            </a:endParaRPr>
          </a:p>
        </p:txBody>
      </p:sp>
      <p:sp>
        <p:nvSpPr>
          <p:cNvPr id="6" name="object 6"/>
          <p:cNvSpPr txBox="1"/>
          <p:nvPr/>
        </p:nvSpPr>
        <p:spPr>
          <a:xfrm>
            <a:off x="5207000" y="3199731"/>
            <a:ext cx="30861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ABBV</a:t>
            </a:r>
            <a:endParaRPr sz="750">
              <a:latin typeface="Arial" panose="020B0604020202020204"/>
              <a:cs typeface="Arial" panose="020B0604020202020204"/>
            </a:endParaRPr>
          </a:p>
        </p:txBody>
      </p:sp>
      <p:sp>
        <p:nvSpPr>
          <p:cNvPr id="7" name="object 7"/>
          <p:cNvSpPr txBox="1"/>
          <p:nvPr/>
        </p:nvSpPr>
        <p:spPr>
          <a:xfrm>
            <a:off x="6106360" y="3199731"/>
            <a:ext cx="24765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BMY</a:t>
            </a:r>
            <a:endParaRPr sz="750">
              <a:latin typeface="Arial" panose="020B0604020202020204"/>
              <a:cs typeface="Arial" panose="020B0604020202020204"/>
            </a:endParaRPr>
          </a:p>
        </p:txBody>
      </p:sp>
      <p:sp>
        <p:nvSpPr>
          <p:cNvPr id="8" name="object 8"/>
          <p:cNvSpPr txBox="1"/>
          <p:nvPr/>
        </p:nvSpPr>
        <p:spPr>
          <a:xfrm>
            <a:off x="6982660" y="3199731"/>
            <a:ext cx="20891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3E3E3E"/>
                </a:solidFill>
                <a:latin typeface="Arial" panose="020B0604020202020204"/>
                <a:cs typeface="Arial" panose="020B0604020202020204"/>
              </a:rPr>
              <a:t>JNJ</a:t>
            </a:r>
            <a:endParaRPr sz="750">
              <a:latin typeface="Arial" panose="020B0604020202020204"/>
              <a:cs typeface="Arial" panose="020B0604020202020204"/>
            </a:endParaRPr>
          </a:p>
        </p:txBody>
      </p:sp>
      <p:sp>
        <p:nvSpPr>
          <p:cNvPr id="9" name="object 9"/>
          <p:cNvSpPr txBox="1"/>
          <p:nvPr/>
        </p:nvSpPr>
        <p:spPr>
          <a:xfrm>
            <a:off x="302794" y="3414963"/>
            <a:ext cx="1785620" cy="247650"/>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3E3E3E"/>
                </a:solidFill>
                <a:latin typeface="Arial" panose="020B0604020202020204"/>
                <a:cs typeface="Arial" panose="020B0604020202020204"/>
              </a:rPr>
              <a:t>SEABRIDGE Recommendation (Long</a:t>
            </a:r>
            <a:r>
              <a:rPr sz="750" b="1" spc="-65"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Term)</a:t>
            </a:r>
            <a:endParaRPr sz="750">
              <a:latin typeface="Arial" panose="020B0604020202020204"/>
              <a:cs typeface="Arial" panose="020B0604020202020204"/>
            </a:endParaRPr>
          </a:p>
        </p:txBody>
      </p:sp>
      <p:sp>
        <p:nvSpPr>
          <p:cNvPr id="10" name="object 10"/>
          <p:cNvSpPr txBox="1"/>
          <p:nvPr/>
        </p:nvSpPr>
        <p:spPr>
          <a:xfrm>
            <a:off x="2516605"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1" name="object 11"/>
          <p:cNvSpPr txBox="1"/>
          <p:nvPr/>
        </p:nvSpPr>
        <p:spPr>
          <a:xfrm>
            <a:off x="3777247" y="341496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2" name="object 12"/>
          <p:cNvSpPr txBox="1"/>
          <p:nvPr/>
        </p:nvSpPr>
        <p:spPr>
          <a:xfrm>
            <a:off x="4492123" y="341496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3" name="object 13"/>
          <p:cNvSpPr txBox="1"/>
          <p:nvPr/>
        </p:nvSpPr>
        <p:spPr>
          <a:xfrm>
            <a:off x="5176253"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4" name="object 14"/>
          <p:cNvSpPr txBox="1"/>
          <p:nvPr/>
        </p:nvSpPr>
        <p:spPr>
          <a:xfrm>
            <a:off x="6014118"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5" name="object 15"/>
          <p:cNvSpPr txBox="1"/>
          <p:nvPr/>
        </p:nvSpPr>
        <p:spPr>
          <a:xfrm>
            <a:off x="6851984"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6" name="object 16"/>
          <p:cNvSpPr txBox="1"/>
          <p:nvPr/>
        </p:nvSpPr>
        <p:spPr>
          <a:xfrm>
            <a:off x="302794" y="3637881"/>
            <a:ext cx="1208405" cy="247650"/>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3E3E3E"/>
                </a:solidFill>
                <a:latin typeface="Arial" panose="020B0604020202020204"/>
                <a:cs typeface="Arial" panose="020B0604020202020204"/>
              </a:rPr>
              <a:t>SEABRIDGE Rank </a:t>
            </a:r>
            <a:r>
              <a:rPr sz="750" b="1" spc="15" dirty="0">
                <a:solidFill>
                  <a:srgbClr val="3E3E3E"/>
                </a:solidFill>
                <a:latin typeface="Arial" panose="020B0604020202020204"/>
                <a:cs typeface="Arial" panose="020B0604020202020204"/>
              </a:rPr>
              <a:t>(Short</a:t>
            </a:r>
            <a:r>
              <a:rPr sz="750" b="1" spc="-7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Term)</a:t>
            </a:r>
            <a:endParaRPr sz="750">
              <a:latin typeface="Arial" panose="020B0604020202020204"/>
              <a:cs typeface="Arial" panose="020B0604020202020204"/>
            </a:endParaRPr>
          </a:p>
        </p:txBody>
      </p:sp>
      <p:sp>
        <p:nvSpPr>
          <p:cNvPr id="17" name="object 17"/>
          <p:cNvSpPr/>
          <p:nvPr/>
        </p:nvSpPr>
        <p:spPr>
          <a:xfrm>
            <a:off x="2713789"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8" name="object 18"/>
          <p:cNvSpPr txBox="1"/>
          <p:nvPr/>
        </p:nvSpPr>
        <p:spPr>
          <a:xfrm>
            <a:off x="2731836"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p:txBody>
      </p:sp>
      <p:sp>
        <p:nvSpPr>
          <p:cNvPr id="19" name="object 19"/>
          <p:cNvSpPr/>
          <p:nvPr/>
        </p:nvSpPr>
        <p:spPr>
          <a:xfrm>
            <a:off x="2709946" y="3646738"/>
            <a:ext cx="0" cy="154305"/>
          </a:xfrm>
          <a:custGeom>
            <a:avLst/>
            <a:gdLst/>
            <a:ahLst/>
            <a:cxnLst/>
            <a:rect l="l" t="t" r="r" b="b"/>
            <a:pathLst>
              <a:path h="154304">
                <a:moveTo>
                  <a:pt x="0" y="0"/>
                </a:moveTo>
                <a:lnTo>
                  <a:pt x="0" y="153736"/>
                </a:lnTo>
              </a:path>
            </a:pathLst>
          </a:custGeom>
          <a:ln w="7686">
            <a:solidFill>
              <a:srgbClr val="BA7B01"/>
            </a:solidFill>
          </a:ln>
        </p:spPr>
        <p:txBody>
          <a:bodyPr wrap="square" lIns="0" tIns="0" rIns="0" bIns="0" rtlCol="0"/>
          <a:lstStyle/>
          <a:p/>
        </p:txBody>
      </p:sp>
      <p:sp>
        <p:nvSpPr>
          <p:cNvPr id="20" name="object 20"/>
          <p:cNvSpPr/>
          <p:nvPr/>
        </p:nvSpPr>
        <p:spPr>
          <a:xfrm>
            <a:off x="2709946" y="3646738"/>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21" name="object 21"/>
          <p:cNvSpPr/>
          <p:nvPr/>
        </p:nvSpPr>
        <p:spPr>
          <a:xfrm>
            <a:off x="2840622" y="36467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22" name="object 22"/>
          <p:cNvSpPr/>
          <p:nvPr/>
        </p:nvSpPr>
        <p:spPr>
          <a:xfrm>
            <a:off x="2709946" y="3808161"/>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23" name="object 23"/>
          <p:cNvSpPr txBox="1"/>
          <p:nvPr/>
        </p:nvSpPr>
        <p:spPr>
          <a:xfrm>
            <a:off x="3777247" y="3637881"/>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4" name="object 24"/>
          <p:cNvSpPr txBox="1"/>
          <p:nvPr/>
        </p:nvSpPr>
        <p:spPr>
          <a:xfrm>
            <a:off x="4492123" y="3637881"/>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5" name="object 25"/>
          <p:cNvSpPr/>
          <p:nvPr/>
        </p:nvSpPr>
        <p:spPr>
          <a:xfrm>
            <a:off x="5373437"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26" name="object 26"/>
          <p:cNvSpPr txBox="1"/>
          <p:nvPr/>
        </p:nvSpPr>
        <p:spPr>
          <a:xfrm>
            <a:off x="5391484"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p:txBody>
      </p:sp>
      <p:sp>
        <p:nvSpPr>
          <p:cNvPr id="27" name="object 27"/>
          <p:cNvSpPr/>
          <p:nvPr/>
        </p:nvSpPr>
        <p:spPr>
          <a:xfrm>
            <a:off x="5369593" y="3646738"/>
            <a:ext cx="0" cy="154305"/>
          </a:xfrm>
          <a:custGeom>
            <a:avLst/>
            <a:gdLst/>
            <a:ahLst/>
            <a:cxnLst/>
            <a:rect l="l" t="t" r="r" b="b"/>
            <a:pathLst>
              <a:path h="154304">
                <a:moveTo>
                  <a:pt x="0" y="0"/>
                </a:moveTo>
                <a:lnTo>
                  <a:pt x="0" y="153736"/>
                </a:lnTo>
              </a:path>
            </a:pathLst>
          </a:custGeom>
          <a:ln w="7686">
            <a:solidFill>
              <a:srgbClr val="BA7B01"/>
            </a:solidFill>
          </a:ln>
        </p:spPr>
        <p:txBody>
          <a:bodyPr wrap="square" lIns="0" tIns="0" rIns="0" bIns="0" rtlCol="0"/>
          <a:lstStyle/>
          <a:p/>
        </p:txBody>
      </p:sp>
      <p:sp>
        <p:nvSpPr>
          <p:cNvPr id="28" name="object 28"/>
          <p:cNvSpPr/>
          <p:nvPr/>
        </p:nvSpPr>
        <p:spPr>
          <a:xfrm>
            <a:off x="5369593" y="3646738"/>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29" name="object 29"/>
          <p:cNvSpPr/>
          <p:nvPr/>
        </p:nvSpPr>
        <p:spPr>
          <a:xfrm>
            <a:off x="5500269" y="36467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30" name="object 30"/>
          <p:cNvSpPr/>
          <p:nvPr/>
        </p:nvSpPr>
        <p:spPr>
          <a:xfrm>
            <a:off x="5369593" y="3808161"/>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31" name="object 31"/>
          <p:cNvSpPr/>
          <p:nvPr/>
        </p:nvSpPr>
        <p:spPr>
          <a:xfrm>
            <a:off x="6211302"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32" name="object 32"/>
          <p:cNvSpPr txBox="1"/>
          <p:nvPr/>
        </p:nvSpPr>
        <p:spPr>
          <a:xfrm>
            <a:off x="6229350"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p:txBody>
      </p:sp>
      <p:sp>
        <p:nvSpPr>
          <p:cNvPr id="33" name="object 33"/>
          <p:cNvSpPr/>
          <p:nvPr/>
        </p:nvSpPr>
        <p:spPr>
          <a:xfrm>
            <a:off x="6207459" y="3646738"/>
            <a:ext cx="0" cy="154305"/>
          </a:xfrm>
          <a:custGeom>
            <a:avLst/>
            <a:gdLst/>
            <a:ahLst/>
            <a:cxnLst/>
            <a:rect l="l" t="t" r="r" b="b"/>
            <a:pathLst>
              <a:path h="154304">
                <a:moveTo>
                  <a:pt x="0" y="0"/>
                </a:moveTo>
                <a:lnTo>
                  <a:pt x="0" y="153736"/>
                </a:lnTo>
              </a:path>
            </a:pathLst>
          </a:custGeom>
          <a:ln w="7686">
            <a:solidFill>
              <a:srgbClr val="BA7B01"/>
            </a:solidFill>
          </a:ln>
        </p:spPr>
        <p:txBody>
          <a:bodyPr wrap="square" lIns="0" tIns="0" rIns="0" bIns="0" rtlCol="0"/>
          <a:lstStyle/>
          <a:p/>
        </p:txBody>
      </p:sp>
      <p:sp>
        <p:nvSpPr>
          <p:cNvPr id="34" name="object 34"/>
          <p:cNvSpPr/>
          <p:nvPr/>
        </p:nvSpPr>
        <p:spPr>
          <a:xfrm>
            <a:off x="6207459" y="3646738"/>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35" name="object 35"/>
          <p:cNvSpPr/>
          <p:nvPr/>
        </p:nvSpPr>
        <p:spPr>
          <a:xfrm>
            <a:off x="6338135" y="36467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36" name="object 36"/>
          <p:cNvSpPr/>
          <p:nvPr/>
        </p:nvSpPr>
        <p:spPr>
          <a:xfrm>
            <a:off x="6207459" y="3808161"/>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37" name="object 37"/>
          <p:cNvSpPr/>
          <p:nvPr/>
        </p:nvSpPr>
        <p:spPr>
          <a:xfrm>
            <a:off x="7049168" y="3650581"/>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38" name="object 38"/>
          <p:cNvSpPr txBox="1"/>
          <p:nvPr/>
        </p:nvSpPr>
        <p:spPr>
          <a:xfrm>
            <a:off x="7067215"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p:txBody>
      </p:sp>
      <p:sp>
        <p:nvSpPr>
          <p:cNvPr id="39" name="object 39"/>
          <p:cNvSpPr/>
          <p:nvPr/>
        </p:nvSpPr>
        <p:spPr>
          <a:xfrm>
            <a:off x="7045325" y="3646738"/>
            <a:ext cx="0" cy="154305"/>
          </a:xfrm>
          <a:custGeom>
            <a:avLst/>
            <a:gdLst/>
            <a:ahLst/>
            <a:cxnLst/>
            <a:rect l="l" t="t" r="r" b="b"/>
            <a:pathLst>
              <a:path h="154304">
                <a:moveTo>
                  <a:pt x="0" y="0"/>
                </a:moveTo>
                <a:lnTo>
                  <a:pt x="0" y="153736"/>
                </a:lnTo>
              </a:path>
            </a:pathLst>
          </a:custGeom>
          <a:ln w="7686">
            <a:solidFill>
              <a:srgbClr val="023D0C"/>
            </a:solidFill>
          </a:ln>
        </p:spPr>
        <p:txBody>
          <a:bodyPr wrap="square" lIns="0" tIns="0" rIns="0" bIns="0" rtlCol="0"/>
          <a:lstStyle/>
          <a:p/>
        </p:txBody>
      </p:sp>
      <p:sp>
        <p:nvSpPr>
          <p:cNvPr id="40" name="object 40"/>
          <p:cNvSpPr/>
          <p:nvPr/>
        </p:nvSpPr>
        <p:spPr>
          <a:xfrm>
            <a:off x="7045325" y="3646738"/>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41" name="object 41"/>
          <p:cNvSpPr/>
          <p:nvPr/>
        </p:nvSpPr>
        <p:spPr>
          <a:xfrm>
            <a:off x="7176001" y="3646738"/>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42" name="object 42"/>
          <p:cNvSpPr/>
          <p:nvPr/>
        </p:nvSpPr>
        <p:spPr>
          <a:xfrm>
            <a:off x="7045325" y="3808161"/>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43" name="object 43"/>
          <p:cNvSpPr txBox="1"/>
          <p:nvPr/>
        </p:nvSpPr>
        <p:spPr>
          <a:xfrm>
            <a:off x="302794" y="3860800"/>
            <a:ext cx="558800" cy="145415"/>
          </a:xfrm>
          <a:prstGeom prst="rect">
            <a:avLst/>
          </a:prstGeom>
        </p:spPr>
        <p:txBody>
          <a:bodyPr vert="horz" wrap="square" lIns="0" tIns="17145" rIns="0" bIns="0" rtlCol="0">
            <a:spAutoFit/>
          </a:bodyPr>
          <a:lstStyle/>
          <a:p>
            <a:pPr marL="12700">
              <a:lnSpc>
                <a:spcPct val="100000"/>
              </a:lnSpc>
              <a:spcBef>
                <a:spcPts val="135"/>
              </a:spcBef>
            </a:pPr>
            <a:r>
              <a:rPr sz="750" b="1" spc="25" dirty="0">
                <a:latin typeface="Arial" panose="020B0604020202020204"/>
                <a:cs typeface="Arial" panose="020B0604020202020204"/>
              </a:rPr>
              <a:t>VGM</a:t>
            </a:r>
            <a:r>
              <a:rPr sz="750" b="1" spc="-5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44" name="object 44"/>
          <p:cNvSpPr txBox="1"/>
          <p:nvPr/>
        </p:nvSpPr>
        <p:spPr>
          <a:xfrm>
            <a:off x="2713789" y="3842752"/>
            <a:ext cx="123189" cy="177165"/>
          </a:xfrm>
          <a:prstGeom prst="rect">
            <a:avLst/>
          </a:prstGeom>
          <a:solidFill>
            <a:srgbClr val="000000"/>
          </a:solidFill>
        </p:spPr>
        <p:txBody>
          <a:bodyPr vert="horz" wrap="square" lIns="0" tIns="50800" rIns="0" bIns="0" rtlCol="0">
            <a:spAutoFit/>
          </a:bodyPr>
          <a:lstStyle/>
          <a:p>
            <a:pPr marL="22860">
              <a:lnSpc>
                <a:spcPct val="100000"/>
              </a:lnSpc>
              <a:spcBef>
                <a:spcPts val="400"/>
              </a:spcBef>
            </a:pPr>
            <a:r>
              <a:rPr sz="750" b="1" spc="25" dirty="0">
                <a:solidFill>
                  <a:srgbClr val="FFFFFF"/>
                </a:solidFill>
                <a:latin typeface="Arial" panose="020B0604020202020204"/>
                <a:cs typeface="Arial" panose="020B0604020202020204"/>
              </a:rPr>
              <a:t>C</a:t>
            </a:r>
            <a:endParaRPr sz="750">
              <a:latin typeface="Arial" panose="020B0604020202020204"/>
              <a:cs typeface="Arial" panose="020B0604020202020204"/>
            </a:endParaRPr>
          </a:p>
        </p:txBody>
      </p:sp>
      <p:sp>
        <p:nvSpPr>
          <p:cNvPr id="45" name="object 45"/>
          <p:cNvSpPr/>
          <p:nvPr/>
        </p:nvSpPr>
        <p:spPr>
          <a:xfrm>
            <a:off x="2709946"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46" name="object 46"/>
          <p:cNvSpPr/>
          <p:nvPr/>
        </p:nvSpPr>
        <p:spPr>
          <a:xfrm>
            <a:off x="2709946"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47" name="object 47"/>
          <p:cNvSpPr/>
          <p:nvPr/>
        </p:nvSpPr>
        <p:spPr>
          <a:xfrm>
            <a:off x="2840622"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48" name="object 48"/>
          <p:cNvSpPr/>
          <p:nvPr/>
        </p:nvSpPr>
        <p:spPr>
          <a:xfrm>
            <a:off x="2709946"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49" name="object 49"/>
          <p:cNvSpPr txBox="1"/>
          <p:nvPr/>
        </p:nvSpPr>
        <p:spPr>
          <a:xfrm>
            <a:off x="3777247" y="386080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50" name="object 50"/>
          <p:cNvSpPr txBox="1"/>
          <p:nvPr/>
        </p:nvSpPr>
        <p:spPr>
          <a:xfrm>
            <a:off x="4492123" y="386080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51" name="object 51"/>
          <p:cNvSpPr/>
          <p:nvPr/>
        </p:nvSpPr>
        <p:spPr>
          <a:xfrm>
            <a:off x="5373437"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2" name="object 52"/>
          <p:cNvSpPr txBox="1"/>
          <p:nvPr/>
        </p:nvSpPr>
        <p:spPr>
          <a:xfrm>
            <a:off x="5383797" y="3876174"/>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B</a:t>
            </a:r>
            <a:endParaRPr sz="750">
              <a:latin typeface="Arial" panose="020B0604020202020204"/>
              <a:cs typeface="Arial" panose="020B0604020202020204"/>
            </a:endParaRPr>
          </a:p>
        </p:txBody>
      </p:sp>
      <p:sp>
        <p:nvSpPr>
          <p:cNvPr id="53" name="object 53"/>
          <p:cNvSpPr/>
          <p:nvPr/>
        </p:nvSpPr>
        <p:spPr>
          <a:xfrm>
            <a:off x="5369593"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54" name="object 54"/>
          <p:cNvSpPr/>
          <p:nvPr/>
        </p:nvSpPr>
        <p:spPr>
          <a:xfrm>
            <a:off x="5369593"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55" name="object 55"/>
          <p:cNvSpPr/>
          <p:nvPr/>
        </p:nvSpPr>
        <p:spPr>
          <a:xfrm>
            <a:off x="5500269"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56" name="object 56"/>
          <p:cNvSpPr/>
          <p:nvPr/>
        </p:nvSpPr>
        <p:spPr>
          <a:xfrm>
            <a:off x="5369593"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57" name="object 57"/>
          <p:cNvSpPr/>
          <p:nvPr/>
        </p:nvSpPr>
        <p:spPr>
          <a:xfrm>
            <a:off x="6211302"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8" name="object 58"/>
          <p:cNvSpPr txBox="1"/>
          <p:nvPr/>
        </p:nvSpPr>
        <p:spPr>
          <a:xfrm>
            <a:off x="6221663" y="3876174"/>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B</a:t>
            </a:r>
            <a:endParaRPr sz="750">
              <a:latin typeface="Arial" panose="020B0604020202020204"/>
              <a:cs typeface="Arial" panose="020B0604020202020204"/>
            </a:endParaRPr>
          </a:p>
        </p:txBody>
      </p:sp>
      <p:sp>
        <p:nvSpPr>
          <p:cNvPr id="59" name="object 59"/>
          <p:cNvSpPr/>
          <p:nvPr/>
        </p:nvSpPr>
        <p:spPr>
          <a:xfrm>
            <a:off x="6207459"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60" name="object 60"/>
          <p:cNvSpPr/>
          <p:nvPr/>
        </p:nvSpPr>
        <p:spPr>
          <a:xfrm>
            <a:off x="6207459"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61" name="object 61"/>
          <p:cNvSpPr/>
          <p:nvPr/>
        </p:nvSpPr>
        <p:spPr>
          <a:xfrm>
            <a:off x="6338135"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62" name="object 62"/>
          <p:cNvSpPr/>
          <p:nvPr/>
        </p:nvSpPr>
        <p:spPr>
          <a:xfrm>
            <a:off x="6207459"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63" name="object 63"/>
          <p:cNvSpPr/>
          <p:nvPr/>
        </p:nvSpPr>
        <p:spPr>
          <a:xfrm>
            <a:off x="7049168" y="386581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4" name="object 64"/>
          <p:cNvSpPr txBox="1"/>
          <p:nvPr/>
        </p:nvSpPr>
        <p:spPr>
          <a:xfrm>
            <a:off x="7059529" y="3876174"/>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D</a:t>
            </a:r>
            <a:endParaRPr sz="750">
              <a:latin typeface="Arial" panose="020B0604020202020204"/>
              <a:cs typeface="Arial" panose="020B0604020202020204"/>
            </a:endParaRPr>
          </a:p>
        </p:txBody>
      </p:sp>
      <p:sp>
        <p:nvSpPr>
          <p:cNvPr id="65" name="object 65"/>
          <p:cNvSpPr/>
          <p:nvPr/>
        </p:nvSpPr>
        <p:spPr>
          <a:xfrm>
            <a:off x="7045325"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66" name="object 66"/>
          <p:cNvSpPr/>
          <p:nvPr/>
        </p:nvSpPr>
        <p:spPr>
          <a:xfrm>
            <a:off x="7045325" y="386196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67" name="object 67"/>
          <p:cNvSpPr/>
          <p:nvPr/>
        </p:nvSpPr>
        <p:spPr>
          <a:xfrm>
            <a:off x="7176001"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68" name="object 68"/>
          <p:cNvSpPr/>
          <p:nvPr/>
        </p:nvSpPr>
        <p:spPr>
          <a:xfrm>
            <a:off x="7045325" y="4023393"/>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69" name="object 69"/>
          <p:cNvSpPr txBox="1"/>
          <p:nvPr/>
        </p:nvSpPr>
        <p:spPr>
          <a:xfrm>
            <a:off x="302794" y="4052971"/>
            <a:ext cx="5422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Market</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Cap</a:t>
            </a:r>
            <a:endParaRPr sz="750">
              <a:latin typeface="Arial" panose="020B0604020202020204"/>
              <a:cs typeface="Arial" panose="020B0604020202020204"/>
            </a:endParaRPr>
          </a:p>
        </p:txBody>
      </p:sp>
      <p:sp>
        <p:nvSpPr>
          <p:cNvPr id="70" name="object 70"/>
          <p:cNvSpPr txBox="1"/>
          <p:nvPr/>
        </p:nvSpPr>
        <p:spPr>
          <a:xfrm>
            <a:off x="2432050" y="4052971"/>
            <a:ext cx="42608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129.91</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1" name="object 71"/>
          <p:cNvSpPr txBox="1"/>
          <p:nvPr/>
        </p:nvSpPr>
        <p:spPr>
          <a:xfrm>
            <a:off x="3392905" y="4052971"/>
            <a:ext cx="44259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398.87</a:t>
            </a:r>
            <a:r>
              <a:rPr sz="750" spc="-45" dirty="0">
                <a:solidFill>
                  <a:srgbClr val="3E3E3E"/>
                </a:solidFill>
                <a:latin typeface="Arial" panose="020B0604020202020204"/>
                <a:cs typeface="Arial" panose="020B0604020202020204"/>
              </a:rPr>
              <a:t> </a:t>
            </a:r>
            <a:r>
              <a:rPr sz="750" spc="30" dirty="0">
                <a:solidFill>
                  <a:srgbClr val="3E3E3E"/>
                </a:solidFill>
                <a:latin typeface="Arial" panose="020B0604020202020204"/>
                <a:cs typeface="Arial" panose="020B0604020202020204"/>
              </a:rPr>
              <a:t>M</a:t>
            </a:r>
            <a:endParaRPr sz="750">
              <a:latin typeface="Arial" panose="020B0604020202020204"/>
              <a:cs typeface="Arial" panose="020B0604020202020204"/>
            </a:endParaRPr>
          </a:p>
        </p:txBody>
      </p:sp>
      <p:sp>
        <p:nvSpPr>
          <p:cNvPr id="72" name="object 72"/>
          <p:cNvSpPr txBox="1"/>
          <p:nvPr/>
        </p:nvSpPr>
        <p:spPr>
          <a:xfrm>
            <a:off x="4176963" y="4052971"/>
            <a:ext cx="3702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27.20</a:t>
            </a:r>
            <a:r>
              <a:rPr sz="750" spc="-45"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3" name="object 73"/>
          <p:cNvSpPr txBox="1"/>
          <p:nvPr/>
        </p:nvSpPr>
        <p:spPr>
          <a:xfrm>
            <a:off x="5091697" y="4052971"/>
            <a:ext cx="42608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190.26</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4" name="object 74"/>
          <p:cNvSpPr txBox="1"/>
          <p:nvPr/>
        </p:nvSpPr>
        <p:spPr>
          <a:xfrm>
            <a:off x="5929563" y="4052971"/>
            <a:ext cx="42608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137.41</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5" name="object 75"/>
          <p:cNvSpPr txBox="1"/>
          <p:nvPr/>
        </p:nvSpPr>
        <p:spPr>
          <a:xfrm>
            <a:off x="6767429" y="4052971"/>
            <a:ext cx="42608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416.54</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6" name="object 76"/>
          <p:cNvSpPr txBox="1"/>
          <p:nvPr/>
        </p:nvSpPr>
        <p:spPr>
          <a:xfrm>
            <a:off x="302794" y="4206708"/>
            <a:ext cx="59753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of</a:t>
            </a:r>
            <a:r>
              <a:rPr sz="750" spc="-6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Analysts</a:t>
            </a:r>
            <a:endParaRPr sz="750">
              <a:latin typeface="Arial" panose="020B0604020202020204"/>
              <a:cs typeface="Arial" panose="020B0604020202020204"/>
            </a:endParaRPr>
          </a:p>
        </p:txBody>
      </p:sp>
      <p:sp>
        <p:nvSpPr>
          <p:cNvPr id="77" name="object 77"/>
          <p:cNvSpPr txBox="1"/>
          <p:nvPr/>
        </p:nvSpPr>
        <p:spPr>
          <a:xfrm>
            <a:off x="2724150"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a:t>
            </a:r>
            <a:endParaRPr sz="750">
              <a:latin typeface="Arial" panose="020B0604020202020204"/>
              <a:cs typeface="Arial" panose="020B0604020202020204"/>
            </a:endParaRPr>
          </a:p>
        </p:txBody>
      </p:sp>
      <p:sp>
        <p:nvSpPr>
          <p:cNvPr id="78" name="object 78"/>
          <p:cNvSpPr txBox="1"/>
          <p:nvPr/>
        </p:nvSpPr>
        <p:spPr>
          <a:xfrm>
            <a:off x="3754187" y="4206708"/>
            <a:ext cx="8128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a:t>
            </a:r>
            <a:endParaRPr sz="750">
              <a:latin typeface="Arial" panose="020B0604020202020204"/>
              <a:cs typeface="Arial" panose="020B0604020202020204"/>
            </a:endParaRPr>
          </a:p>
        </p:txBody>
      </p:sp>
      <p:sp>
        <p:nvSpPr>
          <p:cNvPr id="79" name="object 79"/>
          <p:cNvSpPr txBox="1"/>
          <p:nvPr/>
        </p:nvSpPr>
        <p:spPr>
          <a:xfrm>
            <a:off x="4415255"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13</a:t>
            </a:r>
            <a:endParaRPr sz="750">
              <a:latin typeface="Arial" panose="020B0604020202020204"/>
              <a:cs typeface="Arial" panose="020B0604020202020204"/>
            </a:endParaRPr>
          </a:p>
        </p:txBody>
      </p:sp>
      <p:sp>
        <p:nvSpPr>
          <p:cNvPr id="80" name="object 80"/>
          <p:cNvSpPr txBox="1"/>
          <p:nvPr/>
        </p:nvSpPr>
        <p:spPr>
          <a:xfrm>
            <a:off x="5437605" y="4206708"/>
            <a:ext cx="8128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a:t>
            </a:r>
            <a:endParaRPr sz="750">
              <a:latin typeface="Arial" panose="020B0604020202020204"/>
              <a:cs typeface="Arial" panose="020B0604020202020204"/>
            </a:endParaRPr>
          </a:p>
        </p:txBody>
      </p:sp>
      <p:sp>
        <p:nvSpPr>
          <p:cNvPr id="81" name="object 81"/>
          <p:cNvSpPr txBox="1"/>
          <p:nvPr/>
        </p:nvSpPr>
        <p:spPr>
          <a:xfrm>
            <a:off x="6275471" y="4206708"/>
            <a:ext cx="8128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a:t>
            </a:r>
            <a:endParaRPr sz="750">
              <a:latin typeface="Arial" panose="020B0604020202020204"/>
              <a:cs typeface="Arial" panose="020B0604020202020204"/>
            </a:endParaRPr>
          </a:p>
        </p:txBody>
      </p:sp>
      <p:sp>
        <p:nvSpPr>
          <p:cNvPr id="82" name="object 82"/>
          <p:cNvSpPr txBox="1"/>
          <p:nvPr/>
        </p:nvSpPr>
        <p:spPr>
          <a:xfrm>
            <a:off x="7113337" y="4206708"/>
            <a:ext cx="8128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a:t>
            </a:r>
            <a:endParaRPr sz="750">
              <a:latin typeface="Arial" panose="020B0604020202020204"/>
              <a:cs typeface="Arial" panose="020B0604020202020204"/>
            </a:endParaRPr>
          </a:p>
        </p:txBody>
      </p:sp>
      <p:sp>
        <p:nvSpPr>
          <p:cNvPr id="83" name="object 83"/>
          <p:cNvSpPr txBox="1"/>
          <p:nvPr/>
        </p:nvSpPr>
        <p:spPr>
          <a:xfrm>
            <a:off x="302794" y="4360445"/>
            <a:ext cx="6642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Dividend</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Yield</a:t>
            </a:r>
            <a:endParaRPr sz="750">
              <a:latin typeface="Arial" panose="020B0604020202020204"/>
              <a:cs typeface="Arial" panose="020B0604020202020204"/>
            </a:endParaRPr>
          </a:p>
        </p:txBody>
      </p:sp>
      <p:sp>
        <p:nvSpPr>
          <p:cNvPr id="84" name="object 84"/>
          <p:cNvSpPr txBox="1"/>
          <p:nvPr/>
        </p:nvSpPr>
        <p:spPr>
          <a:xfrm>
            <a:off x="2547352"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3.13%</a:t>
            </a:r>
            <a:endParaRPr sz="750">
              <a:latin typeface="Arial" panose="020B0604020202020204"/>
              <a:cs typeface="Arial" panose="020B0604020202020204"/>
            </a:endParaRPr>
          </a:p>
        </p:txBody>
      </p:sp>
      <p:sp>
        <p:nvSpPr>
          <p:cNvPr id="85" name="object 85"/>
          <p:cNvSpPr txBox="1"/>
          <p:nvPr/>
        </p:nvSpPr>
        <p:spPr>
          <a:xfrm>
            <a:off x="3523581"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86" name="object 86"/>
          <p:cNvSpPr txBox="1"/>
          <p:nvPr/>
        </p:nvSpPr>
        <p:spPr>
          <a:xfrm>
            <a:off x="4238458"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1.48%</a:t>
            </a:r>
            <a:endParaRPr sz="750">
              <a:latin typeface="Arial" panose="020B0604020202020204"/>
              <a:cs typeface="Arial" panose="020B0604020202020204"/>
            </a:endParaRPr>
          </a:p>
        </p:txBody>
      </p:sp>
      <p:sp>
        <p:nvSpPr>
          <p:cNvPr id="87" name="object 87"/>
          <p:cNvSpPr txBox="1"/>
          <p:nvPr/>
        </p:nvSpPr>
        <p:spPr>
          <a:xfrm>
            <a:off x="5207000"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4.83%</a:t>
            </a:r>
            <a:endParaRPr sz="750">
              <a:latin typeface="Arial" panose="020B0604020202020204"/>
              <a:cs typeface="Arial" panose="020B0604020202020204"/>
            </a:endParaRPr>
          </a:p>
        </p:txBody>
      </p:sp>
      <p:sp>
        <p:nvSpPr>
          <p:cNvPr id="88" name="object 88"/>
          <p:cNvSpPr txBox="1"/>
          <p:nvPr/>
        </p:nvSpPr>
        <p:spPr>
          <a:xfrm>
            <a:off x="6044866"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3.20%</a:t>
            </a:r>
            <a:endParaRPr sz="750">
              <a:latin typeface="Arial" panose="020B0604020202020204"/>
              <a:cs typeface="Arial" panose="020B0604020202020204"/>
            </a:endParaRPr>
          </a:p>
        </p:txBody>
      </p:sp>
      <p:sp>
        <p:nvSpPr>
          <p:cNvPr id="89" name="object 89"/>
          <p:cNvSpPr txBox="1"/>
          <p:nvPr/>
        </p:nvSpPr>
        <p:spPr>
          <a:xfrm>
            <a:off x="6882731"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2.55%</a:t>
            </a:r>
            <a:endParaRPr sz="750">
              <a:latin typeface="Arial" panose="020B0604020202020204"/>
              <a:cs typeface="Arial" panose="020B0604020202020204"/>
            </a:endParaRPr>
          </a:p>
        </p:txBody>
      </p:sp>
      <p:sp>
        <p:nvSpPr>
          <p:cNvPr id="90" name="object 90"/>
          <p:cNvSpPr txBox="1"/>
          <p:nvPr/>
        </p:nvSpPr>
        <p:spPr>
          <a:xfrm>
            <a:off x="302794" y="4544929"/>
            <a:ext cx="597535" cy="145415"/>
          </a:xfrm>
          <a:prstGeom prst="rect">
            <a:avLst/>
          </a:prstGeom>
        </p:spPr>
        <p:txBody>
          <a:bodyPr vert="horz" wrap="square" lIns="0" tIns="17145" rIns="0" bIns="0" rtlCol="0">
            <a:spAutoFit/>
          </a:bodyPr>
          <a:lstStyle/>
          <a:p>
            <a:pPr marL="12700">
              <a:lnSpc>
                <a:spcPct val="100000"/>
              </a:lnSpc>
              <a:spcBef>
                <a:spcPts val="135"/>
              </a:spcBef>
            </a:pPr>
            <a:r>
              <a:rPr sz="750" b="1" spc="15" dirty="0">
                <a:latin typeface="Arial" panose="020B0604020202020204"/>
                <a:cs typeface="Arial" panose="020B0604020202020204"/>
              </a:rPr>
              <a:t>Value</a:t>
            </a:r>
            <a:r>
              <a:rPr sz="750" b="1" spc="-4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91" name="object 91"/>
          <p:cNvSpPr txBox="1"/>
          <p:nvPr/>
        </p:nvSpPr>
        <p:spPr>
          <a:xfrm>
            <a:off x="2713789" y="4526881"/>
            <a:ext cx="123189" cy="177165"/>
          </a:xfrm>
          <a:prstGeom prst="rect">
            <a:avLst/>
          </a:prstGeom>
          <a:solidFill>
            <a:srgbClr val="D1D1CE"/>
          </a:solidFill>
        </p:spPr>
        <p:txBody>
          <a:bodyPr vert="horz" wrap="square" lIns="0" tIns="50800" rIns="0" bIns="0" rtlCol="0">
            <a:spAutoFit/>
          </a:bodyPr>
          <a:lstStyle/>
          <a:p>
            <a:pPr marL="22860">
              <a:lnSpc>
                <a:spcPct val="100000"/>
              </a:lnSpc>
              <a:spcBef>
                <a:spcPts val="400"/>
              </a:spcBef>
            </a:pPr>
            <a:r>
              <a:rPr sz="750" b="1" spc="25" dirty="0">
                <a:solidFill>
                  <a:srgbClr val="434343"/>
                </a:solidFill>
                <a:latin typeface="Arial" panose="020B0604020202020204"/>
                <a:cs typeface="Arial" panose="020B0604020202020204"/>
              </a:rPr>
              <a:t>B</a:t>
            </a:r>
            <a:endParaRPr sz="750">
              <a:latin typeface="Arial" panose="020B0604020202020204"/>
              <a:cs typeface="Arial" panose="020B0604020202020204"/>
            </a:endParaRPr>
          </a:p>
        </p:txBody>
      </p:sp>
      <p:sp>
        <p:nvSpPr>
          <p:cNvPr id="92" name="object 92"/>
          <p:cNvSpPr/>
          <p:nvPr/>
        </p:nvSpPr>
        <p:spPr>
          <a:xfrm>
            <a:off x="2709946"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93" name="object 93"/>
          <p:cNvSpPr/>
          <p:nvPr/>
        </p:nvSpPr>
        <p:spPr>
          <a:xfrm>
            <a:off x="2709946"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94" name="object 94"/>
          <p:cNvSpPr/>
          <p:nvPr/>
        </p:nvSpPr>
        <p:spPr>
          <a:xfrm>
            <a:off x="2840622"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95" name="object 95"/>
          <p:cNvSpPr/>
          <p:nvPr/>
        </p:nvSpPr>
        <p:spPr>
          <a:xfrm>
            <a:off x="2709946"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96" name="object 96"/>
          <p:cNvSpPr txBox="1"/>
          <p:nvPr/>
        </p:nvSpPr>
        <p:spPr>
          <a:xfrm>
            <a:off x="3777247" y="4544929"/>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97" name="object 97"/>
          <p:cNvSpPr txBox="1"/>
          <p:nvPr/>
        </p:nvSpPr>
        <p:spPr>
          <a:xfrm>
            <a:off x="4492123" y="4544929"/>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98" name="object 98"/>
          <p:cNvSpPr/>
          <p:nvPr/>
        </p:nvSpPr>
        <p:spPr>
          <a:xfrm>
            <a:off x="5373437"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99" name="object 99"/>
          <p:cNvSpPr txBox="1"/>
          <p:nvPr/>
        </p:nvSpPr>
        <p:spPr>
          <a:xfrm>
            <a:off x="5383797"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B</a:t>
            </a:r>
            <a:endParaRPr sz="750">
              <a:latin typeface="Arial" panose="020B0604020202020204"/>
              <a:cs typeface="Arial" panose="020B0604020202020204"/>
            </a:endParaRPr>
          </a:p>
        </p:txBody>
      </p:sp>
      <p:sp>
        <p:nvSpPr>
          <p:cNvPr id="100" name="object 100"/>
          <p:cNvSpPr/>
          <p:nvPr/>
        </p:nvSpPr>
        <p:spPr>
          <a:xfrm>
            <a:off x="5369593"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01" name="object 101"/>
          <p:cNvSpPr/>
          <p:nvPr/>
        </p:nvSpPr>
        <p:spPr>
          <a:xfrm>
            <a:off x="5369593"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2" name="object 102"/>
          <p:cNvSpPr/>
          <p:nvPr/>
        </p:nvSpPr>
        <p:spPr>
          <a:xfrm>
            <a:off x="5500269"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03" name="object 103"/>
          <p:cNvSpPr/>
          <p:nvPr/>
        </p:nvSpPr>
        <p:spPr>
          <a:xfrm>
            <a:off x="5369593"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4" name="object 104"/>
          <p:cNvSpPr/>
          <p:nvPr/>
        </p:nvSpPr>
        <p:spPr>
          <a:xfrm>
            <a:off x="6211302"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5" name="object 105"/>
          <p:cNvSpPr txBox="1"/>
          <p:nvPr/>
        </p:nvSpPr>
        <p:spPr>
          <a:xfrm>
            <a:off x="6221663"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B</a:t>
            </a:r>
            <a:endParaRPr sz="750">
              <a:latin typeface="Arial" panose="020B0604020202020204"/>
              <a:cs typeface="Arial" panose="020B0604020202020204"/>
            </a:endParaRPr>
          </a:p>
        </p:txBody>
      </p:sp>
      <p:sp>
        <p:nvSpPr>
          <p:cNvPr id="106" name="object 106"/>
          <p:cNvSpPr/>
          <p:nvPr/>
        </p:nvSpPr>
        <p:spPr>
          <a:xfrm>
            <a:off x="6207459"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07" name="object 107"/>
          <p:cNvSpPr/>
          <p:nvPr/>
        </p:nvSpPr>
        <p:spPr>
          <a:xfrm>
            <a:off x="6207459"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8" name="object 108"/>
          <p:cNvSpPr/>
          <p:nvPr/>
        </p:nvSpPr>
        <p:spPr>
          <a:xfrm>
            <a:off x="6338135"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09" name="object 109"/>
          <p:cNvSpPr/>
          <p:nvPr/>
        </p:nvSpPr>
        <p:spPr>
          <a:xfrm>
            <a:off x="6207459"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10" name="object 110"/>
          <p:cNvSpPr/>
          <p:nvPr/>
        </p:nvSpPr>
        <p:spPr>
          <a:xfrm>
            <a:off x="7049168" y="45499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11" name="object 111"/>
          <p:cNvSpPr txBox="1"/>
          <p:nvPr/>
        </p:nvSpPr>
        <p:spPr>
          <a:xfrm>
            <a:off x="7059529"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B</a:t>
            </a:r>
            <a:endParaRPr sz="750">
              <a:latin typeface="Arial" panose="020B0604020202020204"/>
              <a:cs typeface="Arial" panose="020B0604020202020204"/>
            </a:endParaRPr>
          </a:p>
        </p:txBody>
      </p:sp>
      <p:sp>
        <p:nvSpPr>
          <p:cNvPr id="112" name="object 112"/>
          <p:cNvSpPr/>
          <p:nvPr/>
        </p:nvSpPr>
        <p:spPr>
          <a:xfrm>
            <a:off x="7045325"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13" name="object 113"/>
          <p:cNvSpPr/>
          <p:nvPr/>
        </p:nvSpPr>
        <p:spPr>
          <a:xfrm>
            <a:off x="7045325" y="454609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14" name="object 114"/>
          <p:cNvSpPr/>
          <p:nvPr/>
        </p:nvSpPr>
        <p:spPr>
          <a:xfrm>
            <a:off x="7176001"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15" name="object 115"/>
          <p:cNvSpPr/>
          <p:nvPr/>
        </p:nvSpPr>
        <p:spPr>
          <a:xfrm>
            <a:off x="7045325" y="470752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16" name="object 116"/>
          <p:cNvSpPr txBox="1"/>
          <p:nvPr/>
        </p:nvSpPr>
        <p:spPr>
          <a:xfrm>
            <a:off x="302794" y="4737100"/>
            <a:ext cx="5143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Cash/Price</a:t>
            </a:r>
            <a:endParaRPr sz="750">
              <a:latin typeface="Arial" panose="020B0604020202020204"/>
              <a:cs typeface="Arial" panose="020B0604020202020204"/>
            </a:endParaRPr>
          </a:p>
        </p:txBody>
      </p:sp>
      <p:sp>
        <p:nvSpPr>
          <p:cNvPr id="117" name="object 117"/>
          <p:cNvSpPr txBox="1"/>
          <p:nvPr/>
        </p:nvSpPr>
        <p:spPr>
          <a:xfrm>
            <a:off x="2639594"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0.08</a:t>
            </a:r>
            <a:endParaRPr sz="750">
              <a:latin typeface="Arial" panose="020B0604020202020204"/>
              <a:cs typeface="Arial" panose="020B0604020202020204"/>
            </a:endParaRPr>
          </a:p>
        </p:txBody>
      </p:sp>
      <p:sp>
        <p:nvSpPr>
          <p:cNvPr id="118" name="object 118"/>
          <p:cNvSpPr txBox="1"/>
          <p:nvPr/>
        </p:nvSpPr>
        <p:spPr>
          <a:xfrm>
            <a:off x="3615823"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0.17</a:t>
            </a:r>
            <a:endParaRPr sz="750">
              <a:latin typeface="Arial" panose="020B0604020202020204"/>
              <a:cs typeface="Arial" panose="020B0604020202020204"/>
            </a:endParaRPr>
          </a:p>
        </p:txBody>
      </p:sp>
      <p:sp>
        <p:nvSpPr>
          <p:cNvPr id="119" name="object 119"/>
          <p:cNvSpPr txBox="1"/>
          <p:nvPr/>
        </p:nvSpPr>
        <p:spPr>
          <a:xfrm>
            <a:off x="4330700"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0.06</a:t>
            </a:r>
            <a:endParaRPr sz="750">
              <a:latin typeface="Arial" panose="020B0604020202020204"/>
              <a:cs typeface="Arial" panose="020B0604020202020204"/>
            </a:endParaRPr>
          </a:p>
        </p:txBody>
      </p:sp>
      <p:sp>
        <p:nvSpPr>
          <p:cNvPr id="120" name="object 120"/>
          <p:cNvSpPr txBox="1"/>
          <p:nvPr/>
        </p:nvSpPr>
        <p:spPr>
          <a:xfrm>
            <a:off x="5299242"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0.04</a:t>
            </a:r>
            <a:endParaRPr sz="750">
              <a:latin typeface="Arial" panose="020B0604020202020204"/>
              <a:cs typeface="Arial" panose="020B0604020202020204"/>
            </a:endParaRPr>
          </a:p>
        </p:txBody>
      </p:sp>
      <p:sp>
        <p:nvSpPr>
          <p:cNvPr id="121" name="object 121"/>
          <p:cNvSpPr txBox="1"/>
          <p:nvPr/>
        </p:nvSpPr>
        <p:spPr>
          <a:xfrm>
            <a:off x="6137108"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0.12</a:t>
            </a:r>
            <a:endParaRPr sz="750">
              <a:latin typeface="Arial" panose="020B0604020202020204"/>
              <a:cs typeface="Arial" panose="020B0604020202020204"/>
            </a:endParaRPr>
          </a:p>
        </p:txBody>
      </p:sp>
      <p:sp>
        <p:nvSpPr>
          <p:cNvPr id="122" name="object 122"/>
          <p:cNvSpPr txBox="1"/>
          <p:nvPr/>
        </p:nvSpPr>
        <p:spPr>
          <a:xfrm>
            <a:off x="6974974"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0.07</a:t>
            </a:r>
            <a:endParaRPr sz="750">
              <a:latin typeface="Arial" panose="020B0604020202020204"/>
              <a:cs typeface="Arial" panose="020B0604020202020204"/>
            </a:endParaRPr>
          </a:p>
        </p:txBody>
      </p:sp>
      <p:sp>
        <p:nvSpPr>
          <p:cNvPr id="123" name="object 123"/>
          <p:cNvSpPr txBox="1"/>
          <p:nvPr/>
        </p:nvSpPr>
        <p:spPr>
          <a:xfrm>
            <a:off x="302794" y="4890837"/>
            <a:ext cx="54800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EV/EBITDA</a:t>
            </a:r>
            <a:endParaRPr sz="750">
              <a:latin typeface="Arial" panose="020B0604020202020204"/>
              <a:cs typeface="Arial" panose="020B0604020202020204"/>
            </a:endParaRPr>
          </a:p>
        </p:txBody>
      </p:sp>
      <p:sp>
        <p:nvSpPr>
          <p:cNvPr id="124" name="object 124"/>
          <p:cNvSpPr txBox="1"/>
          <p:nvPr/>
        </p:nvSpPr>
        <p:spPr>
          <a:xfrm>
            <a:off x="2578100"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11.71</a:t>
            </a:r>
            <a:endParaRPr sz="750">
              <a:latin typeface="Arial" panose="020B0604020202020204"/>
              <a:cs typeface="Arial" panose="020B0604020202020204"/>
            </a:endParaRPr>
          </a:p>
        </p:txBody>
      </p:sp>
      <p:sp>
        <p:nvSpPr>
          <p:cNvPr id="125" name="object 125"/>
          <p:cNvSpPr txBox="1"/>
          <p:nvPr/>
        </p:nvSpPr>
        <p:spPr>
          <a:xfrm>
            <a:off x="3577389" y="4890837"/>
            <a:ext cx="2533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-5.99</a:t>
            </a:r>
            <a:endParaRPr sz="750">
              <a:latin typeface="Arial" panose="020B0604020202020204"/>
              <a:cs typeface="Arial" panose="020B0604020202020204"/>
            </a:endParaRPr>
          </a:p>
        </p:txBody>
      </p:sp>
      <p:sp>
        <p:nvSpPr>
          <p:cNvPr id="126" name="object 126"/>
          <p:cNvSpPr txBox="1"/>
          <p:nvPr/>
        </p:nvSpPr>
        <p:spPr>
          <a:xfrm>
            <a:off x="4269205"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14.95</a:t>
            </a:r>
            <a:endParaRPr sz="750">
              <a:latin typeface="Arial" panose="020B0604020202020204"/>
              <a:cs typeface="Arial" panose="020B0604020202020204"/>
            </a:endParaRPr>
          </a:p>
        </p:txBody>
      </p:sp>
      <p:sp>
        <p:nvSpPr>
          <p:cNvPr id="127" name="object 127"/>
          <p:cNvSpPr txBox="1"/>
          <p:nvPr/>
        </p:nvSpPr>
        <p:spPr>
          <a:xfrm>
            <a:off x="5237747"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21.74</a:t>
            </a:r>
            <a:endParaRPr sz="750">
              <a:latin typeface="Arial" panose="020B0604020202020204"/>
              <a:cs typeface="Arial" panose="020B0604020202020204"/>
            </a:endParaRPr>
          </a:p>
        </p:txBody>
      </p:sp>
      <p:sp>
        <p:nvSpPr>
          <p:cNvPr id="128" name="object 128"/>
          <p:cNvSpPr txBox="1"/>
          <p:nvPr/>
        </p:nvSpPr>
        <p:spPr>
          <a:xfrm>
            <a:off x="6075613"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48.42</a:t>
            </a:r>
            <a:endParaRPr sz="750">
              <a:latin typeface="Arial" panose="020B0604020202020204"/>
              <a:cs typeface="Arial" panose="020B0604020202020204"/>
            </a:endParaRPr>
          </a:p>
        </p:txBody>
      </p:sp>
      <p:sp>
        <p:nvSpPr>
          <p:cNvPr id="129" name="object 129"/>
          <p:cNvSpPr txBox="1"/>
          <p:nvPr/>
        </p:nvSpPr>
        <p:spPr>
          <a:xfrm>
            <a:off x="6913479"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16.97</a:t>
            </a:r>
            <a:endParaRPr sz="750">
              <a:latin typeface="Arial" panose="020B0604020202020204"/>
              <a:cs typeface="Arial" panose="020B0604020202020204"/>
            </a:endParaRPr>
          </a:p>
        </p:txBody>
      </p:sp>
      <p:sp>
        <p:nvSpPr>
          <p:cNvPr id="130" name="object 130"/>
          <p:cNvSpPr txBox="1"/>
          <p:nvPr/>
        </p:nvSpPr>
        <p:spPr>
          <a:xfrm>
            <a:off x="302794" y="5044574"/>
            <a:ext cx="497840" cy="145415"/>
          </a:xfrm>
          <a:prstGeom prst="rect">
            <a:avLst/>
          </a:prstGeom>
        </p:spPr>
        <p:txBody>
          <a:bodyPr vert="horz" wrap="square" lIns="0" tIns="17145" rIns="0" bIns="0" rtlCol="0">
            <a:spAutoFit/>
          </a:bodyPr>
          <a:lstStyle/>
          <a:p>
            <a:pPr marL="12700">
              <a:lnSpc>
                <a:spcPct val="100000"/>
              </a:lnSpc>
              <a:spcBef>
                <a:spcPts val="135"/>
              </a:spcBef>
            </a:pPr>
            <a:r>
              <a:rPr sz="750" spc="25" dirty="0">
                <a:solidFill>
                  <a:srgbClr val="3E3E3E"/>
                </a:solidFill>
                <a:latin typeface="Arial" panose="020B0604020202020204"/>
                <a:cs typeface="Arial" panose="020B0604020202020204"/>
              </a:rPr>
              <a:t>PEG</a:t>
            </a:r>
            <a:r>
              <a:rPr sz="750" spc="-5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Ratio</a:t>
            </a:r>
            <a:endParaRPr sz="750">
              <a:latin typeface="Arial" panose="020B0604020202020204"/>
              <a:cs typeface="Arial" panose="020B0604020202020204"/>
            </a:endParaRPr>
          </a:p>
        </p:txBody>
      </p:sp>
      <p:sp>
        <p:nvSpPr>
          <p:cNvPr id="131" name="object 131"/>
          <p:cNvSpPr txBox="1"/>
          <p:nvPr/>
        </p:nvSpPr>
        <p:spPr>
          <a:xfrm>
            <a:off x="2639594"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2.46</a:t>
            </a:r>
            <a:endParaRPr sz="750">
              <a:latin typeface="Arial" panose="020B0604020202020204"/>
              <a:cs typeface="Arial" panose="020B0604020202020204"/>
            </a:endParaRPr>
          </a:p>
        </p:txBody>
      </p:sp>
      <p:sp>
        <p:nvSpPr>
          <p:cNvPr id="132" name="object 132"/>
          <p:cNvSpPr txBox="1"/>
          <p:nvPr/>
        </p:nvSpPr>
        <p:spPr>
          <a:xfrm>
            <a:off x="3615823"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
              </a:rPr>
              <a:t>1.31</a:t>
            </a:r>
            <a:endParaRPr sz="750">
              <a:latin typeface="Arial" panose="020B0604020202020204"/>
              <a:cs typeface="Arial" panose="020B0604020202020204"/>
            </a:endParaRPr>
          </a:p>
        </p:txBody>
      </p:sp>
      <p:sp>
        <p:nvSpPr>
          <p:cNvPr id="133" name="object 133"/>
          <p:cNvSpPr txBox="1"/>
          <p:nvPr/>
        </p:nvSpPr>
        <p:spPr>
          <a:xfrm>
            <a:off x="4330700"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2.32</a:t>
            </a:r>
            <a:endParaRPr sz="750">
              <a:latin typeface="Arial" panose="020B0604020202020204"/>
              <a:cs typeface="Arial" panose="020B0604020202020204"/>
            </a:endParaRPr>
          </a:p>
        </p:txBody>
      </p:sp>
      <p:sp>
        <p:nvSpPr>
          <p:cNvPr id="134" name="object 134"/>
          <p:cNvSpPr txBox="1"/>
          <p:nvPr/>
        </p:nvSpPr>
        <p:spPr>
          <a:xfrm>
            <a:off x="5299242"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3"/>
              </a:rPr>
              <a:t>1.81</a:t>
            </a:r>
            <a:endParaRPr sz="750">
              <a:latin typeface="Arial" panose="020B0604020202020204"/>
              <a:cs typeface="Arial" panose="020B0604020202020204"/>
            </a:endParaRPr>
          </a:p>
        </p:txBody>
      </p:sp>
      <p:sp>
        <p:nvSpPr>
          <p:cNvPr id="135" name="object 135"/>
          <p:cNvSpPr txBox="1"/>
          <p:nvPr/>
        </p:nvSpPr>
        <p:spPr>
          <a:xfrm>
            <a:off x="6137108"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4"/>
              </a:rPr>
              <a:t>1.37</a:t>
            </a:r>
            <a:endParaRPr sz="750">
              <a:latin typeface="Arial" panose="020B0604020202020204"/>
              <a:cs typeface="Arial" panose="020B0604020202020204"/>
            </a:endParaRPr>
          </a:p>
        </p:txBody>
      </p:sp>
      <p:sp>
        <p:nvSpPr>
          <p:cNvPr id="136" name="object 136"/>
          <p:cNvSpPr txBox="1"/>
          <p:nvPr/>
        </p:nvSpPr>
        <p:spPr>
          <a:xfrm>
            <a:off x="6974974"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5"/>
              </a:rPr>
              <a:t>2.17</a:t>
            </a:r>
            <a:endParaRPr sz="750">
              <a:latin typeface="Arial" panose="020B0604020202020204"/>
              <a:cs typeface="Arial" panose="020B0604020202020204"/>
            </a:endParaRPr>
          </a:p>
        </p:txBody>
      </p:sp>
      <p:sp>
        <p:nvSpPr>
          <p:cNvPr id="137" name="object 137"/>
          <p:cNvSpPr txBox="1"/>
          <p:nvPr/>
        </p:nvSpPr>
        <p:spPr>
          <a:xfrm>
            <a:off x="302794" y="5198310"/>
            <a:ext cx="76454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Price/Book</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(P/B)</a:t>
            </a:r>
            <a:endParaRPr sz="750">
              <a:latin typeface="Arial" panose="020B0604020202020204"/>
              <a:cs typeface="Arial" panose="020B0604020202020204"/>
            </a:endParaRPr>
          </a:p>
        </p:txBody>
      </p:sp>
      <p:sp>
        <p:nvSpPr>
          <p:cNvPr id="138" name="object 138"/>
          <p:cNvSpPr txBox="1"/>
          <p:nvPr/>
        </p:nvSpPr>
        <p:spPr>
          <a:xfrm>
            <a:off x="2578100"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6"/>
              </a:rPr>
              <a:t>13.81</a:t>
            </a:r>
            <a:endParaRPr sz="750">
              <a:latin typeface="Arial" panose="020B0604020202020204"/>
              <a:cs typeface="Arial" panose="020B0604020202020204"/>
            </a:endParaRPr>
          </a:p>
        </p:txBody>
      </p:sp>
      <p:sp>
        <p:nvSpPr>
          <p:cNvPr id="139" name="object 139"/>
          <p:cNvSpPr txBox="1"/>
          <p:nvPr/>
        </p:nvSpPr>
        <p:spPr>
          <a:xfrm>
            <a:off x="3615823"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6"/>
              </a:rPr>
              <a:t>4.71</a:t>
            </a:r>
            <a:endParaRPr sz="750">
              <a:latin typeface="Arial" panose="020B0604020202020204"/>
              <a:cs typeface="Arial" panose="020B0604020202020204"/>
            </a:endParaRPr>
          </a:p>
        </p:txBody>
      </p:sp>
      <p:sp>
        <p:nvSpPr>
          <p:cNvPr id="140" name="object 140"/>
          <p:cNvSpPr txBox="1"/>
          <p:nvPr/>
        </p:nvSpPr>
        <p:spPr>
          <a:xfrm>
            <a:off x="4330700"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3.80</a:t>
            </a:r>
            <a:endParaRPr sz="750">
              <a:latin typeface="Arial" panose="020B0604020202020204"/>
              <a:cs typeface="Arial" panose="020B0604020202020204"/>
            </a:endParaRPr>
          </a:p>
        </p:txBody>
      </p:sp>
      <p:sp>
        <p:nvSpPr>
          <p:cNvPr id="141" name="object 141"/>
          <p:cNvSpPr txBox="1"/>
          <p:nvPr/>
        </p:nvSpPr>
        <p:spPr>
          <a:xfrm>
            <a:off x="5237747"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7"/>
              </a:rPr>
              <a:t>14.53</a:t>
            </a:r>
            <a:endParaRPr sz="750">
              <a:latin typeface="Arial" panose="020B0604020202020204"/>
              <a:cs typeface="Arial" panose="020B0604020202020204"/>
            </a:endParaRPr>
          </a:p>
        </p:txBody>
      </p:sp>
      <p:sp>
        <p:nvSpPr>
          <p:cNvPr id="142" name="object 142"/>
          <p:cNvSpPr txBox="1"/>
          <p:nvPr/>
        </p:nvSpPr>
        <p:spPr>
          <a:xfrm>
            <a:off x="6137108"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8"/>
              </a:rPr>
              <a:t>3.63</a:t>
            </a:r>
            <a:endParaRPr sz="750">
              <a:latin typeface="Arial" panose="020B0604020202020204"/>
              <a:cs typeface="Arial" panose="020B0604020202020204"/>
            </a:endParaRPr>
          </a:p>
        </p:txBody>
      </p:sp>
      <p:sp>
        <p:nvSpPr>
          <p:cNvPr id="143" name="object 143"/>
          <p:cNvSpPr txBox="1"/>
          <p:nvPr/>
        </p:nvSpPr>
        <p:spPr>
          <a:xfrm>
            <a:off x="6974974"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9"/>
              </a:rPr>
              <a:t>6.58</a:t>
            </a:r>
            <a:endParaRPr sz="750">
              <a:latin typeface="Arial" panose="020B0604020202020204"/>
              <a:cs typeface="Arial" panose="020B0604020202020204"/>
            </a:endParaRPr>
          </a:p>
        </p:txBody>
      </p:sp>
      <p:sp>
        <p:nvSpPr>
          <p:cNvPr id="144" name="object 144"/>
          <p:cNvSpPr txBox="1"/>
          <p:nvPr/>
        </p:nvSpPr>
        <p:spPr>
          <a:xfrm>
            <a:off x="302794" y="5352047"/>
            <a:ext cx="10750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Price/Cash Flow</a:t>
            </a:r>
            <a:r>
              <a:rPr sz="750" spc="-2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(P/CF)</a:t>
            </a:r>
            <a:endParaRPr sz="750">
              <a:latin typeface="Arial" panose="020B0604020202020204"/>
              <a:cs typeface="Arial" panose="020B0604020202020204"/>
            </a:endParaRPr>
          </a:p>
        </p:txBody>
      </p:sp>
      <p:sp>
        <p:nvSpPr>
          <p:cNvPr id="145" name="object 145"/>
          <p:cNvSpPr txBox="1"/>
          <p:nvPr/>
        </p:nvSpPr>
        <p:spPr>
          <a:xfrm>
            <a:off x="2639594" y="535204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9.77</a:t>
            </a:r>
            <a:endParaRPr sz="750">
              <a:latin typeface="Arial" panose="020B0604020202020204"/>
              <a:cs typeface="Arial" panose="020B0604020202020204"/>
            </a:endParaRPr>
          </a:p>
        </p:txBody>
      </p:sp>
      <p:sp>
        <p:nvSpPr>
          <p:cNvPr id="146" name="object 146"/>
          <p:cNvSpPr txBox="1"/>
          <p:nvPr/>
        </p:nvSpPr>
        <p:spPr>
          <a:xfrm>
            <a:off x="3554329"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17.25</a:t>
            </a:r>
            <a:endParaRPr sz="750">
              <a:latin typeface="Arial" panose="020B0604020202020204"/>
              <a:cs typeface="Arial" panose="020B0604020202020204"/>
            </a:endParaRPr>
          </a:p>
        </p:txBody>
      </p:sp>
      <p:sp>
        <p:nvSpPr>
          <p:cNvPr id="147" name="object 147"/>
          <p:cNvSpPr txBox="1"/>
          <p:nvPr/>
        </p:nvSpPr>
        <p:spPr>
          <a:xfrm>
            <a:off x="4269205"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15.39</a:t>
            </a:r>
            <a:endParaRPr sz="750">
              <a:latin typeface="Arial" panose="020B0604020202020204"/>
              <a:cs typeface="Arial" panose="020B0604020202020204"/>
            </a:endParaRPr>
          </a:p>
        </p:txBody>
      </p:sp>
      <p:sp>
        <p:nvSpPr>
          <p:cNvPr id="148" name="object 148"/>
          <p:cNvSpPr txBox="1"/>
          <p:nvPr/>
        </p:nvSpPr>
        <p:spPr>
          <a:xfrm>
            <a:off x="5299242" y="535204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7.84</a:t>
            </a:r>
            <a:endParaRPr sz="750">
              <a:latin typeface="Arial" panose="020B0604020202020204"/>
              <a:cs typeface="Arial" panose="020B0604020202020204"/>
            </a:endParaRPr>
          </a:p>
        </p:txBody>
      </p:sp>
      <p:sp>
        <p:nvSpPr>
          <p:cNvPr id="149" name="object 149"/>
          <p:cNvSpPr txBox="1"/>
          <p:nvPr/>
        </p:nvSpPr>
        <p:spPr>
          <a:xfrm>
            <a:off x="6137108" y="535204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5.52</a:t>
            </a:r>
            <a:endParaRPr sz="750">
              <a:latin typeface="Arial" panose="020B0604020202020204"/>
              <a:cs typeface="Arial" panose="020B0604020202020204"/>
            </a:endParaRPr>
          </a:p>
        </p:txBody>
      </p:sp>
      <p:sp>
        <p:nvSpPr>
          <p:cNvPr id="150" name="object 150"/>
          <p:cNvSpPr txBox="1"/>
          <p:nvPr/>
        </p:nvSpPr>
        <p:spPr>
          <a:xfrm>
            <a:off x="6913479"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14.55</a:t>
            </a:r>
            <a:endParaRPr sz="750">
              <a:latin typeface="Arial" panose="020B0604020202020204"/>
              <a:cs typeface="Arial" panose="020B0604020202020204"/>
            </a:endParaRPr>
          </a:p>
        </p:txBody>
      </p:sp>
      <p:sp>
        <p:nvSpPr>
          <p:cNvPr id="151" name="object 151"/>
          <p:cNvSpPr txBox="1"/>
          <p:nvPr/>
        </p:nvSpPr>
        <p:spPr>
          <a:xfrm>
            <a:off x="302794" y="5505784"/>
            <a:ext cx="3975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P/E</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a:t>
            </a:r>
            <a:endParaRPr sz="750">
              <a:latin typeface="Arial" panose="020B0604020202020204"/>
              <a:cs typeface="Arial" panose="020B0604020202020204"/>
            </a:endParaRPr>
          </a:p>
        </p:txBody>
      </p:sp>
      <p:sp>
        <p:nvSpPr>
          <p:cNvPr id="152" name="object 152"/>
          <p:cNvSpPr txBox="1"/>
          <p:nvPr/>
        </p:nvSpPr>
        <p:spPr>
          <a:xfrm>
            <a:off x="2578100"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13.37</a:t>
            </a:r>
            <a:endParaRPr sz="750">
              <a:latin typeface="Arial" panose="020B0604020202020204"/>
              <a:cs typeface="Arial" panose="020B0604020202020204"/>
            </a:endParaRPr>
          </a:p>
        </p:txBody>
      </p:sp>
      <p:sp>
        <p:nvSpPr>
          <p:cNvPr id="153" name="object 153"/>
          <p:cNvSpPr txBox="1"/>
          <p:nvPr/>
        </p:nvSpPr>
        <p:spPr>
          <a:xfrm>
            <a:off x="3554329"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0"/>
              </a:rPr>
              <a:t>28.48</a:t>
            </a:r>
            <a:endParaRPr sz="750">
              <a:latin typeface="Arial" panose="020B0604020202020204"/>
              <a:cs typeface="Arial" panose="020B0604020202020204"/>
            </a:endParaRPr>
          </a:p>
        </p:txBody>
      </p:sp>
      <p:sp>
        <p:nvSpPr>
          <p:cNvPr id="154" name="object 154"/>
          <p:cNvSpPr txBox="1"/>
          <p:nvPr/>
        </p:nvSpPr>
        <p:spPr>
          <a:xfrm>
            <a:off x="4269205"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20.41</a:t>
            </a:r>
            <a:endParaRPr sz="750">
              <a:latin typeface="Arial" panose="020B0604020202020204"/>
              <a:cs typeface="Arial" panose="020B0604020202020204"/>
            </a:endParaRPr>
          </a:p>
        </p:txBody>
      </p:sp>
      <p:sp>
        <p:nvSpPr>
          <p:cNvPr id="155" name="object 155"/>
          <p:cNvSpPr txBox="1"/>
          <p:nvPr/>
        </p:nvSpPr>
        <p:spPr>
          <a:xfrm>
            <a:off x="5299242" y="550578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1"/>
              </a:rPr>
              <a:t>8.68</a:t>
            </a:r>
            <a:endParaRPr sz="750">
              <a:latin typeface="Arial" panose="020B0604020202020204"/>
              <a:cs typeface="Arial" panose="020B0604020202020204"/>
            </a:endParaRPr>
          </a:p>
        </p:txBody>
      </p:sp>
      <p:sp>
        <p:nvSpPr>
          <p:cNvPr id="156" name="object 156"/>
          <p:cNvSpPr txBox="1"/>
          <p:nvPr/>
        </p:nvSpPr>
        <p:spPr>
          <a:xfrm>
            <a:off x="6137108" y="550578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2"/>
              </a:rPr>
              <a:t>8.26</a:t>
            </a:r>
            <a:endParaRPr sz="750">
              <a:latin typeface="Arial" panose="020B0604020202020204"/>
              <a:cs typeface="Arial" panose="020B0604020202020204"/>
            </a:endParaRPr>
          </a:p>
        </p:txBody>
      </p:sp>
      <p:sp>
        <p:nvSpPr>
          <p:cNvPr id="157" name="object 157"/>
          <p:cNvSpPr txBox="1"/>
          <p:nvPr/>
        </p:nvSpPr>
        <p:spPr>
          <a:xfrm>
            <a:off x="6913479"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3"/>
              </a:rPr>
              <a:t>16.71</a:t>
            </a:r>
            <a:endParaRPr sz="750">
              <a:latin typeface="Arial" panose="020B0604020202020204"/>
              <a:cs typeface="Arial" panose="020B0604020202020204"/>
            </a:endParaRPr>
          </a:p>
        </p:txBody>
      </p:sp>
      <p:sp>
        <p:nvSpPr>
          <p:cNvPr id="158" name="object 158"/>
          <p:cNvSpPr txBox="1"/>
          <p:nvPr/>
        </p:nvSpPr>
        <p:spPr>
          <a:xfrm>
            <a:off x="302794" y="5659521"/>
            <a:ext cx="7867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Price/Sales</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(P/S)</a:t>
            </a:r>
            <a:endParaRPr sz="750">
              <a:latin typeface="Arial" panose="020B0604020202020204"/>
              <a:cs typeface="Arial" panose="020B0604020202020204"/>
            </a:endParaRPr>
          </a:p>
        </p:txBody>
      </p:sp>
      <p:sp>
        <p:nvSpPr>
          <p:cNvPr id="159" name="object 159"/>
          <p:cNvSpPr txBox="1"/>
          <p:nvPr/>
        </p:nvSpPr>
        <p:spPr>
          <a:xfrm>
            <a:off x="2639594"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4"/>
              </a:rPr>
              <a:t>5.11</a:t>
            </a:r>
            <a:endParaRPr sz="750">
              <a:latin typeface="Arial" panose="020B0604020202020204"/>
              <a:cs typeface="Arial" panose="020B0604020202020204"/>
            </a:endParaRPr>
          </a:p>
        </p:txBody>
      </p:sp>
      <p:sp>
        <p:nvSpPr>
          <p:cNvPr id="160" name="object 160"/>
          <p:cNvSpPr txBox="1"/>
          <p:nvPr/>
        </p:nvSpPr>
        <p:spPr>
          <a:xfrm>
            <a:off x="3554329" y="5659521"/>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4"/>
              </a:rPr>
              <a:t>21.26</a:t>
            </a:r>
            <a:endParaRPr sz="750">
              <a:latin typeface="Arial" panose="020B0604020202020204"/>
              <a:cs typeface="Arial" panose="020B0604020202020204"/>
            </a:endParaRPr>
          </a:p>
        </p:txBody>
      </p:sp>
      <p:sp>
        <p:nvSpPr>
          <p:cNvPr id="161" name="object 161"/>
          <p:cNvSpPr txBox="1"/>
          <p:nvPr/>
        </p:nvSpPr>
        <p:spPr>
          <a:xfrm>
            <a:off x="4330700"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3.10</a:t>
            </a:r>
            <a:endParaRPr sz="750">
              <a:latin typeface="Arial" panose="020B0604020202020204"/>
              <a:cs typeface="Arial" panose="020B0604020202020204"/>
            </a:endParaRPr>
          </a:p>
        </p:txBody>
      </p:sp>
      <p:sp>
        <p:nvSpPr>
          <p:cNvPr id="162" name="object 162"/>
          <p:cNvSpPr txBox="1"/>
          <p:nvPr/>
        </p:nvSpPr>
        <p:spPr>
          <a:xfrm>
            <a:off x="5299242"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5"/>
              </a:rPr>
              <a:t>4.15</a:t>
            </a:r>
            <a:endParaRPr sz="750">
              <a:latin typeface="Arial" panose="020B0604020202020204"/>
              <a:cs typeface="Arial" panose="020B0604020202020204"/>
            </a:endParaRPr>
          </a:p>
        </p:txBody>
      </p:sp>
      <p:sp>
        <p:nvSpPr>
          <p:cNvPr id="163" name="object 163"/>
          <p:cNvSpPr txBox="1"/>
          <p:nvPr/>
        </p:nvSpPr>
        <p:spPr>
          <a:xfrm>
            <a:off x="6137108"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6"/>
              </a:rPr>
              <a:t>3.23</a:t>
            </a:r>
            <a:endParaRPr sz="750">
              <a:latin typeface="Arial" panose="020B0604020202020204"/>
              <a:cs typeface="Arial" panose="020B0604020202020204"/>
            </a:endParaRPr>
          </a:p>
        </p:txBody>
      </p:sp>
      <p:sp>
        <p:nvSpPr>
          <p:cNvPr id="164" name="object 164"/>
          <p:cNvSpPr txBox="1"/>
          <p:nvPr/>
        </p:nvSpPr>
        <p:spPr>
          <a:xfrm>
            <a:off x="6974974"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7"/>
              </a:rPr>
              <a:t>5.04</a:t>
            </a:r>
            <a:endParaRPr sz="750">
              <a:latin typeface="Arial" panose="020B0604020202020204"/>
              <a:cs typeface="Arial" panose="020B0604020202020204"/>
            </a:endParaRPr>
          </a:p>
        </p:txBody>
      </p:sp>
      <p:sp>
        <p:nvSpPr>
          <p:cNvPr id="165" name="object 165"/>
          <p:cNvSpPr txBox="1"/>
          <p:nvPr/>
        </p:nvSpPr>
        <p:spPr>
          <a:xfrm>
            <a:off x="302794" y="5813258"/>
            <a:ext cx="66992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Earnings</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Yield</a:t>
            </a:r>
            <a:endParaRPr sz="750">
              <a:latin typeface="Arial" panose="020B0604020202020204"/>
              <a:cs typeface="Arial" panose="020B0604020202020204"/>
            </a:endParaRPr>
          </a:p>
        </p:txBody>
      </p:sp>
      <p:sp>
        <p:nvSpPr>
          <p:cNvPr id="166" name="object 166"/>
          <p:cNvSpPr txBox="1"/>
          <p:nvPr/>
        </p:nvSpPr>
        <p:spPr>
          <a:xfrm>
            <a:off x="2547352"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8"/>
              </a:rPr>
              <a:t>7.4</a:t>
            </a:r>
            <a:r>
              <a:rPr sz="750" dirty="0">
                <a:solidFill>
                  <a:srgbClr val="3E3E3E"/>
                </a:solidFill>
                <a:latin typeface="Arial" panose="020B0604020202020204"/>
                <a:cs typeface="Arial" panose="020B0604020202020204"/>
                <a:hlinkClick r:id="rId18"/>
              </a:rPr>
              <a:t>8</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7" name="object 167"/>
          <p:cNvSpPr txBox="1"/>
          <p:nvPr/>
        </p:nvSpPr>
        <p:spPr>
          <a:xfrm>
            <a:off x="3485147" y="5813258"/>
            <a:ext cx="34544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8"/>
              </a:rPr>
              <a:t>-9.3</a:t>
            </a:r>
            <a:r>
              <a:rPr sz="750" spc="40" dirty="0">
                <a:solidFill>
                  <a:srgbClr val="3E3E3E"/>
                </a:solidFill>
                <a:latin typeface="Arial" panose="020B0604020202020204"/>
                <a:cs typeface="Arial" panose="020B0604020202020204"/>
                <a:hlinkClick r:id="rId18"/>
              </a:rPr>
              <a:t>6</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8" name="object 168"/>
          <p:cNvSpPr txBox="1"/>
          <p:nvPr/>
        </p:nvSpPr>
        <p:spPr>
          <a:xfrm>
            <a:off x="4238458" y="581325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4.82%</a:t>
            </a:r>
            <a:endParaRPr sz="750">
              <a:latin typeface="Arial" panose="020B0604020202020204"/>
              <a:cs typeface="Arial" panose="020B0604020202020204"/>
            </a:endParaRPr>
          </a:p>
        </p:txBody>
      </p:sp>
      <p:sp>
        <p:nvSpPr>
          <p:cNvPr id="169" name="object 169"/>
          <p:cNvSpPr txBox="1"/>
          <p:nvPr/>
        </p:nvSpPr>
        <p:spPr>
          <a:xfrm>
            <a:off x="5145505" y="5813258"/>
            <a:ext cx="36830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9"/>
              </a:rPr>
              <a:t>11.5</a:t>
            </a:r>
            <a:r>
              <a:rPr sz="750" spc="45" dirty="0">
                <a:solidFill>
                  <a:srgbClr val="3E3E3E"/>
                </a:solidFill>
                <a:latin typeface="Arial" panose="020B0604020202020204"/>
                <a:cs typeface="Arial" panose="020B0604020202020204"/>
                <a:hlinkClick r:id="rId19"/>
              </a:rPr>
              <a:t>2</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0" name="object 170"/>
          <p:cNvSpPr txBox="1"/>
          <p:nvPr/>
        </p:nvSpPr>
        <p:spPr>
          <a:xfrm>
            <a:off x="5983371" y="5813258"/>
            <a:ext cx="36830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0"/>
              </a:rPr>
              <a:t>12.1</a:t>
            </a:r>
            <a:r>
              <a:rPr sz="750" spc="45" dirty="0">
                <a:solidFill>
                  <a:srgbClr val="3E3E3E"/>
                </a:solidFill>
                <a:latin typeface="Arial" panose="020B0604020202020204"/>
                <a:cs typeface="Arial" panose="020B0604020202020204"/>
                <a:hlinkClick r:id="rId20"/>
              </a:rPr>
              <a:t>1</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1" name="object 171"/>
          <p:cNvSpPr txBox="1"/>
          <p:nvPr/>
        </p:nvSpPr>
        <p:spPr>
          <a:xfrm>
            <a:off x="6882731"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1"/>
              </a:rPr>
              <a:t>5.9</a:t>
            </a:r>
            <a:r>
              <a:rPr sz="750" dirty="0">
                <a:solidFill>
                  <a:srgbClr val="3E3E3E"/>
                </a:solidFill>
                <a:latin typeface="Arial" panose="020B0604020202020204"/>
                <a:cs typeface="Arial" panose="020B0604020202020204"/>
                <a:hlinkClick r:id="rId21"/>
              </a:rPr>
              <a:t>8</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2" name="object 172"/>
          <p:cNvSpPr txBox="1"/>
          <p:nvPr/>
        </p:nvSpPr>
        <p:spPr>
          <a:xfrm>
            <a:off x="302794" y="5966995"/>
            <a:ext cx="5422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Debt/Equity</a:t>
            </a:r>
            <a:endParaRPr sz="750">
              <a:latin typeface="Arial" panose="020B0604020202020204"/>
              <a:cs typeface="Arial" panose="020B0604020202020204"/>
            </a:endParaRPr>
          </a:p>
        </p:txBody>
      </p:sp>
      <p:sp>
        <p:nvSpPr>
          <p:cNvPr id="173" name="object 173"/>
          <p:cNvSpPr txBox="1"/>
          <p:nvPr/>
        </p:nvSpPr>
        <p:spPr>
          <a:xfrm>
            <a:off x="2639594"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2"/>
              </a:rPr>
              <a:t>3.50</a:t>
            </a:r>
            <a:endParaRPr sz="750">
              <a:latin typeface="Arial" panose="020B0604020202020204"/>
              <a:cs typeface="Arial" panose="020B0604020202020204"/>
            </a:endParaRPr>
          </a:p>
        </p:txBody>
      </p:sp>
      <p:sp>
        <p:nvSpPr>
          <p:cNvPr id="174" name="object 174"/>
          <p:cNvSpPr txBox="1"/>
          <p:nvPr/>
        </p:nvSpPr>
        <p:spPr>
          <a:xfrm>
            <a:off x="3615823"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2"/>
              </a:rPr>
              <a:t>0.00</a:t>
            </a:r>
            <a:endParaRPr sz="750">
              <a:latin typeface="Arial" panose="020B0604020202020204"/>
              <a:cs typeface="Arial" panose="020B0604020202020204"/>
            </a:endParaRPr>
          </a:p>
        </p:txBody>
      </p:sp>
      <p:sp>
        <p:nvSpPr>
          <p:cNvPr id="175" name="object 175"/>
          <p:cNvSpPr txBox="1"/>
          <p:nvPr/>
        </p:nvSpPr>
        <p:spPr>
          <a:xfrm>
            <a:off x="4330700"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0.68</a:t>
            </a:r>
            <a:endParaRPr sz="750">
              <a:latin typeface="Arial" panose="020B0604020202020204"/>
              <a:cs typeface="Arial" panose="020B0604020202020204"/>
            </a:endParaRPr>
          </a:p>
        </p:txBody>
      </p:sp>
      <p:sp>
        <p:nvSpPr>
          <p:cNvPr id="176" name="object 176"/>
          <p:cNvSpPr txBox="1"/>
          <p:nvPr/>
        </p:nvSpPr>
        <p:spPr>
          <a:xfrm>
            <a:off x="5299242"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3"/>
              </a:rPr>
              <a:t>5.92</a:t>
            </a:r>
            <a:endParaRPr sz="750">
              <a:latin typeface="Arial" panose="020B0604020202020204"/>
              <a:cs typeface="Arial" panose="020B0604020202020204"/>
            </a:endParaRPr>
          </a:p>
        </p:txBody>
      </p:sp>
      <p:sp>
        <p:nvSpPr>
          <p:cNvPr id="177" name="object 177"/>
          <p:cNvSpPr txBox="1"/>
          <p:nvPr/>
        </p:nvSpPr>
        <p:spPr>
          <a:xfrm>
            <a:off x="6137108"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4"/>
              </a:rPr>
              <a:t>1.28</a:t>
            </a:r>
            <a:endParaRPr sz="750">
              <a:latin typeface="Arial" panose="020B0604020202020204"/>
              <a:cs typeface="Arial" panose="020B0604020202020204"/>
            </a:endParaRPr>
          </a:p>
        </p:txBody>
      </p:sp>
      <p:sp>
        <p:nvSpPr>
          <p:cNvPr id="178" name="object 178"/>
          <p:cNvSpPr txBox="1"/>
          <p:nvPr/>
        </p:nvSpPr>
        <p:spPr>
          <a:xfrm>
            <a:off x="6974974"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5"/>
              </a:rPr>
              <a:t>0.52</a:t>
            </a:r>
            <a:endParaRPr sz="750">
              <a:latin typeface="Arial" panose="020B0604020202020204"/>
              <a:cs typeface="Arial" panose="020B0604020202020204"/>
            </a:endParaRPr>
          </a:p>
        </p:txBody>
      </p:sp>
      <p:sp>
        <p:nvSpPr>
          <p:cNvPr id="179" name="object 179"/>
          <p:cNvSpPr txBox="1"/>
          <p:nvPr/>
        </p:nvSpPr>
        <p:spPr>
          <a:xfrm>
            <a:off x="302794" y="6120732"/>
            <a:ext cx="925194"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a:t>
            </a:r>
            <a:r>
              <a:rPr sz="750" spc="-5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($/share)</a:t>
            </a:r>
            <a:endParaRPr sz="750">
              <a:latin typeface="Arial" panose="020B0604020202020204"/>
              <a:cs typeface="Arial" panose="020B0604020202020204"/>
            </a:endParaRPr>
          </a:p>
        </p:txBody>
      </p:sp>
      <p:sp>
        <p:nvSpPr>
          <p:cNvPr id="180" name="object 180"/>
          <p:cNvSpPr txBox="1"/>
          <p:nvPr/>
        </p:nvSpPr>
        <p:spPr>
          <a:xfrm>
            <a:off x="2578100" y="6120732"/>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23.01</a:t>
            </a:r>
            <a:endParaRPr sz="750">
              <a:latin typeface="Arial" panose="020B0604020202020204"/>
              <a:cs typeface="Arial" panose="020B0604020202020204"/>
            </a:endParaRPr>
          </a:p>
        </p:txBody>
      </p:sp>
      <p:sp>
        <p:nvSpPr>
          <p:cNvPr id="181" name="object 181"/>
          <p:cNvSpPr txBox="1"/>
          <p:nvPr/>
        </p:nvSpPr>
        <p:spPr>
          <a:xfrm>
            <a:off x="3577389" y="6120732"/>
            <a:ext cx="2533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-1.14</a:t>
            </a:r>
            <a:endParaRPr sz="750">
              <a:latin typeface="Arial" panose="020B0604020202020204"/>
              <a:cs typeface="Arial" panose="020B0604020202020204"/>
            </a:endParaRPr>
          </a:p>
        </p:txBody>
      </p:sp>
      <p:sp>
        <p:nvSpPr>
          <p:cNvPr id="182" name="object 182"/>
          <p:cNvSpPr txBox="1"/>
          <p:nvPr/>
        </p:nvSpPr>
        <p:spPr>
          <a:xfrm>
            <a:off x="4330700"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6.62</a:t>
            </a:r>
            <a:endParaRPr sz="750">
              <a:latin typeface="Arial" panose="020B0604020202020204"/>
              <a:cs typeface="Arial" panose="020B0604020202020204"/>
            </a:endParaRPr>
          </a:p>
        </p:txBody>
      </p:sp>
      <p:sp>
        <p:nvSpPr>
          <p:cNvPr id="183" name="object 183"/>
          <p:cNvSpPr txBox="1"/>
          <p:nvPr/>
        </p:nvSpPr>
        <p:spPr>
          <a:xfrm>
            <a:off x="5237747" y="6120732"/>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13.74</a:t>
            </a:r>
            <a:endParaRPr sz="750">
              <a:latin typeface="Arial" panose="020B0604020202020204"/>
              <a:cs typeface="Arial" panose="020B0604020202020204"/>
            </a:endParaRPr>
          </a:p>
        </p:txBody>
      </p:sp>
      <p:sp>
        <p:nvSpPr>
          <p:cNvPr id="184" name="object 184"/>
          <p:cNvSpPr txBox="1"/>
          <p:nvPr/>
        </p:nvSpPr>
        <p:spPr>
          <a:xfrm>
            <a:off x="6075613" y="6120732"/>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11.12</a:t>
            </a:r>
            <a:endParaRPr sz="750">
              <a:latin typeface="Arial" panose="020B0604020202020204"/>
              <a:cs typeface="Arial" panose="020B0604020202020204"/>
            </a:endParaRPr>
          </a:p>
        </p:txBody>
      </p:sp>
      <p:sp>
        <p:nvSpPr>
          <p:cNvPr id="185" name="object 185"/>
          <p:cNvSpPr txBox="1"/>
          <p:nvPr/>
        </p:nvSpPr>
        <p:spPr>
          <a:xfrm>
            <a:off x="6913479" y="6120732"/>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10.89</a:t>
            </a:r>
            <a:endParaRPr sz="750">
              <a:latin typeface="Arial" panose="020B0604020202020204"/>
              <a:cs typeface="Arial" panose="020B0604020202020204"/>
            </a:endParaRPr>
          </a:p>
        </p:txBody>
      </p:sp>
      <p:sp>
        <p:nvSpPr>
          <p:cNvPr id="186" name="object 186"/>
          <p:cNvSpPr txBox="1"/>
          <p:nvPr/>
        </p:nvSpPr>
        <p:spPr>
          <a:xfrm>
            <a:off x="302794" y="6305216"/>
            <a:ext cx="680720" cy="145415"/>
          </a:xfrm>
          <a:prstGeom prst="rect">
            <a:avLst/>
          </a:prstGeom>
        </p:spPr>
        <p:txBody>
          <a:bodyPr vert="horz" wrap="square" lIns="0" tIns="17145" rIns="0" bIns="0" rtlCol="0">
            <a:spAutoFit/>
          </a:bodyPr>
          <a:lstStyle/>
          <a:p>
            <a:pPr marL="12700">
              <a:lnSpc>
                <a:spcPct val="100000"/>
              </a:lnSpc>
              <a:spcBef>
                <a:spcPts val="135"/>
              </a:spcBef>
            </a:pPr>
            <a:r>
              <a:rPr sz="750" b="1" spc="20" dirty="0">
                <a:latin typeface="Arial" panose="020B0604020202020204"/>
                <a:cs typeface="Arial" panose="020B0604020202020204"/>
              </a:rPr>
              <a:t>Growth</a:t>
            </a:r>
            <a:r>
              <a:rPr sz="750" b="1" spc="-5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187" name="object 187"/>
          <p:cNvSpPr txBox="1"/>
          <p:nvPr/>
        </p:nvSpPr>
        <p:spPr>
          <a:xfrm>
            <a:off x="2713789" y="6287168"/>
            <a:ext cx="123189" cy="177165"/>
          </a:xfrm>
          <a:prstGeom prst="rect">
            <a:avLst/>
          </a:prstGeom>
          <a:solidFill>
            <a:srgbClr val="D1D1CE"/>
          </a:solidFill>
        </p:spPr>
        <p:txBody>
          <a:bodyPr vert="horz" wrap="square" lIns="0" tIns="50800" rIns="0" bIns="0" rtlCol="0">
            <a:spAutoFit/>
          </a:bodyPr>
          <a:lstStyle/>
          <a:p>
            <a:pPr marL="22860">
              <a:lnSpc>
                <a:spcPct val="100000"/>
              </a:lnSpc>
              <a:spcBef>
                <a:spcPts val="400"/>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88" name="object 188"/>
          <p:cNvSpPr/>
          <p:nvPr/>
        </p:nvSpPr>
        <p:spPr>
          <a:xfrm>
            <a:off x="2709946"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89" name="object 189"/>
          <p:cNvSpPr/>
          <p:nvPr/>
        </p:nvSpPr>
        <p:spPr>
          <a:xfrm>
            <a:off x="2709946"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0" name="object 190"/>
          <p:cNvSpPr/>
          <p:nvPr/>
        </p:nvSpPr>
        <p:spPr>
          <a:xfrm>
            <a:off x="2840622"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91" name="object 191"/>
          <p:cNvSpPr/>
          <p:nvPr/>
        </p:nvSpPr>
        <p:spPr>
          <a:xfrm>
            <a:off x="2709946"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2" name="object 192"/>
          <p:cNvSpPr txBox="1"/>
          <p:nvPr/>
        </p:nvSpPr>
        <p:spPr>
          <a:xfrm>
            <a:off x="3777247" y="6305216"/>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93" name="object 193"/>
          <p:cNvSpPr txBox="1"/>
          <p:nvPr/>
        </p:nvSpPr>
        <p:spPr>
          <a:xfrm>
            <a:off x="4492123" y="6305216"/>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94" name="object 194"/>
          <p:cNvSpPr/>
          <p:nvPr/>
        </p:nvSpPr>
        <p:spPr>
          <a:xfrm>
            <a:off x="5373437"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95" name="object 195"/>
          <p:cNvSpPr txBox="1"/>
          <p:nvPr/>
        </p:nvSpPr>
        <p:spPr>
          <a:xfrm>
            <a:off x="5383797" y="632059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196" name="object 196"/>
          <p:cNvSpPr/>
          <p:nvPr/>
        </p:nvSpPr>
        <p:spPr>
          <a:xfrm>
            <a:off x="5369593"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97" name="object 197"/>
          <p:cNvSpPr/>
          <p:nvPr/>
        </p:nvSpPr>
        <p:spPr>
          <a:xfrm>
            <a:off x="5369593"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8" name="object 198"/>
          <p:cNvSpPr/>
          <p:nvPr/>
        </p:nvSpPr>
        <p:spPr>
          <a:xfrm>
            <a:off x="5500269"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99" name="object 199"/>
          <p:cNvSpPr/>
          <p:nvPr/>
        </p:nvSpPr>
        <p:spPr>
          <a:xfrm>
            <a:off x="5369593"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0" name="object 200"/>
          <p:cNvSpPr/>
          <p:nvPr/>
        </p:nvSpPr>
        <p:spPr>
          <a:xfrm>
            <a:off x="6211302"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1" name="object 201"/>
          <p:cNvSpPr txBox="1"/>
          <p:nvPr/>
        </p:nvSpPr>
        <p:spPr>
          <a:xfrm>
            <a:off x="6221663" y="632059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B</a:t>
            </a:r>
            <a:endParaRPr sz="750">
              <a:latin typeface="Arial" panose="020B0604020202020204"/>
              <a:cs typeface="Arial" panose="020B0604020202020204"/>
            </a:endParaRPr>
          </a:p>
        </p:txBody>
      </p:sp>
      <p:sp>
        <p:nvSpPr>
          <p:cNvPr id="202" name="object 202"/>
          <p:cNvSpPr/>
          <p:nvPr/>
        </p:nvSpPr>
        <p:spPr>
          <a:xfrm>
            <a:off x="6207459"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03" name="object 203"/>
          <p:cNvSpPr/>
          <p:nvPr/>
        </p:nvSpPr>
        <p:spPr>
          <a:xfrm>
            <a:off x="6207459"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4" name="object 204"/>
          <p:cNvSpPr/>
          <p:nvPr/>
        </p:nvSpPr>
        <p:spPr>
          <a:xfrm>
            <a:off x="6338135"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05" name="object 205"/>
          <p:cNvSpPr/>
          <p:nvPr/>
        </p:nvSpPr>
        <p:spPr>
          <a:xfrm>
            <a:off x="6207459"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6" name="object 206"/>
          <p:cNvSpPr/>
          <p:nvPr/>
        </p:nvSpPr>
        <p:spPr>
          <a:xfrm>
            <a:off x="7049168" y="631022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7" name="object 207"/>
          <p:cNvSpPr txBox="1"/>
          <p:nvPr/>
        </p:nvSpPr>
        <p:spPr>
          <a:xfrm>
            <a:off x="7059529" y="632059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208" name="object 208"/>
          <p:cNvSpPr/>
          <p:nvPr/>
        </p:nvSpPr>
        <p:spPr>
          <a:xfrm>
            <a:off x="7045325"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09" name="object 209"/>
          <p:cNvSpPr/>
          <p:nvPr/>
        </p:nvSpPr>
        <p:spPr>
          <a:xfrm>
            <a:off x="7045325" y="6306385"/>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10" name="object 210"/>
          <p:cNvSpPr/>
          <p:nvPr/>
        </p:nvSpPr>
        <p:spPr>
          <a:xfrm>
            <a:off x="7176001"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11" name="object 211"/>
          <p:cNvSpPr/>
          <p:nvPr/>
        </p:nvSpPr>
        <p:spPr>
          <a:xfrm>
            <a:off x="7045325" y="646780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12" name="object 212"/>
          <p:cNvSpPr txBox="1"/>
          <p:nvPr/>
        </p:nvSpPr>
        <p:spPr>
          <a:xfrm>
            <a:off x="302794" y="6497387"/>
            <a:ext cx="1202690" cy="145415"/>
          </a:xfrm>
          <a:prstGeom prst="rect">
            <a:avLst/>
          </a:prstGeom>
        </p:spPr>
        <p:txBody>
          <a:bodyPr vert="horz" wrap="square" lIns="0" tIns="17145" rIns="0" bIns="0" rtlCol="0">
            <a:spAutoFit/>
          </a:bodyPr>
          <a:lstStyle/>
          <a:p>
            <a:pPr marL="12700">
              <a:lnSpc>
                <a:spcPct val="100000"/>
              </a:lnSpc>
              <a:spcBef>
                <a:spcPts val="135"/>
              </a:spcBef>
            </a:pPr>
            <a:r>
              <a:rPr sz="750" spc="10" dirty="0">
                <a:solidFill>
                  <a:srgbClr val="3E3E3E"/>
                </a:solidFill>
                <a:latin typeface="Arial" panose="020B0604020202020204"/>
                <a:cs typeface="Arial" panose="020B0604020202020204"/>
              </a:rPr>
              <a:t>Hist.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Growth (3-5</a:t>
            </a:r>
            <a:r>
              <a:rPr sz="750" spc="-3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yrs)</a:t>
            </a:r>
            <a:endParaRPr sz="750">
              <a:latin typeface="Arial" panose="020B0604020202020204"/>
              <a:cs typeface="Arial" panose="020B0604020202020204"/>
            </a:endParaRPr>
          </a:p>
        </p:txBody>
      </p:sp>
      <p:sp>
        <p:nvSpPr>
          <p:cNvPr id="213" name="object 213"/>
          <p:cNvSpPr txBox="1"/>
          <p:nvPr/>
        </p:nvSpPr>
        <p:spPr>
          <a:xfrm>
            <a:off x="2547352" y="649738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9.27%</a:t>
            </a:r>
            <a:endParaRPr sz="750">
              <a:latin typeface="Arial" panose="020B0604020202020204"/>
              <a:cs typeface="Arial" panose="020B0604020202020204"/>
            </a:endParaRPr>
          </a:p>
        </p:txBody>
      </p:sp>
      <p:sp>
        <p:nvSpPr>
          <p:cNvPr id="214" name="object 214"/>
          <p:cNvSpPr txBox="1"/>
          <p:nvPr/>
        </p:nvSpPr>
        <p:spPr>
          <a:xfrm>
            <a:off x="3469773"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18.91%</a:t>
            </a:r>
            <a:endParaRPr sz="750">
              <a:latin typeface="Arial" panose="020B0604020202020204"/>
              <a:cs typeface="Arial" panose="020B0604020202020204"/>
            </a:endParaRPr>
          </a:p>
        </p:txBody>
      </p:sp>
      <p:sp>
        <p:nvSpPr>
          <p:cNvPr id="215" name="object 215"/>
          <p:cNvSpPr txBox="1"/>
          <p:nvPr/>
        </p:nvSpPr>
        <p:spPr>
          <a:xfrm>
            <a:off x="4238458" y="649738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9.34%</a:t>
            </a:r>
            <a:endParaRPr sz="750">
              <a:latin typeface="Arial" panose="020B0604020202020204"/>
              <a:cs typeface="Arial" panose="020B0604020202020204"/>
            </a:endParaRPr>
          </a:p>
        </p:txBody>
      </p:sp>
      <p:sp>
        <p:nvSpPr>
          <p:cNvPr id="216" name="object 216"/>
          <p:cNvSpPr txBox="1"/>
          <p:nvPr/>
        </p:nvSpPr>
        <p:spPr>
          <a:xfrm>
            <a:off x="5153192"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21.40%</a:t>
            </a:r>
            <a:endParaRPr sz="750">
              <a:latin typeface="Arial" panose="020B0604020202020204"/>
              <a:cs typeface="Arial" panose="020B0604020202020204"/>
            </a:endParaRPr>
          </a:p>
        </p:txBody>
      </p:sp>
      <p:sp>
        <p:nvSpPr>
          <p:cNvPr id="217" name="object 217"/>
          <p:cNvSpPr txBox="1"/>
          <p:nvPr/>
        </p:nvSpPr>
        <p:spPr>
          <a:xfrm>
            <a:off x="5991058"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24.65%</a:t>
            </a:r>
            <a:endParaRPr sz="750">
              <a:latin typeface="Arial" panose="020B0604020202020204"/>
              <a:cs typeface="Arial" panose="020B0604020202020204"/>
            </a:endParaRPr>
          </a:p>
        </p:txBody>
      </p:sp>
      <p:sp>
        <p:nvSpPr>
          <p:cNvPr id="218" name="object 218"/>
          <p:cNvSpPr txBox="1"/>
          <p:nvPr/>
        </p:nvSpPr>
        <p:spPr>
          <a:xfrm>
            <a:off x="6882731" y="649738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6.92%</a:t>
            </a:r>
            <a:endParaRPr sz="750">
              <a:latin typeface="Arial" panose="020B0604020202020204"/>
              <a:cs typeface="Arial" panose="020B0604020202020204"/>
            </a:endParaRPr>
          </a:p>
        </p:txBody>
      </p:sp>
      <p:sp>
        <p:nvSpPr>
          <p:cNvPr id="219" name="object 219"/>
          <p:cNvSpPr txBox="1"/>
          <p:nvPr/>
        </p:nvSpPr>
        <p:spPr>
          <a:xfrm>
            <a:off x="302794" y="6651124"/>
            <a:ext cx="11639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Proj.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Growth</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(F1/F0)</a:t>
            </a:r>
            <a:endParaRPr sz="750">
              <a:latin typeface="Arial" panose="020B0604020202020204"/>
              <a:cs typeface="Arial" panose="020B0604020202020204"/>
            </a:endParaRPr>
          </a:p>
        </p:txBody>
      </p:sp>
      <p:sp>
        <p:nvSpPr>
          <p:cNvPr id="220" name="object 220"/>
          <p:cNvSpPr txBox="1"/>
          <p:nvPr/>
        </p:nvSpPr>
        <p:spPr>
          <a:xfrm>
            <a:off x="2547352" y="665112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1.35%</a:t>
            </a:r>
            <a:endParaRPr sz="750">
              <a:latin typeface="Arial" panose="020B0604020202020204"/>
              <a:cs typeface="Arial" panose="020B0604020202020204"/>
            </a:endParaRPr>
          </a:p>
        </p:txBody>
      </p:sp>
      <p:sp>
        <p:nvSpPr>
          <p:cNvPr id="221" name="object 221"/>
          <p:cNvSpPr txBox="1"/>
          <p:nvPr/>
        </p:nvSpPr>
        <p:spPr>
          <a:xfrm>
            <a:off x="3523581" y="665112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7.44%</a:t>
            </a:r>
            <a:endParaRPr sz="750">
              <a:latin typeface="Arial" panose="020B0604020202020204"/>
              <a:cs typeface="Arial" panose="020B0604020202020204"/>
            </a:endParaRPr>
          </a:p>
        </p:txBody>
      </p:sp>
      <p:sp>
        <p:nvSpPr>
          <p:cNvPr id="222" name="object 222"/>
          <p:cNvSpPr txBox="1"/>
          <p:nvPr/>
        </p:nvSpPr>
        <p:spPr>
          <a:xfrm>
            <a:off x="4184650"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14.09%</a:t>
            </a:r>
            <a:endParaRPr sz="750">
              <a:latin typeface="Arial" panose="020B0604020202020204"/>
              <a:cs typeface="Arial" panose="020B0604020202020204"/>
            </a:endParaRPr>
          </a:p>
        </p:txBody>
      </p:sp>
      <p:sp>
        <p:nvSpPr>
          <p:cNvPr id="223" name="object 223"/>
          <p:cNvSpPr txBox="1"/>
          <p:nvPr/>
        </p:nvSpPr>
        <p:spPr>
          <a:xfrm>
            <a:off x="5153192"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17.48%</a:t>
            </a:r>
            <a:endParaRPr sz="750">
              <a:latin typeface="Arial" panose="020B0604020202020204"/>
              <a:cs typeface="Arial" panose="020B0604020202020204"/>
            </a:endParaRPr>
          </a:p>
        </p:txBody>
      </p:sp>
      <p:sp>
        <p:nvSpPr>
          <p:cNvPr id="224" name="object 224"/>
          <p:cNvSpPr txBox="1"/>
          <p:nvPr/>
        </p:nvSpPr>
        <p:spPr>
          <a:xfrm>
            <a:off x="5991058"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15.35%</a:t>
            </a:r>
            <a:endParaRPr sz="750">
              <a:latin typeface="Arial" panose="020B0604020202020204"/>
              <a:cs typeface="Arial" panose="020B0604020202020204"/>
            </a:endParaRPr>
          </a:p>
        </p:txBody>
      </p:sp>
      <p:sp>
        <p:nvSpPr>
          <p:cNvPr id="225" name="object 225"/>
          <p:cNvSpPr txBox="1"/>
          <p:nvPr/>
        </p:nvSpPr>
        <p:spPr>
          <a:xfrm>
            <a:off x="6828924"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18.07%</a:t>
            </a:r>
            <a:endParaRPr sz="750">
              <a:latin typeface="Arial" panose="020B0604020202020204"/>
              <a:cs typeface="Arial" panose="020B0604020202020204"/>
            </a:endParaRPr>
          </a:p>
        </p:txBody>
      </p:sp>
      <p:sp>
        <p:nvSpPr>
          <p:cNvPr id="226" name="object 226"/>
          <p:cNvSpPr txBox="1"/>
          <p:nvPr/>
        </p:nvSpPr>
        <p:spPr>
          <a:xfrm>
            <a:off x="302794" y="6804860"/>
            <a:ext cx="10972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Curr. </a:t>
            </a: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Growth</a:t>
            </a:r>
            <a:endParaRPr sz="750">
              <a:latin typeface="Arial" panose="020B0604020202020204"/>
              <a:cs typeface="Arial" panose="020B0604020202020204"/>
            </a:endParaRPr>
          </a:p>
        </p:txBody>
      </p:sp>
      <p:sp>
        <p:nvSpPr>
          <p:cNvPr id="227" name="object 227"/>
          <p:cNvSpPr txBox="1"/>
          <p:nvPr/>
        </p:nvSpPr>
        <p:spPr>
          <a:xfrm>
            <a:off x="2493544" y="680486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19.25%</a:t>
            </a:r>
            <a:endParaRPr sz="750">
              <a:latin typeface="Arial" panose="020B0604020202020204"/>
              <a:cs typeface="Arial" panose="020B0604020202020204"/>
            </a:endParaRPr>
          </a:p>
        </p:txBody>
      </p:sp>
      <p:sp>
        <p:nvSpPr>
          <p:cNvPr id="228" name="object 228"/>
          <p:cNvSpPr txBox="1"/>
          <p:nvPr/>
        </p:nvSpPr>
        <p:spPr>
          <a:xfrm>
            <a:off x="3469773" y="680486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12.13%</a:t>
            </a:r>
            <a:endParaRPr sz="750">
              <a:latin typeface="Arial" panose="020B0604020202020204"/>
              <a:cs typeface="Arial" panose="020B0604020202020204"/>
            </a:endParaRPr>
          </a:p>
        </p:txBody>
      </p:sp>
      <p:sp>
        <p:nvSpPr>
          <p:cNvPr id="229" name="object 229"/>
          <p:cNvSpPr txBox="1"/>
          <p:nvPr/>
        </p:nvSpPr>
        <p:spPr>
          <a:xfrm>
            <a:off x="4238458" y="6804860"/>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0.52%</a:t>
            </a:r>
            <a:endParaRPr sz="750">
              <a:latin typeface="Arial" panose="020B0604020202020204"/>
              <a:cs typeface="Arial" panose="020B0604020202020204"/>
            </a:endParaRPr>
          </a:p>
        </p:txBody>
      </p:sp>
      <p:sp>
        <p:nvSpPr>
          <p:cNvPr id="230" name="object 230"/>
          <p:cNvSpPr txBox="1"/>
          <p:nvPr/>
        </p:nvSpPr>
        <p:spPr>
          <a:xfrm>
            <a:off x="5153192" y="680486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58.71%</a:t>
            </a:r>
            <a:endParaRPr sz="750">
              <a:latin typeface="Arial" panose="020B0604020202020204"/>
              <a:cs typeface="Arial" panose="020B0604020202020204"/>
            </a:endParaRPr>
          </a:p>
        </p:txBody>
      </p:sp>
      <p:sp>
        <p:nvSpPr>
          <p:cNvPr id="231" name="object 231"/>
          <p:cNvSpPr txBox="1"/>
          <p:nvPr/>
        </p:nvSpPr>
        <p:spPr>
          <a:xfrm>
            <a:off x="5937250" y="6804860"/>
            <a:ext cx="42037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157.14%</a:t>
            </a:r>
            <a:endParaRPr sz="750">
              <a:latin typeface="Arial" panose="020B0604020202020204"/>
              <a:cs typeface="Arial" panose="020B0604020202020204"/>
            </a:endParaRPr>
          </a:p>
        </p:txBody>
      </p:sp>
      <p:sp>
        <p:nvSpPr>
          <p:cNvPr id="232" name="object 232"/>
          <p:cNvSpPr txBox="1"/>
          <p:nvPr/>
        </p:nvSpPr>
        <p:spPr>
          <a:xfrm>
            <a:off x="6851984" y="6804860"/>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-5.46%</a:t>
            </a:r>
            <a:endParaRPr sz="750">
              <a:latin typeface="Arial" panose="020B0604020202020204"/>
              <a:cs typeface="Arial" panose="020B0604020202020204"/>
            </a:endParaRPr>
          </a:p>
        </p:txBody>
      </p:sp>
      <p:sp>
        <p:nvSpPr>
          <p:cNvPr id="233" name="object 233"/>
          <p:cNvSpPr txBox="1"/>
          <p:nvPr/>
        </p:nvSpPr>
        <p:spPr>
          <a:xfrm>
            <a:off x="302794" y="6958597"/>
            <a:ext cx="1475105" cy="145415"/>
          </a:xfrm>
          <a:prstGeom prst="rect">
            <a:avLst/>
          </a:prstGeom>
        </p:spPr>
        <p:txBody>
          <a:bodyPr vert="horz" wrap="square" lIns="0" tIns="17145" rIns="0" bIns="0" rtlCol="0">
            <a:spAutoFit/>
          </a:bodyPr>
          <a:lstStyle/>
          <a:p>
            <a:pPr marL="12700">
              <a:lnSpc>
                <a:spcPct val="100000"/>
              </a:lnSpc>
              <a:spcBef>
                <a:spcPts val="135"/>
              </a:spcBef>
            </a:pPr>
            <a:r>
              <a:rPr sz="750" spc="10" dirty="0">
                <a:solidFill>
                  <a:srgbClr val="3E3E3E"/>
                </a:solidFill>
                <a:latin typeface="Arial" panose="020B0604020202020204"/>
                <a:cs typeface="Arial" panose="020B0604020202020204"/>
              </a:rPr>
              <a:t>Hist. </a:t>
            </a: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 Growth (3-5</a:t>
            </a:r>
            <a:r>
              <a:rPr sz="750" spc="-3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yrs)</a:t>
            </a:r>
            <a:endParaRPr sz="750">
              <a:latin typeface="Arial" panose="020B0604020202020204"/>
              <a:cs typeface="Arial" panose="020B0604020202020204"/>
            </a:endParaRPr>
          </a:p>
        </p:txBody>
      </p:sp>
      <p:sp>
        <p:nvSpPr>
          <p:cNvPr id="234" name="object 234"/>
          <p:cNvSpPr txBox="1"/>
          <p:nvPr/>
        </p:nvSpPr>
        <p:spPr>
          <a:xfrm>
            <a:off x="2547352" y="69585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5.89%</a:t>
            </a:r>
            <a:endParaRPr sz="750">
              <a:latin typeface="Arial" panose="020B0604020202020204"/>
              <a:cs typeface="Arial" panose="020B0604020202020204"/>
            </a:endParaRPr>
          </a:p>
        </p:txBody>
      </p:sp>
      <p:sp>
        <p:nvSpPr>
          <p:cNvPr id="235" name="object 235"/>
          <p:cNvSpPr txBox="1"/>
          <p:nvPr/>
        </p:nvSpPr>
        <p:spPr>
          <a:xfrm>
            <a:off x="3523581" y="69585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6.91%</a:t>
            </a:r>
            <a:endParaRPr sz="750">
              <a:latin typeface="Arial" panose="020B0604020202020204"/>
              <a:cs typeface="Arial" panose="020B0604020202020204"/>
            </a:endParaRPr>
          </a:p>
        </p:txBody>
      </p:sp>
      <p:sp>
        <p:nvSpPr>
          <p:cNvPr id="236" name="object 236"/>
          <p:cNvSpPr txBox="1"/>
          <p:nvPr/>
        </p:nvSpPr>
        <p:spPr>
          <a:xfrm>
            <a:off x="4238458" y="69585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7.62%</a:t>
            </a:r>
            <a:endParaRPr sz="750">
              <a:latin typeface="Arial" panose="020B0604020202020204"/>
              <a:cs typeface="Arial" panose="020B0604020202020204"/>
            </a:endParaRPr>
          </a:p>
        </p:txBody>
      </p:sp>
      <p:sp>
        <p:nvSpPr>
          <p:cNvPr id="237" name="object 237"/>
          <p:cNvSpPr txBox="1"/>
          <p:nvPr/>
        </p:nvSpPr>
        <p:spPr>
          <a:xfrm>
            <a:off x="5153192" y="695859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19.92%</a:t>
            </a:r>
            <a:endParaRPr sz="750">
              <a:latin typeface="Arial" panose="020B0604020202020204"/>
              <a:cs typeface="Arial" panose="020B0604020202020204"/>
            </a:endParaRPr>
          </a:p>
        </p:txBody>
      </p:sp>
      <p:sp>
        <p:nvSpPr>
          <p:cNvPr id="238" name="object 238"/>
          <p:cNvSpPr txBox="1"/>
          <p:nvPr/>
        </p:nvSpPr>
        <p:spPr>
          <a:xfrm>
            <a:off x="5991058" y="695859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46.29%</a:t>
            </a:r>
            <a:endParaRPr sz="750">
              <a:latin typeface="Arial" panose="020B0604020202020204"/>
              <a:cs typeface="Arial" panose="020B0604020202020204"/>
            </a:endParaRPr>
          </a:p>
        </p:txBody>
      </p:sp>
      <p:sp>
        <p:nvSpPr>
          <p:cNvPr id="239" name="object 239"/>
          <p:cNvSpPr txBox="1"/>
          <p:nvPr/>
        </p:nvSpPr>
        <p:spPr>
          <a:xfrm>
            <a:off x="6882731" y="69585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7.62%</a:t>
            </a:r>
            <a:endParaRPr sz="750">
              <a:latin typeface="Arial" panose="020B0604020202020204"/>
              <a:cs typeface="Arial" panose="020B0604020202020204"/>
            </a:endParaRPr>
          </a:p>
        </p:txBody>
      </p:sp>
      <p:sp>
        <p:nvSpPr>
          <p:cNvPr id="240" name="object 240"/>
          <p:cNvSpPr txBox="1"/>
          <p:nvPr/>
        </p:nvSpPr>
        <p:spPr>
          <a:xfrm>
            <a:off x="302794" y="7112334"/>
            <a:ext cx="61976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Current</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Ratio</a:t>
            </a:r>
            <a:endParaRPr sz="750">
              <a:latin typeface="Arial" panose="020B0604020202020204"/>
              <a:cs typeface="Arial" panose="020B0604020202020204"/>
            </a:endParaRPr>
          </a:p>
        </p:txBody>
      </p:sp>
      <p:sp>
        <p:nvSpPr>
          <p:cNvPr id="241" name="object 241"/>
          <p:cNvSpPr txBox="1"/>
          <p:nvPr/>
        </p:nvSpPr>
        <p:spPr>
          <a:xfrm>
            <a:off x="2639594"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1.81</a:t>
            </a:r>
            <a:endParaRPr sz="750">
              <a:latin typeface="Arial" panose="020B0604020202020204"/>
              <a:cs typeface="Arial" panose="020B0604020202020204"/>
            </a:endParaRPr>
          </a:p>
        </p:txBody>
      </p:sp>
      <p:sp>
        <p:nvSpPr>
          <p:cNvPr id="242" name="object 242"/>
          <p:cNvSpPr txBox="1"/>
          <p:nvPr/>
        </p:nvSpPr>
        <p:spPr>
          <a:xfrm>
            <a:off x="3615823"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6.21</a:t>
            </a:r>
            <a:endParaRPr sz="750">
              <a:latin typeface="Arial" panose="020B0604020202020204"/>
              <a:cs typeface="Arial" panose="020B0604020202020204"/>
            </a:endParaRPr>
          </a:p>
        </p:txBody>
      </p:sp>
      <p:sp>
        <p:nvSpPr>
          <p:cNvPr id="243" name="object 243"/>
          <p:cNvSpPr txBox="1"/>
          <p:nvPr/>
        </p:nvSpPr>
        <p:spPr>
          <a:xfrm>
            <a:off x="4330700"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1.39</a:t>
            </a:r>
            <a:endParaRPr sz="750">
              <a:latin typeface="Arial" panose="020B0604020202020204"/>
              <a:cs typeface="Arial" panose="020B0604020202020204"/>
            </a:endParaRPr>
          </a:p>
        </p:txBody>
      </p:sp>
      <p:sp>
        <p:nvSpPr>
          <p:cNvPr id="244" name="object 244"/>
          <p:cNvSpPr txBox="1"/>
          <p:nvPr/>
        </p:nvSpPr>
        <p:spPr>
          <a:xfrm>
            <a:off x="5299242"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0.84</a:t>
            </a:r>
            <a:endParaRPr sz="750">
              <a:latin typeface="Arial" panose="020B0604020202020204"/>
              <a:cs typeface="Arial" panose="020B0604020202020204"/>
            </a:endParaRPr>
          </a:p>
        </p:txBody>
      </p:sp>
      <p:sp>
        <p:nvSpPr>
          <p:cNvPr id="245" name="object 245"/>
          <p:cNvSpPr txBox="1"/>
          <p:nvPr/>
        </p:nvSpPr>
        <p:spPr>
          <a:xfrm>
            <a:off x="6137108"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1.58</a:t>
            </a:r>
            <a:endParaRPr sz="750">
              <a:latin typeface="Arial" panose="020B0604020202020204"/>
              <a:cs typeface="Arial" panose="020B0604020202020204"/>
            </a:endParaRPr>
          </a:p>
        </p:txBody>
      </p:sp>
      <p:sp>
        <p:nvSpPr>
          <p:cNvPr id="246" name="object 246"/>
          <p:cNvSpPr txBox="1"/>
          <p:nvPr/>
        </p:nvSpPr>
        <p:spPr>
          <a:xfrm>
            <a:off x="6974974"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1.21</a:t>
            </a:r>
            <a:endParaRPr sz="750">
              <a:latin typeface="Arial" panose="020B0604020202020204"/>
              <a:cs typeface="Arial" panose="020B0604020202020204"/>
            </a:endParaRPr>
          </a:p>
        </p:txBody>
      </p:sp>
      <p:sp>
        <p:nvSpPr>
          <p:cNvPr id="247" name="object 247"/>
          <p:cNvSpPr txBox="1"/>
          <p:nvPr/>
        </p:nvSpPr>
        <p:spPr>
          <a:xfrm>
            <a:off x="302794" y="7266071"/>
            <a:ext cx="5753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Debt/Capital</a:t>
            </a:r>
            <a:endParaRPr sz="750">
              <a:latin typeface="Arial" panose="020B0604020202020204"/>
              <a:cs typeface="Arial" panose="020B0604020202020204"/>
            </a:endParaRPr>
          </a:p>
        </p:txBody>
      </p:sp>
      <p:sp>
        <p:nvSpPr>
          <p:cNvPr id="248" name="object 248"/>
          <p:cNvSpPr txBox="1"/>
          <p:nvPr/>
        </p:nvSpPr>
        <p:spPr>
          <a:xfrm>
            <a:off x="2493544"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77.76%</a:t>
            </a:r>
            <a:endParaRPr sz="750">
              <a:latin typeface="Arial" panose="020B0604020202020204"/>
              <a:cs typeface="Arial" panose="020B0604020202020204"/>
            </a:endParaRPr>
          </a:p>
        </p:txBody>
      </p:sp>
      <p:sp>
        <p:nvSpPr>
          <p:cNvPr id="249" name="object 249"/>
          <p:cNvSpPr txBox="1"/>
          <p:nvPr/>
        </p:nvSpPr>
        <p:spPr>
          <a:xfrm>
            <a:off x="3523581" y="726607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250" name="object 250"/>
          <p:cNvSpPr txBox="1"/>
          <p:nvPr/>
        </p:nvSpPr>
        <p:spPr>
          <a:xfrm>
            <a:off x="4184650"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41.42%</a:t>
            </a:r>
            <a:endParaRPr sz="750">
              <a:latin typeface="Arial" panose="020B0604020202020204"/>
              <a:cs typeface="Arial" panose="020B0604020202020204"/>
            </a:endParaRPr>
          </a:p>
        </p:txBody>
      </p:sp>
      <p:sp>
        <p:nvSpPr>
          <p:cNvPr id="251" name="object 251"/>
          <p:cNvSpPr txBox="1"/>
          <p:nvPr/>
        </p:nvSpPr>
        <p:spPr>
          <a:xfrm>
            <a:off x="5153192"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85.55%</a:t>
            </a:r>
            <a:endParaRPr sz="750">
              <a:latin typeface="Arial" panose="020B0604020202020204"/>
              <a:cs typeface="Arial" panose="020B0604020202020204"/>
            </a:endParaRPr>
          </a:p>
        </p:txBody>
      </p:sp>
      <p:sp>
        <p:nvSpPr>
          <p:cNvPr id="252" name="object 252"/>
          <p:cNvSpPr txBox="1"/>
          <p:nvPr/>
        </p:nvSpPr>
        <p:spPr>
          <a:xfrm>
            <a:off x="5991058"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56.06%</a:t>
            </a:r>
            <a:endParaRPr sz="750">
              <a:latin typeface="Arial" panose="020B0604020202020204"/>
              <a:cs typeface="Arial" panose="020B0604020202020204"/>
            </a:endParaRPr>
          </a:p>
        </p:txBody>
      </p:sp>
      <p:sp>
        <p:nvSpPr>
          <p:cNvPr id="253" name="object 253"/>
          <p:cNvSpPr txBox="1"/>
          <p:nvPr/>
        </p:nvSpPr>
        <p:spPr>
          <a:xfrm>
            <a:off x="6828924"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34.03%</a:t>
            </a:r>
            <a:endParaRPr sz="750">
              <a:latin typeface="Arial" panose="020B0604020202020204"/>
              <a:cs typeface="Arial" panose="020B0604020202020204"/>
            </a:endParaRPr>
          </a:p>
        </p:txBody>
      </p:sp>
      <p:sp>
        <p:nvSpPr>
          <p:cNvPr id="254" name="object 254"/>
          <p:cNvSpPr txBox="1"/>
          <p:nvPr/>
        </p:nvSpPr>
        <p:spPr>
          <a:xfrm>
            <a:off x="302794" y="7419808"/>
            <a:ext cx="5143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Net</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Margin</a:t>
            </a:r>
            <a:endParaRPr sz="750">
              <a:latin typeface="Arial" panose="020B0604020202020204"/>
              <a:cs typeface="Arial" panose="020B0604020202020204"/>
            </a:endParaRPr>
          </a:p>
        </p:txBody>
      </p:sp>
      <p:sp>
        <p:nvSpPr>
          <p:cNvPr id="255" name="object 255"/>
          <p:cNvSpPr txBox="1"/>
          <p:nvPr/>
        </p:nvSpPr>
        <p:spPr>
          <a:xfrm>
            <a:off x="2493544"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28.57%</a:t>
            </a:r>
            <a:endParaRPr sz="750">
              <a:latin typeface="Arial" panose="020B0604020202020204"/>
              <a:cs typeface="Arial" panose="020B0604020202020204"/>
            </a:endParaRPr>
          </a:p>
        </p:txBody>
      </p:sp>
      <p:sp>
        <p:nvSpPr>
          <p:cNvPr id="256" name="object 256"/>
          <p:cNvSpPr txBox="1"/>
          <p:nvPr/>
        </p:nvSpPr>
        <p:spPr>
          <a:xfrm>
            <a:off x="3377531" y="7419808"/>
            <a:ext cx="4533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-181.91%</a:t>
            </a:r>
            <a:endParaRPr sz="750">
              <a:latin typeface="Arial" panose="020B0604020202020204"/>
              <a:cs typeface="Arial" panose="020B0604020202020204"/>
            </a:endParaRPr>
          </a:p>
        </p:txBody>
      </p:sp>
      <p:sp>
        <p:nvSpPr>
          <p:cNvPr id="257" name="object 257"/>
          <p:cNvSpPr txBox="1"/>
          <p:nvPr/>
        </p:nvSpPr>
        <p:spPr>
          <a:xfrm>
            <a:off x="4184650"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10.59%</a:t>
            </a:r>
            <a:endParaRPr sz="750">
              <a:latin typeface="Arial" panose="020B0604020202020204"/>
              <a:cs typeface="Arial" panose="020B0604020202020204"/>
            </a:endParaRPr>
          </a:p>
        </p:txBody>
      </p:sp>
      <p:sp>
        <p:nvSpPr>
          <p:cNvPr id="258" name="object 258"/>
          <p:cNvSpPr txBox="1"/>
          <p:nvPr/>
        </p:nvSpPr>
        <p:spPr>
          <a:xfrm>
            <a:off x="5153192"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10.08%</a:t>
            </a:r>
            <a:endParaRPr sz="750">
              <a:latin typeface="Arial" panose="020B0604020202020204"/>
              <a:cs typeface="Arial" panose="020B0604020202020204"/>
            </a:endParaRPr>
          </a:p>
        </p:txBody>
      </p:sp>
      <p:sp>
        <p:nvSpPr>
          <p:cNvPr id="259" name="object 259"/>
          <p:cNvSpPr txBox="1"/>
          <p:nvPr/>
        </p:nvSpPr>
        <p:spPr>
          <a:xfrm>
            <a:off x="5960310" y="7419808"/>
            <a:ext cx="3981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-21.20%</a:t>
            </a:r>
            <a:endParaRPr sz="750">
              <a:latin typeface="Arial" panose="020B0604020202020204"/>
              <a:cs typeface="Arial" panose="020B0604020202020204"/>
            </a:endParaRPr>
          </a:p>
        </p:txBody>
      </p:sp>
      <p:sp>
        <p:nvSpPr>
          <p:cNvPr id="260" name="object 260"/>
          <p:cNvSpPr txBox="1"/>
          <p:nvPr/>
        </p:nvSpPr>
        <p:spPr>
          <a:xfrm>
            <a:off x="6828924"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17.82%</a:t>
            </a:r>
            <a:endParaRPr sz="750">
              <a:latin typeface="Arial" panose="020B0604020202020204"/>
              <a:cs typeface="Arial" panose="020B0604020202020204"/>
            </a:endParaRPr>
          </a:p>
        </p:txBody>
      </p:sp>
      <p:sp>
        <p:nvSpPr>
          <p:cNvPr id="261" name="object 261"/>
          <p:cNvSpPr txBox="1"/>
          <p:nvPr/>
        </p:nvSpPr>
        <p:spPr>
          <a:xfrm>
            <a:off x="302794" y="7573545"/>
            <a:ext cx="7702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Return </a:t>
            </a:r>
            <a:r>
              <a:rPr sz="750" spc="20" dirty="0">
                <a:solidFill>
                  <a:srgbClr val="3E3E3E"/>
                </a:solidFill>
                <a:latin typeface="Arial" panose="020B0604020202020204"/>
                <a:cs typeface="Arial" panose="020B0604020202020204"/>
              </a:rPr>
              <a:t>on</a:t>
            </a:r>
            <a:r>
              <a:rPr sz="750" spc="-5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Equity</a:t>
            </a:r>
            <a:endParaRPr sz="750">
              <a:latin typeface="Arial" panose="020B0604020202020204"/>
              <a:cs typeface="Arial" panose="020B0604020202020204"/>
            </a:endParaRPr>
          </a:p>
        </p:txBody>
      </p:sp>
      <p:sp>
        <p:nvSpPr>
          <p:cNvPr id="262" name="object 262"/>
          <p:cNvSpPr txBox="1"/>
          <p:nvPr/>
        </p:nvSpPr>
        <p:spPr>
          <a:xfrm>
            <a:off x="2493544"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96.71%</a:t>
            </a:r>
            <a:endParaRPr sz="750">
              <a:latin typeface="Arial" panose="020B0604020202020204"/>
              <a:cs typeface="Arial" panose="020B0604020202020204"/>
            </a:endParaRPr>
          </a:p>
        </p:txBody>
      </p:sp>
      <p:sp>
        <p:nvSpPr>
          <p:cNvPr id="263" name="object 263"/>
          <p:cNvSpPr txBox="1"/>
          <p:nvPr/>
        </p:nvSpPr>
        <p:spPr>
          <a:xfrm>
            <a:off x="3439026" y="7573545"/>
            <a:ext cx="3981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-59.26%</a:t>
            </a:r>
            <a:endParaRPr sz="750">
              <a:latin typeface="Arial" panose="020B0604020202020204"/>
              <a:cs typeface="Arial" panose="020B0604020202020204"/>
            </a:endParaRPr>
          </a:p>
        </p:txBody>
      </p:sp>
      <p:sp>
        <p:nvSpPr>
          <p:cNvPr id="264" name="object 264"/>
          <p:cNvSpPr txBox="1"/>
          <p:nvPr/>
        </p:nvSpPr>
        <p:spPr>
          <a:xfrm>
            <a:off x="4184650"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14.65%</a:t>
            </a:r>
            <a:endParaRPr sz="750">
              <a:latin typeface="Arial" panose="020B0604020202020204"/>
              <a:cs typeface="Arial" panose="020B0604020202020204"/>
            </a:endParaRPr>
          </a:p>
        </p:txBody>
      </p:sp>
      <p:sp>
        <p:nvSpPr>
          <p:cNvPr id="265" name="object 265"/>
          <p:cNvSpPr txBox="1"/>
          <p:nvPr/>
        </p:nvSpPr>
        <p:spPr>
          <a:xfrm>
            <a:off x="5099384" y="7573545"/>
            <a:ext cx="42037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199.21%</a:t>
            </a:r>
            <a:endParaRPr sz="750">
              <a:latin typeface="Arial" panose="020B0604020202020204"/>
              <a:cs typeface="Arial" panose="020B0604020202020204"/>
            </a:endParaRPr>
          </a:p>
        </p:txBody>
      </p:sp>
      <p:sp>
        <p:nvSpPr>
          <p:cNvPr id="266" name="object 266"/>
          <p:cNvSpPr txBox="1"/>
          <p:nvPr/>
        </p:nvSpPr>
        <p:spPr>
          <a:xfrm>
            <a:off x="5991058"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31.55%</a:t>
            </a:r>
            <a:endParaRPr sz="750">
              <a:latin typeface="Arial" panose="020B0604020202020204"/>
              <a:cs typeface="Arial" panose="020B0604020202020204"/>
            </a:endParaRPr>
          </a:p>
        </p:txBody>
      </p:sp>
      <p:sp>
        <p:nvSpPr>
          <p:cNvPr id="267" name="object 267"/>
          <p:cNvSpPr txBox="1"/>
          <p:nvPr/>
        </p:nvSpPr>
        <p:spPr>
          <a:xfrm>
            <a:off x="6828924"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34.02%</a:t>
            </a:r>
            <a:endParaRPr sz="750">
              <a:latin typeface="Arial" panose="020B0604020202020204"/>
              <a:cs typeface="Arial" panose="020B0604020202020204"/>
            </a:endParaRPr>
          </a:p>
        </p:txBody>
      </p:sp>
      <p:sp>
        <p:nvSpPr>
          <p:cNvPr id="268" name="object 268"/>
          <p:cNvSpPr txBox="1"/>
          <p:nvPr/>
        </p:nvSpPr>
        <p:spPr>
          <a:xfrm>
            <a:off x="302794" y="7727281"/>
            <a:ext cx="6032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Sales/Assets</a:t>
            </a:r>
            <a:endParaRPr sz="750">
              <a:latin typeface="Arial" panose="020B0604020202020204"/>
              <a:cs typeface="Arial" panose="020B0604020202020204"/>
            </a:endParaRPr>
          </a:p>
        </p:txBody>
      </p:sp>
      <p:sp>
        <p:nvSpPr>
          <p:cNvPr id="269" name="object 269"/>
          <p:cNvSpPr txBox="1"/>
          <p:nvPr/>
        </p:nvSpPr>
        <p:spPr>
          <a:xfrm>
            <a:off x="2639594"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0.40</a:t>
            </a:r>
            <a:endParaRPr sz="750">
              <a:latin typeface="Arial" panose="020B0604020202020204"/>
              <a:cs typeface="Arial" panose="020B0604020202020204"/>
            </a:endParaRPr>
          </a:p>
        </p:txBody>
      </p:sp>
      <p:sp>
        <p:nvSpPr>
          <p:cNvPr id="270" name="object 270"/>
          <p:cNvSpPr txBox="1"/>
          <p:nvPr/>
        </p:nvSpPr>
        <p:spPr>
          <a:xfrm>
            <a:off x="3615823"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0.19</a:t>
            </a:r>
            <a:endParaRPr sz="750">
              <a:latin typeface="Arial" panose="020B0604020202020204"/>
              <a:cs typeface="Arial" panose="020B0604020202020204"/>
            </a:endParaRPr>
          </a:p>
        </p:txBody>
      </p:sp>
      <p:sp>
        <p:nvSpPr>
          <p:cNvPr id="271" name="object 271"/>
          <p:cNvSpPr txBox="1"/>
          <p:nvPr/>
        </p:nvSpPr>
        <p:spPr>
          <a:xfrm>
            <a:off x="4330700"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0.51</a:t>
            </a:r>
            <a:endParaRPr sz="750">
              <a:latin typeface="Arial" panose="020B0604020202020204"/>
              <a:cs typeface="Arial" panose="020B0604020202020204"/>
            </a:endParaRPr>
          </a:p>
        </p:txBody>
      </p:sp>
      <p:sp>
        <p:nvSpPr>
          <p:cNvPr id="272" name="object 272"/>
          <p:cNvSpPr txBox="1"/>
          <p:nvPr/>
        </p:nvSpPr>
        <p:spPr>
          <a:xfrm>
            <a:off x="5299242"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0.34</a:t>
            </a:r>
            <a:endParaRPr sz="750">
              <a:latin typeface="Arial" panose="020B0604020202020204"/>
              <a:cs typeface="Arial" panose="020B0604020202020204"/>
            </a:endParaRPr>
          </a:p>
        </p:txBody>
      </p:sp>
      <p:sp>
        <p:nvSpPr>
          <p:cNvPr id="273" name="object 273"/>
          <p:cNvSpPr txBox="1"/>
          <p:nvPr/>
        </p:nvSpPr>
        <p:spPr>
          <a:xfrm>
            <a:off x="6137108"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0.34</a:t>
            </a:r>
            <a:endParaRPr sz="750">
              <a:latin typeface="Arial" panose="020B0604020202020204"/>
              <a:cs typeface="Arial" panose="020B0604020202020204"/>
            </a:endParaRPr>
          </a:p>
        </p:txBody>
      </p:sp>
      <p:sp>
        <p:nvSpPr>
          <p:cNvPr id="274" name="object 274"/>
          <p:cNvSpPr txBox="1"/>
          <p:nvPr/>
        </p:nvSpPr>
        <p:spPr>
          <a:xfrm>
            <a:off x="6974974"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0.50</a:t>
            </a:r>
            <a:endParaRPr sz="750">
              <a:latin typeface="Arial" panose="020B0604020202020204"/>
              <a:cs typeface="Arial" panose="020B0604020202020204"/>
            </a:endParaRPr>
          </a:p>
        </p:txBody>
      </p:sp>
      <p:sp>
        <p:nvSpPr>
          <p:cNvPr id="275" name="object 275"/>
          <p:cNvSpPr txBox="1"/>
          <p:nvPr/>
        </p:nvSpPr>
        <p:spPr>
          <a:xfrm>
            <a:off x="302794" y="7881018"/>
            <a:ext cx="121412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Proj. Sales Growth</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(F1/F0)</a:t>
            </a:r>
            <a:endParaRPr sz="750">
              <a:latin typeface="Arial" panose="020B0604020202020204"/>
              <a:cs typeface="Arial" panose="020B0604020202020204"/>
            </a:endParaRPr>
          </a:p>
        </p:txBody>
      </p:sp>
      <p:sp>
        <p:nvSpPr>
          <p:cNvPr id="276" name="object 276"/>
          <p:cNvSpPr txBox="1"/>
          <p:nvPr/>
        </p:nvSpPr>
        <p:spPr>
          <a:xfrm>
            <a:off x="2547352"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3.96%</a:t>
            </a:r>
            <a:endParaRPr sz="750">
              <a:latin typeface="Arial" panose="020B0604020202020204"/>
              <a:cs typeface="Arial" panose="020B0604020202020204"/>
            </a:endParaRPr>
          </a:p>
        </p:txBody>
      </p:sp>
      <p:sp>
        <p:nvSpPr>
          <p:cNvPr id="277" name="object 277"/>
          <p:cNvSpPr txBox="1"/>
          <p:nvPr/>
        </p:nvSpPr>
        <p:spPr>
          <a:xfrm>
            <a:off x="3469773" y="788101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21.20%</a:t>
            </a:r>
            <a:endParaRPr sz="750">
              <a:latin typeface="Arial" panose="020B0604020202020204"/>
              <a:cs typeface="Arial" panose="020B0604020202020204"/>
            </a:endParaRPr>
          </a:p>
        </p:txBody>
      </p:sp>
      <p:sp>
        <p:nvSpPr>
          <p:cNvPr id="278" name="object 278"/>
          <p:cNvSpPr txBox="1"/>
          <p:nvPr/>
        </p:nvSpPr>
        <p:spPr>
          <a:xfrm>
            <a:off x="4238458"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6.75%</a:t>
            </a:r>
            <a:endParaRPr sz="750">
              <a:latin typeface="Arial" panose="020B0604020202020204"/>
              <a:cs typeface="Arial" panose="020B0604020202020204"/>
            </a:endParaRPr>
          </a:p>
        </p:txBody>
      </p:sp>
      <p:sp>
        <p:nvSpPr>
          <p:cNvPr id="279" name="object 279"/>
          <p:cNvSpPr txBox="1"/>
          <p:nvPr/>
        </p:nvSpPr>
        <p:spPr>
          <a:xfrm>
            <a:off x="5153192" y="788101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21.88%</a:t>
            </a:r>
            <a:endParaRPr sz="750">
              <a:latin typeface="Arial" panose="020B0604020202020204"/>
              <a:cs typeface="Arial" panose="020B0604020202020204"/>
            </a:endParaRPr>
          </a:p>
        </p:txBody>
      </p:sp>
      <p:sp>
        <p:nvSpPr>
          <p:cNvPr id="280" name="object 280"/>
          <p:cNvSpPr txBox="1"/>
          <p:nvPr/>
        </p:nvSpPr>
        <p:spPr>
          <a:xfrm>
            <a:off x="6044866"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8.13%</a:t>
            </a:r>
            <a:endParaRPr sz="750">
              <a:latin typeface="Arial" panose="020B0604020202020204"/>
              <a:cs typeface="Arial" panose="020B0604020202020204"/>
            </a:endParaRPr>
          </a:p>
        </p:txBody>
      </p:sp>
      <p:sp>
        <p:nvSpPr>
          <p:cNvPr id="281" name="object 281"/>
          <p:cNvSpPr txBox="1"/>
          <p:nvPr/>
        </p:nvSpPr>
        <p:spPr>
          <a:xfrm>
            <a:off x="6828924" y="788101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10.56%</a:t>
            </a:r>
            <a:endParaRPr sz="750">
              <a:latin typeface="Arial" panose="020B0604020202020204"/>
              <a:cs typeface="Arial" panose="020B0604020202020204"/>
            </a:endParaRPr>
          </a:p>
        </p:txBody>
      </p:sp>
      <p:sp>
        <p:nvSpPr>
          <p:cNvPr id="282" name="object 282"/>
          <p:cNvSpPr txBox="1"/>
          <p:nvPr/>
        </p:nvSpPr>
        <p:spPr>
          <a:xfrm>
            <a:off x="302794" y="8065503"/>
            <a:ext cx="864235" cy="145415"/>
          </a:xfrm>
          <a:prstGeom prst="rect">
            <a:avLst/>
          </a:prstGeom>
        </p:spPr>
        <p:txBody>
          <a:bodyPr vert="horz" wrap="square" lIns="0" tIns="17145" rIns="0" bIns="0" rtlCol="0">
            <a:spAutoFit/>
          </a:bodyPr>
          <a:lstStyle/>
          <a:p>
            <a:pPr marL="12700">
              <a:lnSpc>
                <a:spcPct val="100000"/>
              </a:lnSpc>
              <a:spcBef>
                <a:spcPts val="135"/>
              </a:spcBef>
            </a:pPr>
            <a:r>
              <a:rPr sz="750" b="1" spc="20" dirty="0">
                <a:latin typeface="Arial" panose="020B0604020202020204"/>
                <a:cs typeface="Arial" panose="020B0604020202020204"/>
              </a:rPr>
              <a:t>Momentum</a:t>
            </a:r>
            <a:r>
              <a:rPr sz="750" b="1" spc="-3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283" name="object 283"/>
          <p:cNvSpPr/>
          <p:nvPr/>
        </p:nvSpPr>
        <p:spPr>
          <a:xfrm>
            <a:off x="2713789"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84" name="object 284"/>
          <p:cNvSpPr txBox="1"/>
          <p:nvPr/>
        </p:nvSpPr>
        <p:spPr>
          <a:xfrm>
            <a:off x="2731836" y="8080877"/>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285" name="object 285"/>
          <p:cNvSpPr/>
          <p:nvPr/>
        </p:nvSpPr>
        <p:spPr>
          <a:xfrm>
            <a:off x="2709946"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86" name="object 286"/>
          <p:cNvSpPr/>
          <p:nvPr/>
        </p:nvSpPr>
        <p:spPr>
          <a:xfrm>
            <a:off x="2709946"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87" name="object 287"/>
          <p:cNvSpPr/>
          <p:nvPr/>
        </p:nvSpPr>
        <p:spPr>
          <a:xfrm>
            <a:off x="2840622"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88" name="object 288"/>
          <p:cNvSpPr/>
          <p:nvPr/>
        </p:nvSpPr>
        <p:spPr>
          <a:xfrm>
            <a:off x="2709946"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89" name="object 289"/>
          <p:cNvSpPr txBox="1"/>
          <p:nvPr/>
        </p:nvSpPr>
        <p:spPr>
          <a:xfrm>
            <a:off x="3777247" y="806550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90" name="object 290"/>
          <p:cNvSpPr txBox="1"/>
          <p:nvPr/>
        </p:nvSpPr>
        <p:spPr>
          <a:xfrm>
            <a:off x="4492123" y="806550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91" name="object 291"/>
          <p:cNvSpPr/>
          <p:nvPr/>
        </p:nvSpPr>
        <p:spPr>
          <a:xfrm>
            <a:off x="5373437"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2" name="object 292"/>
          <p:cNvSpPr txBox="1"/>
          <p:nvPr/>
        </p:nvSpPr>
        <p:spPr>
          <a:xfrm>
            <a:off x="5383797" y="8080877"/>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293" name="object 293"/>
          <p:cNvSpPr/>
          <p:nvPr/>
        </p:nvSpPr>
        <p:spPr>
          <a:xfrm>
            <a:off x="5369593"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94" name="object 294"/>
          <p:cNvSpPr/>
          <p:nvPr/>
        </p:nvSpPr>
        <p:spPr>
          <a:xfrm>
            <a:off x="5369593"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95" name="object 295"/>
          <p:cNvSpPr/>
          <p:nvPr/>
        </p:nvSpPr>
        <p:spPr>
          <a:xfrm>
            <a:off x="5500269"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96" name="object 296"/>
          <p:cNvSpPr/>
          <p:nvPr/>
        </p:nvSpPr>
        <p:spPr>
          <a:xfrm>
            <a:off x="5369593"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97" name="object 297"/>
          <p:cNvSpPr/>
          <p:nvPr/>
        </p:nvSpPr>
        <p:spPr>
          <a:xfrm>
            <a:off x="6211302"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8" name="object 298"/>
          <p:cNvSpPr txBox="1"/>
          <p:nvPr/>
        </p:nvSpPr>
        <p:spPr>
          <a:xfrm>
            <a:off x="6229350" y="8080877"/>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299" name="object 299"/>
          <p:cNvSpPr/>
          <p:nvPr/>
        </p:nvSpPr>
        <p:spPr>
          <a:xfrm>
            <a:off x="6207459"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00" name="object 300"/>
          <p:cNvSpPr/>
          <p:nvPr/>
        </p:nvSpPr>
        <p:spPr>
          <a:xfrm>
            <a:off x="6207459"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301" name="object 301"/>
          <p:cNvSpPr/>
          <p:nvPr/>
        </p:nvSpPr>
        <p:spPr>
          <a:xfrm>
            <a:off x="6338135"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02" name="object 302"/>
          <p:cNvSpPr/>
          <p:nvPr/>
        </p:nvSpPr>
        <p:spPr>
          <a:xfrm>
            <a:off x="6207459"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303" name="object 303"/>
          <p:cNvSpPr/>
          <p:nvPr/>
        </p:nvSpPr>
        <p:spPr>
          <a:xfrm>
            <a:off x="7049168" y="80705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4" name="object 304"/>
          <p:cNvSpPr txBox="1"/>
          <p:nvPr/>
        </p:nvSpPr>
        <p:spPr>
          <a:xfrm>
            <a:off x="7067215" y="8080877"/>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305" name="object 305"/>
          <p:cNvSpPr/>
          <p:nvPr/>
        </p:nvSpPr>
        <p:spPr>
          <a:xfrm>
            <a:off x="7045325"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06" name="object 306"/>
          <p:cNvSpPr/>
          <p:nvPr/>
        </p:nvSpPr>
        <p:spPr>
          <a:xfrm>
            <a:off x="7045325" y="806667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07" name="object 307"/>
          <p:cNvSpPr/>
          <p:nvPr/>
        </p:nvSpPr>
        <p:spPr>
          <a:xfrm>
            <a:off x="7176001"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08" name="object 308"/>
          <p:cNvSpPr/>
          <p:nvPr/>
        </p:nvSpPr>
        <p:spPr>
          <a:xfrm>
            <a:off x="7045325" y="822809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09" name="object 309"/>
          <p:cNvSpPr txBox="1"/>
          <p:nvPr/>
        </p:nvSpPr>
        <p:spPr>
          <a:xfrm>
            <a:off x="302794" y="8257674"/>
            <a:ext cx="71437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Daily Price</a:t>
            </a:r>
            <a:r>
              <a:rPr sz="750" spc="-6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10" name="object 310"/>
          <p:cNvSpPr txBox="1"/>
          <p:nvPr/>
        </p:nvSpPr>
        <p:spPr>
          <a:xfrm>
            <a:off x="2516605"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-1.14%</a:t>
            </a:r>
            <a:endParaRPr sz="750">
              <a:latin typeface="Arial" panose="020B0604020202020204"/>
              <a:cs typeface="Arial" panose="020B0604020202020204"/>
            </a:endParaRPr>
          </a:p>
        </p:txBody>
      </p:sp>
      <p:sp>
        <p:nvSpPr>
          <p:cNvPr id="311" name="object 311"/>
          <p:cNvSpPr txBox="1"/>
          <p:nvPr/>
        </p:nvSpPr>
        <p:spPr>
          <a:xfrm>
            <a:off x="3492834"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-0.80%</a:t>
            </a:r>
            <a:endParaRPr sz="750">
              <a:latin typeface="Arial" panose="020B0604020202020204"/>
              <a:cs typeface="Arial" panose="020B0604020202020204"/>
            </a:endParaRPr>
          </a:p>
        </p:txBody>
      </p:sp>
      <p:sp>
        <p:nvSpPr>
          <p:cNvPr id="312" name="object 312"/>
          <p:cNvSpPr txBox="1"/>
          <p:nvPr/>
        </p:nvSpPr>
        <p:spPr>
          <a:xfrm>
            <a:off x="4207710"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-0.84%</a:t>
            </a:r>
            <a:endParaRPr sz="750">
              <a:latin typeface="Arial" panose="020B0604020202020204"/>
              <a:cs typeface="Arial" panose="020B0604020202020204"/>
            </a:endParaRPr>
          </a:p>
        </p:txBody>
      </p:sp>
      <p:sp>
        <p:nvSpPr>
          <p:cNvPr id="313" name="object 313"/>
          <p:cNvSpPr txBox="1"/>
          <p:nvPr/>
        </p:nvSpPr>
        <p:spPr>
          <a:xfrm>
            <a:off x="5207000" y="82576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0.38%</a:t>
            </a:r>
            <a:endParaRPr sz="750">
              <a:latin typeface="Arial" panose="020B0604020202020204"/>
              <a:cs typeface="Arial" panose="020B0604020202020204"/>
            </a:endParaRPr>
          </a:p>
        </p:txBody>
      </p:sp>
      <p:sp>
        <p:nvSpPr>
          <p:cNvPr id="314" name="object 314"/>
          <p:cNvSpPr txBox="1"/>
          <p:nvPr/>
        </p:nvSpPr>
        <p:spPr>
          <a:xfrm>
            <a:off x="6014118"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-1.24%</a:t>
            </a:r>
            <a:endParaRPr sz="750">
              <a:latin typeface="Arial" panose="020B0604020202020204"/>
              <a:cs typeface="Arial" panose="020B0604020202020204"/>
            </a:endParaRPr>
          </a:p>
        </p:txBody>
      </p:sp>
      <p:sp>
        <p:nvSpPr>
          <p:cNvPr id="315" name="object 315"/>
          <p:cNvSpPr txBox="1"/>
          <p:nvPr/>
        </p:nvSpPr>
        <p:spPr>
          <a:xfrm>
            <a:off x="6851984"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-2.64%</a:t>
            </a:r>
            <a:endParaRPr sz="750">
              <a:latin typeface="Arial" panose="020B0604020202020204"/>
              <a:cs typeface="Arial" panose="020B0604020202020204"/>
            </a:endParaRPr>
          </a:p>
        </p:txBody>
      </p:sp>
      <p:sp>
        <p:nvSpPr>
          <p:cNvPr id="316" name="object 316"/>
          <p:cNvSpPr txBox="1"/>
          <p:nvPr/>
        </p:nvSpPr>
        <p:spPr>
          <a:xfrm>
            <a:off x="302794" y="8411411"/>
            <a:ext cx="83121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17" name="object 317"/>
          <p:cNvSpPr txBox="1"/>
          <p:nvPr/>
        </p:nvSpPr>
        <p:spPr>
          <a:xfrm>
            <a:off x="2516605"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-2.33%</a:t>
            </a:r>
            <a:endParaRPr sz="750">
              <a:latin typeface="Arial" panose="020B0604020202020204"/>
              <a:cs typeface="Arial" panose="020B0604020202020204"/>
            </a:endParaRPr>
          </a:p>
        </p:txBody>
      </p:sp>
      <p:sp>
        <p:nvSpPr>
          <p:cNvPr id="318" name="object 318"/>
          <p:cNvSpPr txBox="1"/>
          <p:nvPr/>
        </p:nvSpPr>
        <p:spPr>
          <a:xfrm>
            <a:off x="3492834"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-1.83%</a:t>
            </a:r>
            <a:endParaRPr sz="750">
              <a:latin typeface="Arial" panose="020B0604020202020204"/>
              <a:cs typeface="Arial" panose="020B0604020202020204"/>
            </a:endParaRPr>
          </a:p>
        </p:txBody>
      </p:sp>
      <p:sp>
        <p:nvSpPr>
          <p:cNvPr id="319" name="object 319"/>
          <p:cNvSpPr txBox="1"/>
          <p:nvPr/>
        </p:nvSpPr>
        <p:spPr>
          <a:xfrm>
            <a:off x="4207710"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-0.16%</a:t>
            </a:r>
            <a:endParaRPr sz="750">
              <a:latin typeface="Arial" panose="020B0604020202020204"/>
              <a:cs typeface="Arial" panose="020B0604020202020204"/>
            </a:endParaRPr>
          </a:p>
        </p:txBody>
      </p:sp>
      <p:sp>
        <p:nvSpPr>
          <p:cNvPr id="320" name="object 320"/>
          <p:cNvSpPr txBox="1"/>
          <p:nvPr/>
        </p:nvSpPr>
        <p:spPr>
          <a:xfrm>
            <a:off x="5207000" y="841141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0.55%</a:t>
            </a:r>
            <a:endParaRPr sz="750">
              <a:latin typeface="Arial" panose="020B0604020202020204"/>
              <a:cs typeface="Arial" panose="020B0604020202020204"/>
            </a:endParaRPr>
          </a:p>
        </p:txBody>
      </p:sp>
      <p:sp>
        <p:nvSpPr>
          <p:cNvPr id="321" name="object 321"/>
          <p:cNvSpPr txBox="1"/>
          <p:nvPr/>
        </p:nvSpPr>
        <p:spPr>
          <a:xfrm>
            <a:off x="6044866" y="841141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1.02%</a:t>
            </a:r>
            <a:endParaRPr sz="750">
              <a:latin typeface="Arial" panose="020B0604020202020204"/>
              <a:cs typeface="Arial" panose="020B0604020202020204"/>
            </a:endParaRPr>
          </a:p>
        </p:txBody>
      </p:sp>
      <p:sp>
        <p:nvSpPr>
          <p:cNvPr id="322" name="object 322"/>
          <p:cNvSpPr txBox="1"/>
          <p:nvPr/>
        </p:nvSpPr>
        <p:spPr>
          <a:xfrm>
            <a:off x="6851984"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-2.16%</a:t>
            </a:r>
            <a:endParaRPr sz="750">
              <a:latin typeface="Arial" panose="020B0604020202020204"/>
              <a:cs typeface="Arial" panose="020B0604020202020204"/>
            </a:endParaRPr>
          </a:p>
        </p:txBody>
      </p:sp>
      <p:sp>
        <p:nvSpPr>
          <p:cNvPr id="323" name="object 323"/>
          <p:cNvSpPr txBox="1"/>
          <p:nvPr/>
        </p:nvSpPr>
        <p:spPr>
          <a:xfrm>
            <a:off x="302794" y="8565147"/>
            <a:ext cx="83121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24" name="object 324"/>
          <p:cNvSpPr txBox="1"/>
          <p:nvPr/>
        </p:nvSpPr>
        <p:spPr>
          <a:xfrm>
            <a:off x="2516605" y="856514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-9.21%</a:t>
            </a:r>
            <a:endParaRPr sz="750">
              <a:latin typeface="Arial" panose="020B0604020202020204"/>
              <a:cs typeface="Arial" panose="020B0604020202020204"/>
            </a:endParaRPr>
          </a:p>
        </p:txBody>
      </p:sp>
      <p:sp>
        <p:nvSpPr>
          <p:cNvPr id="325" name="object 325"/>
          <p:cNvSpPr txBox="1"/>
          <p:nvPr/>
        </p:nvSpPr>
        <p:spPr>
          <a:xfrm>
            <a:off x="3523581"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0.87%</a:t>
            </a:r>
            <a:endParaRPr sz="750">
              <a:latin typeface="Arial" panose="020B0604020202020204"/>
              <a:cs typeface="Arial" panose="020B0604020202020204"/>
            </a:endParaRPr>
          </a:p>
        </p:txBody>
      </p:sp>
      <p:sp>
        <p:nvSpPr>
          <p:cNvPr id="326" name="object 326"/>
          <p:cNvSpPr txBox="1"/>
          <p:nvPr/>
        </p:nvSpPr>
        <p:spPr>
          <a:xfrm>
            <a:off x="4238458"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2.75%</a:t>
            </a:r>
            <a:endParaRPr sz="750">
              <a:latin typeface="Arial" panose="020B0604020202020204"/>
              <a:cs typeface="Arial" panose="020B0604020202020204"/>
            </a:endParaRPr>
          </a:p>
        </p:txBody>
      </p:sp>
      <p:sp>
        <p:nvSpPr>
          <p:cNvPr id="327" name="object 327"/>
          <p:cNvSpPr txBox="1"/>
          <p:nvPr/>
        </p:nvSpPr>
        <p:spPr>
          <a:xfrm>
            <a:off x="5207000"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3.39%</a:t>
            </a:r>
            <a:endParaRPr sz="750">
              <a:latin typeface="Arial" panose="020B0604020202020204"/>
              <a:cs typeface="Arial" panose="020B0604020202020204"/>
            </a:endParaRPr>
          </a:p>
        </p:txBody>
      </p:sp>
      <p:sp>
        <p:nvSpPr>
          <p:cNvPr id="328" name="object 328"/>
          <p:cNvSpPr txBox="1"/>
          <p:nvPr/>
        </p:nvSpPr>
        <p:spPr>
          <a:xfrm>
            <a:off x="6014118" y="856514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-1.54%</a:t>
            </a:r>
            <a:endParaRPr sz="750">
              <a:latin typeface="Arial" panose="020B0604020202020204"/>
              <a:cs typeface="Arial" panose="020B0604020202020204"/>
            </a:endParaRPr>
          </a:p>
        </p:txBody>
      </p:sp>
      <p:sp>
        <p:nvSpPr>
          <p:cNvPr id="329" name="object 329"/>
          <p:cNvSpPr txBox="1"/>
          <p:nvPr/>
        </p:nvSpPr>
        <p:spPr>
          <a:xfrm>
            <a:off x="6851984" y="856514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-6.33%</a:t>
            </a:r>
            <a:endParaRPr sz="750">
              <a:latin typeface="Arial" panose="020B0604020202020204"/>
              <a:cs typeface="Arial" panose="020B0604020202020204"/>
            </a:endParaRPr>
          </a:p>
        </p:txBody>
      </p:sp>
      <p:sp>
        <p:nvSpPr>
          <p:cNvPr id="330" name="object 330"/>
          <p:cNvSpPr txBox="1"/>
          <p:nvPr/>
        </p:nvSpPr>
        <p:spPr>
          <a:xfrm>
            <a:off x="302794" y="8718884"/>
            <a:ext cx="8864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31" name="object 331"/>
          <p:cNvSpPr txBox="1"/>
          <p:nvPr/>
        </p:nvSpPr>
        <p:spPr>
          <a:xfrm>
            <a:off x="2516605" y="871888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-0.88%</a:t>
            </a:r>
            <a:endParaRPr sz="750">
              <a:latin typeface="Arial" panose="020B0604020202020204"/>
              <a:cs typeface="Arial" panose="020B0604020202020204"/>
            </a:endParaRPr>
          </a:p>
        </p:txBody>
      </p:sp>
      <p:sp>
        <p:nvSpPr>
          <p:cNvPr id="332" name="object 332"/>
          <p:cNvSpPr txBox="1"/>
          <p:nvPr/>
        </p:nvSpPr>
        <p:spPr>
          <a:xfrm>
            <a:off x="3469773" y="871888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15.31%</a:t>
            </a:r>
            <a:endParaRPr sz="750">
              <a:latin typeface="Arial" panose="020B0604020202020204"/>
              <a:cs typeface="Arial" panose="020B0604020202020204"/>
            </a:endParaRPr>
          </a:p>
        </p:txBody>
      </p:sp>
      <p:sp>
        <p:nvSpPr>
          <p:cNvPr id="333" name="object 333"/>
          <p:cNvSpPr txBox="1"/>
          <p:nvPr/>
        </p:nvSpPr>
        <p:spPr>
          <a:xfrm>
            <a:off x="4238458"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5.58%</a:t>
            </a:r>
            <a:endParaRPr sz="750">
              <a:latin typeface="Arial" panose="020B0604020202020204"/>
              <a:cs typeface="Arial" panose="020B0604020202020204"/>
            </a:endParaRPr>
          </a:p>
        </p:txBody>
      </p:sp>
      <p:sp>
        <p:nvSpPr>
          <p:cNvPr id="334" name="object 334"/>
          <p:cNvSpPr txBox="1"/>
          <p:nvPr/>
        </p:nvSpPr>
        <p:spPr>
          <a:xfrm>
            <a:off x="5207000"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2.86%</a:t>
            </a:r>
            <a:endParaRPr sz="750">
              <a:latin typeface="Arial" panose="020B0604020202020204"/>
              <a:cs typeface="Arial" panose="020B0604020202020204"/>
            </a:endParaRPr>
          </a:p>
        </p:txBody>
      </p:sp>
      <p:sp>
        <p:nvSpPr>
          <p:cNvPr id="335" name="object 335"/>
          <p:cNvSpPr txBox="1"/>
          <p:nvPr/>
        </p:nvSpPr>
        <p:spPr>
          <a:xfrm>
            <a:off x="6014118" y="871888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-0.73%</a:t>
            </a:r>
            <a:endParaRPr sz="750">
              <a:latin typeface="Arial" panose="020B0604020202020204"/>
              <a:cs typeface="Arial" panose="020B0604020202020204"/>
            </a:endParaRPr>
          </a:p>
        </p:txBody>
      </p:sp>
      <p:sp>
        <p:nvSpPr>
          <p:cNvPr id="336" name="object 336"/>
          <p:cNvSpPr txBox="1"/>
          <p:nvPr/>
        </p:nvSpPr>
        <p:spPr>
          <a:xfrm>
            <a:off x="6882731"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6.35%</a:t>
            </a:r>
            <a:endParaRPr sz="750">
              <a:latin typeface="Arial" panose="020B0604020202020204"/>
              <a:cs typeface="Arial" panose="020B0604020202020204"/>
            </a:endParaRPr>
          </a:p>
        </p:txBody>
      </p:sp>
      <p:sp>
        <p:nvSpPr>
          <p:cNvPr id="337" name="object 337"/>
          <p:cNvSpPr txBox="1"/>
          <p:nvPr/>
        </p:nvSpPr>
        <p:spPr>
          <a:xfrm>
            <a:off x="302794" y="8872621"/>
            <a:ext cx="8864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52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38" name="object 338"/>
          <p:cNvSpPr txBox="1"/>
          <p:nvPr/>
        </p:nvSpPr>
        <p:spPr>
          <a:xfrm>
            <a:off x="2493544"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10.53%</a:t>
            </a:r>
            <a:endParaRPr sz="750">
              <a:latin typeface="Arial" panose="020B0604020202020204"/>
              <a:cs typeface="Arial" panose="020B0604020202020204"/>
            </a:endParaRPr>
          </a:p>
        </p:txBody>
      </p:sp>
      <p:sp>
        <p:nvSpPr>
          <p:cNvPr id="339" name="object 339"/>
          <p:cNvSpPr txBox="1"/>
          <p:nvPr/>
        </p:nvSpPr>
        <p:spPr>
          <a:xfrm>
            <a:off x="3469773"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35.98%</a:t>
            </a:r>
            <a:endParaRPr sz="750">
              <a:latin typeface="Arial" panose="020B0604020202020204"/>
              <a:cs typeface="Arial" panose="020B0604020202020204"/>
            </a:endParaRPr>
          </a:p>
        </p:txBody>
      </p:sp>
      <p:sp>
        <p:nvSpPr>
          <p:cNvPr id="340" name="object 340"/>
          <p:cNvSpPr txBox="1"/>
          <p:nvPr/>
        </p:nvSpPr>
        <p:spPr>
          <a:xfrm>
            <a:off x="4184650"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20.43%</a:t>
            </a:r>
            <a:endParaRPr sz="750">
              <a:latin typeface="Arial" panose="020B0604020202020204"/>
              <a:cs typeface="Arial" panose="020B0604020202020204"/>
            </a:endParaRPr>
          </a:p>
        </p:txBody>
      </p:sp>
      <p:sp>
        <p:nvSpPr>
          <p:cNvPr id="341" name="object 341"/>
          <p:cNvSpPr txBox="1"/>
          <p:nvPr/>
        </p:nvSpPr>
        <p:spPr>
          <a:xfrm>
            <a:off x="5153192"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26.13%</a:t>
            </a:r>
            <a:endParaRPr sz="750">
              <a:latin typeface="Arial" panose="020B0604020202020204"/>
              <a:cs typeface="Arial" panose="020B0604020202020204"/>
            </a:endParaRPr>
          </a:p>
        </p:txBody>
      </p:sp>
      <p:sp>
        <p:nvSpPr>
          <p:cNvPr id="342" name="object 342"/>
          <p:cNvSpPr txBox="1"/>
          <p:nvPr/>
        </p:nvSpPr>
        <p:spPr>
          <a:xfrm>
            <a:off x="6044866" y="887262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2.94%</a:t>
            </a:r>
            <a:endParaRPr sz="750">
              <a:latin typeface="Arial" panose="020B0604020202020204"/>
              <a:cs typeface="Arial" panose="020B0604020202020204"/>
            </a:endParaRPr>
          </a:p>
        </p:txBody>
      </p:sp>
      <p:sp>
        <p:nvSpPr>
          <p:cNvPr id="343" name="object 343"/>
          <p:cNvSpPr txBox="1"/>
          <p:nvPr/>
        </p:nvSpPr>
        <p:spPr>
          <a:xfrm>
            <a:off x="6828924"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13.90%</a:t>
            </a:r>
            <a:endParaRPr sz="750">
              <a:latin typeface="Arial" panose="020B0604020202020204"/>
              <a:cs typeface="Arial" panose="020B0604020202020204"/>
            </a:endParaRPr>
          </a:p>
        </p:txBody>
      </p:sp>
      <p:sp>
        <p:nvSpPr>
          <p:cNvPr id="344" name="object 344"/>
          <p:cNvSpPr txBox="1"/>
          <p:nvPr/>
        </p:nvSpPr>
        <p:spPr>
          <a:xfrm>
            <a:off x="302794" y="9026358"/>
            <a:ext cx="110871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 Day </a:t>
            </a:r>
            <a:r>
              <a:rPr sz="750" spc="15" dirty="0">
                <a:solidFill>
                  <a:srgbClr val="3E3E3E"/>
                </a:solidFill>
                <a:latin typeface="Arial" panose="020B0604020202020204"/>
                <a:cs typeface="Arial" panose="020B0604020202020204"/>
              </a:rPr>
              <a:t>Average</a:t>
            </a:r>
            <a:r>
              <a:rPr sz="750" spc="-6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Volume</a:t>
            </a:r>
            <a:endParaRPr sz="750">
              <a:latin typeface="Arial" panose="020B0604020202020204"/>
              <a:cs typeface="Arial" panose="020B0604020202020204"/>
            </a:endParaRPr>
          </a:p>
        </p:txBody>
      </p:sp>
      <p:sp>
        <p:nvSpPr>
          <p:cNvPr id="345" name="object 345"/>
          <p:cNvSpPr txBox="1"/>
          <p:nvPr/>
        </p:nvSpPr>
        <p:spPr>
          <a:xfrm>
            <a:off x="2385929"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2,358,478</a:t>
            </a:r>
            <a:endParaRPr sz="750">
              <a:latin typeface="Arial" panose="020B0604020202020204"/>
              <a:cs typeface="Arial" panose="020B0604020202020204"/>
            </a:endParaRPr>
          </a:p>
        </p:txBody>
      </p:sp>
      <p:sp>
        <p:nvSpPr>
          <p:cNvPr id="346" name="object 346"/>
          <p:cNvSpPr txBox="1"/>
          <p:nvPr/>
        </p:nvSpPr>
        <p:spPr>
          <a:xfrm>
            <a:off x="3446713" y="9026358"/>
            <a:ext cx="38671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431,635</a:t>
            </a:r>
            <a:endParaRPr sz="750">
              <a:latin typeface="Arial" panose="020B0604020202020204"/>
              <a:cs typeface="Arial" panose="020B0604020202020204"/>
            </a:endParaRPr>
          </a:p>
        </p:txBody>
      </p:sp>
      <p:sp>
        <p:nvSpPr>
          <p:cNvPr id="347" name="object 347"/>
          <p:cNvSpPr txBox="1"/>
          <p:nvPr/>
        </p:nvSpPr>
        <p:spPr>
          <a:xfrm>
            <a:off x="4077034"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2,018,241</a:t>
            </a:r>
            <a:endParaRPr sz="750">
              <a:latin typeface="Arial" panose="020B0604020202020204"/>
              <a:cs typeface="Arial" panose="020B0604020202020204"/>
            </a:endParaRPr>
          </a:p>
        </p:txBody>
      </p:sp>
      <p:sp>
        <p:nvSpPr>
          <p:cNvPr id="348" name="object 348"/>
          <p:cNvSpPr txBox="1"/>
          <p:nvPr/>
        </p:nvSpPr>
        <p:spPr>
          <a:xfrm>
            <a:off x="5045576"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7,132,731</a:t>
            </a:r>
            <a:endParaRPr sz="750">
              <a:latin typeface="Arial" panose="020B0604020202020204"/>
              <a:cs typeface="Arial" panose="020B0604020202020204"/>
            </a:endParaRPr>
          </a:p>
        </p:txBody>
      </p:sp>
      <p:sp>
        <p:nvSpPr>
          <p:cNvPr id="349" name="object 349"/>
          <p:cNvSpPr txBox="1"/>
          <p:nvPr/>
        </p:nvSpPr>
        <p:spPr>
          <a:xfrm>
            <a:off x="5829634" y="9026358"/>
            <a:ext cx="5257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13,352,974</a:t>
            </a:r>
            <a:endParaRPr sz="750">
              <a:latin typeface="Arial" panose="020B0604020202020204"/>
              <a:cs typeface="Arial" panose="020B0604020202020204"/>
            </a:endParaRPr>
          </a:p>
        </p:txBody>
      </p:sp>
      <p:sp>
        <p:nvSpPr>
          <p:cNvPr id="350" name="object 350"/>
          <p:cNvSpPr txBox="1"/>
          <p:nvPr/>
        </p:nvSpPr>
        <p:spPr>
          <a:xfrm>
            <a:off x="6721308"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7,788,813</a:t>
            </a:r>
            <a:endParaRPr sz="750">
              <a:latin typeface="Arial" panose="020B0604020202020204"/>
              <a:cs typeface="Arial" panose="020B0604020202020204"/>
            </a:endParaRPr>
          </a:p>
        </p:txBody>
      </p:sp>
      <p:sp>
        <p:nvSpPr>
          <p:cNvPr id="351" name="object 351"/>
          <p:cNvSpPr txBox="1"/>
          <p:nvPr/>
        </p:nvSpPr>
        <p:spPr>
          <a:xfrm>
            <a:off x="302794" y="9180095"/>
            <a:ext cx="130873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1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52" name="object 352"/>
          <p:cNvSpPr txBox="1"/>
          <p:nvPr/>
        </p:nvSpPr>
        <p:spPr>
          <a:xfrm>
            <a:off x="2547352"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3" name="object 353"/>
          <p:cNvSpPr txBox="1"/>
          <p:nvPr/>
        </p:nvSpPr>
        <p:spPr>
          <a:xfrm>
            <a:off x="3523581"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4" name="object 354"/>
          <p:cNvSpPr txBox="1"/>
          <p:nvPr/>
        </p:nvSpPr>
        <p:spPr>
          <a:xfrm>
            <a:off x="4238458"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5" name="object 355"/>
          <p:cNvSpPr txBox="1"/>
          <p:nvPr/>
        </p:nvSpPr>
        <p:spPr>
          <a:xfrm>
            <a:off x="5207000"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6" name="object 356"/>
          <p:cNvSpPr txBox="1"/>
          <p:nvPr/>
        </p:nvSpPr>
        <p:spPr>
          <a:xfrm>
            <a:off x="6044866"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7" name="object 357"/>
          <p:cNvSpPr txBox="1"/>
          <p:nvPr/>
        </p:nvSpPr>
        <p:spPr>
          <a:xfrm>
            <a:off x="6882731"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8" name="object 358"/>
          <p:cNvSpPr txBox="1"/>
          <p:nvPr/>
        </p:nvSpPr>
        <p:spPr>
          <a:xfrm>
            <a:off x="302794" y="9333832"/>
            <a:ext cx="130873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4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59" name="object 359"/>
          <p:cNvSpPr txBox="1"/>
          <p:nvPr/>
        </p:nvSpPr>
        <p:spPr>
          <a:xfrm>
            <a:off x="2516605" y="9333832"/>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-0.86%</a:t>
            </a:r>
            <a:endParaRPr sz="750">
              <a:latin typeface="Arial" panose="020B0604020202020204"/>
              <a:cs typeface="Arial" panose="020B0604020202020204"/>
            </a:endParaRPr>
          </a:p>
        </p:txBody>
      </p:sp>
      <p:sp>
        <p:nvSpPr>
          <p:cNvPr id="360" name="object 360"/>
          <p:cNvSpPr txBox="1"/>
          <p:nvPr/>
        </p:nvSpPr>
        <p:spPr>
          <a:xfrm>
            <a:off x="3523581"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61" name="object 361"/>
          <p:cNvSpPr txBox="1"/>
          <p:nvPr/>
        </p:nvSpPr>
        <p:spPr>
          <a:xfrm>
            <a:off x="4238458"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0.45%</a:t>
            </a:r>
            <a:endParaRPr sz="750">
              <a:latin typeface="Arial" panose="020B0604020202020204"/>
              <a:cs typeface="Arial" panose="020B0604020202020204"/>
            </a:endParaRPr>
          </a:p>
        </p:txBody>
      </p:sp>
      <p:sp>
        <p:nvSpPr>
          <p:cNvPr id="362" name="object 362"/>
          <p:cNvSpPr txBox="1"/>
          <p:nvPr/>
        </p:nvSpPr>
        <p:spPr>
          <a:xfrm>
            <a:off x="5207000"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2.42%</a:t>
            </a:r>
            <a:endParaRPr sz="750">
              <a:latin typeface="Arial" panose="020B0604020202020204"/>
              <a:cs typeface="Arial" panose="020B0604020202020204"/>
            </a:endParaRPr>
          </a:p>
        </p:txBody>
      </p:sp>
      <p:sp>
        <p:nvSpPr>
          <p:cNvPr id="363" name="object 363"/>
          <p:cNvSpPr txBox="1"/>
          <p:nvPr/>
        </p:nvSpPr>
        <p:spPr>
          <a:xfrm>
            <a:off x="6044866"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1.18%</a:t>
            </a:r>
            <a:endParaRPr sz="750">
              <a:latin typeface="Arial" panose="020B0604020202020204"/>
              <a:cs typeface="Arial" panose="020B0604020202020204"/>
            </a:endParaRPr>
          </a:p>
        </p:txBody>
      </p:sp>
      <p:sp>
        <p:nvSpPr>
          <p:cNvPr id="364" name="object 364"/>
          <p:cNvSpPr txBox="1"/>
          <p:nvPr/>
        </p:nvSpPr>
        <p:spPr>
          <a:xfrm>
            <a:off x="6851984" y="9333832"/>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-0.20%</a:t>
            </a:r>
            <a:endParaRPr sz="750">
              <a:latin typeface="Arial" panose="020B0604020202020204"/>
              <a:cs typeface="Arial" panose="020B0604020202020204"/>
            </a:endParaRPr>
          </a:p>
        </p:txBody>
      </p:sp>
      <p:sp>
        <p:nvSpPr>
          <p:cNvPr id="365" name="object 365"/>
          <p:cNvSpPr txBox="1"/>
          <p:nvPr/>
        </p:nvSpPr>
        <p:spPr>
          <a:xfrm>
            <a:off x="302794" y="9487568"/>
            <a:ext cx="136461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12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66" name="object 366"/>
          <p:cNvSpPr txBox="1"/>
          <p:nvPr/>
        </p:nvSpPr>
        <p:spPr>
          <a:xfrm>
            <a:off x="2516605" y="9487568"/>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-1.02%</a:t>
            </a:r>
            <a:endParaRPr sz="750">
              <a:latin typeface="Arial" panose="020B0604020202020204"/>
              <a:cs typeface="Arial" panose="020B0604020202020204"/>
            </a:endParaRPr>
          </a:p>
        </p:txBody>
      </p:sp>
      <p:sp>
        <p:nvSpPr>
          <p:cNvPr id="367" name="object 367"/>
          <p:cNvSpPr txBox="1"/>
          <p:nvPr/>
        </p:nvSpPr>
        <p:spPr>
          <a:xfrm>
            <a:off x="3523581"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68" name="object 368"/>
          <p:cNvSpPr txBox="1"/>
          <p:nvPr/>
        </p:nvSpPr>
        <p:spPr>
          <a:xfrm>
            <a:off x="4238458"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1.88%</a:t>
            </a:r>
            <a:endParaRPr sz="750">
              <a:latin typeface="Arial" panose="020B0604020202020204"/>
              <a:cs typeface="Arial" panose="020B0604020202020204"/>
            </a:endParaRPr>
          </a:p>
        </p:txBody>
      </p:sp>
      <p:sp>
        <p:nvSpPr>
          <p:cNvPr id="369" name="object 369"/>
          <p:cNvSpPr txBox="1"/>
          <p:nvPr/>
        </p:nvSpPr>
        <p:spPr>
          <a:xfrm>
            <a:off x="5207000"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2.98%</a:t>
            </a:r>
            <a:endParaRPr sz="750">
              <a:latin typeface="Arial" panose="020B0604020202020204"/>
              <a:cs typeface="Arial" panose="020B0604020202020204"/>
            </a:endParaRPr>
          </a:p>
        </p:txBody>
      </p:sp>
      <p:sp>
        <p:nvSpPr>
          <p:cNvPr id="370" name="object 370"/>
          <p:cNvSpPr txBox="1"/>
          <p:nvPr/>
        </p:nvSpPr>
        <p:spPr>
          <a:xfrm>
            <a:off x="6044866"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1.72%</a:t>
            </a:r>
            <a:endParaRPr sz="750">
              <a:latin typeface="Arial" panose="020B0604020202020204"/>
              <a:cs typeface="Arial" panose="020B0604020202020204"/>
            </a:endParaRPr>
          </a:p>
        </p:txBody>
      </p:sp>
      <p:sp>
        <p:nvSpPr>
          <p:cNvPr id="371" name="object 371"/>
          <p:cNvSpPr txBox="1"/>
          <p:nvPr/>
        </p:nvSpPr>
        <p:spPr>
          <a:xfrm>
            <a:off x="6882731"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5.32%</a:t>
            </a:r>
            <a:endParaRPr sz="750">
              <a:latin typeface="Arial" panose="020B0604020202020204"/>
              <a:cs typeface="Arial" panose="020B0604020202020204"/>
            </a:endParaRPr>
          </a:p>
        </p:txBody>
      </p:sp>
      <p:sp>
        <p:nvSpPr>
          <p:cNvPr id="372" name="object 372"/>
          <p:cNvSpPr txBox="1"/>
          <p:nvPr/>
        </p:nvSpPr>
        <p:spPr>
          <a:xfrm>
            <a:off x="302794" y="9641306"/>
            <a:ext cx="110299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(Q1)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Mthly</a:t>
            </a:r>
            <a:r>
              <a:rPr sz="750" spc="-5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73" name="object 373"/>
          <p:cNvSpPr txBox="1"/>
          <p:nvPr/>
        </p:nvSpPr>
        <p:spPr>
          <a:xfrm>
            <a:off x="2516605" y="9641306"/>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-7.63%</a:t>
            </a:r>
            <a:endParaRPr sz="750">
              <a:latin typeface="Arial" panose="020B0604020202020204"/>
              <a:cs typeface="Arial" panose="020B0604020202020204"/>
            </a:endParaRPr>
          </a:p>
        </p:txBody>
      </p:sp>
      <p:sp>
        <p:nvSpPr>
          <p:cNvPr id="374" name="object 374"/>
          <p:cNvSpPr txBox="1"/>
          <p:nvPr/>
        </p:nvSpPr>
        <p:spPr>
          <a:xfrm>
            <a:off x="3523581"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75" name="object 375"/>
          <p:cNvSpPr txBox="1"/>
          <p:nvPr/>
        </p:nvSpPr>
        <p:spPr>
          <a:xfrm>
            <a:off x="4238458"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0.21%</a:t>
            </a:r>
            <a:endParaRPr sz="750">
              <a:latin typeface="Arial" panose="020B0604020202020204"/>
              <a:cs typeface="Arial" panose="020B0604020202020204"/>
            </a:endParaRPr>
          </a:p>
        </p:txBody>
      </p:sp>
      <p:sp>
        <p:nvSpPr>
          <p:cNvPr id="376" name="object 376"/>
          <p:cNvSpPr txBox="1"/>
          <p:nvPr/>
        </p:nvSpPr>
        <p:spPr>
          <a:xfrm>
            <a:off x="5176253" y="9641306"/>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-4.57%</a:t>
            </a:r>
            <a:endParaRPr sz="750">
              <a:latin typeface="Arial" panose="020B0604020202020204"/>
              <a:cs typeface="Arial" panose="020B0604020202020204"/>
            </a:endParaRPr>
          </a:p>
        </p:txBody>
      </p:sp>
      <p:sp>
        <p:nvSpPr>
          <p:cNvPr id="377" name="object 377"/>
          <p:cNvSpPr txBox="1"/>
          <p:nvPr/>
        </p:nvSpPr>
        <p:spPr>
          <a:xfrm>
            <a:off x="6044866"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1.81%</a:t>
            </a:r>
            <a:endParaRPr sz="750">
              <a:latin typeface="Arial" panose="020B0604020202020204"/>
              <a:cs typeface="Arial" panose="020B0604020202020204"/>
            </a:endParaRPr>
          </a:p>
        </p:txBody>
      </p:sp>
      <p:sp>
        <p:nvSpPr>
          <p:cNvPr id="378" name="object 378"/>
          <p:cNvSpPr txBox="1"/>
          <p:nvPr/>
        </p:nvSpPr>
        <p:spPr>
          <a:xfrm>
            <a:off x="6851984" y="9641306"/>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-0.07%</a:t>
            </a:r>
            <a:endParaRPr sz="750">
              <a:latin typeface="Arial" panose="020B0604020202020204"/>
              <a:cs typeface="Arial" panose="020B0604020202020204"/>
            </a:endParaRPr>
          </a:p>
        </p:txBody>
      </p:sp>
      <p:sp>
        <p:nvSpPr>
          <p:cNvPr id="379" name="object 379"/>
          <p:cNvSpPr/>
          <p:nvPr/>
        </p:nvSpPr>
        <p:spPr>
          <a:xfrm>
            <a:off x="4693151" y="2916488"/>
            <a:ext cx="0" cy="265430"/>
          </a:xfrm>
          <a:custGeom>
            <a:avLst/>
            <a:gdLst/>
            <a:ahLst/>
            <a:cxnLst/>
            <a:rect l="l" t="t" r="r" b="b"/>
            <a:pathLst>
              <a:path h="265430">
                <a:moveTo>
                  <a:pt x="0" y="265196"/>
                </a:moveTo>
                <a:lnTo>
                  <a:pt x="0" y="0"/>
                </a:lnTo>
              </a:path>
            </a:pathLst>
          </a:custGeom>
          <a:ln w="7686">
            <a:solidFill>
              <a:srgbClr val="CACACA"/>
            </a:solidFill>
          </a:ln>
        </p:spPr>
        <p:txBody>
          <a:bodyPr wrap="square" lIns="0" tIns="0" rIns="0" bIns="0" rtlCol="0"/>
          <a:lstStyle/>
          <a:p/>
        </p:txBody>
      </p:sp>
      <p:sp>
        <p:nvSpPr>
          <p:cNvPr id="380" name="object 380"/>
          <p:cNvSpPr/>
          <p:nvPr/>
        </p:nvSpPr>
        <p:spPr>
          <a:xfrm>
            <a:off x="319338" y="339307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381" name="object 381"/>
          <p:cNvSpPr/>
          <p:nvPr/>
        </p:nvSpPr>
        <p:spPr>
          <a:xfrm>
            <a:off x="2279482" y="339307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382" name="object 382"/>
          <p:cNvSpPr/>
          <p:nvPr/>
        </p:nvSpPr>
        <p:spPr>
          <a:xfrm>
            <a:off x="2998202" y="33892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3" name="object 383"/>
          <p:cNvSpPr/>
          <p:nvPr/>
        </p:nvSpPr>
        <p:spPr>
          <a:xfrm>
            <a:off x="2998202" y="33892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4" name="object 384"/>
          <p:cNvSpPr/>
          <p:nvPr/>
        </p:nvSpPr>
        <p:spPr>
          <a:xfrm>
            <a:off x="2998202" y="3358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5" name="object 385"/>
          <p:cNvSpPr/>
          <p:nvPr/>
        </p:nvSpPr>
        <p:spPr>
          <a:xfrm>
            <a:off x="2998202" y="3358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6" name="object 386"/>
          <p:cNvSpPr/>
          <p:nvPr/>
        </p:nvSpPr>
        <p:spPr>
          <a:xfrm>
            <a:off x="2998202" y="33277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7" name="object 387"/>
          <p:cNvSpPr/>
          <p:nvPr/>
        </p:nvSpPr>
        <p:spPr>
          <a:xfrm>
            <a:off x="2998202" y="33277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8" name="object 388"/>
          <p:cNvSpPr/>
          <p:nvPr/>
        </p:nvSpPr>
        <p:spPr>
          <a:xfrm>
            <a:off x="2998202" y="329698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9" name="object 389"/>
          <p:cNvSpPr/>
          <p:nvPr/>
        </p:nvSpPr>
        <p:spPr>
          <a:xfrm>
            <a:off x="2998202" y="32969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0" name="object 390"/>
          <p:cNvSpPr/>
          <p:nvPr/>
        </p:nvSpPr>
        <p:spPr>
          <a:xfrm>
            <a:off x="2998202" y="3266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1" name="object 391"/>
          <p:cNvSpPr/>
          <p:nvPr/>
        </p:nvSpPr>
        <p:spPr>
          <a:xfrm>
            <a:off x="2998202" y="3266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2" name="object 392"/>
          <p:cNvSpPr/>
          <p:nvPr/>
        </p:nvSpPr>
        <p:spPr>
          <a:xfrm>
            <a:off x="2998202" y="3235492"/>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3" name="object 393"/>
          <p:cNvSpPr/>
          <p:nvPr/>
        </p:nvSpPr>
        <p:spPr>
          <a:xfrm>
            <a:off x="2998202" y="3235492"/>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4" name="object 394"/>
          <p:cNvSpPr/>
          <p:nvPr/>
        </p:nvSpPr>
        <p:spPr>
          <a:xfrm>
            <a:off x="2998202" y="3204744"/>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5" name="object 395"/>
          <p:cNvSpPr/>
          <p:nvPr/>
        </p:nvSpPr>
        <p:spPr>
          <a:xfrm>
            <a:off x="2998202" y="3173997"/>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6" name="object 396"/>
          <p:cNvSpPr/>
          <p:nvPr/>
        </p:nvSpPr>
        <p:spPr>
          <a:xfrm>
            <a:off x="3009732" y="339307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397" name="object 397"/>
          <p:cNvSpPr/>
          <p:nvPr/>
        </p:nvSpPr>
        <p:spPr>
          <a:xfrm>
            <a:off x="3855285" y="339307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398" name="object 398"/>
          <p:cNvSpPr/>
          <p:nvPr/>
        </p:nvSpPr>
        <p:spPr>
          <a:xfrm>
            <a:off x="4689307" y="33892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9" name="object 399"/>
          <p:cNvSpPr/>
          <p:nvPr/>
        </p:nvSpPr>
        <p:spPr>
          <a:xfrm>
            <a:off x="4689307" y="33892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0" name="object 400"/>
          <p:cNvSpPr/>
          <p:nvPr/>
        </p:nvSpPr>
        <p:spPr>
          <a:xfrm>
            <a:off x="4689307" y="3358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1" name="object 401"/>
          <p:cNvSpPr/>
          <p:nvPr/>
        </p:nvSpPr>
        <p:spPr>
          <a:xfrm>
            <a:off x="4689307" y="3358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2" name="object 402"/>
          <p:cNvSpPr/>
          <p:nvPr/>
        </p:nvSpPr>
        <p:spPr>
          <a:xfrm>
            <a:off x="4689307" y="33277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3" name="object 403"/>
          <p:cNvSpPr/>
          <p:nvPr/>
        </p:nvSpPr>
        <p:spPr>
          <a:xfrm>
            <a:off x="4689307" y="33277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4" name="object 404"/>
          <p:cNvSpPr/>
          <p:nvPr/>
        </p:nvSpPr>
        <p:spPr>
          <a:xfrm>
            <a:off x="4689307" y="329698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5" name="object 405"/>
          <p:cNvSpPr/>
          <p:nvPr/>
        </p:nvSpPr>
        <p:spPr>
          <a:xfrm>
            <a:off x="4689307" y="32969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6" name="object 406"/>
          <p:cNvSpPr/>
          <p:nvPr/>
        </p:nvSpPr>
        <p:spPr>
          <a:xfrm>
            <a:off x="4689307" y="3266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7" name="object 407"/>
          <p:cNvSpPr/>
          <p:nvPr/>
        </p:nvSpPr>
        <p:spPr>
          <a:xfrm>
            <a:off x="4689307" y="3266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8" name="object 408"/>
          <p:cNvSpPr/>
          <p:nvPr/>
        </p:nvSpPr>
        <p:spPr>
          <a:xfrm>
            <a:off x="4689307" y="3235492"/>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9" name="object 409"/>
          <p:cNvSpPr/>
          <p:nvPr/>
        </p:nvSpPr>
        <p:spPr>
          <a:xfrm>
            <a:off x="4689307" y="3235492"/>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0" name="object 410"/>
          <p:cNvSpPr/>
          <p:nvPr/>
        </p:nvSpPr>
        <p:spPr>
          <a:xfrm>
            <a:off x="4689307" y="3204744"/>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1" name="object 411"/>
          <p:cNvSpPr/>
          <p:nvPr/>
        </p:nvSpPr>
        <p:spPr>
          <a:xfrm>
            <a:off x="4689307" y="3173997"/>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2" name="object 412"/>
          <p:cNvSpPr/>
          <p:nvPr/>
        </p:nvSpPr>
        <p:spPr>
          <a:xfrm>
            <a:off x="4700838"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13" name="object 413"/>
          <p:cNvSpPr/>
          <p:nvPr/>
        </p:nvSpPr>
        <p:spPr>
          <a:xfrm>
            <a:off x="5538704"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14" name="object 414"/>
          <p:cNvSpPr/>
          <p:nvPr/>
        </p:nvSpPr>
        <p:spPr>
          <a:xfrm>
            <a:off x="6376570"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15" name="object 415"/>
          <p:cNvSpPr/>
          <p:nvPr/>
        </p:nvSpPr>
        <p:spPr>
          <a:xfrm>
            <a:off x="319338" y="361599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416" name="object 416"/>
          <p:cNvSpPr/>
          <p:nvPr/>
        </p:nvSpPr>
        <p:spPr>
          <a:xfrm>
            <a:off x="2279482" y="361599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417" name="object 417"/>
          <p:cNvSpPr/>
          <p:nvPr/>
        </p:nvSpPr>
        <p:spPr>
          <a:xfrm>
            <a:off x="2998202" y="3612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8" name="object 418"/>
          <p:cNvSpPr/>
          <p:nvPr/>
        </p:nvSpPr>
        <p:spPr>
          <a:xfrm>
            <a:off x="2998202" y="3612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9" name="object 419"/>
          <p:cNvSpPr/>
          <p:nvPr/>
        </p:nvSpPr>
        <p:spPr>
          <a:xfrm>
            <a:off x="2998202" y="3581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0" name="object 420"/>
          <p:cNvSpPr/>
          <p:nvPr/>
        </p:nvSpPr>
        <p:spPr>
          <a:xfrm>
            <a:off x="2998202" y="3581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1" name="object 421"/>
          <p:cNvSpPr/>
          <p:nvPr/>
        </p:nvSpPr>
        <p:spPr>
          <a:xfrm>
            <a:off x="2998202" y="3550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2" name="object 422"/>
          <p:cNvSpPr/>
          <p:nvPr/>
        </p:nvSpPr>
        <p:spPr>
          <a:xfrm>
            <a:off x="2998202" y="3550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3" name="object 423"/>
          <p:cNvSpPr/>
          <p:nvPr/>
        </p:nvSpPr>
        <p:spPr>
          <a:xfrm>
            <a:off x="2998202" y="3519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4" name="object 424"/>
          <p:cNvSpPr/>
          <p:nvPr/>
        </p:nvSpPr>
        <p:spPr>
          <a:xfrm>
            <a:off x="2998202" y="3519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5" name="object 425"/>
          <p:cNvSpPr/>
          <p:nvPr/>
        </p:nvSpPr>
        <p:spPr>
          <a:xfrm>
            <a:off x="2998202" y="3489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6" name="object 426"/>
          <p:cNvSpPr/>
          <p:nvPr/>
        </p:nvSpPr>
        <p:spPr>
          <a:xfrm>
            <a:off x="2998202" y="3489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7" name="object 427"/>
          <p:cNvSpPr/>
          <p:nvPr/>
        </p:nvSpPr>
        <p:spPr>
          <a:xfrm>
            <a:off x="2998202" y="3458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8" name="object 428"/>
          <p:cNvSpPr/>
          <p:nvPr/>
        </p:nvSpPr>
        <p:spPr>
          <a:xfrm>
            <a:off x="2998202" y="3458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9" name="object 429"/>
          <p:cNvSpPr/>
          <p:nvPr/>
        </p:nvSpPr>
        <p:spPr>
          <a:xfrm>
            <a:off x="2998202" y="3427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0" name="object 430"/>
          <p:cNvSpPr/>
          <p:nvPr/>
        </p:nvSpPr>
        <p:spPr>
          <a:xfrm>
            <a:off x="2998202" y="3427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1" name="object 431"/>
          <p:cNvSpPr/>
          <p:nvPr/>
        </p:nvSpPr>
        <p:spPr>
          <a:xfrm>
            <a:off x="2998202" y="3396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2" name="object 432"/>
          <p:cNvSpPr/>
          <p:nvPr/>
        </p:nvSpPr>
        <p:spPr>
          <a:xfrm>
            <a:off x="2998202" y="3396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3" name="object 433"/>
          <p:cNvSpPr/>
          <p:nvPr/>
        </p:nvSpPr>
        <p:spPr>
          <a:xfrm>
            <a:off x="3009732" y="36159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34" name="object 434"/>
          <p:cNvSpPr/>
          <p:nvPr/>
        </p:nvSpPr>
        <p:spPr>
          <a:xfrm>
            <a:off x="3855285" y="36159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35" name="object 435"/>
          <p:cNvSpPr/>
          <p:nvPr/>
        </p:nvSpPr>
        <p:spPr>
          <a:xfrm>
            <a:off x="4689307" y="3612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6" name="object 436"/>
          <p:cNvSpPr/>
          <p:nvPr/>
        </p:nvSpPr>
        <p:spPr>
          <a:xfrm>
            <a:off x="4689307" y="3612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7" name="object 437"/>
          <p:cNvSpPr/>
          <p:nvPr/>
        </p:nvSpPr>
        <p:spPr>
          <a:xfrm>
            <a:off x="4689307" y="3581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8" name="object 438"/>
          <p:cNvSpPr/>
          <p:nvPr/>
        </p:nvSpPr>
        <p:spPr>
          <a:xfrm>
            <a:off x="4689307" y="3581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9" name="object 439"/>
          <p:cNvSpPr/>
          <p:nvPr/>
        </p:nvSpPr>
        <p:spPr>
          <a:xfrm>
            <a:off x="4689307" y="3550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0" name="object 440"/>
          <p:cNvSpPr/>
          <p:nvPr/>
        </p:nvSpPr>
        <p:spPr>
          <a:xfrm>
            <a:off x="4689307" y="3550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1" name="object 441"/>
          <p:cNvSpPr/>
          <p:nvPr/>
        </p:nvSpPr>
        <p:spPr>
          <a:xfrm>
            <a:off x="4689307" y="3519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2" name="object 442"/>
          <p:cNvSpPr/>
          <p:nvPr/>
        </p:nvSpPr>
        <p:spPr>
          <a:xfrm>
            <a:off x="4689307" y="3519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3" name="object 443"/>
          <p:cNvSpPr/>
          <p:nvPr/>
        </p:nvSpPr>
        <p:spPr>
          <a:xfrm>
            <a:off x="4689307" y="3489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4" name="object 444"/>
          <p:cNvSpPr/>
          <p:nvPr/>
        </p:nvSpPr>
        <p:spPr>
          <a:xfrm>
            <a:off x="4689307" y="3489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5" name="object 445"/>
          <p:cNvSpPr/>
          <p:nvPr/>
        </p:nvSpPr>
        <p:spPr>
          <a:xfrm>
            <a:off x="4689307" y="3458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6" name="object 446"/>
          <p:cNvSpPr/>
          <p:nvPr/>
        </p:nvSpPr>
        <p:spPr>
          <a:xfrm>
            <a:off x="4689307" y="3458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7" name="object 447"/>
          <p:cNvSpPr/>
          <p:nvPr/>
        </p:nvSpPr>
        <p:spPr>
          <a:xfrm>
            <a:off x="4689307" y="3427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8" name="object 448"/>
          <p:cNvSpPr/>
          <p:nvPr/>
        </p:nvSpPr>
        <p:spPr>
          <a:xfrm>
            <a:off x="4689307" y="3427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9" name="object 449"/>
          <p:cNvSpPr/>
          <p:nvPr/>
        </p:nvSpPr>
        <p:spPr>
          <a:xfrm>
            <a:off x="4689307" y="3396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0" name="object 450"/>
          <p:cNvSpPr/>
          <p:nvPr/>
        </p:nvSpPr>
        <p:spPr>
          <a:xfrm>
            <a:off x="4689307" y="3396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1" name="object 451"/>
          <p:cNvSpPr/>
          <p:nvPr/>
        </p:nvSpPr>
        <p:spPr>
          <a:xfrm>
            <a:off x="4700838"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52" name="object 452"/>
          <p:cNvSpPr/>
          <p:nvPr/>
        </p:nvSpPr>
        <p:spPr>
          <a:xfrm>
            <a:off x="5538704"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53" name="object 453"/>
          <p:cNvSpPr/>
          <p:nvPr/>
        </p:nvSpPr>
        <p:spPr>
          <a:xfrm>
            <a:off x="6376570"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54" name="object 454"/>
          <p:cNvSpPr/>
          <p:nvPr/>
        </p:nvSpPr>
        <p:spPr>
          <a:xfrm>
            <a:off x="319338" y="3838909"/>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455" name="object 455"/>
          <p:cNvSpPr/>
          <p:nvPr/>
        </p:nvSpPr>
        <p:spPr>
          <a:xfrm>
            <a:off x="2279482" y="3838909"/>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456" name="object 456"/>
          <p:cNvSpPr/>
          <p:nvPr/>
        </p:nvSpPr>
        <p:spPr>
          <a:xfrm>
            <a:off x="2998202" y="38350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7" name="object 457"/>
          <p:cNvSpPr/>
          <p:nvPr/>
        </p:nvSpPr>
        <p:spPr>
          <a:xfrm>
            <a:off x="2998202" y="38350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8" name="object 458"/>
          <p:cNvSpPr/>
          <p:nvPr/>
        </p:nvSpPr>
        <p:spPr>
          <a:xfrm>
            <a:off x="2998202" y="3804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9" name="object 459"/>
          <p:cNvSpPr/>
          <p:nvPr/>
        </p:nvSpPr>
        <p:spPr>
          <a:xfrm>
            <a:off x="2998202" y="3804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0" name="object 460"/>
          <p:cNvSpPr/>
          <p:nvPr/>
        </p:nvSpPr>
        <p:spPr>
          <a:xfrm>
            <a:off x="2998202" y="3773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1" name="object 461"/>
          <p:cNvSpPr/>
          <p:nvPr/>
        </p:nvSpPr>
        <p:spPr>
          <a:xfrm>
            <a:off x="2998202" y="3773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2" name="object 462"/>
          <p:cNvSpPr/>
          <p:nvPr/>
        </p:nvSpPr>
        <p:spPr>
          <a:xfrm>
            <a:off x="2998202" y="37428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3" name="object 463"/>
          <p:cNvSpPr/>
          <p:nvPr/>
        </p:nvSpPr>
        <p:spPr>
          <a:xfrm>
            <a:off x="2998202" y="3742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4" name="object 464"/>
          <p:cNvSpPr/>
          <p:nvPr/>
        </p:nvSpPr>
        <p:spPr>
          <a:xfrm>
            <a:off x="2998202" y="37120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5" name="object 465"/>
          <p:cNvSpPr/>
          <p:nvPr/>
        </p:nvSpPr>
        <p:spPr>
          <a:xfrm>
            <a:off x="2998202" y="37120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6" name="object 466"/>
          <p:cNvSpPr/>
          <p:nvPr/>
        </p:nvSpPr>
        <p:spPr>
          <a:xfrm>
            <a:off x="2998202" y="36813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7" name="object 467"/>
          <p:cNvSpPr/>
          <p:nvPr/>
        </p:nvSpPr>
        <p:spPr>
          <a:xfrm>
            <a:off x="2998202" y="36813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8" name="object 468"/>
          <p:cNvSpPr/>
          <p:nvPr/>
        </p:nvSpPr>
        <p:spPr>
          <a:xfrm>
            <a:off x="2998202" y="3650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9" name="object 469"/>
          <p:cNvSpPr/>
          <p:nvPr/>
        </p:nvSpPr>
        <p:spPr>
          <a:xfrm>
            <a:off x="2998202" y="3650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0" name="object 470"/>
          <p:cNvSpPr/>
          <p:nvPr/>
        </p:nvSpPr>
        <p:spPr>
          <a:xfrm>
            <a:off x="2998202" y="3619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1" name="object 471"/>
          <p:cNvSpPr/>
          <p:nvPr/>
        </p:nvSpPr>
        <p:spPr>
          <a:xfrm>
            <a:off x="2998202" y="3619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2" name="object 472"/>
          <p:cNvSpPr/>
          <p:nvPr/>
        </p:nvSpPr>
        <p:spPr>
          <a:xfrm>
            <a:off x="3009732" y="383890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73" name="object 473"/>
          <p:cNvSpPr/>
          <p:nvPr/>
        </p:nvSpPr>
        <p:spPr>
          <a:xfrm>
            <a:off x="3855285" y="383890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74" name="object 474"/>
          <p:cNvSpPr/>
          <p:nvPr/>
        </p:nvSpPr>
        <p:spPr>
          <a:xfrm>
            <a:off x="4689307" y="38350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5" name="object 475"/>
          <p:cNvSpPr/>
          <p:nvPr/>
        </p:nvSpPr>
        <p:spPr>
          <a:xfrm>
            <a:off x="4689307" y="38350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6" name="object 476"/>
          <p:cNvSpPr/>
          <p:nvPr/>
        </p:nvSpPr>
        <p:spPr>
          <a:xfrm>
            <a:off x="4689307" y="3804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7" name="object 477"/>
          <p:cNvSpPr/>
          <p:nvPr/>
        </p:nvSpPr>
        <p:spPr>
          <a:xfrm>
            <a:off x="4689307" y="3804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8" name="object 478"/>
          <p:cNvSpPr/>
          <p:nvPr/>
        </p:nvSpPr>
        <p:spPr>
          <a:xfrm>
            <a:off x="4689307" y="3773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9" name="object 479"/>
          <p:cNvSpPr/>
          <p:nvPr/>
        </p:nvSpPr>
        <p:spPr>
          <a:xfrm>
            <a:off x="4689307" y="3773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0" name="object 480"/>
          <p:cNvSpPr/>
          <p:nvPr/>
        </p:nvSpPr>
        <p:spPr>
          <a:xfrm>
            <a:off x="4689307" y="37428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1" name="object 481"/>
          <p:cNvSpPr/>
          <p:nvPr/>
        </p:nvSpPr>
        <p:spPr>
          <a:xfrm>
            <a:off x="4689307" y="3742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2" name="object 482"/>
          <p:cNvSpPr/>
          <p:nvPr/>
        </p:nvSpPr>
        <p:spPr>
          <a:xfrm>
            <a:off x="4689307" y="37120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3" name="object 483"/>
          <p:cNvSpPr/>
          <p:nvPr/>
        </p:nvSpPr>
        <p:spPr>
          <a:xfrm>
            <a:off x="4689307" y="37120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4" name="object 484"/>
          <p:cNvSpPr/>
          <p:nvPr/>
        </p:nvSpPr>
        <p:spPr>
          <a:xfrm>
            <a:off x="4689307" y="36813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5" name="object 485"/>
          <p:cNvSpPr/>
          <p:nvPr/>
        </p:nvSpPr>
        <p:spPr>
          <a:xfrm>
            <a:off x="4689307" y="36813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6" name="object 486"/>
          <p:cNvSpPr/>
          <p:nvPr/>
        </p:nvSpPr>
        <p:spPr>
          <a:xfrm>
            <a:off x="4689307" y="3650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7" name="object 487"/>
          <p:cNvSpPr/>
          <p:nvPr/>
        </p:nvSpPr>
        <p:spPr>
          <a:xfrm>
            <a:off x="4689307" y="3650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8" name="object 488"/>
          <p:cNvSpPr/>
          <p:nvPr/>
        </p:nvSpPr>
        <p:spPr>
          <a:xfrm>
            <a:off x="4689307" y="3619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9" name="object 489"/>
          <p:cNvSpPr/>
          <p:nvPr/>
        </p:nvSpPr>
        <p:spPr>
          <a:xfrm>
            <a:off x="4689307" y="3619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0" name="object 490"/>
          <p:cNvSpPr/>
          <p:nvPr/>
        </p:nvSpPr>
        <p:spPr>
          <a:xfrm>
            <a:off x="4700838"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91" name="object 491"/>
          <p:cNvSpPr/>
          <p:nvPr/>
        </p:nvSpPr>
        <p:spPr>
          <a:xfrm>
            <a:off x="5538704"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92" name="object 492"/>
          <p:cNvSpPr/>
          <p:nvPr/>
        </p:nvSpPr>
        <p:spPr>
          <a:xfrm>
            <a:off x="6376570"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93" name="object 493"/>
          <p:cNvSpPr/>
          <p:nvPr/>
        </p:nvSpPr>
        <p:spPr>
          <a:xfrm>
            <a:off x="319338" y="4061827"/>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494" name="object 494"/>
          <p:cNvSpPr/>
          <p:nvPr/>
        </p:nvSpPr>
        <p:spPr>
          <a:xfrm>
            <a:off x="2279482" y="4061827"/>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495" name="object 495"/>
          <p:cNvSpPr/>
          <p:nvPr/>
        </p:nvSpPr>
        <p:spPr>
          <a:xfrm>
            <a:off x="2998202" y="40579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6" name="object 496"/>
          <p:cNvSpPr/>
          <p:nvPr/>
        </p:nvSpPr>
        <p:spPr>
          <a:xfrm>
            <a:off x="2998202" y="40579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7" name="object 497"/>
          <p:cNvSpPr/>
          <p:nvPr/>
        </p:nvSpPr>
        <p:spPr>
          <a:xfrm>
            <a:off x="2998202" y="40272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8" name="object 498"/>
          <p:cNvSpPr/>
          <p:nvPr/>
        </p:nvSpPr>
        <p:spPr>
          <a:xfrm>
            <a:off x="2998202" y="40272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9" name="object 499"/>
          <p:cNvSpPr/>
          <p:nvPr/>
        </p:nvSpPr>
        <p:spPr>
          <a:xfrm>
            <a:off x="2998202" y="39964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0" name="object 500"/>
          <p:cNvSpPr/>
          <p:nvPr/>
        </p:nvSpPr>
        <p:spPr>
          <a:xfrm>
            <a:off x="2998202" y="39964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1" name="object 501"/>
          <p:cNvSpPr/>
          <p:nvPr/>
        </p:nvSpPr>
        <p:spPr>
          <a:xfrm>
            <a:off x="2998202" y="3965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2" name="object 502"/>
          <p:cNvSpPr/>
          <p:nvPr/>
        </p:nvSpPr>
        <p:spPr>
          <a:xfrm>
            <a:off x="2998202" y="3965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3" name="object 503"/>
          <p:cNvSpPr/>
          <p:nvPr/>
        </p:nvSpPr>
        <p:spPr>
          <a:xfrm>
            <a:off x="2998202" y="39349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4" name="object 504"/>
          <p:cNvSpPr/>
          <p:nvPr/>
        </p:nvSpPr>
        <p:spPr>
          <a:xfrm>
            <a:off x="2998202" y="39349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5" name="object 505"/>
          <p:cNvSpPr/>
          <p:nvPr/>
        </p:nvSpPr>
        <p:spPr>
          <a:xfrm>
            <a:off x="2998202" y="39042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6" name="object 506"/>
          <p:cNvSpPr/>
          <p:nvPr/>
        </p:nvSpPr>
        <p:spPr>
          <a:xfrm>
            <a:off x="2998202" y="39042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7" name="object 507"/>
          <p:cNvSpPr/>
          <p:nvPr/>
        </p:nvSpPr>
        <p:spPr>
          <a:xfrm>
            <a:off x="2998202" y="38735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8" name="object 508"/>
          <p:cNvSpPr/>
          <p:nvPr/>
        </p:nvSpPr>
        <p:spPr>
          <a:xfrm>
            <a:off x="2998202" y="38735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9" name="object 509"/>
          <p:cNvSpPr/>
          <p:nvPr/>
        </p:nvSpPr>
        <p:spPr>
          <a:xfrm>
            <a:off x="2998202" y="38427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0" name="object 510"/>
          <p:cNvSpPr/>
          <p:nvPr/>
        </p:nvSpPr>
        <p:spPr>
          <a:xfrm>
            <a:off x="2998202" y="38427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1" name="object 511"/>
          <p:cNvSpPr/>
          <p:nvPr/>
        </p:nvSpPr>
        <p:spPr>
          <a:xfrm>
            <a:off x="3009732" y="4061827"/>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512" name="object 512"/>
          <p:cNvSpPr/>
          <p:nvPr/>
        </p:nvSpPr>
        <p:spPr>
          <a:xfrm>
            <a:off x="3855285" y="4061827"/>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513" name="object 513"/>
          <p:cNvSpPr/>
          <p:nvPr/>
        </p:nvSpPr>
        <p:spPr>
          <a:xfrm>
            <a:off x="4689307" y="40579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4" name="object 514"/>
          <p:cNvSpPr/>
          <p:nvPr/>
        </p:nvSpPr>
        <p:spPr>
          <a:xfrm>
            <a:off x="4689307" y="40579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5" name="object 515"/>
          <p:cNvSpPr/>
          <p:nvPr/>
        </p:nvSpPr>
        <p:spPr>
          <a:xfrm>
            <a:off x="4689307" y="40272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6" name="object 516"/>
          <p:cNvSpPr/>
          <p:nvPr/>
        </p:nvSpPr>
        <p:spPr>
          <a:xfrm>
            <a:off x="4689307" y="40272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7" name="object 517"/>
          <p:cNvSpPr/>
          <p:nvPr/>
        </p:nvSpPr>
        <p:spPr>
          <a:xfrm>
            <a:off x="4689307" y="39964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8" name="object 518"/>
          <p:cNvSpPr/>
          <p:nvPr/>
        </p:nvSpPr>
        <p:spPr>
          <a:xfrm>
            <a:off x="4689307" y="39964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9" name="object 519"/>
          <p:cNvSpPr/>
          <p:nvPr/>
        </p:nvSpPr>
        <p:spPr>
          <a:xfrm>
            <a:off x="4689307" y="3965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0" name="object 520"/>
          <p:cNvSpPr/>
          <p:nvPr/>
        </p:nvSpPr>
        <p:spPr>
          <a:xfrm>
            <a:off x="4689307" y="3965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1" name="object 521"/>
          <p:cNvSpPr/>
          <p:nvPr/>
        </p:nvSpPr>
        <p:spPr>
          <a:xfrm>
            <a:off x="4689307" y="39349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2" name="object 522"/>
          <p:cNvSpPr/>
          <p:nvPr/>
        </p:nvSpPr>
        <p:spPr>
          <a:xfrm>
            <a:off x="4689307" y="39349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3" name="object 523"/>
          <p:cNvSpPr/>
          <p:nvPr/>
        </p:nvSpPr>
        <p:spPr>
          <a:xfrm>
            <a:off x="4689307" y="39042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4" name="object 524"/>
          <p:cNvSpPr/>
          <p:nvPr/>
        </p:nvSpPr>
        <p:spPr>
          <a:xfrm>
            <a:off x="4689307" y="39042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5" name="object 525"/>
          <p:cNvSpPr/>
          <p:nvPr/>
        </p:nvSpPr>
        <p:spPr>
          <a:xfrm>
            <a:off x="4689307" y="38735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6" name="object 526"/>
          <p:cNvSpPr/>
          <p:nvPr/>
        </p:nvSpPr>
        <p:spPr>
          <a:xfrm>
            <a:off x="4689307" y="38735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7" name="object 527"/>
          <p:cNvSpPr/>
          <p:nvPr/>
        </p:nvSpPr>
        <p:spPr>
          <a:xfrm>
            <a:off x="4689307" y="38427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8" name="object 528"/>
          <p:cNvSpPr/>
          <p:nvPr/>
        </p:nvSpPr>
        <p:spPr>
          <a:xfrm>
            <a:off x="4689307" y="38427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9" name="object 529"/>
          <p:cNvSpPr/>
          <p:nvPr/>
        </p:nvSpPr>
        <p:spPr>
          <a:xfrm>
            <a:off x="4700838"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0" name="object 530"/>
          <p:cNvSpPr/>
          <p:nvPr/>
        </p:nvSpPr>
        <p:spPr>
          <a:xfrm>
            <a:off x="5538704"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1" name="object 531"/>
          <p:cNvSpPr/>
          <p:nvPr/>
        </p:nvSpPr>
        <p:spPr>
          <a:xfrm>
            <a:off x="6376570"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2" name="object 532"/>
          <p:cNvSpPr/>
          <p:nvPr/>
        </p:nvSpPr>
        <p:spPr>
          <a:xfrm>
            <a:off x="319338" y="421556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33" name="object 533"/>
          <p:cNvSpPr/>
          <p:nvPr/>
        </p:nvSpPr>
        <p:spPr>
          <a:xfrm>
            <a:off x="2279482" y="421556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34" name="object 534"/>
          <p:cNvSpPr/>
          <p:nvPr/>
        </p:nvSpPr>
        <p:spPr>
          <a:xfrm>
            <a:off x="2998202" y="42117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5" name="object 535"/>
          <p:cNvSpPr/>
          <p:nvPr/>
        </p:nvSpPr>
        <p:spPr>
          <a:xfrm>
            <a:off x="2998202" y="42117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6" name="object 536"/>
          <p:cNvSpPr/>
          <p:nvPr/>
        </p:nvSpPr>
        <p:spPr>
          <a:xfrm>
            <a:off x="2998202" y="41732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7" name="object 537"/>
          <p:cNvSpPr/>
          <p:nvPr/>
        </p:nvSpPr>
        <p:spPr>
          <a:xfrm>
            <a:off x="2998202" y="41732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8" name="object 538"/>
          <p:cNvSpPr/>
          <p:nvPr/>
        </p:nvSpPr>
        <p:spPr>
          <a:xfrm>
            <a:off x="2998202" y="41348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9" name="object 539"/>
          <p:cNvSpPr/>
          <p:nvPr/>
        </p:nvSpPr>
        <p:spPr>
          <a:xfrm>
            <a:off x="2998202" y="41348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0" name="object 540"/>
          <p:cNvSpPr/>
          <p:nvPr/>
        </p:nvSpPr>
        <p:spPr>
          <a:xfrm>
            <a:off x="2998202" y="40964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1" name="object 541"/>
          <p:cNvSpPr/>
          <p:nvPr/>
        </p:nvSpPr>
        <p:spPr>
          <a:xfrm>
            <a:off x="2998202" y="40964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2" name="object 542"/>
          <p:cNvSpPr/>
          <p:nvPr/>
        </p:nvSpPr>
        <p:spPr>
          <a:xfrm>
            <a:off x="2998202" y="40656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3" name="object 543"/>
          <p:cNvSpPr/>
          <p:nvPr/>
        </p:nvSpPr>
        <p:spPr>
          <a:xfrm>
            <a:off x="2998202" y="40656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4" name="object 544"/>
          <p:cNvSpPr/>
          <p:nvPr/>
        </p:nvSpPr>
        <p:spPr>
          <a:xfrm>
            <a:off x="3009732" y="42155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45" name="object 545"/>
          <p:cNvSpPr/>
          <p:nvPr/>
        </p:nvSpPr>
        <p:spPr>
          <a:xfrm>
            <a:off x="3855285" y="42155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46" name="object 546"/>
          <p:cNvSpPr/>
          <p:nvPr/>
        </p:nvSpPr>
        <p:spPr>
          <a:xfrm>
            <a:off x="4689307" y="42117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7" name="object 547"/>
          <p:cNvSpPr/>
          <p:nvPr/>
        </p:nvSpPr>
        <p:spPr>
          <a:xfrm>
            <a:off x="4689307" y="42117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8" name="object 548"/>
          <p:cNvSpPr/>
          <p:nvPr/>
        </p:nvSpPr>
        <p:spPr>
          <a:xfrm>
            <a:off x="4689307" y="41732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9" name="object 549"/>
          <p:cNvSpPr/>
          <p:nvPr/>
        </p:nvSpPr>
        <p:spPr>
          <a:xfrm>
            <a:off x="4689307" y="41732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0" name="object 550"/>
          <p:cNvSpPr/>
          <p:nvPr/>
        </p:nvSpPr>
        <p:spPr>
          <a:xfrm>
            <a:off x="4689307" y="41348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1" name="object 551"/>
          <p:cNvSpPr/>
          <p:nvPr/>
        </p:nvSpPr>
        <p:spPr>
          <a:xfrm>
            <a:off x="4689307" y="41348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2" name="object 552"/>
          <p:cNvSpPr/>
          <p:nvPr/>
        </p:nvSpPr>
        <p:spPr>
          <a:xfrm>
            <a:off x="4689307" y="40964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3" name="object 553"/>
          <p:cNvSpPr/>
          <p:nvPr/>
        </p:nvSpPr>
        <p:spPr>
          <a:xfrm>
            <a:off x="4689307" y="40964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4" name="object 554"/>
          <p:cNvSpPr/>
          <p:nvPr/>
        </p:nvSpPr>
        <p:spPr>
          <a:xfrm>
            <a:off x="4689307" y="40656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5" name="object 555"/>
          <p:cNvSpPr/>
          <p:nvPr/>
        </p:nvSpPr>
        <p:spPr>
          <a:xfrm>
            <a:off x="4689307" y="40656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6" name="object 556"/>
          <p:cNvSpPr/>
          <p:nvPr/>
        </p:nvSpPr>
        <p:spPr>
          <a:xfrm>
            <a:off x="4700838"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57" name="object 557"/>
          <p:cNvSpPr/>
          <p:nvPr/>
        </p:nvSpPr>
        <p:spPr>
          <a:xfrm>
            <a:off x="5538704"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58" name="object 558"/>
          <p:cNvSpPr/>
          <p:nvPr/>
        </p:nvSpPr>
        <p:spPr>
          <a:xfrm>
            <a:off x="6376570"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59" name="object 559"/>
          <p:cNvSpPr/>
          <p:nvPr/>
        </p:nvSpPr>
        <p:spPr>
          <a:xfrm>
            <a:off x="319338" y="436930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60" name="object 560"/>
          <p:cNvSpPr/>
          <p:nvPr/>
        </p:nvSpPr>
        <p:spPr>
          <a:xfrm>
            <a:off x="2279482" y="436930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61" name="object 561"/>
          <p:cNvSpPr/>
          <p:nvPr/>
        </p:nvSpPr>
        <p:spPr>
          <a:xfrm>
            <a:off x="2998202" y="43654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2" name="object 562"/>
          <p:cNvSpPr/>
          <p:nvPr/>
        </p:nvSpPr>
        <p:spPr>
          <a:xfrm>
            <a:off x="2998202" y="43654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3" name="object 563"/>
          <p:cNvSpPr/>
          <p:nvPr/>
        </p:nvSpPr>
        <p:spPr>
          <a:xfrm>
            <a:off x="2998202" y="43270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4" name="object 564"/>
          <p:cNvSpPr/>
          <p:nvPr/>
        </p:nvSpPr>
        <p:spPr>
          <a:xfrm>
            <a:off x="2998202" y="43270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5" name="object 565"/>
          <p:cNvSpPr/>
          <p:nvPr/>
        </p:nvSpPr>
        <p:spPr>
          <a:xfrm>
            <a:off x="2998202" y="42885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6" name="object 566"/>
          <p:cNvSpPr/>
          <p:nvPr/>
        </p:nvSpPr>
        <p:spPr>
          <a:xfrm>
            <a:off x="2998202" y="42885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7" name="object 567"/>
          <p:cNvSpPr/>
          <p:nvPr/>
        </p:nvSpPr>
        <p:spPr>
          <a:xfrm>
            <a:off x="2998202" y="42501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8" name="object 568"/>
          <p:cNvSpPr/>
          <p:nvPr/>
        </p:nvSpPr>
        <p:spPr>
          <a:xfrm>
            <a:off x="2998202" y="42501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9" name="object 569"/>
          <p:cNvSpPr/>
          <p:nvPr/>
        </p:nvSpPr>
        <p:spPr>
          <a:xfrm>
            <a:off x="2998202" y="42194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0" name="object 570"/>
          <p:cNvSpPr/>
          <p:nvPr/>
        </p:nvSpPr>
        <p:spPr>
          <a:xfrm>
            <a:off x="2998202" y="42194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1" name="object 571"/>
          <p:cNvSpPr/>
          <p:nvPr/>
        </p:nvSpPr>
        <p:spPr>
          <a:xfrm>
            <a:off x="3009732" y="43693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72" name="object 572"/>
          <p:cNvSpPr/>
          <p:nvPr/>
        </p:nvSpPr>
        <p:spPr>
          <a:xfrm>
            <a:off x="3855285" y="43693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73" name="object 573"/>
          <p:cNvSpPr/>
          <p:nvPr/>
        </p:nvSpPr>
        <p:spPr>
          <a:xfrm>
            <a:off x="4689307" y="43654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4" name="object 574"/>
          <p:cNvSpPr/>
          <p:nvPr/>
        </p:nvSpPr>
        <p:spPr>
          <a:xfrm>
            <a:off x="4689307" y="43654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5" name="object 575"/>
          <p:cNvSpPr/>
          <p:nvPr/>
        </p:nvSpPr>
        <p:spPr>
          <a:xfrm>
            <a:off x="4689307" y="43270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6" name="object 576"/>
          <p:cNvSpPr/>
          <p:nvPr/>
        </p:nvSpPr>
        <p:spPr>
          <a:xfrm>
            <a:off x="4689307" y="43270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7" name="object 577"/>
          <p:cNvSpPr/>
          <p:nvPr/>
        </p:nvSpPr>
        <p:spPr>
          <a:xfrm>
            <a:off x="4689307" y="42885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8" name="object 578"/>
          <p:cNvSpPr/>
          <p:nvPr/>
        </p:nvSpPr>
        <p:spPr>
          <a:xfrm>
            <a:off x="4689307" y="42885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9" name="object 579"/>
          <p:cNvSpPr/>
          <p:nvPr/>
        </p:nvSpPr>
        <p:spPr>
          <a:xfrm>
            <a:off x="4689307" y="42501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0" name="object 580"/>
          <p:cNvSpPr/>
          <p:nvPr/>
        </p:nvSpPr>
        <p:spPr>
          <a:xfrm>
            <a:off x="4689307" y="42501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1" name="object 581"/>
          <p:cNvSpPr/>
          <p:nvPr/>
        </p:nvSpPr>
        <p:spPr>
          <a:xfrm>
            <a:off x="4689307" y="42194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2" name="object 582"/>
          <p:cNvSpPr/>
          <p:nvPr/>
        </p:nvSpPr>
        <p:spPr>
          <a:xfrm>
            <a:off x="4689307" y="42194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3" name="object 583"/>
          <p:cNvSpPr/>
          <p:nvPr/>
        </p:nvSpPr>
        <p:spPr>
          <a:xfrm>
            <a:off x="4700838"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84" name="object 584"/>
          <p:cNvSpPr/>
          <p:nvPr/>
        </p:nvSpPr>
        <p:spPr>
          <a:xfrm>
            <a:off x="5538704"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85" name="object 585"/>
          <p:cNvSpPr/>
          <p:nvPr/>
        </p:nvSpPr>
        <p:spPr>
          <a:xfrm>
            <a:off x="6376570"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86" name="object 586"/>
          <p:cNvSpPr/>
          <p:nvPr/>
        </p:nvSpPr>
        <p:spPr>
          <a:xfrm>
            <a:off x="319338" y="452303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87" name="object 587"/>
          <p:cNvSpPr/>
          <p:nvPr/>
        </p:nvSpPr>
        <p:spPr>
          <a:xfrm>
            <a:off x="2279482" y="452303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88" name="object 588"/>
          <p:cNvSpPr/>
          <p:nvPr/>
        </p:nvSpPr>
        <p:spPr>
          <a:xfrm>
            <a:off x="2998202" y="45191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9" name="object 589"/>
          <p:cNvSpPr/>
          <p:nvPr/>
        </p:nvSpPr>
        <p:spPr>
          <a:xfrm>
            <a:off x="2998202" y="45191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0" name="object 590"/>
          <p:cNvSpPr/>
          <p:nvPr/>
        </p:nvSpPr>
        <p:spPr>
          <a:xfrm>
            <a:off x="2998202" y="44807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1" name="object 591"/>
          <p:cNvSpPr/>
          <p:nvPr/>
        </p:nvSpPr>
        <p:spPr>
          <a:xfrm>
            <a:off x="2998202" y="44807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2" name="object 592"/>
          <p:cNvSpPr/>
          <p:nvPr/>
        </p:nvSpPr>
        <p:spPr>
          <a:xfrm>
            <a:off x="2998202" y="44423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3" name="object 593"/>
          <p:cNvSpPr/>
          <p:nvPr/>
        </p:nvSpPr>
        <p:spPr>
          <a:xfrm>
            <a:off x="2998202" y="44423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4" name="object 594"/>
          <p:cNvSpPr/>
          <p:nvPr/>
        </p:nvSpPr>
        <p:spPr>
          <a:xfrm>
            <a:off x="2998202" y="44038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5" name="object 595"/>
          <p:cNvSpPr/>
          <p:nvPr/>
        </p:nvSpPr>
        <p:spPr>
          <a:xfrm>
            <a:off x="2998202" y="44038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6" name="object 596"/>
          <p:cNvSpPr/>
          <p:nvPr/>
        </p:nvSpPr>
        <p:spPr>
          <a:xfrm>
            <a:off x="2998202" y="43731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7" name="object 597"/>
          <p:cNvSpPr/>
          <p:nvPr/>
        </p:nvSpPr>
        <p:spPr>
          <a:xfrm>
            <a:off x="2998202" y="43731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8" name="object 598"/>
          <p:cNvSpPr/>
          <p:nvPr/>
        </p:nvSpPr>
        <p:spPr>
          <a:xfrm>
            <a:off x="3009732" y="45230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99" name="object 599"/>
          <p:cNvSpPr/>
          <p:nvPr/>
        </p:nvSpPr>
        <p:spPr>
          <a:xfrm>
            <a:off x="3855285" y="45230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00" name="object 600"/>
          <p:cNvSpPr/>
          <p:nvPr/>
        </p:nvSpPr>
        <p:spPr>
          <a:xfrm>
            <a:off x="4689307" y="45191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1" name="object 601"/>
          <p:cNvSpPr/>
          <p:nvPr/>
        </p:nvSpPr>
        <p:spPr>
          <a:xfrm>
            <a:off x="4689307" y="45191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2" name="object 602"/>
          <p:cNvSpPr/>
          <p:nvPr/>
        </p:nvSpPr>
        <p:spPr>
          <a:xfrm>
            <a:off x="4689307" y="44807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3" name="object 603"/>
          <p:cNvSpPr/>
          <p:nvPr/>
        </p:nvSpPr>
        <p:spPr>
          <a:xfrm>
            <a:off x="4689307" y="44807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4" name="object 604"/>
          <p:cNvSpPr/>
          <p:nvPr/>
        </p:nvSpPr>
        <p:spPr>
          <a:xfrm>
            <a:off x="4689307" y="44423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5" name="object 605"/>
          <p:cNvSpPr/>
          <p:nvPr/>
        </p:nvSpPr>
        <p:spPr>
          <a:xfrm>
            <a:off x="4689307" y="44423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6" name="object 606"/>
          <p:cNvSpPr/>
          <p:nvPr/>
        </p:nvSpPr>
        <p:spPr>
          <a:xfrm>
            <a:off x="4689307" y="44038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7" name="object 607"/>
          <p:cNvSpPr/>
          <p:nvPr/>
        </p:nvSpPr>
        <p:spPr>
          <a:xfrm>
            <a:off x="4689307" y="44038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8" name="object 608"/>
          <p:cNvSpPr/>
          <p:nvPr/>
        </p:nvSpPr>
        <p:spPr>
          <a:xfrm>
            <a:off x="4689307" y="43731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9" name="object 609"/>
          <p:cNvSpPr/>
          <p:nvPr/>
        </p:nvSpPr>
        <p:spPr>
          <a:xfrm>
            <a:off x="4689307" y="43731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0" name="object 610"/>
          <p:cNvSpPr/>
          <p:nvPr/>
        </p:nvSpPr>
        <p:spPr>
          <a:xfrm>
            <a:off x="4700838"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11" name="object 611"/>
          <p:cNvSpPr/>
          <p:nvPr/>
        </p:nvSpPr>
        <p:spPr>
          <a:xfrm>
            <a:off x="5538704"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12" name="object 612"/>
          <p:cNvSpPr/>
          <p:nvPr/>
        </p:nvSpPr>
        <p:spPr>
          <a:xfrm>
            <a:off x="6376570"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13" name="object 613"/>
          <p:cNvSpPr/>
          <p:nvPr/>
        </p:nvSpPr>
        <p:spPr>
          <a:xfrm>
            <a:off x="319338" y="4745956"/>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614" name="object 614"/>
          <p:cNvSpPr/>
          <p:nvPr/>
        </p:nvSpPr>
        <p:spPr>
          <a:xfrm>
            <a:off x="2279482" y="4745956"/>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615" name="object 615"/>
          <p:cNvSpPr/>
          <p:nvPr/>
        </p:nvSpPr>
        <p:spPr>
          <a:xfrm>
            <a:off x="2998202" y="47421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6" name="object 616"/>
          <p:cNvSpPr/>
          <p:nvPr/>
        </p:nvSpPr>
        <p:spPr>
          <a:xfrm>
            <a:off x="2998202" y="47421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7" name="object 617"/>
          <p:cNvSpPr/>
          <p:nvPr/>
        </p:nvSpPr>
        <p:spPr>
          <a:xfrm>
            <a:off x="2998202" y="47113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8" name="object 618"/>
          <p:cNvSpPr/>
          <p:nvPr/>
        </p:nvSpPr>
        <p:spPr>
          <a:xfrm>
            <a:off x="2998202" y="47113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9" name="object 619"/>
          <p:cNvSpPr/>
          <p:nvPr/>
        </p:nvSpPr>
        <p:spPr>
          <a:xfrm>
            <a:off x="2998202" y="46806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0" name="object 620"/>
          <p:cNvSpPr/>
          <p:nvPr/>
        </p:nvSpPr>
        <p:spPr>
          <a:xfrm>
            <a:off x="2998202" y="46806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1" name="object 621"/>
          <p:cNvSpPr/>
          <p:nvPr/>
        </p:nvSpPr>
        <p:spPr>
          <a:xfrm>
            <a:off x="2998202" y="46498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2" name="object 622"/>
          <p:cNvSpPr/>
          <p:nvPr/>
        </p:nvSpPr>
        <p:spPr>
          <a:xfrm>
            <a:off x="2998202" y="46498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3" name="object 623"/>
          <p:cNvSpPr/>
          <p:nvPr/>
        </p:nvSpPr>
        <p:spPr>
          <a:xfrm>
            <a:off x="2998202" y="46191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4" name="object 624"/>
          <p:cNvSpPr/>
          <p:nvPr/>
        </p:nvSpPr>
        <p:spPr>
          <a:xfrm>
            <a:off x="2998202" y="46191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5" name="object 625"/>
          <p:cNvSpPr/>
          <p:nvPr/>
        </p:nvSpPr>
        <p:spPr>
          <a:xfrm>
            <a:off x="2998202" y="45883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6" name="object 626"/>
          <p:cNvSpPr/>
          <p:nvPr/>
        </p:nvSpPr>
        <p:spPr>
          <a:xfrm>
            <a:off x="2998202" y="45883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7" name="object 627"/>
          <p:cNvSpPr/>
          <p:nvPr/>
        </p:nvSpPr>
        <p:spPr>
          <a:xfrm>
            <a:off x="2998202" y="45576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8" name="object 628"/>
          <p:cNvSpPr/>
          <p:nvPr/>
        </p:nvSpPr>
        <p:spPr>
          <a:xfrm>
            <a:off x="2998202" y="45576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9" name="object 629"/>
          <p:cNvSpPr/>
          <p:nvPr/>
        </p:nvSpPr>
        <p:spPr>
          <a:xfrm>
            <a:off x="2998202" y="45268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0" name="object 630"/>
          <p:cNvSpPr/>
          <p:nvPr/>
        </p:nvSpPr>
        <p:spPr>
          <a:xfrm>
            <a:off x="2998202" y="45268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1" name="object 631"/>
          <p:cNvSpPr/>
          <p:nvPr/>
        </p:nvSpPr>
        <p:spPr>
          <a:xfrm>
            <a:off x="3009732" y="4745956"/>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632" name="object 632"/>
          <p:cNvSpPr/>
          <p:nvPr/>
        </p:nvSpPr>
        <p:spPr>
          <a:xfrm>
            <a:off x="3855285" y="4745956"/>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633" name="object 633"/>
          <p:cNvSpPr/>
          <p:nvPr/>
        </p:nvSpPr>
        <p:spPr>
          <a:xfrm>
            <a:off x="4689307" y="47421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4" name="object 634"/>
          <p:cNvSpPr/>
          <p:nvPr/>
        </p:nvSpPr>
        <p:spPr>
          <a:xfrm>
            <a:off x="4689307" y="47421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5" name="object 635"/>
          <p:cNvSpPr/>
          <p:nvPr/>
        </p:nvSpPr>
        <p:spPr>
          <a:xfrm>
            <a:off x="4689307" y="47113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6" name="object 636"/>
          <p:cNvSpPr/>
          <p:nvPr/>
        </p:nvSpPr>
        <p:spPr>
          <a:xfrm>
            <a:off x="4689307" y="47113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7" name="object 637"/>
          <p:cNvSpPr/>
          <p:nvPr/>
        </p:nvSpPr>
        <p:spPr>
          <a:xfrm>
            <a:off x="4689307" y="46806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8" name="object 638"/>
          <p:cNvSpPr/>
          <p:nvPr/>
        </p:nvSpPr>
        <p:spPr>
          <a:xfrm>
            <a:off x="4689307" y="46806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9" name="object 639"/>
          <p:cNvSpPr/>
          <p:nvPr/>
        </p:nvSpPr>
        <p:spPr>
          <a:xfrm>
            <a:off x="4689307" y="46498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0" name="object 640"/>
          <p:cNvSpPr/>
          <p:nvPr/>
        </p:nvSpPr>
        <p:spPr>
          <a:xfrm>
            <a:off x="4689307" y="46498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1" name="object 641"/>
          <p:cNvSpPr/>
          <p:nvPr/>
        </p:nvSpPr>
        <p:spPr>
          <a:xfrm>
            <a:off x="4689307" y="46191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2" name="object 642"/>
          <p:cNvSpPr/>
          <p:nvPr/>
        </p:nvSpPr>
        <p:spPr>
          <a:xfrm>
            <a:off x="4689307" y="46191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3" name="object 643"/>
          <p:cNvSpPr/>
          <p:nvPr/>
        </p:nvSpPr>
        <p:spPr>
          <a:xfrm>
            <a:off x="4689307" y="45883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4" name="object 644"/>
          <p:cNvSpPr/>
          <p:nvPr/>
        </p:nvSpPr>
        <p:spPr>
          <a:xfrm>
            <a:off x="4689307" y="45883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5" name="object 645"/>
          <p:cNvSpPr/>
          <p:nvPr/>
        </p:nvSpPr>
        <p:spPr>
          <a:xfrm>
            <a:off x="4689307" y="45576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6" name="object 646"/>
          <p:cNvSpPr/>
          <p:nvPr/>
        </p:nvSpPr>
        <p:spPr>
          <a:xfrm>
            <a:off x="4689307" y="45576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7" name="object 647"/>
          <p:cNvSpPr/>
          <p:nvPr/>
        </p:nvSpPr>
        <p:spPr>
          <a:xfrm>
            <a:off x="4689307" y="45268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8" name="object 648"/>
          <p:cNvSpPr/>
          <p:nvPr/>
        </p:nvSpPr>
        <p:spPr>
          <a:xfrm>
            <a:off x="4689307" y="45268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9" name="object 649"/>
          <p:cNvSpPr/>
          <p:nvPr/>
        </p:nvSpPr>
        <p:spPr>
          <a:xfrm>
            <a:off x="4700838"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0" name="object 650"/>
          <p:cNvSpPr/>
          <p:nvPr/>
        </p:nvSpPr>
        <p:spPr>
          <a:xfrm>
            <a:off x="5538704"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1" name="object 651"/>
          <p:cNvSpPr/>
          <p:nvPr/>
        </p:nvSpPr>
        <p:spPr>
          <a:xfrm>
            <a:off x="6376570"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2" name="object 652"/>
          <p:cNvSpPr/>
          <p:nvPr/>
        </p:nvSpPr>
        <p:spPr>
          <a:xfrm>
            <a:off x="319338" y="489969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653" name="object 653"/>
          <p:cNvSpPr/>
          <p:nvPr/>
        </p:nvSpPr>
        <p:spPr>
          <a:xfrm>
            <a:off x="2279482" y="489969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654" name="object 654"/>
          <p:cNvSpPr/>
          <p:nvPr/>
        </p:nvSpPr>
        <p:spPr>
          <a:xfrm>
            <a:off x="2998202" y="48958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5" name="object 655"/>
          <p:cNvSpPr/>
          <p:nvPr/>
        </p:nvSpPr>
        <p:spPr>
          <a:xfrm>
            <a:off x="2998202" y="48958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6" name="object 656"/>
          <p:cNvSpPr/>
          <p:nvPr/>
        </p:nvSpPr>
        <p:spPr>
          <a:xfrm>
            <a:off x="2998202" y="48574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7" name="object 657"/>
          <p:cNvSpPr/>
          <p:nvPr/>
        </p:nvSpPr>
        <p:spPr>
          <a:xfrm>
            <a:off x="2998202" y="48574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8" name="object 658"/>
          <p:cNvSpPr/>
          <p:nvPr/>
        </p:nvSpPr>
        <p:spPr>
          <a:xfrm>
            <a:off x="2998202" y="4818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9" name="object 659"/>
          <p:cNvSpPr/>
          <p:nvPr/>
        </p:nvSpPr>
        <p:spPr>
          <a:xfrm>
            <a:off x="2998202" y="4818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0" name="object 660"/>
          <p:cNvSpPr/>
          <p:nvPr/>
        </p:nvSpPr>
        <p:spPr>
          <a:xfrm>
            <a:off x="2998202" y="47805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1" name="object 661"/>
          <p:cNvSpPr/>
          <p:nvPr/>
        </p:nvSpPr>
        <p:spPr>
          <a:xfrm>
            <a:off x="2998202" y="47805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2" name="object 662"/>
          <p:cNvSpPr/>
          <p:nvPr/>
        </p:nvSpPr>
        <p:spPr>
          <a:xfrm>
            <a:off x="2998202" y="47498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3" name="object 663"/>
          <p:cNvSpPr/>
          <p:nvPr/>
        </p:nvSpPr>
        <p:spPr>
          <a:xfrm>
            <a:off x="2998202" y="47498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4" name="object 664"/>
          <p:cNvSpPr/>
          <p:nvPr/>
        </p:nvSpPr>
        <p:spPr>
          <a:xfrm>
            <a:off x="3009732" y="489969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65" name="object 665"/>
          <p:cNvSpPr/>
          <p:nvPr/>
        </p:nvSpPr>
        <p:spPr>
          <a:xfrm>
            <a:off x="3855285" y="489969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66" name="object 666"/>
          <p:cNvSpPr/>
          <p:nvPr/>
        </p:nvSpPr>
        <p:spPr>
          <a:xfrm>
            <a:off x="4689307" y="48958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7" name="object 667"/>
          <p:cNvSpPr/>
          <p:nvPr/>
        </p:nvSpPr>
        <p:spPr>
          <a:xfrm>
            <a:off x="4689307" y="48958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8" name="object 668"/>
          <p:cNvSpPr/>
          <p:nvPr/>
        </p:nvSpPr>
        <p:spPr>
          <a:xfrm>
            <a:off x="4689307" y="48574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9" name="object 669"/>
          <p:cNvSpPr/>
          <p:nvPr/>
        </p:nvSpPr>
        <p:spPr>
          <a:xfrm>
            <a:off x="4689307" y="48574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0" name="object 670"/>
          <p:cNvSpPr/>
          <p:nvPr/>
        </p:nvSpPr>
        <p:spPr>
          <a:xfrm>
            <a:off x="4689307" y="4818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1" name="object 671"/>
          <p:cNvSpPr/>
          <p:nvPr/>
        </p:nvSpPr>
        <p:spPr>
          <a:xfrm>
            <a:off x="4689307" y="4818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2" name="object 672"/>
          <p:cNvSpPr/>
          <p:nvPr/>
        </p:nvSpPr>
        <p:spPr>
          <a:xfrm>
            <a:off x="4689307" y="47805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3" name="object 673"/>
          <p:cNvSpPr/>
          <p:nvPr/>
        </p:nvSpPr>
        <p:spPr>
          <a:xfrm>
            <a:off x="4689307" y="47805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4" name="object 674"/>
          <p:cNvSpPr/>
          <p:nvPr/>
        </p:nvSpPr>
        <p:spPr>
          <a:xfrm>
            <a:off x="4689307" y="47498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5" name="object 675"/>
          <p:cNvSpPr/>
          <p:nvPr/>
        </p:nvSpPr>
        <p:spPr>
          <a:xfrm>
            <a:off x="4689307" y="47498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6" name="object 676"/>
          <p:cNvSpPr/>
          <p:nvPr/>
        </p:nvSpPr>
        <p:spPr>
          <a:xfrm>
            <a:off x="4700838"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77" name="object 677"/>
          <p:cNvSpPr/>
          <p:nvPr/>
        </p:nvSpPr>
        <p:spPr>
          <a:xfrm>
            <a:off x="5538704"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78" name="object 678"/>
          <p:cNvSpPr/>
          <p:nvPr/>
        </p:nvSpPr>
        <p:spPr>
          <a:xfrm>
            <a:off x="6376570"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79" name="object 679"/>
          <p:cNvSpPr/>
          <p:nvPr/>
        </p:nvSpPr>
        <p:spPr>
          <a:xfrm>
            <a:off x="319338" y="505343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680" name="object 680"/>
          <p:cNvSpPr/>
          <p:nvPr/>
        </p:nvSpPr>
        <p:spPr>
          <a:xfrm>
            <a:off x="2279482" y="505343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681" name="object 681"/>
          <p:cNvSpPr/>
          <p:nvPr/>
        </p:nvSpPr>
        <p:spPr>
          <a:xfrm>
            <a:off x="2998202" y="50495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2" name="object 682"/>
          <p:cNvSpPr/>
          <p:nvPr/>
        </p:nvSpPr>
        <p:spPr>
          <a:xfrm>
            <a:off x="2998202" y="50495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3" name="object 683"/>
          <p:cNvSpPr/>
          <p:nvPr/>
        </p:nvSpPr>
        <p:spPr>
          <a:xfrm>
            <a:off x="2998202" y="50111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4" name="object 684"/>
          <p:cNvSpPr/>
          <p:nvPr/>
        </p:nvSpPr>
        <p:spPr>
          <a:xfrm>
            <a:off x="2998202" y="50111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5" name="object 685"/>
          <p:cNvSpPr/>
          <p:nvPr/>
        </p:nvSpPr>
        <p:spPr>
          <a:xfrm>
            <a:off x="2998202" y="4972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6" name="object 686"/>
          <p:cNvSpPr/>
          <p:nvPr/>
        </p:nvSpPr>
        <p:spPr>
          <a:xfrm>
            <a:off x="2998202" y="4972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7" name="object 687"/>
          <p:cNvSpPr/>
          <p:nvPr/>
        </p:nvSpPr>
        <p:spPr>
          <a:xfrm>
            <a:off x="2998202" y="49342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8" name="object 688"/>
          <p:cNvSpPr/>
          <p:nvPr/>
        </p:nvSpPr>
        <p:spPr>
          <a:xfrm>
            <a:off x="2998202" y="49342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9" name="object 689"/>
          <p:cNvSpPr/>
          <p:nvPr/>
        </p:nvSpPr>
        <p:spPr>
          <a:xfrm>
            <a:off x="2998202" y="49035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0" name="object 690"/>
          <p:cNvSpPr/>
          <p:nvPr/>
        </p:nvSpPr>
        <p:spPr>
          <a:xfrm>
            <a:off x="2998202" y="49035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1" name="object 691"/>
          <p:cNvSpPr/>
          <p:nvPr/>
        </p:nvSpPr>
        <p:spPr>
          <a:xfrm>
            <a:off x="3009732" y="505343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92" name="object 692"/>
          <p:cNvSpPr/>
          <p:nvPr/>
        </p:nvSpPr>
        <p:spPr>
          <a:xfrm>
            <a:off x="3855285" y="505343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93" name="object 693"/>
          <p:cNvSpPr/>
          <p:nvPr/>
        </p:nvSpPr>
        <p:spPr>
          <a:xfrm>
            <a:off x="4689307" y="50495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4" name="object 694"/>
          <p:cNvSpPr/>
          <p:nvPr/>
        </p:nvSpPr>
        <p:spPr>
          <a:xfrm>
            <a:off x="4689307" y="50495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5" name="object 695"/>
          <p:cNvSpPr/>
          <p:nvPr/>
        </p:nvSpPr>
        <p:spPr>
          <a:xfrm>
            <a:off x="4689307" y="50111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6" name="object 696"/>
          <p:cNvSpPr/>
          <p:nvPr/>
        </p:nvSpPr>
        <p:spPr>
          <a:xfrm>
            <a:off x="4689307" y="50111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7" name="object 697"/>
          <p:cNvSpPr/>
          <p:nvPr/>
        </p:nvSpPr>
        <p:spPr>
          <a:xfrm>
            <a:off x="4689307" y="4972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8" name="object 698"/>
          <p:cNvSpPr/>
          <p:nvPr/>
        </p:nvSpPr>
        <p:spPr>
          <a:xfrm>
            <a:off x="4689307" y="4972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9" name="object 699"/>
          <p:cNvSpPr/>
          <p:nvPr/>
        </p:nvSpPr>
        <p:spPr>
          <a:xfrm>
            <a:off x="4689307" y="49342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0" name="object 700"/>
          <p:cNvSpPr/>
          <p:nvPr/>
        </p:nvSpPr>
        <p:spPr>
          <a:xfrm>
            <a:off x="4689307" y="49342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1" name="object 701"/>
          <p:cNvSpPr/>
          <p:nvPr/>
        </p:nvSpPr>
        <p:spPr>
          <a:xfrm>
            <a:off x="4689307" y="49035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2" name="object 702"/>
          <p:cNvSpPr/>
          <p:nvPr/>
        </p:nvSpPr>
        <p:spPr>
          <a:xfrm>
            <a:off x="4689307" y="49035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3" name="object 703"/>
          <p:cNvSpPr/>
          <p:nvPr/>
        </p:nvSpPr>
        <p:spPr>
          <a:xfrm>
            <a:off x="4700838"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04" name="object 704"/>
          <p:cNvSpPr/>
          <p:nvPr/>
        </p:nvSpPr>
        <p:spPr>
          <a:xfrm>
            <a:off x="5538704"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05" name="object 705"/>
          <p:cNvSpPr/>
          <p:nvPr/>
        </p:nvSpPr>
        <p:spPr>
          <a:xfrm>
            <a:off x="6376570"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06" name="object 706"/>
          <p:cNvSpPr/>
          <p:nvPr/>
        </p:nvSpPr>
        <p:spPr>
          <a:xfrm>
            <a:off x="319338" y="520716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07" name="object 707"/>
          <p:cNvSpPr/>
          <p:nvPr/>
        </p:nvSpPr>
        <p:spPr>
          <a:xfrm>
            <a:off x="2279482" y="520716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08" name="object 708"/>
          <p:cNvSpPr/>
          <p:nvPr/>
        </p:nvSpPr>
        <p:spPr>
          <a:xfrm>
            <a:off x="2998202" y="52033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9" name="object 709"/>
          <p:cNvSpPr/>
          <p:nvPr/>
        </p:nvSpPr>
        <p:spPr>
          <a:xfrm>
            <a:off x="2998202" y="52033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0" name="object 710"/>
          <p:cNvSpPr/>
          <p:nvPr/>
        </p:nvSpPr>
        <p:spPr>
          <a:xfrm>
            <a:off x="2998202" y="51648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1" name="object 711"/>
          <p:cNvSpPr/>
          <p:nvPr/>
        </p:nvSpPr>
        <p:spPr>
          <a:xfrm>
            <a:off x="2998202" y="51648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2" name="object 712"/>
          <p:cNvSpPr/>
          <p:nvPr/>
        </p:nvSpPr>
        <p:spPr>
          <a:xfrm>
            <a:off x="2998202" y="5126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3" name="object 713"/>
          <p:cNvSpPr/>
          <p:nvPr/>
        </p:nvSpPr>
        <p:spPr>
          <a:xfrm>
            <a:off x="2998202" y="5126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4" name="object 714"/>
          <p:cNvSpPr/>
          <p:nvPr/>
        </p:nvSpPr>
        <p:spPr>
          <a:xfrm>
            <a:off x="2998202" y="50880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5" name="object 715"/>
          <p:cNvSpPr/>
          <p:nvPr/>
        </p:nvSpPr>
        <p:spPr>
          <a:xfrm>
            <a:off x="2998202" y="50880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6" name="object 716"/>
          <p:cNvSpPr/>
          <p:nvPr/>
        </p:nvSpPr>
        <p:spPr>
          <a:xfrm>
            <a:off x="2998202" y="50572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7" name="object 717"/>
          <p:cNvSpPr/>
          <p:nvPr/>
        </p:nvSpPr>
        <p:spPr>
          <a:xfrm>
            <a:off x="2998202" y="50572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8" name="object 718"/>
          <p:cNvSpPr/>
          <p:nvPr/>
        </p:nvSpPr>
        <p:spPr>
          <a:xfrm>
            <a:off x="3009732" y="52071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19" name="object 719"/>
          <p:cNvSpPr/>
          <p:nvPr/>
        </p:nvSpPr>
        <p:spPr>
          <a:xfrm>
            <a:off x="3855285" y="52071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20" name="object 720"/>
          <p:cNvSpPr/>
          <p:nvPr/>
        </p:nvSpPr>
        <p:spPr>
          <a:xfrm>
            <a:off x="4689307" y="52033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1" name="object 721"/>
          <p:cNvSpPr/>
          <p:nvPr/>
        </p:nvSpPr>
        <p:spPr>
          <a:xfrm>
            <a:off x="4689307" y="52033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2" name="object 722"/>
          <p:cNvSpPr/>
          <p:nvPr/>
        </p:nvSpPr>
        <p:spPr>
          <a:xfrm>
            <a:off x="4689307" y="51648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3" name="object 723"/>
          <p:cNvSpPr/>
          <p:nvPr/>
        </p:nvSpPr>
        <p:spPr>
          <a:xfrm>
            <a:off x="4689307" y="51648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4" name="object 724"/>
          <p:cNvSpPr/>
          <p:nvPr/>
        </p:nvSpPr>
        <p:spPr>
          <a:xfrm>
            <a:off x="4689307" y="5126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5" name="object 725"/>
          <p:cNvSpPr/>
          <p:nvPr/>
        </p:nvSpPr>
        <p:spPr>
          <a:xfrm>
            <a:off x="4689307" y="5126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6" name="object 726"/>
          <p:cNvSpPr/>
          <p:nvPr/>
        </p:nvSpPr>
        <p:spPr>
          <a:xfrm>
            <a:off x="4689307" y="50880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7" name="object 727"/>
          <p:cNvSpPr/>
          <p:nvPr/>
        </p:nvSpPr>
        <p:spPr>
          <a:xfrm>
            <a:off x="4689307" y="50880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8" name="object 728"/>
          <p:cNvSpPr/>
          <p:nvPr/>
        </p:nvSpPr>
        <p:spPr>
          <a:xfrm>
            <a:off x="4689307" y="50572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9" name="object 729"/>
          <p:cNvSpPr/>
          <p:nvPr/>
        </p:nvSpPr>
        <p:spPr>
          <a:xfrm>
            <a:off x="4689307" y="50572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0" name="object 730"/>
          <p:cNvSpPr/>
          <p:nvPr/>
        </p:nvSpPr>
        <p:spPr>
          <a:xfrm>
            <a:off x="4700838"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31" name="object 731"/>
          <p:cNvSpPr/>
          <p:nvPr/>
        </p:nvSpPr>
        <p:spPr>
          <a:xfrm>
            <a:off x="5538704"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32" name="object 732"/>
          <p:cNvSpPr/>
          <p:nvPr/>
        </p:nvSpPr>
        <p:spPr>
          <a:xfrm>
            <a:off x="6376570"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33" name="object 733"/>
          <p:cNvSpPr/>
          <p:nvPr/>
        </p:nvSpPr>
        <p:spPr>
          <a:xfrm>
            <a:off x="319338" y="536090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34" name="object 734"/>
          <p:cNvSpPr/>
          <p:nvPr/>
        </p:nvSpPr>
        <p:spPr>
          <a:xfrm>
            <a:off x="2279482" y="536090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35" name="object 735"/>
          <p:cNvSpPr/>
          <p:nvPr/>
        </p:nvSpPr>
        <p:spPr>
          <a:xfrm>
            <a:off x="2998202" y="53570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6" name="object 736"/>
          <p:cNvSpPr/>
          <p:nvPr/>
        </p:nvSpPr>
        <p:spPr>
          <a:xfrm>
            <a:off x="2998202" y="53570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7" name="object 737"/>
          <p:cNvSpPr/>
          <p:nvPr/>
        </p:nvSpPr>
        <p:spPr>
          <a:xfrm>
            <a:off x="2998202" y="53186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8" name="object 738"/>
          <p:cNvSpPr/>
          <p:nvPr/>
        </p:nvSpPr>
        <p:spPr>
          <a:xfrm>
            <a:off x="2998202" y="53186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9" name="object 739"/>
          <p:cNvSpPr/>
          <p:nvPr/>
        </p:nvSpPr>
        <p:spPr>
          <a:xfrm>
            <a:off x="2998202" y="5280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0" name="object 740"/>
          <p:cNvSpPr/>
          <p:nvPr/>
        </p:nvSpPr>
        <p:spPr>
          <a:xfrm>
            <a:off x="2998202" y="5280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1" name="object 741"/>
          <p:cNvSpPr/>
          <p:nvPr/>
        </p:nvSpPr>
        <p:spPr>
          <a:xfrm>
            <a:off x="2998202" y="52417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2" name="object 742"/>
          <p:cNvSpPr/>
          <p:nvPr/>
        </p:nvSpPr>
        <p:spPr>
          <a:xfrm>
            <a:off x="2998202" y="52417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3" name="object 743"/>
          <p:cNvSpPr/>
          <p:nvPr/>
        </p:nvSpPr>
        <p:spPr>
          <a:xfrm>
            <a:off x="2998202" y="52110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4" name="object 744"/>
          <p:cNvSpPr/>
          <p:nvPr/>
        </p:nvSpPr>
        <p:spPr>
          <a:xfrm>
            <a:off x="2998202" y="52110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5" name="object 745"/>
          <p:cNvSpPr/>
          <p:nvPr/>
        </p:nvSpPr>
        <p:spPr>
          <a:xfrm>
            <a:off x="3009732" y="536090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46" name="object 746"/>
          <p:cNvSpPr/>
          <p:nvPr/>
        </p:nvSpPr>
        <p:spPr>
          <a:xfrm>
            <a:off x="3855285" y="536090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47" name="object 747"/>
          <p:cNvSpPr/>
          <p:nvPr/>
        </p:nvSpPr>
        <p:spPr>
          <a:xfrm>
            <a:off x="4689307" y="53570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8" name="object 748"/>
          <p:cNvSpPr/>
          <p:nvPr/>
        </p:nvSpPr>
        <p:spPr>
          <a:xfrm>
            <a:off x="4689307" y="53570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9" name="object 749"/>
          <p:cNvSpPr/>
          <p:nvPr/>
        </p:nvSpPr>
        <p:spPr>
          <a:xfrm>
            <a:off x="4689307" y="53186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0" name="object 750"/>
          <p:cNvSpPr/>
          <p:nvPr/>
        </p:nvSpPr>
        <p:spPr>
          <a:xfrm>
            <a:off x="4689307" y="53186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1" name="object 751"/>
          <p:cNvSpPr/>
          <p:nvPr/>
        </p:nvSpPr>
        <p:spPr>
          <a:xfrm>
            <a:off x="4689307" y="5280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2" name="object 752"/>
          <p:cNvSpPr/>
          <p:nvPr/>
        </p:nvSpPr>
        <p:spPr>
          <a:xfrm>
            <a:off x="4689307" y="5280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3" name="object 753"/>
          <p:cNvSpPr/>
          <p:nvPr/>
        </p:nvSpPr>
        <p:spPr>
          <a:xfrm>
            <a:off x="4689307" y="52417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4" name="object 754"/>
          <p:cNvSpPr/>
          <p:nvPr/>
        </p:nvSpPr>
        <p:spPr>
          <a:xfrm>
            <a:off x="4689307" y="52417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5" name="object 755"/>
          <p:cNvSpPr/>
          <p:nvPr/>
        </p:nvSpPr>
        <p:spPr>
          <a:xfrm>
            <a:off x="4689307" y="52110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6" name="object 756"/>
          <p:cNvSpPr/>
          <p:nvPr/>
        </p:nvSpPr>
        <p:spPr>
          <a:xfrm>
            <a:off x="4689307" y="52110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7" name="object 757"/>
          <p:cNvSpPr/>
          <p:nvPr/>
        </p:nvSpPr>
        <p:spPr>
          <a:xfrm>
            <a:off x="4700838"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58" name="object 758"/>
          <p:cNvSpPr/>
          <p:nvPr/>
        </p:nvSpPr>
        <p:spPr>
          <a:xfrm>
            <a:off x="5538704"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59" name="object 759"/>
          <p:cNvSpPr/>
          <p:nvPr/>
        </p:nvSpPr>
        <p:spPr>
          <a:xfrm>
            <a:off x="6376570"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60" name="object 760"/>
          <p:cNvSpPr/>
          <p:nvPr/>
        </p:nvSpPr>
        <p:spPr>
          <a:xfrm>
            <a:off x="319338" y="551464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61" name="object 761"/>
          <p:cNvSpPr/>
          <p:nvPr/>
        </p:nvSpPr>
        <p:spPr>
          <a:xfrm>
            <a:off x="2279482" y="551464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62" name="object 762"/>
          <p:cNvSpPr/>
          <p:nvPr/>
        </p:nvSpPr>
        <p:spPr>
          <a:xfrm>
            <a:off x="2998202" y="55107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3" name="object 763"/>
          <p:cNvSpPr/>
          <p:nvPr/>
        </p:nvSpPr>
        <p:spPr>
          <a:xfrm>
            <a:off x="2998202" y="55107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4" name="object 764"/>
          <p:cNvSpPr/>
          <p:nvPr/>
        </p:nvSpPr>
        <p:spPr>
          <a:xfrm>
            <a:off x="2998202" y="54723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5" name="object 765"/>
          <p:cNvSpPr/>
          <p:nvPr/>
        </p:nvSpPr>
        <p:spPr>
          <a:xfrm>
            <a:off x="2998202" y="54723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6" name="object 766"/>
          <p:cNvSpPr/>
          <p:nvPr/>
        </p:nvSpPr>
        <p:spPr>
          <a:xfrm>
            <a:off x="2998202" y="54339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7" name="object 767"/>
          <p:cNvSpPr/>
          <p:nvPr/>
        </p:nvSpPr>
        <p:spPr>
          <a:xfrm>
            <a:off x="2998202" y="54339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8" name="object 768"/>
          <p:cNvSpPr/>
          <p:nvPr/>
        </p:nvSpPr>
        <p:spPr>
          <a:xfrm>
            <a:off x="2998202" y="53954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9" name="object 769"/>
          <p:cNvSpPr/>
          <p:nvPr/>
        </p:nvSpPr>
        <p:spPr>
          <a:xfrm>
            <a:off x="2998202" y="53954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0" name="object 770"/>
          <p:cNvSpPr/>
          <p:nvPr/>
        </p:nvSpPr>
        <p:spPr>
          <a:xfrm>
            <a:off x="2998202" y="53647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1" name="object 771"/>
          <p:cNvSpPr/>
          <p:nvPr/>
        </p:nvSpPr>
        <p:spPr>
          <a:xfrm>
            <a:off x="2998202" y="53647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2" name="object 772"/>
          <p:cNvSpPr/>
          <p:nvPr/>
        </p:nvSpPr>
        <p:spPr>
          <a:xfrm>
            <a:off x="3009732" y="55146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73" name="object 773"/>
          <p:cNvSpPr/>
          <p:nvPr/>
        </p:nvSpPr>
        <p:spPr>
          <a:xfrm>
            <a:off x="3855285" y="55146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74" name="object 774"/>
          <p:cNvSpPr/>
          <p:nvPr/>
        </p:nvSpPr>
        <p:spPr>
          <a:xfrm>
            <a:off x="4689307" y="55107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5" name="object 775"/>
          <p:cNvSpPr/>
          <p:nvPr/>
        </p:nvSpPr>
        <p:spPr>
          <a:xfrm>
            <a:off x="4689307" y="55107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6" name="object 776"/>
          <p:cNvSpPr/>
          <p:nvPr/>
        </p:nvSpPr>
        <p:spPr>
          <a:xfrm>
            <a:off x="4689307" y="54723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7" name="object 777"/>
          <p:cNvSpPr/>
          <p:nvPr/>
        </p:nvSpPr>
        <p:spPr>
          <a:xfrm>
            <a:off x="4689307" y="54723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8" name="object 778"/>
          <p:cNvSpPr/>
          <p:nvPr/>
        </p:nvSpPr>
        <p:spPr>
          <a:xfrm>
            <a:off x="4689307" y="54339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9" name="object 779"/>
          <p:cNvSpPr/>
          <p:nvPr/>
        </p:nvSpPr>
        <p:spPr>
          <a:xfrm>
            <a:off x="4689307" y="54339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0" name="object 780"/>
          <p:cNvSpPr/>
          <p:nvPr/>
        </p:nvSpPr>
        <p:spPr>
          <a:xfrm>
            <a:off x="4689307" y="53954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1" name="object 781"/>
          <p:cNvSpPr/>
          <p:nvPr/>
        </p:nvSpPr>
        <p:spPr>
          <a:xfrm>
            <a:off x="4689307" y="53954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2" name="object 782"/>
          <p:cNvSpPr/>
          <p:nvPr/>
        </p:nvSpPr>
        <p:spPr>
          <a:xfrm>
            <a:off x="4689307" y="53647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3" name="object 783"/>
          <p:cNvSpPr/>
          <p:nvPr/>
        </p:nvSpPr>
        <p:spPr>
          <a:xfrm>
            <a:off x="4689307" y="53647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4" name="object 784"/>
          <p:cNvSpPr/>
          <p:nvPr/>
        </p:nvSpPr>
        <p:spPr>
          <a:xfrm>
            <a:off x="4700838"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85" name="object 785"/>
          <p:cNvSpPr/>
          <p:nvPr/>
        </p:nvSpPr>
        <p:spPr>
          <a:xfrm>
            <a:off x="5538704"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86" name="object 786"/>
          <p:cNvSpPr/>
          <p:nvPr/>
        </p:nvSpPr>
        <p:spPr>
          <a:xfrm>
            <a:off x="6376570"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87" name="object 787"/>
          <p:cNvSpPr/>
          <p:nvPr/>
        </p:nvSpPr>
        <p:spPr>
          <a:xfrm>
            <a:off x="319338" y="566837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88" name="object 788"/>
          <p:cNvSpPr/>
          <p:nvPr/>
        </p:nvSpPr>
        <p:spPr>
          <a:xfrm>
            <a:off x="2279482" y="566837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89" name="object 789"/>
          <p:cNvSpPr/>
          <p:nvPr/>
        </p:nvSpPr>
        <p:spPr>
          <a:xfrm>
            <a:off x="2998202" y="56645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0" name="object 790"/>
          <p:cNvSpPr/>
          <p:nvPr/>
        </p:nvSpPr>
        <p:spPr>
          <a:xfrm>
            <a:off x="2998202" y="56645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1" name="object 791"/>
          <p:cNvSpPr/>
          <p:nvPr/>
        </p:nvSpPr>
        <p:spPr>
          <a:xfrm>
            <a:off x="2998202" y="56261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2" name="object 792"/>
          <p:cNvSpPr/>
          <p:nvPr/>
        </p:nvSpPr>
        <p:spPr>
          <a:xfrm>
            <a:off x="2998202" y="56261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3" name="object 793"/>
          <p:cNvSpPr/>
          <p:nvPr/>
        </p:nvSpPr>
        <p:spPr>
          <a:xfrm>
            <a:off x="2998202" y="55876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4" name="object 794"/>
          <p:cNvSpPr/>
          <p:nvPr/>
        </p:nvSpPr>
        <p:spPr>
          <a:xfrm>
            <a:off x="2998202" y="55876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5" name="object 795"/>
          <p:cNvSpPr/>
          <p:nvPr/>
        </p:nvSpPr>
        <p:spPr>
          <a:xfrm>
            <a:off x="2998202" y="55492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6" name="object 796"/>
          <p:cNvSpPr/>
          <p:nvPr/>
        </p:nvSpPr>
        <p:spPr>
          <a:xfrm>
            <a:off x="2998202" y="55492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7" name="object 797"/>
          <p:cNvSpPr/>
          <p:nvPr/>
        </p:nvSpPr>
        <p:spPr>
          <a:xfrm>
            <a:off x="2998202" y="55184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8" name="object 798"/>
          <p:cNvSpPr/>
          <p:nvPr/>
        </p:nvSpPr>
        <p:spPr>
          <a:xfrm>
            <a:off x="2998202" y="55184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9" name="object 799"/>
          <p:cNvSpPr/>
          <p:nvPr/>
        </p:nvSpPr>
        <p:spPr>
          <a:xfrm>
            <a:off x="3009732" y="566837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00" name="object 800"/>
          <p:cNvSpPr/>
          <p:nvPr/>
        </p:nvSpPr>
        <p:spPr>
          <a:xfrm>
            <a:off x="3855285" y="566837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01" name="object 801"/>
          <p:cNvSpPr/>
          <p:nvPr/>
        </p:nvSpPr>
        <p:spPr>
          <a:xfrm>
            <a:off x="4689307" y="56645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2" name="object 802"/>
          <p:cNvSpPr/>
          <p:nvPr/>
        </p:nvSpPr>
        <p:spPr>
          <a:xfrm>
            <a:off x="4689307" y="56645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3" name="object 803"/>
          <p:cNvSpPr/>
          <p:nvPr/>
        </p:nvSpPr>
        <p:spPr>
          <a:xfrm>
            <a:off x="4689307" y="56261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4" name="object 804"/>
          <p:cNvSpPr/>
          <p:nvPr/>
        </p:nvSpPr>
        <p:spPr>
          <a:xfrm>
            <a:off x="4689307" y="56261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5" name="object 805"/>
          <p:cNvSpPr/>
          <p:nvPr/>
        </p:nvSpPr>
        <p:spPr>
          <a:xfrm>
            <a:off x="4689307" y="55876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6" name="object 806"/>
          <p:cNvSpPr/>
          <p:nvPr/>
        </p:nvSpPr>
        <p:spPr>
          <a:xfrm>
            <a:off x="4689307" y="55876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7" name="object 807"/>
          <p:cNvSpPr/>
          <p:nvPr/>
        </p:nvSpPr>
        <p:spPr>
          <a:xfrm>
            <a:off x="4689307" y="55492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8" name="object 808"/>
          <p:cNvSpPr/>
          <p:nvPr/>
        </p:nvSpPr>
        <p:spPr>
          <a:xfrm>
            <a:off x="4689307" y="55492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9" name="object 809"/>
          <p:cNvSpPr/>
          <p:nvPr/>
        </p:nvSpPr>
        <p:spPr>
          <a:xfrm>
            <a:off x="4689307" y="55184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0" name="object 810"/>
          <p:cNvSpPr/>
          <p:nvPr/>
        </p:nvSpPr>
        <p:spPr>
          <a:xfrm>
            <a:off x="4689307" y="55184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1" name="object 811"/>
          <p:cNvSpPr/>
          <p:nvPr/>
        </p:nvSpPr>
        <p:spPr>
          <a:xfrm>
            <a:off x="4700838"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12" name="object 812"/>
          <p:cNvSpPr/>
          <p:nvPr/>
        </p:nvSpPr>
        <p:spPr>
          <a:xfrm>
            <a:off x="5538704"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13" name="object 813"/>
          <p:cNvSpPr/>
          <p:nvPr/>
        </p:nvSpPr>
        <p:spPr>
          <a:xfrm>
            <a:off x="6376570"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14" name="object 814"/>
          <p:cNvSpPr/>
          <p:nvPr/>
        </p:nvSpPr>
        <p:spPr>
          <a:xfrm>
            <a:off x="319338" y="582211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15" name="object 815"/>
          <p:cNvSpPr/>
          <p:nvPr/>
        </p:nvSpPr>
        <p:spPr>
          <a:xfrm>
            <a:off x="2279482" y="582211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16" name="object 816"/>
          <p:cNvSpPr/>
          <p:nvPr/>
        </p:nvSpPr>
        <p:spPr>
          <a:xfrm>
            <a:off x="2998202" y="58182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7" name="object 817"/>
          <p:cNvSpPr/>
          <p:nvPr/>
        </p:nvSpPr>
        <p:spPr>
          <a:xfrm>
            <a:off x="2998202" y="58182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8" name="object 818"/>
          <p:cNvSpPr/>
          <p:nvPr/>
        </p:nvSpPr>
        <p:spPr>
          <a:xfrm>
            <a:off x="2998202" y="57798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9" name="object 819"/>
          <p:cNvSpPr/>
          <p:nvPr/>
        </p:nvSpPr>
        <p:spPr>
          <a:xfrm>
            <a:off x="2998202" y="57798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0" name="object 820"/>
          <p:cNvSpPr/>
          <p:nvPr/>
        </p:nvSpPr>
        <p:spPr>
          <a:xfrm>
            <a:off x="2998202" y="57414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1" name="object 821"/>
          <p:cNvSpPr/>
          <p:nvPr/>
        </p:nvSpPr>
        <p:spPr>
          <a:xfrm>
            <a:off x="2998202" y="57414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2" name="object 822"/>
          <p:cNvSpPr/>
          <p:nvPr/>
        </p:nvSpPr>
        <p:spPr>
          <a:xfrm>
            <a:off x="2998202" y="57029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3" name="object 823"/>
          <p:cNvSpPr/>
          <p:nvPr/>
        </p:nvSpPr>
        <p:spPr>
          <a:xfrm>
            <a:off x="2998202" y="57029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4" name="object 824"/>
          <p:cNvSpPr/>
          <p:nvPr/>
        </p:nvSpPr>
        <p:spPr>
          <a:xfrm>
            <a:off x="2998202" y="56722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5" name="object 825"/>
          <p:cNvSpPr/>
          <p:nvPr/>
        </p:nvSpPr>
        <p:spPr>
          <a:xfrm>
            <a:off x="2998202" y="56722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6" name="object 826"/>
          <p:cNvSpPr/>
          <p:nvPr/>
        </p:nvSpPr>
        <p:spPr>
          <a:xfrm>
            <a:off x="3009732" y="58221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27" name="object 827"/>
          <p:cNvSpPr/>
          <p:nvPr/>
        </p:nvSpPr>
        <p:spPr>
          <a:xfrm>
            <a:off x="3855285" y="58221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28" name="object 828"/>
          <p:cNvSpPr/>
          <p:nvPr/>
        </p:nvSpPr>
        <p:spPr>
          <a:xfrm>
            <a:off x="4689307" y="58182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9" name="object 829"/>
          <p:cNvSpPr/>
          <p:nvPr/>
        </p:nvSpPr>
        <p:spPr>
          <a:xfrm>
            <a:off x="4689307" y="58182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0" name="object 830"/>
          <p:cNvSpPr/>
          <p:nvPr/>
        </p:nvSpPr>
        <p:spPr>
          <a:xfrm>
            <a:off x="4689307" y="57798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1" name="object 831"/>
          <p:cNvSpPr/>
          <p:nvPr/>
        </p:nvSpPr>
        <p:spPr>
          <a:xfrm>
            <a:off x="4689307" y="57798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2" name="object 832"/>
          <p:cNvSpPr/>
          <p:nvPr/>
        </p:nvSpPr>
        <p:spPr>
          <a:xfrm>
            <a:off x="4689307" y="57414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3" name="object 833"/>
          <p:cNvSpPr/>
          <p:nvPr/>
        </p:nvSpPr>
        <p:spPr>
          <a:xfrm>
            <a:off x="4689307" y="57414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4" name="object 834"/>
          <p:cNvSpPr/>
          <p:nvPr/>
        </p:nvSpPr>
        <p:spPr>
          <a:xfrm>
            <a:off x="4689307" y="57029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5" name="object 835"/>
          <p:cNvSpPr/>
          <p:nvPr/>
        </p:nvSpPr>
        <p:spPr>
          <a:xfrm>
            <a:off x="4689307" y="57029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6" name="object 836"/>
          <p:cNvSpPr/>
          <p:nvPr/>
        </p:nvSpPr>
        <p:spPr>
          <a:xfrm>
            <a:off x="4689307" y="56722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7" name="object 837"/>
          <p:cNvSpPr/>
          <p:nvPr/>
        </p:nvSpPr>
        <p:spPr>
          <a:xfrm>
            <a:off x="4689307" y="56722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8" name="object 838"/>
          <p:cNvSpPr/>
          <p:nvPr/>
        </p:nvSpPr>
        <p:spPr>
          <a:xfrm>
            <a:off x="4700838"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39" name="object 839"/>
          <p:cNvSpPr/>
          <p:nvPr/>
        </p:nvSpPr>
        <p:spPr>
          <a:xfrm>
            <a:off x="5538704"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0" name="object 840"/>
          <p:cNvSpPr/>
          <p:nvPr/>
        </p:nvSpPr>
        <p:spPr>
          <a:xfrm>
            <a:off x="6376570"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1" name="object 841"/>
          <p:cNvSpPr/>
          <p:nvPr/>
        </p:nvSpPr>
        <p:spPr>
          <a:xfrm>
            <a:off x="319338" y="597585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42" name="object 842"/>
          <p:cNvSpPr/>
          <p:nvPr/>
        </p:nvSpPr>
        <p:spPr>
          <a:xfrm>
            <a:off x="2279482" y="597585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43" name="object 843"/>
          <p:cNvSpPr/>
          <p:nvPr/>
        </p:nvSpPr>
        <p:spPr>
          <a:xfrm>
            <a:off x="2998202" y="59720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4" name="object 844"/>
          <p:cNvSpPr/>
          <p:nvPr/>
        </p:nvSpPr>
        <p:spPr>
          <a:xfrm>
            <a:off x="2998202" y="59720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5" name="object 845"/>
          <p:cNvSpPr/>
          <p:nvPr/>
        </p:nvSpPr>
        <p:spPr>
          <a:xfrm>
            <a:off x="2998202" y="59335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6" name="object 846"/>
          <p:cNvSpPr/>
          <p:nvPr/>
        </p:nvSpPr>
        <p:spPr>
          <a:xfrm>
            <a:off x="2998202" y="59335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7" name="object 847"/>
          <p:cNvSpPr/>
          <p:nvPr/>
        </p:nvSpPr>
        <p:spPr>
          <a:xfrm>
            <a:off x="2998202" y="58951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8" name="object 848"/>
          <p:cNvSpPr/>
          <p:nvPr/>
        </p:nvSpPr>
        <p:spPr>
          <a:xfrm>
            <a:off x="2998202" y="58951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9" name="object 849"/>
          <p:cNvSpPr/>
          <p:nvPr/>
        </p:nvSpPr>
        <p:spPr>
          <a:xfrm>
            <a:off x="2998202" y="58567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0" name="object 850"/>
          <p:cNvSpPr/>
          <p:nvPr/>
        </p:nvSpPr>
        <p:spPr>
          <a:xfrm>
            <a:off x="2998202" y="58567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1" name="object 851"/>
          <p:cNvSpPr/>
          <p:nvPr/>
        </p:nvSpPr>
        <p:spPr>
          <a:xfrm>
            <a:off x="2998202" y="58259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2" name="object 852"/>
          <p:cNvSpPr/>
          <p:nvPr/>
        </p:nvSpPr>
        <p:spPr>
          <a:xfrm>
            <a:off x="2998202" y="58259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3" name="object 853"/>
          <p:cNvSpPr/>
          <p:nvPr/>
        </p:nvSpPr>
        <p:spPr>
          <a:xfrm>
            <a:off x="3009732" y="59758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54" name="object 854"/>
          <p:cNvSpPr/>
          <p:nvPr/>
        </p:nvSpPr>
        <p:spPr>
          <a:xfrm>
            <a:off x="3855285" y="59758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55" name="object 855"/>
          <p:cNvSpPr/>
          <p:nvPr/>
        </p:nvSpPr>
        <p:spPr>
          <a:xfrm>
            <a:off x="4689307" y="59720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6" name="object 856"/>
          <p:cNvSpPr/>
          <p:nvPr/>
        </p:nvSpPr>
        <p:spPr>
          <a:xfrm>
            <a:off x="4689307" y="59720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7" name="object 857"/>
          <p:cNvSpPr/>
          <p:nvPr/>
        </p:nvSpPr>
        <p:spPr>
          <a:xfrm>
            <a:off x="4689307" y="59335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8" name="object 858"/>
          <p:cNvSpPr/>
          <p:nvPr/>
        </p:nvSpPr>
        <p:spPr>
          <a:xfrm>
            <a:off x="4689307" y="59335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9" name="object 859"/>
          <p:cNvSpPr/>
          <p:nvPr/>
        </p:nvSpPr>
        <p:spPr>
          <a:xfrm>
            <a:off x="4689307" y="58951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0" name="object 860"/>
          <p:cNvSpPr/>
          <p:nvPr/>
        </p:nvSpPr>
        <p:spPr>
          <a:xfrm>
            <a:off x="4689307" y="58951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1" name="object 861"/>
          <p:cNvSpPr/>
          <p:nvPr/>
        </p:nvSpPr>
        <p:spPr>
          <a:xfrm>
            <a:off x="4689307" y="58567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2" name="object 862"/>
          <p:cNvSpPr/>
          <p:nvPr/>
        </p:nvSpPr>
        <p:spPr>
          <a:xfrm>
            <a:off x="4689307" y="58567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3" name="object 863"/>
          <p:cNvSpPr/>
          <p:nvPr/>
        </p:nvSpPr>
        <p:spPr>
          <a:xfrm>
            <a:off x="4689307" y="58259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4" name="object 864"/>
          <p:cNvSpPr/>
          <p:nvPr/>
        </p:nvSpPr>
        <p:spPr>
          <a:xfrm>
            <a:off x="4689307" y="58259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5" name="object 865"/>
          <p:cNvSpPr/>
          <p:nvPr/>
        </p:nvSpPr>
        <p:spPr>
          <a:xfrm>
            <a:off x="4700838"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66" name="object 866"/>
          <p:cNvSpPr/>
          <p:nvPr/>
        </p:nvSpPr>
        <p:spPr>
          <a:xfrm>
            <a:off x="5538704"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67" name="object 867"/>
          <p:cNvSpPr/>
          <p:nvPr/>
        </p:nvSpPr>
        <p:spPr>
          <a:xfrm>
            <a:off x="6376570"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68" name="object 868"/>
          <p:cNvSpPr/>
          <p:nvPr/>
        </p:nvSpPr>
        <p:spPr>
          <a:xfrm>
            <a:off x="319338" y="612958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69" name="object 869"/>
          <p:cNvSpPr/>
          <p:nvPr/>
        </p:nvSpPr>
        <p:spPr>
          <a:xfrm>
            <a:off x="2279482" y="612958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70" name="object 870"/>
          <p:cNvSpPr/>
          <p:nvPr/>
        </p:nvSpPr>
        <p:spPr>
          <a:xfrm>
            <a:off x="2998202" y="61257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1" name="object 871"/>
          <p:cNvSpPr/>
          <p:nvPr/>
        </p:nvSpPr>
        <p:spPr>
          <a:xfrm>
            <a:off x="2998202" y="61257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2" name="object 872"/>
          <p:cNvSpPr/>
          <p:nvPr/>
        </p:nvSpPr>
        <p:spPr>
          <a:xfrm>
            <a:off x="2998202" y="60873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3" name="object 873"/>
          <p:cNvSpPr/>
          <p:nvPr/>
        </p:nvSpPr>
        <p:spPr>
          <a:xfrm>
            <a:off x="2998202" y="60873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4" name="object 874"/>
          <p:cNvSpPr/>
          <p:nvPr/>
        </p:nvSpPr>
        <p:spPr>
          <a:xfrm>
            <a:off x="2998202" y="60488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5" name="object 875"/>
          <p:cNvSpPr/>
          <p:nvPr/>
        </p:nvSpPr>
        <p:spPr>
          <a:xfrm>
            <a:off x="2998202" y="60488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6" name="object 876"/>
          <p:cNvSpPr/>
          <p:nvPr/>
        </p:nvSpPr>
        <p:spPr>
          <a:xfrm>
            <a:off x="2998202" y="60104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7" name="object 877"/>
          <p:cNvSpPr/>
          <p:nvPr/>
        </p:nvSpPr>
        <p:spPr>
          <a:xfrm>
            <a:off x="2998202" y="60104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8" name="object 878"/>
          <p:cNvSpPr/>
          <p:nvPr/>
        </p:nvSpPr>
        <p:spPr>
          <a:xfrm>
            <a:off x="2998202" y="597969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9" name="object 879"/>
          <p:cNvSpPr/>
          <p:nvPr/>
        </p:nvSpPr>
        <p:spPr>
          <a:xfrm>
            <a:off x="2998202" y="59796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0" name="object 880"/>
          <p:cNvSpPr/>
          <p:nvPr/>
        </p:nvSpPr>
        <p:spPr>
          <a:xfrm>
            <a:off x="3009732" y="61295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81" name="object 881"/>
          <p:cNvSpPr/>
          <p:nvPr/>
        </p:nvSpPr>
        <p:spPr>
          <a:xfrm>
            <a:off x="3855285" y="61295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82" name="object 882"/>
          <p:cNvSpPr/>
          <p:nvPr/>
        </p:nvSpPr>
        <p:spPr>
          <a:xfrm>
            <a:off x="4689307" y="61257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3" name="object 883"/>
          <p:cNvSpPr/>
          <p:nvPr/>
        </p:nvSpPr>
        <p:spPr>
          <a:xfrm>
            <a:off x="4689307" y="61257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4" name="object 884"/>
          <p:cNvSpPr/>
          <p:nvPr/>
        </p:nvSpPr>
        <p:spPr>
          <a:xfrm>
            <a:off x="4689307" y="60873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5" name="object 885"/>
          <p:cNvSpPr/>
          <p:nvPr/>
        </p:nvSpPr>
        <p:spPr>
          <a:xfrm>
            <a:off x="4689307" y="60873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6" name="object 886"/>
          <p:cNvSpPr/>
          <p:nvPr/>
        </p:nvSpPr>
        <p:spPr>
          <a:xfrm>
            <a:off x="4689307" y="60488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7" name="object 887"/>
          <p:cNvSpPr/>
          <p:nvPr/>
        </p:nvSpPr>
        <p:spPr>
          <a:xfrm>
            <a:off x="4689307" y="60488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8" name="object 888"/>
          <p:cNvSpPr/>
          <p:nvPr/>
        </p:nvSpPr>
        <p:spPr>
          <a:xfrm>
            <a:off x="4689307" y="60104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9" name="object 889"/>
          <p:cNvSpPr/>
          <p:nvPr/>
        </p:nvSpPr>
        <p:spPr>
          <a:xfrm>
            <a:off x="4689307" y="60104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0" name="object 890"/>
          <p:cNvSpPr/>
          <p:nvPr/>
        </p:nvSpPr>
        <p:spPr>
          <a:xfrm>
            <a:off x="4689307" y="597969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1" name="object 891"/>
          <p:cNvSpPr/>
          <p:nvPr/>
        </p:nvSpPr>
        <p:spPr>
          <a:xfrm>
            <a:off x="4689307" y="59796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2" name="object 892"/>
          <p:cNvSpPr/>
          <p:nvPr/>
        </p:nvSpPr>
        <p:spPr>
          <a:xfrm>
            <a:off x="4700838"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93" name="object 893"/>
          <p:cNvSpPr/>
          <p:nvPr/>
        </p:nvSpPr>
        <p:spPr>
          <a:xfrm>
            <a:off x="5538704"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94" name="object 894"/>
          <p:cNvSpPr/>
          <p:nvPr/>
        </p:nvSpPr>
        <p:spPr>
          <a:xfrm>
            <a:off x="6376570"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95" name="object 895"/>
          <p:cNvSpPr/>
          <p:nvPr/>
        </p:nvSpPr>
        <p:spPr>
          <a:xfrm>
            <a:off x="319338" y="628332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96" name="object 896"/>
          <p:cNvSpPr/>
          <p:nvPr/>
        </p:nvSpPr>
        <p:spPr>
          <a:xfrm>
            <a:off x="2279482" y="628332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97" name="object 897"/>
          <p:cNvSpPr/>
          <p:nvPr/>
        </p:nvSpPr>
        <p:spPr>
          <a:xfrm>
            <a:off x="2998202" y="6279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8" name="object 898"/>
          <p:cNvSpPr/>
          <p:nvPr/>
        </p:nvSpPr>
        <p:spPr>
          <a:xfrm>
            <a:off x="2998202" y="6279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9" name="object 899"/>
          <p:cNvSpPr/>
          <p:nvPr/>
        </p:nvSpPr>
        <p:spPr>
          <a:xfrm>
            <a:off x="2998202" y="62410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0" name="object 900"/>
          <p:cNvSpPr/>
          <p:nvPr/>
        </p:nvSpPr>
        <p:spPr>
          <a:xfrm>
            <a:off x="2998202" y="62410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1" name="object 901"/>
          <p:cNvSpPr/>
          <p:nvPr/>
        </p:nvSpPr>
        <p:spPr>
          <a:xfrm>
            <a:off x="2998202" y="62026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2" name="object 902"/>
          <p:cNvSpPr/>
          <p:nvPr/>
        </p:nvSpPr>
        <p:spPr>
          <a:xfrm>
            <a:off x="2998202" y="62026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3" name="object 903"/>
          <p:cNvSpPr/>
          <p:nvPr/>
        </p:nvSpPr>
        <p:spPr>
          <a:xfrm>
            <a:off x="2998202" y="61641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4" name="object 904"/>
          <p:cNvSpPr/>
          <p:nvPr/>
        </p:nvSpPr>
        <p:spPr>
          <a:xfrm>
            <a:off x="2998202" y="61641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5" name="object 905"/>
          <p:cNvSpPr/>
          <p:nvPr/>
        </p:nvSpPr>
        <p:spPr>
          <a:xfrm>
            <a:off x="2998202" y="61334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6" name="object 906"/>
          <p:cNvSpPr/>
          <p:nvPr/>
        </p:nvSpPr>
        <p:spPr>
          <a:xfrm>
            <a:off x="2998202" y="61334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7" name="object 907"/>
          <p:cNvSpPr/>
          <p:nvPr/>
        </p:nvSpPr>
        <p:spPr>
          <a:xfrm>
            <a:off x="3009732" y="62833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08" name="object 908"/>
          <p:cNvSpPr/>
          <p:nvPr/>
        </p:nvSpPr>
        <p:spPr>
          <a:xfrm>
            <a:off x="3855285" y="62833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09" name="object 909"/>
          <p:cNvSpPr/>
          <p:nvPr/>
        </p:nvSpPr>
        <p:spPr>
          <a:xfrm>
            <a:off x="4689307" y="6279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0" name="object 910"/>
          <p:cNvSpPr/>
          <p:nvPr/>
        </p:nvSpPr>
        <p:spPr>
          <a:xfrm>
            <a:off x="4689307" y="6279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1" name="object 911"/>
          <p:cNvSpPr/>
          <p:nvPr/>
        </p:nvSpPr>
        <p:spPr>
          <a:xfrm>
            <a:off x="4689307" y="62410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2" name="object 912"/>
          <p:cNvSpPr/>
          <p:nvPr/>
        </p:nvSpPr>
        <p:spPr>
          <a:xfrm>
            <a:off x="4689307" y="62410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3" name="object 913"/>
          <p:cNvSpPr/>
          <p:nvPr/>
        </p:nvSpPr>
        <p:spPr>
          <a:xfrm>
            <a:off x="4689307" y="62026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4" name="object 914"/>
          <p:cNvSpPr/>
          <p:nvPr/>
        </p:nvSpPr>
        <p:spPr>
          <a:xfrm>
            <a:off x="4689307" y="62026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5" name="object 915"/>
          <p:cNvSpPr/>
          <p:nvPr/>
        </p:nvSpPr>
        <p:spPr>
          <a:xfrm>
            <a:off x="4689307" y="61641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6" name="object 916"/>
          <p:cNvSpPr/>
          <p:nvPr/>
        </p:nvSpPr>
        <p:spPr>
          <a:xfrm>
            <a:off x="4689307" y="61641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7" name="object 917"/>
          <p:cNvSpPr/>
          <p:nvPr/>
        </p:nvSpPr>
        <p:spPr>
          <a:xfrm>
            <a:off x="4689307" y="61334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8" name="object 918"/>
          <p:cNvSpPr/>
          <p:nvPr/>
        </p:nvSpPr>
        <p:spPr>
          <a:xfrm>
            <a:off x="4689307" y="61334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9" name="object 919"/>
          <p:cNvSpPr/>
          <p:nvPr/>
        </p:nvSpPr>
        <p:spPr>
          <a:xfrm>
            <a:off x="4700838"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0" name="object 920"/>
          <p:cNvSpPr/>
          <p:nvPr/>
        </p:nvSpPr>
        <p:spPr>
          <a:xfrm>
            <a:off x="5538704"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1" name="object 921"/>
          <p:cNvSpPr/>
          <p:nvPr/>
        </p:nvSpPr>
        <p:spPr>
          <a:xfrm>
            <a:off x="6376570"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2" name="object 922"/>
          <p:cNvSpPr/>
          <p:nvPr/>
        </p:nvSpPr>
        <p:spPr>
          <a:xfrm>
            <a:off x="319338" y="6506243"/>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923" name="object 923"/>
          <p:cNvSpPr/>
          <p:nvPr/>
        </p:nvSpPr>
        <p:spPr>
          <a:xfrm>
            <a:off x="2279482" y="6506243"/>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924" name="object 924"/>
          <p:cNvSpPr/>
          <p:nvPr/>
        </p:nvSpPr>
        <p:spPr>
          <a:xfrm>
            <a:off x="2998202" y="6502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5" name="object 925"/>
          <p:cNvSpPr/>
          <p:nvPr/>
        </p:nvSpPr>
        <p:spPr>
          <a:xfrm>
            <a:off x="2998202" y="6502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6" name="object 926"/>
          <p:cNvSpPr/>
          <p:nvPr/>
        </p:nvSpPr>
        <p:spPr>
          <a:xfrm>
            <a:off x="2998202" y="6471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7" name="object 927"/>
          <p:cNvSpPr/>
          <p:nvPr/>
        </p:nvSpPr>
        <p:spPr>
          <a:xfrm>
            <a:off x="2998202" y="6471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8" name="object 928"/>
          <p:cNvSpPr/>
          <p:nvPr/>
        </p:nvSpPr>
        <p:spPr>
          <a:xfrm>
            <a:off x="2998202" y="6440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9" name="object 929"/>
          <p:cNvSpPr/>
          <p:nvPr/>
        </p:nvSpPr>
        <p:spPr>
          <a:xfrm>
            <a:off x="2998202" y="6440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0" name="object 930"/>
          <p:cNvSpPr/>
          <p:nvPr/>
        </p:nvSpPr>
        <p:spPr>
          <a:xfrm>
            <a:off x="2998202" y="6410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1" name="object 931"/>
          <p:cNvSpPr/>
          <p:nvPr/>
        </p:nvSpPr>
        <p:spPr>
          <a:xfrm>
            <a:off x="2998202" y="6410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2" name="object 932"/>
          <p:cNvSpPr/>
          <p:nvPr/>
        </p:nvSpPr>
        <p:spPr>
          <a:xfrm>
            <a:off x="2998202" y="6379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3" name="object 933"/>
          <p:cNvSpPr/>
          <p:nvPr/>
        </p:nvSpPr>
        <p:spPr>
          <a:xfrm>
            <a:off x="2998202" y="6379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4" name="object 934"/>
          <p:cNvSpPr/>
          <p:nvPr/>
        </p:nvSpPr>
        <p:spPr>
          <a:xfrm>
            <a:off x="2998202" y="6348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5" name="object 935"/>
          <p:cNvSpPr/>
          <p:nvPr/>
        </p:nvSpPr>
        <p:spPr>
          <a:xfrm>
            <a:off x="2998202" y="6348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6" name="object 936"/>
          <p:cNvSpPr/>
          <p:nvPr/>
        </p:nvSpPr>
        <p:spPr>
          <a:xfrm>
            <a:off x="2998202" y="6317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7" name="object 937"/>
          <p:cNvSpPr/>
          <p:nvPr/>
        </p:nvSpPr>
        <p:spPr>
          <a:xfrm>
            <a:off x="2998202" y="6317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8" name="object 938"/>
          <p:cNvSpPr/>
          <p:nvPr/>
        </p:nvSpPr>
        <p:spPr>
          <a:xfrm>
            <a:off x="2998202" y="6287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9" name="object 939"/>
          <p:cNvSpPr/>
          <p:nvPr/>
        </p:nvSpPr>
        <p:spPr>
          <a:xfrm>
            <a:off x="2998202" y="6287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0" name="object 940"/>
          <p:cNvSpPr/>
          <p:nvPr/>
        </p:nvSpPr>
        <p:spPr>
          <a:xfrm>
            <a:off x="3009732" y="6506243"/>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941" name="object 941"/>
          <p:cNvSpPr/>
          <p:nvPr/>
        </p:nvSpPr>
        <p:spPr>
          <a:xfrm>
            <a:off x="3855285" y="6506243"/>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942" name="object 942"/>
          <p:cNvSpPr/>
          <p:nvPr/>
        </p:nvSpPr>
        <p:spPr>
          <a:xfrm>
            <a:off x="4689307" y="6502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3" name="object 943"/>
          <p:cNvSpPr/>
          <p:nvPr/>
        </p:nvSpPr>
        <p:spPr>
          <a:xfrm>
            <a:off x="4689307" y="6502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4" name="object 944"/>
          <p:cNvSpPr/>
          <p:nvPr/>
        </p:nvSpPr>
        <p:spPr>
          <a:xfrm>
            <a:off x="4689307" y="6471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5" name="object 945"/>
          <p:cNvSpPr/>
          <p:nvPr/>
        </p:nvSpPr>
        <p:spPr>
          <a:xfrm>
            <a:off x="4689307" y="6471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6" name="object 946"/>
          <p:cNvSpPr/>
          <p:nvPr/>
        </p:nvSpPr>
        <p:spPr>
          <a:xfrm>
            <a:off x="4689307" y="6440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7" name="object 947"/>
          <p:cNvSpPr/>
          <p:nvPr/>
        </p:nvSpPr>
        <p:spPr>
          <a:xfrm>
            <a:off x="4689307" y="6440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8" name="object 948"/>
          <p:cNvSpPr/>
          <p:nvPr/>
        </p:nvSpPr>
        <p:spPr>
          <a:xfrm>
            <a:off x="4689307" y="6410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9" name="object 949"/>
          <p:cNvSpPr/>
          <p:nvPr/>
        </p:nvSpPr>
        <p:spPr>
          <a:xfrm>
            <a:off x="4689307" y="6410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0" name="object 950"/>
          <p:cNvSpPr/>
          <p:nvPr/>
        </p:nvSpPr>
        <p:spPr>
          <a:xfrm>
            <a:off x="4689307" y="6379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1" name="object 951"/>
          <p:cNvSpPr/>
          <p:nvPr/>
        </p:nvSpPr>
        <p:spPr>
          <a:xfrm>
            <a:off x="4689307" y="6379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2" name="object 952"/>
          <p:cNvSpPr/>
          <p:nvPr/>
        </p:nvSpPr>
        <p:spPr>
          <a:xfrm>
            <a:off x="4689307" y="6348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3" name="object 953"/>
          <p:cNvSpPr/>
          <p:nvPr/>
        </p:nvSpPr>
        <p:spPr>
          <a:xfrm>
            <a:off x="4689307" y="6348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4" name="object 954"/>
          <p:cNvSpPr/>
          <p:nvPr/>
        </p:nvSpPr>
        <p:spPr>
          <a:xfrm>
            <a:off x="4689307" y="6317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5" name="object 955"/>
          <p:cNvSpPr/>
          <p:nvPr/>
        </p:nvSpPr>
        <p:spPr>
          <a:xfrm>
            <a:off x="4689307" y="6317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6" name="object 956"/>
          <p:cNvSpPr/>
          <p:nvPr/>
        </p:nvSpPr>
        <p:spPr>
          <a:xfrm>
            <a:off x="4689307" y="6287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7" name="object 957"/>
          <p:cNvSpPr/>
          <p:nvPr/>
        </p:nvSpPr>
        <p:spPr>
          <a:xfrm>
            <a:off x="4689307" y="6287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8" name="object 958"/>
          <p:cNvSpPr/>
          <p:nvPr/>
        </p:nvSpPr>
        <p:spPr>
          <a:xfrm>
            <a:off x="4700838"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59" name="object 959"/>
          <p:cNvSpPr/>
          <p:nvPr/>
        </p:nvSpPr>
        <p:spPr>
          <a:xfrm>
            <a:off x="5538704"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0" name="object 960"/>
          <p:cNvSpPr/>
          <p:nvPr/>
        </p:nvSpPr>
        <p:spPr>
          <a:xfrm>
            <a:off x="6376570"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1" name="object 961"/>
          <p:cNvSpPr/>
          <p:nvPr/>
        </p:nvSpPr>
        <p:spPr>
          <a:xfrm>
            <a:off x="319338" y="665998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62" name="object 962"/>
          <p:cNvSpPr/>
          <p:nvPr/>
        </p:nvSpPr>
        <p:spPr>
          <a:xfrm>
            <a:off x="2279482" y="665998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63" name="object 963"/>
          <p:cNvSpPr/>
          <p:nvPr/>
        </p:nvSpPr>
        <p:spPr>
          <a:xfrm>
            <a:off x="2998202" y="66561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4" name="object 964"/>
          <p:cNvSpPr/>
          <p:nvPr/>
        </p:nvSpPr>
        <p:spPr>
          <a:xfrm>
            <a:off x="2998202" y="66561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5" name="object 965"/>
          <p:cNvSpPr/>
          <p:nvPr/>
        </p:nvSpPr>
        <p:spPr>
          <a:xfrm>
            <a:off x="2998202" y="66177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6" name="object 966"/>
          <p:cNvSpPr/>
          <p:nvPr/>
        </p:nvSpPr>
        <p:spPr>
          <a:xfrm>
            <a:off x="2998202" y="66177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7" name="object 967"/>
          <p:cNvSpPr/>
          <p:nvPr/>
        </p:nvSpPr>
        <p:spPr>
          <a:xfrm>
            <a:off x="2998202" y="6579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8" name="object 968"/>
          <p:cNvSpPr/>
          <p:nvPr/>
        </p:nvSpPr>
        <p:spPr>
          <a:xfrm>
            <a:off x="2998202" y="6579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9" name="object 969"/>
          <p:cNvSpPr/>
          <p:nvPr/>
        </p:nvSpPr>
        <p:spPr>
          <a:xfrm>
            <a:off x="2998202" y="6540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0" name="object 970"/>
          <p:cNvSpPr/>
          <p:nvPr/>
        </p:nvSpPr>
        <p:spPr>
          <a:xfrm>
            <a:off x="2998202" y="6540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1" name="object 971"/>
          <p:cNvSpPr/>
          <p:nvPr/>
        </p:nvSpPr>
        <p:spPr>
          <a:xfrm>
            <a:off x="2998202" y="6510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2" name="object 972"/>
          <p:cNvSpPr/>
          <p:nvPr/>
        </p:nvSpPr>
        <p:spPr>
          <a:xfrm>
            <a:off x="2998202" y="65100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3" name="object 973"/>
          <p:cNvSpPr/>
          <p:nvPr/>
        </p:nvSpPr>
        <p:spPr>
          <a:xfrm>
            <a:off x="3009732" y="665998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74" name="object 974"/>
          <p:cNvSpPr/>
          <p:nvPr/>
        </p:nvSpPr>
        <p:spPr>
          <a:xfrm>
            <a:off x="3855285" y="665998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75" name="object 975"/>
          <p:cNvSpPr/>
          <p:nvPr/>
        </p:nvSpPr>
        <p:spPr>
          <a:xfrm>
            <a:off x="4689307" y="66561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6" name="object 976"/>
          <p:cNvSpPr/>
          <p:nvPr/>
        </p:nvSpPr>
        <p:spPr>
          <a:xfrm>
            <a:off x="4689307" y="66561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7" name="object 977"/>
          <p:cNvSpPr/>
          <p:nvPr/>
        </p:nvSpPr>
        <p:spPr>
          <a:xfrm>
            <a:off x="4689307" y="66177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8" name="object 978"/>
          <p:cNvSpPr/>
          <p:nvPr/>
        </p:nvSpPr>
        <p:spPr>
          <a:xfrm>
            <a:off x="4689307" y="66177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9" name="object 979"/>
          <p:cNvSpPr/>
          <p:nvPr/>
        </p:nvSpPr>
        <p:spPr>
          <a:xfrm>
            <a:off x="4689307" y="6579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0" name="object 980"/>
          <p:cNvSpPr/>
          <p:nvPr/>
        </p:nvSpPr>
        <p:spPr>
          <a:xfrm>
            <a:off x="4689307" y="6579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1" name="object 981"/>
          <p:cNvSpPr/>
          <p:nvPr/>
        </p:nvSpPr>
        <p:spPr>
          <a:xfrm>
            <a:off x="4689307" y="6540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2" name="object 982"/>
          <p:cNvSpPr/>
          <p:nvPr/>
        </p:nvSpPr>
        <p:spPr>
          <a:xfrm>
            <a:off x="4689307" y="6540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3" name="object 983"/>
          <p:cNvSpPr/>
          <p:nvPr/>
        </p:nvSpPr>
        <p:spPr>
          <a:xfrm>
            <a:off x="4689307" y="6510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4" name="object 984"/>
          <p:cNvSpPr/>
          <p:nvPr/>
        </p:nvSpPr>
        <p:spPr>
          <a:xfrm>
            <a:off x="4689307" y="65100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5" name="object 985"/>
          <p:cNvSpPr/>
          <p:nvPr/>
        </p:nvSpPr>
        <p:spPr>
          <a:xfrm>
            <a:off x="4700838"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86" name="object 986"/>
          <p:cNvSpPr/>
          <p:nvPr/>
        </p:nvSpPr>
        <p:spPr>
          <a:xfrm>
            <a:off x="5538704"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87" name="object 987"/>
          <p:cNvSpPr/>
          <p:nvPr/>
        </p:nvSpPr>
        <p:spPr>
          <a:xfrm>
            <a:off x="6376570"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88" name="object 988"/>
          <p:cNvSpPr/>
          <p:nvPr/>
        </p:nvSpPr>
        <p:spPr>
          <a:xfrm>
            <a:off x="319338" y="681371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89" name="object 989"/>
          <p:cNvSpPr/>
          <p:nvPr/>
        </p:nvSpPr>
        <p:spPr>
          <a:xfrm>
            <a:off x="2279482" y="681371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90" name="object 990"/>
          <p:cNvSpPr/>
          <p:nvPr/>
        </p:nvSpPr>
        <p:spPr>
          <a:xfrm>
            <a:off x="2998202" y="68098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1" name="object 991"/>
          <p:cNvSpPr/>
          <p:nvPr/>
        </p:nvSpPr>
        <p:spPr>
          <a:xfrm>
            <a:off x="2998202" y="68098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2" name="object 992"/>
          <p:cNvSpPr/>
          <p:nvPr/>
        </p:nvSpPr>
        <p:spPr>
          <a:xfrm>
            <a:off x="2998202" y="6771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3" name="object 993"/>
          <p:cNvSpPr/>
          <p:nvPr/>
        </p:nvSpPr>
        <p:spPr>
          <a:xfrm>
            <a:off x="2998202" y="6771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4" name="object 994"/>
          <p:cNvSpPr/>
          <p:nvPr/>
        </p:nvSpPr>
        <p:spPr>
          <a:xfrm>
            <a:off x="2998202" y="6733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5" name="object 995"/>
          <p:cNvSpPr/>
          <p:nvPr/>
        </p:nvSpPr>
        <p:spPr>
          <a:xfrm>
            <a:off x="2998202" y="6733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6" name="object 996"/>
          <p:cNvSpPr/>
          <p:nvPr/>
        </p:nvSpPr>
        <p:spPr>
          <a:xfrm>
            <a:off x="2998202" y="6694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7" name="object 997"/>
          <p:cNvSpPr/>
          <p:nvPr/>
        </p:nvSpPr>
        <p:spPr>
          <a:xfrm>
            <a:off x="2998202" y="6694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8" name="object 998"/>
          <p:cNvSpPr/>
          <p:nvPr/>
        </p:nvSpPr>
        <p:spPr>
          <a:xfrm>
            <a:off x="2998202" y="66638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9" name="object 999"/>
          <p:cNvSpPr/>
          <p:nvPr/>
        </p:nvSpPr>
        <p:spPr>
          <a:xfrm>
            <a:off x="2998202" y="6663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0" name="object 1000"/>
          <p:cNvSpPr/>
          <p:nvPr/>
        </p:nvSpPr>
        <p:spPr>
          <a:xfrm>
            <a:off x="3009732" y="681371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01" name="object 1001"/>
          <p:cNvSpPr/>
          <p:nvPr/>
        </p:nvSpPr>
        <p:spPr>
          <a:xfrm>
            <a:off x="3855285" y="681371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02" name="object 1002"/>
          <p:cNvSpPr/>
          <p:nvPr/>
        </p:nvSpPr>
        <p:spPr>
          <a:xfrm>
            <a:off x="4689307" y="68098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3" name="object 1003"/>
          <p:cNvSpPr/>
          <p:nvPr/>
        </p:nvSpPr>
        <p:spPr>
          <a:xfrm>
            <a:off x="4689307" y="68098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4" name="object 1004"/>
          <p:cNvSpPr/>
          <p:nvPr/>
        </p:nvSpPr>
        <p:spPr>
          <a:xfrm>
            <a:off x="4689307" y="6771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5" name="object 1005"/>
          <p:cNvSpPr/>
          <p:nvPr/>
        </p:nvSpPr>
        <p:spPr>
          <a:xfrm>
            <a:off x="4689307" y="6771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6" name="object 1006"/>
          <p:cNvSpPr/>
          <p:nvPr/>
        </p:nvSpPr>
        <p:spPr>
          <a:xfrm>
            <a:off x="4689307" y="6733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7" name="object 1007"/>
          <p:cNvSpPr/>
          <p:nvPr/>
        </p:nvSpPr>
        <p:spPr>
          <a:xfrm>
            <a:off x="4689307" y="6733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8" name="object 1008"/>
          <p:cNvSpPr/>
          <p:nvPr/>
        </p:nvSpPr>
        <p:spPr>
          <a:xfrm>
            <a:off x="4689307" y="6694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9" name="object 1009"/>
          <p:cNvSpPr/>
          <p:nvPr/>
        </p:nvSpPr>
        <p:spPr>
          <a:xfrm>
            <a:off x="4689307" y="6694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0" name="object 1010"/>
          <p:cNvSpPr/>
          <p:nvPr/>
        </p:nvSpPr>
        <p:spPr>
          <a:xfrm>
            <a:off x="4689307" y="66638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1" name="object 1011"/>
          <p:cNvSpPr/>
          <p:nvPr/>
        </p:nvSpPr>
        <p:spPr>
          <a:xfrm>
            <a:off x="4689307" y="6663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2" name="object 1012"/>
          <p:cNvSpPr/>
          <p:nvPr/>
        </p:nvSpPr>
        <p:spPr>
          <a:xfrm>
            <a:off x="4700838"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13" name="object 1013"/>
          <p:cNvSpPr/>
          <p:nvPr/>
        </p:nvSpPr>
        <p:spPr>
          <a:xfrm>
            <a:off x="5538704"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14" name="object 1014"/>
          <p:cNvSpPr/>
          <p:nvPr/>
        </p:nvSpPr>
        <p:spPr>
          <a:xfrm>
            <a:off x="6376570"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15" name="object 1015"/>
          <p:cNvSpPr/>
          <p:nvPr/>
        </p:nvSpPr>
        <p:spPr>
          <a:xfrm>
            <a:off x="319338" y="696745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16" name="object 1016"/>
          <p:cNvSpPr/>
          <p:nvPr/>
        </p:nvSpPr>
        <p:spPr>
          <a:xfrm>
            <a:off x="2279482" y="696745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17" name="object 1017"/>
          <p:cNvSpPr/>
          <p:nvPr/>
        </p:nvSpPr>
        <p:spPr>
          <a:xfrm>
            <a:off x="2998202" y="69636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8" name="object 1018"/>
          <p:cNvSpPr/>
          <p:nvPr/>
        </p:nvSpPr>
        <p:spPr>
          <a:xfrm>
            <a:off x="2998202" y="69636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9" name="object 1019"/>
          <p:cNvSpPr/>
          <p:nvPr/>
        </p:nvSpPr>
        <p:spPr>
          <a:xfrm>
            <a:off x="2998202" y="69251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0" name="object 1020"/>
          <p:cNvSpPr/>
          <p:nvPr/>
        </p:nvSpPr>
        <p:spPr>
          <a:xfrm>
            <a:off x="2998202" y="69251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1" name="object 1021"/>
          <p:cNvSpPr/>
          <p:nvPr/>
        </p:nvSpPr>
        <p:spPr>
          <a:xfrm>
            <a:off x="2998202" y="6886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2" name="object 1022"/>
          <p:cNvSpPr/>
          <p:nvPr/>
        </p:nvSpPr>
        <p:spPr>
          <a:xfrm>
            <a:off x="2998202" y="6886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3" name="object 1023"/>
          <p:cNvSpPr/>
          <p:nvPr/>
        </p:nvSpPr>
        <p:spPr>
          <a:xfrm>
            <a:off x="2998202" y="68483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4" name="object 1024"/>
          <p:cNvSpPr/>
          <p:nvPr/>
        </p:nvSpPr>
        <p:spPr>
          <a:xfrm>
            <a:off x="2998202" y="68483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5" name="object 1025"/>
          <p:cNvSpPr/>
          <p:nvPr/>
        </p:nvSpPr>
        <p:spPr>
          <a:xfrm>
            <a:off x="2998202" y="68175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6" name="object 1026"/>
          <p:cNvSpPr/>
          <p:nvPr/>
        </p:nvSpPr>
        <p:spPr>
          <a:xfrm>
            <a:off x="2998202" y="68175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7" name="object 1027"/>
          <p:cNvSpPr/>
          <p:nvPr/>
        </p:nvSpPr>
        <p:spPr>
          <a:xfrm>
            <a:off x="3009732" y="696745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28" name="object 1028"/>
          <p:cNvSpPr/>
          <p:nvPr/>
        </p:nvSpPr>
        <p:spPr>
          <a:xfrm>
            <a:off x="3855285" y="696745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29" name="object 1029"/>
          <p:cNvSpPr/>
          <p:nvPr/>
        </p:nvSpPr>
        <p:spPr>
          <a:xfrm>
            <a:off x="4689307" y="69636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0" name="object 1030"/>
          <p:cNvSpPr/>
          <p:nvPr/>
        </p:nvSpPr>
        <p:spPr>
          <a:xfrm>
            <a:off x="4689307" y="69636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1" name="object 1031"/>
          <p:cNvSpPr/>
          <p:nvPr/>
        </p:nvSpPr>
        <p:spPr>
          <a:xfrm>
            <a:off x="4689307" y="69251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2" name="object 1032"/>
          <p:cNvSpPr/>
          <p:nvPr/>
        </p:nvSpPr>
        <p:spPr>
          <a:xfrm>
            <a:off x="4689307" y="69251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3" name="object 1033"/>
          <p:cNvSpPr/>
          <p:nvPr/>
        </p:nvSpPr>
        <p:spPr>
          <a:xfrm>
            <a:off x="4689307" y="6886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4" name="object 1034"/>
          <p:cNvSpPr/>
          <p:nvPr/>
        </p:nvSpPr>
        <p:spPr>
          <a:xfrm>
            <a:off x="4689307" y="6886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5" name="object 1035"/>
          <p:cNvSpPr/>
          <p:nvPr/>
        </p:nvSpPr>
        <p:spPr>
          <a:xfrm>
            <a:off x="4689307" y="68483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6" name="object 1036"/>
          <p:cNvSpPr/>
          <p:nvPr/>
        </p:nvSpPr>
        <p:spPr>
          <a:xfrm>
            <a:off x="4689307" y="68483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7" name="object 1037"/>
          <p:cNvSpPr/>
          <p:nvPr/>
        </p:nvSpPr>
        <p:spPr>
          <a:xfrm>
            <a:off x="4689307" y="68175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8" name="object 1038"/>
          <p:cNvSpPr/>
          <p:nvPr/>
        </p:nvSpPr>
        <p:spPr>
          <a:xfrm>
            <a:off x="4689307" y="68175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9" name="object 1039"/>
          <p:cNvSpPr/>
          <p:nvPr/>
        </p:nvSpPr>
        <p:spPr>
          <a:xfrm>
            <a:off x="4700838"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0" name="object 1040"/>
          <p:cNvSpPr/>
          <p:nvPr/>
        </p:nvSpPr>
        <p:spPr>
          <a:xfrm>
            <a:off x="5538704"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1" name="object 1041"/>
          <p:cNvSpPr/>
          <p:nvPr/>
        </p:nvSpPr>
        <p:spPr>
          <a:xfrm>
            <a:off x="6376570"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2" name="object 1042"/>
          <p:cNvSpPr/>
          <p:nvPr/>
        </p:nvSpPr>
        <p:spPr>
          <a:xfrm>
            <a:off x="319338" y="712119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43" name="object 1043"/>
          <p:cNvSpPr/>
          <p:nvPr/>
        </p:nvSpPr>
        <p:spPr>
          <a:xfrm>
            <a:off x="2279482" y="712119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44" name="object 1044"/>
          <p:cNvSpPr/>
          <p:nvPr/>
        </p:nvSpPr>
        <p:spPr>
          <a:xfrm>
            <a:off x="2998202" y="71173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5" name="object 1045"/>
          <p:cNvSpPr/>
          <p:nvPr/>
        </p:nvSpPr>
        <p:spPr>
          <a:xfrm>
            <a:off x="2998202" y="71173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6" name="object 1046"/>
          <p:cNvSpPr/>
          <p:nvPr/>
        </p:nvSpPr>
        <p:spPr>
          <a:xfrm>
            <a:off x="2998202" y="70789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7" name="object 1047"/>
          <p:cNvSpPr/>
          <p:nvPr/>
        </p:nvSpPr>
        <p:spPr>
          <a:xfrm>
            <a:off x="2998202" y="70789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8" name="object 1048"/>
          <p:cNvSpPr/>
          <p:nvPr/>
        </p:nvSpPr>
        <p:spPr>
          <a:xfrm>
            <a:off x="2998202" y="70404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9" name="object 1049"/>
          <p:cNvSpPr/>
          <p:nvPr/>
        </p:nvSpPr>
        <p:spPr>
          <a:xfrm>
            <a:off x="2998202" y="70404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0" name="object 1050"/>
          <p:cNvSpPr/>
          <p:nvPr/>
        </p:nvSpPr>
        <p:spPr>
          <a:xfrm>
            <a:off x="2998202" y="70020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1" name="object 1051"/>
          <p:cNvSpPr/>
          <p:nvPr/>
        </p:nvSpPr>
        <p:spPr>
          <a:xfrm>
            <a:off x="2998202" y="70020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2" name="object 1052"/>
          <p:cNvSpPr/>
          <p:nvPr/>
        </p:nvSpPr>
        <p:spPr>
          <a:xfrm>
            <a:off x="2998202" y="69712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3" name="object 1053"/>
          <p:cNvSpPr/>
          <p:nvPr/>
        </p:nvSpPr>
        <p:spPr>
          <a:xfrm>
            <a:off x="2998202" y="69712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4" name="object 1054"/>
          <p:cNvSpPr/>
          <p:nvPr/>
        </p:nvSpPr>
        <p:spPr>
          <a:xfrm>
            <a:off x="3009732" y="71211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55" name="object 1055"/>
          <p:cNvSpPr/>
          <p:nvPr/>
        </p:nvSpPr>
        <p:spPr>
          <a:xfrm>
            <a:off x="3855285" y="71211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56" name="object 1056"/>
          <p:cNvSpPr/>
          <p:nvPr/>
        </p:nvSpPr>
        <p:spPr>
          <a:xfrm>
            <a:off x="4689307" y="71173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7" name="object 1057"/>
          <p:cNvSpPr/>
          <p:nvPr/>
        </p:nvSpPr>
        <p:spPr>
          <a:xfrm>
            <a:off x="4689307" y="71173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8" name="object 1058"/>
          <p:cNvSpPr/>
          <p:nvPr/>
        </p:nvSpPr>
        <p:spPr>
          <a:xfrm>
            <a:off x="4689307" y="70789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9" name="object 1059"/>
          <p:cNvSpPr/>
          <p:nvPr/>
        </p:nvSpPr>
        <p:spPr>
          <a:xfrm>
            <a:off x="4689307" y="70789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0" name="object 1060"/>
          <p:cNvSpPr/>
          <p:nvPr/>
        </p:nvSpPr>
        <p:spPr>
          <a:xfrm>
            <a:off x="4689307" y="70404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1" name="object 1061"/>
          <p:cNvSpPr/>
          <p:nvPr/>
        </p:nvSpPr>
        <p:spPr>
          <a:xfrm>
            <a:off x="4689307" y="70404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2" name="object 1062"/>
          <p:cNvSpPr/>
          <p:nvPr/>
        </p:nvSpPr>
        <p:spPr>
          <a:xfrm>
            <a:off x="4689307" y="70020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3" name="object 1063"/>
          <p:cNvSpPr/>
          <p:nvPr/>
        </p:nvSpPr>
        <p:spPr>
          <a:xfrm>
            <a:off x="4689307" y="70020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4" name="object 1064"/>
          <p:cNvSpPr/>
          <p:nvPr/>
        </p:nvSpPr>
        <p:spPr>
          <a:xfrm>
            <a:off x="4689307" y="69712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5" name="object 1065"/>
          <p:cNvSpPr/>
          <p:nvPr/>
        </p:nvSpPr>
        <p:spPr>
          <a:xfrm>
            <a:off x="4689307" y="69712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6" name="object 1066"/>
          <p:cNvSpPr/>
          <p:nvPr/>
        </p:nvSpPr>
        <p:spPr>
          <a:xfrm>
            <a:off x="4700838"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67" name="object 1067"/>
          <p:cNvSpPr/>
          <p:nvPr/>
        </p:nvSpPr>
        <p:spPr>
          <a:xfrm>
            <a:off x="5538704"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68" name="object 1068"/>
          <p:cNvSpPr/>
          <p:nvPr/>
        </p:nvSpPr>
        <p:spPr>
          <a:xfrm>
            <a:off x="6376570"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69" name="object 1069"/>
          <p:cNvSpPr/>
          <p:nvPr/>
        </p:nvSpPr>
        <p:spPr>
          <a:xfrm>
            <a:off x="319338" y="727492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70" name="object 1070"/>
          <p:cNvSpPr/>
          <p:nvPr/>
        </p:nvSpPr>
        <p:spPr>
          <a:xfrm>
            <a:off x="2279482" y="727492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71" name="object 1071"/>
          <p:cNvSpPr/>
          <p:nvPr/>
        </p:nvSpPr>
        <p:spPr>
          <a:xfrm>
            <a:off x="2998202" y="72710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2" name="object 1072"/>
          <p:cNvSpPr/>
          <p:nvPr/>
        </p:nvSpPr>
        <p:spPr>
          <a:xfrm>
            <a:off x="2998202" y="72710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3" name="object 1073"/>
          <p:cNvSpPr/>
          <p:nvPr/>
        </p:nvSpPr>
        <p:spPr>
          <a:xfrm>
            <a:off x="2998202" y="72326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4" name="object 1074"/>
          <p:cNvSpPr/>
          <p:nvPr/>
        </p:nvSpPr>
        <p:spPr>
          <a:xfrm>
            <a:off x="2998202" y="72326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5" name="object 1075"/>
          <p:cNvSpPr/>
          <p:nvPr/>
        </p:nvSpPr>
        <p:spPr>
          <a:xfrm>
            <a:off x="2998202" y="71942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6" name="object 1076"/>
          <p:cNvSpPr/>
          <p:nvPr/>
        </p:nvSpPr>
        <p:spPr>
          <a:xfrm>
            <a:off x="2998202" y="71942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7" name="object 1077"/>
          <p:cNvSpPr/>
          <p:nvPr/>
        </p:nvSpPr>
        <p:spPr>
          <a:xfrm>
            <a:off x="2998202" y="71557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8" name="object 1078"/>
          <p:cNvSpPr/>
          <p:nvPr/>
        </p:nvSpPr>
        <p:spPr>
          <a:xfrm>
            <a:off x="2998202" y="71557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9" name="object 1079"/>
          <p:cNvSpPr/>
          <p:nvPr/>
        </p:nvSpPr>
        <p:spPr>
          <a:xfrm>
            <a:off x="2998202" y="71250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0" name="object 1080"/>
          <p:cNvSpPr/>
          <p:nvPr/>
        </p:nvSpPr>
        <p:spPr>
          <a:xfrm>
            <a:off x="2998202" y="71250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1" name="object 1081"/>
          <p:cNvSpPr/>
          <p:nvPr/>
        </p:nvSpPr>
        <p:spPr>
          <a:xfrm>
            <a:off x="3009732" y="727492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82" name="object 1082"/>
          <p:cNvSpPr/>
          <p:nvPr/>
        </p:nvSpPr>
        <p:spPr>
          <a:xfrm>
            <a:off x="3855285" y="727492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83" name="object 1083"/>
          <p:cNvSpPr/>
          <p:nvPr/>
        </p:nvSpPr>
        <p:spPr>
          <a:xfrm>
            <a:off x="4689307" y="72710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4" name="object 1084"/>
          <p:cNvSpPr/>
          <p:nvPr/>
        </p:nvSpPr>
        <p:spPr>
          <a:xfrm>
            <a:off x="4689307" y="72710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5" name="object 1085"/>
          <p:cNvSpPr/>
          <p:nvPr/>
        </p:nvSpPr>
        <p:spPr>
          <a:xfrm>
            <a:off x="4689307" y="72326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6" name="object 1086"/>
          <p:cNvSpPr/>
          <p:nvPr/>
        </p:nvSpPr>
        <p:spPr>
          <a:xfrm>
            <a:off x="4689307" y="72326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7" name="object 1087"/>
          <p:cNvSpPr/>
          <p:nvPr/>
        </p:nvSpPr>
        <p:spPr>
          <a:xfrm>
            <a:off x="4689307" y="71942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8" name="object 1088"/>
          <p:cNvSpPr/>
          <p:nvPr/>
        </p:nvSpPr>
        <p:spPr>
          <a:xfrm>
            <a:off x="4689307" y="71942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9" name="object 1089"/>
          <p:cNvSpPr/>
          <p:nvPr/>
        </p:nvSpPr>
        <p:spPr>
          <a:xfrm>
            <a:off x="4689307" y="71557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0" name="object 1090"/>
          <p:cNvSpPr/>
          <p:nvPr/>
        </p:nvSpPr>
        <p:spPr>
          <a:xfrm>
            <a:off x="4689307" y="71557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1" name="object 1091"/>
          <p:cNvSpPr/>
          <p:nvPr/>
        </p:nvSpPr>
        <p:spPr>
          <a:xfrm>
            <a:off x="4689307" y="71250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2" name="object 1092"/>
          <p:cNvSpPr/>
          <p:nvPr/>
        </p:nvSpPr>
        <p:spPr>
          <a:xfrm>
            <a:off x="4689307" y="71250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3" name="object 1093"/>
          <p:cNvSpPr/>
          <p:nvPr/>
        </p:nvSpPr>
        <p:spPr>
          <a:xfrm>
            <a:off x="4700838"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94" name="object 1094"/>
          <p:cNvSpPr/>
          <p:nvPr/>
        </p:nvSpPr>
        <p:spPr>
          <a:xfrm>
            <a:off x="5538704"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95" name="object 1095"/>
          <p:cNvSpPr/>
          <p:nvPr/>
        </p:nvSpPr>
        <p:spPr>
          <a:xfrm>
            <a:off x="6376570"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96" name="object 1096"/>
          <p:cNvSpPr/>
          <p:nvPr/>
        </p:nvSpPr>
        <p:spPr>
          <a:xfrm>
            <a:off x="319338" y="742866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97" name="object 1097"/>
          <p:cNvSpPr/>
          <p:nvPr/>
        </p:nvSpPr>
        <p:spPr>
          <a:xfrm>
            <a:off x="2279482" y="742866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98" name="object 1098"/>
          <p:cNvSpPr/>
          <p:nvPr/>
        </p:nvSpPr>
        <p:spPr>
          <a:xfrm>
            <a:off x="2998202" y="74248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9" name="object 1099"/>
          <p:cNvSpPr/>
          <p:nvPr/>
        </p:nvSpPr>
        <p:spPr>
          <a:xfrm>
            <a:off x="2998202" y="74248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0" name="object 1100"/>
          <p:cNvSpPr/>
          <p:nvPr/>
        </p:nvSpPr>
        <p:spPr>
          <a:xfrm>
            <a:off x="2998202" y="73863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1" name="object 1101"/>
          <p:cNvSpPr/>
          <p:nvPr/>
        </p:nvSpPr>
        <p:spPr>
          <a:xfrm>
            <a:off x="2998202" y="73863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2" name="object 1102"/>
          <p:cNvSpPr/>
          <p:nvPr/>
        </p:nvSpPr>
        <p:spPr>
          <a:xfrm>
            <a:off x="2998202" y="73479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3" name="object 1103"/>
          <p:cNvSpPr/>
          <p:nvPr/>
        </p:nvSpPr>
        <p:spPr>
          <a:xfrm>
            <a:off x="2998202" y="73479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4" name="object 1104"/>
          <p:cNvSpPr/>
          <p:nvPr/>
        </p:nvSpPr>
        <p:spPr>
          <a:xfrm>
            <a:off x="2998202" y="73095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5" name="object 1105"/>
          <p:cNvSpPr/>
          <p:nvPr/>
        </p:nvSpPr>
        <p:spPr>
          <a:xfrm>
            <a:off x="2998202" y="73095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6" name="object 1106"/>
          <p:cNvSpPr/>
          <p:nvPr/>
        </p:nvSpPr>
        <p:spPr>
          <a:xfrm>
            <a:off x="2998202" y="72787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7" name="object 1107"/>
          <p:cNvSpPr/>
          <p:nvPr/>
        </p:nvSpPr>
        <p:spPr>
          <a:xfrm>
            <a:off x="2998202" y="72787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8" name="object 1108"/>
          <p:cNvSpPr/>
          <p:nvPr/>
        </p:nvSpPr>
        <p:spPr>
          <a:xfrm>
            <a:off x="3009732" y="74286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09" name="object 1109"/>
          <p:cNvSpPr/>
          <p:nvPr/>
        </p:nvSpPr>
        <p:spPr>
          <a:xfrm>
            <a:off x="3855285" y="74286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10" name="object 1110"/>
          <p:cNvSpPr/>
          <p:nvPr/>
        </p:nvSpPr>
        <p:spPr>
          <a:xfrm>
            <a:off x="4689307" y="74248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1" name="object 1111"/>
          <p:cNvSpPr/>
          <p:nvPr/>
        </p:nvSpPr>
        <p:spPr>
          <a:xfrm>
            <a:off x="4689307" y="74248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2" name="object 1112"/>
          <p:cNvSpPr/>
          <p:nvPr/>
        </p:nvSpPr>
        <p:spPr>
          <a:xfrm>
            <a:off x="4689307" y="73863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3" name="object 1113"/>
          <p:cNvSpPr/>
          <p:nvPr/>
        </p:nvSpPr>
        <p:spPr>
          <a:xfrm>
            <a:off x="4689307" y="73863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4" name="object 1114"/>
          <p:cNvSpPr/>
          <p:nvPr/>
        </p:nvSpPr>
        <p:spPr>
          <a:xfrm>
            <a:off x="4689307" y="73479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5" name="object 1115"/>
          <p:cNvSpPr/>
          <p:nvPr/>
        </p:nvSpPr>
        <p:spPr>
          <a:xfrm>
            <a:off x="4689307" y="73479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6" name="object 1116"/>
          <p:cNvSpPr/>
          <p:nvPr/>
        </p:nvSpPr>
        <p:spPr>
          <a:xfrm>
            <a:off x="4689307" y="73095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7" name="object 1117"/>
          <p:cNvSpPr/>
          <p:nvPr/>
        </p:nvSpPr>
        <p:spPr>
          <a:xfrm>
            <a:off x="4689307" y="73095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8" name="object 1118"/>
          <p:cNvSpPr/>
          <p:nvPr/>
        </p:nvSpPr>
        <p:spPr>
          <a:xfrm>
            <a:off x="4689307" y="72787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9" name="object 1119"/>
          <p:cNvSpPr/>
          <p:nvPr/>
        </p:nvSpPr>
        <p:spPr>
          <a:xfrm>
            <a:off x="4689307" y="72787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0" name="object 1120"/>
          <p:cNvSpPr/>
          <p:nvPr/>
        </p:nvSpPr>
        <p:spPr>
          <a:xfrm>
            <a:off x="4700838"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21" name="object 1121"/>
          <p:cNvSpPr/>
          <p:nvPr/>
        </p:nvSpPr>
        <p:spPr>
          <a:xfrm>
            <a:off x="5538704"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22" name="object 1122"/>
          <p:cNvSpPr/>
          <p:nvPr/>
        </p:nvSpPr>
        <p:spPr>
          <a:xfrm>
            <a:off x="6376570"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23" name="object 1123"/>
          <p:cNvSpPr/>
          <p:nvPr/>
        </p:nvSpPr>
        <p:spPr>
          <a:xfrm>
            <a:off x="319338" y="758240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24" name="object 1124"/>
          <p:cNvSpPr/>
          <p:nvPr/>
        </p:nvSpPr>
        <p:spPr>
          <a:xfrm>
            <a:off x="2279482" y="758240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25" name="object 1125"/>
          <p:cNvSpPr/>
          <p:nvPr/>
        </p:nvSpPr>
        <p:spPr>
          <a:xfrm>
            <a:off x="2998202" y="75785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6" name="object 1126"/>
          <p:cNvSpPr/>
          <p:nvPr/>
        </p:nvSpPr>
        <p:spPr>
          <a:xfrm>
            <a:off x="2998202" y="75785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7" name="object 1127"/>
          <p:cNvSpPr/>
          <p:nvPr/>
        </p:nvSpPr>
        <p:spPr>
          <a:xfrm>
            <a:off x="2998202" y="75401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8" name="object 1128"/>
          <p:cNvSpPr/>
          <p:nvPr/>
        </p:nvSpPr>
        <p:spPr>
          <a:xfrm>
            <a:off x="2998202" y="75401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9" name="object 1129"/>
          <p:cNvSpPr/>
          <p:nvPr/>
        </p:nvSpPr>
        <p:spPr>
          <a:xfrm>
            <a:off x="2998202" y="75016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0" name="object 1130"/>
          <p:cNvSpPr/>
          <p:nvPr/>
        </p:nvSpPr>
        <p:spPr>
          <a:xfrm>
            <a:off x="2998202" y="75016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1" name="object 1131"/>
          <p:cNvSpPr/>
          <p:nvPr/>
        </p:nvSpPr>
        <p:spPr>
          <a:xfrm>
            <a:off x="2998202" y="74632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2" name="object 1132"/>
          <p:cNvSpPr/>
          <p:nvPr/>
        </p:nvSpPr>
        <p:spPr>
          <a:xfrm>
            <a:off x="2998202" y="74632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3" name="object 1133"/>
          <p:cNvSpPr/>
          <p:nvPr/>
        </p:nvSpPr>
        <p:spPr>
          <a:xfrm>
            <a:off x="2998202" y="74325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4" name="object 1134"/>
          <p:cNvSpPr/>
          <p:nvPr/>
        </p:nvSpPr>
        <p:spPr>
          <a:xfrm>
            <a:off x="2998202" y="74325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5" name="object 1135"/>
          <p:cNvSpPr/>
          <p:nvPr/>
        </p:nvSpPr>
        <p:spPr>
          <a:xfrm>
            <a:off x="3009732" y="75824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36" name="object 1136"/>
          <p:cNvSpPr/>
          <p:nvPr/>
        </p:nvSpPr>
        <p:spPr>
          <a:xfrm>
            <a:off x="3855285" y="75824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37" name="object 1137"/>
          <p:cNvSpPr/>
          <p:nvPr/>
        </p:nvSpPr>
        <p:spPr>
          <a:xfrm>
            <a:off x="4689307" y="75785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8" name="object 1138"/>
          <p:cNvSpPr/>
          <p:nvPr/>
        </p:nvSpPr>
        <p:spPr>
          <a:xfrm>
            <a:off x="4689307" y="75785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9" name="object 1139"/>
          <p:cNvSpPr/>
          <p:nvPr/>
        </p:nvSpPr>
        <p:spPr>
          <a:xfrm>
            <a:off x="4689307" y="75401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0" name="object 1140"/>
          <p:cNvSpPr/>
          <p:nvPr/>
        </p:nvSpPr>
        <p:spPr>
          <a:xfrm>
            <a:off x="4689307" y="75401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1" name="object 1141"/>
          <p:cNvSpPr/>
          <p:nvPr/>
        </p:nvSpPr>
        <p:spPr>
          <a:xfrm>
            <a:off x="4689307" y="75016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2" name="object 1142"/>
          <p:cNvSpPr/>
          <p:nvPr/>
        </p:nvSpPr>
        <p:spPr>
          <a:xfrm>
            <a:off x="4689307" y="75016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3" name="object 1143"/>
          <p:cNvSpPr/>
          <p:nvPr/>
        </p:nvSpPr>
        <p:spPr>
          <a:xfrm>
            <a:off x="4689307" y="74632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4" name="object 1144"/>
          <p:cNvSpPr/>
          <p:nvPr/>
        </p:nvSpPr>
        <p:spPr>
          <a:xfrm>
            <a:off x="4689307" y="74632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5" name="object 1145"/>
          <p:cNvSpPr/>
          <p:nvPr/>
        </p:nvSpPr>
        <p:spPr>
          <a:xfrm>
            <a:off x="4689307" y="74325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6" name="object 1146"/>
          <p:cNvSpPr/>
          <p:nvPr/>
        </p:nvSpPr>
        <p:spPr>
          <a:xfrm>
            <a:off x="4689307" y="74325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7" name="object 1147"/>
          <p:cNvSpPr/>
          <p:nvPr/>
        </p:nvSpPr>
        <p:spPr>
          <a:xfrm>
            <a:off x="4700838"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48" name="object 1148"/>
          <p:cNvSpPr/>
          <p:nvPr/>
        </p:nvSpPr>
        <p:spPr>
          <a:xfrm>
            <a:off x="5538704"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49" name="object 1149"/>
          <p:cNvSpPr/>
          <p:nvPr/>
        </p:nvSpPr>
        <p:spPr>
          <a:xfrm>
            <a:off x="6376570"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50" name="object 1150"/>
          <p:cNvSpPr/>
          <p:nvPr/>
        </p:nvSpPr>
        <p:spPr>
          <a:xfrm>
            <a:off x="319338" y="773613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51" name="object 1151"/>
          <p:cNvSpPr/>
          <p:nvPr/>
        </p:nvSpPr>
        <p:spPr>
          <a:xfrm>
            <a:off x="2279482" y="773613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52" name="object 1152"/>
          <p:cNvSpPr/>
          <p:nvPr/>
        </p:nvSpPr>
        <p:spPr>
          <a:xfrm>
            <a:off x="2998202" y="77322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3" name="object 1153"/>
          <p:cNvSpPr/>
          <p:nvPr/>
        </p:nvSpPr>
        <p:spPr>
          <a:xfrm>
            <a:off x="2998202" y="77322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4" name="object 1154"/>
          <p:cNvSpPr/>
          <p:nvPr/>
        </p:nvSpPr>
        <p:spPr>
          <a:xfrm>
            <a:off x="2998202" y="76938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5" name="object 1155"/>
          <p:cNvSpPr/>
          <p:nvPr/>
        </p:nvSpPr>
        <p:spPr>
          <a:xfrm>
            <a:off x="2998202" y="76938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6" name="object 1156"/>
          <p:cNvSpPr/>
          <p:nvPr/>
        </p:nvSpPr>
        <p:spPr>
          <a:xfrm>
            <a:off x="2998202" y="76554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7" name="object 1157"/>
          <p:cNvSpPr/>
          <p:nvPr/>
        </p:nvSpPr>
        <p:spPr>
          <a:xfrm>
            <a:off x="2998202" y="76554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8" name="object 1158"/>
          <p:cNvSpPr/>
          <p:nvPr/>
        </p:nvSpPr>
        <p:spPr>
          <a:xfrm>
            <a:off x="2998202" y="76169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9" name="object 1159"/>
          <p:cNvSpPr/>
          <p:nvPr/>
        </p:nvSpPr>
        <p:spPr>
          <a:xfrm>
            <a:off x="2998202" y="76169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0" name="object 1160"/>
          <p:cNvSpPr/>
          <p:nvPr/>
        </p:nvSpPr>
        <p:spPr>
          <a:xfrm>
            <a:off x="2998202" y="75862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1" name="object 1161"/>
          <p:cNvSpPr/>
          <p:nvPr/>
        </p:nvSpPr>
        <p:spPr>
          <a:xfrm>
            <a:off x="2998202" y="75862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2" name="object 1162"/>
          <p:cNvSpPr/>
          <p:nvPr/>
        </p:nvSpPr>
        <p:spPr>
          <a:xfrm>
            <a:off x="3009732" y="77361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63" name="object 1163"/>
          <p:cNvSpPr/>
          <p:nvPr/>
        </p:nvSpPr>
        <p:spPr>
          <a:xfrm>
            <a:off x="3855285" y="77361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64" name="object 1164"/>
          <p:cNvSpPr/>
          <p:nvPr/>
        </p:nvSpPr>
        <p:spPr>
          <a:xfrm>
            <a:off x="4689307" y="77322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5" name="object 1165"/>
          <p:cNvSpPr/>
          <p:nvPr/>
        </p:nvSpPr>
        <p:spPr>
          <a:xfrm>
            <a:off x="4689307" y="77322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6" name="object 1166"/>
          <p:cNvSpPr/>
          <p:nvPr/>
        </p:nvSpPr>
        <p:spPr>
          <a:xfrm>
            <a:off x="4689307" y="76938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7" name="object 1167"/>
          <p:cNvSpPr/>
          <p:nvPr/>
        </p:nvSpPr>
        <p:spPr>
          <a:xfrm>
            <a:off x="4689307" y="76938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8" name="object 1168"/>
          <p:cNvSpPr/>
          <p:nvPr/>
        </p:nvSpPr>
        <p:spPr>
          <a:xfrm>
            <a:off x="4689307" y="76554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9" name="object 1169"/>
          <p:cNvSpPr/>
          <p:nvPr/>
        </p:nvSpPr>
        <p:spPr>
          <a:xfrm>
            <a:off x="4689307" y="76554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0" name="object 1170"/>
          <p:cNvSpPr/>
          <p:nvPr/>
        </p:nvSpPr>
        <p:spPr>
          <a:xfrm>
            <a:off x="4689307" y="76169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1" name="object 1171"/>
          <p:cNvSpPr/>
          <p:nvPr/>
        </p:nvSpPr>
        <p:spPr>
          <a:xfrm>
            <a:off x="4689307" y="76169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2" name="object 1172"/>
          <p:cNvSpPr/>
          <p:nvPr/>
        </p:nvSpPr>
        <p:spPr>
          <a:xfrm>
            <a:off x="4689307" y="75862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3" name="object 1173"/>
          <p:cNvSpPr/>
          <p:nvPr/>
        </p:nvSpPr>
        <p:spPr>
          <a:xfrm>
            <a:off x="4689307" y="75862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4" name="object 1174"/>
          <p:cNvSpPr/>
          <p:nvPr/>
        </p:nvSpPr>
        <p:spPr>
          <a:xfrm>
            <a:off x="4700838"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75" name="object 1175"/>
          <p:cNvSpPr/>
          <p:nvPr/>
        </p:nvSpPr>
        <p:spPr>
          <a:xfrm>
            <a:off x="5538704"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76" name="object 1176"/>
          <p:cNvSpPr/>
          <p:nvPr/>
        </p:nvSpPr>
        <p:spPr>
          <a:xfrm>
            <a:off x="6376570"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77" name="object 1177"/>
          <p:cNvSpPr/>
          <p:nvPr/>
        </p:nvSpPr>
        <p:spPr>
          <a:xfrm>
            <a:off x="319338" y="788987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78" name="object 1178"/>
          <p:cNvSpPr/>
          <p:nvPr/>
        </p:nvSpPr>
        <p:spPr>
          <a:xfrm>
            <a:off x="2279482" y="788987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79" name="object 1179"/>
          <p:cNvSpPr/>
          <p:nvPr/>
        </p:nvSpPr>
        <p:spPr>
          <a:xfrm>
            <a:off x="2998202" y="78860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0" name="object 1180"/>
          <p:cNvSpPr/>
          <p:nvPr/>
        </p:nvSpPr>
        <p:spPr>
          <a:xfrm>
            <a:off x="2998202" y="78860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1" name="object 1181"/>
          <p:cNvSpPr/>
          <p:nvPr/>
        </p:nvSpPr>
        <p:spPr>
          <a:xfrm>
            <a:off x="2998202" y="78475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2" name="object 1182"/>
          <p:cNvSpPr/>
          <p:nvPr/>
        </p:nvSpPr>
        <p:spPr>
          <a:xfrm>
            <a:off x="2998202" y="78475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3" name="object 1183"/>
          <p:cNvSpPr/>
          <p:nvPr/>
        </p:nvSpPr>
        <p:spPr>
          <a:xfrm>
            <a:off x="2998202" y="78091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4" name="object 1184"/>
          <p:cNvSpPr/>
          <p:nvPr/>
        </p:nvSpPr>
        <p:spPr>
          <a:xfrm>
            <a:off x="2998202" y="78091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5" name="object 1185"/>
          <p:cNvSpPr/>
          <p:nvPr/>
        </p:nvSpPr>
        <p:spPr>
          <a:xfrm>
            <a:off x="2998202" y="777072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6" name="object 1186"/>
          <p:cNvSpPr/>
          <p:nvPr/>
        </p:nvSpPr>
        <p:spPr>
          <a:xfrm>
            <a:off x="2998202" y="77707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7" name="object 1187"/>
          <p:cNvSpPr/>
          <p:nvPr/>
        </p:nvSpPr>
        <p:spPr>
          <a:xfrm>
            <a:off x="2998202" y="7739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8" name="object 1188"/>
          <p:cNvSpPr/>
          <p:nvPr/>
        </p:nvSpPr>
        <p:spPr>
          <a:xfrm>
            <a:off x="2998202" y="7739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9" name="object 1189"/>
          <p:cNvSpPr/>
          <p:nvPr/>
        </p:nvSpPr>
        <p:spPr>
          <a:xfrm>
            <a:off x="3009732" y="78898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90" name="object 1190"/>
          <p:cNvSpPr/>
          <p:nvPr/>
        </p:nvSpPr>
        <p:spPr>
          <a:xfrm>
            <a:off x="3855285" y="78898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91" name="object 1191"/>
          <p:cNvSpPr/>
          <p:nvPr/>
        </p:nvSpPr>
        <p:spPr>
          <a:xfrm>
            <a:off x="4689307" y="78860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2" name="object 1192"/>
          <p:cNvSpPr/>
          <p:nvPr/>
        </p:nvSpPr>
        <p:spPr>
          <a:xfrm>
            <a:off x="4689307" y="78860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3" name="object 1193"/>
          <p:cNvSpPr/>
          <p:nvPr/>
        </p:nvSpPr>
        <p:spPr>
          <a:xfrm>
            <a:off x="4689307" y="78475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4" name="object 1194"/>
          <p:cNvSpPr/>
          <p:nvPr/>
        </p:nvSpPr>
        <p:spPr>
          <a:xfrm>
            <a:off x="4689307" y="78475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5" name="object 1195"/>
          <p:cNvSpPr/>
          <p:nvPr/>
        </p:nvSpPr>
        <p:spPr>
          <a:xfrm>
            <a:off x="4689307" y="78091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6" name="object 1196"/>
          <p:cNvSpPr/>
          <p:nvPr/>
        </p:nvSpPr>
        <p:spPr>
          <a:xfrm>
            <a:off x="4689307" y="78091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7" name="object 1197"/>
          <p:cNvSpPr/>
          <p:nvPr/>
        </p:nvSpPr>
        <p:spPr>
          <a:xfrm>
            <a:off x="4689307" y="777072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8" name="object 1198"/>
          <p:cNvSpPr/>
          <p:nvPr/>
        </p:nvSpPr>
        <p:spPr>
          <a:xfrm>
            <a:off x="4689307" y="77707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9" name="object 1199"/>
          <p:cNvSpPr/>
          <p:nvPr/>
        </p:nvSpPr>
        <p:spPr>
          <a:xfrm>
            <a:off x="4689307" y="7739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0" name="object 1200"/>
          <p:cNvSpPr/>
          <p:nvPr/>
        </p:nvSpPr>
        <p:spPr>
          <a:xfrm>
            <a:off x="4689307" y="7739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1" name="object 1201"/>
          <p:cNvSpPr/>
          <p:nvPr/>
        </p:nvSpPr>
        <p:spPr>
          <a:xfrm>
            <a:off x="4700838"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02" name="object 1202"/>
          <p:cNvSpPr/>
          <p:nvPr/>
        </p:nvSpPr>
        <p:spPr>
          <a:xfrm>
            <a:off x="5538704"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03" name="object 1203"/>
          <p:cNvSpPr/>
          <p:nvPr/>
        </p:nvSpPr>
        <p:spPr>
          <a:xfrm>
            <a:off x="6376570"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04" name="object 1204"/>
          <p:cNvSpPr/>
          <p:nvPr/>
        </p:nvSpPr>
        <p:spPr>
          <a:xfrm>
            <a:off x="319338" y="804361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05" name="object 1205"/>
          <p:cNvSpPr/>
          <p:nvPr/>
        </p:nvSpPr>
        <p:spPr>
          <a:xfrm>
            <a:off x="2279482" y="804361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06" name="object 1206"/>
          <p:cNvSpPr/>
          <p:nvPr/>
        </p:nvSpPr>
        <p:spPr>
          <a:xfrm>
            <a:off x="2998202" y="80397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7" name="object 1207"/>
          <p:cNvSpPr/>
          <p:nvPr/>
        </p:nvSpPr>
        <p:spPr>
          <a:xfrm>
            <a:off x="2998202" y="80397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8" name="object 1208"/>
          <p:cNvSpPr/>
          <p:nvPr/>
        </p:nvSpPr>
        <p:spPr>
          <a:xfrm>
            <a:off x="2998202" y="80013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9" name="object 1209"/>
          <p:cNvSpPr/>
          <p:nvPr/>
        </p:nvSpPr>
        <p:spPr>
          <a:xfrm>
            <a:off x="2998202" y="80013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0" name="object 1210"/>
          <p:cNvSpPr/>
          <p:nvPr/>
        </p:nvSpPr>
        <p:spPr>
          <a:xfrm>
            <a:off x="2998202" y="79629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1" name="object 1211"/>
          <p:cNvSpPr/>
          <p:nvPr/>
        </p:nvSpPr>
        <p:spPr>
          <a:xfrm>
            <a:off x="2998202" y="79629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2" name="object 1212"/>
          <p:cNvSpPr/>
          <p:nvPr/>
        </p:nvSpPr>
        <p:spPr>
          <a:xfrm>
            <a:off x="2998202" y="79244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3" name="object 1213"/>
          <p:cNvSpPr/>
          <p:nvPr/>
        </p:nvSpPr>
        <p:spPr>
          <a:xfrm>
            <a:off x="2998202" y="79244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4" name="object 1214"/>
          <p:cNvSpPr/>
          <p:nvPr/>
        </p:nvSpPr>
        <p:spPr>
          <a:xfrm>
            <a:off x="2998202" y="7893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5" name="object 1215"/>
          <p:cNvSpPr/>
          <p:nvPr/>
        </p:nvSpPr>
        <p:spPr>
          <a:xfrm>
            <a:off x="2998202" y="7893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6" name="object 1216"/>
          <p:cNvSpPr/>
          <p:nvPr/>
        </p:nvSpPr>
        <p:spPr>
          <a:xfrm>
            <a:off x="3009732" y="80436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17" name="object 1217"/>
          <p:cNvSpPr/>
          <p:nvPr/>
        </p:nvSpPr>
        <p:spPr>
          <a:xfrm>
            <a:off x="3855285" y="80436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18" name="object 1218"/>
          <p:cNvSpPr/>
          <p:nvPr/>
        </p:nvSpPr>
        <p:spPr>
          <a:xfrm>
            <a:off x="4689307" y="80397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9" name="object 1219"/>
          <p:cNvSpPr/>
          <p:nvPr/>
        </p:nvSpPr>
        <p:spPr>
          <a:xfrm>
            <a:off x="4689307" y="80397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0" name="object 1220"/>
          <p:cNvSpPr/>
          <p:nvPr/>
        </p:nvSpPr>
        <p:spPr>
          <a:xfrm>
            <a:off x="4689307" y="80013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1" name="object 1221"/>
          <p:cNvSpPr/>
          <p:nvPr/>
        </p:nvSpPr>
        <p:spPr>
          <a:xfrm>
            <a:off x="4689307" y="80013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2" name="object 1222"/>
          <p:cNvSpPr/>
          <p:nvPr/>
        </p:nvSpPr>
        <p:spPr>
          <a:xfrm>
            <a:off x="4689307" y="79629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3" name="object 1223"/>
          <p:cNvSpPr/>
          <p:nvPr/>
        </p:nvSpPr>
        <p:spPr>
          <a:xfrm>
            <a:off x="4689307" y="79629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4" name="object 1224"/>
          <p:cNvSpPr/>
          <p:nvPr/>
        </p:nvSpPr>
        <p:spPr>
          <a:xfrm>
            <a:off x="4689307" y="79244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5" name="object 1225"/>
          <p:cNvSpPr/>
          <p:nvPr/>
        </p:nvSpPr>
        <p:spPr>
          <a:xfrm>
            <a:off x="4689307" y="79244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6" name="object 1226"/>
          <p:cNvSpPr/>
          <p:nvPr/>
        </p:nvSpPr>
        <p:spPr>
          <a:xfrm>
            <a:off x="4689307" y="7893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7" name="object 1227"/>
          <p:cNvSpPr/>
          <p:nvPr/>
        </p:nvSpPr>
        <p:spPr>
          <a:xfrm>
            <a:off x="4689307" y="7893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8" name="object 1228"/>
          <p:cNvSpPr/>
          <p:nvPr/>
        </p:nvSpPr>
        <p:spPr>
          <a:xfrm>
            <a:off x="4700838"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29" name="object 1229"/>
          <p:cNvSpPr/>
          <p:nvPr/>
        </p:nvSpPr>
        <p:spPr>
          <a:xfrm>
            <a:off x="5538704"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0" name="object 1230"/>
          <p:cNvSpPr/>
          <p:nvPr/>
        </p:nvSpPr>
        <p:spPr>
          <a:xfrm>
            <a:off x="6376570"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1" name="object 1231"/>
          <p:cNvSpPr/>
          <p:nvPr/>
        </p:nvSpPr>
        <p:spPr>
          <a:xfrm>
            <a:off x="319338" y="8266530"/>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1232" name="object 1232"/>
          <p:cNvSpPr/>
          <p:nvPr/>
        </p:nvSpPr>
        <p:spPr>
          <a:xfrm>
            <a:off x="2279482" y="8266530"/>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1233" name="object 1233"/>
          <p:cNvSpPr/>
          <p:nvPr/>
        </p:nvSpPr>
        <p:spPr>
          <a:xfrm>
            <a:off x="2998202" y="82626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4" name="object 1234"/>
          <p:cNvSpPr/>
          <p:nvPr/>
        </p:nvSpPr>
        <p:spPr>
          <a:xfrm>
            <a:off x="2998202" y="82626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5" name="object 1235"/>
          <p:cNvSpPr/>
          <p:nvPr/>
        </p:nvSpPr>
        <p:spPr>
          <a:xfrm>
            <a:off x="2998202" y="82319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6" name="object 1236"/>
          <p:cNvSpPr/>
          <p:nvPr/>
        </p:nvSpPr>
        <p:spPr>
          <a:xfrm>
            <a:off x="2998202" y="82319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7" name="object 1237"/>
          <p:cNvSpPr/>
          <p:nvPr/>
        </p:nvSpPr>
        <p:spPr>
          <a:xfrm>
            <a:off x="2998202" y="8201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8" name="object 1238"/>
          <p:cNvSpPr/>
          <p:nvPr/>
        </p:nvSpPr>
        <p:spPr>
          <a:xfrm>
            <a:off x="2998202" y="8201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9" name="object 1239"/>
          <p:cNvSpPr/>
          <p:nvPr/>
        </p:nvSpPr>
        <p:spPr>
          <a:xfrm>
            <a:off x="2998202" y="81704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0" name="object 1240"/>
          <p:cNvSpPr/>
          <p:nvPr/>
        </p:nvSpPr>
        <p:spPr>
          <a:xfrm>
            <a:off x="2998202" y="81704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1" name="object 1241"/>
          <p:cNvSpPr/>
          <p:nvPr/>
        </p:nvSpPr>
        <p:spPr>
          <a:xfrm>
            <a:off x="2998202" y="81396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2" name="object 1242"/>
          <p:cNvSpPr/>
          <p:nvPr/>
        </p:nvSpPr>
        <p:spPr>
          <a:xfrm>
            <a:off x="2998202" y="81396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3" name="object 1243"/>
          <p:cNvSpPr/>
          <p:nvPr/>
        </p:nvSpPr>
        <p:spPr>
          <a:xfrm>
            <a:off x="2998202" y="81089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4" name="object 1244"/>
          <p:cNvSpPr/>
          <p:nvPr/>
        </p:nvSpPr>
        <p:spPr>
          <a:xfrm>
            <a:off x="2998202" y="81089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5" name="object 1245"/>
          <p:cNvSpPr/>
          <p:nvPr/>
        </p:nvSpPr>
        <p:spPr>
          <a:xfrm>
            <a:off x="2998202" y="80782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6" name="object 1246"/>
          <p:cNvSpPr/>
          <p:nvPr/>
        </p:nvSpPr>
        <p:spPr>
          <a:xfrm>
            <a:off x="2998202" y="80782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7" name="object 1247"/>
          <p:cNvSpPr/>
          <p:nvPr/>
        </p:nvSpPr>
        <p:spPr>
          <a:xfrm>
            <a:off x="2998202" y="8047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8" name="object 1248"/>
          <p:cNvSpPr/>
          <p:nvPr/>
        </p:nvSpPr>
        <p:spPr>
          <a:xfrm>
            <a:off x="2998202" y="8047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9" name="object 1249"/>
          <p:cNvSpPr/>
          <p:nvPr/>
        </p:nvSpPr>
        <p:spPr>
          <a:xfrm>
            <a:off x="3009732" y="8266530"/>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1250" name="object 1250"/>
          <p:cNvSpPr/>
          <p:nvPr/>
        </p:nvSpPr>
        <p:spPr>
          <a:xfrm>
            <a:off x="3855285" y="8266530"/>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1251" name="object 1251"/>
          <p:cNvSpPr/>
          <p:nvPr/>
        </p:nvSpPr>
        <p:spPr>
          <a:xfrm>
            <a:off x="4689307" y="82626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2" name="object 1252"/>
          <p:cNvSpPr/>
          <p:nvPr/>
        </p:nvSpPr>
        <p:spPr>
          <a:xfrm>
            <a:off x="4689307" y="82626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3" name="object 1253"/>
          <p:cNvSpPr/>
          <p:nvPr/>
        </p:nvSpPr>
        <p:spPr>
          <a:xfrm>
            <a:off x="4689307" y="82319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4" name="object 1254"/>
          <p:cNvSpPr/>
          <p:nvPr/>
        </p:nvSpPr>
        <p:spPr>
          <a:xfrm>
            <a:off x="4689307" y="82319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5" name="object 1255"/>
          <p:cNvSpPr/>
          <p:nvPr/>
        </p:nvSpPr>
        <p:spPr>
          <a:xfrm>
            <a:off x="4689307" y="8201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6" name="object 1256"/>
          <p:cNvSpPr/>
          <p:nvPr/>
        </p:nvSpPr>
        <p:spPr>
          <a:xfrm>
            <a:off x="4689307" y="8201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7" name="object 1257"/>
          <p:cNvSpPr/>
          <p:nvPr/>
        </p:nvSpPr>
        <p:spPr>
          <a:xfrm>
            <a:off x="4689307" y="81704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8" name="object 1258"/>
          <p:cNvSpPr/>
          <p:nvPr/>
        </p:nvSpPr>
        <p:spPr>
          <a:xfrm>
            <a:off x="4689307" y="81704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9" name="object 1259"/>
          <p:cNvSpPr/>
          <p:nvPr/>
        </p:nvSpPr>
        <p:spPr>
          <a:xfrm>
            <a:off x="4689307" y="81396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0" name="object 1260"/>
          <p:cNvSpPr/>
          <p:nvPr/>
        </p:nvSpPr>
        <p:spPr>
          <a:xfrm>
            <a:off x="4689307" y="81396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1" name="object 1261"/>
          <p:cNvSpPr/>
          <p:nvPr/>
        </p:nvSpPr>
        <p:spPr>
          <a:xfrm>
            <a:off x="4689307" y="81089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2" name="object 1262"/>
          <p:cNvSpPr/>
          <p:nvPr/>
        </p:nvSpPr>
        <p:spPr>
          <a:xfrm>
            <a:off x="4689307" y="81089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3" name="object 1263"/>
          <p:cNvSpPr/>
          <p:nvPr/>
        </p:nvSpPr>
        <p:spPr>
          <a:xfrm>
            <a:off x="4689307" y="80782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4" name="object 1264"/>
          <p:cNvSpPr/>
          <p:nvPr/>
        </p:nvSpPr>
        <p:spPr>
          <a:xfrm>
            <a:off x="4689307" y="80782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5" name="object 1265"/>
          <p:cNvSpPr/>
          <p:nvPr/>
        </p:nvSpPr>
        <p:spPr>
          <a:xfrm>
            <a:off x="4689307" y="8047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6" name="object 1266"/>
          <p:cNvSpPr/>
          <p:nvPr/>
        </p:nvSpPr>
        <p:spPr>
          <a:xfrm>
            <a:off x="4689307" y="8047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7" name="object 1267"/>
          <p:cNvSpPr/>
          <p:nvPr/>
        </p:nvSpPr>
        <p:spPr>
          <a:xfrm>
            <a:off x="4700838"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68" name="object 1268"/>
          <p:cNvSpPr/>
          <p:nvPr/>
        </p:nvSpPr>
        <p:spPr>
          <a:xfrm>
            <a:off x="5538704"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69" name="object 1269"/>
          <p:cNvSpPr/>
          <p:nvPr/>
        </p:nvSpPr>
        <p:spPr>
          <a:xfrm>
            <a:off x="6376570"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70" name="object 1270"/>
          <p:cNvSpPr/>
          <p:nvPr/>
        </p:nvSpPr>
        <p:spPr>
          <a:xfrm>
            <a:off x="319338" y="842026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71" name="object 1271"/>
          <p:cNvSpPr/>
          <p:nvPr/>
        </p:nvSpPr>
        <p:spPr>
          <a:xfrm>
            <a:off x="2279482" y="842026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72" name="object 1272"/>
          <p:cNvSpPr/>
          <p:nvPr/>
        </p:nvSpPr>
        <p:spPr>
          <a:xfrm>
            <a:off x="2998202" y="84164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3" name="object 1273"/>
          <p:cNvSpPr/>
          <p:nvPr/>
        </p:nvSpPr>
        <p:spPr>
          <a:xfrm>
            <a:off x="2998202" y="84164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4" name="object 1274"/>
          <p:cNvSpPr/>
          <p:nvPr/>
        </p:nvSpPr>
        <p:spPr>
          <a:xfrm>
            <a:off x="2998202" y="83779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5" name="object 1275"/>
          <p:cNvSpPr/>
          <p:nvPr/>
        </p:nvSpPr>
        <p:spPr>
          <a:xfrm>
            <a:off x="2998202" y="83779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6" name="object 1276"/>
          <p:cNvSpPr/>
          <p:nvPr/>
        </p:nvSpPr>
        <p:spPr>
          <a:xfrm>
            <a:off x="2998202" y="83395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7" name="object 1277"/>
          <p:cNvSpPr/>
          <p:nvPr/>
        </p:nvSpPr>
        <p:spPr>
          <a:xfrm>
            <a:off x="2998202" y="83395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8" name="object 1278"/>
          <p:cNvSpPr/>
          <p:nvPr/>
        </p:nvSpPr>
        <p:spPr>
          <a:xfrm>
            <a:off x="2998202" y="83011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9" name="object 1279"/>
          <p:cNvSpPr/>
          <p:nvPr/>
        </p:nvSpPr>
        <p:spPr>
          <a:xfrm>
            <a:off x="2998202" y="83011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0" name="object 1280"/>
          <p:cNvSpPr/>
          <p:nvPr/>
        </p:nvSpPr>
        <p:spPr>
          <a:xfrm>
            <a:off x="2998202" y="82703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1" name="object 1281"/>
          <p:cNvSpPr/>
          <p:nvPr/>
        </p:nvSpPr>
        <p:spPr>
          <a:xfrm>
            <a:off x="2998202" y="82703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2" name="object 1282"/>
          <p:cNvSpPr/>
          <p:nvPr/>
        </p:nvSpPr>
        <p:spPr>
          <a:xfrm>
            <a:off x="3009732" y="84202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83" name="object 1283"/>
          <p:cNvSpPr/>
          <p:nvPr/>
        </p:nvSpPr>
        <p:spPr>
          <a:xfrm>
            <a:off x="3855285" y="84202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84" name="object 1284"/>
          <p:cNvSpPr/>
          <p:nvPr/>
        </p:nvSpPr>
        <p:spPr>
          <a:xfrm>
            <a:off x="4689307" y="84164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5" name="object 1285"/>
          <p:cNvSpPr/>
          <p:nvPr/>
        </p:nvSpPr>
        <p:spPr>
          <a:xfrm>
            <a:off x="4689307" y="84164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6" name="object 1286"/>
          <p:cNvSpPr/>
          <p:nvPr/>
        </p:nvSpPr>
        <p:spPr>
          <a:xfrm>
            <a:off x="4689307" y="83779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7" name="object 1287"/>
          <p:cNvSpPr/>
          <p:nvPr/>
        </p:nvSpPr>
        <p:spPr>
          <a:xfrm>
            <a:off x="4689307" y="83779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8" name="object 1288"/>
          <p:cNvSpPr/>
          <p:nvPr/>
        </p:nvSpPr>
        <p:spPr>
          <a:xfrm>
            <a:off x="4689307" y="83395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9" name="object 1289"/>
          <p:cNvSpPr/>
          <p:nvPr/>
        </p:nvSpPr>
        <p:spPr>
          <a:xfrm>
            <a:off x="4689307" y="83395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0" name="object 1290"/>
          <p:cNvSpPr/>
          <p:nvPr/>
        </p:nvSpPr>
        <p:spPr>
          <a:xfrm>
            <a:off x="4689307" y="83011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1" name="object 1291"/>
          <p:cNvSpPr/>
          <p:nvPr/>
        </p:nvSpPr>
        <p:spPr>
          <a:xfrm>
            <a:off x="4689307" y="83011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2" name="object 1292"/>
          <p:cNvSpPr/>
          <p:nvPr/>
        </p:nvSpPr>
        <p:spPr>
          <a:xfrm>
            <a:off x="4689307" y="82703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3" name="object 1293"/>
          <p:cNvSpPr/>
          <p:nvPr/>
        </p:nvSpPr>
        <p:spPr>
          <a:xfrm>
            <a:off x="4689307" y="82703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4" name="object 1294"/>
          <p:cNvSpPr/>
          <p:nvPr/>
        </p:nvSpPr>
        <p:spPr>
          <a:xfrm>
            <a:off x="4700838"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95" name="object 1295"/>
          <p:cNvSpPr/>
          <p:nvPr/>
        </p:nvSpPr>
        <p:spPr>
          <a:xfrm>
            <a:off x="5538704"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96" name="object 1296"/>
          <p:cNvSpPr/>
          <p:nvPr/>
        </p:nvSpPr>
        <p:spPr>
          <a:xfrm>
            <a:off x="6376570"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97" name="object 1297"/>
          <p:cNvSpPr/>
          <p:nvPr/>
        </p:nvSpPr>
        <p:spPr>
          <a:xfrm>
            <a:off x="319338" y="857400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98" name="object 1298"/>
          <p:cNvSpPr/>
          <p:nvPr/>
        </p:nvSpPr>
        <p:spPr>
          <a:xfrm>
            <a:off x="2279482" y="857400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99" name="object 1299"/>
          <p:cNvSpPr/>
          <p:nvPr/>
        </p:nvSpPr>
        <p:spPr>
          <a:xfrm>
            <a:off x="2998202" y="85701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0" name="object 1300"/>
          <p:cNvSpPr/>
          <p:nvPr/>
        </p:nvSpPr>
        <p:spPr>
          <a:xfrm>
            <a:off x="2998202" y="85701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1" name="object 1301"/>
          <p:cNvSpPr/>
          <p:nvPr/>
        </p:nvSpPr>
        <p:spPr>
          <a:xfrm>
            <a:off x="2998202" y="85317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2" name="object 1302"/>
          <p:cNvSpPr/>
          <p:nvPr/>
        </p:nvSpPr>
        <p:spPr>
          <a:xfrm>
            <a:off x="2998202" y="85317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3" name="object 1303"/>
          <p:cNvSpPr/>
          <p:nvPr/>
        </p:nvSpPr>
        <p:spPr>
          <a:xfrm>
            <a:off x="2998202" y="84932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4" name="object 1304"/>
          <p:cNvSpPr/>
          <p:nvPr/>
        </p:nvSpPr>
        <p:spPr>
          <a:xfrm>
            <a:off x="2998202" y="84932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5" name="object 1305"/>
          <p:cNvSpPr/>
          <p:nvPr/>
        </p:nvSpPr>
        <p:spPr>
          <a:xfrm>
            <a:off x="2998202" y="84548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6" name="object 1306"/>
          <p:cNvSpPr/>
          <p:nvPr/>
        </p:nvSpPr>
        <p:spPr>
          <a:xfrm>
            <a:off x="2998202" y="84548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7" name="object 1307"/>
          <p:cNvSpPr/>
          <p:nvPr/>
        </p:nvSpPr>
        <p:spPr>
          <a:xfrm>
            <a:off x="2998202" y="84241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8" name="object 1308"/>
          <p:cNvSpPr/>
          <p:nvPr/>
        </p:nvSpPr>
        <p:spPr>
          <a:xfrm>
            <a:off x="2998202" y="84241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9" name="object 1309"/>
          <p:cNvSpPr/>
          <p:nvPr/>
        </p:nvSpPr>
        <p:spPr>
          <a:xfrm>
            <a:off x="3009732" y="857400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10" name="object 1310"/>
          <p:cNvSpPr/>
          <p:nvPr/>
        </p:nvSpPr>
        <p:spPr>
          <a:xfrm>
            <a:off x="3855285" y="857400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11" name="object 1311"/>
          <p:cNvSpPr/>
          <p:nvPr/>
        </p:nvSpPr>
        <p:spPr>
          <a:xfrm>
            <a:off x="4689307" y="85701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2" name="object 1312"/>
          <p:cNvSpPr/>
          <p:nvPr/>
        </p:nvSpPr>
        <p:spPr>
          <a:xfrm>
            <a:off x="4689307" y="85701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3" name="object 1313"/>
          <p:cNvSpPr/>
          <p:nvPr/>
        </p:nvSpPr>
        <p:spPr>
          <a:xfrm>
            <a:off x="4689307" y="85317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4" name="object 1314"/>
          <p:cNvSpPr/>
          <p:nvPr/>
        </p:nvSpPr>
        <p:spPr>
          <a:xfrm>
            <a:off x="4689307" y="85317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5" name="object 1315"/>
          <p:cNvSpPr/>
          <p:nvPr/>
        </p:nvSpPr>
        <p:spPr>
          <a:xfrm>
            <a:off x="4689307" y="84932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6" name="object 1316"/>
          <p:cNvSpPr/>
          <p:nvPr/>
        </p:nvSpPr>
        <p:spPr>
          <a:xfrm>
            <a:off x="4689307" y="84932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7" name="object 1317"/>
          <p:cNvSpPr/>
          <p:nvPr/>
        </p:nvSpPr>
        <p:spPr>
          <a:xfrm>
            <a:off x="4689307" y="84548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8" name="object 1318"/>
          <p:cNvSpPr/>
          <p:nvPr/>
        </p:nvSpPr>
        <p:spPr>
          <a:xfrm>
            <a:off x="4689307" y="84548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9" name="object 1319"/>
          <p:cNvSpPr/>
          <p:nvPr/>
        </p:nvSpPr>
        <p:spPr>
          <a:xfrm>
            <a:off x="4689307" y="84241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0" name="object 1320"/>
          <p:cNvSpPr/>
          <p:nvPr/>
        </p:nvSpPr>
        <p:spPr>
          <a:xfrm>
            <a:off x="4689307" y="84241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1" name="object 1321"/>
          <p:cNvSpPr/>
          <p:nvPr/>
        </p:nvSpPr>
        <p:spPr>
          <a:xfrm>
            <a:off x="4700838"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22" name="object 1322"/>
          <p:cNvSpPr/>
          <p:nvPr/>
        </p:nvSpPr>
        <p:spPr>
          <a:xfrm>
            <a:off x="5538704"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23" name="object 1323"/>
          <p:cNvSpPr/>
          <p:nvPr/>
        </p:nvSpPr>
        <p:spPr>
          <a:xfrm>
            <a:off x="6376570"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24" name="object 1324"/>
          <p:cNvSpPr/>
          <p:nvPr/>
        </p:nvSpPr>
        <p:spPr>
          <a:xfrm>
            <a:off x="319338" y="872774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25" name="object 1325"/>
          <p:cNvSpPr/>
          <p:nvPr/>
        </p:nvSpPr>
        <p:spPr>
          <a:xfrm>
            <a:off x="2279482" y="872774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26" name="object 1326"/>
          <p:cNvSpPr/>
          <p:nvPr/>
        </p:nvSpPr>
        <p:spPr>
          <a:xfrm>
            <a:off x="2998202" y="87238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7" name="object 1327"/>
          <p:cNvSpPr/>
          <p:nvPr/>
        </p:nvSpPr>
        <p:spPr>
          <a:xfrm>
            <a:off x="2998202" y="87238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8" name="object 1328"/>
          <p:cNvSpPr/>
          <p:nvPr/>
        </p:nvSpPr>
        <p:spPr>
          <a:xfrm>
            <a:off x="2998202" y="86854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9" name="object 1329"/>
          <p:cNvSpPr/>
          <p:nvPr/>
        </p:nvSpPr>
        <p:spPr>
          <a:xfrm>
            <a:off x="2998202" y="86854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0" name="object 1330"/>
          <p:cNvSpPr/>
          <p:nvPr/>
        </p:nvSpPr>
        <p:spPr>
          <a:xfrm>
            <a:off x="2998202" y="86470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1" name="object 1331"/>
          <p:cNvSpPr/>
          <p:nvPr/>
        </p:nvSpPr>
        <p:spPr>
          <a:xfrm>
            <a:off x="2998202" y="86470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2" name="object 1332"/>
          <p:cNvSpPr/>
          <p:nvPr/>
        </p:nvSpPr>
        <p:spPr>
          <a:xfrm>
            <a:off x="2998202" y="86085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3" name="object 1333"/>
          <p:cNvSpPr/>
          <p:nvPr/>
        </p:nvSpPr>
        <p:spPr>
          <a:xfrm>
            <a:off x="2998202" y="86085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4" name="object 1334"/>
          <p:cNvSpPr/>
          <p:nvPr/>
        </p:nvSpPr>
        <p:spPr>
          <a:xfrm>
            <a:off x="2998202" y="85778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5" name="object 1335"/>
          <p:cNvSpPr/>
          <p:nvPr/>
        </p:nvSpPr>
        <p:spPr>
          <a:xfrm>
            <a:off x="2998202" y="85778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6" name="object 1336"/>
          <p:cNvSpPr/>
          <p:nvPr/>
        </p:nvSpPr>
        <p:spPr>
          <a:xfrm>
            <a:off x="3009732" y="87277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37" name="object 1337"/>
          <p:cNvSpPr/>
          <p:nvPr/>
        </p:nvSpPr>
        <p:spPr>
          <a:xfrm>
            <a:off x="3855285" y="87277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38" name="object 1338"/>
          <p:cNvSpPr/>
          <p:nvPr/>
        </p:nvSpPr>
        <p:spPr>
          <a:xfrm>
            <a:off x="4689307" y="87238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9" name="object 1339"/>
          <p:cNvSpPr/>
          <p:nvPr/>
        </p:nvSpPr>
        <p:spPr>
          <a:xfrm>
            <a:off x="4689307" y="87238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0" name="object 1340"/>
          <p:cNvSpPr/>
          <p:nvPr/>
        </p:nvSpPr>
        <p:spPr>
          <a:xfrm>
            <a:off x="4689307" y="86854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1" name="object 1341"/>
          <p:cNvSpPr/>
          <p:nvPr/>
        </p:nvSpPr>
        <p:spPr>
          <a:xfrm>
            <a:off x="4689307" y="86854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2" name="object 1342"/>
          <p:cNvSpPr/>
          <p:nvPr/>
        </p:nvSpPr>
        <p:spPr>
          <a:xfrm>
            <a:off x="4689307" y="86470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3" name="object 1343"/>
          <p:cNvSpPr/>
          <p:nvPr/>
        </p:nvSpPr>
        <p:spPr>
          <a:xfrm>
            <a:off x="4689307" y="86470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4" name="object 1344"/>
          <p:cNvSpPr/>
          <p:nvPr/>
        </p:nvSpPr>
        <p:spPr>
          <a:xfrm>
            <a:off x="4689307" y="86085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5" name="object 1345"/>
          <p:cNvSpPr/>
          <p:nvPr/>
        </p:nvSpPr>
        <p:spPr>
          <a:xfrm>
            <a:off x="4689307" y="86085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6" name="object 1346"/>
          <p:cNvSpPr/>
          <p:nvPr/>
        </p:nvSpPr>
        <p:spPr>
          <a:xfrm>
            <a:off x="4689307" y="85778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7" name="object 1347"/>
          <p:cNvSpPr/>
          <p:nvPr/>
        </p:nvSpPr>
        <p:spPr>
          <a:xfrm>
            <a:off x="4689307" y="85778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8" name="object 1348"/>
          <p:cNvSpPr/>
          <p:nvPr/>
        </p:nvSpPr>
        <p:spPr>
          <a:xfrm>
            <a:off x="4700838"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49" name="object 1349"/>
          <p:cNvSpPr/>
          <p:nvPr/>
        </p:nvSpPr>
        <p:spPr>
          <a:xfrm>
            <a:off x="5538704"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0" name="object 1350"/>
          <p:cNvSpPr/>
          <p:nvPr/>
        </p:nvSpPr>
        <p:spPr>
          <a:xfrm>
            <a:off x="6376570"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1" name="object 1351"/>
          <p:cNvSpPr/>
          <p:nvPr/>
        </p:nvSpPr>
        <p:spPr>
          <a:xfrm>
            <a:off x="319338" y="888147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52" name="object 1352"/>
          <p:cNvSpPr/>
          <p:nvPr/>
        </p:nvSpPr>
        <p:spPr>
          <a:xfrm>
            <a:off x="2279482" y="888147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53" name="object 1353"/>
          <p:cNvSpPr/>
          <p:nvPr/>
        </p:nvSpPr>
        <p:spPr>
          <a:xfrm>
            <a:off x="2998202" y="88776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4" name="object 1354"/>
          <p:cNvSpPr/>
          <p:nvPr/>
        </p:nvSpPr>
        <p:spPr>
          <a:xfrm>
            <a:off x="2998202" y="88776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5" name="object 1355"/>
          <p:cNvSpPr/>
          <p:nvPr/>
        </p:nvSpPr>
        <p:spPr>
          <a:xfrm>
            <a:off x="2998202" y="88392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6" name="object 1356"/>
          <p:cNvSpPr/>
          <p:nvPr/>
        </p:nvSpPr>
        <p:spPr>
          <a:xfrm>
            <a:off x="2998202" y="88392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7" name="object 1357"/>
          <p:cNvSpPr/>
          <p:nvPr/>
        </p:nvSpPr>
        <p:spPr>
          <a:xfrm>
            <a:off x="2998202" y="88007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8" name="object 1358"/>
          <p:cNvSpPr/>
          <p:nvPr/>
        </p:nvSpPr>
        <p:spPr>
          <a:xfrm>
            <a:off x="2998202" y="88007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9" name="object 1359"/>
          <p:cNvSpPr/>
          <p:nvPr/>
        </p:nvSpPr>
        <p:spPr>
          <a:xfrm>
            <a:off x="2998202" y="87623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0" name="object 1360"/>
          <p:cNvSpPr/>
          <p:nvPr/>
        </p:nvSpPr>
        <p:spPr>
          <a:xfrm>
            <a:off x="2998202" y="87623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1" name="object 1361"/>
          <p:cNvSpPr/>
          <p:nvPr/>
        </p:nvSpPr>
        <p:spPr>
          <a:xfrm>
            <a:off x="2998202" y="87315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2" name="object 1362"/>
          <p:cNvSpPr/>
          <p:nvPr/>
        </p:nvSpPr>
        <p:spPr>
          <a:xfrm>
            <a:off x="2998202" y="87315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3" name="object 1363"/>
          <p:cNvSpPr/>
          <p:nvPr/>
        </p:nvSpPr>
        <p:spPr>
          <a:xfrm>
            <a:off x="3009732" y="888147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64" name="object 1364"/>
          <p:cNvSpPr/>
          <p:nvPr/>
        </p:nvSpPr>
        <p:spPr>
          <a:xfrm>
            <a:off x="3855285" y="888147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65" name="object 1365"/>
          <p:cNvSpPr/>
          <p:nvPr/>
        </p:nvSpPr>
        <p:spPr>
          <a:xfrm>
            <a:off x="4689307" y="88776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6" name="object 1366"/>
          <p:cNvSpPr/>
          <p:nvPr/>
        </p:nvSpPr>
        <p:spPr>
          <a:xfrm>
            <a:off x="4689307" y="88776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7" name="object 1367"/>
          <p:cNvSpPr/>
          <p:nvPr/>
        </p:nvSpPr>
        <p:spPr>
          <a:xfrm>
            <a:off x="4689307" y="88392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8" name="object 1368"/>
          <p:cNvSpPr/>
          <p:nvPr/>
        </p:nvSpPr>
        <p:spPr>
          <a:xfrm>
            <a:off x="4689307" y="88392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9" name="object 1369"/>
          <p:cNvSpPr/>
          <p:nvPr/>
        </p:nvSpPr>
        <p:spPr>
          <a:xfrm>
            <a:off x="4689307" y="88007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0" name="object 1370"/>
          <p:cNvSpPr/>
          <p:nvPr/>
        </p:nvSpPr>
        <p:spPr>
          <a:xfrm>
            <a:off x="4689307" y="88007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1" name="object 1371"/>
          <p:cNvSpPr/>
          <p:nvPr/>
        </p:nvSpPr>
        <p:spPr>
          <a:xfrm>
            <a:off x="4689307" y="87623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2" name="object 1372"/>
          <p:cNvSpPr/>
          <p:nvPr/>
        </p:nvSpPr>
        <p:spPr>
          <a:xfrm>
            <a:off x="4689307" y="87623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3" name="object 1373"/>
          <p:cNvSpPr/>
          <p:nvPr/>
        </p:nvSpPr>
        <p:spPr>
          <a:xfrm>
            <a:off x="4689307" y="87315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4" name="object 1374"/>
          <p:cNvSpPr/>
          <p:nvPr/>
        </p:nvSpPr>
        <p:spPr>
          <a:xfrm>
            <a:off x="4689307" y="87315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5" name="object 1375"/>
          <p:cNvSpPr/>
          <p:nvPr/>
        </p:nvSpPr>
        <p:spPr>
          <a:xfrm>
            <a:off x="4700838"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76" name="object 1376"/>
          <p:cNvSpPr/>
          <p:nvPr/>
        </p:nvSpPr>
        <p:spPr>
          <a:xfrm>
            <a:off x="5538704"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77" name="object 1377"/>
          <p:cNvSpPr/>
          <p:nvPr/>
        </p:nvSpPr>
        <p:spPr>
          <a:xfrm>
            <a:off x="6376570"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78" name="object 1378"/>
          <p:cNvSpPr/>
          <p:nvPr/>
        </p:nvSpPr>
        <p:spPr>
          <a:xfrm>
            <a:off x="319338" y="903521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79" name="object 1379"/>
          <p:cNvSpPr/>
          <p:nvPr/>
        </p:nvSpPr>
        <p:spPr>
          <a:xfrm>
            <a:off x="2279482" y="903521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80" name="object 1380"/>
          <p:cNvSpPr/>
          <p:nvPr/>
        </p:nvSpPr>
        <p:spPr>
          <a:xfrm>
            <a:off x="2998202" y="90313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1" name="object 1381"/>
          <p:cNvSpPr/>
          <p:nvPr/>
        </p:nvSpPr>
        <p:spPr>
          <a:xfrm>
            <a:off x="2998202" y="90313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2" name="object 1382"/>
          <p:cNvSpPr/>
          <p:nvPr/>
        </p:nvSpPr>
        <p:spPr>
          <a:xfrm>
            <a:off x="2998202" y="89929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3" name="object 1383"/>
          <p:cNvSpPr/>
          <p:nvPr/>
        </p:nvSpPr>
        <p:spPr>
          <a:xfrm>
            <a:off x="2998202" y="89929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4" name="object 1384"/>
          <p:cNvSpPr/>
          <p:nvPr/>
        </p:nvSpPr>
        <p:spPr>
          <a:xfrm>
            <a:off x="2998202" y="89545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5" name="object 1385"/>
          <p:cNvSpPr/>
          <p:nvPr/>
        </p:nvSpPr>
        <p:spPr>
          <a:xfrm>
            <a:off x="2998202" y="89545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6" name="object 1386"/>
          <p:cNvSpPr/>
          <p:nvPr/>
        </p:nvSpPr>
        <p:spPr>
          <a:xfrm>
            <a:off x="2998202" y="89160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7" name="object 1387"/>
          <p:cNvSpPr/>
          <p:nvPr/>
        </p:nvSpPr>
        <p:spPr>
          <a:xfrm>
            <a:off x="2998202" y="89160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8" name="object 1388"/>
          <p:cNvSpPr/>
          <p:nvPr/>
        </p:nvSpPr>
        <p:spPr>
          <a:xfrm>
            <a:off x="2998202" y="88853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9" name="object 1389"/>
          <p:cNvSpPr/>
          <p:nvPr/>
        </p:nvSpPr>
        <p:spPr>
          <a:xfrm>
            <a:off x="2998202" y="88853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0" name="object 1390"/>
          <p:cNvSpPr/>
          <p:nvPr/>
        </p:nvSpPr>
        <p:spPr>
          <a:xfrm>
            <a:off x="3009732" y="90352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91" name="object 1391"/>
          <p:cNvSpPr/>
          <p:nvPr/>
        </p:nvSpPr>
        <p:spPr>
          <a:xfrm>
            <a:off x="3855285" y="90352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92" name="object 1392"/>
          <p:cNvSpPr/>
          <p:nvPr/>
        </p:nvSpPr>
        <p:spPr>
          <a:xfrm>
            <a:off x="4689307" y="90313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3" name="object 1393"/>
          <p:cNvSpPr/>
          <p:nvPr/>
        </p:nvSpPr>
        <p:spPr>
          <a:xfrm>
            <a:off x="4689307" y="90313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4" name="object 1394"/>
          <p:cNvSpPr/>
          <p:nvPr/>
        </p:nvSpPr>
        <p:spPr>
          <a:xfrm>
            <a:off x="4689307" y="89929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5" name="object 1395"/>
          <p:cNvSpPr/>
          <p:nvPr/>
        </p:nvSpPr>
        <p:spPr>
          <a:xfrm>
            <a:off x="4689307" y="89929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6" name="object 1396"/>
          <p:cNvSpPr/>
          <p:nvPr/>
        </p:nvSpPr>
        <p:spPr>
          <a:xfrm>
            <a:off x="4689307" y="89545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7" name="object 1397"/>
          <p:cNvSpPr/>
          <p:nvPr/>
        </p:nvSpPr>
        <p:spPr>
          <a:xfrm>
            <a:off x="4689307" y="89545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8" name="object 1398"/>
          <p:cNvSpPr/>
          <p:nvPr/>
        </p:nvSpPr>
        <p:spPr>
          <a:xfrm>
            <a:off x="4689307" y="89160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9" name="object 1399"/>
          <p:cNvSpPr/>
          <p:nvPr/>
        </p:nvSpPr>
        <p:spPr>
          <a:xfrm>
            <a:off x="4689307" y="89160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0" name="object 1400"/>
          <p:cNvSpPr/>
          <p:nvPr/>
        </p:nvSpPr>
        <p:spPr>
          <a:xfrm>
            <a:off x="4689307" y="88853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1" name="object 1401"/>
          <p:cNvSpPr/>
          <p:nvPr/>
        </p:nvSpPr>
        <p:spPr>
          <a:xfrm>
            <a:off x="4689307" y="88853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2" name="object 1402"/>
          <p:cNvSpPr/>
          <p:nvPr/>
        </p:nvSpPr>
        <p:spPr>
          <a:xfrm>
            <a:off x="4700838"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03" name="object 1403"/>
          <p:cNvSpPr/>
          <p:nvPr/>
        </p:nvSpPr>
        <p:spPr>
          <a:xfrm>
            <a:off x="5538704"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04" name="object 1404"/>
          <p:cNvSpPr/>
          <p:nvPr/>
        </p:nvSpPr>
        <p:spPr>
          <a:xfrm>
            <a:off x="6376570"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05" name="object 1405"/>
          <p:cNvSpPr/>
          <p:nvPr/>
        </p:nvSpPr>
        <p:spPr>
          <a:xfrm>
            <a:off x="319338" y="918895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06" name="object 1406"/>
          <p:cNvSpPr/>
          <p:nvPr/>
        </p:nvSpPr>
        <p:spPr>
          <a:xfrm>
            <a:off x="2279482" y="918895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07" name="object 1407"/>
          <p:cNvSpPr/>
          <p:nvPr/>
        </p:nvSpPr>
        <p:spPr>
          <a:xfrm>
            <a:off x="2998202" y="91851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8" name="object 1408"/>
          <p:cNvSpPr/>
          <p:nvPr/>
        </p:nvSpPr>
        <p:spPr>
          <a:xfrm>
            <a:off x="2998202" y="91851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9" name="object 1409"/>
          <p:cNvSpPr/>
          <p:nvPr/>
        </p:nvSpPr>
        <p:spPr>
          <a:xfrm>
            <a:off x="2998202" y="91466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0" name="object 1410"/>
          <p:cNvSpPr/>
          <p:nvPr/>
        </p:nvSpPr>
        <p:spPr>
          <a:xfrm>
            <a:off x="2998202" y="91466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1" name="object 1411"/>
          <p:cNvSpPr/>
          <p:nvPr/>
        </p:nvSpPr>
        <p:spPr>
          <a:xfrm>
            <a:off x="2998202" y="9108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2" name="object 1412"/>
          <p:cNvSpPr/>
          <p:nvPr/>
        </p:nvSpPr>
        <p:spPr>
          <a:xfrm>
            <a:off x="2998202" y="9108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3" name="object 1413"/>
          <p:cNvSpPr/>
          <p:nvPr/>
        </p:nvSpPr>
        <p:spPr>
          <a:xfrm>
            <a:off x="2998202" y="90698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4" name="object 1414"/>
          <p:cNvSpPr/>
          <p:nvPr/>
        </p:nvSpPr>
        <p:spPr>
          <a:xfrm>
            <a:off x="2998202" y="90698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5" name="object 1415"/>
          <p:cNvSpPr/>
          <p:nvPr/>
        </p:nvSpPr>
        <p:spPr>
          <a:xfrm>
            <a:off x="2998202" y="90390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6" name="object 1416"/>
          <p:cNvSpPr/>
          <p:nvPr/>
        </p:nvSpPr>
        <p:spPr>
          <a:xfrm>
            <a:off x="2998202" y="90390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7" name="object 1417"/>
          <p:cNvSpPr/>
          <p:nvPr/>
        </p:nvSpPr>
        <p:spPr>
          <a:xfrm>
            <a:off x="3009732" y="91889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18" name="object 1418"/>
          <p:cNvSpPr/>
          <p:nvPr/>
        </p:nvSpPr>
        <p:spPr>
          <a:xfrm>
            <a:off x="3855285" y="91889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19" name="object 1419"/>
          <p:cNvSpPr/>
          <p:nvPr/>
        </p:nvSpPr>
        <p:spPr>
          <a:xfrm>
            <a:off x="4689307" y="91851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0" name="object 1420"/>
          <p:cNvSpPr/>
          <p:nvPr/>
        </p:nvSpPr>
        <p:spPr>
          <a:xfrm>
            <a:off x="4689307" y="91851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1" name="object 1421"/>
          <p:cNvSpPr/>
          <p:nvPr/>
        </p:nvSpPr>
        <p:spPr>
          <a:xfrm>
            <a:off x="4689307" y="91466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2" name="object 1422"/>
          <p:cNvSpPr/>
          <p:nvPr/>
        </p:nvSpPr>
        <p:spPr>
          <a:xfrm>
            <a:off x="4689307" y="91466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3" name="object 1423"/>
          <p:cNvSpPr/>
          <p:nvPr/>
        </p:nvSpPr>
        <p:spPr>
          <a:xfrm>
            <a:off x="4689307" y="9108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4" name="object 1424"/>
          <p:cNvSpPr/>
          <p:nvPr/>
        </p:nvSpPr>
        <p:spPr>
          <a:xfrm>
            <a:off x="4689307" y="9108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5" name="object 1425"/>
          <p:cNvSpPr/>
          <p:nvPr/>
        </p:nvSpPr>
        <p:spPr>
          <a:xfrm>
            <a:off x="4689307" y="90698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6" name="object 1426"/>
          <p:cNvSpPr/>
          <p:nvPr/>
        </p:nvSpPr>
        <p:spPr>
          <a:xfrm>
            <a:off x="4689307" y="90698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7" name="object 1427"/>
          <p:cNvSpPr/>
          <p:nvPr/>
        </p:nvSpPr>
        <p:spPr>
          <a:xfrm>
            <a:off x="4689307" y="90390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8" name="object 1428"/>
          <p:cNvSpPr/>
          <p:nvPr/>
        </p:nvSpPr>
        <p:spPr>
          <a:xfrm>
            <a:off x="4689307" y="90390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9" name="object 1429"/>
          <p:cNvSpPr/>
          <p:nvPr/>
        </p:nvSpPr>
        <p:spPr>
          <a:xfrm>
            <a:off x="4700838"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0" name="object 1430"/>
          <p:cNvSpPr/>
          <p:nvPr/>
        </p:nvSpPr>
        <p:spPr>
          <a:xfrm>
            <a:off x="5538704"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1" name="object 1431"/>
          <p:cNvSpPr/>
          <p:nvPr/>
        </p:nvSpPr>
        <p:spPr>
          <a:xfrm>
            <a:off x="6376570"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2" name="object 1432"/>
          <p:cNvSpPr/>
          <p:nvPr/>
        </p:nvSpPr>
        <p:spPr>
          <a:xfrm>
            <a:off x="319338" y="934268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33" name="object 1433"/>
          <p:cNvSpPr/>
          <p:nvPr/>
        </p:nvSpPr>
        <p:spPr>
          <a:xfrm>
            <a:off x="2279482" y="934268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34" name="object 1434"/>
          <p:cNvSpPr/>
          <p:nvPr/>
        </p:nvSpPr>
        <p:spPr>
          <a:xfrm>
            <a:off x="2998202" y="93388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5" name="object 1435"/>
          <p:cNvSpPr/>
          <p:nvPr/>
        </p:nvSpPr>
        <p:spPr>
          <a:xfrm>
            <a:off x="2998202" y="93388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6" name="object 1436"/>
          <p:cNvSpPr/>
          <p:nvPr/>
        </p:nvSpPr>
        <p:spPr>
          <a:xfrm>
            <a:off x="2998202" y="9300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7" name="object 1437"/>
          <p:cNvSpPr/>
          <p:nvPr/>
        </p:nvSpPr>
        <p:spPr>
          <a:xfrm>
            <a:off x="2998202" y="9300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8" name="object 1438"/>
          <p:cNvSpPr/>
          <p:nvPr/>
        </p:nvSpPr>
        <p:spPr>
          <a:xfrm>
            <a:off x="2998202" y="92619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9" name="object 1439"/>
          <p:cNvSpPr/>
          <p:nvPr/>
        </p:nvSpPr>
        <p:spPr>
          <a:xfrm>
            <a:off x="2998202" y="92619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0" name="object 1440"/>
          <p:cNvSpPr/>
          <p:nvPr/>
        </p:nvSpPr>
        <p:spPr>
          <a:xfrm>
            <a:off x="2998202" y="92235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1" name="object 1441"/>
          <p:cNvSpPr/>
          <p:nvPr/>
        </p:nvSpPr>
        <p:spPr>
          <a:xfrm>
            <a:off x="2998202" y="92235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2" name="object 1442"/>
          <p:cNvSpPr/>
          <p:nvPr/>
        </p:nvSpPr>
        <p:spPr>
          <a:xfrm>
            <a:off x="2998202" y="91927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3" name="object 1443"/>
          <p:cNvSpPr/>
          <p:nvPr/>
        </p:nvSpPr>
        <p:spPr>
          <a:xfrm>
            <a:off x="2998202" y="91927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4" name="object 1444"/>
          <p:cNvSpPr/>
          <p:nvPr/>
        </p:nvSpPr>
        <p:spPr>
          <a:xfrm>
            <a:off x="3009732" y="93426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45" name="object 1445"/>
          <p:cNvSpPr/>
          <p:nvPr/>
        </p:nvSpPr>
        <p:spPr>
          <a:xfrm>
            <a:off x="3855285" y="93426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46" name="object 1446"/>
          <p:cNvSpPr/>
          <p:nvPr/>
        </p:nvSpPr>
        <p:spPr>
          <a:xfrm>
            <a:off x="4689307" y="93388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7" name="object 1447"/>
          <p:cNvSpPr/>
          <p:nvPr/>
        </p:nvSpPr>
        <p:spPr>
          <a:xfrm>
            <a:off x="4689307" y="93388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8" name="object 1448"/>
          <p:cNvSpPr/>
          <p:nvPr/>
        </p:nvSpPr>
        <p:spPr>
          <a:xfrm>
            <a:off x="4689307" y="9300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9" name="object 1449"/>
          <p:cNvSpPr/>
          <p:nvPr/>
        </p:nvSpPr>
        <p:spPr>
          <a:xfrm>
            <a:off x="4689307" y="9300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0" name="object 1450"/>
          <p:cNvSpPr/>
          <p:nvPr/>
        </p:nvSpPr>
        <p:spPr>
          <a:xfrm>
            <a:off x="4689307" y="92619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1" name="object 1451"/>
          <p:cNvSpPr/>
          <p:nvPr/>
        </p:nvSpPr>
        <p:spPr>
          <a:xfrm>
            <a:off x="4689307" y="92619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2" name="object 1452"/>
          <p:cNvSpPr/>
          <p:nvPr/>
        </p:nvSpPr>
        <p:spPr>
          <a:xfrm>
            <a:off x="4689307" y="92235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3" name="object 1453"/>
          <p:cNvSpPr/>
          <p:nvPr/>
        </p:nvSpPr>
        <p:spPr>
          <a:xfrm>
            <a:off x="4689307" y="92235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4" name="object 1454"/>
          <p:cNvSpPr/>
          <p:nvPr/>
        </p:nvSpPr>
        <p:spPr>
          <a:xfrm>
            <a:off x="4689307" y="91927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5" name="object 1455"/>
          <p:cNvSpPr/>
          <p:nvPr/>
        </p:nvSpPr>
        <p:spPr>
          <a:xfrm>
            <a:off x="4689307" y="91927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6" name="object 1456"/>
          <p:cNvSpPr/>
          <p:nvPr/>
        </p:nvSpPr>
        <p:spPr>
          <a:xfrm>
            <a:off x="4700838"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57" name="object 1457"/>
          <p:cNvSpPr/>
          <p:nvPr/>
        </p:nvSpPr>
        <p:spPr>
          <a:xfrm>
            <a:off x="5538704"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58" name="object 1458"/>
          <p:cNvSpPr/>
          <p:nvPr/>
        </p:nvSpPr>
        <p:spPr>
          <a:xfrm>
            <a:off x="6376570"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59" name="object 1459"/>
          <p:cNvSpPr/>
          <p:nvPr/>
        </p:nvSpPr>
        <p:spPr>
          <a:xfrm>
            <a:off x="319338" y="949642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60" name="object 1460"/>
          <p:cNvSpPr/>
          <p:nvPr/>
        </p:nvSpPr>
        <p:spPr>
          <a:xfrm>
            <a:off x="2279482" y="949642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61" name="object 1461"/>
          <p:cNvSpPr/>
          <p:nvPr/>
        </p:nvSpPr>
        <p:spPr>
          <a:xfrm>
            <a:off x="2998202" y="9492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2" name="object 1462"/>
          <p:cNvSpPr/>
          <p:nvPr/>
        </p:nvSpPr>
        <p:spPr>
          <a:xfrm>
            <a:off x="2998202" y="9492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3" name="object 1463"/>
          <p:cNvSpPr/>
          <p:nvPr/>
        </p:nvSpPr>
        <p:spPr>
          <a:xfrm>
            <a:off x="2998202" y="9454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4" name="object 1464"/>
          <p:cNvSpPr/>
          <p:nvPr/>
        </p:nvSpPr>
        <p:spPr>
          <a:xfrm>
            <a:off x="2998202" y="9454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5" name="object 1465"/>
          <p:cNvSpPr/>
          <p:nvPr/>
        </p:nvSpPr>
        <p:spPr>
          <a:xfrm>
            <a:off x="2998202" y="94157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6" name="object 1466"/>
          <p:cNvSpPr/>
          <p:nvPr/>
        </p:nvSpPr>
        <p:spPr>
          <a:xfrm>
            <a:off x="2998202" y="94157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7" name="object 1467"/>
          <p:cNvSpPr/>
          <p:nvPr/>
        </p:nvSpPr>
        <p:spPr>
          <a:xfrm>
            <a:off x="2998202" y="93772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8" name="object 1468"/>
          <p:cNvSpPr/>
          <p:nvPr/>
        </p:nvSpPr>
        <p:spPr>
          <a:xfrm>
            <a:off x="2998202" y="93772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9" name="object 1469"/>
          <p:cNvSpPr/>
          <p:nvPr/>
        </p:nvSpPr>
        <p:spPr>
          <a:xfrm>
            <a:off x="2998202" y="93465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0" name="object 1470"/>
          <p:cNvSpPr/>
          <p:nvPr/>
        </p:nvSpPr>
        <p:spPr>
          <a:xfrm>
            <a:off x="2998202" y="93465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1" name="object 1471"/>
          <p:cNvSpPr/>
          <p:nvPr/>
        </p:nvSpPr>
        <p:spPr>
          <a:xfrm>
            <a:off x="3009732" y="94964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72" name="object 1472"/>
          <p:cNvSpPr/>
          <p:nvPr/>
        </p:nvSpPr>
        <p:spPr>
          <a:xfrm>
            <a:off x="3855285" y="94964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73" name="object 1473"/>
          <p:cNvSpPr/>
          <p:nvPr/>
        </p:nvSpPr>
        <p:spPr>
          <a:xfrm>
            <a:off x="4689307" y="9492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4" name="object 1474"/>
          <p:cNvSpPr/>
          <p:nvPr/>
        </p:nvSpPr>
        <p:spPr>
          <a:xfrm>
            <a:off x="4689307" y="9492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5" name="object 1475"/>
          <p:cNvSpPr/>
          <p:nvPr/>
        </p:nvSpPr>
        <p:spPr>
          <a:xfrm>
            <a:off x="4689307" y="9454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6" name="object 1476"/>
          <p:cNvSpPr/>
          <p:nvPr/>
        </p:nvSpPr>
        <p:spPr>
          <a:xfrm>
            <a:off x="4689307" y="9454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7" name="object 1477"/>
          <p:cNvSpPr/>
          <p:nvPr/>
        </p:nvSpPr>
        <p:spPr>
          <a:xfrm>
            <a:off x="4689307" y="94157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8" name="object 1478"/>
          <p:cNvSpPr/>
          <p:nvPr/>
        </p:nvSpPr>
        <p:spPr>
          <a:xfrm>
            <a:off x="4689307" y="94157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9" name="object 1479"/>
          <p:cNvSpPr/>
          <p:nvPr/>
        </p:nvSpPr>
        <p:spPr>
          <a:xfrm>
            <a:off x="4689307" y="93772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0" name="object 1480"/>
          <p:cNvSpPr/>
          <p:nvPr/>
        </p:nvSpPr>
        <p:spPr>
          <a:xfrm>
            <a:off x="4689307" y="93772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1" name="object 1481"/>
          <p:cNvSpPr/>
          <p:nvPr/>
        </p:nvSpPr>
        <p:spPr>
          <a:xfrm>
            <a:off x="4689307" y="93465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2" name="object 1482"/>
          <p:cNvSpPr/>
          <p:nvPr/>
        </p:nvSpPr>
        <p:spPr>
          <a:xfrm>
            <a:off x="4689307" y="93465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3" name="object 1483"/>
          <p:cNvSpPr/>
          <p:nvPr/>
        </p:nvSpPr>
        <p:spPr>
          <a:xfrm>
            <a:off x="4700838"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84" name="object 1484"/>
          <p:cNvSpPr/>
          <p:nvPr/>
        </p:nvSpPr>
        <p:spPr>
          <a:xfrm>
            <a:off x="5538704"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85" name="object 1485"/>
          <p:cNvSpPr/>
          <p:nvPr/>
        </p:nvSpPr>
        <p:spPr>
          <a:xfrm>
            <a:off x="6376570"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86" name="object 1486"/>
          <p:cNvSpPr/>
          <p:nvPr/>
        </p:nvSpPr>
        <p:spPr>
          <a:xfrm>
            <a:off x="319338" y="965016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87" name="object 1487"/>
          <p:cNvSpPr/>
          <p:nvPr/>
        </p:nvSpPr>
        <p:spPr>
          <a:xfrm>
            <a:off x="2279482" y="965016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88" name="object 1488"/>
          <p:cNvSpPr/>
          <p:nvPr/>
        </p:nvSpPr>
        <p:spPr>
          <a:xfrm>
            <a:off x="2998202" y="9646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9" name="object 1489"/>
          <p:cNvSpPr/>
          <p:nvPr/>
        </p:nvSpPr>
        <p:spPr>
          <a:xfrm>
            <a:off x="2998202" y="9646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0" name="object 1490"/>
          <p:cNvSpPr/>
          <p:nvPr/>
        </p:nvSpPr>
        <p:spPr>
          <a:xfrm>
            <a:off x="2998202" y="96078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1" name="object 1491"/>
          <p:cNvSpPr/>
          <p:nvPr/>
        </p:nvSpPr>
        <p:spPr>
          <a:xfrm>
            <a:off x="2998202" y="96078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2" name="object 1492"/>
          <p:cNvSpPr/>
          <p:nvPr/>
        </p:nvSpPr>
        <p:spPr>
          <a:xfrm>
            <a:off x="2998202" y="95694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3" name="object 1493"/>
          <p:cNvSpPr/>
          <p:nvPr/>
        </p:nvSpPr>
        <p:spPr>
          <a:xfrm>
            <a:off x="2998202" y="95694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4" name="object 1494"/>
          <p:cNvSpPr/>
          <p:nvPr/>
        </p:nvSpPr>
        <p:spPr>
          <a:xfrm>
            <a:off x="2998202" y="95310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5" name="object 1495"/>
          <p:cNvSpPr/>
          <p:nvPr/>
        </p:nvSpPr>
        <p:spPr>
          <a:xfrm>
            <a:off x="2998202" y="95310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6" name="object 1496"/>
          <p:cNvSpPr/>
          <p:nvPr/>
        </p:nvSpPr>
        <p:spPr>
          <a:xfrm>
            <a:off x="2998202" y="9500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7" name="object 1497"/>
          <p:cNvSpPr/>
          <p:nvPr/>
        </p:nvSpPr>
        <p:spPr>
          <a:xfrm>
            <a:off x="2998202" y="9500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8" name="object 1498"/>
          <p:cNvSpPr/>
          <p:nvPr/>
        </p:nvSpPr>
        <p:spPr>
          <a:xfrm>
            <a:off x="3009732" y="965016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99" name="object 1499"/>
          <p:cNvSpPr/>
          <p:nvPr/>
        </p:nvSpPr>
        <p:spPr>
          <a:xfrm>
            <a:off x="3855285" y="965016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00" name="object 1500"/>
          <p:cNvSpPr/>
          <p:nvPr/>
        </p:nvSpPr>
        <p:spPr>
          <a:xfrm>
            <a:off x="4689307" y="9646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1" name="object 1501"/>
          <p:cNvSpPr/>
          <p:nvPr/>
        </p:nvSpPr>
        <p:spPr>
          <a:xfrm>
            <a:off x="4689307" y="9646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2" name="object 1502"/>
          <p:cNvSpPr/>
          <p:nvPr/>
        </p:nvSpPr>
        <p:spPr>
          <a:xfrm>
            <a:off x="4689307" y="96078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3" name="object 1503"/>
          <p:cNvSpPr/>
          <p:nvPr/>
        </p:nvSpPr>
        <p:spPr>
          <a:xfrm>
            <a:off x="4689307" y="96078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4" name="object 1504"/>
          <p:cNvSpPr/>
          <p:nvPr/>
        </p:nvSpPr>
        <p:spPr>
          <a:xfrm>
            <a:off x="4689307" y="95694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5" name="object 1505"/>
          <p:cNvSpPr/>
          <p:nvPr/>
        </p:nvSpPr>
        <p:spPr>
          <a:xfrm>
            <a:off x="4689307" y="95694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6" name="object 1506"/>
          <p:cNvSpPr/>
          <p:nvPr/>
        </p:nvSpPr>
        <p:spPr>
          <a:xfrm>
            <a:off x="4689307" y="95310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7" name="object 1507"/>
          <p:cNvSpPr/>
          <p:nvPr/>
        </p:nvSpPr>
        <p:spPr>
          <a:xfrm>
            <a:off x="4689307" y="95310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8" name="object 1508"/>
          <p:cNvSpPr/>
          <p:nvPr/>
        </p:nvSpPr>
        <p:spPr>
          <a:xfrm>
            <a:off x="4689307" y="9500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9" name="object 1509"/>
          <p:cNvSpPr/>
          <p:nvPr/>
        </p:nvSpPr>
        <p:spPr>
          <a:xfrm>
            <a:off x="4689307" y="9500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0" name="object 1510"/>
          <p:cNvSpPr/>
          <p:nvPr/>
        </p:nvSpPr>
        <p:spPr>
          <a:xfrm>
            <a:off x="4700838"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11" name="object 1511"/>
          <p:cNvSpPr/>
          <p:nvPr/>
        </p:nvSpPr>
        <p:spPr>
          <a:xfrm>
            <a:off x="5538704"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12" name="object 1512"/>
          <p:cNvSpPr/>
          <p:nvPr/>
        </p:nvSpPr>
        <p:spPr>
          <a:xfrm>
            <a:off x="6376570"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13" name="object 1513"/>
          <p:cNvSpPr/>
          <p:nvPr/>
        </p:nvSpPr>
        <p:spPr>
          <a:xfrm>
            <a:off x="319338" y="9803899"/>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514" name="object 1514"/>
          <p:cNvSpPr/>
          <p:nvPr/>
        </p:nvSpPr>
        <p:spPr>
          <a:xfrm>
            <a:off x="2279482" y="9803899"/>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515" name="object 1515"/>
          <p:cNvSpPr/>
          <p:nvPr/>
        </p:nvSpPr>
        <p:spPr>
          <a:xfrm>
            <a:off x="2998202" y="98000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6" name="object 1516"/>
          <p:cNvSpPr/>
          <p:nvPr/>
        </p:nvSpPr>
        <p:spPr>
          <a:xfrm>
            <a:off x="2998202" y="98000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7" name="object 1517"/>
          <p:cNvSpPr/>
          <p:nvPr/>
        </p:nvSpPr>
        <p:spPr>
          <a:xfrm>
            <a:off x="2998202" y="97616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8" name="object 1518"/>
          <p:cNvSpPr/>
          <p:nvPr/>
        </p:nvSpPr>
        <p:spPr>
          <a:xfrm>
            <a:off x="2998202" y="97616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9" name="object 1519"/>
          <p:cNvSpPr/>
          <p:nvPr/>
        </p:nvSpPr>
        <p:spPr>
          <a:xfrm>
            <a:off x="2998202" y="97231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0" name="object 1520"/>
          <p:cNvSpPr/>
          <p:nvPr/>
        </p:nvSpPr>
        <p:spPr>
          <a:xfrm>
            <a:off x="2998202" y="97231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1" name="object 1521"/>
          <p:cNvSpPr/>
          <p:nvPr/>
        </p:nvSpPr>
        <p:spPr>
          <a:xfrm>
            <a:off x="2998202" y="96847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2" name="object 1522"/>
          <p:cNvSpPr/>
          <p:nvPr/>
        </p:nvSpPr>
        <p:spPr>
          <a:xfrm>
            <a:off x="2998202" y="96847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3" name="object 1523"/>
          <p:cNvSpPr/>
          <p:nvPr/>
        </p:nvSpPr>
        <p:spPr>
          <a:xfrm>
            <a:off x="2998202" y="9654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4" name="object 1524"/>
          <p:cNvSpPr/>
          <p:nvPr/>
        </p:nvSpPr>
        <p:spPr>
          <a:xfrm>
            <a:off x="2998202" y="9654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5" name="object 1525"/>
          <p:cNvSpPr/>
          <p:nvPr/>
        </p:nvSpPr>
        <p:spPr>
          <a:xfrm>
            <a:off x="3009732" y="980389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26" name="object 1526"/>
          <p:cNvSpPr/>
          <p:nvPr/>
        </p:nvSpPr>
        <p:spPr>
          <a:xfrm>
            <a:off x="3855285" y="980389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27" name="object 1527"/>
          <p:cNvSpPr/>
          <p:nvPr/>
        </p:nvSpPr>
        <p:spPr>
          <a:xfrm>
            <a:off x="4689307" y="98000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8" name="object 1528"/>
          <p:cNvSpPr/>
          <p:nvPr/>
        </p:nvSpPr>
        <p:spPr>
          <a:xfrm>
            <a:off x="4689307" y="98000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9" name="object 1529"/>
          <p:cNvSpPr/>
          <p:nvPr/>
        </p:nvSpPr>
        <p:spPr>
          <a:xfrm>
            <a:off x="4689307" y="97616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0" name="object 1530"/>
          <p:cNvSpPr/>
          <p:nvPr/>
        </p:nvSpPr>
        <p:spPr>
          <a:xfrm>
            <a:off x="4689307" y="97616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1" name="object 1531"/>
          <p:cNvSpPr/>
          <p:nvPr/>
        </p:nvSpPr>
        <p:spPr>
          <a:xfrm>
            <a:off x="4689307" y="97231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2" name="object 1532"/>
          <p:cNvSpPr/>
          <p:nvPr/>
        </p:nvSpPr>
        <p:spPr>
          <a:xfrm>
            <a:off x="4689307" y="97231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3" name="object 1533"/>
          <p:cNvSpPr/>
          <p:nvPr/>
        </p:nvSpPr>
        <p:spPr>
          <a:xfrm>
            <a:off x="4689307" y="96847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4" name="object 1534"/>
          <p:cNvSpPr/>
          <p:nvPr/>
        </p:nvSpPr>
        <p:spPr>
          <a:xfrm>
            <a:off x="4689307" y="96847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5" name="object 1535"/>
          <p:cNvSpPr/>
          <p:nvPr/>
        </p:nvSpPr>
        <p:spPr>
          <a:xfrm>
            <a:off x="4689307" y="9654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6" name="object 1536"/>
          <p:cNvSpPr/>
          <p:nvPr/>
        </p:nvSpPr>
        <p:spPr>
          <a:xfrm>
            <a:off x="4689307" y="9654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7" name="object 1537"/>
          <p:cNvSpPr/>
          <p:nvPr/>
        </p:nvSpPr>
        <p:spPr>
          <a:xfrm>
            <a:off x="4700838"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38" name="object 1538"/>
          <p:cNvSpPr/>
          <p:nvPr/>
        </p:nvSpPr>
        <p:spPr>
          <a:xfrm>
            <a:off x="5538704"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39" name="object 1539"/>
          <p:cNvSpPr/>
          <p:nvPr/>
        </p:nvSpPr>
        <p:spPr>
          <a:xfrm>
            <a:off x="6376570"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40" name="object 1540"/>
          <p:cNvSpPr/>
          <p:nvPr/>
        </p:nvSpPr>
        <p:spPr>
          <a:xfrm>
            <a:off x="315494" y="598905"/>
            <a:ext cx="3843421" cy="2206123"/>
          </a:xfrm>
          <a:prstGeom prst="rect">
            <a:avLst/>
          </a:prstGeom>
          <a:blipFill>
            <a:blip r:embed="rId26" cstate="print"/>
            <a:stretch>
              <a:fillRect/>
            </a:stretch>
          </a:blipFill>
        </p:spPr>
        <p:txBody>
          <a:bodyPr wrap="square" lIns="0" tIns="0" rIns="0" bIns="0" rtlCol="0"/>
          <a:lstStyle/>
          <a:p/>
        </p:txBody>
      </p:sp>
      <p:sp>
        <p:nvSpPr>
          <p:cNvPr id="1541" name="object 1541"/>
          <p:cNvSpPr/>
          <p:nvPr/>
        </p:nvSpPr>
        <p:spPr>
          <a:xfrm>
            <a:off x="4397208" y="698834"/>
            <a:ext cx="2828757" cy="830179"/>
          </a:xfrm>
          <a:prstGeom prst="rect">
            <a:avLst/>
          </a:prstGeom>
          <a:blipFill>
            <a:blip r:embed="rId27" cstate="print"/>
            <a:stretch>
              <a:fillRect/>
            </a:stretch>
          </a:blipFill>
        </p:spPr>
        <p:txBody>
          <a:bodyPr wrap="square" lIns="0" tIns="0" rIns="0" bIns="0" rtlCol="0"/>
          <a:lstStyle/>
          <a:p/>
        </p:txBody>
      </p:sp>
      <p:sp>
        <p:nvSpPr>
          <p:cNvPr id="1542" name="object 1542"/>
          <p:cNvSpPr/>
          <p:nvPr/>
        </p:nvSpPr>
        <p:spPr>
          <a:xfrm>
            <a:off x="4397208" y="698834"/>
            <a:ext cx="2828757" cy="2206123"/>
          </a:xfrm>
          <a:prstGeom prst="rect">
            <a:avLst/>
          </a:prstGeom>
          <a:blipFill>
            <a:blip r:embed="rId28" cstate="print"/>
            <a:stretch>
              <a:fillRect/>
            </a:stretch>
          </a:blipFill>
        </p:spPr>
        <p:txBody>
          <a:bodyPr wrap="square" lIns="0" tIns="0" rIns="0" bIns="0" rtlCol="0"/>
          <a:lstStyle/>
          <a:p/>
        </p:txBody>
      </p:sp>
      <p:sp>
        <p:nvSpPr>
          <p:cNvPr id="1543" name="object 1543"/>
          <p:cNvSpPr/>
          <p:nvPr/>
        </p:nvSpPr>
        <p:spPr>
          <a:xfrm>
            <a:off x="7018421" y="921752"/>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44" name="object 1544"/>
          <p:cNvSpPr/>
          <p:nvPr/>
        </p:nvSpPr>
        <p:spPr>
          <a:xfrm>
            <a:off x="7014578" y="917909"/>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45" name="object 1545"/>
          <p:cNvSpPr/>
          <p:nvPr/>
        </p:nvSpPr>
        <p:spPr>
          <a:xfrm>
            <a:off x="7014578" y="917909"/>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46" name="object 1546"/>
          <p:cNvSpPr/>
          <p:nvPr/>
        </p:nvSpPr>
        <p:spPr>
          <a:xfrm>
            <a:off x="7145253" y="917909"/>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47" name="object 1547"/>
          <p:cNvSpPr/>
          <p:nvPr/>
        </p:nvSpPr>
        <p:spPr>
          <a:xfrm>
            <a:off x="7014578" y="1079332"/>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48" name="object 1548"/>
          <p:cNvSpPr/>
          <p:nvPr/>
        </p:nvSpPr>
        <p:spPr>
          <a:xfrm>
            <a:off x="7018421" y="1175418"/>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49" name="object 1549"/>
          <p:cNvSpPr/>
          <p:nvPr/>
        </p:nvSpPr>
        <p:spPr>
          <a:xfrm>
            <a:off x="7014578" y="1171575"/>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50" name="object 1550"/>
          <p:cNvSpPr/>
          <p:nvPr/>
        </p:nvSpPr>
        <p:spPr>
          <a:xfrm>
            <a:off x="7014578" y="1171575"/>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51" name="object 1551"/>
          <p:cNvSpPr/>
          <p:nvPr/>
        </p:nvSpPr>
        <p:spPr>
          <a:xfrm>
            <a:off x="7145253" y="1171575"/>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52" name="object 1552"/>
          <p:cNvSpPr/>
          <p:nvPr/>
        </p:nvSpPr>
        <p:spPr>
          <a:xfrm>
            <a:off x="7014578" y="1332998"/>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53" name="object 1553"/>
          <p:cNvSpPr/>
          <p:nvPr/>
        </p:nvSpPr>
        <p:spPr>
          <a:xfrm>
            <a:off x="7018421" y="1429084"/>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54" name="object 1554"/>
          <p:cNvSpPr/>
          <p:nvPr/>
        </p:nvSpPr>
        <p:spPr>
          <a:xfrm>
            <a:off x="7014578" y="1425240"/>
            <a:ext cx="0" cy="154305"/>
          </a:xfrm>
          <a:custGeom>
            <a:avLst/>
            <a:gdLst/>
            <a:ahLst/>
            <a:cxnLst/>
            <a:rect l="l" t="t" r="r" b="b"/>
            <a:pathLst>
              <a:path h="154305">
                <a:moveTo>
                  <a:pt x="0" y="0"/>
                </a:moveTo>
                <a:lnTo>
                  <a:pt x="0" y="153736"/>
                </a:lnTo>
              </a:path>
            </a:pathLst>
          </a:custGeom>
          <a:ln w="7686">
            <a:solidFill>
              <a:srgbClr val="023D0C"/>
            </a:solidFill>
          </a:ln>
        </p:spPr>
        <p:txBody>
          <a:bodyPr wrap="square" lIns="0" tIns="0" rIns="0" bIns="0" rtlCol="0"/>
          <a:lstStyle/>
          <a:p/>
        </p:txBody>
      </p:sp>
      <p:sp>
        <p:nvSpPr>
          <p:cNvPr id="1555" name="object 1555"/>
          <p:cNvSpPr/>
          <p:nvPr/>
        </p:nvSpPr>
        <p:spPr>
          <a:xfrm>
            <a:off x="7014578" y="1425240"/>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1556" name="object 1556"/>
          <p:cNvSpPr/>
          <p:nvPr/>
        </p:nvSpPr>
        <p:spPr>
          <a:xfrm>
            <a:off x="7145253" y="1425240"/>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1557" name="object 1557"/>
          <p:cNvSpPr/>
          <p:nvPr/>
        </p:nvSpPr>
        <p:spPr>
          <a:xfrm>
            <a:off x="7014578" y="1586664"/>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1558" name="object 1558"/>
          <p:cNvSpPr/>
          <p:nvPr/>
        </p:nvSpPr>
        <p:spPr>
          <a:xfrm>
            <a:off x="7018421" y="1682750"/>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59" name="object 1559"/>
          <p:cNvSpPr/>
          <p:nvPr/>
        </p:nvSpPr>
        <p:spPr>
          <a:xfrm>
            <a:off x="7014578" y="1678906"/>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60" name="object 1560"/>
          <p:cNvSpPr/>
          <p:nvPr/>
        </p:nvSpPr>
        <p:spPr>
          <a:xfrm>
            <a:off x="7014578" y="1678906"/>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1" name="object 1561"/>
          <p:cNvSpPr/>
          <p:nvPr/>
        </p:nvSpPr>
        <p:spPr>
          <a:xfrm>
            <a:off x="7145253" y="1678906"/>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62" name="object 1562"/>
          <p:cNvSpPr/>
          <p:nvPr/>
        </p:nvSpPr>
        <p:spPr>
          <a:xfrm>
            <a:off x="7014578" y="1840330"/>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3" name="object 1563"/>
          <p:cNvSpPr/>
          <p:nvPr/>
        </p:nvSpPr>
        <p:spPr>
          <a:xfrm>
            <a:off x="7018421" y="1936415"/>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4" name="object 1564"/>
          <p:cNvSpPr/>
          <p:nvPr/>
        </p:nvSpPr>
        <p:spPr>
          <a:xfrm>
            <a:off x="7014578" y="1932572"/>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65" name="object 1565"/>
          <p:cNvSpPr/>
          <p:nvPr/>
        </p:nvSpPr>
        <p:spPr>
          <a:xfrm>
            <a:off x="7014578" y="1932572"/>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6" name="object 1566"/>
          <p:cNvSpPr/>
          <p:nvPr/>
        </p:nvSpPr>
        <p:spPr>
          <a:xfrm>
            <a:off x="7145253" y="1932572"/>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67" name="object 1567"/>
          <p:cNvSpPr/>
          <p:nvPr/>
        </p:nvSpPr>
        <p:spPr>
          <a:xfrm>
            <a:off x="7014578" y="2093996"/>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8" name="object 1568"/>
          <p:cNvSpPr/>
          <p:nvPr/>
        </p:nvSpPr>
        <p:spPr>
          <a:xfrm>
            <a:off x="7018421" y="2190081"/>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9" name="object 1569"/>
          <p:cNvSpPr/>
          <p:nvPr/>
        </p:nvSpPr>
        <p:spPr>
          <a:xfrm>
            <a:off x="7014578" y="2186238"/>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70" name="object 1570"/>
          <p:cNvSpPr/>
          <p:nvPr/>
        </p:nvSpPr>
        <p:spPr>
          <a:xfrm>
            <a:off x="7014578" y="2186238"/>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1" name="object 1571"/>
          <p:cNvSpPr/>
          <p:nvPr/>
        </p:nvSpPr>
        <p:spPr>
          <a:xfrm>
            <a:off x="7145253" y="21862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72" name="object 1572"/>
          <p:cNvSpPr/>
          <p:nvPr/>
        </p:nvSpPr>
        <p:spPr>
          <a:xfrm>
            <a:off x="7014578" y="2347661"/>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3" name="object 1573"/>
          <p:cNvSpPr/>
          <p:nvPr/>
        </p:nvSpPr>
        <p:spPr>
          <a:xfrm>
            <a:off x="7018421" y="2443747"/>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4" name="object 1574"/>
          <p:cNvSpPr/>
          <p:nvPr/>
        </p:nvSpPr>
        <p:spPr>
          <a:xfrm>
            <a:off x="7014578" y="2439903"/>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75" name="object 1575"/>
          <p:cNvSpPr/>
          <p:nvPr/>
        </p:nvSpPr>
        <p:spPr>
          <a:xfrm>
            <a:off x="7014578" y="2439903"/>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6" name="object 1576"/>
          <p:cNvSpPr/>
          <p:nvPr/>
        </p:nvSpPr>
        <p:spPr>
          <a:xfrm>
            <a:off x="7145253" y="2439903"/>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77" name="object 1577"/>
          <p:cNvSpPr/>
          <p:nvPr/>
        </p:nvSpPr>
        <p:spPr>
          <a:xfrm>
            <a:off x="7014578" y="2601327"/>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8" name="object 1578"/>
          <p:cNvSpPr/>
          <p:nvPr/>
        </p:nvSpPr>
        <p:spPr>
          <a:xfrm>
            <a:off x="7018421" y="2697413"/>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10D0D"/>
          </a:solidFill>
        </p:spPr>
        <p:txBody>
          <a:bodyPr wrap="square" lIns="0" tIns="0" rIns="0" bIns="0" rtlCol="0"/>
          <a:lstStyle/>
          <a:p/>
        </p:txBody>
      </p:sp>
      <p:sp>
        <p:nvSpPr>
          <p:cNvPr id="1579" name="object 1579"/>
          <p:cNvSpPr/>
          <p:nvPr/>
        </p:nvSpPr>
        <p:spPr>
          <a:xfrm>
            <a:off x="7014578" y="2693569"/>
            <a:ext cx="0" cy="154305"/>
          </a:xfrm>
          <a:custGeom>
            <a:avLst/>
            <a:gdLst/>
            <a:ahLst/>
            <a:cxnLst/>
            <a:rect l="l" t="t" r="r" b="b"/>
            <a:pathLst>
              <a:path h="154305">
                <a:moveTo>
                  <a:pt x="0" y="0"/>
                </a:moveTo>
                <a:lnTo>
                  <a:pt x="0" y="153736"/>
                </a:lnTo>
              </a:path>
            </a:pathLst>
          </a:custGeom>
          <a:ln w="7686">
            <a:solidFill>
              <a:srgbClr val="B50101"/>
            </a:solidFill>
          </a:ln>
        </p:spPr>
        <p:txBody>
          <a:bodyPr wrap="square" lIns="0" tIns="0" rIns="0" bIns="0" rtlCol="0"/>
          <a:lstStyle/>
          <a:p/>
        </p:txBody>
      </p:sp>
      <p:sp>
        <p:nvSpPr>
          <p:cNvPr id="1580" name="object 1580"/>
          <p:cNvSpPr/>
          <p:nvPr/>
        </p:nvSpPr>
        <p:spPr>
          <a:xfrm>
            <a:off x="7014578" y="2693569"/>
            <a:ext cx="130810" cy="0"/>
          </a:xfrm>
          <a:custGeom>
            <a:avLst/>
            <a:gdLst/>
            <a:ahLst/>
            <a:cxnLst/>
            <a:rect l="l" t="t" r="r" b="b"/>
            <a:pathLst>
              <a:path w="130809">
                <a:moveTo>
                  <a:pt x="0" y="0"/>
                </a:moveTo>
                <a:lnTo>
                  <a:pt x="130676" y="0"/>
                </a:lnTo>
              </a:path>
            </a:pathLst>
          </a:custGeom>
          <a:ln w="7686">
            <a:solidFill>
              <a:srgbClr val="B50101"/>
            </a:solidFill>
          </a:ln>
        </p:spPr>
        <p:txBody>
          <a:bodyPr wrap="square" lIns="0" tIns="0" rIns="0" bIns="0" rtlCol="0"/>
          <a:lstStyle/>
          <a:p/>
        </p:txBody>
      </p:sp>
      <p:sp>
        <p:nvSpPr>
          <p:cNvPr id="1581" name="object 1581"/>
          <p:cNvSpPr/>
          <p:nvPr/>
        </p:nvSpPr>
        <p:spPr>
          <a:xfrm>
            <a:off x="7145253" y="2693569"/>
            <a:ext cx="0" cy="161925"/>
          </a:xfrm>
          <a:custGeom>
            <a:avLst/>
            <a:gdLst/>
            <a:ahLst/>
            <a:cxnLst/>
            <a:rect l="l" t="t" r="r" b="b"/>
            <a:pathLst>
              <a:path h="161925">
                <a:moveTo>
                  <a:pt x="0" y="0"/>
                </a:moveTo>
                <a:lnTo>
                  <a:pt x="0" y="161423"/>
                </a:lnTo>
              </a:path>
            </a:pathLst>
          </a:custGeom>
          <a:ln w="7686">
            <a:solidFill>
              <a:srgbClr val="B50101"/>
            </a:solidFill>
          </a:ln>
        </p:spPr>
        <p:txBody>
          <a:bodyPr wrap="square" lIns="0" tIns="0" rIns="0" bIns="0" rtlCol="0"/>
          <a:lstStyle/>
          <a:p/>
        </p:txBody>
      </p:sp>
      <p:sp>
        <p:nvSpPr>
          <p:cNvPr id="1582" name="object 1582"/>
          <p:cNvSpPr/>
          <p:nvPr/>
        </p:nvSpPr>
        <p:spPr>
          <a:xfrm>
            <a:off x="7014578" y="2854993"/>
            <a:ext cx="130810" cy="0"/>
          </a:xfrm>
          <a:custGeom>
            <a:avLst/>
            <a:gdLst/>
            <a:ahLst/>
            <a:cxnLst/>
            <a:rect l="l" t="t" r="r" b="b"/>
            <a:pathLst>
              <a:path w="130809">
                <a:moveTo>
                  <a:pt x="0" y="0"/>
                </a:moveTo>
                <a:lnTo>
                  <a:pt x="130676" y="0"/>
                </a:lnTo>
              </a:path>
            </a:pathLst>
          </a:custGeom>
          <a:ln w="7686">
            <a:solidFill>
              <a:srgbClr val="B50101"/>
            </a:solidFill>
          </a:ln>
        </p:spPr>
        <p:txBody>
          <a:bodyPr wrap="square" lIns="0" tIns="0" rIns="0" bIns="0" rtlCol="0"/>
          <a:lstStyle/>
          <a:p/>
        </p:txBody>
      </p:sp>
      <p:graphicFrame>
        <p:nvGraphicFramePr>
          <p:cNvPr id="1583" name="object 1583"/>
          <p:cNvGraphicFramePr>
            <a:graphicFrameLocks noGrp="1"/>
          </p:cNvGraphicFramePr>
          <p:nvPr>
            <p:custDataLst>
              <p:tags r:id="rId29"/>
            </p:custDataLst>
          </p:nvPr>
        </p:nvGraphicFramePr>
        <p:xfrm>
          <a:off x="315494" y="442901"/>
          <a:ext cx="6918325" cy="2734945"/>
        </p:xfrm>
        <a:graphic>
          <a:graphicData uri="http://schemas.openxmlformats.org/drawingml/2006/table">
            <a:tbl>
              <a:tblPr firstRow="1" bandRow="1">
                <a:tableStyleId>{2D5ABB26-0587-4C30-8999-92F81FD0307C}</a:tableStyleId>
              </a:tblPr>
              <a:tblGrid>
                <a:gridCol w="4070350"/>
                <a:gridCol w="1670685"/>
                <a:gridCol w="784224"/>
                <a:gridCol w="385445"/>
              </a:tblGrid>
              <a:tr h="252089">
                <a:tc>
                  <a:txBody>
                    <a:bodyPr/>
                    <a:lstStyle/>
                    <a:p>
                      <a:pPr marR="300355" algn="r">
                        <a:lnSpc>
                          <a:spcPts val="1195"/>
                        </a:lnSpc>
                      </a:pPr>
                      <a:r>
                        <a:rPr sz="1050" b="1" spc="15" dirty="0">
                          <a:solidFill>
                            <a:srgbClr val="38829D"/>
                          </a:solidFill>
                          <a:latin typeface="Arial" panose="020B0604020202020204"/>
                          <a:cs typeface="Arial" panose="020B0604020202020204"/>
                        </a:rPr>
                        <a:t>Industry </a:t>
                      </a:r>
                      <a:r>
                        <a:rPr sz="1050" b="1" spc="20" dirty="0">
                          <a:solidFill>
                            <a:srgbClr val="38829D"/>
                          </a:solidFill>
                          <a:latin typeface="Arial" panose="020B0604020202020204"/>
                          <a:cs typeface="Arial" panose="020B0604020202020204"/>
                        </a:rPr>
                        <a:t>Analysis</a:t>
                      </a:r>
                      <a:r>
                        <a:rPr sz="1050" b="1" spc="20" dirty="0">
                          <a:solidFill>
                            <a:srgbClr val="007F06"/>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SEABRIDGE</a:t>
                      </a:r>
                      <a:r>
                        <a:rPr sz="850" b="1" spc="-5" dirty="0">
                          <a:solidFill>
                            <a:srgbClr val="3E3E3E"/>
                          </a:solidFill>
                          <a:latin typeface="Arial" panose="020B0604020202020204"/>
                          <a:cs typeface="Arial" panose="020B0604020202020204"/>
                        </a:rPr>
                        <a:t> Industry Rank: </a:t>
                      </a:r>
                      <a:r>
                        <a:rPr sz="850" spc="-5" dirty="0">
                          <a:solidFill>
                            <a:srgbClr val="3E3E3E"/>
                          </a:solidFill>
                          <a:latin typeface="Arial" panose="020B0604020202020204"/>
                          <a:cs typeface="Arial" panose="020B0604020202020204"/>
                        </a:rPr>
                        <a:t>Bottom 23% (194 out of</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253)</a:t>
                      </a:r>
                      <a:endParaRPr sz="850">
                        <a:latin typeface="Arial" panose="020B0604020202020204"/>
                        <a:cs typeface="Arial" panose="020B0604020202020204"/>
                      </a:endParaRPr>
                    </a:p>
                  </a:txBody>
                  <a:tcPr marL="0" marR="0" marT="0" marB="0"/>
                </a:tc>
                <a:tc>
                  <a:txBody>
                    <a:bodyPr/>
                    <a:lstStyle/>
                    <a:p>
                      <a:pPr>
                        <a:lnSpc>
                          <a:spcPts val="1195"/>
                        </a:lnSpc>
                      </a:pPr>
                      <a:r>
                        <a:rPr sz="1050" b="1" spc="20" dirty="0">
                          <a:solidFill>
                            <a:srgbClr val="38829D"/>
                          </a:solidFill>
                          <a:latin typeface="Arial" panose="020B0604020202020204"/>
                          <a:cs typeface="Arial" panose="020B0604020202020204"/>
                        </a:rPr>
                        <a:t>Top</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Peers</a:t>
                      </a:r>
                      <a:endParaRPr sz="1050" b="1" spc="20" dirty="0">
                        <a:solidFill>
                          <a:srgbClr val="38829D"/>
                        </a:solidFill>
                        <a:latin typeface="Arial" panose="020B0604020202020204"/>
                        <a:cs typeface="Arial" panose="020B0604020202020204"/>
                      </a:endParaRPr>
                    </a:p>
                  </a:txBody>
                  <a:tcPr marL="0" marR="0" marT="0" marB="0">
                    <a:lnB w="9525">
                      <a:solidFill>
                        <a:srgbClr val="CACACA"/>
                      </a:solidFill>
                      <a:prstDash val="solid"/>
                    </a:lnB>
                  </a:tcPr>
                </a:tc>
                <a:tc gridSpan="2">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ACACA"/>
                      </a:solidFill>
                      <a:prstDash val="solid"/>
                    </a:lnB>
                  </a:tcPr>
                </a:tc>
                <a:tc hMerge="1">
                  <a:tcPr marL="0" marR="0" marT="0" marB="0"/>
                </a:tc>
              </a:tr>
              <a:tr h="176797">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85"/>
                        </a:spcBef>
                      </a:pPr>
                      <a:r>
                        <a:rPr sz="850" b="1" spc="-5" dirty="0">
                          <a:solidFill>
                            <a:srgbClr val="3E3E3E"/>
                          </a:solidFill>
                          <a:latin typeface="Arial" panose="020B0604020202020204"/>
                          <a:cs typeface="Arial" panose="020B0604020202020204"/>
                        </a:rPr>
                        <a:t>Company</a:t>
                      </a:r>
                      <a:r>
                        <a:rPr sz="850" b="1" spc="-1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(Ticker)</a:t>
                      </a:r>
                      <a:endParaRPr sz="850">
                        <a:latin typeface="Arial" panose="020B0604020202020204"/>
                        <a:cs typeface="Arial" panose="020B0604020202020204"/>
                      </a:endParaRPr>
                    </a:p>
                  </a:txBody>
                  <a:tcPr marL="0" marR="0" marT="10795"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35560" algn="r">
                        <a:lnSpc>
                          <a:spcPct val="100000"/>
                        </a:lnSpc>
                        <a:spcBef>
                          <a:spcPts val="85"/>
                        </a:spcBef>
                      </a:pPr>
                      <a:r>
                        <a:rPr sz="850" b="1" dirty="0">
                          <a:solidFill>
                            <a:srgbClr val="3E3E3E"/>
                          </a:solidFill>
                          <a:latin typeface="Arial" panose="020B0604020202020204"/>
                          <a:cs typeface="Arial" panose="020B0604020202020204"/>
                        </a:rPr>
                        <a:t>Rec</a:t>
                      </a:r>
                      <a:endParaRPr sz="850">
                        <a:latin typeface="Arial" panose="020B0604020202020204"/>
                        <a:cs typeface="Arial" panose="020B0604020202020204"/>
                      </a:endParaRPr>
                    </a:p>
                  </a:txBody>
                  <a:tcPr marL="0" marR="0" marT="10795" marB="0">
                    <a:lnT w="9525">
                      <a:solidFill>
                        <a:srgbClr val="CACACA"/>
                      </a:solidFill>
                      <a:prstDash val="solid"/>
                    </a:lnT>
                    <a:lnB w="9525">
                      <a:solidFill>
                        <a:srgbClr val="CACACA"/>
                      </a:solidFill>
                      <a:prstDash val="solid"/>
                    </a:lnB>
                  </a:tcPr>
                </a:tc>
                <a:tc>
                  <a:txBody>
                    <a:bodyPr/>
                    <a:lstStyle/>
                    <a:p>
                      <a:pPr marL="43180">
                        <a:lnSpc>
                          <a:spcPct val="100000"/>
                        </a:lnSpc>
                        <a:spcBef>
                          <a:spcPts val="85"/>
                        </a:spcBef>
                      </a:pPr>
                      <a:r>
                        <a:rPr sz="850" b="1" spc="-5" dirty="0">
                          <a:solidFill>
                            <a:srgbClr val="3E3E3E"/>
                          </a:solidFill>
                          <a:latin typeface="Arial" panose="020B0604020202020204"/>
                          <a:cs typeface="Arial" panose="020B0604020202020204"/>
                        </a:rPr>
                        <a:t>Rank</a:t>
                      </a:r>
                      <a:endParaRPr sz="850">
                        <a:latin typeface="Arial" panose="020B0604020202020204"/>
                        <a:cs typeface="Arial" panose="020B0604020202020204"/>
                      </a:endParaRPr>
                    </a:p>
                  </a:txBody>
                  <a:tcPr marL="0" marR="0" marT="10795"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AbbVie Inc.</a:t>
                      </a:r>
                      <a:r>
                        <a:rPr sz="850" spc="-4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(ABBV)</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0960"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Bristol Myers</a:t>
                      </a:r>
                      <a:r>
                        <a:rPr sz="850" spc="-15" dirty="0">
                          <a:solidFill>
                            <a:srgbClr val="3E3E3E"/>
                          </a:solidFill>
                          <a:latin typeface="Arial" panose="020B0604020202020204"/>
                          <a:cs typeface="Arial" panose="020B0604020202020204"/>
                        </a:rPr>
                        <a:t> </a:t>
                      </a:r>
                      <a:r>
                        <a:rPr sz="850" spc="-10" dirty="0">
                          <a:solidFill>
                            <a:srgbClr val="3E3E3E"/>
                          </a:solidFill>
                          <a:latin typeface="Arial" panose="020B0604020202020204"/>
                          <a:cs typeface="Arial" panose="020B0604020202020204"/>
                        </a:rPr>
                        <a:t>Squibb…</a:t>
                      </a:r>
                      <a:r>
                        <a:rPr sz="850" b="1" spc="-10" dirty="0">
                          <a:solidFill>
                            <a:srgbClr val="3E3E3E"/>
                          </a:solidFill>
                          <a:latin typeface="Arial" panose="020B0604020202020204"/>
                          <a:cs typeface="Arial" panose="020B0604020202020204"/>
                        </a:rPr>
                        <a:t>(BMY)</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0960"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Johnson &amp; Johnson </a:t>
                      </a:r>
                      <a:r>
                        <a:rPr sz="850" b="1" spc="-5" dirty="0">
                          <a:solidFill>
                            <a:srgbClr val="3E3E3E"/>
                          </a:solidFill>
                          <a:latin typeface="Arial" panose="020B0604020202020204"/>
                          <a:cs typeface="Arial" panose="020B0604020202020204"/>
                        </a:rPr>
                        <a:t>(JNJ)</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0960"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sz="750" b="1"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Eli Lilly and</a:t>
                      </a:r>
                      <a:r>
                        <a:rPr sz="850" spc="-20" dirty="0">
                          <a:solidFill>
                            <a:srgbClr val="3E3E3E"/>
                          </a:solidFill>
                          <a:latin typeface="Arial" panose="020B0604020202020204"/>
                          <a:cs typeface="Arial" panose="020B0604020202020204"/>
                        </a:rPr>
                        <a:t> </a:t>
                      </a:r>
                      <a:r>
                        <a:rPr sz="850" spc="-10" dirty="0">
                          <a:solidFill>
                            <a:srgbClr val="3E3E3E"/>
                          </a:solidFill>
                          <a:latin typeface="Arial" panose="020B0604020202020204"/>
                          <a:cs typeface="Arial" panose="020B0604020202020204"/>
                        </a:rPr>
                        <a:t>Compan…</a:t>
                      </a:r>
                      <a:r>
                        <a:rPr sz="850" b="1" spc="-10" dirty="0">
                          <a:solidFill>
                            <a:srgbClr val="3E3E3E"/>
                          </a:solidFill>
                          <a:latin typeface="Arial" panose="020B0604020202020204"/>
                          <a:cs typeface="Arial" panose="020B0604020202020204"/>
                        </a:rPr>
                        <a:t>(LLY)</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0960"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Pfizer Inc.</a:t>
                      </a:r>
                      <a:r>
                        <a:rPr sz="850" spc="-1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(PFE)</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0960"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Sanofi</a:t>
                      </a:r>
                      <a:r>
                        <a:rPr sz="850" spc="1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(SNY)</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0960"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Teva Pharmaceutical</a:t>
                      </a:r>
                      <a:r>
                        <a:rPr sz="850" spc="-15" dirty="0">
                          <a:solidFill>
                            <a:srgbClr val="3E3E3E"/>
                          </a:solidFill>
                          <a:latin typeface="Arial" panose="020B0604020202020204"/>
                          <a:cs typeface="Arial" panose="020B0604020202020204"/>
                        </a:rPr>
                        <a:t> …</a:t>
                      </a:r>
                      <a:r>
                        <a:rPr sz="850" b="1" spc="-15" dirty="0">
                          <a:solidFill>
                            <a:srgbClr val="3E3E3E"/>
                          </a:solidFill>
                          <a:latin typeface="Arial" panose="020B0604020202020204"/>
                          <a:cs typeface="Arial" panose="020B0604020202020204"/>
                        </a:rPr>
                        <a:t>(TEVA)</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0960"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69039">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lnB w="9525">
                      <a:solidFill>
                        <a:srgbClr val="CACACA"/>
                      </a:solidFill>
                      <a:prstDash val="solid"/>
                    </a:lnB>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Roche Holding AG </a:t>
                      </a:r>
                      <a:r>
                        <a:rPr sz="850" b="1" spc="-5" dirty="0">
                          <a:solidFill>
                            <a:srgbClr val="3E3E3E"/>
                          </a:solidFill>
                          <a:latin typeface="Arial" panose="020B0604020202020204"/>
                          <a:cs typeface="Arial" panose="020B0604020202020204"/>
                        </a:rPr>
                        <a:t>(RHHBY)</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19050">
                      <a:solidFill>
                        <a:srgbClr val="CACACA"/>
                      </a:solidFill>
                      <a:prstDash val="solid"/>
                    </a:lnB>
                  </a:tcPr>
                </a:tc>
                <a:tc>
                  <a:txBody>
                    <a:bodyPr/>
                    <a:lstStyle/>
                    <a:p>
                      <a:pPr marR="55880" algn="r">
                        <a:lnSpc>
                          <a:spcPct val="100000"/>
                        </a:lnSpc>
                        <a:spcBef>
                          <a:spcPts val="480"/>
                        </a:spcBef>
                      </a:pPr>
                      <a:r>
                        <a:rPr sz="700" b="1" dirty="0">
                          <a:solidFill>
                            <a:srgbClr val="67090A"/>
                          </a:solidFill>
                          <a:latin typeface="Arial" panose="020B0604020202020204"/>
                          <a:cs typeface="Arial" panose="020B0604020202020204"/>
                        </a:rPr>
                        <a:t>Underperform</a:t>
                      </a:r>
                      <a:endParaRPr sz="700">
                        <a:latin typeface="Arial" panose="020B0604020202020204"/>
                        <a:cs typeface="Arial" panose="020B0604020202020204"/>
                      </a:endParaRPr>
                    </a:p>
                  </a:txBody>
                  <a:tcPr marL="0" marR="0" marT="60960" marB="0">
                    <a:lnT w="9525">
                      <a:solidFill>
                        <a:srgbClr val="CACACA"/>
                      </a:solidFill>
                      <a:prstDash val="solid"/>
                    </a:lnT>
                    <a:lnB w="19050">
                      <a:solidFill>
                        <a:srgbClr val="CACACA"/>
                      </a:solidFill>
                      <a:prstDash val="solid"/>
                    </a:lnB>
                  </a:tcPr>
                </a:tc>
                <a:tc>
                  <a:txBody>
                    <a:bodyPr/>
                    <a:lstStyle/>
                    <a:p>
                      <a:pPr marL="204470">
                        <a:lnSpc>
                          <a:spcPct val="100000"/>
                        </a:lnSpc>
                        <a:spcBef>
                          <a:spcPts val="610"/>
                        </a:spcBef>
                      </a:pPr>
                      <a:r>
                        <a:rPr sz="750" b="1" dirty="0">
                          <a:solidFill>
                            <a:srgbClr val="FFFFFF"/>
                          </a:solidFill>
                          <a:latin typeface="Arial" panose="020B0604020202020204"/>
                          <a:cs typeface="Arial" panose="020B0604020202020204"/>
                        </a:rPr>
                        <a:t>5</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19050">
                      <a:solidFill>
                        <a:srgbClr val="CACACA"/>
                      </a:solidFill>
                      <a:prstDash val="solid"/>
                    </a:lnB>
                  </a:tcPr>
                </a:tc>
              </a:tr>
              <a:tr h="253665">
                <a:tc>
                  <a:txBody>
                    <a:bodyPr/>
                    <a:lstStyle/>
                    <a:p>
                      <a:pPr marR="294640" algn="r">
                        <a:lnSpc>
                          <a:spcPct val="100000"/>
                        </a:lnSpc>
                        <a:spcBef>
                          <a:spcPts val="310"/>
                        </a:spcBef>
                        <a:tabLst>
                          <a:tab pos="1521460" algn="l"/>
                        </a:tabLst>
                      </a:pPr>
                      <a:r>
                        <a:rPr sz="1050" b="1" spc="15" dirty="0">
                          <a:solidFill>
                            <a:srgbClr val="38829D"/>
                          </a:solidFill>
                          <a:latin typeface="Arial" panose="020B0604020202020204"/>
                          <a:cs typeface="Arial" panose="020B0604020202020204"/>
                        </a:rPr>
                        <a:t>Industry</a:t>
                      </a:r>
                      <a:r>
                        <a:rPr sz="1050" b="1" spc="3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Comparison</a:t>
                      </a:r>
                      <a:r>
                        <a:rPr sz="1050" b="1" spc="20" dirty="0">
                          <a:solidFill>
                            <a:srgbClr val="007F06"/>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Industry: Medical - Biomedical And</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Genetics</a:t>
                      </a:r>
                      <a:endParaRPr sz="850">
                        <a:latin typeface="Arial" panose="020B0604020202020204"/>
                        <a:cs typeface="Arial" panose="020B0604020202020204"/>
                      </a:endParaRPr>
                    </a:p>
                  </a:txBody>
                  <a:tcPr marL="0" marR="0" marT="3937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L="384175">
                        <a:lnSpc>
                          <a:spcPct val="100000"/>
                        </a:lnSpc>
                        <a:spcBef>
                          <a:spcPts val="450"/>
                        </a:spcBef>
                      </a:pPr>
                      <a:r>
                        <a:rPr sz="850" spc="-5" dirty="0">
                          <a:solidFill>
                            <a:srgbClr val="3E3E3E"/>
                          </a:solidFill>
                          <a:latin typeface="Arial" panose="020B0604020202020204"/>
                          <a:cs typeface="Arial" panose="020B0604020202020204"/>
                        </a:rPr>
                        <a:t>Industry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Peers</a:t>
                      </a:r>
                      <a:endParaRPr sz="850">
                        <a:latin typeface="Arial" panose="020B0604020202020204"/>
                        <a:cs typeface="Arial" panose="020B0604020202020204"/>
                      </a:endParaRPr>
                    </a:p>
                  </a:txBody>
                  <a:tcPr marL="0" marR="0" marT="57150" marB="0">
                    <a:lnT w="19050">
                      <a:solidFill>
                        <a:srgbClr val="CACACA"/>
                      </a:solidFill>
                      <a:prstDash val="solid"/>
                    </a:lnT>
                    <a:lnB w="9525">
                      <a:solidFill>
                        <a:srgbClr val="CACACA"/>
                      </a:solidFill>
                      <a:prstDash val="solid"/>
                    </a:lnB>
                  </a:tcPr>
                </a:tc>
                <a:tc>
                  <a:txBody>
                    <a:bodyPr/>
                    <a:lstStyle/>
                    <a:p>
                      <a:pPr>
                        <a:lnSpc>
                          <a:spcPct val="100000"/>
                        </a:lnSpc>
                      </a:pPr>
                      <a:endParaRPr sz="800">
                        <a:latin typeface="Times New Roman" panose="02020603050405020304"/>
                        <a:cs typeface="Times New Roman" panose="02020603050405020304"/>
                      </a:endParaRPr>
                    </a:p>
                  </a:txBody>
                  <a:tcPr marL="0" marR="0" marT="0" marB="0">
                    <a:lnT w="19050">
                      <a:solidFill>
                        <a:srgbClr val="CACACA"/>
                      </a:solidFill>
                      <a:prstDash val="solid"/>
                    </a:lnT>
                    <a:lnB w="9525">
                      <a:solidFill>
                        <a:srgbClr val="CACACA"/>
                      </a:solidFill>
                      <a:prstDash val="solid"/>
                    </a:lnB>
                  </a:tcPr>
                </a:tc>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lnT w="19050">
                      <a:solidFill>
                        <a:srgbClr val="CACACA"/>
                      </a:solidFill>
                      <a:prstDash val="solid"/>
                    </a:lnT>
                    <a:lnB w="9525">
                      <a:solidFill>
                        <a:srgbClr val="CACACA"/>
                      </a:solidFill>
                      <a:prstDash val="solid"/>
                    </a:lnB>
                  </a:tcPr>
                </a:tc>
              </a:tr>
            </a:tbl>
          </a:graphicData>
        </a:graphic>
      </p:graphicFrame>
      <p:sp>
        <p:nvSpPr>
          <p:cNvPr id="1584" name="object 1584"/>
          <p:cNvSpPr/>
          <p:nvPr/>
        </p:nvSpPr>
        <p:spPr>
          <a:xfrm>
            <a:off x="319338" y="9811585"/>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585" name="object 1585"/>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586" name="object 1586"/>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587" name="object 1587"/>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588" name="object 1588"/>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589" name="object 1589"/>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590" name="object 1590"/>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593" name="object 1593"/>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1594"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595"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30"/>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47534" cy="30499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SEABRIDGE Stock Rating</a:t>
            </a:r>
            <a:r>
              <a:rPr sz="1050" b="1" spc="-1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System</a:t>
            </a:r>
            <a:endParaRPr sz="1050">
              <a:solidFill>
                <a:srgbClr val="38829D"/>
              </a:solidFill>
              <a:latin typeface="Arial" panose="020B0604020202020204"/>
              <a:cs typeface="Arial" panose="020B0604020202020204"/>
            </a:endParaRPr>
          </a:p>
          <a:p>
            <a:pPr marL="12700" marR="6985" algn="just">
              <a:lnSpc>
                <a:spcPct val="113000"/>
              </a:lnSpc>
              <a:spcBef>
                <a:spcPts val="565"/>
              </a:spcBef>
            </a:pPr>
            <a:r>
              <a:rPr sz="850" spc="-5" dirty="0">
                <a:solidFill>
                  <a:srgbClr val="3E3E3E"/>
                </a:solidFill>
                <a:latin typeface="Arial" panose="020B0604020202020204"/>
                <a:cs typeface="Arial" panose="020B0604020202020204"/>
              </a:rPr>
              <a:t>We offer two rating systems that take into account investors' holding horizons: SEABRIDGE Rank and SEABRIDGE Recommendation. Each provides valuable  insights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into</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future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profitability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used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separately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combination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each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other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depending</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your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investment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style.</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30"/>
              </a:spcBef>
            </a:pPr>
            <a:r>
              <a:rPr sz="1050" b="1" spc="20" dirty="0">
                <a:solidFill>
                  <a:srgbClr val="38829D"/>
                </a:solidFill>
                <a:latin typeface="Arial" panose="020B0604020202020204"/>
                <a:cs typeface="Arial" panose="020B0604020202020204"/>
              </a:rPr>
              <a:t>SEABRIDGE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Recommendation</a:t>
            </a:r>
            <a:endParaRPr sz="1050">
              <a:solidFill>
                <a:srgbClr val="38829D"/>
              </a:solidFill>
              <a:latin typeface="Arial" panose="020B0604020202020204"/>
              <a:cs typeface="Arial" panose="020B0604020202020204"/>
            </a:endParaRPr>
          </a:p>
          <a:p>
            <a:pPr marL="12700" marR="5715" algn="just">
              <a:lnSpc>
                <a:spcPct val="113000"/>
              </a:lnSpc>
              <a:spcBef>
                <a:spcPts val="565"/>
              </a:spcBef>
            </a:pPr>
            <a:r>
              <a:rPr sz="850" spc="-5" dirty="0">
                <a:solidFill>
                  <a:srgbClr val="3E3E3E"/>
                </a:solidFill>
                <a:latin typeface="Arial" panose="020B0604020202020204"/>
                <a:cs typeface="Arial" panose="020B0604020202020204"/>
              </a:rPr>
              <a:t>The SEABRIDGE Recommendation aims to predict performance over the next 6 to 12 months. The foundation for the quantitatively determined SEABRIDGE  Recommendation is trends in the company's estimate revisions and earnings outlook. The SEABRIDGE Recommendation is broken down into 3 Levels;  Outperform, Neutral and Underperform. Unlike many Wall Street firms, we have an excellent balance between the number of Outperform and  Neutral recommendations. Our team of 70 analysts are fully versed in the benefits of earnings estimate revisions and how that is harnessed  through the SEABRIDGE quantitative rating system. But we have given our analysts the ability to override the SEABRIDGE Recommendation for the 1200  stocks that they follow. The reason for the analyst over-rides is that there are often factors such as valuation, industry conditions and  management effectiveness that a trained investment professional can spot better than a quantitative</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model.</a:t>
            </a:r>
            <a:endParaRPr sz="850">
              <a:latin typeface="Arial" panose="020B0604020202020204"/>
              <a:cs typeface="Arial" panose="020B0604020202020204"/>
            </a:endParaRPr>
          </a:p>
          <a:p>
            <a:pPr>
              <a:lnSpc>
                <a:spcPct val="100000"/>
              </a:lnSpc>
            </a:pPr>
            <a:endParaRPr sz="900">
              <a:solidFill>
                <a:srgbClr val="38829D"/>
              </a:solidFill>
              <a:latin typeface="Times New Roman" panose="02020603050405020304"/>
              <a:cs typeface="Times New Roman" panose="02020603050405020304"/>
            </a:endParaRPr>
          </a:p>
          <a:p>
            <a:pPr marL="12700">
              <a:lnSpc>
                <a:spcPct val="100000"/>
              </a:lnSpc>
              <a:spcBef>
                <a:spcPts val="530"/>
              </a:spcBef>
            </a:pPr>
            <a:r>
              <a:rPr sz="1050" b="1" spc="20" dirty="0">
                <a:solidFill>
                  <a:srgbClr val="38829D"/>
                </a:solidFill>
                <a:latin typeface="Arial" panose="020B0604020202020204"/>
                <a:cs typeface="Arial" panose="020B0604020202020204"/>
              </a:rPr>
              <a:t>SEABRIDGE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Rank</a:t>
            </a:r>
            <a:endParaRPr sz="1050">
              <a:solidFill>
                <a:srgbClr val="38829D"/>
              </a:solidFill>
              <a:latin typeface="Arial" panose="020B0604020202020204"/>
              <a:cs typeface="Arial" panose="020B0604020202020204"/>
            </a:endParaRPr>
          </a:p>
          <a:p>
            <a:pPr marL="12700" marR="5080" algn="just">
              <a:lnSpc>
                <a:spcPct val="113000"/>
              </a:lnSpc>
              <a:spcBef>
                <a:spcPts val="565"/>
              </a:spcBef>
            </a:pPr>
            <a:r>
              <a:rPr sz="850" spc="-5" dirty="0">
                <a:solidFill>
                  <a:srgbClr val="3E3E3E"/>
                </a:solidFill>
                <a:latin typeface="Arial" panose="020B0604020202020204"/>
                <a:cs typeface="Arial" panose="020B0604020202020204"/>
              </a:rPr>
              <a:t>The SEABRIDGE Rank is our short-term rating system that is most effective over the one- to three-month holding horizon. The underlying driver for the  quantitatively-determined SEABRIDGE Rank is the same as the SEABRIDGE Recommendation, and reflects trends in earnings estimate</a:t>
            </a:r>
            <a:r>
              <a:rPr sz="850" spc="1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revisions.</a:t>
            </a:r>
            <a:endParaRPr sz="850">
              <a:latin typeface="Arial" panose="020B0604020202020204"/>
              <a:cs typeface="Arial" panose="020B0604020202020204"/>
            </a:endParaRPr>
          </a:p>
        </p:txBody>
      </p:sp>
      <p:sp>
        <p:nvSpPr>
          <p:cNvPr id="3" name="object 3"/>
          <p:cNvSpPr/>
          <p:nvPr/>
        </p:nvSpPr>
        <p:spPr>
          <a:xfrm>
            <a:off x="319338" y="3223961"/>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4" name="object 4"/>
          <p:cNvSpPr txBox="1"/>
          <p:nvPr/>
        </p:nvSpPr>
        <p:spPr>
          <a:xfrm>
            <a:off x="302794" y="3421413"/>
            <a:ext cx="5121275" cy="54673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SEABRIDGE </a:t>
            </a:r>
            <a:r>
              <a:rPr sz="1050" b="1" spc="15" dirty="0">
                <a:solidFill>
                  <a:srgbClr val="38829D"/>
                </a:solidFill>
                <a:latin typeface="Arial" panose="020B0604020202020204"/>
                <a:cs typeface="Arial" panose="020B0604020202020204"/>
              </a:rPr>
              <a:t>Style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Scores</a:t>
            </a:r>
            <a:endParaRPr sz="1050">
              <a:solidFill>
                <a:srgbClr val="38829D"/>
              </a:solidFill>
              <a:latin typeface="Arial" panose="020B0604020202020204"/>
              <a:cs typeface="Arial" panose="020B0604020202020204"/>
            </a:endParaRPr>
          </a:p>
          <a:p>
            <a:pPr marL="12700" marR="5080">
              <a:lnSpc>
                <a:spcPct val="113000"/>
              </a:lnSpc>
              <a:spcBef>
                <a:spcPts val="565"/>
              </a:spcBef>
            </a:pPr>
            <a:r>
              <a:rPr sz="850" spc="-5" dirty="0">
                <a:solidFill>
                  <a:srgbClr val="3E3E3E"/>
                </a:solidFill>
                <a:latin typeface="Arial" panose="020B0604020202020204"/>
                <a:cs typeface="Arial" panose="020B0604020202020204"/>
              </a:rPr>
              <a:t>The SEABRIDGE Style Score is as a complementary indicator to the SEABRIDGE rating system, giving investors a way  to focus on the highest rated stocks that best fit their own stock picking</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preferences.</a:t>
            </a:r>
            <a:endParaRPr sz="850">
              <a:latin typeface="Arial" panose="020B0604020202020204"/>
              <a:cs typeface="Arial" panose="020B0604020202020204"/>
            </a:endParaRPr>
          </a:p>
        </p:txBody>
      </p:sp>
      <p:sp>
        <p:nvSpPr>
          <p:cNvPr id="5" name="object 5"/>
          <p:cNvSpPr txBox="1"/>
          <p:nvPr/>
        </p:nvSpPr>
        <p:spPr>
          <a:xfrm>
            <a:off x="302794" y="3997626"/>
            <a:ext cx="5125720" cy="749935"/>
          </a:xfrm>
          <a:prstGeom prst="rect">
            <a:avLst/>
          </a:prstGeom>
        </p:spPr>
        <p:txBody>
          <a:bodyPr vert="horz" wrap="square" lIns="0" tIns="12700" rIns="0" bIns="0" rtlCol="0">
            <a:spAutoFit/>
          </a:bodyPr>
          <a:lstStyle/>
          <a:p>
            <a:pPr marL="12700" marR="5080" algn="just">
              <a:lnSpc>
                <a:spcPct val="113000"/>
              </a:lnSpc>
              <a:spcBef>
                <a:spcPts val="100"/>
              </a:spcBef>
            </a:pPr>
            <a:r>
              <a:rPr sz="850" spc="-5" dirty="0">
                <a:solidFill>
                  <a:srgbClr val="3E3E3E"/>
                </a:solidFill>
                <a:latin typeface="Arial" panose="020B0604020202020204"/>
                <a:cs typeface="Arial" panose="020B0604020202020204"/>
              </a:rPr>
              <a:t>Academic research has proven that stocks with the best Value, Growth and Momentum characteristics  outperform the market. The SEABRIDGE Style Scores rate stocks on each of these individual styles and assigns  a rating of A, B, C, D and F. We also produce the VGM Score (V for Value, G for Growth and M for  Momentum), which combines the weighted average of the individual Style Scores into one score. This is  perfectly suited for those who want their stocks to have the best scores across the</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board.</a:t>
            </a:r>
            <a:endParaRPr sz="850">
              <a:latin typeface="Arial" panose="020B0604020202020204"/>
              <a:cs typeface="Arial" panose="020B0604020202020204"/>
            </a:endParaRPr>
          </a:p>
        </p:txBody>
      </p:sp>
      <p:sp>
        <p:nvSpPr>
          <p:cNvPr id="6" name="object 6"/>
          <p:cNvSpPr/>
          <p:nvPr/>
        </p:nvSpPr>
        <p:spPr>
          <a:xfrm>
            <a:off x="5580981" y="3581400"/>
            <a:ext cx="1644984" cy="830179"/>
          </a:xfrm>
          <a:prstGeom prst="rect">
            <a:avLst/>
          </a:prstGeom>
          <a:blipFill>
            <a:blip r:embed="rId1" cstate="print"/>
            <a:stretch>
              <a:fillRect/>
            </a:stretch>
          </a:blipFill>
        </p:spPr>
        <p:txBody>
          <a:bodyPr wrap="square" lIns="0" tIns="0" rIns="0" bIns="0" rtlCol="0"/>
          <a:lstStyle/>
          <a:p/>
        </p:txBody>
      </p:sp>
      <p:sp>
        <p:nvSpPr>
          <p:cNvPr id="7" name="object 7"/>
          <p:cNvSpPr/>
          <p:nvPr/>
        </p:nvSpPr>
        <p:spPr>
          <a:xfrm>
            <a:off x="5580981" y="3581400"/>
            <a:ext cx="1644984" cy="1229894"/>
          </a:xfrm>
          <a:prstGeom prst="rect">
            <a:avLst/>
          </a:prstGeom>
          <a:blipFill>
            <a:blip r:embed="rId2" cstate="print"/>
            <a:stretch>
              <a:fillRect/>
            </a:stretch>
          </a:blipFill>
        </p:spPr>
        <p:txBody>
          <a:bodyPr wrap="square" lIns="0" tIns="0" rIns="0" bIns="0" rtlCol="0"/>
          <a:lstStyle/>
          <a:p/>
        </p:txBody>
      </p:sp>
      <p:sp>
        <p:nvSpPr>
          <p:cNvPr id="8" name="object 8"/>
          <p:cNvSpPr txBox="1"/>
          <p:nvPr/>
        </p:nvSpPr>
        <p:spPr>
          <a:xfrm>
            <a:off x="5711658" y="3691689"/>
            <a:ext cx="59944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Value</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9" name="object 9"/>
          <p:cNvSpPr/>
          <p:nvPr/>
        </p:nvSpPr>
        <p:spPr>
          <a:xfrm>
            <a:off x="6964613" y="370438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 name="object 10"/>
          <p:cNvSpPr txBox="1"/>
          <p:nvPr/>
        </p:nvSpPr>
        <p:spPr>
          <a:xfrm>
            <a:off x="6987674" y="3714750"/>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B</a:t>
            </a:r>
            <a:endParaRPr sz="750">
              <a:latin typeface="Arial" panose="020B0604020202020204"/>
              <a:cs typeface="Arial" panose="020B0604020202020204"/>
            </a:endParaRPr>
          </a:p>
        </p:txBody>
      </p:sp>
      <p:sp>
        <p:nvSpPr>
          <p:cNvPr id="11" name="object 11"/>
          <p:cNvSpPr/>
          <p:nvPr/>
        </p:nvSpPr>
        <p:spPr>
          <a:xfrm>
            <a:off x="6960769" y="3700546"/>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2" name="object 12"/>
          <p:cNvSpPr/>
          <p:nvPr/>
        </p:nvSpPr>
        <p:spPr>
          <a:xfrm>
            <a:off x="6960769" y="370054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3" name="object 13"/>
          <p:cNvSpPr/>
          <p:nvPr/>
        </p:nvSpPr>
        <p:spPr>
          <a:xfrm>
            <a:off x="7091446" y="3700546"/>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4" name="object 14"/>
          <p:cNvSpPr/>
          <p:nvPr/>
        </p:nvSpPr>
        <p:spPr>
          <a:xfrm>
            <a:off x="6960769" y="386196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5" name="object 15"/>
          <p:cNvSpPr txBox="1"/>
          <p:nvPr/>
        </p:nvSpPr>
        <p:spPr>
          <a:xfrm>
            <a:off x="5711658" y="3968415"/>
            <a:ext cx="671195"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Growth</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16" name="object 16"/>
          <p:cNvSpPr/>
          <p:nvPr/>
        </p:nvSpPr>
        <p:spPr>
          <a:xfrm>
            <a:off x="6964613" y="39811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7" name="object 17"/>
          <p:cNvSpPr txBox="1"/>
          <p:nvPr/>
        </p:nvSpPr>
        <p:spPr>
          <a:xfrm>
            <a:off x="6987674" y="3991476"/>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8" name="object 18"/>
          <p:cNvSpPr/>
          <p:nvPr/>
        </p:nvSpPr>
        <p:spPr>
          <a:xfrm>
            <a:off x="6960769" y="39772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9" name="object 19"/>
          <p:cNvSpPr/>
          <p:nvPr/>
        </p:nvSpPr>
        <p:spPr>
          <a:xfrm>
            <a:off x="6960769" y="397727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0" name="object 20"/>
          <p:cNvSpPr/>
          <p:nvPr/>
        </p:nvSpPr>
        <p:spPr>
          <a:xfrm>
            <a:off x="7091446" y="39772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1" name="object 21"/>
          <p:cNvSpPr/>
          <p:nvPr/>
        </p:nvSpPr>
        <p:spPr>
          <a:xfrm>
            <a:off x="6960769" y="413869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2" name="object 22"/>
          <p:cNvSpPr txBox="1"/>
          <p:nvPr/>
        </p:nvSpPr>
        <p:spPr>
          <a:xfrm>
            <a:off x="5711658" y="4245142"/>
            <a:ext cx="8623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Momentum</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23" name="object 23"/>
          <p:cNvSpPr/>
          <p:nvPr/>
        </p:nvSpPr>
        <p:spPr>
          <a:xfrm>
            <a:off x="6964613" y="42578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4" name="object 24"/>
          <p:cNvSpPr txBox="1"/>
          <p:nvPr/>
        </p:nvSpPr>
        <p:spPr>
          <a:xfrm>
            <a:off x="6995360" y="4268203"/>
            <a:ext cx="74295" cy="145415"/>
          </a:xfrm>
          <a:prstGeom prst="rect">
            <a:avLst/>
          </a:prstGeom>
        </p:spPr>
        <p:txBody>
          <a:bodyPr vert="horz" wrap="square" lIns="0" tIns="17145" rIns="0" bIns="0" rtlCol="0">
            <a:spAutoFit/>
          </a:bodyPr>
          <a:lstStyle/>
          <a:p>
            <a:pPr>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25" name="object 25"/>
          <p:cNvSpPr/>
          <p:nvPr/>
        </p:nvSpPr>
        <p:spPr>
          <a:xfrm>
            <a:off x="6960769" y="42539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6" name="object 26"/>
          <p:cNvSpPr/>
          <p:nvPr/>
        </p:nvSpPr>
        <p:spPr>
          <a:xfrm>
            <a:off x="6960769" y="425399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7" name="object 27"/>
          <p:cNvSpPr/>
          <p:nvPr/>
        </p:nvSpPr>
        <p:spPr>
          <a:xfrm>
            <a:off x="7091446" y="42539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8" name="object 28"/>
          <p:cNvSpPr/>
          <p:nvPr/>
        </p:nvSpPr>
        <p:spPr>
          <a:xfrm>
            <a:off x="6960769" y="441542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9" name="object 29"/>
          <p:cNvSpPr txBox="1"/>
          <p:nvPr/>
        </p:nvSpPr>
        <p:spPr>
          <a:xfrm>
            <a:off x="5711658" y="4521868"/>
            <a:ext cx="56896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VGM</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30" name="object 30"/>
          <p:cNvSpPr/>
          <p:nvPr/>
        </p:nvSpPr>
        <p:spPr>
          <a:xfrm>
            <a:off x="6964613" y="4534568"/>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31" name="object 31"/>
          <p:cNvSpPr txBox="1"/>
          <p:nvPr/>
        </p:nvSpPr>
        <p:spPr>
          <a:xfrm>
            <a:off x="6987674" y="4544929"/>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FFFFFF"/>
                </a:solidFill>
                <a:latin typeface="Arial" panose="020B0604020202020204"/>
                <a:cs typeface="Arial" panose="020B0604020202020204"/>
              </a:rPr>
              <a:t>C</a:t>
            </a:r>
            <a:endParaRPr sz="750">
              <a:latin typeface="Arial" panose="020B0604020202020204"/>
              <a:cs typeface="Arial" panose="020B0604020202020204"/>
            </a:endParaRPr>
          </a:p>
        </p:txBody>
      </p:sp>
      <p:sp>
        <p:nvSpPr>
          <p:cNvPr id="32" name="object 32"/>
          <p:cNvSpPr/>
          <p:nvPr/>
        </p:nvSpPr>
        <p:spPr>
          <a:xfrm>
            <a:off x="6960769" y="453072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3" name="object 33"/>
          <p:cNvSpPr/>
          <p:nvPr/>
        </p:nvSpPr>
        <p:spPr>
          <a:xfrm>
            <a:off x="6960769" y="4530725"/>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4" name="object 34"/>
          <p:cNvSpPr/>
          <p:nvPr/>
        </p:nvSpPr>
        <p:spPr>
          <a:xfrm>
            <a:off x="7091446" y="453072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5" name="object 35"/>
          <p:cNvSpPr/>
          <p:nvPr/>
        </p:nvSpPr>
        <p:spPr>
          <a:xfrm>
            <a:off x="6960769" y="469214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6" name="object 36"/>
          <p:cNvSpPr/>
          <p:nvPr/>
        </p:nvSpPr>
        <p:spPr>
          <a:xfrm>
            <a:off x="5577138" y="3577556"/>
            <a:ext cx="0" cy="1229995"/>
          </a:xfrm>
          <a:custGeom>
            <a:avLst/>
            <a:gdLst/>
            <a:ahLst/>
            <a:cxnLst/>
            <a:rect l="l" t="t" r="r" b="b"/>
            <a:pathLst>
              <a:path h="1229995">
                <a:moveTo>
                  <a:pt x="0" y="0"/>
                </a:moveTo>
                <a:lnTo>
                  <a:pt x="0" y="1229894"/>
                </a:lnTo>
              </a:path>
            </a:pathLst>
          </a:custGeom>
          <a:ln w="7686">
            <a:solidFill>
              <a:srgbClr val="CACACA"/>
            </a:solidFill>
          </a:ln>
        </p:spPr>
        <p:txBody>
          <a:bodyPr wrap="square" lIns="0" tIns="0" rIns="0" bIns="0" rtlCol="0"/>
          <a:lstStyle/>
          <a:p/>
        </p:txBody>
      </p:sp>
      <p:sp>
        <p:nvSpPr>
          <p:cNvPr id="37" name="object 37"/>
          <p:cNvSpPr/>
          <p:nvPr/>
        </p:nvSpPr>
        <p:spPr>
          <a:xfrm>
            <a:off x="5577138" y="3577556"/>
            <a:ext cx="1652905" cy="0"/>
          </a:xfrm>
          <a:custGeom>
            <a:avLst/>
            <a:gdLst/>
            <a:ahLst/>
            <a:cxnLst/>
            <a:rect l="l" t="t" r="r" b="b"/>
            <a:pathLst>
              <a:path w="1652904">
                <a:moveTo>
                  <a:pt x="0" y="0"/>
                </a:moveTo>
                <a:lnTo>
                  <a:pt x="1652671" y="0"/>
                </a:lnTo>
              </a:path>
            </a:pathLst>
          </a:custGeom>
          <a:ln w="7686">
            <a:solidFill>
              <a:srgbClr val="CACACA"/>
            </a:solidFill>
          </a:ln>
        </p:spPr>
        <p:txBody>
          <a:bodyPr wrap="square" lIns="0" tIns="0" rIns="0" bIns="0" rtlCol="0"/>
          <a:lstStyle/>
          <a:p/>
        </p:txBody>
      </p:sp>
      <p:sp>
        <p:nvSpPr>
          <p:cNvPr id="38" name="object 38"/>
          <p:cNvSpPr/>
          <p:nvPr/>
        </p:nvSpPr>
        <p:spPr>
          <a:xfrm>
            <a:off x="7229809" y="3577556"/>
            <a:ext cx="0" cy="1237615"/>
          </a:xfrm>
          <a:custGeom>
            <a:avLst/>
            <a:gdLst/>
            <a:ahLst/>
            <a:cxnLst/>
            <a:rect l="l" t="t" r="r" b="b"/>
            <a:pathLst>
              <a:path h="1237614">
                <a:moveTo>
                  <a:pt x="0" y="0"/>
                </a:moveTo>
                <a:lnTo>
                  <a:pt x="0" y="1237581"/>
                </a:lnTo>
              </a:path>
            </a:pathLst>
          </a:custGeom>
          <a:ln w="7686">
            <a:solidFill>
              <a:srgbClr val="CACACA"/>
            </a:solidFill>
          </a:ln>
        </p:spPr>
        <p:txBody>
          <a:bodyPr wrap="square" lIns="0" tIns="0" rIns="0" bIns="0" rtlCol="0"/>
          <a:lstStyle/>
          <a:p/>
        </p:txBody>
      </p:sp>
      <p:sp>
        <p:nvSpPr>
          <p:cNvPr id="39" name="object 39"/>
          <p:cNvSpPr/>
          <p:nvPr/>
        </p:nvSpPr>
        <p:spPr>
          <a:xfrm>
            <a:off x="5577138" y="4815138"/>
            <a:ext cx="1652905" cy="0"/>
          </a:xfrm>
          <a:custGeom>
            <a:avLst/>
            <a:gdLst/>
            <a:ahLst/>
            <a:cxnLst/>
            <a:rect l="l" t="t" r="r" b="b"/>
            <a:pathLst>
              <a:path w="1652904">
                <a:moveTo>
                  <a:pt x="0" y="0"/>
                </a:moveTo>
                <a:lnTo>
                  <a:pt x="1652671" y="0"/>
                </a:lnTo>
              </a:path>
            </a:pathLst>
          </a:custGeom>
          <a:ln w="7686">
            <a:solidFill>
              <a:srgbClr val="CACACA"/>
            </a:solidFill>
          </a:ln>
        </p:spPr>
        <p:txBody>
          <a:bodyPr wrap="square" lIns="0" tIns="0" rIns="0" bIns="0" rtlCol="0"/>
          <a:lstStyle/>
          <a:p/>
        </p:txBody>
      </p:sp>
      <p:sp>
        <p:nvSpPr>
          <p:cNvPr id="40" name="object 40"/>
          <p:cNvSpPr/>
          <p:nvPr/>
        </p:nvSpPr>
        <p:spPr>
          <a:xfrm>
            <a:off x="319338" y="5276348"/>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41" name="object 41"/>
          <p:cNvSpPr txBox="1"/>
          <p:nvPr/>
        </p:nvSpPr>
        <p:spPr>
          <a:xfrm>
            <a:off x="302794" y="4843178"/>
            <a:ext cx="6947534" cy="4725035"/>
          </a:xfrm>
          <a:prstGeom prst="rect">
            <a:avLst/>
          </a:prstGeom>
        </p:spPr>
        <p:txBody>
          <a:bodyPr vert="horz" wrap="square" lIns="0" tIns="12700" rIns="0" bIns="0" rtlCol="0">
            <a:spAutoFit/>
          </a:bodyPr>
          <a:lstStyle/>
          <a:p>
            <a:pPr marL="12700" marR="10795" algn="just">
              <a:lnSpc>
                <a:spcPct val="113000"/>
              </a:lnSpc>
              <a:spcBef>
                <a:spcPts val="100"/>
              </a:spcBef>
            </a:pPr>
            <a:r>
              <a:rPr sz="850" spc="-5" dirty="0">
                <a:solidFill>
                  <a:srgbClr val="3E3E3E"/>
                </a:solidFill>
                <a:latin typeface="Arial" panose="020B0604020202020204"/>
                <a:cs typeface="Arial" panose="020B0604020202020204"/>
              </a:rPr>
              <a:t>As an investor, you want to buy stocks with the highest probability of success. That means buying stocks with a SEABRIDGE Recommendation of  Outperform, which also has a Style Score of an A or a B.</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a:lnSpc>
                <a:spcPct val="100000"/>
              </a:lnSpc>
              <a:spcBef>
                <a:spcPts val="40"/>
              </a:spcBef>
            </a:pPr>
            <a:endParaRPr sz="950">
              <a:latin typeface="Times New Roman" panose="02020603050405020304"/>
              <a:cs typeface="Times New Roman" panose="02020603050405020304"/>
            </a:endParaRPr>
          </a:p>
          <a:p>
            <a:pPr marL="12700">
              <a:lnSpc>
                <a:spcPct val="100000"/>
              </a:lnSpc>
            </a:pPr>
            <a:r>
              <a:rPr sz="1050" b="1" spc="20" dirty="0">
                <a:solidFill>
                  <a:srgbClr val="38829D"/>
                </a:solidFill>
                <a:latin typeface="Arial" panose="020B0604020202020204"/>
                <a:cs typeface="Arial" panose="020B0604020202020204"/>
              </a:rPr>
              <a:t>Disclosures</a:t>
            </a:r>
            <a:endParaRPr sz="1050">
              <a:solidFill>
                <a:srgbClr val="38829D"/>
              </a:solidFill>
              <a:latin typeface="Arial" panose="020B0604020202020204"/>
              <a:cs typeface="Arial" panose="020B0604020202020204"/>
            </a:endParaRPr>
          </a:p>
          <a:p>
            <a:pPr marL="12700" marR="5080" algn="just">
              <a:lnSpc>
                <a:spcPct val="113000"/>
              </a:lnSpc>
              <a:spcBef>
                <a:spcPts val="565"/>
              </a:spcBef>
            </a:pPr>
            <a:r>
              <a:rPr sz="850" b="1" spc="-5" dirty="0">
                <a:solidFill>
                  <a:srgbClr val="3E3E3E"/>
                </a:solidFill>
                <a:latin typeface="Arial" panose="020B0604020202020204"/>
                <a:cs typeface="Arial" panose="020B0604020202020204"/>
              </a:rPr>
              <a:t>This report contains independent commentary to be used for informational purposes only. The analysts contributing to this report do  not hold any shares of this stock. The analysts contributing to this report do not serve on the board of the company that issued this  stock. The EPS and revenue forecasts are the SEABRIDGE Consensus estimates, unless indicated otherwise on the report's first page.  </a:t>
            </a:r>
            <a:r>
              <a:rPr sz="850" spc="-5" dirty="0">
                <a:solidFill>
                  <a:srgbClr val="3E3E3E"/>
                </a:solidFill>
                <a:latin typeface="Arial" panose="020B0604020202020204"/>
                <a:cs typeface="Arial" panose="020B0604020202020204"/>
              </a:rPr>
              <a:t>Additionally, the analysts contributing to this report certify that the views expressed herein accurately reflect the analysts' personal views as to the  subject securities and issuers. ZIR certifies that no part of the analysts' compensation was, is, or will be, directly or indirectly, related to the  specific recommendation or views expressed by the analyst in the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report.</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8890" algn="just">
              <a:lnSpc>
                <a:spcPct val="113000"/>
              </a:lnSpc>
            </a:pPr>
            <a:r>
              <a:rPr sz="850" spc="-5" dirty="0">
                <a:solidFill>
                  <a:srgbClr val="3E3E3E"/>
                </a:solidFill>
                <a:latin typeface="Arial" panose="020B0604020202020204"/>
                <a:cs typeface="Arial" panose="020B0604020202020204"/>
              </a:rPr>
              <a:t>Additional information on the securities mentioned in this report is available upon request. This report is based on data obtained from sources we  believe to be reliable, but is not guaranteed as to accuracy and does not purport to be complete. Any opinions expressed herein are subject to  change.</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ZIR is not an investment advisor and the report should not be construed as advice designed to meet the particular investment needs of any  investor. Prior to making any investment decision, you are advised to consult with your broker, investment advisor, or other appropriate tax or  financial professional to determine the suitability of any investment. This report and others like it are published regularly and not in response to  episodic market activity or events affecting the securities</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This report is not to be construed as an offer or the solicitation of an offer to buy or sell the securities herein mentioned. ZIR or its officers,  employees or customers may have a position long or short in the securities mentioned and buy or sell the securities from time to time. ZIR is not  a broker-dealer. ZIR may enter into arms-length agreements with broker-dealers to provide this research to their clients. SEABRIDGE and its staff are  not involved in investment banking activities for the stock issuer covered in this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report.</a:t>
            </a:r>
            <a:endParaRPr sz="850">
              <a:latin typeface="Arial" panose="020B0604020202020204"/>
              <a:cs typeface="Arial" panose="020B0604020202020204"/>
            </a:endParaRPr>
          </a:p>
          <a:p>
            <a:pPr>
              <a:lnSpc>
                <a:spcPct val="100000"/>
              </a:lnSpc>
              <a:spcBef>
                <a:spcPts val="5"/>
              </a:spcBef>
            </a:pPr>
            <a:endParaRPr sz="95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ZIR uses the following rating system for the securities it covers. </a:t>
            </a:r>
            <a:r>
              <a:rPr sz="850" b="1" spc="-5" dirty="0">
                <a:solidFill>
                  <a:srgbClr val="3E3E3E"/>
                </a:solidFill>
                <a:latin typeface="Arial" panose="020B0604020202020204"/>
                <a:cs typeface="Arial" panose="020B0604020202020204"/>
              </a:rPr>
              <a:t>Outperform- </a:t>
            </a:r>
            <a:r>
              <a:rPr sz="850" spc="-5" dirty="0">
                <a:solidFill>
                  <a:srgbClr val="3E3E3E"/>
                </a:solidFill>
                <a:latin typeface="Arial" panose="020B0604020202020204"/>
                <a:cs typeface="Arial" panose="020B0604020202020204"/>
              </a:rPr>
              <a:t>ZIR expects that the subject company will outperform the</a:t>
            </a:r>
            <a:r>
              <a:rPr sz="850" spc="-114"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broader</a:t>
            </a:r>
            <a:endParaRPr sz="850">
              <a:latin typeface="Arial" panose="020B0604020202020204"/>
              <a:cs typeface="Arial" panose="020B0604020202020204"/>
            </a:endParaRPr>
          </a:p>
          <a:p>
            <a:pPr marL="12700" marR="6350" algn="just">
              <a:lnSpc>
                <a:spcPct val="113000"/>
              </a:lnSpc>
            </a:pPr>
            <a:r>
              <a:rPr sz="850" spc="-5" dirty="0">
                <a:solidFill>
                  <a:srgbClr val="3E3E3E"/>
                </a:solidFill>
                <a:latin typeface="Arial" panose="020B0604020202020204"/>
                <a:cs typeface="Arial" panose="020B0604020202020204"/>
              </a:rPr>
              <a:t>U.S. equities markets over the next six to twelve months. </a:t>
            </a:r>
            <a:r>
              <a:rPr sz="850" b="1" spc="-5" dirty="0">
                <a:solidFill>
                  <a:srgbClr val="3E3E3E"/>
                </a:solidFill>
                <a:latin typeface="Arial" panose="020B0604020202020204"/>
                <a:cs typeface="Arial" panose="020B0604020202020204"/>
              </a:rPr>
              <a:t>Neutral- </a:t>
            </a:r>
            <a:r>
              <a:rPr sz="850" spc="-5" dirty="0">
                <a:solidFill>
                  <a:srgbClr val="3E3E3E"/>
                </a:solidFill>
                <a:latin typeface="Arial" panose="020B0604020202020204"/>
                <a:cs typeface="Arial" panose="020B0604020202020204"/>
              </a:rPr>
              <a:t>ZIR expects that the company will perform in line with the broader U.S.  equities markets over the next six to twelve months. </a:t>
            </a:r>
            <a:r>
              <a:rPr sz="850" b="1" spc="-5" dirty="0">
                <a:solidFill>
                  <a:srgbClr val="3E3E3E"/>
                </a:solidFill>
                <a:latin typeface="Arial" panose="020B0604020202020204"/>
                <a:cs typeface="Arial" panose="020B0604020202020204"/>
              </a:rPr>
              <a:t>Underperform- </a:t>
            </a:r>
            <a:r>
              <a:rPr sz="850" spc="-5" dirty="0">
                <a:solidFill>
                  <a:srgbClr val="3E3E3E"/>
                </a:solidFill>
                <a:latin typeface="Arial" panose="020B0604020202020204"/>
                <a:cs typeface="Arial" panose="020B0604020202020204"/>
              </a:rPr>
              <a:t>ZIR expects the company will underperform the broader U.S. equities  markets over the next six to twelve months.</a:t>
            </a:r>
            <a:endParaRPr sz="850">
              <a:latin typeface="Arial" panose="020B0604020202020204"/>
              <a:cs typeface="Arial" panose="020B0604020202020204"/>
            </a:endParaRPr>
          </a:p>
          <a:p>
            <a:pPr>
              <a:lnSpc>
                <a:spcPct val="100000"/>
              </a:lnSpc>
              <a:spcBef>
                <a:spcPts val="5"/>
              </a:spcBef>
            </a:pPr>
            <a:endParaRPr sz="95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No part of this report can be reprinted, republished or transmitted electronically without the prior written authorization of</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ZIR.</a:t>
            </a:r>
            <a:endParaRPr sz="850">
              <a:latin typeface="Arial" panose="020B0604020202020204"/>
              <a:cs typeface="Arial" panose="020B0604020202020204"/>
            </a:endParaRPr>
          </a:p>
        </p:txBody>
      </p:sp>
      <p:sp>
        <p:nvSpPr>
          <p:cNvPr id="42" name="object 4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43" name="object 4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44" name="object 4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45" name="object 4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46" name="object 4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47" name="object 47"/>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0" name="object 50"/>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51"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52"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895" y="417195"/>
            <a:ext cx="3587750" cy="377126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Overview</a:t>
            </a:r>
            <a:endParaRPr sz="1050">
              <a:solidFill>
                <a:srgbClr val="38829D"/>
              </a:solidFill>
              <a:latin typeface="Arial" panose="020B0604020202020204"/>
              <a:cs typeface="Arial" panose="020B0604020202020204"/>
            </a:endParaRPr>
          </a:p>
          <a:p>
            <a:pPr marL="12700" marR="3448050" algn="just">
              <a:lnSpc>
                <a:spcPct val="113000"/>
              </a:lnSpc>
              <a:spcBef>
                <a:spcPts val="565"/>
              </a:spcBef>
            </a:pPr>
            <a:r>
              <a:rPr sz="850" spc="-5" dirty="0">
                <a:solidFill>
                  <a:srgbClr val="3E3E3E"/>
                </a:solidFill>
                <a:latin typeface="Arial" panose="020B0604020202020204"/>
                <a:cs typeface="Arial" panose="020B0604020202020204"/>
              </a:rPr>
              <a:t>Thousand Oaks, CA-based Amgen is one of the biggest biotech  companies in the world, with a strong presence in the  oncology/hematology, cardiovascular disease, neuroscience,  inflammation, bone health and nephrology and neuroscience markets.  The company used advances in cellular and molecular biology to  develop two of the biotech industry’s earliest and most successful  drugs, Epogen (anemia) and Neupogen (white blood cell stimulant).  Amgen successfully launched two next-generation products, Aranesp  and Neulasta. Meanwhile, the acquisition of Immunex Corporation gave  Amgen access to the multi-blockbuster drug, Enbrel. However, all these  older drugs are facing declining sales due to biosimilar or branded  competition, which is being somewhat offset by its newer blockbuster  drugs like Prolia/Xgeva. Other relatively newer products are Repatha,  Blincyto, Parsabiv, Evenity, Aimovig, Kanjinti, Mvasi and Amgevita  biosimilars.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448050" algn="just">
              <a:lnSpc>
                <a:spcPct val="113000"/>
              </a:lnSpc>
            </a:pPr>
            <a:r>
              <a:rPr sz="850" spc="-5" dirty="0">
                <a:solidFill>
                  <a:srgbClr val="3E3E3E"/>
                </a:solidFill>
                <a:latin typeface="Arial" panose="020B0604020202020204"/>
                <a:cs typeface="Arial" panose="020B0604020202020204"/>
              </a:rPr>
              <a:t>Amgen also has a promising pipeline of cancer drugs. It has one of the  strongest cash positions in the biotech sector, which could be used to  acquire more pipeline assets that could fuel long-term growth. Biosimilar  drugs are also a key part of Amgen’s growth</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strategy.</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451225" algn="just">
              <a:lnSpc>
                <a:spcPct val="113000"/>
              </a:lnSpc>
              <a:spcBef>
                <a:spcPts val="5"/>
              </a:spcBef>
            </a:pPr>
            <a:r>
              <a:rPr sz="850" spc="-5" dirty="0">
                <a:solidFill>
                  <a:srgbClr val="3E3E3E"/>
                </a:solidFill>
                <a:latin typeface="Arial" panose="020B0604020202020204"/>
                <a:cs typeface="Arial" panose="020B0604020202020204"/>
              </a:rPr>
              <a:t>Epogen/Aranesp, Neupogen/Neulasta and Enbrel account for around  half of Amgen’s revenues. While the erythropoiesis-stimulating agents  (ESA) franchise consisting of Epogen and Aranesp contributed 9% to  2020 product sales, the granulocyte colony-stimulating factor</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(G-CSF)</a:t>
            </a:r>
            <a:endParaRPr sz="850">
              <a:latin typeface="Arial" panose="020B0604020202020204"/>
              <a:cs typeface="Arial" panose="020B0604020202020204"/>
            </a:endParaRPr>
          </a:p>
        </p:txBody>
      </p:sp>
      <p:sp>
        <p:nvSpPr>
          <p:cNvPr id="3" name="object 3"/>
          <p:cNvSpPr/>
          <p:nvPr/>
        </p:nvSpPr>
        <p:spPr>
          <a:xfrm>
            <a:off x="315494" y="5126455"/>
            <a:ext cx="6918158" cy="3197726"/>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3961631" y="611972"/>
            <a:ext cx="3343776" cy="3382210"/>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9338" y="8328025"/>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4" name="object 14"/>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15" name="文本框 14"/>
          <p:cNvSpPr txBox="1"/>
          <p:nvPr/>
        </p:nvSpPr>
        <p:spPr>
          <a:xfrm>
            <a:off x="198755" y="4051935"/>
            <a:ext cx="7247255" cy="1074420"/>
          </a:xfrm>
          <a:prstGeom prst="rect">
            <a:avLst/>
          </a:prstGeom>
          <a:noFill/>
        </p:spPr>
        <p:txBody>
          <a:bodyPr wrap="square" rtlCol="0">
            <a:spAutoFit/>
          </a:bodyPr>
          <a:p>
            <a:pPr marL="12700" marR="3451225" algn="just">
              <a:lnSpc>
                <a:spcPct val="113000"/>
              </a:lnSpc>
              <a:spcBef>
                <a:spcPts val="5"/>
              </a:spcBef>
            </a:pPr>
            <a:endParaRPr sz="850">
              <a:latin typeface="Arial" panose="020B0604020202020204" pitchFamily="34" charset="0"/>
              <a:cs typeface="Arial" panose="020B0604020202020204" pitchFamily="34" charset="0"/>
            </a:endParaRPr>
          </a:p>
          <a:p>
            <a:pPr marL="12700" marR="5080" algn="just">
              <a:lnSpc>
                <a:spcPct val="113000"/>
              </a:lnSpc>
            </a:pPr>
            <a:r>
              <a:rPr sz="850" spc="-5" dirty="0">
                <a:solidFill>
                  <a:srgbClr val="3E3E3E"/>
                </a:solidFill>
                <a:latin typeface="Arial" panose="020B0604020202020204" pitchFamily="34" charset="0"/>
                <a:cs typeface="Arial" panose="020B0604020202020204" pitchFamily="34" charset="0"/>
                <a:sym typeface="+mn-ea"/>
              </a:rPr>
              <a:t>franchise comprising Neupogen/Neulasta contributed 10.1% to product sales in 2020. Enbrel accounted for 21% of product sales. Prolia/Xgeva  sales in 2020 were $4.7 billion, accounting for almost 19% of product</a:t>
            </a:r>
            <a:r>
              <a:rPr sz="850" spc="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sales.</a:t>
            </a:r>
            <a:endParaRPr sz="850">
              <a:latin typeface="Arial" panose="020B0604020202020204" pitchFamily="34" charset="0"/>
              <a:cs typeface="Arial" panose="020B0604020202020204" pitchFamily="34" charset="0"/>
            </a:endParaRPr>
          </a:p>
          <a:p>
            <a:pPr>
              <a:lnSpc>
                <a:spcPct val="100000"/>
              </a:lnSpc>
              <a:spcBef>
                <a:spcPts val="5"/>
              </a:spcBef>
            </a:pPr>
            <a:endParaRPr sz="850">
              <a:latin typeface="Arial" panose="020B0604020202020204" pitchFamily="34" charset="0"/>
              <a:cs typeface="Arial" panose="020B0604020202020204" pitchFamily="34" charset="0"/>
            </a:endParaRPr>
          </a:p>
          <a:p>
            <a:pPr marL="12700" algn="just">
              <a:lnSpc>
                <a:spcPct val="100000"/>
              </a:lnSpc>
            </a:pPr>
            <a:r>
              <a:rPr sz="850" spc="-5" dirty="0">
                <a:solidFill>
                  <a:srgbClr val="3E3E3E"/>
                </a:solidFill>
                <a:latin typeface="Arial" panose="020B0604020202020204" pitchFamily="34" charset="0"/>
                <a:cs typeface="Arial" panose="020B0604020202020204" pitchFamily="34" charset="0"/>
                <a:sym typeface="+mn-ea"/>
              </a:rPr>
              <a:t>Amgen derives the bulk of its revenues from the domestic market (74.2% of total product sales in 2020). The company posted global sales</a:t>
            </a:r>
            <a:r>
              <a:rPr sz="850" spc="1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of</a:t>
            </a:r>
            <a:endParaRPr sz="850">
              <a:latin typeface="Arial" panose="020B0604020202020204" pitchFamily="34" charset="0"/>
              <a:cs typeface="Arial" panose="020B0604020202020204" pitchFamily="34" charset="0"/>
            </a:endParaRPr>
          </a:p>
          <a:p>
            <a:pPr marL="12700" algn="just">
              <a:lnSpc>
                <a:spcPct val="100000"/>
              </a:lnSpc>
              <a:spcBef>
                <a:spcPts val="130"/>
              </a:spcBef>
            </a:pPr>
            <a:r>
              <a:rPr sz="850" spc="-5" dirty="0">
                <a:solidFill>
                  <a:srgbClr val="3E3E3E"/>
                </a:solidFill>
                <a:latin typeface="Arial" panose="020B0604020202020204" pitchFamily="34" charset="0"/>
                <a:cs typeface="Arial" panose="020B0604020202020204" pitchFamily="34" charset="0"/>
                <a:sym typeface="+mn-ea"/>
              </a:rPr>
              <a:t>$24.2 billion in 2020, up 9% year over year.</a:t>
            </a:r>
            <a:endParaRPr sz="850">
              <a:latin typeface="Arial" panose="020B0604020202020204" pitchFamily="34" charset="0"/>
              <a:cs typeface="Arial" panose="020B0604020202020204" pitchFamily="34" charset="0"/>
            </a:endParaRPr>
          </a:p>
          <a:p>
            <a:endParaRPr lang="zh-CN" altLang="en-US" sz="850">
              <a:latin typeface="Arial" panose="020B0604020202020204" pitchFamily="34" charset="0"/>
              <a:cs typeface="Arial" panose="020B0604020202020204" pitchFamily="34" charset="0"/>
            </a:endParaRPr>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82490" cy="84645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Reasons To</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Buy:</a:t>
            </a:r>
            <a:endParaRPr sz="1050">
              <a:solidFill>
                <a:srgbClr val="38829D"/>
              </a:solidFill>
              <a:latin typeface="Arial" panose="020B0604020202020204"/>
              <a:cs typeface="Arial" panose="020B0604020202020204"/>
            </a:endParaRPr>
          </a:p>
          <a:p>
            <a:pPr marL="181610" marR="5080" algn="just">
              <a:lnSpc>
                <a:spcPct val="113000"/>
              </a:lnSpc>
              <a:spcBef>
                <a:spcPts val="565"/>
              </a:spcBef>
            </a:pPr>
            <a:r>
              <a:rPr sz="850" b="1" spc="-5" dirty="0">
                <a:solidFill>
                  <a:srgbClr val="3E3E3E"/>
                </a:solidFill>
                <a:latin typeface="Arial" panose="020B0604020202020204"/>
                <a:cs typeface="Arial" panose="020B0604020202020204"/>
              </a:rPr>
              <a:t>Acquisitions and Deals Drive Growth: </a:t>
            </a:r>
            <a:r>
              <a:rPr sz="850" spc="-5" dirty="0">
                <a:solidFill>
                  <a:srgbClr val="3E3E3E"/>
                </a:solidFill>
                <a:latin typeface="Arial" panose="020B0604020202020204"/>
                <a:cs typeface="Arial" panose="020B0604020202020204"/>
              </a:rPr>
              <a:t>We are pleased with Amgen’s efforts to drive  growth and boost its pipeline through deals and acquisitions. The Oct 2013 Onyx acquisition  helped Amgen strengthen its presence in the oncology market. The acquisition added Kyprolis  (multiple myeloma) to Amgen’s portfolio. Kyprolis represents significant commercial</a:t>
            </a:r>
            <a:r>
              <a:rPr sz="850" spc="17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potential.</a:t>
            </a:r>
            <a:endParaRPr sz="850">
              <a:latin typeface="Arial" panose="020B0604020202020204"/>
              <a:cs typeface="Arial" panose="020B0604020202020204"/>
            </a:endParaRPr>
          </a:p>
        </p:txBody>
      </p:sp>
      <p:sp>
        <p:nvSpPr>
          <p:cNvPr id="4" name="object 4"/>
          <p:cNvSpPr txBox="1"/>
          <p:nvPr/>
        </p:nvSpPr>
        <p:spPr>
          <a:xfrm>
            <a:off x="471905" y="1368726"/>
            <a:ext cx="4510405" cy="755650"/>
          </a:xfrm>
          <a:prstGeom prst="rect">
            <a:avLst/>
          </a:prstGeom>
        </p:spPr>
        <p:txBody>
          <a:bodyPr vert="horz" wrap="square" lIns="0" tIns="12700" rIns="0" bIns="0" rtlCol="0">
            <a:spAutoFit/>
          </a:bodyPr>
          <a:lstStyle/>
          <a:p>
            <a:pPr marL="12700" marR="5080" algn="just">
              <a:lnSpc>
                <a:spcPct val="113000"/>
              </a:lnSpc>
              <a:spcBef>
                <a:spcPts val="100"/>
              </a:spcBef>
            </a:pPr>
            <a:r>
              <a:rPr sz="850" spc="-5" dirty="0">
                <a:solidFill>
                  <a:srgbClr val="3E3E3E"/>
                </a:solidFill>
                <a:latin typeface="Arial" panose="020B0604020202020204"/>
                <a:cs typeface="Arial" panose="020B0604020202020204"/>
              </a:rPr>
              <a:t>Other interesting deals include the March 2012 acquisition of biotech company, Micromet,  which expanded Amgen’s oncology pipeline and gave access to Micromet’s proprietary  BiTE (Bispecific T cell Engager) antibody technology. Micromet’s leukemia immunotherapy,  Blincyto, a BiTE antibody has now become a key top-line driver at Amgen. Blincyto has the  potential to be developed for other hematologic</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malignancies.</a:t>
            </a:r>
            <a:endParaRPr sz="850">
              <a:latin typeface="Arial" panose="020B0604020202020204"/>
              <a:cs typeface="Arial" panose="020B0604020202020204"/>
            </a:endParaRPr>
          </a:p>
        </p:txBody>
      </p:sp>
      <p:sp>
        <p:nvSpPr>
          <p:cNvPr id="5" name="object 5"/>
          <p:cNvSpPr/>
          <p:nvPr/>
        </p:nvSpPr>
        <p:spPr>
          <a:xfrm>
            <a:off x="315494" y="2969126"/>
            <a:ext cx="115302" cy="92242"/>
          </a:xfrm>
          <a:prstGeom prst="rect">
            <a:avLst/>
          </a:prstGeom>
          <a:solidFill>
            <a:schemeClr val="accent1"/>
          </a:solidFill>
        </p:spPr>
        <p:txBody>
          <a:bodyPr wrap="square" lIns="0" tIns="0" rIns="0" bIns="0" rtlCol="0"/>
          <a:lstStyle/>
          <a:p/>
        </p:txBody>
      </p:sp>
      <p:sp>
        <p:nvSpPr>
          <p:cNvPr id="6" name="object 6"/>
          <p:cNvSpPr/>
          <p:nvPr/>
        </p:nvSpPr>
        <p:spPr>
          <a:xfrm>
            <a:off x="315494" y="5679908"/>
            <a:ext cx="115302" cy="92242"/>
          </a:xfrm>
          <a:prstGeom prst="rect">
            <a:avLst/>
          </a:prstGeom>
          <a:solidFill>
            <a:schemeClr val="accent1"/>
          </a:solidFill>
        </p:spPr>
        <p:txBody>
          <a:bodyPr wrap="square" lIns="0" tIns="0" rIns="0" bIns="0" rtlCol="0"/>
          <a:lstStyle/>
          <a:p/>
        </p:txBody>
      </p:sp>
      <p:sp>
        <p:nvSpPr>
          <p:cNvPr id="7" name="object 7"/>
          <p:cNvSpPr/>
          <p:nvPr/>
        </p:nvSpPr>
        <p:spPr>
          <a:xfrm>
            <a:off x="315494" y="8101263"/>
            <a:ext cx="115302" cy="92242"/>
          </a:xfrm>
          <a:prstGeom prst="rect">
            <a:avLst/>
          </a:prstGeom>
          <a:solidFill>
            <a:schemeClr val="accent1"/>
          </a:solidFill>
        </p:spPr>
        <p:txBody>
          <a:bodyPr wrap="square" lIns="0" tIns="0" rIns="0" bIns="0" rtlCol="0"/>
          <a:lstStyle/>
          <a:p/>
        </p:txBody>
      </p:sp>
      <p:sp>
        <p:nvSpPr>
          <p:cNvPr id="8" name="object 8"/>
          <p:cNvSpPr/>
          <p:nvPr/>
        </p:nvSpPr>
        <p:spPr>
          <a:xfrm>
            <a:off x="315494" y="9646318"/>
            <a:ext cx="115302" cy="92242"/>
          </a:xfrm>
          <a:prstGeom prst="rect">
            <a:avLst/>
          </a:prstGeom>
          <a:solidFill>
            <a:schemeClr val="accent1"/>
          </a:solidFill>
        </p:spPr>
        <p:txBody>
          <a:bodyPr wrap="square" lIns="0" tIns="0" rIns="0" bIns="0" rtlCol="0"/>
          <a:lstStyle/>
          <a:p/>
        </p:txBody>
      </p:sp>
      <p:sp>
        <p:nvSpPr>
          <p:cNvPr id="9" name="object 9"/>
          <p:cNvSpPr txBox="1"/>
          <p:nvPr/>
        </p:nvSpPr>
        <p:spPr>
          <a:xfrm>
            <a:off x="471905" y="2229651"/>
            <a:ext cx="6778625" cy="7827645"/>
          </a:xfrm>
          <a:prstGeom prst="rect">
            <a:avLst/>
          </a:prstGeom>
        </p:spPr>
        <p:txBody>
          <a:bodyPr vert="horz" wrap="square" lIns="0" tIns="12700" rIns="0" bIns="0" rtlCol="0">
            <a:spAutoFit/>
          </a:bodyPr>
          <a:lstStyle/>
          <a:p>
            <a:pPr marL="12700" marR="2272665" algn="just">
              <a:lnSpc>
                <a:spcPct val="113000"/>
              </a:lnSpc>
              <a:spcBef>
                <a:spcPts val="100"/>
              </a:spcBef>
            </a:pPr>
            <a:r>
              <a:rPr sz="850" spc="-5" dirty="0">
                <a:solidFill>
                  <a:srgbClr val="3E3E3E"/>
                </a:solidFill>
                <a:latin typeface="Arial" panose="020B0604020202020204"/>
                <a:cs typeface="Arial" panose="020B0604020202020204"/>
              </a:rPr>
              <a:t>In November 2019, Amgen acquired global commercial rights to Celgene’s (now part of  Bristol-Myers) blockbuster psoriasis drug, Otezla. The acquisition significantly strengthened its  inflammation portfolio which should boost long-term growth. Amgen expects to grow Otezla  sales at a CAGR of low double-digit over the next five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pPr>
            <a:r>
              <a:rPr sz="850" b="1" spc="-5" dirty="0">
                <a:solidFill>
                  <a:srgbClr val="3E3E3E"/>
                </a:solidFill>
                <a:latin typeface="Arial" panose="020B0604020202020204"/>
                <a:cs typeface="Arial" panose="020B0604020202020204"/>
              </a:rPr>
              <a:t>Growth Products Performing Well: </a:t>
            </a:r>
            <a:r>
              <a:rPr sz="850" spc="-5" dirty="0">
                <a:solidFill>
                  <a:srgbClr val="3E3E3E"/>
                </a:solidFill>
                <a:latin typeface="Arial" panose="020B0604020202020204"/>
                <a:cs typeface="Arial" panose="020B0604020202020204"/>
              </a:rPr>
              <a:t>While Amgen continues to manage the lifecycle of its more mature products, its growth products –  Prolia, Xgeva, Vectibix, Nplate and Kyprolis and Blincyto – are performing well, gaining consistent approvals for label expansions. Key recent  new drug approvals were that of Evenity/romosozumab for osteoporosis in postmenopausal women at increased risk for fracture and  calcitonin gene-related peptide (CGRP) antibody Aimovig/erenumab for prevention of migraine. Both the drugs are off to strong</a:t>
            </a:r>
            <a:r>
              <a:rPr sz="850" spc="1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starts.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In 2017/early 2018, Amgen gained regulatory approvals to include overall survival data from studies in the labels for Kyprolis and Blincyto,  which is driving sales of these products. Also, Repatha, gained approval to include the cardiovascular indication (based on FOURIER  outcomes study) in its label in 2017. With the inclusion of the FOURIER data, patient access to Repatha is gradually improving and the  product has shown increase in sales trajectory. In October 2018, Amgen slashed the U.S. list price of Repatha by 60%, which has improved  affordability of</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Repatha.</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Moreover, Amgen is evaluating Prolia/Xgeva, Vectibix, Enbrel, Aranesp, Kyprolis, Nplate and Blincyto for additional indications. Kyprolis is  being investigated for weekly dosing in combinations with lenalidomide and dexamethasone for relapsed multiple myeloma while Repatha is  being investigated for atherosclerotic cardiovascular disease. Nplate is being studied in phase III for chemotherapy-induced  thrombocytopenia. For Otezla, the regulatory application for mild-to-moderate plaque psoriasis is expected to be filed in 2021. Otezla is also  being studied in phase III for hospitalized patients with</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COVID-19.</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gn="just">
              <a:lnSpc>
                <a:spcPct val="100000"/>
              </a:lnSpc>
              <a:spcBef>
                <a:spcPts val="5"/>
              </a:spcBef>
            </a:pPr>
            <a:r>
              <a:rPr sz="850" spc="-5" dirty="0">
                <a:solidFill>
                  <a:srgbClr val="3E3E3E"/>
                </a:solidFill>
                <a:latin typeface="Arial" panose="020B0604020202020204"/>
                <a:cs typeface="Arial" panose="020B0604020202020204"/>
              </a:rPr>
              <a:t>These new products and line extensions should bring in additional sales in the future</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quarters.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pPr>
            <a:r>
              <a:rPr sz="850" b="1" spc="-5" dirty="0">
                <a:solidFill>
                  <a:srgbClr val="3E3E3E"/>
                </a:solidFill>
                <a:latin typeface="Arial" panose="020B0604020202020204"/>
                <a:cs typeface="Arial" panose="020B0604020202020204"/>
              </a:rPr>
              <a:t>Deep Pipeline: </a:t>
            </a:r>
            <a:r>
              <a:rPr sz="850" spc="-5" dirty="0">
                <a:solidFill>
                  <a:srgbClr val="3E3E3E"/>
                </a:solidFill>
                <a:latin typeface="Arial" panose="020B0604020202020204"/>
                <a:cs typeface="Arial" panose="020B0604020202020204"/>
              </a:rPr>
              <a:t>Amgen has several interesting candidates in its pipeline, which represent a significant commercial potential. The company is  focusing its R&amp;D efforts mainly in inflammation, oncology/hematology and CV/metabolic diseases. Important pipeline candidates include  tezepelumab (severe asthma – regulatory submissions expected in first half of 2021; chronic obstructive pulmonary disease or COPD –  phase II), and rozibafusp alfa (systematic lupus erythematosus – phase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II).</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Amgen also has an intriguing lineup of early and mid-stage oncology programs, which can contribute to growth in the long term. A key  candidate, sotorasib/AMG-510, Amgen’s KRAS inhibitor for solid tumor, has shown encouraging anti-tumor activity in patients with locally-  advanced or metastatic KRASG12C mutant solid tumors like non-small cell lung cancer (NSCLC), colorectal cancer (CRC) and appendiceal  cancer. Amgen is conducting a phase II monotherapy study on sotorasib in second-line plus NSCLC and in advanced colorectal cancer  patients While data from the NSCLC cohort showed that sotorasib drove rapid, deep, and durable responses, data from colorectal cancer  cohort are expected in 2021. A phase II study in first-line NSCLC is expected to begin in the second quarter of 2021. Amgen is also  conducting phase Ib combination studies with PD-1, MEK and other targeted therapies with some initial data expected in 2021. Regulatory  applications seeking approval of sotorasib in advanced NSCLC were filed in United States and Europe in late 2020. Amgen also has some  interesting BiTE candidates in its early-stage pipeline including AMG 701 (multiple myeloma) and AMG 757 (small-cell lung</a:t>
            </a:r>
            <a:r>
              <a:rPr sz="850" spc="1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cancers).</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Results from several pivotal programs are expected in the near term, which could act as catalysts for the</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pPr>
            <a:r>
              <a:rPr sz="850" b="1" spc="-5" dirty="0">
                <a:solidFill>
                  <a:srgbClr val="3E3E3E"/>
                </a:solidFill>
                <a:latin typeface="Arial" panose="020B0604020202020204"/>
                <a:cs typeface="Arial" panose="020B0604020202020204"/>
              </a:rPr>
              <a:t>Biosimilars – Am Important Source of Revenues: </a:t>
            </a:r>
            <a:r>
              <a:rPr sz="850" spc="-5" dirty="0">
                <a:solidFill>
                  <a:srgbClr val="3E3E3E"/>
                </a:solidFill>
                <a:latin typeface="Arial" panose="020B0604020202020204"/>
                <a:cs typeface="Arial" panose="020B0604020202020204"/>
              </a:rPr>
              <a:t>Amgen boasts a strong biosimilars portfolio which could be an important long-term  growth driver for the company. Amgen markets Kanjinti (a biosimilar of Roche’s Herceptin) and Mvasi (biosimilar of Roche’s Avastin) in the  United States and Amgevita (biosimilar of AbbVie’s Humira), Kanjinti and Mvasi outside the United States. In 2020, Amgen launched Avsola,  a biosimilar to J&amp;J/Merck’s blockbuster immunology medicine Remicade and in January 2021, the company launched Riabni, a biosimilar for  Roche’s Rituxan. Its biosimilars business is already annualizing at over $1 billion in sales. In the United States, Amjevita is expected to be  launched 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2023.</a:t>
            </a:r>
            <a:endParaRPr sz="850">
              <a:latin typeface="Arial" panose="020B0604020202020204"/>
              <a:cs typeface="Arial" panose="020B0604020202020204"/>
            </a:endParaRPr>
          </a:p>
          <a:p>
            <a:pPr marL="12700" marR="518795" algn="just">
              <a:lnSpc>
                <a:spcPct val="214000"/>
              </a:lnSpc>
            </a:pPr>
            <a:r>
              <a:rPr sz="850" spc="-5" dirty="0">
                <a:solidFill>
                  <a:srgbClr val="3E3E3E"/>
                </a:solidFill>
                <a:latin typeface="Arial" panose="020B0604020202020204"/>
                <a:cs typeface="Arial" panose="020B0604020202020204"/>
              </a:rPr>
              <a:t>A biosimilar of J&amp;J’s Stelara (ABP 654), Alexion’s Soliris (ABP 959) and Regeneron’s Eylea (ABP 938) is in late state development.  Amgen has collaborated with Allergan for the worldwide development and commercialization of Mvasi, Kanjinti and ABP</a:t>
            </a:r>
            <a:r>
              <a:rPr sz="850" spc="1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798.</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pPr>
            <a:r>
              <a:rPr sz="850" b="1" spc="-5" dirty="0">
                <a:solidFill>
                  <a:srgbClr val="3E3E3E"/>
                </a:solidFill>
                <a:latin typeface="Arial" panose="020B0604020202020204"/>
                <a:cs typeface="Arial" panose="020B0604020202020204"/>
              </a:rPr>
              <a:t>Expansion into New and Emerging Markets: </a:t>
            </a:r>
            <a:r>
              <a:rPr sz="850" spc="-5" dirty="0">
                <a:solidFill>
                  <a:srgbClr val="3E3E3E"/>
                </a:solidFill>
                <a:latin typeface="Arial" panose="020B0604020202020204"/>
                <a:cs typeface="Arial" panose="020B0604020202020204"/>
              </a:rPr>
              <a:t>We are pleased to see that Amgen is working on expanding its presence in international  markets, which represent significant commercial potential. Amgen’s outside U.S. sales accounts for around 26% of its product sales. Among  the emerging markets, Amgen expects China to become a key market while Japan is an important new market where it expects to grow</a:t>
            </a:r>
            <a:r>
              <a:rPr sz="850" spc="19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over</a:t>
            </a:r>
            <a:endParaRPr sz="850">
              <a:latin typeface="Arial" panose="020B0604020202020204"/>
              <a:cs typeface="Arial" panose="020B0604020202020204"/>
            </a:endParaRPr>
          </a:p>
        </p:txBody>
      </p:sp>
      <p:sp>
        <p:nvSpPr>
          <p:cNvPr id="10" name="object 10"/>
          <p:cNvSpPr txBox="1"/>
          <p:nvPr/>
        </p:nvSpPr>
        <p:spPr>
          <a:xfrm>
            <a:off x="5376110" y="624639"/>
            <a:ext cx="1675130" cy="1378585"/>
          </a:xfrm>
          <a:prstGeom prst="rect">
            <a:avLst/>
          </a:prstGeom>
        </p:spPr>
        <p:txBody>
          <a:bodyPr vert="horz" wrap="square" lIns="0" tIns="50800" rIns="0" bIns="0" rtlCol="0">
            <a:spAutoFit/>
          </a:bodyPr>
          <a:lstStyle/>
          <a:p>
            <a:pPr marL="12700" marR="5080">
              <a:lnSpc>
                <a:spcPct val="80000"/>
              </a:lnSpc>
              <a:spcBef>
                <a:spcPts val="400"/>
              </a:spcBef>
            </a:pPr>
            <a:r>
              <a:rPr sz="1200" spc="5" dirty="0">
                <a:solidFill>
                  <a:srgbClr val="3E3E3E"/>
                </a:solidFill>
                <a:latin typeface="Arial" panose="020B0604020202020204"/>
                <a:cs typeface="Arial" panose="020B0604020202020204"/>
              </a:rPr>
              <a:t>Amgen </a:t>
            </a:r>
            <a:r>
              <a:rPr sz="1200" dirty="0">
                <a:solidFill>
                  <a:srgbClr val="3E3E3E"/>
                </a:solidFill>
                <a:latin typeface="Arial" panose="020B0604020202020204"/>
                <a:cs typeface="Arial" panose="020B0604020202020204"/>
              </a:rPr>
              <a:t>is rapidly  </a:t>
            </a:r>
            <a:r>
              <a:rPr sz="1200" spc="5" dirty="0">
                <a:solidFill>
                  <a:srgbClr val="3E3E3E"/>
                </a:solidFill>
                <a:latin typeface="Arial" panose="020B0604020202020204"/>
                <a:cs typeface="Arial" panose="020B0604020202020204"/>
              </a:rPr>
              <a:t>advancing </a:t>
            </a:r>
            <a:r>
              <a:rPr sz="1200" dirty="0">
                <a:solidFill>
                  <a:srgbClr val="3E3E3E"/>
                </a:solidFill>
                <a:latin typeface="Arial" panose="020B0604020202020204"/>
                <a:cs typeface="Arial" panose="020B0604020202020204"/>
              </a:rPr>
              <a:t>its innovative  pipeline, </a:t>
            </a:r>
            <a:r>
              <a:rPr sz="1200" spc="5" dirty="0">
                <a:solidFill>
                  <a:srgbClr val="3E3E3E"/>
                </a:solidFill>
                <a:latin typeface="Arial" panose="020B0604020202020204"/>
                <a:cs typeface="Arial" panose="020B0604020202020204"/>
              </a:rPr>
              <a:t>most </a:t>
            </a:r>
            <a:r>
              <a:rPr sz="1200" dirty="0">
                <a:solidFill>
                  <a:srgbClr val="3E3E3E"/>
                </a:solidFill>
                <a:latin typeface="Arial" panose="020B0604020202020204"/>
                <a:cs typeface="Arial" panose="020B0604020202020204"/>
              </a:rPr>
              <a:t>notably  sotorasib </a:t>
            </a:r>
            <a:r>
              <a:rPr sz="1200" spc="5" dirty="0">
                <a:solidFill>
                  <a:srgbClr val="3E3E3E"/>
                </a:solidFill>
                <a:latin typeface="Arial" panose="020B0604020202020204"/>
                <a:cs typeface="Arial" panose="020B0604020202020204"/>
              </a:rPr>
              <a:t>and  tezepelumab. </a:t>
            </a:r>
            <a:r>
              <a:rPr sz="1200" dirty="0">
                <a:solidFill>
                  <a:srgbClr val="3E3E3E"/>
                </a:solidFill>
                <a:latin typeface="Arial" panose="020B0604020202020204"/>
                <a:cs typeface="Arial" panose="020B0604020202020204"/>
              </a:rPr>
              <a:t>Important  </a:t>
            </a:r>
            <a:r>
              <a:rPr sz="1200" spc="5" dirty="0">
                <a:solidFill>
                  <a:srgbClr val="3E3E3E"/>
                </a:solidFill>
                <a:latin typeface="Arial" panose="020B0604020202020204"/>
                <a:cs typeface="Arial" panose="020B0604020202020204"/>
              </a:rPr>
              <a:t>data readouts are  expected </a:t>
            </a:r>
            <a:r>
              <a:rPr sz="1200" dirty="0">
                <a:solidFill>
                  <a:srgbClr val="3E3E3E"/>
                </a:solidFill>
                <a:latin typeface="Arial" panose="020B0604020202020204"/>
                <a:cs typeface="Arial" panose="020B0604020202020204"/>
              </a:rPr>
              <a:t>in </a:t>
            </a:r>
            <a:r>
              <a:rPr sz="1200" spc="5" dirty="0">
                <a:solidFill>
                  <a:srgbClr val="3E3E3E"/>
                </a:solidFill>
                <a:latin typeface="Arial" panose="020B0604020202020204"/>
                <a:cs typeface="Arial" panose="020B0604020202020204"/>
              </a:rPr>
              <a:t>2021,</a:t>
            </a:r>
            <a:r>
              <a:rPr sz="1200" spc="-90" dirty="0">
                <a:solidFill>
                  <a:srgbClr val="3E3E3E"/>
                </a:solidFill>
                <a:latin typeface="Arial" panose="020B0604020202020204"/>
                <a:cs typeface="Arial" panose="020B0604020202020204"/>
              </a:rPr>
              <a:t> </a:t>
            </a:r>
            <a:r>
              <a:rPr sz="1200" spc="5" dirty="0">
                <a:solidFill>
                  <a:srgbClr val="3E3E3E"/>
                </a:solidFill>
                <a:latin typeface="Arial" panose="020B0604020202020204"/>
                <a:cs typeface="Arial" panose="020B0604020202020204"/>
              </a:rPr>
              <a:t>which  could be </a:t>
            </a:r>
            <a:r>
              <a:rPr sz="1200" dirty="0">
                <a:solidFill>
                  <a:srgbClr val="3E3E3E"/>
                </a:solidFill>
                <a:latin typeface="Arial" panose="020B0604020202020204"/>
                <a:cs typeface="Arial" panose="020B0604020202020204"/>
              </a:rPr>
              <a:t>important  catalysts for the</a:t>
            </a:r>
            <a:r>
              <a:rPr sz="1200" spc="-5"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stock.</a:t>
            </a:r>
            <a:endParaRPr sz="1200">
              <a:latin typeface="Arial" panose="020B0604020202020204"/>
              <a:cs typeface="Arial" panose="020B0604020202020204"/>
            </a:endParaRPr>
          </a:p>
        </p:txBody>
      </p:sp>
      <p:sp>
        <p:nvSpPr>
          <p:cNvPr id="11" name="object 11"/>
          <p:cNvSpPr/>
          <p:nvPr/>
        </p:nvSpPr>
        <p:spPr>
          <a:xfrm>
            <a:off x="5227387" y="675773"/>
            <a:ext cx="0" cy="1752600"/>
          </a:xfrm>
          <a:custGeom>
            <a:avLst/>
            <a:gdLst/>
            <a:ahLst/>
            <a:cxnLst/>
            <a:rect l="l" t="t" r="r" b="b"/>
            <a:pathLst>
              <a:path h="1752600">
                <a:moveTo>
                  <a:pt x="0" y="0"/>
                </a:moveTo>
                <a:lnTo>
                  <a:pt x="0" y="1752600"/>
                </a:lnTo>
              </a:path>
            </a:pathLst>
          </a:custGeom>
          <a:ln w="15373">
            <a:solidFill>
              <a:srgbClr val="007F06"/>
            </a:solidFill>
          </a:ln>
        </p:spPr>
        <p:txBody>
          <a:bodyPr wrap="square" lIns="0" tIns="0" rIns="0" bIns="0" rtlCol="0"/>
          <a:lstStyle/>
          <a:p/>
        </p:txBody>
      </p:sp>
      <p:sp>
        <p:nvSpPr>
          <p:cNvPr id="12" name="object 1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3" name="object 1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4" name="object 1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5" name="object 1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6" name="object 1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7" name="object 17"/>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0" name="object 20"/>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21" name="object 5"/>
          <p:cNvSpPr/>
          <p:nvPr/>
        </p:nvSpPr>
        <p:spPr>
          <a:xfrm>
            <a:off x="315494" y="706621"/>
            <a:ext cx="115302" cy="92242"/>
          </a:xfrm>
          <a:prstGeom prst="rect">
            <a:avLst/>
          </a:prstGeom>
          <a:solidFill>
            <a:schemeClr val="accent1"/>
          </a:solidFill>
        </p:spPr>
        <p:txBody>
          <a:bodyPr wrap="square" lIns="0" tIns="0" rIns="0" bIns="0" rtlCol="0"/>
          <a:p/>
        </p:txBody>
      </p:sp>
      <p:sp>
        <p:nvSpPr>
          <p:cNvPr id="22"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3"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2"/>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1344528"/>
            <a:ext cx="115302" cy="92242"/>
          </a:xfrm>
          <a:prstGeom prst="rect">
            <a:avLst/>
          </a:prstGeom>
          <a:solidFill>
            <a:schemeClr val="accent1"/>
          </a:solidFill>
        </p:spPr>
        <p:txBody>
          <a:bodyPr wrap="square" lIns="0" tIns="0" rIns="0" bIns="0" rtlCol="0"/>
          <a:lstStyle/>
          <a:p/>
        </p:txBody>
      </p:sp>
      <p:sp>
        <p:nvSpPr>
          <p:cNvPr id="3" name="object 3"/>
          <p:cNvSpPr/>
          <p:nvPr/>
        </p:nvSpPr>
        <p:spPr>
          <a:xfrm>
            <a:off x="315494" y="2758908"/>
            <a:ext cx="115302" cy="92242"/>
          </a:xfrm>
          <a:prstGeom prst="rect">
            <a:avLst/>
          </a:prstGeom>
          <a:solidFill>
            <a:schemeClr val="accent1"/>
          </a:solidFill>
        </p:spPr>
        <p:txBody>
          <a:bodyPr wrap="square" lIns="0" tIns="0" rIns="0" bIns="0" rtlCol="0"/>
          <a:lstStyle/>
          <a:p/>
        </p:txBody>
      </p:sp>
      <p:sp>
        <p:nvSpPr>
          <p:cNvPr id="4" name="object 4"/>
          <p:cNvSpPr txBox="1"/>
          <p:nvPr/>
        </p:nvSpPr>
        <p:spPr>
          <a:xfrm>
            <a:off x="471905" y="315628"/>
            <a:ext cx="6778625" cy="3292475"/>
          </a:xfrm>
          <a:prstGeom prst="rect">
            <a:avLst/>
          </a:prstGeom>
        </p:spPr>
        <p:txBody>
          <a:bodyPr vert="horz" wrap="square" lIns="0" tIns="12700" rIns="0" bIns="0" rtlCol="0">
            <a:spAutoFit/>
          </a:bodyPr>
          <a:lstStyle/>
          <a:p>
            <a:pPr marL="12700" marR="6350" algn="just">
              <a:lnSpc>
                <a:spcPct val="113000"/>
              </a:lnSpc>
              <a:spcBef>
                <a:spcPts val="100"/>
              </a:spcBef>
            </a:pPr>
            <a:r>
              <a:rPr sz="850" spc="-5" dirty="0">
                <a:solidFill>
                  <a:srgbClr val="3E3E3E"/>
                </a:solidFill>
                <a:latin typeface="Arial" panose="020B0604020202020204"/>
                <a:cs typeface="Arial" panose="020B0604020202020204"/>
              </a:rPr>
              <a:t>time. In 2020, revenues of drugs in the Asia Pacific markets exceeded $1 billion for the first time. Over the next decade, Amgen expects these  markets to account for around 25% of its sales growth.</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Amgen owns approximately 20.4% stake in China’s leading pharma company BeiGene. Per its deal, BeiGene has begun commercializing  Xgeva and will commercialize Kyprolis and Blincyto in China while also helping advance some of Amgen’s oncology pipeline candidates,  including sotorasib, in China.</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pPr>
            <a:r>
              <a:rPr sz="850" b="1" spc="-5" dirty="0">
                <a:solidFill>
                  <a:srgbClr val="3E3E3E"/>
                </a:solidFill>
                <a:latin typeface="Arial" panose="020B0604020202020204"/>
                <a:cs typeface="Arial" panose="020B0604020202020204"/>
              </a:rPr>
              <a:t>Cost Cutting Initiatives &amp; Share Buybacks Drive the Bottom Line: </a:t>
            </a:r>
            <a:r>
              <a:rPr sz="850" spc="-5" dirty="0">
                <a:solidFill>
                  <a:srgbClr val="3E3E3E"/>
                </a:solidFill>
                <a:latin typeface="Arial" panose="020B0604020202020204"/>
                <a:cs typeface="Arial" panose="020B0604020202020204"/>
              </a:rPr>
              <a:t>Amgen has undertaken initiatives like staff reduction, rationalization of  manufacturing facilities and outsourcing of non-core business functions to help control costs. Amgen is also looking to reduce its R&amp;D spend  by entering into collaborations for its pipeline candidates. Amgen has partnerships with companies like UCB (Evenity) Novartis (Aimovig) and  Pfizer (Enbrel). Such deals not only result in sharing of costs, they also help the company share the risk associated with pipeline  development.</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Amgen is also returning cash to shareholders through dividends. Amgen raised its dividend by 10% each for 2020 and 2019 and 15% each  for 2018 and 2017. The company bought back shares worth $3.5 billion in 2020, $7.6 billion in 2019, $17.9 billion in 2018 and $3.1 billion in  2017. In 2021, it expects to buy back shares within a range of $3 billion to $4</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pPr>
            <a:r>
              <a:rPr sz="850" b="1" spc="-5" dirty="0">
                <a:solidFill>
                  <a:srgbClr val="3E3E3E"/>
                </a:solidFill>
                <a:latin typeface="Arial" panose="020B0604020202020204"/>
                <a:cs typeface="Arial" panose="020B0604020202020204"/>
              </a:rPr>
              <a:t>Favorable Debt Profile: </a:t>
            </a:r>
            <a:r>
              <a:rPr sz="850" spc="-5" dirty="0">
                <a:solidFill>
                  <a:srgbClr val="3E3E3E"/>
                </a:solidFill>
                <a:latin typeface="Arial" panose="020B0604020202020204"/>
                <a:cs typeface="Arial" panose="020B0604020202020204"/>
              </a:rPr>
              <a:t>As of Dec 31, 2020, the company’s debt-to-total capital ratio was 77.8%, compared with 75.8% as of Sep 30, 2020.  As of Dec 31, 2020, Amgen had approximately $33.0 billion in long-term debt on its balance sheet, lower than $34.2 billion as of Sep 30,  2020. Though the company is highly leveraged, its short-term debt was quite negligible. The cash on the company’s balance sheet is  sufficient to cover the short-term debt. Amgen’s cash, cash equivalents, and marketable securities totaled approximately $10.65 billion as of  Dec 31, 2020. Its times interest earned ratio has been more than 7.0% for the past many quarters, which clearly indicates that Amgen is  capable of meeting its interest obligations from operating</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earnings.</a:t>
            </a:r>
            <a:endParaRPr sz="850">
              <a:latin typeface="Arial" panose="020B0604020202020204"/>
              <a:cs typeface="Arial" panose="020B0604020202020204"/>
            </a:endParaRPr>
          </a:p>
        </p:txBody>
      </p:sp>
      <p:sp>
        <p:nvSpPr>
          <p:cNvPr id="5" name="object 5"/>
          <p:cNvSpPr/>
          <p:nvPr/>
        </p:nvSpPr>
        <p:spPr>
          <a:xfrm>
            <a:off x="319338" y="3869656"/>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4" name="object 14"/>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4870" cy="55435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CC0000"/>
                </a:solidFill>
                <a:latin typeface="Arial" panose="020B0604020202020204"/>
                <a:cs typeface="Arial" panose="020B0604020202020204"/>
              </a:rPr>
              <a:t>Reasons To</a:t>
            </a:r>
            <a:r>
              <a:rPr sz="1050" b="1" spc="-5" dirty="0">
                <a:solidFill>
                  <a:srgbClr val="CC0000"/>
                </a:solidFill>
                <a:latin typeface="Arial" panose="020B0604020202020204"/>
                <a:cs typeface="Arial" panose="020B0604020202020204"/>
              </a:rPr>
              <a:t> </a:t>
            </a:r>
            <a:r>
              <a:rPr sz="1050" b="1" spc="15" dirty="0">
                <a:solidFill>
                  <a:srgbClr val="CC0000"/>
                </a:solidFill>
                <a:latin typeface="Arial" panose="020B0604020202020204"/>
                <a:cs typeface="Arial" panose="020B0604020202020204"/>
              </a:rPr>
              <a:t>Sell:</a:t>
            </a:r>
            <a:endParaRPr sz="1050">
              <a:latin typeface="Arial" panose="020B0604020202020204"/>
              <a:cs typeface="Arial" panose="020B0604020202020204"/>
            </a:endParaRPr>
          </a:p>
          <a:p>
            <a:pPr marL="181610" marR="5080">
              <a:lnSpc>
                <a:spcPct val="113000"/>
              </a:lnSpc>
              <a:spcBef>
                <a:spcPts val="565"/>
              </a:spcBef>
            </a:pPr>
            <a:r>
              <a:rPr sz="850" b="1" spc="-5" dirty="0">
                <a:solidFill>
                  <a:srgbClr val="3E3E3E"/>
                </a:solidFill>
                <a:latin typeface="Arial" panose="020B0604020202020204"/>
                <a:cs typeface="Arial" panose="020B0604020202020204"/>
              </a:rPr>
              <a:t>Shares Underperforming Industry: </a:t>
            </a:r>
            <a:r>
              <a:rPr sz="850" spc="-5" dirty="0">
                <a:solidFill>
                  <a:srgbClr val="3E3E3E"/>
                </a:solidFill>
                <a:latin typeface="Arial" panose="020B0604020202020204"/>
                <a:cs typeface="Arial" panose="020B0604020202020204"/>
              </a:rPr>
              <a:t>Though Amgen’s shares have risen 2.9% this year so  far, it has underperformed an increase of 11.9% for 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p:txBody>
      </p:sp>
      <p:sp>
        <p:nvSpPr>
          <p:cNvPr id="4" name="object 4"/>
          <p:cNvSpPr/>
          <p:nvPr/>
        </p:nvSpPr>
        <p:spPr>
          <a:xfrm>
            <a:off x="315494" y="1113923"/>
            <a:ext cx="115302" cy="92242"/>
          </a:xfrm>
          <a:prstGeom prst="rect">
            <a:avLst/>
          </a:prstGeom>
          <a:blipFill>
            <a:blip r:embed="rId1" cstate="print"/>
            <a:stretch>
              <a:fillRect/>
            </a:stretch>
          </a:blipFill>
        </p:spPr>
        <p:txBody>
          <a:bodyPr wrap="square" lIns="0" tIns="0" rIns="0" bIns="0" rtlCol="0"/>
          <a:lstStyle/>
          <a:p/>
        </p:txBody>
      </p:sp>
      <p:sp>
        <p:nvSpPr>
          <p:cNvPr id="5" name="object 5"/>
          <p:cNvSpPr txBox="1"/>
          <p:nvPr/>
        </p:nvSpPr>
        <p:spPr>
          <a:xfrm>
            <a:off x="471905" y="1061251"/>
            <a:ext cx="4511675" cy="901700"/>
          </a:xfrm>
          <a:prstGeom prst="rect">
            <a:avLst/>
          </a:prstGeom>
        </p:spPr>
        <p:txBody>
          <a:bodyPr vert="horz" wrap="square" lIns="0" tIns="12700" rIns="0" bIns="0" rtlCol="0">
            <a:spAutoFit/>
          </a:bodyPr>
          <a:lstStyle/>
          <a:p>
            <a:pPr marL="12700" marR="5080" algn="just">
              <a:lnSpc>
                <a:spcPct val="113000"/>
              </a:lnSpc>
              <a:spcBef>
                <a:spcPts val="100"/>
              </a:spcBef>
            </a:pPr>
            <a:r>
              <a:rPr sz="850" b="1" spc="-5" dirty="0">
                <a:solidFill>
                  <a:srgbClr val="3E3E3E"/>
                </a:solidFill>
                <a:latin typeface="Arial" panose="020B0604020202020204"/>
                <a:cs typeface="Arial" panose="020B0604020202020204"/>
              </a:rPr>
              <a:t>Biosimilar/Generic Competition Hurting Sales: </a:t>
            </a:r>
            <a:r>
              <a:rPr sz="850" spc="-5" dirty="0">
                <a:solidFill>
                  <a:srgbClr val="3E3E3E"/>
                </a:solidFill>
                <a:latin typeface="Arial" panose="020B0604020202020204"/>
                <a:cs typeface="Arial" panose="020B0604020202020204"/>
              </a:rPr>
              <a:t>Biosimilars are having a negative impact on  key products like Neupogen and Neulasta in both the United States and EU. While Neupogen  lost patent protection in the United States in December 2013, Neulasta lost protection in  October 2015. Several generic versions of Neupogen have been launched, which have  significantly pulled down sales. Meanwhile, four biosimilar versions of Neulasta have also  been</a:t>
            </a:r>
            <a:r>
              <a:rPr sz="850" spc="1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launched</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United</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States</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and</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more</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biosimilars</a:t>
            </a:r>
            <a:r>
              <a:rPr sz="850" spc="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may</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also</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receive</a:t>
            </a:r>
            <a:r>
              <a:rPr sz="850" spc="7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approval</a:t>
            </a:r>
            <a:r>
              <a:rPr sz="850" spc="9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p:txBody>
      </p:sp>
      <p:sp>
        <p:nvSpPr>
          <p:cNvPr id="6" name="object 6"/>
          <p:cNvSpPr/>
          <p:nvPr/>
        </p:nvSpPr>
        <p:spPr>
          <a:xfrm>
            <a:off x="315494" y="3958055"/>
            <a:ext cx="115302" cy="92242"/>
          </a:xfrm>
          <a:prstGeom prst="rect">
            <a:avLst/>
          </a:prstGeom>
          <a:blipFill>
            <a:blip r:embed="rId1" cstate="print"/>
            <a:stretch>
              <a:fillRect/>
            </a:stretch>
          </a:blipFill>
        </p:spPr>
        <p:txBody>
          <a:bodyPr wrap="square" lIns="0" tIns="0" rIns="0" bIns="0" rtlCol="0"/>
          <a:lstStyle/>
          <a:p/>
        </p:txBody>
      </p:sp>
      <p:sp>
        <p:nvSpPr>
          <p:cNvPr id="7" name="object 7"/>
          <p:cNvSpPr/>
          <p:nvPr/>
        </p:nvSpPr>
        <p:spPr>
          <a:xfrm>
            <a:off x="315494" y="4657558"/>
            <a:ext cx="115302" cy="92242"/>
          </a:xfrm>
          <a:prstGeom prst="rect">
            <a:avLst/>
          </a:prstGeom>
          <a:blipFill>
            <a:blip r:embed="rId1" cstate="print"/>
            <a:stretch>
              <a:fillRect/>
            </a:stretch>
          </a:blipFill>
        </p:spPr>
        <p:txBody>
          <a:bodyPr wrap="square" lIns="0" tIns="0" rIns="0" bIns="0" rtlCol="0"/>
          <a:lstStyle/>
          <a:p/>
        </p:txBody>
      </p:sp>
      <p:sp>
        <p:nvSpPr>
          <p:cNvPr id="8" name="object 8"/>
          <p:cNvSpPr/>
          <p:nvPr/>
        </p:nvSpPr>
        <p:spPr>
          <a:xfrm>
            <a:off x="315494" y="5779837"/>
            <a:ext cx="115302" cy="92242"/>
          </a:xfrm>
          <a:prstGeom prst="rect">
            <a:avLst/>
          </a:prstGeom>
          <a:blipFill>
            <a:blip r:embed="rId1" cstate="print"/>
            <a:stretch>
              <a:fillRect/>
            </a:stretch>
          </a:blipFill>
        </p:spPr>
        <p:txBody>
          <a:bodyPr wrap="square" lIns="0" tIns="0" rIns="0" bIns="0" rtlCol="0"/>
          <a:lstStyle/>
          <a:p/>
        </p:txBody>
      </p:sp>
      <p:sp>
        <p:nvSpPr>
          <p:cNvPr id="9" name="object 9"/>
          <p:cNvSpPr/>
          <p:nvPr/>
        </p:nvSpPr>
        <p:spPr>
          <a:xfrm>
            <a:off x="315494" y="6333289"/>
            <a:ext cx="115302" cy="92242"/>
          </a:xfrm>
          <a:prstGeom prst="rect">
            <a:avLst/>
          </a:prstGeom>
          <a:blipFill>
            <a:blip r:embed="rId1" cstate="print"/>
            <a:stretch>
              <a:fillRect/>
            </a:stretch>
          </a:blipFill>
        </p:spPr>
        <p:txBody>
          <a:bodyPr wrap="square" lIns="0" tIns="0" rIns="0" bIns="0" rtlCol="0"/>
          <a:lstStyle/>
          <a:p/>
        </p:txBody>
      </p:sp>
      <p:sp>
        <p:nvSpPr>
          <p:cNvPr id="10" name="object 10"/>
          <p:cNvSpPr txBox="1"/>
          <p:nvPr/>
        </p:nvSpPr>
        <p:spPr>
          <a:xfrm>
            <a:off x="471905" y="1937551"/>
            <a:ext cx="6788150" cy="5375910"/>
          </a:xfrm>
          <a:prstGeom prst="rect">
            <a:avLst/>
          </a:prstGeom>
        </p:spPr>
        <p:txBody>
          <a:bodyPr vert="horz" wrap="square" lIns="0" tIns="12700" rIns="0" bIns="0" rtlCol="0">
            <a:spAutoFit/>
          </a:bodyPr>
          <a:lstStyle/>
          <a:p>
            <a:pPr marL="12700" marR="19050" algn="just">
              <a:lnSpc>
                <a:spcPct val="113000"/>
              </a:lnSpc>
              <a:spcBef>
                <a:spcPts val="100"/>
              </a:spcBef>
            </a:pPr>
            <a:r>
              <a:rPr sz="850" spc="-5" dirty="0">
                <a:solidFill>
                  <a:srgbClr val="3E3E3E"/>
                </a:solidFill>
                <a:latin typeface="Arial" panose="020B0604020202020204"/>
                <a:cs typeface="Arial" panose="020B0604020202020204"/>
              </a:rPr>
              <a:t>and thereafter, which will put further pressure on Neulasta sales. Pfizer’s Retacrit, the first biosimilar version of Epogen, was launched in  November 2018 and other biosimilar versions of Epogen may also receive approval in the future. Sensipar also lost patent exclusivity in  March 2018 and generics have been launched (at-risk).</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4605" algn="just">
              <a:lnSpc>
                <a:spcPct val="113000"/>
              </a:lnSpc>
            </a:pPr>
            <a:r>
              <a:rPr sz="850" spc="-5" dirty="0">
                <a:solidFill>
                  <a:srgbClr val="3E3E3E"/>
                </a:solidFill>
                <a:latin typeface="Arial" panose="020B0604020202020204"/>
                <a:cs typeface="Arial" panose="020B0604020202020204"/>
              </a:rPr>
              <a:t>In August 2016, Sandoz received FDA approval for its biosimilar version of Enbrel, Erelzi. Notably, Erelzi is yet to be launched in the United  States due to ongoing litigation. In April 2019, the FDA approved a second biosimilar version of Enbrel. Amgen has ongoing litigations with  two other generic makers for Enbrel. Two companies are also seeking approval to market generic versions of</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Kyprolis.</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19050" algn="just">
              <a:lnSpc>
                <a:spcPct val="113000"/>
              </a:lnSpc>
            </a:pPr>
            <a:r>
              <a:rPr sz="850" spc="-5" dirty="0">
                <a:solidFill>
                  <a:srgbClr val="3E3E3E"/>
                </a:solidFill>
                <a:latin typeface="Arial" panose="020B0604020202020204"/>
                <a:cs typeface="Arial" panose="020B0604020202020204"/>
              </a:rPr>
              <a:t>Sales of almost all mature products declined in the last four years due to biosimilar/generic competition with the trend expected to continue in  2021.</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4605" algn="just">
              <a:lnSpc>
                <a:spcPct val="113000"/>
              </a:lnSpc>
            </a:pPr>
            <a:r>
              <a:rPr sz="850" spc="-5" dirty="0">
                <a:solidFill>
                  <a:srgbClr val="3E3E3E"/>
                </a:solidFill>
                <a:latin typeface="Arial" panose="020B0604020202020204"/>
                <a:cs typeface="Arial" panose="020B0604020202020204"/>
              </a:rPr>
              <a:t>Importantly, Aimovig faces intense competition from Teva and Lilly’s CGRPs, Ajovy and Emgality, respectively. Both were approved by the  FDA 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2018.</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pPr>
            <a:r>
              <a:rPr sz="850" b="1" spc="-5" dirty="0">
                <a:solidFill>
                  <a:srgbClr val="3E3E3E"/>
                </a:solidFill>
                <a:latin typeface="Arial" panose="020B0604020202020204"/>
                <a:cs typeface="Arial" panose="020B0604020202020204"/>
              </a:rPr>
              <a:t>Softness in Enbrel Sales: </a:t>
            </a:r>
            <a:r>
              <a:rPr sz="850" spc="-5" dirty="0">
                <a:solidFill>
                  <a:srgbClr val="3E3E3E"/>
                </a:solidFill>
                <a:latin typeface="Arial" panose="020B0604020202020204"/>
                <a:cs typeface="Arial" panose="020B0604020202020204"/>
              </a:rPr>
              <a:t>The softness in sales of Enbrel, Amgen’s largest product, is also key cause for concern. Pricing pressure and stiff  competition are hurting sales of Enbrel, one of the main drivers of Amgen’s revenues. In 2020, this decline was compounded by a reduction  in the growth rate of the rheumatology market due to the pandemic. Enbrel sales declined 4% in 2020. The declining trends in Enbrel volumes  are expected to continue in 2021.</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4605" algn="just">
              <a:lnSpc>
                <a:spcPct val="113000"/>
              </a:lnSpc>
            </a:pPr>
            <a:r>
              <a:rPr sz="850" b="1" spc="-5" dirty="0">
                <a:solidFill>
                  <a:srgbClr val="3E3E3E"/>
                </a:solidFill>
                <a:latin typeface="Arial" panose="020B0604020202020204"/>
                <a:cs typeface="Arial" panose="020B0604020202020204"/>
              </a:rPr>
              <a:t>Negative Updates on the Pipeline Front: </a:t>
            </a:r>
            <a:r>
              <a:rPr sz="850" spc="-5" dirty="0">
                <a:solidFill>
                  <a:srgbClr val="3E3E3E"/>
                </a:solidFill>
                <a:latin typeface="Arial" panose="020B0604020202020204"/>
                <a:cs typeface="Arial" panose="020B0604020202020204"/>
              </a:rPr>
              <a:t>The company has had its share of pipeline setbacks including the disappointing top-line late-stage  data on trebananib for recurrent ovarian cancer.</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14605" algn="just">
              <a:lnSpc>
                <a:spcPct val="113000"/>
              </a:lnSpc>
            </a:pPr>
            <a:r>
              <a:rPr sz="850" spc="-5" dirty="0">
                <a:solidFill>
                  <a:srgbClr val="3E3E3E"/>
                </a:solidFill>
                <a:latin typeface="Arial" panose="020B0604020202020204"/>
                <a:cs typeface="Arial" panose="020B0604020202020204"/>
              </a:rPr>
              <a:t>In July 2019, Amgen discontinued two pivotal phase II/III studies evaluating CNP520 to prevent or delay the symptoms of Alzheimer's disease  (AD) in a high-risk population. A review of clinical data from the study showed that some patients in the studies experienced worsening of  cognitive function. This led the sponsors of the Generation Program to conclude that the potential benefit for participants in the studies failed  to outweigh 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risks.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7780" algn="just">
              <a:lnSpc>
                <a:spcPct val="113000"/>
              </a:lnSpc>
            </a:pPr>
            <a:r>
              <a:rPr sz="850" b="1" spc="-5" dirty="0">
                <a:solidFill>
                  <a:srgbClr val="3E3E3E"/>
                </a:solidFill>
                <a:latin typeface="Arial" panose="020B0604020202020204"/>
                <a:cs typeface="Arial" panose="020B0604020202020204"/>
              </a:rPr>
              <a:t>Repatha Issues: </a:t>
            </a:r>
            <a:r>
              <a:rPr sz="850" spc="-5" dirty="0">
                <a:solidFill>
                  <a:srgbClr val="3E3E3E"/>
                </a:solidFill>
                <a:latin typeface="Arial" panose="020B0604020202020204"/>
                <a:cs typeface="Arial" panose="020B0604020202020204"/>
              </a:rPr>
              <a:t>Sales of Repatha have suffered since launch due to payer restrictions. Despite Amgen’s efforts to improve access to  Repatha, patients face significant hurdles due to high co-pay expenses. Though volumes have improved, following the 60% cut in the U.S. list  price of Repatha to improve access and affordability of Repatha, the lower prices are affecting the profits from the</a:t>
            </a:r>
            <a:r>
              <a:rPr sz="850" spc="9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drug.</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4605" algn="just">
              <a:lnSpc>
                <a:spcPct val="113000"/>
              </a:lnSpc>
            </a:pPr>
            <a:r>
              <a:rPr sz="850" b="1" spc="-5" dirty="0">
                <a:solidFill>
                  <a:srgbClr val="3E3E3E"/>
                </a:solidFill>
                <a:latin typeface="Arial" panose="020B0604020202020204"/>
                <a:cs typeface="Arial" panose="020B0604020202020204"/>
              </a:rPr>
              <a:t>Global Pricing Pressure: </a:t>
            </a:r>
            <a:r>
              <a:rPr sz="850" spc="-5" dirty="0">
                <a:solidFill>
                  <a:srgbClr val="3E3E3E"/>
                </a:solidFill>
                <a:latin typeface="Arial" panose="020B0604020202020204"/>
                <a:cs typeface="Arial" panose="020B0604020202020204"/>
              </a:rPr>
              <a:t>Global efforts toward health care cost containment are creating pricing pressure on drugs and market access.  While many of the company’s drugs face pricing pressures in the United States, in many markets outside the U.S., government-mated pricing  actions have led to lowering of generic and patented drug prices. All these factors are creating pressure on sales and profits of pharma  companies. Also changes in the U.S. healthcare system as part of the health care reforms could further create further pricing</a:t>
            </a:r>
            <a:r>
              <a:rPr sz="850" spc="2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pressure.</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6510" algn="just">
              <a:lnSpc>
                <a:spcPct val="113000"/>
              </a:lnSpc>
              <a:spcBef>
                <a:spcPts val="5"/>
              </a:spcBef>
            </a:pPr>
            <a:r>
              <a:rPr sz="850" spc="-5" dirty="0">
                <a:solidFill>
                  <a:srgbClr val="3E3E3E"/>
                </a:solidFill>
                <a:latin typeface="Arial" panose="020B0604020202020204"/>
                <a:cs typeface="Arial" panose="020B0604020202020204"/>
              </a:rPr>
              <a:t>These pricing pressures are expected to continue and hurt the top line in future quarters. In fact, Amgen’s net selling price declined 5%  globally in 2019 and 6% in 2020 and is expected to decline in 2021 at a mid-single-digit</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rate.</a:t>
            </a:r>
            <a:endParaRPr sz="850">
              <a:latin typeface="Arial" panose="020B0604020202020204"/>
              <a:cs typeface="Arial" panose="020B0604020202020204"/>
            </a:endParaRPr>
          </a:p>
        </p:txBody>
      </p:sp>
      <p:sp>
        <p:nvSpPr>
          <p:cNvPr id="11" name="object 11"/>
          <p:cNvSpPr txBox="1"/>
          <p:nvPr/>
        </p:nvSpPr>
        <p:spPr>
          <a:xfrm>
            <a:off x="5376110" y="624639"/>
            <a:ext cx="1811655" cy="940435"/>
          </a:xfrm>
          <a:prstGeom prst="rect">
            <a:avLst/>
          </a:prstGeom>
        </p:spPr>
        <p:txBody>
          <a:bodyPr vert="horz" wrap="square" lIns="0" tIns="50800" rIns="0" bIns="0" rtlCol="0">
            <a:spAutoFit/>
          </a:bodyPr>
          <a:lstStyle/>
          <a:p>
            <a:pPr marL="12700" marR="5080">
              <a:lnSpc>
                <a:spcPct val="80000"/>
              </a:lnSpc>
              <a:spcBef>
                <a:spcPts val="400"/>
              </a:spcBef>
            </a:pPr>
            <a:r>
              <a:rPr sz="1200" spc="5" dirty="0">
                <a:solidFill>
                  <a:srgbClr val="3E3E3E"/>
                </a:solidFill>
                <a:latin typeface="Arial" panose="020B0604020202020204"/>
                <a:cs typeface="Arial" panose="020B0604020202020204"/>
              </a:rPr>
              <a:t>Several </a:t>
            </a:r>
            <a:r>
              <a:rPr sz="1200" dirty="0">
                <a:solidFill>
                  <a:srgbClr val="3E3E3E"/>
                </a:solidFill>
                <a:latin typeface="Arial" panose="020B0604020202020204"/>
                <a:cs typeface="Arial" panose="020B0604020202020204"/>
              </a:rPr>
              <a:t>of </a:t>
            </a:r>
            <a:r>
              <a:rPr sz="1200" spc="5" dirty="0">
                <a:solidFill>
                  <a:srgbClr val="3E3E3E"/>
                </a:solidFill>
                <a:latin typeface="Arial" panose="020B0604020202020204"/>
                <a:cs typeface="Arial" panose="020B0604020202020204"/>
              </a:rPr>
              <a:t>Amgen’s  marketed drugs are</a:t>
            </a:r>
            <a:r>
              <a:rPr sz="1200" spc="-80"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facing  </a:t>
            </a:r>
            <a:r>
              <a:rPr sz="1200" spc="5" dirty="0">
                <a:solidFill>
                  <a:srgbClr val="3E3E3E"/>
                </a:solidFill>
                <a:latin typeface="Arial" panose="020B0604020202020204"/>
                <a:cs typeface="Arial" panose="020B0604020202020204"/>
              </a:rPr>
              <a:t>increased </a:t>
            </a:r>
            <a:r>
              <a:rPr sz="1200" dirty="0">
                <a:solidFill>
                  <a:srgbClr val="3E3E3E"/>
                </a:solidFill>
                <a:latin typeface="Arial" panose="020B0604020202020204"/>
                <a:cs typeface="Arial" panose="020B0604020202020204"/>
              </a:rPr>
              <a:t>pricing  </a:t>
            </a:r>
            <a:r>
              <a:rPr sz="1200" spc="5" dirty="0">
                <a:solidFill>
                  <a:srgbClr val="3E3E3E"/>
                </a:solidFill>
                <a:latin typeface="Arial" panose="020B0604020202020204"/>
                <a:cs typeface="Arial" panose="020B0604020202020204"/>
              </a:rPr>
              <a:t>headwinds </a:t>
            </a:r>
            <a:r>
              <a:rPr sz="1200" dirty="0">
                <a:solidFill>
                  <a:srgbClr val="3E3E3E"/>
                </a:solidFill>
                <a:latin typeface="Arial" panose="020B0604020202020204"/>
                <a:cs typeface="Arial" panose="020B0604020202020204"/>
              </a:rPr>
              <a:t>in </a:t>
            </a:r>
            <a:r>
              <a:rPr sz="1200" spc="5" dirty="0">
                <a:solidFill>
                  <a:srgbClr val="3E3E3E"/>
                </a:solidFill>
                <a:latin typeface="Arial" panose="020B0604020202020204"/>
                <a:cs typeface="Arial" panose="020B0604020202020204"/>
              </a:rPr>
              <a:t>2021 and  continued COVID-19  headwinds.</a:t>
            </a:r>
            <a:endParaRPr sz="1200">
              <a:latin typeface="Arial" panose="020B0604020202020204"/>
              <a:cs typeface="Arial" panose="020B0604020202020204"/>
            </a:endParaRPr>
          </a:p>
        </p:txBody>
      </p:sp>
      <p:sp>
        <p:nvSpPr>
          <p:cNvPr id="12" name="object 12"/>
          <p:cNvSpPr/>
          <p:nvPr/>
        </p:nvSpPr>
        <p:spPr>
          <a:xfrm>
            <a:off x="5227387" y="675773"/>
            <a:ext cx="0" cy="991869"/>
          </a:xfrm>
          <a:custGeom>
            <a:avLst/>
            <a:gdLst/>
            <a:ahLst/>
            <a:cxnLst/>
            <a:rect l="l" t="t" r="r" b="b"/>
            <a:pathLst>
              <a:path h="991869">
                <a:moveTo>
                  <a:pt x="0" y="0"/>
                </a:moveTo>
                <a:lnTo>
                  <a:pt x="0" y="991602"/>
                </a:lnTo>
              </a:path>
            </a:pathLst>
          </a:custGeom>
          <a:ln w="15373">
            <a:solidFill>
              <a:srgbClr val="CC0000"/>
            </a:solidFill>
          </a:ln>
        </p:spPr>
        <p:txBody>
          <a:bodyPr wrap="square" lIns="0" tIns="0" rIns="0" bIns="0" rtlCol="0"/>
          <a:lstStyle/>
          <a:p/>
        </p:txBody>
      </p:sp>
      <p:sp>
        <p:nvSpPr>
          <p:cNvPr id="13" name="object 13"/>
          <p:cNvSpPr/>
          <p:nvPr/>
        </p:nvSpPr>
        <p:spPr>
          <a:xfrm>
            <a:off x="319338" y="7705390"/>
            <a:ext cx="6925945" cy="0"/>
          </a:xfrm>
          <a:custGeom>
            <a:avLst/>
            <a:gdLst/>
            <a:ahLst/>
            <a:cxnLst/>
            <a:rect l="l" t="t" r="r" b="b"/>
            <a:pathLst>
              <a:path w="6925945">
                <a:moveTo>
                  <a:pt x="0" y="0"/>
                </a:moveTo>
                <a:lnTo>
                  <a:pt x="6925844" y="0"/>
                </a:lnTo>
              </a:path>
            </a:pathLst>
          </a:custGeom>
          <a:ln w="7686">
            <a:solidFill>
              <a:srgbClr val="CACACA"/>
            </a:solidFill>
          </a:ln>
        </p:spPr>
        <p:txBody>
          <a:bodyPr wrap="square" lIns="0" tIns="0" rIns="0" bIns="0" rtlCol="0"/>
          <a:lstStyle/>
          <a:p/>
        </p:txBody>
      </p:sp>
      <p:sp>
        <p:nvSpPr>
          <p:cNvPr id="14" name="object 1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5" name="object 1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6" name="object 1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7" name="object 1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8" name="object 1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9" name="object 19"/>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2" name="object 22"/>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23"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2"/>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1476341"/>
            <a:ext cx="4692650"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Total revenues of $6.63 billion beat the SEABRIDGE Consensus Estimate of $6.57 billion. Total  revenues rose 7% year over year.</a:t>
            </a:r>
            <a:endParaRPr sz="850">
              <a:latin typeface="Arial" panose="020B0604020202020204"/>
              <a:cs typeface="Arial" panose="020B0604020202020204"/>
            </a:endParaRPr>
          </a:p>
        </p:txBody>
      </p:sp>
      <p:sp>
        <p:nvSpPr>
          <p:cNvPr id="3" name="object 3"/>
          <p:cNvSpPr txBox="1"/>
          <p:nvPr/>
        </p:nvSpPr>
        <p:spPr>
          <a:xfrm>
            <a:off x="302794" y="1885281"/>
            <a:ext cx="6947534" cy="8172450"/>
          </a:xfrm>
          <a:prstGeom prst="rect">
            <a:avLst/>
          </a:prstGeom>
        </p:spPr>
        <p:txBody>
          <a:bodyPr vert="horz" wrap="square" lIns="0" tIns="13335" rIns="0" bIns="0" rtlCol="0">
            <a:spAutoFit/>
          </a:bodyPr>
          <a:lstStyle/>
          <a:p>
            <a:pPr marL="12700">
              <a:lnSpc>
                <a:spcPct val="100000"/>
              </a:lnSpc>
              <a:spcBef>
                <a:spcPts val="105"/>
              </a:spcBef>
            </a:pPr>
            <a:r>
              <a:rPr sz="900" b="1" dirty="0">
                <a:solidFill>
                  <a:srgbClr val="3E3E3E"/>
                </a:solidFill>
                <a:latin typeface="Arial" panose="020B0604020202020204"/>
                <a:cs typeface="Arial" panose="020B0604020202020204"/>
              </a:rPr>
              <a:t>Quarter in</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Detail</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Total product revenues rose 8% from the year-ago quarter to $6.3 billion (U.S.: $4.66 billion; ex-U.S.: $1.67 billion). Higher sales of Repatha,  Otezla and biosimilar products were offset by the erosion of mature brands from biosimilar/new competition and COVID-19 related impact on  some drugs. The company said that though it experienced continued recovery from the peak impact of the COVID-19 pandemic as physician  interaction and prescription trends improved, it was still below pre-COVID-19</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levels.</a:t>
            </a:r>
            <a:endParaRPr sz="850">
              <a:latin typeface="Arial" panose="020B0604020202020204"/>
              <a:cs typeface="Arial" panose="020B0604020202020204"/>
            </a:endParaRPr>
          </a:p>
          <a:p>
            <a:pPr marL="12700" marR="1794510" algn="just">
              <a:lnSpc>
                <a:spcPct val="214000"/>
              </a:lnSpc>
              <a:spcBef>
                <a:spcPts val="5"/>
              </a:spcBef>
            </a:pPr>
            <a:r>
              <a:rPr sz="850" spc="-5" dirty="0">
                <a:solidFill>
                  <a:srgbClr val="3E3E3E"/>
                </a:solidFill>
                <a:latin typeface="Arial" panose="020B0604020202020204"/>
                <a:cs typeface="Arial" panose="020B0604020202020204"/>
              </a:rPr>
              <a:t>Product sales growth was mostly driven by higher volumes (up 13%) as prices were lower for several drugs.  Other revenues of $300 million declined 5% year over</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Performance of Key</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Drugs</a:t>
            </a:r>
            <a:endParaRPr sz="900">
              <a:latin typeface="Arial" panose="020B0604020202020204"/>
              <a:cs typeface="Arial" panose="020B0604020202020204"/>
            </a:endParaRPr>
          </a:p>
          <a:p>
            <a:pPr marL="12700" marR="5715" algn="just">
              <a:lnSpc>
                <a:spcPct val="113000"/>
              </a:lnSpc>
              <a:spcBef>
                <a:spcPts val="900"/>
              </a:spcBef>
            </a:pPr>
            <a:r>
              <a:rPr sz="850" spc="-5" dirty="0">
                <a:solidFill>
                  <a:srgbClr val="3E3E3E"/>
                </a:solidFill>
                <a:latin typeface="Arial" panose="020B0604020202020204"/>
                <a:cs typeface="Arial" panose="020B0604020202020204"/>
              </a:rPr>
              <a:t>Prolia revenues came in at $749 million, flat from the year-ago quarter. COVID-19 has caused a change in historical quarterly trends for Prolia.  The drug witnesses higher revenues in the second and the fourth quarters of a year due to its six-month dosing regimen. Given the negative  impact of the pandemic in the second quarter and the six-month dosing regimen of Prolia, the number of repeat patients in the fourth quarter  were lower than pre-COVID growth trends. However, the company did witness a positive trend in new patient</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starts.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0795" algn="just">
              <a:lnSpc>
                <a:spcPct val="113000"/>
              </a:lnSpc>
            </a:pPr>
            <a:r>
              <a:rPr sz="850" spc="-5" dirty="0">
                <a:solidFill>
                  <a:srgbClr val="3E3E3E"/>
                </a:solidFill>
                <a:latin typeface="Arial" panose="020B0604020202020204"/>
                <a:cs typeface="Arial" panose="020B0604020202020204"/>
              </a:rPr>
              <a:t>Xgeva delivered revenues of $502 million, up 3% from the year-ago quarter driven by volume growth as sales of the drug continued to recover  from the COVID-19</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impact.</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0795" algn="just">
              <a:lnSpc>
                <a:spcPct val="113000"/>
              </a:lnSpc>
            </a:pPr>
            <a:r>
              <a:rPr sz="850" spc="-5" dirty="0">
                <a:solidFill>
                  <a:srgbClr val="3E3E3E"/>
                </a:solidFill>
                <a:latin typeface="Arial" panose="020B0604020202020204"/>
                <a:cs typeface="Arial" panose="020B0604020202020204"/>
              </a:rPr>
              <a:t>Kyprolis recorded sales of $272 million, up 2% year over year driven by new patient share helped by encouraging uptake for combination use of  Kyprolis plus Darzalex and dexamethasone (based on CADOR study</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data).</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0800" algn="just">
              <a:lnSpc>
                <a:spcPct val="113000"/>
              </a:lnSpc>
            </a:pPr>
            <a:r>
              <a:rPr sz="850" spc="-5" dirty="0">
                <a:solidFill>
                  <a:srgbClr val="3E3E3E"/>
                </a:solidFill>
                <a:latin typeface="Arial" panose="020B0604020202020204"/>
                <a:cs typeface="Arial" panose="020B0604020202020204"/>
              </a:rPr>
              <a:t>Repatha generated revenues of $253 million, up 27% year over year, as higher volume was partially offset by lower prices due to Amgen’s  efforts to improve access and affordability for the</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product.</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Vectibix revenues came in at $221 million, up 21% year over year. Nplate sales rose 8% to $227 million. Blincyto sales increased 29% from the  year-ago period to $103 million.</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9525" algn="just">
              <a:lnSpc>
                <a:spcPct val="113000"/>
              </a:lnSpc>
              <a:spcBef>
                <a:spcPts val="5"/>
              </a:spcBef>
            </a:pPr>
            <a:r>
              <a:rPr sz="850" spc="-5" dirty="0">
                <a:solidFill>
                  <a:srgbClr val="3E3E3E"/>
                </a:solidFill>
                <a:latin typeface="Arial" panose="020B0604020202020204"/>
                <a:cs typeface="Arial" panose="020B0604020202020204"/>
              </a:rPr>
              <a:t>Parsabiv recorded sales of $172 million, down 4% due to changes in reimbursement rules for the drug. In 2021, Parsabiv sales are expected to  decline approximately 40% to 50%. Parsabiv sales in the first quarter are expected to be the lowest of the year as customers deplete inventory  build in the second half of 2020.</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Aimovig recorded sales of $104 million in the quarter, up only 6% year over year as volume growth was partially offset by lower net selling price.  COVID-19 hurt new patient starts of the drug, which led to flat sequential numbers. Aimovig commands 46% share of total prescription of the  CGRP class of medicines and 38% of new prescriptions.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7620" algn="just">
              <a:lnSpc>
                <a:spcPct val="113000"/>
              </a:lnSpc>
            </a:pPr>
            <a:r>
              <a:rPr sz="850" spc="-5" dirty="0">
                <a:solidFill>
                  <a:srgbClr val="3E3E3E"/>
                </a:solidFill>
                <a:latin typeface="Arial" panose="020B0604020202020204"/>
                <a:cs typeface="Arial" panose="020B0604020202020204"/>
              </a:rPr>
              <a:t>New osteoporosis drug, Evenity recorded sales of $90 million in the quarter compared with $59 million in the previous quarter driven by volume  growth. Strong volume growth is expected to continue in</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Sales of Otezla were $617 million in the quarter driven by U.S. prescription volume</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growth.</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spcBef>
                <a:spcPts val="5"/>
              </a:spcBef>
            </a:pPr>
            <a:r>
              <a:rPr sz="850" spc="-5" dirty="0">
                <a:solidFill>
                  <a:srgbClr val="3E3E3E"/>
                </a:solidFill>
                <a:latin typeface="Arial" panose="020B0604020202020204"/>
                <a:cs typeface="Arial" panose="020B0604020202020204"/>
              </a:rPr>
              <a:t>Biosimilar generated revenues of $541 million in the quarter driven by volume growth, which offset the impact of declines in net selling price.  Sales of Kanjinti and Mvasi were $158 million and $280 million in the quarter, compared with $167 million and $231 million, respectively, in the  previous quarter. Sales of Kanjinti declined sequentially as volume gains were offset by price declines and unfavorable changes to estimated  sales deductions. Sales of Amgevita rose 45% to $103</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million.</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7620" algn="just">
              <a:lnSpc>
                <a:spcPct val="113000"/>
              </a:lnSpc>
            </a:pPr>
            <a:r>
              <a:rPr sz="850" spc="-5" dirty="0">
                <a:solidFill>
                  <a:srgbClr val="3E3E3E"/>
                </a:solidFill>
                <a:latin typeface="Arial" panose="020B0604020202020204"/>
                <a:cs typeface="Arial" panose="020B0604020202020204"/>
              </a:rPr>
              <a:t>In 2021, market expansion and volume growth are expected to benefit Mvasi’s sales while lower prices due to increased competition may hurt  sales. Kanjinti sequential sales trends in 2021 are expected to be similar to the fourth quarter. Overall, for biosimilars, volume growth is expected  to be partially offset by lower prices due to increased competition in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However, all the mature drugs like Enbrel, Aranesp, Epogen, Neupogen and Neulasta declined due to an array of branded and generic  competitors. Enbrel revenues of $1.27 billion declined 5% year over year due to lower demand and market share as well as slower growth pace  in the rheumatoid arthritis market related to COVID-19.</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Aranesp revenues declined 12% from the prior-year quarter to $375 million. Revenues of the other ESA, Epogen, declined 37% to $133 million.  Neulasta revenues declined 19% from the year-ago period to $536 million. Neupogen recorded 26% increase in sales to $46 million in</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endParaRPr sz="850">
              <a:latin typeface="Arial" panose="020B0604020202020204"/>
              <a:cs typeface="Arial" panose="020B0604020202020204"/>
            </a:endParaRPr>
          </a:p>
        </p:txBody>
      </p:sp>
      <p:sp>
        <p:nvSpPr>
          <p:cNvPr id="4" name="object 4"/>
          <p:cNvSpPr/>
          <p:nvPr/>
        </p:nvSpPr>
        <p:spPr>
          <a:xfrm>
            <a:off x="5242760" y="875631"/>
            <a:ext cx="1967831" cy="830179"/>
          </a:xfrm>
          <a:prstGeom prst="rect">
            <a:avLst/>
          </a:prstGeom>
          <a:blipFill>
            <a:blip r:embed="rId1"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Quarterly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endParaRPr sz="850">
              <a:latin typeface="Arial" panose="020B0604020202020204"/>
              <a:cs typeface="Arial" panose="020B0604020202020204"/>
            </a:endParaRPr>
          </a:p>
        </p:txBody>
      </p:sp>
      <p:sp>
        <p:nvSpPr>
          <p:cNvPr id="7" name="object 7"/>
          <p:cNvSpPr txBox="1"/>
          <p:nvPr/>
        </p:nvSpPr>
        <p:spPr>
          <a:xfrm>
            <a:off x="6928853" y="1416384"/>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3.81</a:t>
            </a:r>
            <a:endParaRPr sz="850">
              <a:latin typeface="Arial" panose="020B0604020202020204"/>
              <a:cs typeface="Arial" panose="020B0604020202020204"/>
            </a:endParaRPr>
          </a:p>
        </p:txBody>
      </p:sp>
      <p:sp>
        <p:nvSpPr>
          <p:cNvPr id="8" name="object 8"/>
          <p:cNvSpPr txBox="1"/>
          <p:nvPr/>
        </p:nvSpPr>
        <p:spPr>
          <a:xfrm>
            <a:off x="5291555" y="1585494"/>
            <a:ext cx="92900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Annual EPS</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p:txBody>
      </p:sp>
      <p:sp>
        <p:nvSpPr>
          <p:cNvPr id="9" name="object 9"/>
          <p:cNvSpPr txBox="1"/>
          <p:nvPr/>
        </p:nvSpPr>
        <p:spPr>
          <a:xfrm>
            <a:off x="6867358" y="1585494"/>
            <a:ext cx="29527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16.60</a:t>
            </a:r>
            <a:endParaRPr sz="850">
              <a:latin typeface="Arial" panose="020B0604020202020204"/>
              <a:cs typeface="Arial" panose="020B0604020202020204"/>
            </a:endParaRPr>
          </a:p>
        </p:txBody>
      </p:sp>
      <p:sp>
        <p:nvSpPr>
          <p:cNvPr id="10" name="object 10"/>
          <p:cNvSpPr/>
          <p:nvPr/>
        </p:nvSpPr>
        <p:spPr>
          <a:xfrm>
            <a:off x="5308098" y="1594351"/>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1" name="object 11"/>
          <p:cNvSpPr/>
          <p:nvPr/>
        </p:nvSpPr>
        <p:spPr>
          <a:xfrm>
            <a:off x="6384256" y="1594351"/>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2" name="object 12"/>
          <p:cNvSpPr/>
          <p:nvPr/>
        </p:nvSpPr>
        <p:spPr>
          <a:xfrm>
            <a:off x="5238917" y="871788"/>
            <a:ext cx="0" cy="907415"/>
          </a:xfrm>
          <a:custGeom>
            <a:avLst/>
            <a:gdLst/>
            <a:ahLst/>
            <a:cxnLst/>
            <a:rect l="l" t="t" r="r" b="b"/>
            <a:pathLst>
              <a:path h="907414">
                <a:moveTo>
                  <a:pt x="0" y="0"/>
                </a:moveTo>
                <a:lnTo>
                  <a:pt x="0" y="907047"/>
                </a:lnTo>
              </a:path>
            </a:pathLst>
          </a:custGeom>
          <a:ln w="7686">
            <a:solidFill>
              <a:srgbClr val="CACACA"/>
            </a:solidFill>
          </a:ln>
        </p:spPr>
        <p:txBody>
          <a:bodyPr wrap="square" lIns="0" tIns="0" rIns="0" bIns="0" rtlCol="0"/>
          <a:lstStyle/>
          <a:p/>
        </p:txBody>
      </p:sp>
      <p:graphicFrame>
        <p:nvGraphicFramePr>
          <p:cNvPr id="13" name="object 13"/>
          <p:cNvGraphicFramePr>
            <a:graphicFrameLocks noGrp="1"/>
          </p:cNvGraphicFramePr>
          <p:nvPr>
            <p:custDataLst>
              <p:tags r:id="rId3"/>
            </p:custDataLst>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195342">
                <a:tc>
                  <a:txBody>
                    <a:bodyPr/>
                    <a:lstStyle/>
                    <a:p>
                      <a:pPr marL="31750">
                        <a:lnSpc>
                          <a:spcPts val="1195"/>
                        </a:lnSpc>
                      </a:pPr>
                      <a:r>
                        <a:rPr sz="1050" b="1" spc="20" dirty="0">
                          <a:solidFill>
                            <a:srgbClr val="38829D"/>
                          </a:solidFill>
                          <a:latin typeface="Arial" panose="020B0604020202020204"/>
                          <a:cs typeface="Arial" panose="020B0604020202020204"/>
                        </a:rPr>
                        <a:t>Last Earnings</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Report</a:t>
                      </a:r>
                      <a:endParaRPr sz="1050" b="1" spc="20" dirty="0">
                        <a:solidFill>
                          <a:srgbClr val="38829D"/>
                        </a:solidFill>
                        <a:latin typeface="Arial" panose="020B0604020202020204"/>
                        <a:cs typeface="Arial" panose="020B0604020202020204"/>
                      </a:endParaRPr>
                    </a:p>
                  </a:txBody>
                  <a:tcPr marL="0" marR="0" marT="0" marB="0"/>
                </a:tc>
                <a:tc gridSpan="2">
                  <a:txBody>
                    <a:bodyPr/>
                    <a:lstStyle/>
                    <a:p>
                      <a:pPr>
                        <a:lnSpc>
                          <a:spcPct val="100000"/>
                        </a:lnSpc>
                      </a:pPr>
                      <a:endParaRPr sz="800">
                        <a:latin typeface="Times New Roman" panose="02020603050405020304"/>
                        <a:cs typeface="Times New Roman" panose="02020603050405020304"/>
                      </a:endParaRPr>
                    </a:p>
                  </a:txBody>
                  <a:tcPr marL="0" marR="0" marT="0" marB="0"/>
                </a:tc>
                <a:tc hMerge="1">
                  <a:tcPr marL="0" marR="0" marT="0" marB="0"/>
                </a:tc>
              </a:tr>
              <a:tr h="233544">
                <a:tc>
                  <a:txBody>
                    <a:bodyPr/>
                    <a:lstStyle/>
                    <a:p>
                      <a:pPr marL="31750">
                        <a:lnSpc>
                          <a:spcPct val="100000"/>
                        </a:lnSpc>
                        <a:spcBef>
                          <a:spcPts val="240"/>
                        </a:spcBef>
                      </a:pPr>
                      <a:r>
                        <a:rPr sz="900" b="1" spc="5" dirty="0">
                          <a:solidFill>
                            <a:srgbClr val="3E3E3E"/>
                          </a:solidFill>
                          <a:latin typeface="Arial" panose="020B0604020202020204"/>
                          <a:cs typeface="Arial" panose="020B0604020202020204"/>
                        </a:rPr>
                        <a:t>Amgen </a:t>
                      </a:r>
                      <a:r>
                        <a:rPr sz="900" b="1" dirty="0">
                          <a:solidFill>
                            <a:srgbClr val="3E3E3E"/>
                          </a:solidFill>
                          <a:latin typeface="Arial" panose="020B0604020202020204"/>
                          <a:cs typeface="Arial" panose="020B0604020202020204"/>
                        </a:rPr>
                        <a:t>Beats on </a:t>
                      </a:r>
                      <a:r>
                        <a:rPr sz="900" b="1" spc="5" dirty="0">
                          <a:solidFill>
                            <a:srgbClr val="3E3E3E"/>
                          </a:solidFill>
                          <a:latin typeface="Arial" panose="020B0604020202020204"/>
                          <a:cs typeface="Arial" panose="020B0604020202020204"/>
                        </a:rPr>
                        <a:t>Q4 </a:t>
                      </a:r>
                      <a:r>
                        <a:rPr sz="900" b="1" dirty="0">
                          <a:solidFill>
                            <a:srgbClr val="3E3E3E"/>
                          </a:solidFill>
                          <a:latin typeface="Arial" panose="020B0604020202020204"/>
                          <a:cs typeface="Arial" panose="020B0604020202020204"/>
                        </a:rPr>
                        <a:t>Earnings </a:t>
                      </a:r>
                      <a:r>
                        <a:rPr sz="900" b="1" spc="5" dirty="0">
                          <a:solidFill>
                            <a:srgbClr val="3E3E3E"/>
                          </a:solidFill>
                          <a:latin typeface="Arial" panose="020B0604020202020204"/>
                          <a:cs typeface="Arial" panose="020B0604020202020204"/>
                        </a:rPr>
                        <a:t>&amp;</a:t>
                      </a:r>
                      <a:r>
                        <a:rPr sz="900" b="1" spc="-1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Sales</a:t>
                      </a:r>
                      <a:endParaRPr sz="900">
                        <a:latin typeface="Arial" panose="020B0604020202020204"/>
                        <a:cs typeface="Arial" panose="020B0604020202020204"/>
                      </a:endParaRPr>
                    </a:p>
                  </a:txBody>
                  <a:tcPr marL="0" marR="0" marT="30480" marB="0"/>
                </a:tc>
                <a:tc>
                  <a:txBody>
                    <a:bodyPr/>
                    <a:lstStyle/>
                    <a:p>
                      <a:pPr marL="73025">
                        <a:lnSpc>
                          <a:spcPct val="100000"/>
                        </a:lnSpc>
                        <a:spcBef>
                          <a:spcPts val="410"/>
                        </a:spcBef>
                      </a:pPr>
                      <a:r>
                        <a:rPr sz="850" b="1" spc="-5" dirty="0">
                          <a:solidFill>
                            <a:srgbClr val="007F06"/>
                          </a:solidFill>
                          <a:latin typeface="Arial" panose="020B0604020202020204"/>
                          <a:cs typeface="Arial" panose="020B0604020202020204"/>
                        </a:rPr>
                        <a:t>Quarter</a:t>
                      </a:r>
                      <a:r>
                        <a:rPr sz="850" b="1" spc="-15" dirty="0">
                          <a:solidFill>
                            <a:srgbClr val="007F06"/>
                          </a:solidFill>
                          <a:latin typeface="Arial" panose="020B0604020202020204"/>
                          <a:cs typeface="Arial" panose="020B0604020202020204"/>
                        </a:rPr>
                        <a:t> </a:t>
                      </a:r>
                      <a:r>
                        <a:rPr sz="850" b="1" spc="-5" dirty="0">
                          <a:solidFill>
                            <a:srgbClr val="007F06"/>
                          </a:solidFill>
                          <a:latin typeface="Arial" panose="020B0604020202020204"/>
                          <a:cs typeface="Arial" panose="020B0604020202020204"/>
                        </a:rPr>
                        <a:t>Ending</a:t>
                      </a:r>
                      <a:endParaRPr sz="850">
                        <a:latin typeface="Arial" panose="020B0604020202020204"/>
                        <a:cs typeface="Arial" panose="020B0604020202020204"/>
                      </a:endParaRPr>
                    </a:p>
                  </a:txBody>
                  <a:tcPr marL="0" marR="0" marT="52069" marB="0">
                    <a:lnB w="9525">
                      <a:solidFill>
                        <a:srgbClr val="CACACA"/>
                      </a:solidFill>
                      <a:prstDash val="solid"/>
                    </a:lnB>
                  </a:tcPr>
                </a:tc>
                <a:tc>
                  <a:txBody>
                    <a:bodyPr/>
                    <a:lstStyle/>
                    <a:p>
                      <a:pPr marR="52705" algn="r">
                        <a:lnSpc>
                          <a:spcPct val="100000"/>
                        </a:lnSpc>
                        <a:spcBef>
                          <a:spcPts val="410"/>
                        </a:spcBef>
                      </a:pPr>
                      <a:r>
                        <a:rPr sz="850" b="1" dirty="0">
                          <a:solidFill>
                            <a:srgbClr val="007F06"/>
                          </a:solidFill>
                          <a:latin typeface="Arial" panose="020B0604020202020204"/>
                          <a:cs typeface="Arial" panose="020B0604020202020204"/>
                        </a:rPr>
                        <a:t>12/2020</a:t>
                      </a:r>
                      <a:endParaRPr sz="850">
                        <a:latin typeface="Arial" panose="020B0604020202020204"/>
                        <a:cs typeface="Arial" panose="020B0604020202020204"/>
                      </a:endParaRPr>
                    </a:p>
                  </a:txBody>
                  <a:tcPr marL="0" marR="0" marT="52069" marB="0">
                    <a:lnB w="9525">
                      <a:solidFill>
                        <a:srgbClr val="CACACA"/>
                      </a:solidFill>
                      <a:prstDash val="solid"/>
                    </a:lnB>
                  </a:tcPr>
                </a:tc>
              </a:tr>
              <a:tr h="215231">
                <a:tc>
                  <a:txBody>
                    <a:bodyPr/>
                    <a:lstStyle/>
                    <a:p>
                      <a:pPr marL="31750">
                        <a:lnSpc>
                          <a:spcPct val="100000"/>
                        </a:lnSpc>
                        <a:spcBef>
                          <a:spcPts val="510"/>
                        </a:spcBef>
                      </a:pPr>
                      <a:r>
                        <a:rPr sz="850" spc="-5" dirty="0">
                          <a:solidFill>
                            <a:srgbClr val="3E3E3E"/>
                          </a:solidFill>
                          <a:latin typeface="Arial" panose="020B0604020202020204"/>
                          <a:cs typeface="Arial" panose="020B0604020202020204"/>
                        </a:rPr>
                        <a:t>Amgen reported fourth-quarter 2020 earnings of $3.81 per share, which beat the</a:t>
                      </a:r>
                      <a:r>
                        <a:rPr sz="850" spc="1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SEABRIDGE</a:t>
                      </a:r>
                      <a:endParaRPr sz="850">
                        <a:latin typeface="Arial" panose="020B0604020202020204"/>
                        <a:cs typeface="Arial" panose="020B0604020202020204"/>
                      </a:endParaRPr>
                    </a:p>
                  </a:txBody>
                  <a:tcPr marL="0" marR="0" marT="64769" marB="0"/>
                </a:tc>
                <a:tc>
                  <a:txBody>
                    <a:bodyPr/>
                    <a:lstStyle/>
                    <a:p>
                      <a:pPr marL="64770">
                        <a:lnSpc>
                          <a:spcPct val="100000"/>
                        </a:lnSpc>
                        <a:spcBef>
                          <a:spcPts val="390"/>
                        </a:spcBef>
                      </a:pPr>
                      <a:r>
                        <a:rPr sz="850" spc="-5" dirty="0">
                          <a:solidFill>
                            <a:srgbClr val="3E3E3E"/>
                          </a:solidFill>
                          <a:latin typeface="Arial" panose="020B0604020202020204"/>
                          <a:cs typeface="Arial" panose="020B0604020202020204"/>
                        </a:rPr>
                        <a:t>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c>
                  <a:txBody>
                    <a:bodyPr/>
                    <a:lstStyle/>
                    <a:p>
                      <a:pPr marR="55245" algn="r">
                        <a:lnSpc>
                          <a:spcPct val="100000"/>
                        </a:lnSpc>
                        <a:spcBef>
                          <a:spcPts val="390"/>
                        </a:spcBef>
                      </a:pPr>
                      <a:r>
                        <a:rPr sz="850" b="1" spc="-5" dirty="0">
                          <a:solidFill>
                            <a:srgbClr val="3E3E3E"/>
                          </a:solidFill>
                          <a:latin typeface="Arial" panose="020B0604020202020204"/>
                          <a:cs typeface="Arial" panose="020B0604020202020204"/>
                        </a:rPr>
                        <a:t>Feb 02,</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r>
              <a:tr h="152400">
                <a:tc>
                  <a:txBody>
                    <a:bodyPr/>
                    <a:lstStyle/>
                    <a:p>
                      <a:pPr marL="31750">
                        <a:lnSpc>
                          <a:spcPts val="985"/>
                        </a:lnSpc>
                      </a:pPr>
                      <a:r>
                        <a:rPr sz="850" spc="-5" dirty="0">
                          <a:solidFill>
                            <a:srgbClr val="3E3E3E"/>
                          </a:solidFill>
                          <a:latin typeface="Arial" panose="020B0604020202020204"/>
                          <a:cs typeface="Arial" panose="020B0604020202020204"/>
                        </a:rPr>
                        <a:t>Consensus Estimate of $3.36. Earnings rose 5% year over year driven by higher revenues,</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which</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9690" algn="r">
                        <a:lnSpc>
                          <a:spcPct val="100000"/>
                        </a:lnSpc>
                        <a:spcBef>
                          <a:spcPts val="25"/>
                        </a:spcBef>
                      </a:pPr>
                      <a:r>
                        <a:rPr sz="850" b="1" dirty="0">
                          <a:solidFill>
                            <a:srgbClr val="3E3E3E"/>
                          </a:solidFill>
                          <a:latin typeface="Arial" panose="020B0604020202020204"/>
                          <a:cs typeface="Arial" panose="020B0604020202020204"/>
                        </a:rPr>
                        <a:t>0.86%</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r h="185820">
                <a:tc>
                  <a:txBody>
                    <a:bodyPr/>
                    <a:lstStyle/>
                    <a:p>
                      <a:pPr marL="31750">
                        <a:lnSpc>
                          <a:spcPts val="935"/>
                        </a:lnSpc>
                      </a:pPr>
                      <a:r>
                        <a:rPr sz="850" spc="-5" dirty="0">
                          <a:solidFill>
                            <a:srgbClr val="3E3E3E"/>
                          </a:solidFill>
                          <a:latin typeface="Arial" panose="020B0604020202020204"/>
                          <a:cs typeface="Arial" panose="020B0604020202020204"/>
                        </a:rPr>
                        <a:t>offset the impact of higher operating expenses.</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3975" algn="r">
                        <a:lnSpc>
                          <a:spcPct val="100000"/>
                        </a:lnSpc>
                        <a:spcBef>
                          <a:spcPts val="25"/>
                        </a:spcBef>
                      </a:pPr>
                      <a:r>
                        <a:rPr sz="850" b="1" dirty="0">
                          <a:solidFill>
                            <a:srgbClr val="3E3E3E"/>
                          </a:solidFill>
                          <a:latin typeface="Arial" panose="020B0604020202020204"/>
                          <a:cs typeface="Arial" panose="020B0604020202020204"/>
                        </a:rPr>
                        <a:t>13.39%</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bl>
          </a:graphicData>
        </a:graphic>
      </p:graphicFrame>
      <p:sp>
        <p:nvSpPr>
          <p:cNvPr id="14" name="object 14"/>
          <p:cNvSpPr/>
          <p:nvPr/>
        </p:nvSpPr>
        <p:spPr>
          <a:xfrm>
            <a:off x="7214435" y="871788"/>
            <a:ext cx="0" cy="915035"/>
          </a:xfrm>
          <a:custGeom>
            <a:avLst/>
            <a:gdLst/>
            <a:ahLst/>
            <a:cxnLst/>
            <a:rect l="l" t="t" r="r" b="b"/>
            <a:pathLst>
              <a:path h="915035">
                <a:moveTo>
                  <a:pt x="0" y="0"/>
                </a:moveTo>
                <a:lnTo>
                  <a:pt x="0" y="914734"/>
                </a:lnTo>
              </a:path>
            </a:pathLst>
          </a:custGeom>
          <a:ln w="7686">
            <a:solidFill>
              <a:srgbClr val="CACACA"/>
            </a:solidFill>
          </a:ln>
        </p:spPr>
        <p:txBody>
          <a:bodyPr wrap="square" lIns="0" tIns="0" rIns="0" bIns="0" rtlCol="0"/>
          <a:lstStyle/>
          <a:p/>
        </p:txBody>
      </p:sp>
      <p:sp>
        <p:nvSpPr>
          <p:cNvPr id="15" name="object 15"/>
          <p:cNvSpPr/>
          <p:nvPr/>
        </p:nvSpPr>
        <p:spPr>
          <a:xfrm>
            <a:off x="5238917" y="1786522"/>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16" name="object 1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7" name="object 1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8" name="object 1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9" name="object 1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20" name="object 2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1" name="object 21"/>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4" name="object 24"/>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25"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6"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4"/>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2539"/>
            <a:ext cx="6969759" cy="7454265"/>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quarter. Sensipar/Mimpara revenues declined 58% to $45</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million.</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Other product sales declined 13% to $76 million.</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Operating Margins</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Decline</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30480" algn="just">
              <a:lnSpc>
                <a:spcPct val="113000"/>
              </a:lnSpc>
              <a:spcBef>
                <a:spcPts val="5"/>
              </a:spcBef>
            </a:pPr>
            <a:r>
              <a:rPr sz="850" spc="-5" dirty="0">
                <a:solidFill>
                  <a:srgbClr val="3E3E3E"/>
                </a:solidFill>
                <a:latin typeface="Arial" panose="020B0604020202020204"/>
                <a:cs typeface="Arial" panose="020B0604020202020204"/>
              </a:rPr>
              <a:t>Adjusted operating margin declined 150 basis points (bps) to 43.1%. Adjusted operating expenses rose 9% year over year in the quarter to $3.91  billion.</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SG&amp;A spend rose 17% to $1.76 billion due to Otezla and new products related commercial expenses. R&amp;D expenses declined 8% year over year  to $1.18 billion driven by lower spend on early-stage pipeline and cost recoveries from BeiGene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collaboration.</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Adjusted tax rate was 15.4% for the quarter, a 0.5 point increase from the year-ago</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quarter.</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Amgen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repurchased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5.3</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million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shares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worth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$1.2</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quarter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has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$3.0</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remaining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under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its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repurchase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authorization.</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2020</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Results</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26670" algn="just">
              <a:lnSpc>
                <a:spcPct val="113000"/>
              </a:lnSpc>
            </a:pPr>
            <a:r>
              <a:rPr sz="850" spc="-5" dirty="0">
                <a:solidFill>
                  <a:srgbClr val="3E3E3E"/>
                </a:solidFill>
                <a:latin typeface="Arial" panose="020B0604020202020204"/>
                <a:cs typeface="Arial" panose="020B0604020202020204"/>
              </a:rPr>
              <a:t>Full-year 2020 sales rose 9% to $25.4 billion, in line with the SEABRIDGE Consensus Estimate and within the guided range of to $25.1 billion-$25.5  billion.</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Adjusted earnings for 2020 were $16.60 per share, which beat the SEABRIDGE Consensus Estimate of $16.13 and came ahead of the guided range</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endParaRPr sz="850">
              <a:latin typeface="Arial" panose="020B0604020202020204"/>
              <a:cs typeface="Arial" panose="020B0604020202020204"/>
            </a:endParaRPr>
          </a:p>
          <a:p>
            <a:pPr marL="12700">
              <a:lnSpc>
                <a:spcPct val="100000"/>
              </a:lnSpc>
              <a:spcBef>
                <a:spcPts val="130"/>
              </a:spcBef>
            </a:pPr>
            <a:r>
              <a:rPr sz="850" spc="-5" dirty="0">
                <a:solidFill>
                  <a:srgbClr val="3E3E3E"/>
                </a:solidFill>
                <a:latin typeface="Arial" panose="020B0604020202020204"/>
                <a:cs typeface="Arial" panose="020B0604020202020204"/>
              </a:rPr>
              <a:t>$15.80 to $16.15. Earnings rose 12% year over year.</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spcBef>
                <a:spcPts val="5"/>
              </a:spcBef>
            </a:pPr>
            <a:r>
              <a:rPr sz="900" b="1" dirty="0">
                <a:solidFill>
                  <a:srgbClr val="3E3E3E"/>
                </a:solidFill>
                <a:latin typeface="Arial" panose="020B0604020202020204"/>
                <a:cs typeface="Arial" panose="020B0604020202020204"/>
              </a:rPr>
              <a:t>2021</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Guidance</a:t>
            </a:r>
            <a:endParaRPr sz="900">
              <a:latin typeface="Arial" panose="020B0604020202020204"/>
              <a:cs typeface="Arial" panose="020B0604020202020204"/>
            </a:endParaRPr>
          </a:p>
          <a:p>
            <a:pPr marL="12700" marR="28575" algn="just">
              <a:lnSpc>
                <a:spcPct val="113000"/>
              </a:lnSpc>
              <a:spcBef>
                <a:spcPts val="895"/>
              </a:spcBef>
            </a:pPr>
            <a:r>
              <a:rPr sz="850" spc="-5" dirty="0">
                <a:solidFill>
                  <a:srgbClr val="3E3E3E"/>
                </a:solidFill>
                <a:latin typeface="Arial" panose="020B0604020202020204"/>
                <a:cs typeface="Arial" panose="020B0604020202020204"/>
              </a:rPr>
              <a:t>Amgen guided revenues in the range of $25.8 billion-$26.6 billion. Adjusted earnings per share are expected in the range of $16.00 to $17.00 per  share.</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34925" algn="just">
              <a:lnSpc>
                <a:spcPct val="113000"/>
              </a:lnSpc>
            </a:pPr>
            <a:r>
              <a:rPr sz="850" spc="-5" dirty="0">
                <a:solidFill>
                  <a:srgbClr val="3E3E3E"/>
                </a:solidFill>
                <a:latin typeface="Arial" panose="020B0604020202020204"/>
                <a:cs typeface="Arial" panose="020B0604020202020204"/>
              </a:rPr>
              <a:t>Total other revenue in 2021 is expected to be in the range of $1.4 billion - $1.5 billion, to be boosted by revenues under a collaboration with Eli  Lilly for the manufacture of COVID-19 antibodies, which would begin to be recorded from the second</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quarter.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3020" algn="just">
              <a:lnSpc>
                <a:spcPct val="113000"/>
              </a:lnSpc>
            </a:pPr>
            <a:r>
              <a:rPr sz="850" spc="-5" dirty="0">
                <a:solidFill>
                  <a:srgbClr val="3E3E3E"/>
                </a:solidFill>
                <a:latin typeface="Arial" panose="020B0604020202020204"/>
                <a:cs typeface="Arial" panose="020B0604020202020204"/>
              </a:rPr>
              <a:t>Adjusted operating costs are expected to grow at a rate similar of 7% recorded in 2020 as the company invests in innovation, launches of new  products and digitization efforts. Operating margin is expected to be roughly 50% in 2021. Adjusted tax rate is expected in the range of 13% to  14%. Amgen expects net selling prices for its drugs to decline in the mid-single digit range in</a:t>
            </a:r>
            <a:r>
              <a:rPr sz="850" spc="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3655" algn="just">
              <a:lnSpc>
                <a:spcPct val="113000"/>
              </a:lnSpc>
              <a:spcBef>
                <a:spcPts val="5"/>
              </a:spcBef>
            </a:pPr>
            <a:r>
              <a:rPr sz="850" spc="-5" dirty="0">
                <a:solidFill>
                  <a:srgbClr val="3E3E3E"/>
                </a:solidFill>
                <a:latin typeface="Arial" panose="020B0604020202020204"/>
                <a:cs typeface="Arial" panose="020B0604020202020204"/>
              </a:rPr>
              <a:t>Amgen plans to spend approximately $900 million for capital expenditures in 2021. The company expects to buy back shares in the range of $3  billion to $4 billion through the 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1115" algn="just">
              <a:lnSpc>
                <a:spcPct val="113000"/>
              </a:lnSpc>
            </a:pPr>
            <a:r>
              <a:rPr sz="850" spc="-5" dirty="0">
                <a:solidFill>
                  <a:srgbClr val="3E3E3E"/>
                </a:solidFill>
                <a:latin typeface="Arial" panose="020B0604020202020204"/>
                <a:cs typeface="Arial" panose="020B0604020202020204"/>
              </a:rPr>
              <a:t>In 2021, Amgen expects volume growth from Prolia, Otezla Repatha, Evenity, Aimovig, and its biosimilars portfolio to be partially offset by  biosimilar/generic competition for mature drugs and accelerating erosion in U.S. Parsabiv sales. In 2021, Amgen also expects increasing  competition for its biosimilar drugs. Additionally, the company expects continued impact from COVID-19 with quarter-to-quarter variability in  earnings and revenues. A recovery is expected in the latter part of the year depending on how the vaccine rollouts work</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out.</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spc="5" dirty="0">
                <a:solidFill>
                  <a:srgbClr val="3E3E3E"/>
                </a:solidFill>
                <a:latin typeface="Arial" panose="020B0604020202020204"/>
                <a:cs typeface="Arial" panose="020B0604020202020204"/>
              </a:rPr>
              <a:t>Q1</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Outlook</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26670" algn="just">
              <a:lnSpc>
                <a:spcPct val="113000"/>
              </a:lnSpc>
              <a:spcBef>
                <a:spcPts val="5"/>
              </a:spcBef>
            </a:pPr>
            <a:r>
              <a:rPr sz="850" spc="-5" dirty="0">
                <a:solidFill>
                  <a:srgbClr val="3E3E3E"/>
                </a:solidFill>
                <a:latin typeface="Arial" panose="020B0604020202020204"/>
                <a:cs typeface="Arial" panose="020B0604020202020204"/>
              </a:rPr>
              <a:t>Historically, the first quarter of 2021 represents the lowest product sales quarter of the year as U.S. patients work through deductibles, especially  for products, including Enbrel, Otezla and Aimovig.</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The first quarter of 2020 had benefited from roughly $100 million in inventory build due to COVID-19, which will not be repeated in the first quarter  of 2021. Similarly, in the first quarter of 2020, Enbrel benefited from approximately $115 of favorable changes to estimated sales deductions,  which will not reflect in the results of the first quarter of</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p:txBody>
      </p:sp>
      <p:sp>
        <p:nvSpPr>
          <p:cNvPr id="3" name="object 3"/>
          <p:cNvSpPr/>
          <p:nvPr/>
        </p:nvSpPr>
        <p:spPr>
          <a:xfrm>
            <a:off x="319338" y="7620835"/>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4" name="object 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9" name="object 9"/>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2" name="object 12"/>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0386"/>
            <a:ext cx="6946900" cy="6929120"/>
          </a:xfrm>
          <a:prstGeom prst="rect">
            <a:avLst/>
          </a:prstGeom>
        </p:spPr>
        <p:txBody>
          <a:bodyPr vert="horz" wrap="square" lIns="0" tIns="104139" rIns="0" bIns="0" rtlCol="0">
            <a:spAutoFit/>
          </a:bodyPr>
          <a:lstStyle/>
          <a:p>
            <a:pPr marL="12700">
              <a:lnSpc>
                <a:spcPct val="100000"/>
              </a:lnSpc>
              <a:spcBef>
                <a:spcPts val="820"/>
              </a:spcBef>
            </a:pPr>
            <a:r>
              <a:rPr sz="1050" b="1" spc="20" dirty="0">
                <a:solidFill>
                  <a:srgbClr val="38829D"/>
                </a:solidFill>
                <a:latin typeface="Arial" panose="020B0604020202020204"/>
                <a:cs typeface="Arial" panose="020B0604020202020204"/>
              </a:rPr>
              <a:t>Recent</a:t>
            </a:r>
            <a:r>
              <a:rPr sz="1050" b="1" spc="5" dirty="0">
                <a:solidFill>
                  <a:srgbClr val="38829D"/>
                </a:solidFill>
                <a:latin typeface="Arial" panose="020B0604020202020204"/>
                <a:cs typeface="Arial" panose="020B0604020202020204"/>
              </a:rPr>
              <a:t> </a:t>
            </a:r>
            <a:r>
              <a:rPr sz="1050" b="1" spc="25" dirty="0">
                <a:solidFill>
                  <a:srgbClr val="38829D"/>
                </a:solidFill>
                <a:latin typeface="Arial" panose="020B0604020202020204"/>
                <a:cs typeface="Arial" panose="020B0604020202020204"/>
              </a:rPr>
              <a:t>News</a:t>
            </a:r>
            <a:endParaRPr sz="1050">
              <a:solidFill>
                <a:srgbClr val="38829D"/>
              </a:solidFill>
              <a:latin typeface="Arial" panose="020B0604020202020204"/>
              <a:cs typeface="Arial" panose="020B0604020202020204"/>
            </a:endParaRPr>
          </a:p>
          <a:p>
            <a:pPr marL="12700">
              <a:lnSpc>
                <a:spcPct val="100000"/>
              </a:lnSpc>
              <a:spcBef>
                <a:spcPts val="585"/>
              </a:spcBef>
            </a:pPr>
            <a:r>
              <a:rPr sz="900" b="1" dirty="0">
                <a:solidFill>
                  <a:srgbClr val="3E3E3E"/>
                </a:solidFill>
                <a:latin typeface="Arial" panose="020B0604020202020204"/>
                <a:cs typeface="Arial" panose="020B0604020202020204"/>
              </a:rPr>
              <a:t>Phase II Data on Sotorasib – Jan 28</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244475">
              <a:lnSpc>
                <a:spcPct val="113000"/>
              </a:lnSpc>
            </a:pPr>
            <a:r>
              <a:rPr sz="850" spc="-5" dirty="0">
                <a:solidFill>
                  <a:srgbClr val="3E3E3E"/>
                </a:solidFill>
                <a:latin typeface="Arial" panose="020B0604020202020204"/>
                <a:cs typeface="Arial" panose="020B0604020202020204"/>
              </a:rPr>
              <a:t>Amgen presented data from the phase II cohort of the CodeBreaK 100 study on sotorasib evaluated previously treated patients with KRAS  G12C-mutated advanced NSCLC at International Association for the Study of Lung Cancer (IASLC) and World Conference on Lung Cancer  (WCLC). The phase II data was consistent with the phase I data. In the study, sotorasib showed 37.1% overall response rate (ORR), median  duration of response (DoR) 10 months and median progression-free survival of 6.8</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a:t>
            </a:r>
            <a:endParaRPr sz="850">
              <a:latin typeface="Arial" panose="020B0604020202020204"/>
              <a:cs typeface="Arial" panose="020B0604020202020204"/>
            </a:endParaRPr>
          </a:p>
          <a:p>
            <a:pPr>
              <a:lnSpc>
                <a:spcPct val="100000"/>
              </a:lnSpc>
              <a:spcBef>
                <a:spcPts val="10"/>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Breakthrough Tag to Sotorasib in China – Jan 29</a:t>
            </a:r>
            <a:endParaRPr sz="900">
              <a:latin typeface="Arial" panose="020B0604020202020204"/>
              <a:cs typeface="Arial" panose="020B0604020202020204"/>
            </a:endParaRPr>
          </a:p>
          <a:p>
            <a:pPr marL="12700" marR="274320">
              <a:lnSpc>
                <a:spcPct val="113000"/>
              </a:lnSpc>
              <a:spcBef>
                <a:spcPts val="895"/>
              </a:spcBef>
            </a:pPr>
            <a:r>
              <a:rPr sz="850" spc="-5" dirty="0">
                <a:solidFill>
                  <a:srgbClr val="3E3E3E"/>
                </a:solidFill>
                <a:latin typeface="Arial" panose="020B0604020202020204"/>
                <a:cs typeface="Arial" panose="020B0604020202020204"/>
              </a:rPr>
              <a:t>Amgen announced that the Center for Drug Evaluation (CDE) of the National Medical Products Administration (NMPA) in China has granted  Breakthrough Therapy Designation (BTD) to sotorasib for the treatment of KRAS G12C-mutated locally advanced or metastatic</a:t>
            </a:r>
            <a:r>
              <a:rPr sz="850" spc="2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NSCLC.</a:t>
            </a:r>
            <a:endParaRPr sz="850">
              <a:latin typeface="Arial" panose="020B0604020202020204"/>
              <a:cs typeface="Arial" panose="020B0604020202020204"/>
            </a:endParaRPr>
          </a:p>
          <a:p>
            <a:pPr>
              <a:lnSpc>
                <a:spcPct val="100000"/>
              </a:lnSpc>
              <a:spcBef>
                <a:spcPts val="10"/>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Licenses </a:t>
            </a:r>
            <a:r>
              <a:rPr sz="900" b="1" spc="5" dirty="0">
                <a:solidFill>
                  <a:srgbClr val="3E3E3E"/>
                </a:solidFill>
                <a:latin typeface="Arial" panose="020B0604020202020204"/>
                <a:cs typeface="Arial" panose="020B0604020202020204"/>
              </a:rPr>
              <a:t>AMG </a:t>
            </a:r>
            <a:r>
              <a:rPr sz="900" b="1" dirty="0">
                <a:solidFill>
                  <a:srgbClr val="3E3E3E"/>
                </a:solidFill>
                <a:latin typeface="Arial" panose="020B0604020202020204"/>
                <a:cs typeface="Arial" panose="020B0604020202020204"/>
              </a:rPr>
              <a:t>634 to </a:t>
            </a:r>
            <a:r>
              <a:rPr sz="900" b="1" spc="5" dirty="0">
                <a:solidFill>
                  <a:srgbClr val="3E3E3E"/>
                </a:solidFill>
                <a:latin typeface="Arial" panose="020B0604020202020204"/>
                <a:cs typeface="Arial" panose="020B0604020202020204"/>
              </a:rPr>
              <a:t>MDGH </a:t>
            </a:r>
            <a:r>
              <a:rPr sz="900" b="1" dirty="0">
                <a:solidFill>
                  <a:srgbClr val="3E3E3E"/>
                </a:solidFill>
                <a:latin typeface="Arial" panose="020B0604020202020204"/>
                <a:cs typeface="Arial" panose="020B0604020202020204"/>
              </a:rPr>
              <a:t>– Dec</a:t>
            </a:r>
            <a:r>
              <a:rPr sz="900" b="1" spc="-1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22</a:t>
            </a:r>
            <a:endParaRPr sz="900">
              <a:latin typeface="Arial" panose="020B0604020202020204"/>
              <a:cs typeface="Arial" panose="020B0604020202020204"/>
            </a:endParaRPr>
          </a:p>
          <a:p>
            <a:pPr marL="12700" marR="8255" algn="just">
              <a:lnSpc>
                <a:spcPct val="113000"/>
              </a:lnSpc>
              <a:spcBef>
                <a:spcPts val="900"/>
              </a:spcBef>
            </a:pPr>
            <a:r>
              <a:rPr sz="850" spc="-5" dirty="0">
                <a:solidFill>
                  <a:srgbClr val="3E3E3E"/>
                </a:solidFill>
                <a:latin typeface="Arial" panose="020B0604020202020204"/>
                <a:cs typeface="Arial" panose="020B0604020202020204"/>
              </a:rPr>
              <a:t>Amgen announced that it is out-licensing its pipeline candidate AMG 634, being developed for tuberculosis and erythema nodosum leprosum to  Medicines Development for Global Health (MDGH), a non-profit biopharmaceutical company. The candidate is in phase II development with  studies led by the Aurum Institute NPC (TB study) and The Leprosy Mission Nepal (ENL</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study).</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Tezepelumab Misses Phase III Study Goal – Dec 22</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6985" algn="just">
              <a:lnSpc>
                <a:spcPct val="113000"/>
              </a:lnSpc>
            </a:pPr>
            <a:r>
              <a:rPr sz="850" spc="-5" dirty="0">
                <a:solidFill>
                  <a:srgbClr val="3E3E3E"/>
                </a:solidFill>
                <a:latin typeface="Arial" panose="020B0604020202020204"/>
                <a:cs typeface="Arial" panose="020B0604020202020204"/>
              </a:rPr>
              <a:t>Amgen and AstraZeneca announced that a phase III study (SOURCE) on tezepelumab in patients with severe, oral corticosteroid-dependent  asthma did not meet the primary endpoint.</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gn="just">
              <a:lnSpc>
                <a:spcPct val="113000"/>
              </a:lnSpc>
              <a:spcBef>
                <a:spcPts val="5"/>
              </a:spcBef>
            </a:pPr>
            <a:r>
              <a:rPr sz="850" spc="-5" dirty="0">
                <a:solidFill>
                  <a:srgbClr val="3E3E3E"/>
                </a:solidFill>
                <a:latin typeface="Arial" panose="020B0604020202020204"/>
                <a:cs typeface="Arial" panose="020B0604020202020204"/>
              </a:rPr>
              <a:t>The primary endpoint of the study was to show a statistically significant reduction in the daily oral corticosteroid (OCS) dose without loss of  asthma control on treatment with tezepelumab, an anti-thymic stromal lymphopoietin monoclonal antibody. The 48-week study, which compared  tezepelumab to placebo, evaluated 150 severe asthma patients who required maintenance use of OCS on top of standard of care (SoC). The  company said that other efficacy parameters and safety profile of tezepelumab in the SOURCE study were similar to previous studies including  the phase III NAVIGATOR study, for which data was announced last month. Additional analysis of the data from the SOURCE study is ongoing  and further data will be presented at a future medical</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conference.</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6985" algn="just">
              <a:lnSpc>
                <a:spcPct val="113000"/>
              </a:lnSpc>
            </a:pPr>
            <a:r>
              <a:rPr sz="850" spc="-5" dirty="0">
                <a:solidFill>
                  <a:srgbClr val="3E3E3E"/>
                </a:solidFill>
                <a:latin typeface="Arial" panose="020B0604020202020204"/>
                <a:cs typeface="Arial" panose="020B0604020202020204"/>
              </a:rPr>
              <a:t>The NAVIGATOR study on tezepelumab met the primary endpoint of a statistically significant and clinically meaningful reduction in annual  asthma exacerbation rate (“AAER”), a measure of deterioration of asthma in a broad population of severe, uncontrolled asthma patients,  including those with low levels of eosinophils.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8255" algn="just">
              <a:lnSpc>
                <a:spcPct val="113000"/>
              </a:lnSpc>
            </a:pPr>
            <a:r>
              <a:rPr sz="850" spc="-5" dirty="0">
                <a:solidFill>
                  <a:srgbClr val="3E3E3E"/>
                </a:solidFill>
                <a:latin typeface="Arial" panose="020B0604020202020204"/>
                <a:cs typeface="Arial" panose="020B0604020202020204"/>
              </a:rPr>
              <a:t>NAVIGATOR and SOURCE studies are part of phase III PATHFINDER clinical program on tezepelumab. Amgen and AstraZeneca plan to file  regulatory applications for tezepelumab next year.</a:t>
            </a:r>
            <a:endParaRPr sz="850">
              <a:latin typeface="Arial" panose="020B0604020202020204"/>
              <a:cs typeface="Arial" panose="020B0604020202020204"/>
            </a:endParaRPr>
          </a:p>
          <a:p>
            <a:pPr>
              <a:lnSpc>
                <a:spcPct val="100000"/>
              </a:lnSpc>
              <a:spcBef>
                <a:spcPts val="10"/>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Files </a:t>
            </a:r>
            <a:r>
              <a:rPr sz="900" b="1" spc="5" dirty="0">
                <a:solidFill>
                  <a:srgbClr val="3E3E3E"/>
                </a:solidFill>
                <a:latin typeface="Arial" panose="020B0604020202020204"/>
                <a:cs typeface="Arial" panose="020B0604020202020204"/>
              </a:rPr>
              <a:t>MAA </a:t>
            </a:r>
            <a:r>
              <a:rPr sz="900" b="1" dirty="0">
                <a:solidFill>
                  <a:srgbClr val="3E3E3E"/>
                </a:solidFill>
                <a:latin typeface="Arial" panose="020B0604020202020204"/>
                <a:cs typeface="Arial" panose="020B0604020202020204"/>
              </a:rPr>
              <a:t>for Sotorasib – Dec</a:t>
            </a:r>
            <a:r>
              <a:rPr sz="900" b="1" spc="-10"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22</a:t>
            </a:r>
            <a:endParaRPr sz="900">
              <a:latin typeface="Arial" panose="020B0604020202020204"/>
              <a:cs typeface="Arial" panose="020B0604020202020204"/>
            </a:endParaRPr>
          </a:p>
          <a:p>
            <a:pPr marL="12700" marR="5080" algn="just">
              <a:lnSpc>
                <a:spcPct val="113000"/>
              </a:lnSpc>
              <a:spcBef>
                <a:spcPts val="900"/>
              </a:spcBef>
            </a:pPr>
            <a:r>
              <a:rPr sz="850" spc="-5" dirty="0">
                <a:solidFill>
                  <a:srgbClr val="3E3E3E"/>
                </a:solidFill>
                <a:latin typeface="Arial" panose="020B0604020202020204"/>
                <a:cs typeface="Arial" panose="020B0604020202020204"/>
              </a:rPr>
              <a:t>Amgen announced the submission of a Marketing Authorization Application (MAA) to the European Medicines Agency (EMA) for pipeline  candidate, sotorasib, an investigational KRASG12C inhibitor. The company is seeking approval of the candidate for the treatment of adult  patients with previously treated KRAS G12C-mutated locally advanced or metastatic non-small cell lung cancer</a:t>
            </a:r>
            <a:r>
              <a:rPr sz="850" spc="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(NSCLC).</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spc="5" dirty="0">
                <a:solidFill>
                  <a:srgbClr val="3E3E3E"/>
                </a:solidFill>
                <a:latin typeface="Arial" panose="020B0604020202020204"/>
                <a:cs typeface="Arial" panose="020B0604020202020204"/>
              </a:rPr>
              <a:t>FDA </a:t>
            </a:r>
            <a:r>
              <a:rPr sz="900" b="1" dirty="0">
                <a:solidFill>
                  <a:srgbClr val="3E3E3E"/>
                </a:solidFill>
                <a:latin typeface="Arial" panose="020B0604020202020204"/>
                <a:cs typeface="Arial" panose="020B0604020202020204"/>
              </a:rPr>
              <a:t>Approves Rituxan Biosimilar – Dec</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17</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Amgen announced that the FDA has approved Riabni, a biosimilar to Roche’s Rituxan (rituximab), for the treatment of adult patients with Non-  Hodgkin's Lymphoma (NHL), Chronic Lymphocytic Leukemia (CLL), Granulomatosis with Polyangiitis (GPA) (Wegener's Granulomatosis), and  Microscopic Polyangiitis (MPA).</a:t>
            </a:r>
            <a:endParaRPr sz="850">
              <a:latin typeface="Arial" panose="020B0604020202020204"/>
              <a:cs typeface="Arial" panose="020B0604020202020204"/>
            </a:endParaRPr>
          </a:p>
        </p:txBody>
      </p:sp>
      <p:sp>
        <p:nvSpPr>
          <p:cNvPr id="3" name="object 3"/>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4" name="object 4"/>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5" name="object 5"/>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6" name="object 6"/>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7" name="object 7"/>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8" name="object 8"/>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1" name="object 11"/>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771859"/>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3" name="object 3"/>
          <p:cNvSpPr txBox="1"/>
          <p:nvPr/>
        </p:nvSpPr>
        <p:spPr>
          <a:xfrm>
            <a:off x="302794" y="901365"/>
            <a:ext cx="6946900" cy="2130425"/>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007F06"/>
                </a:solidFill>
                <a:latin typeface="Arial" panose="020B0604020202020204"/>
                <a:cs typeface="Arial" panose="020B0604020202020204"/>
              </a:rPr>
              <a:t>Valuation</a:t>
            </a:r>
            <a:endParaRPr sz="1050">
              <a:latin typeface="Arial" panose="020B0604020202020204"/>
              <a:cs typeface="Arial" panose="020B0604020202020204"/>
            </a:endParaRPr>
          </a:p>
          <a:p>
            <a:pPr marL="12700" marR="5080" algn="just">
              <a:lnSpc>
                <a:spcPct val="113000"/>
              </a:lnSpc>
              <a:spcBef>
                <a:spcPts val="565"/>
              </a:spcBef>
            </a:pPr>
            <a:r>
              <a:rPr sz="850" spc="-5" dirty="0">
                <a:solidFill>
                  <a:srgbClr val="3E3E3E"/>
                </a:solidFill>
                <a:latin typeface="Arial" panose="020B0604020202020204"/>
                <a:cs typeface="Arial" panose="020B0604020202020204"/>
              </a:rPr>
              <a:t>Amgen’s shares have risen 2.9% in the year-to-date period and 8.4% over the trailing 12-month period. Stocks in the SEABRIDGE sub-industry and  sector are up 11.9% and 6.8%, respectively in the year-to-date period. Over the past year, the SEABRIDGE sub-industry and sector are up 16.5% and  9.4%,</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respectively</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gn="just">
              <a:lnSpc>
                <a:spcPct val="100000"/>
              </a:lnSpc>
              <a:spcBef>
                <a:spcPts val="5"/>
              </a:spcBef>
            </a:pPr>
            <a:r>
              <a:rPr sz="850" spc="-5" dirty="0">
                <a:solidFill>
                  <a:srgbClr val="3E3E3E"/>
                </a:solidFill>
                <a:latin typeface="Arial" panose="020B0604020202020204"/>
                <a:cs typeface="Arial" panose="020B0604020202020204"/>
              </a:rPr>
              <a:t>The S&amp;P 500 Index is up 4.7% in the year-to-date period and 20.0% in the past</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The stock is currently trading at 5.41X trailing 12-month sales per share, which compares to 3.4X for the SEABRIDGE sub-industry, 3.43X for the SEABRIDGE  sector and 5.64X for the S&amp;P 500 Index</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6350" algn="just">
              <a:lnSpc>
                <a:spcPct val="113000"/>
              </a:lnSpc>
            </a:pPr>
            <a:r>
              <a:rPr sz="850" spc="-5" dirty="0">
                <a:solidFill>
                  <a:srgbClr val="3E3E3E"/>
                </a:solidFill>
                <a:latin typeface="Arial" panose="020B0604020202020204"/>
                <a:cs typeface="Arial" panose="020B0604020202020204"/>
              </a:rPr>
              <a:t>Over the past five years, the stock has traded as high as 6.36X and as low as 4.39X, with a 5-year median of 5.45X. Our Neutral  recommendation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indicates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that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will</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perform</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in-line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market.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Our</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$247</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price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target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reflects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5.7X</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trailing</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12-month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sales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per</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share.</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The table below shows summary valuation data for AMGN</a:t>
            </a:r>
            <a:endParaRPr sz="850">
              <a:latin typeface="Arial" panose="020B0604020202020204"/>
              <a:cs typeface="Arial" panose="020B0604020202020204"/>
            </a:endParaRPr>
          </a:p>
        </p:txBody>
      </p:sp>
      <p:sp>
        <p:nvSpPr>
          <p:cNvPr id="5" name="object 5"/>
          <p:cNvSpPr/>
          <p:nvPr/>
        </p:nvSpPr>
        <p:spPr>
          <a:xfrm>
            <a:off x="319338" y="5599196"/>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4" name="object 14"/>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pic>
        <p:nvPicPr>
          <p:cNvPr id="15" name="图片 14"/>
          <p:cNvPicPr>
            <a:picLocks noChangeAspect="1"/>
          </p:cNvPicPr>
          <p:nvPr/>
        </p:nvPicPr>
        <p:blipFill>
          <a:blip r:embed="rId2"/>
          <a:stretch>
            <a:fillRect/>
          </a:stretch>
        </p:blipFill>
        <p:spPr>
          <a:xfrm>
            <a:off x="1626870" y="3097530"/>
            <a:ext cx="3512820" cy="2199640"/>
          </a:xfrm>
          <a:prstGeom prst="rect">
            <a:avLst/>
          </a:prstGeom>
        </p:spPr>
      </p:pic>
      <p:sp>
        <p:nvSpPr>
          <p:cNvPr id="16" name="文本框 15"/>
          <p:cNvSpPr txBox="1"/>
          <p:nvPr/>
        </p:nvSpPr>
        <p:spPr>
          <a:xfrm>
            <a:off x="1626870" y="5117465"/>
            <a:ext cx="3872230" cy="368300"/>
          </a:xfrm>
          <a:prstGeom prst="rect">
            <a:avLst/>
          </a:prstGeom>
          <a:noFill/>
        </p:spPr>
        <p:txBody>
          <a:bodyPr wrap="square" rtlCol="0">
            <a:spAutoFit/>
          </a:bodyPr>
          <a:p>
            <a:r>
              <a:rPr lang="en-US" altLang="zh-CN" sz="700" i="1">
                <a:latin typeface="Arial" panose="020B0604020202020204" pitchFamily="34" charset="0"/>
                <a:cs typeface="Arial" panose="020B0604020202020204" pitchFamily="34" charset="0"/>
              </a:rPr>
              <a:t>As of 02/11/2021                         Source: SEABRIDGE INVESTMENT RESEARCH</a:t>
            </a:r>
            <a:r>
              <a:rPr lang="en-US" altLang="zh-CN"/>
              <a:t> </a:t>
            </a:r>
            <a:endParaRPr lang="en-US" altLang="zh-CN"/>
          </a:p>
        </p:txBody>
      </p:sp>
    </p:spTree>
  </p:cSld>
  <p:clrMapOvr>
    <a:masterClrMapping/>
  </p:clrMapOvr>
</p:sld>
</file>

<file path=ppt/tags/tag1.xml><?xml version="1.0" encoding="utf-8"?>
<p:tagLst xmlns:p="http://schemas.openxmlformats.org/presentationml/2006/main">
  <p:tag name="KSO_WM_UNIT_TABLE_BEAUTIFY" val="smartTable{35e02b91-9e85-49d6-88d7-0b614c1249ad}"/>
</p:tagLst>
</file>

<file path=ppt/tags/tag2.xml><?xml version="1.0" encoding="utf-8"?>
<p:tagLst xmlns:p="http://schemas.openxmlformats.org/presentationml/2006/main">
  <p:tag name="KSO_WM_UNIT_TABLE_BEAUTIFY" val="smartTable{796f51d4-3326-4989-8e95-f04be6561358}"/>
</p:tagLst>
</file>

<file path=ppt/tags/tag3.xml><?xml version="1.0" encoding="utf-8"?>
<p:tagLst xmlns:p="http://schemas.openxmlformats.org/presentationml/2006/main">
  <p:tag name="KSO_WM_UNIT_TABLE_BEAUTIFY" val="smartTable{6911e447-4f8b-43dd-8675-b961a6beca09}"/>
</p:tagLst>
</file>

<file path=ppt/tags/tag4.xml><?xml version="1.0" encoding="utf-8"?>
<p:tagLst xmlns:p="http://schemas.openxmlformats.org/presentationml/2006/main">
  <p:tag name="KSO_WM_UNIT_TABLE_BEAUTIFY" val="smartTable{ffb6b491-6857-4ace-8823-adedad54bc5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39019</Words>
  <Application>WPS 演示</Application>
  <PresentationFormat>On-screen Show (4:3)</PresentationFormat>
  <Paragraphs>1175</Paragraphs>
  <Slides>11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Arial</vt:lpstr>
      <vt:lpstr>宋体</vt:lpstr>
      <vt:lpstr>Wingdings</vt:lpstr>
      <vt:lpstr>Arial</vt:lpstr>
      <vt:lpstr>Times New Roman</vt:lpstr>
      <vt:lpstr>Calibri</vt:lpstr>
      <vt:lpstr>微软雅黑</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Zacks Equity Research Report for AMGN</dc:title>
  <dc:creator/>
  <dc:subject>Zacks Equity Research Report for AMGN</dc:subject>
  <cp:lastModifiedBy>frank</cp:lastModifiedBy>
  <cp:revision>2</cp:revision>
  <dcterms:created xsi:type="dcterms:W3CDTF">2021-02-28T17:31:40Z</dcterms:created>
  <dcterms:modified xsi:type="dcterms:W3CDTF">2021-02-28T17:32:10Z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2021-02-28T00:00:00Z</vt:filetime>
  </property>
  <property fmtid="{D5CDD505-2E9C-101B-9397-08002B2CF9AE}" pid="3" name="Creator">
    <vt:lpwstr>PD4ML. HTML to PDF Converter for Java (370fx2)</vt:lpwstr>
  </property>
  <property fmtid="{D5CDD505-2E9C-101B-9397-08002B2CF9AE}" pid="4" name="LastSaved">
    <vt:filetime>2021-02-28T00:00:00Z</vt:filetime>
  </property>
  <property fmtid="{D5CDD505-2E9C-101B-9397-08002B2CF9AE}" pid="5" name="KSOProductBuildVer">
    <vt:lpwstr>2052-11.1.0.9513</vt:lpwstr>
  </property>
</Properties>
</file>