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docProps/app.xml" ContentType="application/vnd.openxmlformats-officedocument.extended-properties+xml"/>
  <Override PartName="/docProps/core.xml" ContentType="application/vnd.openxmlformats-package.core-properties+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s/slide1.xml" ContentType="application/vnd.openxmlformats-officedocument.presentationml.slide+xml"/>
  <Default Extension="png" ContentType="image/png"/>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Default Extension="jpg" ContentType="image/jpg"/>
  <Override PartName="/ppt/slides/slide7.xml" ContentType="application/vnd.openxmlformats-officedocument.presentationml.slide+xml"/>
  <Override PartName="/ppt/slides/slide8.xml" ContentType="application/vnd.openxmlformats-officedocument.presentationml.slide+xml"/>
  <Override PartName="/docProps/custom.xml" ContentType="application/vnd.openxmlformats-officedocument.custom-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6"/>
    <p:sldId id="257" r:id="rId7"/>
    <p:sldId id="258" r:id="rId8"/>
    <p:sldId id="259" r:id="rId9"/>
    <p:sldId id="260" r:id="rId10"/>
    <p:sldId id="261" r:id="rId11"/>
    <p:sldId id="262" r:id="rId12"/>
    <p:sldId id="263" r:id="rId13"/>
  </p:sldIdLst>
  <p:sldSz cx="7556500" cy="10693400"/>
  <p:notesSz cx="7556500" cy="10693400"/>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8" d="100"/>
          <a:sy n="78" d="100"/>
        </p:scale>
        <p:origin x="-1536" y="-8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theme" Target="theme/theme1.xml"/><Relationship Id="rId3" Type="http://schemas.openxmlformats.org/officeDocument/2006/relationships/viewProps" Target="viewProps.xml"/><Relationship Id="rId4" Type="http://schemas.openxmlformats.org/officeDocument/2006/relationships/presProps" Target="presProps.xml"/><Relationship Id="rId5" Type="http://schemas.openxmlformats.org/officeDocument/2006/relationships/tableStyles" Target="tableStyles.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 Id="rId9" Type="http://schemas.openxmlformats.org/officeDocument/2006/relationships/slide" Target="slides/slide4.xml"/><Relationship Id="rId10" Type="http://schemas.openxmlformats.org/officeDocument/2006/relationships/slide" Target="slides/slide5.xml"/><Relationship Id="rId11" Type="http://schemas.openxmlformats.org/officeDocument/2006/relationships/slide" Target="slides/slide6.xml"/><Relationship Id="rId12" Type="http://schemas.openxmlformats.org/officeDocument/2006/relationships/slide" Target="slides/slide7.xml"/><Relationship Id="rId13"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obj">
  <p:cSld name="Title Slide">
    <p:spTree>
      <p:nvGrpSpPr>
        <p:cNvPr id="1" name=""/>
        <p:cNvGrpSpPr/>
        <p:nvPr/>
      </p:nvGrpSpPr>
      <p:grpSpPr>
        <a:xfrm>
          <a:off x="0" y="0"/>
          <a:ext cx="0" cy="0"/>
          <a:chOff x="0" y="0"/>
          <a:chExt cx="0" cy="0"/>
        </a:xfrm>
      </p:grpSpPr>
      <p:sp>
        <p:nvSpPr>
          <p:cNvPr id="2" name="Holder 2"/>
          <p:cNvSpPr>
            <a:spLocks noGrp="1"/>
          </p:cNvSpPr>
          <p:nvPr>
            <p:ph type="ctrTitle"/>
          </p:nvPr>
        </p:nvSpPr>
        <p:spPr>
          <a:xfrm>
            <a:off x="566737" y="3314954"/>
            <a:ext cx="6423025" cy="2245614"/>
          </a:xfrm>
          <a:prstGeom prst="rect">
            <a:avLst/>
          </a:prstGeom>
        </p:spPr>
        <p:txBody>
          <a:bodyPr wrap="square" lIns="0" tIns="0" rIns="0" bIns="0">
            <a:spAutoFit/>
          </a:bodyPr>
          <a:lstStyle>
            <a:lvl1pPr>
              <a:defRPr/>
            </a:lvl1pPr>
          </a:lstStyle>
          <a:p/>
        </p:txBody>
      </p:sp>
      <p:sp>
        <p:nvSpPr>
          <p:cNvPr id="3" name="Holder 3"/>
          <p:cNvSpPr>
            <a:spLocks noGrp="1"/>
          </p:cNvSpPr>
          <p:nvPr>
            <p:ph type="subTitle" idx="4"/>
          </p:nvPr>
        </p:nvSpPr>
        <p:spPr>
          <a:xfrm>
            <a:off x="1133475" y="5988304"/>
            <a:ext cx="5289550" cy="2673350"/>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body" idx="1"/>
          </p:nvPr>
        </p:nvSpPr>
        <p:spPr/>
        <p:txBody>
          <a:bodyPr lIns="0" tIns="0" rIns="0" bIns="0"/>
          <a:lstStyle>
            <a:lvl1pPr>
              <a:defRPr/>
            </a:lvl1pPr>
          </a:lstStyle>
          <a:p/>
        </p:txBody>
      </p:sp>
      <p:sp>
        <p:nvSpPr>
          <p:cNvPr id="4" name="Holder 4"/>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obj">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idx="2" sz="half"/>
          </p:nvPr>
        </p:nvSpPr>
        <p:spPr>
          <a:xfrm>
            <a:off x="377825" y="2459482"/>
            <a:ext cx="3287077" cy="7057644"/>
          </a:xfrm>
          <a:prstGeom prst="rect">
            <a:avLst/>
          </a:prstGeom>
        </p:spPr>
        <p:txBody>
          <a:bodyPr wrap="square" lIns="0" tIns="0" rIns="0" bIns="0">
            <a:spAutoFit/>
          </a:bodyPr>
          <a:lstStyle>
            <a:lvl1pPr>
              <a:defRPr/>
            </a:lvl1pPr>
          </a:lstStyle>
          <a:p/>
        </p:txBody>
      </p:sp>
      <p:sp>
        <p:nvSpPr>
          <p:cNvPr id="4" name="Holder 4"/>
          <p:cNvSpPr>
            <a:spLocks noGrp="1"/>
          </p:cNvSpPr>
          <p:nvPr>
            <p:ph idx="3" sz="half"/>
          </p:nvPr>
        </p:nvSpPr>
        <p:spPr>
          <a:xfrm>
            <a:off x="3891597" y="2459482"/>
            <a:ext cx="3287077" cy="7057644"/>
          </a:xfrm>
          <a:prstGeom prst="rect">
            <a:avLst/>
          </a:prstGeom>
        </p:spPr>
        <p:txBody>
          <a:bodyPr wrap="square" lIns="0" tIns="0" rIns="0" bIns="0">
            <a:spAutoFit/>
          </a:bodyPr>
          <a:lstStyle>
            <a:lvl1pPr>
              <a:defRPr/>
            </a:lvl1pPr>
          </a:lstStyle>
          <a:p/>
        </p:txBody>
      </p:sp>
      <p:sp>
        <p:nvSpPr>
          <p:cNvPr id="5" name="Holder 5"/>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6" name="Holder 6"/>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7" name="Holder 7"/>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obj">
  <p:cSld name="Title Only">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a:lvl1pPr>
          </a:lstStyle>
          <a:p/>
        </p:txBody>
      </p:sp>
      <p:sp>
        <p:nvSpPr>
          <p:cNvPr id="3" name="Holder 3"/>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4" name="Holder 4"/>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5" name="Holder 5"/>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obj">
  <p:cSld name="Blank">
    <p:spTree>
      <p:nvGrpSpPr>
        <p:cNvPr id="1" name=""/>
        <p:cNvGrpSpPr/>
        <p:nvPr/>
      </p:nvGrpSpPr>
      <p:grpSpPr>
        <a:xfrm>
          <a:off x="0" y="0"/>
          <a:ext cx="0" cy="0"/>
          <a:chOff x="0" y="0"/>
          <a:chExt cx="0" cy="0"/>
        </a:xfrm>
      </p:grpSpPr>
      <p:sp>
        <p:nvSpPr>
          <p:cNvPr id="2" name="Holder 2"/>
          <p:cNvSpPr>
            <a:spLocks noGrp="1"/>
          </p:cNvSpPr>
          <p:nvPr>
            <p:ph type="ftr" idx="5" sz="quarter"/>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3" name="Holder 3"/>
          <p:cNvSpPr>
            <a:spLocks noGrp="1"/>
          </p:cNvSpPr>
          <p:nvPr>
            <p:ph type="dt" idx="6" sz="half"/>
          </p:nvPr>
        </p:nvSpPr>
        <p:spPr/>
        <p:txBody>
          <a:bodyPr lIns="0" tIns="0" rIns="0" bIns="0"/>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4" name="Holder 4"/>
          <p:cNvSpPr>
            <a:spLocks noGrp="1"/>
          </p:cNvSpPr>
          <p:nvPr>
            <p:ph type="sldNum" idx="7" sz="quarter"/>
          </p:nvPr>
        </p:nvSpPr>
        <p:spPr/>
        <p:txBody>
          <a:bodyPr lIns="0" tIns="0" rIns="0" bIns="0"/>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older 2"/>
          <p:cNvSpPr>
            <a:spLocks noGrp="1"/>
          </p:cNvSpPr>
          <p:nvPr>
            <p:ph type="title"/>
          </p:nvPr>
        </p:nvSpPr>
        <p:spPr>
          <a:xfrm>
            <a:off x="377825" y="427736"/>
            <a:ext cx="6800850" cy="1710944"/>
          </a:xfrm>
          <a:prstGeom prst="rect">
            <a:avLst/>
          </a:prstGeom>
        </p:spPr>
        <p:txBody>
          <a:bodyPr wrap="square" lIns="0" tIns="0" rIns="0" bIns="0">
            <a:spAutoFit/>
          </a:bodyPr>
          <a:lstStyle>
            <a:lvl1pPr>
              <a:defRPr/>
            </a:lvl1pPr>
          </a:lstStyle>
          <a:p/>
        </p:txBody>
      </p:sp>
      <p:sp>
        <p:nvSpPr>
          <p:cNvPr id="3" name="Holder 3"/>
          <p:cNvSpPr>
            <a:spLocks noGrp="1"/>
          </p:cNvSpPr>
          <p:nvPr>
            <p:ph type="body" idx="1"/>
          </p:nvPr>
        </p:nvSpPr>
        <p:spPr>
          <a:xfrm>
            <a:off x="377825" y="2459482"/>
            <a:ext cx="6800850" cy="7057644"/>
          </a:xfrm>
          <a:prstGeom prst="rect">
            <a:avLst/>
          </a:prstGeom>
        </p:spPr>
        <p:txBody>
          <a:bodyPr wrap="square" lIns="0" tIns="0" rIns="0" bIns="0">
            <a:spAutoFit/>
          </a:bodyPr>
          <a:lstStyle>
            <a:lvl1pPr>
              <a:defRPr/>
            </a:lvl1pPr>
          </a:lstStyle>
          <a:p/>
        </p:txBody>
      </p:sp>
      <p:sp>
        <p:nvSpPr>
          <p:cNvPr id="4" name="Holder 4"/>
          <p:cNvSpPr>
            <a:spLocks noGrp="1"/>
          </p:cNvSpPr>
          <p:nvPr>
            <p:ph type="ftr" idx="5" sz="quarter"/>
          </p:nvPr>
        </p:nvSpPr>
        <p:spPr>
          <a:xfrm>
            <a:off x="241300" y="10137442"/>
            <a:ext cx="5948045" cy="146050"/>
          </a:xfrm>
          <a:prstGeom prst="rect">
            <a:avLst/>
          </a:prstGeom>
        </p:spPr>
        <p:txBody>
          <a:bodyPr wrap="square" lIns="0" tIns="0" rIns="0" bIns="0">
            <a:spAutoFit/>
          </a:bodyPr>
          <a:lstStyle>
            <a:lvl1pPr>
              <a:defRPr sz="850" b="0" i="0">
                <a:solidFill>
                  <a:srgbClr val="CACACA"/>
                </a:solidFill>
                <a:latin typeface="Arial"/>
                <a:cs typeface="Arial"/>
              </a:defRPr>
            </a:lvl1p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5" name="Holder 5"/>
          <p:cNvSpPr>
            <a:spLocks noGrp="1"/>
          </p:cNvSpPr>
          <p:nvPr>
            <p:ph type="dt" idx="6" sz="half"/>
          </p:nvPr>
        </p:nvSpPr>
        <p:spPr>
          <a:xfrm>
            <a:off x="241300" y="10321926"/>
            <a:ext cx="1132205" cy="146050"/>
          </a:xfrm>
          <a:prstGeom prst="rect">
            <a:avLst/>
          </a:prstGeom>
        </p:spPr>
        <p:txBody>
          <a:bodyPr wrap="square" lIns="0" tIns="0" rIns="0" bIns="0">
            <a:spAutoFit/>
          </a:bodyPr>
          <a:lstStyle>
            <a:lvl1pPr>
              <a:defRPr sz="850" b="0" i="0">
                <a:solidFill>
                  <a:srgbClr val="CACACA"/>
                </a:solidFill>
                <a:latin typeface="Arial"/>
                <a:cs typeface="Arial"/>
              </a:defRPr>
            </a:lvl1pPr>
          </a:lstStyle>
          <a:p>
            <a:pPr marL="12700">
              <a:lnSpc>
                <a:spcPct val="100000"/>
              </a:lnSpc>
              <a:spcBef>
                <a:spcPts val="15"/>
              </a:spcBef>
            </a:pPr>
            <a:r>
              <a:rPr dirty="0" spc="-5"/>
              <a:t>Zacks Equity</a:t>
            </a:r>
            <a:r>
              <a:rPr dirty="0" spc="-30"/>
              <a:t> </a:t>
            </a:r>
            <a:r>
              <a:rPr dirty="0" spc="-5"/>
              <a:t>Research</a:t>
            </a:r>
          </a:p>
        </p:txBody>
      </p:sp>
      <p:sp>
        <p:nvSpPr>
          <p:cNvPr id="6" name="Holder 6"/>
          <p:cNvSpPr>
            <a:spLocks noGrp="1"/>
          </p:cNvSpPr>
          <p:nvPr>
            <p:ph type="sldNum" idx="7" sz="quarter"/>
          </p:nvPr>
        </p:nvSpPr>
        <p:spPr>
          <a:xfrm>
            <a:off x="6629065" y="10321926"/>
            <a:ext cx="593725" cy="146050"/>
          </a:xfrm>
          <a:prstGeom prst="rect">
            <a:avLst/>
          </a:prstGeom>
        </p:spPr>
        <p:txBody>
          <a:bodyPr wrap="square" lIns="0" tIns="0" rIns="0" bIns="0">
            <a:spAutoFit/>
          </a:bodyPr>
          <a:lstStyle>
            <a:lvl1pPr>
              <a:defRPr sz="850" b="1" i="0">
                <a:solidFill>
                  <a:srgbClr val="CACACA"/>
                </a:solidFill>
                <a:latin typeface="Arial"/>
                <a:cs typeface="Arial"/>
              </a:defRPr>
            </a:lvl1pPr>
          </a:lstStyle>
          <a:p>
            <a:pPr marL="12700">
              <a:lnSpc>
                <a:spcPct val="100000"/>
              </a:lnSpc>
              <a:spcBef>
                <a:spcPts val="15"/>
              </a:spcBef>
            </a:pPr>
            <a:r>
              <a:rPr dirty="0" spc="-5"/>
              <a:t>Page </a:t>
            </a:r>
            <a:fld id="{81D60167-4931-47E6-BA6A-407CBD079E47}" type="slidenum">
              <a:rPr dirty="0" spc="-5"/>
              <a:t>#</a:t>
            </a:fld>
            <a:r>
              <a:rPr dirty="0" spc="-5"/>
              <a:t> of</a:t>
            </a:r>
            <a:r>
              <a:rPr dirty="0" spc="-70"/>
              <a:t> </a:t>
            </a:r>
            <a:r>
              <a:rPr dirty="0" spc="-5"/>
              <a:t>8</a:t>
            </a:r>
          </a:p>
        </p:txBody>
      </p:sp>
    </p:spTree>
  </p:cSld>
  <p:clrMap folHlink="folHlink" hlink="hlink" accent1="accent1" accent2="accent2" accent3="accent3" accent4="accent4" accent5="accent5" accent6="accent6" tx2="dk2" bg2="lt2" tx1="dk1" bg1="lt1"/>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hyperlink" Target="https://www.zacks.com/stocks/industry-rank/industry/financial-miscellaneous-services-69" TargetMode="External"/><Relationship Id="rId3" Type="http://schemas.openxmlformats.org/officeDocument/2006/relationships/image" Target="../media/image1.png"/><Relationship Id="rId4" Type="http://schemas.openxmlformats.org/officeDocument/2006/relationships/image" Target="../media/image2.png"/><Relationship Id="rId5" Type="http://schemas.openxmlformats.org/officeDocument/2006/relationships/image" Target="../media/image3.png"/><Relationship Id="rId6" Type="http://schemas.openxmlformats.org/officeDocument/2006/relationships/image" Target="../media/image4.png"/><Relationship Id="rId7" Type="http://schemas.openxmlformats.org/officeDocument/2006/relationships/image" Target="../media/image5.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6.png"/><Relationship Id="rId3" Type="http://schemas.openxmlformats.org/officeDocument/2006/relationships/image" Target="../media/image7.png"/><Relationship Id="rId4" Type="http://schemas.openxmlformats.org/officeDocument/2006/relationships/hyperlink" Target="http://www.zacks.com/"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8.png"/><Relationship Id="rId3" Type="http://schemas.openxmlformats.org/officeDocument/2006/relationships/hyperlink" Target="http://www.zacks.com/"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9.png"/><Relationship Id="rId3" Type="http://schemas.openxmlformats.org/officeDocument/2006/relationships/hyperlink" Target="http://www.zacks.co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0.png"/><Relationship Id="rId3" Type="http://schemas.openxmlformats.org/officeDocument/2006/relationships/image" Target="../media/image11.png"/><Relationship Id="rId4" Type="http://schemas.openxmlformats.org/officeDocument/2006/relationships/hyperlink" Target="http://www.zacks.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2.jpg"/><Relationship Id="rId3" Type="http://schemas.openxmlformats.org/officeDocument/2006/relationships/hyperlink" Target="http://www.zacks.com/"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3.png"/><Relationship Id="rId3" Type="http://schemas.openxmlformats.org/officeDocument/2006/relationships/hyperlink" Target="https://www.zacks.com/stock/chart/AXP/fundamental/peg-ratio-ttm" TargetMode="External"/><Relationship Id="rId4" Type="http://schemas.openxmlformats.org/officeDocument/2006/relationships/hyperlink" Target="https://www.zacks.com/stock/chart/IX/fundamental/peg-ratio-ttm" TargetMode="External"/><Relationship Id="rId5" Type="http://schemas.openxmlformats.org/officeDocument/2006/relationships/hyperlink" Target="https://www.zacks.com/stock/chart/SYF/fundamental/peg-ratio-ttm" TargetMode="External"/><Relationship Id="rId6" Type="http://schemas.openxmlformats.org/officeDocument/2006/relationships/hyperlink" Target="https://www.zacks.com/stock/chart/AXP/fundamental/price-book-value" TargetMode="External"/><Relationship Id="rId7" Type="http://schemas.openxmlformats.org/officeDocument/2006/relationships/hyperlink" Target="https://www.zacks.com/stock/chart/IX/fundamental/price-book-value" TargetMode="External"/><Relationship Id="rId8" Type="http://schemas.openxmlformats.org/officeDocument/2006/relationships/hyperlink" Target="https://www.zacks.com/stock/chart/SNEX/fundamental/price-book-value" TargetMode="External"/><Relationship Id="rId9" Type="http://schemas.openxmlformats.org/officeDocument/2006/relationships/hyperlink" Target="https://www.zacks.com/stock/chart/SYF/fundamental/price-book-value" TargetMode="External"/><Relationship Id="rId10" Type="http://schemas.openxmlformats.org/officeDocument/2006/relationships/hyperlink" Target="https://www.zacks.com/stock/chart/AXP/fundamental/pe-ratio-ttm" TargetMode="External"/><Relationship Id="rId11" Type="http://schemas.openxmlformats.org/officeDocument/2006/relationships/hyperlink" Target="https://www.zacks.com/stock/chart/IX/fundamental/pe-ratio-ttm" TargetMode="External"/><Relationship Id="rId12" Type="http://schemas.openxmlformats.org/officeDocument/2006/relationships/hyperlink" Target="https://www.zacks.com/stock/chart/SNEX/fundamental/pe-ratio-ttm" TargetMode="External"/><Relationship Id="rId13" Type="http://schemas.openxmlformats.org/officeDocument/2006/relationships/hyperlink" Target="https://www.zacks.com/stock/chart/SYF/fundamental/pe-ratio-ttm" TargetMode="External"/><Relationship Id="rId14" Type="http://schemas.openxmlformats.org/officeDocument/2006/relationships/hyperlink" Target="https://www.zacks.com/stock/chart/AXP/fundamental/ps-ratio-ttm" TargetMode="External"/><Relationship Id="rId15" Type="http://schemas.openxmlformats.org/officeDocument/2006/relationships/hyperlink" Target="https://www.zacks.com/stock/chart/IX/fundamental/ps-ratio-ttm" TargetMode="External"/><Relationship Id="rId16" Type="http://schemas.openxmlformats.org/officeDocument/2006/relationships/hyperlink" Target="https://www.zacks.com/stock/chart/SNEX/fundamental/ps-ratio-ttm" TargetMode="External"/><Relationship Id="rId17" Type="http://schemas.openxmlformats.org/officeDocument/2006/relationships/hyperlink" Target="https://www.zacks.com/stock/chart/SYF/fundamental/ps-ratio-ttm" TargetMode="External"/><Relationship Id="rId18" Type="http://schemas.openxmlformats.org/officeDocument/2006/relationships/hyperlink" Target="https://www.zacks.com/stock/chart/AXP/fundamental/earnings-yield-ttm" TargetMode="External"/><Relationship Id="rId19" Type="http://schemas.openxmlformats.org/officeDocument/2006/relationships/hyperlink" Target="https://www.zacks.com/stock/chart/IX/fundamental/earnings-yield-ttm" TargetMode="External"/><Relationship Id="rId20" Type="http://schemas.openxmlformats.org/officeDocument/2006/relationships/hyperlink" Target="https://www.zacks.com/stock/chart/SNEX/fundamental/earnings-yield-ttm" TargetMode="External"/><Relationship Id="rId21" Type="http://schemas.openxmlformats.org/officeDocument/2006/relationships/hyperlink" Target="https://www.zacks.com/stock/chart/SYF/fundamental/earnings-yield-ttm" TargetMode="External"/><Relationship Id="rId22" Type="http://schemas.openxmlformats.org/officeDocument/2006/relationships/hyperlink" Target="https://www.zacks.com/stock/chart/AXP/fundamental/debt-equity-ratio-quarterly" TargetMode="External"/><Relationship Id="rId23" Type="http://schemas.openxmlformats.org/officeDocument/2006/relationships/hyperlink" Target="https://www.zacks.com/stock/chart/IX/fundamental/debt-equity-ratio-quarterly" TargetMode="External"/><Relationship Id="rId24" Type="http://schemas.openxmlformats.org/officeDocument/2006/relationships/hyperlink" Target="https://www.zacks.com/stock/chart/SNEX/fundamental/debt-equity-ratio-quarterly" TargetMode="External"/><Relationship Id="rId25" Type="http://schemas.openxmlformats.org/officeDocument/2006/relationships/hyperlink" Target="https://www.zacks.com/stock/chart/SYF/fundamental/debt-equity-ratio-quarterly" TargetMode="External"/><Relationship Id="rId26" Type="http://schemas.openxmlformats.org/officeDocument/2006/relationships/image" Target="../media/image14.png"/><Relationship Id="rId27" Type="http://schemas.openxmlformats.org/officeDocument/2006/relationships/image" Target="../media/image15.png"/><Relationship Id="rId28" Type="http://schemas.openxmlformats.org/officeDocument/2006/relationships/image" Target="../media/image11.png"/><Relationship Id="rId29" Type="http://schemas.openxmlformats.org/officeDocument/2006/relationships/hyperlink" Target="http://www.zacks.com/"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image" Target="../media/image16.png"/><Relationship Id="rId3" Type="http://schemas.openxmlformats.org/officeDocument/2006/relationships/image" Target="../media/image11.png"/><Relationship Id="rId4" Type="http://schemas.openxmlformats.org/officeDocument/2006/relationships/hyperlink" Target="http://www.zacks.com/" TargetMode="Externa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438484" y="672431"/>
            <a:ext cx="1930400" cy="758825"/>
          </a:xfrm>
          <a:prstGeom prst="rect">
            <a:avLst/>
          </a:prstGeom>
        </p:spPr>
        <p:txBody>
          <a:bodyPr wrap="square" lIns="0" tIns="15240" rIns="0" bIns="0" rtlCol="0" vert="horz">
            <a:spAutoFit/>
          </a:bodyPr>
          <a:lstStyle/>
          <a:p>
            <a:pPr>
              <a:lnSpc>
                <a:spcPct val="100000"/>
              </a:lnSpc>
              <a:spcBef>
                <a:spcPts val="120"/>
              </a:spcBef>
            </a:pPr>
            <a:r>
              <a:rPr dirty="0" sz="1250" spc="10" b="1">
                <a:solidFill>
                  <a:srgbClr val="007F06"/>
                </a:solidFill>
                <a:latin typeface="Arial"/>
                <a:cs typeface="Arial"/>
              </a:rPr>
              <a:t>American Express</a:t>
            </a:r>
            <a:r>
              <a:rPr dirty="0" sz="1250" spc="-50" b="1">
                <a:solidFill>
                  <a:srgbClr val="007F06"/>
                </a:solidFill>
                <a:latin typeface="Arial"/>
                <a:cs typeface="Arial"/>
              </a:rPr>
              <a:t> </a:t>
            </a:r>
            <a:r>
              <a:rPr dirty="0" sz="1250" spc="10" b="1">
                <a:solidFill>
                  <a:srgbClr val="007F06"/>
                </a:solidFill>
                <a:latin typeface="Arial"/>
                <a:cs typeface="Arial"/>
              </a:rPr>
              <a:t>(AXP)</a:t>
            </a:r>
            <a:endParaRPr sz="1250">
              <a:latin typeface="Arial"/>
              <a:cs typeface="Arial"/>
            </a:endParaRPr>
          </a:p>
          <a:p>
            <a:pPr>
              <a:lnSpc>
                <a:spcPct val="100000"/>
              </a:lnSpc>
              <a:spcBef>
                <a:spcPts val="1110"/>
              </a:spcBef>
            </a:pPr>
            <a:r>
              <a:rPr dirty="0" sz="1000" spc="10" b="1">
                <a:latin typeface="Arial"/>
                <a:cs typeface="Arial"/>
              </a:rPr>
              <a:t>$140.71 </a:t>
            </a:r>
            <a:r>
              <a:rPr dirty="0" sz="900">
                <a:solidFill>
                  <a:srgbClr val="3E3E3E"/>
                </a:solidFill>
                <a:latin typeface="Arial"/>
                <a:cs typeface="Arial"/>
              </a:rPr>
              <a:t>(As of</a:t>
            </a:r>
            <a:r>
              <a:rPr dirty="0" sz="900" spc="-20">
                <a:solidFill>
                  <a:srgbClr val="3E3E3E"/>
                </a:solidFill>
                <a:latin typeface="Arial"/>
                <a:cs typeface="Arial"/>
              </a:rPr>
              <a:t> </a:t>
            </a:r>
            <a:r>
              <a:rPr dirty="0" sz="900">
                <a:solidFill>
                  <a:srgbClr val="3E3E3E"/>
                </a:solidFill>
                <a:latin typeface="Arial"/>
                <a:cs typeface="Arial"/>
              </a:rPr>
              <a:t>03/19/21)</a:t>
            </a:r>
            <a:endParaRPr sz="900">
              <a:latin typeface="Arial"/>
              <a:cs typeface="Arial"/>
            </a:endParaRPr>
          </a:p>
          <a:p>
            <a:pPr>
              <a:lnSpc>
                <a:spcPct val="100000"/>
              </a:lnSpc>
              <a:spcBef>
                <a:spcPts val="735"/>
              </a:spcBef>
            </a:pPr>
            <a:r>
              <a:rPr dirty="0" sz="900">
                <a:solidFill>
                  <a:srgbClr val="3E3E3E"/>
                </a:solidFill>
                <a:latin typeface="Arial"/>
                <a:cs typeface="Arial"/>
              </a:rPr>
              <a:t>Price Target (6-12 Months):</a:t>
            </a:r>
            <a:r>
              <a:rPr dirty="0" sz="900" spc="45">
                <a:solidFill>
                  <a:srgbClr val="3E3E3E"/>
                </a:solidFill>
                <a:latin typeface="Arial"/>
                <a:cs typeface="Arial"/>
              </a:rPr>
              <a:t> </a:t>
            </a:r>
            <a:r>
              <a:rPr dirty="0" sz="1000" spc="10" b="1">
                <a:latin typeface="Arial"/>
                <a:cs typeface="Arial"/>
              </a:rPr>
              <a:t>$155.00</a:t>
            </a:r>
            <a:endParaRPr sz="1000">
              <a:latin typeface="Arial"/>
              <a:cs typeface="Arial"/>
            </a:endParaRPr>
          </a:p>
        </p:txBody>
      </p:sp>
      <p:sp>
        <p:nvSpPr>
          <p:cNvPr id="3" name="object 3"/>
          <p:cNvSpPr txBox="1"/>
          <p:nvPr/>
        </p:nvSpPr>
        <p:spPr>
          <a:xfrm>
            <a:off x="3513221" y="726239"/>
            <a:ext cx="121793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Long Term: 6-12</a:t>
            </a:r>
            <a:r>
              <a:rPr dirty="0" sz="850" spc="-60">
                <a:solidFill>
                  <a:srgbClr val="3E3E3E"/>
                </a:solidFill>
                <a:latin typeface="Arial"/>
                <a:cs typeface="Arial"/>
              </a:rPr>
              <a:t> </a:t>
            </a:r>
            <a:r>
              <a:rPr dirty="0" sz="850" spc="-5">
                <a:solidFill>
                  <a:srgbClr val="3E3E3E"/>
                </a:solidFill>
                <a:latin typeface="Arial"/>
                <a:cs typeface="Arial"/>
              </a:rPr>
              <a:t>Months</a:t>
            </a:r>
            <a:endParaRPr sz="850">
              <a:latin typeface="Arial"/>
              <a:cs typeface="Arial"/>
            </a:endParaRPr>
          </a:p>
        </p:txBody>
      </p:sp>
      <p:sp>
        <p:nvSpPr>
          <p:cNvPr id="4" name="object 4"/>
          <p:cNvSpPr/>
          <p:nvPr/>
        </p:nvSpPr>
        <p:spPr>
          <a:xfrm>
            <a:off x="4793080" y="719722"/>
            <a:ext cx="0" cy="154305"/>
          </a:xfrm>
          <a:custGeom>
            <a:avLst/>
            <a:gdLst/>
            <a:ahLst/>
            <a:cxnLst/>
            <a:rect l="l" t="t" r="r" b="b"/>
            <a:pathLst>
              <a:path w="0" h="154305">
                <a:moveTo>
                  <a:pt x="0" y="0"/>
                </a:moveTo>
                <a:lnTo>
                  <a:pt x="0" y="153736"/>
                </a:lnTo>
              </a:path>
            </a:pathLst>
          </a:custGeom>
          <a:ln w="7686">
            <a:solidFill>
              <a:srgbClr val="CCCCCC"/>
            </a:solidFill>
          </a:ln>
        </p:spPr>
        <p:txBody>
          <a:bodyPr wrap="square" lIns="0" tIns="0" rIns="0" bIns="0" rtlCol="0"/>
          <a:lstStyle/>
          <a:p/>
        </p:txBody>
      </p:sp>
      <p:sp>
        <p:nvSpPr>
          <p:cNvPr id="5" name="object 5"/>
          <p:cNvSpPr txBox="1"/>
          <p:nvPr/>
        </p:nvSpPr>
        <p:spPr>
          <a:xfrm>
            <a:off x="6734008" y="726239"/>
            <a:ext cx="383540" cy="154940"/>
          </a:xfrm>
          <a:prstGeom prst="rect">
            <a:avLst/>
          </a:prstGeom>
        </p:spPr>
        <p:txBody>
          <a:bodyPr wrap="square" lIns="0" tIns="12065" rIns="0" bIns="0" rtlCol="0" vert="horz">
            <a:spAutoFit/>
          </a:bodyPr>
          <a:lstStyle/>
          <a:p>
            <a:pPr>
              <a:lnSpc>
                <a:spcPct val="100000"/>
              </a:lnSpc>
              <a:spcBef>
                <a:spcPts val="95"/>
              </a:spcBef>
            </a:pPr>
            <a:r>
              <a:rPr dirty="0" sz="850" spc="-5" b="1">
                <a:solidFill>
                  <a:srgbClr val="3E3E3E"/>
                </a:solidFill>
                <a:latin typeface="Arial"/>
                <a:cs typeface="Arial"/>
              </a:rPr>
              <a:t>Neutral</a:t>
            </a:r>
            <a:endParaRPr sz="850">
              <a:latin typeface="Arial"/>
              <a:cs typeface="Arial"/>
            </a:endParaRPr>
          </a:p>
        </p:txBody>
      </p:sp>
      <p:sp>
        <p:nvSpPr>
          <p:cNvPr id="6" name="object 6"/>
          <p:cNvSpPr txBox="1"/>
          <p:nvPr/>
        </p:nvSpPr>
        <p:spPr>
          <a:xfrm>
            <a:off x="4866105" y="652665"/>
            <a:ext cx="1837055" cy="612775"/>
          </a:xfrm>
          <a:prstGeom prst="rect">
            <a:avLst/>
          </a:prstGeom>
        </p:spPr>
        <p:txBody>
          <a:bodyPr wrap="square" lIns="0" tIns="79375" rIns="0" bIns="0" rtlCol="0" vert="horz">
            <a:spAutoFit/>
          </a:bodyPr>
          <a:lstStyle/>
          <a:p>
            <a:pPr marL="7620">
              <a:lnSpc>
                <a:spcPct val="100000"/>
              </a:lnSpc>
              <a:spcBef>
                <a:spcPts val="625"/>
              </a:spcBef>
            </a:pPr>
            <a:r>
              <a:rPr dirty="0" sz="900" b="1">
                <a:solidFill>
                  <a:srgbClr val="3E3E3E"/>
                </a:solidFill>
                <a:latin typeface="Arial"/>
                <a:cs typeface="Arial"/>
              </a:rPr>
              <a:t>Zacks</a:t>
            </a:r>
            <a:r>
              <a:rPr dirty="0" sz="900" spc="-5" b="1">
                <a:solidFill>
                  <a:srgbClr val="3E3E3E"/>
                </a:solidFill>
                <a:latin typeface="Arial"/>
                <a:cs typeface="Arial"/>
              </a:rPr>
              <a:t> </a:t>
            </a:r>
            <a:r>
              <a:rPr dirty="0" sz="900" b="1">
                <a:solidFill>
                  <a:srgbClr val="3E3E3E"/>
                </a:solidFill>
                <a:latin typeface="Arial"/>
                <a:cs typeface="Arial"/>
              </a:rPr>
              <a:t>Recommendation:</a:t>
            </a:r>
            <a:endParaRPr sz="900">
              <a:latin typeface="Arial"/>
              <a:cs typeface="Arial"/>
            </a:endParaRPr>
          </a:p>
          <a:p>
            <a:pPr>
              <a:lnSpc>
                <a:spcPct val="100000"/>
              </a:lnSpc>
              <a:spcBef>
                <a:spcPts val="484"/>
              </a:spcBef>
            </a:pPr>
            <a:r>
              <a:rPr dirty="0" sz="850" spc="-5">
                <a:solidFill>
                  <a:srgbClr val="3E3E3E"/>
                </a:solidFill>
                <a:latin typeface="Arial"/>
                <a:cs typeface="Arial"/>
              </a:rPr>
              <a:t>(Since:</a:t>
            </a:r>
            <a:r>
              <a:rPr dirty="0" sz="850" spc="-35">
                <a:solidFill>
                  <a:srgbClr val="3E3E3E"/>
                </a:solidFill>
                <a:latin typeface="Arial"/>
                <a:cs typeface="Arial"/>
              </a:rPr>
              <a:t> </a:t>
            </a:r>
            <a:r>
              <a:rPr dirty="0" sz="850" spc="-5">
                <a:solidFill>
                  <a:srgbClr val="3E3E3E"/>
                </a:solidFill>
                <a:latin typeface="Arial"/>
                <a:cs typeface="Arial"/>
              </a:rPr>
              <a:t>05/27/20)</a:t>
            </a:r>
            <a:endParaRPr sz="850">
              <a:latin typeface="Arial"/>
              <a:cs typeface="Arial"/>
            </a:endParaRPr>
          </a:p>
          <a:p>
            <a:pPr>
              <a:lnSpc>
                <a:spcPct val="100000"/>
              </a:lnSpc>
              <a:spcBef>
                <a:spcPts val="490"/>
              </a:spcBef>
            </a:pPr>
            <a:r>
              <a:rPr dirty="0" sz="850" spc="-5">
                <a:solidFill>
                  <a:srgbClr val="3E3E3E"/>
                </a:solidFill>
                <a:latin typeface="Arial"/>
                <a:cs typeface="Arial"/>
              </a:rPr>
              <a:t>Prior Recommendation:</a:t>
            </a:r>
            <a:r>
              <a:rPr dirty="0" sz="850" spc="5">
                <a:solidFill>
                  <a:srgbClr val="3E3E3E"/>
                </a:solidFill>
                <a:latin typeface="Arial"/>
                <a:cs typeface="Arial"/>
              </a:rPr>
              <a:t> </a:t>
            </a:r>
            <a:r>
              <a:rPr dirty="0" sz="850" spc="-5">
                <a:solidFill>
                  <a:srgbClr val="3E3E3E"/>
                </a:solidFill>
                <a:latin typeface="Arial"/>
                <a:cs typeface="Arial"/>
              </a:rPr>
              <a:t>Underperform</a:t>
            </a:r>
            <a:endParaRPr sz="850">
              <a:latin typeface="Arial"/>
              <a:cs typeface="Arial"/>
            </a:endParaRPr>
          </a:p>
        </p:txBody>
      </p:sp>
      <p:sp>
        <p:nvSpPr>
          <p:cNvPr id="7" name="object 7"/>
          <p:cNvSpPr/>
          <p:nvPr/>
        </p:nvSpPr>
        <p:spPr>
          <a:xfrm>
            <a:off x="4793080" y="1388477"/>
            <a:ext cx="0" cy="154305"/>
          </a:xfrm>
          <a:custGeom>
            <a:avLst/>
            <a:gdLst/>
            <a:ahLst/>
            <a:cxnLst/>
            <a:rect l="l" t="t" r="r" b="b"/>
            <a:pathLst>
              <a:path w="0" h="154305">
                <a:moveTo>
                  <a:pt x="0" y="0"/>
                </a:moveTo>
                <a:lnTo>
                  <a:pt x="0" y="153736"/>
                </a:lnTo>
              </a:path>
            </a:pathLst>
          </a:custGeom>
          <a:ln w="7686">
            <a:solidFill>
              <a:srgbClr val="CCCCCC"/>
            </a:solidFill>
          </a:ln>
        </p:spPr>
        <p:txBody>
          <a:bodyPr wrap="square" lIns="0" tIns="0" rIns="0" bIns="0" rtlCol="0"/>
          <a:lstStyle/>
          <a:p/>
        </p:txBody>
      </p:sp>
      <p:sp>
        <p:nvSpPr>
          <p:cNvPr id="8" name="object 8"/>
          <p:cNvSpPr/>
          <p:nvPr/>
        </p:nvSpPr>
        <p:spPr>
          <a:xfrm>
            <a:off x="5546390" y="1788193"/>
            <a:ext cx="0" cy="107950"/>
          </a:xfrm>
          <a:custGeom>
            <a:avLst/>
            <a:gdLst/>
            <a:ahLst/>
            <a:cxnLst/>
            <a:rect l="l" t="t" r="r" b="b"/>
            <a:pathLst>
              <a:path w="0" h="107950">
                <a:moveTo>
                  <a:pt x="0" y="0"/>
                </a:moveTo>
                <a:lnTo>
                  <a:pt x="0" y="107615"/>
                </a:lnTo>
              </a:path>
            </a:pathLst>
          </a:custGeom>
          <a:ln w="7686">
            <a:solidFill>
              <a:srgbClr val="CCCCCC"/>
            </a:solidFill>
          </a:ln>
        </p:spPr>
        <p:txBody>
          <a:bodyPr wrap="square" lIns="0" tIns="0" rIns="0" bIns="0" rtlCol="0"/>
          <a:lstStyle/>
          <a:p/>
        </p:txBody>
      </p:sp>
      <p:sp>
        <p:nvSpPr>
          <p:cNvPr id="9" name="object 9"/>
          <p:cNvSpPr txBox="1"/>
          <p:nvPr/>
        </p:nvSpPr>
        <p:spPr>
          <a:xfrm>
            <a:off x="3513221" y="1329656"/>
            <a:ext cx="2672715" cy="574040"/>
          </a:xfrm>
          <a:prstGeom prst="rect">
            <a:avLst/>
          </a:prstGeom>
        </p:spPr>
        <p:txBody>
          <a:bodyPr wrap="square" lIns="0" tIns="71120" rIns="0" bIns="0" rtlCol="0" vert="horz">
            <a:spAutoFit/>
          </a:bodyPr>
          <a:lstStyle/>
          <a:p>
            <a:pPr algn="r" marR="345440">
              <a:lnSpc>
                <a:spcPct val="100000"/>
              </a:lnSpc>
              <a:spcBef>
                <a:spcPts val="560"/>
              </a:spcBef>
              <a:tabLst>
                <a:tab pos="1360170" algn="l"/>
              </a:tabLst>
            </a:pPr>
            <a:r>
              <a:rPr dirty="0" sz="850" spc="-5">
                <a:solidFill>
                  <a:srgbClr val="3E3E3E"/>
                </a:solidFill>
                <a:latin typeface="Arial"/>
                <a:cs typeface="Arial"/>
              </a:rPr>
              <a:t>Short Term: </a:t>
            </a:r>
            <a:r>
              <a:rPr dirty="0" sz="850" spc="45">
                <a:solidFill>
                  <a:srgbClr val="3E3E3E"/>
                </a:solidFill>
                <a:latin typeface="Arial"/>
                <a:cs typeface="Arial"/>
              </a:rPr>
              <a:t> </a:t>
            </a:r>
            <a:r>
              <a:rPr dirty="0" sz="850" spc="-5">
                <a:solidFill>
                  <a:srgbClr val="3E3E3E"/>
                </a:solidFill>
                <a:latin typeface="Arial"/>
                <a:cs typeface="Arial"/>
              </a:rPr>
              <a:t>1-3</a:t>
            </a:r>
            <a:r>
              <a:rPr dirty="0" sz="850" spc="5">
                <a:solidFill>
                  <a:srgbClr val="3E3E3E"/>
                </a:solidFill>
                <a:latin typeface="Arial"/>
                <a:cs typeface="Arial"/>
              </a:rPr>
              <a:t> </a:t>
            </a:r>
            <a:r>
              <a:rPr dirty="0" sz="850" spc="-5">
                <a:solidFill>
                  <a:srgbClr val="3E3E3E"/>
                </a:solidFill>
                <a:latin typeface="Arial"/>
                <a:cs typeface="Arial"/>
              </a:rPr>
              <a:t>Months	</a:t>
            </a:r>
            <a:r>
              <a:rPr dirty="0" sz="900" b="1">
                <a:solidFill>
                  <a:srgbClr val="3E3E3E"/>
                </a:solidFill>
                <a:latin typeface="Arial"/>
                <a:cs typeface="Arial"/>
              </a:rPr>
              <a:t>Zacks Rank:</a:t>
            </a:r>
            <a:r>
              <a:rPr dirty="0" sz="900" spc="-10" b="1">
                <a:solidFill>
                  <a:srgbClr val="3E3E3E"/>
                </a:solidFill>
                <a:latin typeface="Arial"/>
                <a:cs typeface="Arial"/>
              </a:rPr>
              <a:t> </a:t>
            </a:r>
            <a:r>
              <a:rPr dirty="0" sz="900">
                <a:solidFill>
                  <a:srgbClr val="3E3E3E"/>
                </a:solidFill>
                <a:latin typeface="Arial"/>
                <a:cs typeface="Arial"/>
              </a:rPr>
              <a:t>(1-5)</a:t>
            </a:r>
            <a:endParaRPr sz="900">
              <a:latin typeface="Arial"/>
              <a:cs typeface="Arial"/>
            </a:endParaRPr>
          </a:p>
          <a:p>
            <a:pPr algn="r" marR="360680">
              <a:lnSpc>
                <a:spcPct val="100000"/>
              </a:lnSpc>
              <a:spcBef>
                <a:spcPts val="425"/>
              </a:spcBef>
            </a:pPr>
            <a:r>
              <a:rPr dirty="0" sz="850" spc="-5">
                <a:solidFill>
                  <a:srgbClr val="3E3E3E"/>
                </a:solidFill>
                <a:latin typeface="Arial"/>
                <a:cs typeface="Arial"/>
              </a:rPr>
              <a:t>Zacks Style</a:t>
            </a:r>
            <a:r>
              <a:rPr dirty="0" sz="850" spc="-45">
                <a:solidFill>
                  <a:srgbClr val="3E3E3E"/>
                </a:solidFill>
                <a:latin typeface="Arial"/>
                <a:cs typeface="Arial"/>
              </a:rPr>
              <a:t> </a:t>
            </a:r>
            <a:r>
              <a:rPr dirty="0" sz="850" spc="-5">
                <a:solidFill>
                  <a:srgbClr val="3E3E3E"/>
                </a:solidFill>
                <a:latin typeface="Arial"/>
                <a:cs typeface="Arial"/>
              </a:rPr>
              <a:t>Scores:</a:t>
            </a:r>
            <a:endParaRPr sz="850">
              <a:latin typeface="Arial"/>
              <a:cs typeface="Arial"/>
            </a:endParaRPr>
          </a:p>
          <a:p>
            <a:pPr marL="1352550">
              <a:lnSpc>
                <a:spcPct val="100000"/>
              </a:lnSpc>
              <a:spcBef>
                <a:spcPts val="310"/>
              </a:spcBef>
              <a:tabLst>
                <a:tab pos="2174875" algn="l"/>
              </a:tabLst>
            </a:pPr>
            <a:r>
              <a:rPr dirty="0" sz="850" spc="-5">
                <a:solidFill>
                  <a:srgbClr val="3E3E3E"/>
                </a:solidFill>
                <a:latin typeface="Arial"/>
                <a:cs typeface="Arial"/>
              </a:rPr>
              <a:t>Value:</a:t>
            </a:r>
            <a:r>
              <a:rPr dirty="0" sz="850">
                <a:solidFill>
                  <a:srgbClr val="3E3E3E"/>
                </a:solidFill>
                <a:latin typeface="Arial"/>
                <a:cs typeface="Arial"/>
              </a:rPr>
              <a:t> </a:t>
            </a:r>
            <a:r>
              <a:rPr dirty="0" sz="850" spc="-5">
                <a:solidFill>
                  <a:srgbClr val="3E3E3E"/>
                </a:solidFill>
                <a:latin typeface="Arial"/>
                <a:cs typeface="Arial"/>
              </a:rPr>
              <a:t>B	Growth:</a:t>
            </a:r>
            <a:r>
              <a:rPr dirty="0" sz="850" spc="-50">
                <a:solidFill>
                  <a:srgbClr val="3E3E3E"/>
                </a:solidFill>
                <a:latin typeface="Arial"/>
                <a:cs typeface="Arial"/>
              </a:rPr>
              <a:t> </a:t>
            </a:r>
            <a:r>
              <a:rPr dirty="0" sz="850" spc="-5">
                <a:solidFill>
                  <a:srgbClr val="3E3E3E"/>
                </a:solidFill>
                <a:latin typeface="Arial"/>
                <a:cs typeface="Arial"/>
              </a:rPr>
              <a:t>C</a:t>
            </a:r>
            <a:endParaRPr sz="850">
              <a:latin typeface="Arial"/>
              <a:cs typeface="Arial"/>
            </a:endParaRPr>
          </a:p>
        </p:txBody>
      </p:sp>
      <p:sp>
        <p:nvSpPr>
          <p:cNvPr id="10" name="object 10"/>
          <p:cNvSpPr/>
          <p:nvPr/>
        </p:nvSpPr>
        <p:spPr>
          <a:xfrm>
            <a:off x="6315075" y="1788193"/>
            <a:ext cx="0" cy="107950"/>
          </a:xfrm>
          <a:custGeom>
            <a:avLst/>
            <a:gdLst/>
            <a:ahLst/>
            <a:cxnLst/>
            <a:rect l="l" t="t" r="r" b="b"/>
            <a:pathLst>
              <a:path w="0" h="107950">
                <a:moveTo>
                  <a:pt x="0" y="0"/>
                </a:moveTo>
                <a:lnTo>
                  <a:pt x="0" y="107615"/>
                </a:lnTo>
              </a:path>
            </a:pathLst>
          </a:custGeom>
          <a:ln w="7686">
            <a:solidFill>
              <a:srgbClr val="CCCCCC"/>
            </a:solidFill>
          </a:ln>
        </p:spPr>
        <p:txBody>
          <a:bodyPr wrap="square" lIns="0" tIns="0" rIns="0" bIns="0" rtlCol="0"/>
          <a:lstStyle/>
          <a:p/>
        </p:txBody>
      </p:sp>
      <p:sp>
        <p:nvSpPr>
          <p:cNvPr id="11" name="object 11"/>
          <p:cNvSpPr txBox="1"/>
          <p:nvPr/>
        </p:nvSpPr>
        <p:spPr>
          <a:xfrm>
            <a:off x="6434221" y="1282436"/>
            <a:ext cx="684530" cy="621030"/>
          </a:xfrm>
          <a:prstGeom prst="rect">
            <a:avLst/>
          </a:prstGeom>
        </p:spPr>
        <p:txBody>
          <a:bodyPr wrap="square" lIns="0" tIns="87630" rIns="0" bIns="0" rtlCol="0" vert="horz">
            <a:spAutoFit/>
          </a:bodyPr>
          <a:lstStyle/>
          <a:p>
            <a:pPr algn="r" marR="5080">
              <a:lnSpc>
                <a:spcPct val="100000"/>
              </a:lnSpc>
              <a:spcBef>
                <a:spcPts val="690"/>
              </a:spcBef>
            </a:pPr>
            <a:r>
              <a:rPr dirty="0" sz="850" spc="5" b="1">
                <a:solidFill>
                  <a:srgbClr val="3E3E3E"/>
                </a:solidFill>
                <a:latin typeface="Arial"/>
                <a:cs typeface="Arial"/>
              </a:rPr>
              <a:t>3</a:t>
            </a:r>
            <a:r>
              <a:rPr dirty="0" sz="900" b="1">
                <a:solidFill>
                  <a:srgbClr val="3E3E3E"/>
                </a:solidFill>
                <a:latin typeface="Arial"/>
                <a:cs typeface="Arial"/>
              </a:rPr>
              <a:t>-Hold</a:t>
            </a:r>
            <a:endParaRPr sz="900">
              <a:latin typeface="Arial"/>
              <a:cs typeface="Arial"/>
            </a:endParaRPr>
          </a:p>
          <a:p>
            <a:pPr marL="292100">
              <a:lnSpc>
                <a:spcPct val="100000"/>
              </a:lnSpc>
              <a:spcBef>
                <a:spcPts val="545"/>
              </a:spcBef>
            </a:pPr>
            <a:r>
              <a:rPr dirty="0" sz="850" spc="-5">
                <a:solidFill>
                  <a:srgbClr val="3E3E3E"/>
                </a:solidFill>
                <a:latin typeface="Arial"/>
                <a:cs typeface="Arial"/>
              </a:rPr>
              <a:t>VGM:</a:t>
            </a:r>
            <a:r>
              <a:rPr dirty="0" sz="850" spc="-75">
                <a:solidFill>
                  <a:srgbClr val="3E3E3E"/>
                </a:solidFill>
                <a:latin typeface="Arial"/>
                <a:cs typeface="Arial"/>
              </a:rPr>
              <a:t> </a:t>
            </a:r>
            <a:r>
              <a:rPr dirty="0" sz="850" spc="-5">
                <a:solidFill>
                  <a:srgbClr val="3E3E3E"/>
                </a:solidFill>
                <a:latin typeface="Arial"/>
                <a:cs typeface="Arial"/>
              </a:rPr>
              <a:t>B</a:t>
            </a:r>
            <a:endParaRPr sz="850">
              <a:latin typeface="Arial"/>
              <a:cs typeface="Arial"/>
            </a:endParaRPr>
          </a:p>
          <a:p>
            <a:pPr algn="r" marR="6350">
              <a:lnSpc>
                <a:spcPct val="100000"/>
              </a:lnSpc>
              <a:spcBef>
                <a:spcPts val="430"/>
              </a:spcBef>
            </a:pPr>
            <a:r>
              <a:rPr dirty="0" sz="850" spc="-5">
                <a:solidFill>
                  <a:srgbClr val="3E3E3E"/>
                </a:solidFill>
                <a:latin typeface="Arial"/>
                <a:cs typeface="Arial"/>
              </a:rPr>
              <a:t>Momentum:</a:t>
            </a:r>
            <a:r>
              <a:rPr dirty="0" sz="850" spc="-7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p:txBody>
      </p:sp>
      <p:sp>
        <p:nvSpPr>
          <p:cNvPr id="12" name="object 12"/>
          <p:cNvSpPr/>
          <p:nvPr/>
        </p:nvSpPr>
        <p:spPr>
          <a:xfrm>
            <a:off x="3517064" y="1319296"/>
            <a:ext cx="1268730" cy="0"/>
          </a:xfrm>
          <a:custGeom>
            <a:avLst/>
            <a:gdLst/>
            <a:ahLst/>
            <a:cxnLst/>
            <a:rect l="l" t="t" r="r" b="b"/>
            <a:pathLst>
              <a:path w="1268729" h="0">
                <a:moveTo>
                  <a:pt x="0" y="0"/>
                </a:moveTo>
                <a:lnTo>
                  <a:pt x="1268328" y="0"/>
                </a:lnTo>
              </a:path>
            </a:pathLst>
          </a:custGeom>
          <a:ln w="7686">
            <a:solidFill>
              <a:srgbClr val="CCCCCC"/>
            </a:solidFill>
          </a:ln>
        </p:spPr>
        <p:txBody>
          <a:bodyPr wrap="square" lIns="0" tIns="0" rIns="0" bIns="0" rtlCol="0"/>
          <a:lstStyle/>
          <a:p/>
        </p:txBody>
      </p:sp>
      <p:sp>
        <p:nvSpPr>
          <p:cNvPr id="13" name="object 13"/>
          <p:cNvSpPr/>
          <p:nvPr/>
        </p:nvSpPr>
        <p:spPr>
          <a:xfrm>
            <a:off x="4793080" y="1319296"/>
            <a:ext cx="2306320" cy="0"/>
          </a:xfrm>
          <a:custGeom>
            <a:avLst/>
            <a:gdLst/>
            <a:ahLst/>
            <a:cxnLst/>
            <a:rect l="l" t="t" r="r" b="b"/>
            <a:pathLst>
              <a:path w="2306320" h="0">
                <a:moveTo>
                  <a:pt x="0" y="0"/>
                </a:moveTo>
                <a:lnTo>
                  <a:pt x="2306052" y="0"/>
                </a:lnTo>
              </a:path>
            </a:pathLst>
          </a:custGeom>
          <a:ln w="7686">
            <a:solidFill>
              <a:srgbClr val="CCCCCC"/>
            </a:solidFill>
          </a:ln>
        </p:spPr>
        <p:txBody>
          <a:bodyPr wrap="square" lIns="0" tIns="0" rIns="0" bIns="0" rtlCol="0"/>
          <a:lstStyle/>
          <a:p/>
        </p:txBody>
      </p:sp>
      <p:sp>
        <p:nvSpPr>
          <p:cNvPr id="14" name="object 14"/>
          <p:cNvSpPr/>
          <p:nvPr/>
        </p:nvSpPr>
        <p:spPr>
          <a:xfrm>
            <a:off x="319338" y="589046"/>
            <a:ext cx="0" cy="1422400"/>
          </a:xfrm>
          <a:custGeom>
            <a:avLst/>
            <a:gdLst/>
            <a:ahLst/>
            <a:cxnLst/>
            <a:rect l="l" t="t" r="r" b="b"/>
            <a:pathLst>
              <a:path w="0" h="1422400">
                <a:moveTo>
                  <a:pt x="0" y="0"/>
                </a:moveTo>
                <a:lnTo>
                  <a:pt x="0" y="1422065"/>
                </a:lnTo>
              </a:path>
            </a:pathLst>
          </a:custGeom>
          <a:ln w="7686">
            <a:solidFill>
              <a:srgbClr val="CACACA"/>
            </a:solidFill>
          </a:ln>
        </p:spPr>
        <p:txBody>
          <a:bodyPr wrap="square" lIns="0" tIns="0" rIns="0" bIns="0" rtlCol="0"/>
          <a:lstStyle/>
          <a:p/>
        </p:txBody>
      </p:sp>
      <p:sp>
        <p:nvSpPr>
          <p:cNvPr id="15" name="object 15"/>
          <p:cNvSpPr/>
          <p:nvPr/>
        </p:nvSpPr>
        <p:spPr>
          <a:xfrm>
            <a:off x="319338" y="589046"/>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6" name="object 16"/>
          <p:cNvSpPr/>
          <p:nvPr/>
        </p:nvSpPr>
        <p:spPr>
          <a:xfrm>
            <a:off x="7229809" y="589046"/>
            <a:ext cx="0" cy="1430020"/>
          </a:xfrm>
          <a:custGeom>
            <a:avLst/>
            <a:gdLst/>
            <a:ahLst/>
            <a:cxnLst/>
            <a:rect l="l" t="t" r="r" b="b"/>
            <a:pathLst>
              <a:path w="0" h="1430020">
                <a:moveTo>
                  <a:pt x="0" y="0"/>
                </a:moveTo>
                <a:lnTo>
                  <a:pt x="0" y="1429752"/>
                </a:lnTo>
              </a:path>
            </a:pathLst>
          </a:custGeom>
          <a:ln w="7686">
            <a:solidFill>
              <a:srgbClr val="CACACA"/>
            </a:solidFill>
          </a:ln>
        </p:spPr>
        <p:txBody>
          <a:bodyPr wrap="square" lIns="0" tIns="0" rIns="0" bIns="0" rtlCol="0"/>
          <a:lstStyle/>
          <a:p/>
        </p:txBody>
      </p:sp>
      <p:sp>
        <p:nvSpPr>
          <p:cNvPr id="17" name="object 17"/>
          <p:cNvSpPr/>
          <p:nvPr/>
        </p:nvSpPr>
        <p:spPr>
          <a:xfrm>
            <a:off x="319338" y="2018798"/>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8" name="object 18"/>
          <p:cNvSpPr txBox="1"/>
          <p:nvPr/>
        </p:nvSpPr>
        <p:spPr>
          <a:xfrm>
            <a:off x="302794" y="2132931"/>
            <a:ext cx="656590" cy="191770"/>
          </a:xfrm>
          <a:prstGeom prst="rect">
            <a:avLst/>
          </a:prstGeom>
        </p:spPr>
        <p:txBody>
          <a:bodyPr wrap="square" lIns="0" tIns="17780" rIns="0" bIns="0" rtlCol="0" vert="horz">
            <a:spAutoFit/>
          </a:bodyPr>
          <a:lstStyle/>
          <a:p>
            <a:pPr marL="12700">
              <a:lnSpc>
                <a:spcPct val="100000"/>
              </a:lnSpc>
              <a:spcBef>
                <a:spcPts val="140"/>
              </a:spcBef>
            </a:pPr>
            <a:r>
              <a:rPr dirty="0" sz="1050" spc="25" b="1">
                <a:solidFill>
                  <a:srgbClr val="007F06"/>
                </a:solidFill>
                <a:latin typeface="Arial"/>
                <a:cs typeface="Arial"/>
              </a:rPr>
              <a:t>Summary</a:t>
            </a:r>
            <a:endParaRPr sz="1050">
              <a:latin typeface="Arial"/>
              <a:cs typeface="Arial"/>
            </a:endParaRPr>
          </a:p>
        </p:txBody>
      </p:sp>
      <p:sp>
        <p:nvSpPr>
          <p:cNvPr id="19" name="object 19"/>
          <p:cNvSpPr txBox="1"/>
          <p:nvPr/>
        </p:nvSpPr>
        <p:spPr>
          <a:xfrm>
            <a:off x="302794" y="2408120"/>
            <a:ext cx="2988945" cy="2178050"/>
          </a:xfrm>
          <a:prstGeom prst="rect">
            <a:avLst/>
          </a:prstGeom>
        </p:spPr>
        <p:txBody>
          <a:bodyPr wrap="square" lIns="0" tIns="12700" rIns="0" bIns="0" rtlCol="0" vert="horz">
            <a:spAutoFit/>
          </a:bodyPr>
          <a:lstStyle/>
          <a:p>
            <a:pPr algn="just" marL="12700" marR="5080">
              <a:lnSpc>
                <a:spcPct val="118700"/>
              </a:lnSpc>
              <a:spcBef>
                <a:spcPts val="100"/>
              </a:spcBef>
            </a:pPr>
            <a:r>
              <a:rPr dirty="0" sz="850" spc="-5">
                <a:solidFill>
                  <a:srgbClr val="3E3E3E"/>
                </a:solidFill>
                <a:latin typeface="Arial"/>
                <a:cs typeface="Arial"/>
              </a:rPr>
              <a:t>Shares of American Express have outperformed the industry  in the past six months. Its strategic initiatives bode well to  recover from the bleak market. The company regulated its  expense base while selectively investing in the areas crucial  for long-term strategies. Its cost control efforts are likely to aid  margins. Decline in card member services due to less usage  of travel-related benefits following COVID-imposed travel  restrictions also aided the bottom line. Given that billed  business and travel are likely to stay at low levels, the decline  is likely to persist. Maintenance of sufficient capital will boost  business. However, the company is witnessing tepid spending  volumes. The company's drained profitability and stressed  revenues might persist due to the uncertain environment. Its  weaker debt servicing capacity continue to bother</a:t>
            </a:r>
            <a:r>
              <a:rPr dirty="0" sz="850" spc="15">
                <a:solidFill>
                  <a:srgbClr val="3E3E3E"/>
                </a:solidFill>
                <a:latin typeface="Arial"/>
                <a:cs typeface="Arial"/>
              </a:rPr>
              <a:t> </a:t>
            </a:r>
            <a:r>
              <a:rPr dirty="0" sz="850" spc="-5">
                <a:solidFill>
                  <a:srgbClr val="3E3E3E"/>
                </a:solidFill>
                <a:latin typeface="Arial"/>
                <a:cs typeface="Arial"/>
              </a:rPr>
              <a:t>us.</a:t>
            </a:r>
            <a:endParaRPr sz="850">
              <a:latin typeface="Arial"/>
              <a:cs typeface="Arial"/>
            </a:endParaRPr>
          </a:p>
        </p:txBody>
      </p:sp>
      <p:sp>
        <p:nvSpPr>
          <p:cNvPr id="20" name="object 20"/>
          <p:cNvSpPr txBox="1"/>
          <p:nvPr/>
        </p:nvSpPr>
        <p:spPr>
          <a:xfrm>
            <a:off x="2485857" y="5223042"/>
            <a:ext cx="839469"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$151.46 -</a:t>
            </a:r>
            <a:r>
              <a:rPr dirty="0" sz="850" spc="-45" b="1">
                <a:solidFill>
                  <a:srgbClr val="3E3E3E"/>
                </a:solidFill>
                <a:latin typeface="Arial"/>
                <a:cs typeface="Arial"/>
              </a:rPr>
              <a:t> </a:t>
            </a:r>
            <a:r>
              <a:rPr dirty="0" sz="850" spc="-5" b="1">
                <a:solidFill>
                  <a:srgbClr val="3E3E3E"/>
                </a:solidFill>
                <a:latin typeface="Arial"/>
                <a:cs typeface="Arial"/>
              </a:rPr>
              <a:t>$68.12</a:t>
            </a:r>
            <a:endParaRPr sz="850">
              <a:latin typeface="Arial"/>
              <a:cs typeface="Arial"/>
            </a:endParaRPr>
          </a:p>
        </p:txBody>
      </p:sp>
      <p:sp>
        <p:nvSpPr>
          <p:cNvPr id="21" name="object 21"/>
          <p:cNvSpPr txBox="1"/>
          <p:nvPr/>
        </p:nvSpPr>
        <p:spPr>
          <a:xfrm>
            <a:off x="2824079" y="5469021"/>
            <a:ext cx="504190"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3,755,105</a:t>
            </a:r>
            <a:endParaRPr sz="850">
              <a:latin typeface="Arial"/>
              <a:cs typeface="Arial"/>
            </a:endParaRPr>
          </a:p>
        </p:txBody>
      </p:sp>
      <p:sp>
        <p:nvSpPr>
          <p:cNvPr id="22" name="object 22"/>
          <p:cNvSpPr txBox="1"/>
          <p:nvPr/>
        </p:nvSpPr>
        <p:spPr>
          <a:xfrm>
            <a:off x="302794" y="4938629"/>
            <a:ext cx="1191895" cy="93091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Data</a:t>
            </a:r>
            <a:r>
              <a:rPr dirty="0" sz="1050" spc="-5" b="1">
                <a:solidFill>
                  <a:srgbClr val="007F06"/>
                </a:solidFill>
                <a:latin typeface="Arial"/>
                <a:cs typeface="Arial"/>
              </a:rPr>
              <a:t> </a:t>
            </a:r>
            <a:r>
              <a:rPr dirty="0" sz="1050" spc="20" b="1">
                <a:solidFill>
                  <a:srgbClr val="007F06"/>
                </a:solidFill>
                <a:latin typeface="Arial"/>
                <a:cs typeface="Arial"/>
              </a:rPr>
              <a:t>Overview</a:t>
            </a:r>
            <a:endParaRPr sz="1050">
              <a:latin typeface="Arial"/>
              <a:cs typeface="Arial"/>
            </a:endParaRPr>
          </a:p>
          <a:p>
            <a:pPr marL="12700">
              <a:lnSpc>
                <a:spcPct val="100000"/>
              </a:lnSpc>
              <a:spcBef>
                <a:spcPts val="935"/>
              </a:spcBef>
            </a:pPr>
            <a:r>
              <a:rPr dirty="0" sz="850" spc="-5">
                <a:solidFill>
                  <a:srgbClr val="3E3E3E"/>
                </a:solidFill>
                <a:latin typeface="Arial"/>
                <a:cs typeface="Arial"/>
              </a:rPr>
              <a:t>52 Week</a:t>
            </a:r>
            <a:r>
              <a:rPr dirty="0" sz="850" spc="-15">
                <a:solidFill>
                  <a:srgbClr val="3E3E3E"/>
                </a:solidFill>
                <a:latin typeface="Arial"/>
                <a:cs typeface="Arial"/>
              </a:rPr>
              <a:t> </a:t>
            </a:r>
            <a:r>
              <a:rPr dirty="0" sz="850" spc="-5">
                <a:solidFill>
                  <a:srgbClr val="3E3E3E"/>
                </a:solidFill>
                <a:latin typeface="Arial"/>
                <a:cs typeface="Arial"/>
              </a:rPr>
              <a:t>High-Low</a:t>
            </a:r>
            <a:endParaRPr sz="850">
              <a:latin typeface="Arial"/>
              <a:cs typeface="Arial"/>
            </a:endParaRPr>
          </a:p>
          <a:p>
            <a:pPr marL="12700" marR="5080">
              <a:lnSpc>
                <a:spcPct val="100000"/>
              </a:lnSpc>
              <a:spcBef>
                <a:spcPts val="434"/>
              </a:spcBef>
            </a:pPr>
            <a:r>
              <a:rPr dirty="0" sz="850" spc="-5">
                <a:solidFill>
                  <a:srgbClr val="3E3E3E"/>
                </a:solidFill>
                <a:latin typeface="Arial"/>
                <a:cs typeface="Arial"/>
              </a:rPr>
              <a:t>20 Day Average</a:t>
            </a:r>
            <a:r>
              <a:rPr dirty="0" sz="850" spc="-45">
                <a:solidFill>
                  <a:srgbClr val="3E3E3E"/>
                </a:solidFill>
                <a:latin typeface="Arial"/>
                <a:cs typeface="Arial"/>
              </a:rPr>
              <a:t> </a:t>
            </a:r>
            <a:r>
              <a:rPr dirty="0" sz="850" spc="-5">
                <a:solidFill>
                  <a:srgbClr val="3E3E3E"/>
                </a:solidFill>
                <a:latin typeface="Arial"/>
                <a:cs typeface="Arial"/>
              </a:rPr>
              <a:t>Volume  (sh)</a:t>
            </a:r>
            <a:endParaRPr sz="850">
              <a:latin typeface="Arial"/>
              <a:cs typeface="Arial"/>
            </a:endParaRPr>
          </a:p>
          <a:p>
            <a:pPr marL="12700">
              <a:lnSpc>
                <a:spcPct val="100000"/>
              </a:lnSpc>
              <a:spcBef>
                <a:spcPts val="380"/>
              </a:spcBef>
            </a:pPr>
            <a:r>
              <a:rPr dirty="0" sz="850" spc="-5">
                <a:solidFill>
                  <a:srgbClr val="3E3E3E"/>
                </a:solidFill>
                <a:latin typeface="Arial"/>
                <a:cs typeface="Arial"/>
              </a:rPr>
              <a:t>Market</a:t>
            </a:r>
            <a:r>
              <a:rPr dirty="0" sz="850" spc="-10">
                <a:solidFill>
                  <a:srgbClr val="3E3E3E"/>
                </a:solidFill>
                <a:latin typeface="Arial"/>
                <a:cs typeface="Arial"/>
              </a:rPr>
              <a:t> </a:t>
            </a:r>
            <a:r>
              <a:rPr dirty="0" sz="850" spc="-5">
                <a:solidFill>
                  <a:srgbClr val="3E3E3E"/>
                </a:solidFill>
                <a:latin typeface="Arial"/>
                <a:cs typeface="Arial"/>
              </a:rPr>
              <a:t>Cap</a:t>
            </a:r>
            <a:endParaRPr sz="850">
              <a:latin typeface="Arial"/>
              <a:cs typeface="Arial"/>
            </a:endParaRPr>
          </a:p>
        </p:txBody>
      </p:sp>
      <p:sp>
        <p:nvSpPr>
          <p:cNvPr id="23" name="object 23"/>
          <p:cNvSpPr txBox="1"/>
          <p:nvPr/>
        </p:nvSpPr>
        <p:spPr>
          <a:xfrm>
            <a:off x="2862513" y="5715000"/>
            <a:ext cx="462280"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$113.4</a:t>
            </a:r>
            <a:r>
              <a:rPr dirty="0" sz="850" spc="-60" b="1">
                <a:solidFill>
                  <a:srgbClr val="3E3E3E"/>
                </a:solidFill>
                <a:latin typeface="Arial"/>
                <a:cs typeface="Arial"/>
              </a:rPr>
              <a:t> </a:t>
            </a:r>
            <a:r>
              <a:rPr dirty="0" sz="850" spc="-5" b="1">
                <a:solidFill>
                  <a:srgbClr val="3E3E3E"/>
                </a:solidFill>
                <a:latin typeface="Arial"/>
                <a:cs typeface="Arial"/>
              </a:rPr>
              <a:t>B</a:t>
            </a:r>
            <a:endParaRPr sz="850">
              <a:latin typeface="Arial"/>
              <a:cs typeface="Arial"/>
            </a:endParaRPr>
          </a:p>
        </p:txBody>
      </p:sp>
      <p:sp>
        <p:nvSpPr>
          <p:cNvPr id="24" name="object 24"/>
          <p:cNvSpPr txBox="1"/>
          <p:nvPr/>
        </p:nvSpPr>
        <p:spPr>
          <a:xfrm>
            <a:off x="302794" y="5945605"/>
            <a:ext cx="922655"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YTD Price</a:t>
            </a:r>
            <a:r>
              <a:rPr dirty="0" sz="850" spc="-50">
                <a:solidFill>
                  <a:srgbClr val="3E3E3E"/>
                </a:solidFill>
                <a:latin typeface="Arial"/>
                <a:cs typeface="Arial"/>
              </a:rPr>
              <a:t> </a:t>
            </a:r>
            <a:r>
              <a:rPr dirty="0" sz="850" spc="-5">
                <a:solidFill>
                  <a:srgbClr val="3E3E3E"/>
                </a:solidFill>
                <a:latin typeface="Arial"/>
                <a:cs typeface="Arial"/>
              </a:rPr>
              <a:t>Change</a:t>
            </a:r>
            <a:endParaRPr sz="850">
              <a:latin typeface="Arial"/>
              <a:cs typeface="Arial"/>
            </a:endParaRPr>
          </a:p>
        </p:txBody>
      </p:sp>
      <p:sp>
        <p:nvSpPr>
          <p:cNvPr id="25" name="object 25"/>
          <p:cNvSpPr txBox="1"/>
          <p:nvPr/>
        </p:nvSpPr>
        <p:spPr>
          <a:xfrm>
            <a:off x="2993189" y="5945605"/>
            <a:ext cx="330835"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16.4%</a:t>
            </a:r>
            <a:endParaRPr sz="850">
              <a:latin typeface="Arial"/>
              <a:cs typeface="Arial"/>
            </a:endParaRPr>
          </a:p>
        </p:txBody>
      </p:sp>
      <p:sp>
        <p:nvSpPr>
          <p:cNvPr id="26" name="object 26"/>
          <p:cNvSpPr txBox="1"/>
          <p:nvPr/>
        </p:nvSpPr>
        <p:spPr>
          <a:xfrm>
            <a:off x="302794" y="6176210"/>
            <a:ext cx="247015"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Beta</a:t>
            </a:r>
            <a:endParaRPr sz="850">
              <a:latin typeface="Arial"/>
              <a:cs typeface="Arial"/>
            </a:endParaRPr>
          </a:p>
        </p:txBody>
      </p:sp>
      <p:sp>
        <p:nvSpPr>
          <p:cNvPr id="27" name="object 27"/>
          <p:cNvSpPr txBox="1"/>
          <p:nvPr/>
        </p:nvSpPr>
        <p:spPr>
          <a:xfrm>
            <a:off x="3093118" y="6176210"/>
            <a:ext cx="234950"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1.30</a:t>
            </a:r>
            <a:endParaRPr sz="850">
              <a:latin typeface="Arial"/>
              <a:cs typeface="Arial"/>
            </a:endParaRPr>
          </a:p>
        </p:txBody>
      </p:sp>
      <p:sp>
        <p:nvSpPr>
          <p:cNvPr id="28" name="object 28"/>
          <p:cNvSpPr txBox="1"/>
          <p:nvPr/>
        </p:nvSpPr>
        <p:spPr>
          <a:xfrm>
            <a:off x="302794" y="6406816"/>
            <a:ext cx="875030" cy="385445"/>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Dividend / Div</a:t>
            </a:r>
            <a:r>
              <a:rPr dirty="0" sz="850" spc="-45">
                <a:solidFill>
                  <a:srgbClr val="3E3E3E"/>
                </a:solidFill>
                <a:latin typeface="Arial"/>
                <a:cs typeface="Arial"/>
              </a:rPr>
              <a:t> </a:t>
            </a:r>
            <a:r>
              <a:rPr dirty="0" sz="850" spc="-5">
                <a:solidFill>
                  <a:srgbClr val="3E3E3E"/>
                </a:solidFill>
                <a:latin typeface="Arial"/>
                <a:cs typeface="Arial"/>
              </a:rPr>
              <a:t>Yld</a:t>
            </a:r>
            <a:endParaRPr sz="850">
              <a:latin typeface="Arial"/>
              <a:cs typeface="Arial"/>
            </a:endParaRPr>
          </a:p>
          <a:p>
            <a:pPr marL="12700">
              <a:lnSpc>
                <a:spcPct val="100000"/>
              </a:lnSpc>
              <a:spcBef>
                <a:spcPts val="795"/>
              </a:spcBef>
            </a:pPr>
            <a:r>
              <a:rPr dirty="0" sz="850" spc="-5">
                <a:solidFill>
                  <a:srgbClr val="3E3E3E"/>
                </a:solidFill>
                <a:latin typeface="Arial"/>
                <a:cs typeface="Arial"/>
              </a:rPr>
              <a:t>Industry</a:t>
            </a:r>
            <a:endParaRPr sz="850">
              <a:latin typeface="Arial"/>
              <a:cs typeface="Arial"/>
            </a:endParaRPr>
          </a:p>
        </p:txBody>
      </p:sp>
      <p:sp>
        <p:nvSpPr>
          <p:cNvPr id="29" name="object 29"/>
          <p:cNvSpPr txBox="1"/>
          <p:nvPr/>
        </p:nvSpPr>
        <p:spPr>
          <a:xfrm>
            <a:off x="1532689" y="6406816"/>
            <a:ext cx="1796414" cy="385445"/>
          </a:xfrm>
          <a:prstGeom prst="rect">
            <a:avLst/>
          </a:prstGeom>
        </p:spPr>
        <p:txBody>
          <a:bodyPr wrap="square" lIns="0" tIns="12065" rIns="0" bIns="0" rtlCol="0" vert="horz">
            <a:spAutoFit/>
          </a:bodyPr>
          <a:lstStyle/>
          <a:p>
            <a:pPr algn="r" marR="10160">
              <a:lnSpc>
                <a:spcPct val="100000"/>
              </a:lnSpc>
              <a:spcBef>
                <a:spcPts val="95"/>
              </a:spcBef>
            </a:pPr>
            <a:r>
              <a:rPr dirty="0" sz="850" spc="-5" b="1">
                <a:solidFill>
                  <a:srgbClr val="3E3E3E"/>
                </a:solidFill>
                <a:latin typeface="Arial"/>
                <a:cs typeface="Arial"/>
              </a:rPr>
              <a:t>$1.72 /</a:t>
            </a:r>
            <a:r>
              <a:rPr dirty="0" sz="850" spc="-70" b="1">
                <a:solidFill>
                  <a:srgbClr val="3E3E3E"/>
                </a:solidFill>
                <a:latin typeface="Arial"/>
                <a:cs typeface="Arial"/>
              </a:rPr>
              <a:t> </a:t>
            </a:r>
            <a:r>
              <a:rPr dirty="0" sz="850" spc="-5" b="1">
                <a:solidFill>
                  <a:srgbClr val="3E3E3E"/>
                </a:solidFill>
                <a:latin typeface="Arial"/>
                <a:cs typeface="Arial"/>
              </a:rPr>
              <a:t>1.2%</a:t>
            </a:r>
            <a:endParaRPr sz="850">
              <a:latin typeface="Arial"/>
              <a:cs typeface="Arial"/>
            </a:endParaRPr>
          </a:p>
          <a:p>
            <a:pPr algn="r" marR="5080">
              <a:lnSpc>
                <a:spcPct val="100000"/>
              </a:lnSpc>
              <a:spcBef>
                <a:spcPts val="795"/>
              </a:spcBef>
            </a:pPr>
            <a:r>
              <a:rPr dirty="0" u="sng" sz="850" spc="-5" b="1">
                <a:solidFill>
                  <a:srgbClr val="0000FF"/>
                </a:solidFill>
                <a:uFill>
                  <a:solidFill>
                    <a:srgbClr val="0000FF"/>
                  </a:solidFill>
                </a:uFill>
                <a:latin typeface="Arial"/>
                <a:cs typeface="Arial"/>
                <a:hlinkClick r:id="rId2"/>
              </a:rPr>
              <a:t>Financial - Miscellaneous</a:t>
            </a:r>
            <a:r>
              <a:rPr dirty="0" u="sng" sz="850" spc="5" b="1">
                <a:solidFill>
                  <a:srgbClr val="0000FF"/>
                </a:solidFill>
                <a:uFill>
                  <a:solidFill>
                    <a:srgbClr val="0000FF"/>
                  </a:solidFill>
                </a:uFill>
                <a:latin typeface="Arial"/>
                <a:cs typeface="Arial"/>
                <a:hlinkClick r:id="rId2"/>
              </a:rPr>
              <a:t> </a:t>
            </a:r>
            <a:r>
              <a:rPr dirty="0" u="sng" sz="850" spc="-5" b="1">
                <a:solidFill>
                  <a:srgbClr val="0000FF"/>
                </a:solidFill>
                <a:uFill>
                  <a:solidFill>
                    <a:srgbClr val="0000FF"/>
                  </a:solidFill>
                </a:uFill>
                <a:latin typeface="Arial"/>
                <a:cs typeface="Arial"/>
                <a:hlinkClick r:id="rId2"/>
              </a:rPr>
              <a:t>Services</a:t>
            </a:r>
            <a:endParaRPr sz="850">
              <a:latin typeface="Arial"/>
              <a:cs typeface="Arial"/>
            </a:endParaRPr>
          </a:p>
        </p:txBody>
      </p:sp>
      <p:graphicFrame>
        <p:nvGraphicFramePr>
          <p:cNvPr id="30" name="object 30"/>
          <p:cNvGraphicFramePr>
            <a:graphicFrameLocks noGrp="1"/>
          </p:cNvGraphicFramePr>
          <p:nvPr/>
        </p:nvGraphicFramePr>
        <p:xfrm>
          <a:off x="283744" y="6890921"/>
          <a:ext cx="3065145" cy="2564765"/>
        </p:xfrm>
        <a:graphic>
          <a:graphicData uri="http://schemas.openxmlformats.org/drawingml/2006/table">
            <a:tbl>
              <a:tblPr firstRow="1" bandRow="1">
                <a:tableStyleId>{2D5ABB26-0587-4C30-8999-92F81FD0307C}</a:tableStyleId>
              </a:tblPr>
              <a:tblGrid>
                <a:gridCol w="1573530"/>
                <a:gridCol w="1491615"/>
              </a:tblGrid>
              <a:tr h="590505">
                <a:tc>
                  <a:txBody>
                    <a:bodyPr/>
                    <a:lstStyle/>
                    <a:p>
                      <a:pPr marL="31750">
                        <a:lnSpc>
                          <a:spcPts val="935"/>
                        </a:lnSpc>
                      </a:pPr>
                      <a:r>
                        <a:rPr dirty="0" sz="850" spc="-5">
                          <a:solidFill>
                            <a:srgbClr val="3E3E3E"/>
                          </a:solidFill>
                          <a:latin typeface="Arial"/>
                          <a:cs typeface="Arial"/>
                        </a:rPr>
                        <a:t>Zacks Industry</a:t>
                      </a:r>
                      <a:r>
                        <a:rPr dirty="0" sz="850" spc="-10">
                          <a:solidFill>
                            <a:srgbClr val="3E3E3E"/>
                          </a:solidFill>
                          <a:latin typeface="Arial"/>
                          <a:cs typeface="Arial"/>
                        </a:rPr>
                        <a:t> </a:t>
                      </a:r>
                      <a:r>
                        <a:rPr dirty="0" sz="850" spc="-5">
                          <a:solidFill>
                            <a:srgbClr val="3E3E3E"/>
                          </a:solidFill>
                          <a:latin typeface="Arial"/>
                          <a:cs typeface="Arial"/>
                        </a:rPr>
                        <a:t>Rank</a:t>
                      </a:r>
                      <a:endParaRPr sz="850">
                        <a:latin typeface="Arial"/>
                        <a:cs typeface="Arial"/>
                      </a:endParaRPr>
                    </a:p>
                    <a:p>
                      <a:pPr>
                        <a:lnSpc>
                          <a:spcPct val="100000"/>
                        </a:lnSpc>
                      </a:pPr>
                      <a:endParaRPr sz="900">
                        <a:latin typeface="Times New Roman"/>
                        <a:cs typeface="Times New Roman"/>
                      </a:endParaRPr>
                    </a:p>
                    <a:p>
                      <a:pPr>
                        <a:lnSpc>
                          <a:spcPct val="100000"/>
                        </a:lnSpc>
                        <a:spcBef>
                          <a:spcPts val="5"/>
                        </a:spcBef>
                      </a:pPr>
                      <a:endParaRPr sz="1050">
                        <a:latin typeface="Times New Roman"/>
                        <a:cs typeface="Times New Roman"/>
                      </a:endParaRPr>
                    </a:p>
                    <a:p>
                      <a:pPr marL="31750">
                        <a:lnSpc>
                          <a:spcPct val="100000"/>
                        </a:lnSpc>
                      </a:pPr>
                      <a:r>
                        <a:rPr dirty="0" sz="850" spc="-5">
                          <a:solidFill>
                            <a:srgbClr val="3E3E3E"/>
                          </a:solidFill>
                          <a:latin typeface="Arial"/>
                          <a:cs typeface="Arial"/>
                        </a:rPr>
                        <a:t>Last EPS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0"/>
                </a:tc>
                <a:tc>
                  <a:txBody>
                    <a:bodyPr/>
                    <a:lstStyle/>
                    <a:p>
                      <a:pPr marL="195580">
                        <a:lnSpc>
                          <a:spcPts val="935"/>
                        </a:lnSpc>
                      </a:pPr>
                      <a:r>
                        <a:rPr dirty="0" sz="850" spc="-5" b="1">
                          <a:solidFill>
                            <a:srgbClr val="3E3E3E"/>
                          </a:solidFill>
                          <a:latin typeface="Arial"/>
                          <a:cs typeface="Arial"/>
                        </a:rPr>
                        <a:t>Top 43% (108 out of</a:t>
                      </a:r>
                      <a:r>
                        <a:rPr dirty="0" sz="850" spc="-40" b="1">
                          <a:solidFill>
                            <a:srgbClr val="3E3E3E"/>
                          </a:solidFill>
                          <a:latin typeface="Arial"/>
                          <a:cs typeface="Arial"/>
                        </a:rPr>
                        <a:t> </a:t>
                      </a:r>
                      <a:r>
                        <a:rPr dirty="0" sz="850" spc="-5" b="1">
                          <a:solidFill>
                            <a:srgbClr val="3E3E3E"/>
                          </a:solidFill>
                          <a:latin typeface="Arial"/>
                          <a:cs typeface="Arial"/>
                        </a:rPr>
                        <a:t>253)</a:t>
                      </a:r>
                      <a:endParaRPr sz="850">
                        <a:latin typeface="Arial"/>
                        <a:cs typeface="Arial"/>
                      </a:endParaRPr>
                    </a:p>
                    <a:p>
                      <a:pPr>
                        <a:lnSpc>
                          <a:spcPct val="100000"/>
                        </a:lnSpc>
                      </a:pPr>
                      <a:endParaRPr sz="900">
                        <a:latin typeface="Times New Roman"/>
                        <a:cs typeface="Times New Roman"/>
                      </a:endParaRPr>
                    </a:p>
                    <a:p>
                      <a:pPr>
                        <a:lnSpc>
                          <a:spcPct val="100000"/>
                        </a:lnSpc>
                        <a:spcBef>
                          <a:spcPts val="5"/>
                        </a:spcBef>
                      </a:pPr>
                      <a:endParaRPr sz="1050">
                        <a:latin typeface="Times New Roman"/>
                        <a:cs typeface="Times New Roman"/>
                      </a:endParaRPr>
                    </a:p>
                    <a:p>
                      <a:pPr algn="r" marR="29845">
                        <a:lnSpc>
                          <a:spcPct val="100000"/>
                        </a:lnSpc>
                      </a:pPr>
                      <a:r>
                        <a:rPr dirty="0" sz="850" b="1">
                          <a:solidFill>
                            <a:srgbClr val="3E3E3E"/>
                          </a:solidFill>
                          <a:latin typeface="Arial"/>
                          <a:cs typeface="Arial"/>
                        </a:rPr>
                        <a:t>39.7%</a:t>
                      </a:r>
                      <a:endParaRPr sz="850">
                        <a:latin typeface="Arial"/>
                        <a:cs typeface="Arial"/>
                      </a:endParaRPr>
                    </a:p>
                  </a:txBody>
                  <a:tcPr marL="0" marR="0" marB="0" marT="0"/>
                </a:tc>
              </a:tr>
              <a:tr h="230605">
                <a:tc>
                  <a:txBody>
                    <a:bodyPr/>
                    <a:lstStyle/>
                    <a:p>
                      <a:pPr marL="31750">
                        <a:lnSpc>
                          <a:spcPct val="100000"/>
                        </a:lnSpc>
                        <a:spcBef>
                          <a:spcPts val="350"/>
                        </a:spcBef>
                      </a:pPr>
                      <a:r>
                        <a:rPr dirty="0" sz="850" spc="-5">
                          <a:solidFill>
                            <a:srgbClr val="3E3E3E"/>
                          </a:solidFill>
                          <a:latin typeface="Arial"/>
                          <a:cs typeface="Arial"/>
                        </a:rPr>
                        <a:t>Last Sales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44450"/>
                </a:tc>
                <a:tc>
                  <a:txBody>
                    <a:bodyPr/>
                    <a:lstStyle/>
                    <a:p>
                      <a:pPr algn="r" marR="30480">
                        <a:lnSpc>
                          <a:spcPct val="100000"/>
                        </a:lnSpc>
                        <a:spcBef>
                          <a:spcPts val="350"/>
                        </a:spcBef>
                      </a:pPr>
                      <a:r>
                        <a:rPr dirty="0" sz="850" b="1">
                          <a:solidFill>
                            <a:srgbClr val="3E3E3E"/>
                          </a:solidFill>
                          <a:latin typeface="Arial"/>
                          <a:cs typeface="Arial"/>
                        </a:rPr>
                        <a:t>-0.5%</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EPS F1 Est- 4 week</a:t>
                      </a:r>
                      <a:r>
                        <a:rPr dirty="0" sz="850" spc="-20">
                          <a:solidFill>
                            <a:srgbClr val="3E3E3E"/>
                          </a:solidFill>
                          <a:latin typeface="Arial"/>
                          <a:cs typeface="Arial"/>
                        </a:rPr>
                        <a:t> </a:t>
                      </a:r>
                      <a:r>
                        <a:rPr dirty="0" sz="850" spc="-5">
                          <a:solidFill>
                            <a:srgbClr val="3E3E3E"/>
                          </a:solidFill>
                          <a:latin typeface="Arial"/>
                          <a:cs typeface="Arial"/>
                        </a:rPr>
                        <a:t>change</a:t>
                      </a:r>
                      <a:endParaRPr sz="850">
                        <a:latin typeface="Arial"/>
                        <a:cs typeface="Arial"/>
                      </a:endParaRPr>
                    </a:p>
                  </a:txBody>
                  <a:tcPr marL="0" marR="0" marB="0" marT="44450"/>
                </a:tc>
                <a:tc>
                  <a:txBody>
                    <a:bodyPr/>
                    <a:lstStyle/>
                    <a:p>
                      <a:pPr algn="r" marR="27940">
                        <a:lnSpc>
                          <a:spcPct val="100000"/>
                        </a:lnSpc>
                        <a:spcBef>
                          <a:spcPts val="350"/>
                        </a:spcBef>
                      </a:pPr>
                      <a:r>
                        <a:rPr dirty="0" sz="850" b="1">
                          <a:solidFill>
                            <a:srgbClr val="3E3E3E"/>
                          </a:solidFill>
                          <a:latin typeface="Arial"/>
                          <a:cs typeface="Arial"/>
                        </a:rPr>
                        <a:t>0.4%</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Expected Report</a:t>
                      </a:r>
                      <a:r>
                        <a:rPr dirty="0" sz="850" spc="-10">
                          <a:solidFill>
                            <a:srgbClr val="3E3E3E"/>
                          </a:solidFill>
                          <a:latin typeface="Arial"/>
                          <a:cs typeface="Arial"/>
                        </a:rPr>
                        <a:t> </a:t>
                      </a:r>
                      <a:r>
                        <a:rPr dirty="0" sz="850" spc="-5">
                          <a:solidFill>
                            <a:srgbClr val="3E3E3E"/>
                          </a:solidFill>
                          <a:latin typeface="Arial"/>
                          <a:cs typeface="Arial"/>
                        </a:rPr>
                        <a:t>Date</a:t>
                      </a:r>
                      <a:endParaRPr sz="850">
                        <a:latin typeface="Arial"/>
                        <a:cs typeface="Arial"/>
                      </a:endParaRPr>
                    </a:p>
                  </a:txBody>
                  <a:tcPr marL="0" marR="0" marB="0" marT="44450"/>
                </a:tc>
                <a:tc>
                  <a:txBody>
                    <a:bodyPr/>
                    <a:lstStyle/>
                    <a:p>
                      <a:pPr algn="r" marR="26670">
                        <a:lnSpc>
                          <a:spcPct val="100000"/>
                        </a:lnSpc>
                        <a:spcBef>
                          <a:spcPts val="350"/>
                        </a:spcBef>
                      </a:pPr>
                      <a:r>
                        <a:rPr dirty="0" sz="850" b="1">
                          <a:solidFill>
                            <a:srgbClr val="3E3E3E"/>
                          </a:solidFill>
                          <a:latin typeface="Arial"/>
                          <a:cs typeface="Arial"/>
                        </a:rPr>
                        <a:t>04/23/2021</a:t>
                      </a:r>
                      <a:endParaRPr sz="850">
                        <a:latin typeface="Arial"/>
                        <a:cs typeface="Arial"/>
                      </a:endParaRPr>
                    </a:p>
                  </a:txBody>
                  <a:tcPr marL="0" marR="0" marB="0" marT="44450"/>
                </a:tc>
              </a:tr>
              <a:tr h="322847">
                <a:tc>
                  <a:txBody>
                    <a:bodyPr/>
                    <a:lstStyle/>
                    <a:p>
                      <a:pPr marL="31750">
                        <a:lnSpc>
                          <a:spcPct val="100000"/>
                        </a:lnSpc>
                        <a:spcBef>
                          <a:spcPts val="350"/>
                        </a:spcBef>
                      </a:pPr>
                      <a:r>
                        <a:rPr dirty="0" sz="850" spc="-5">
                          <a:solidFill>
                            <a:srgbClr val="3E3E3E"/>
                          </a:solidFill>
                          <a:latin typeface="Arial"/>
                          <a:cs typeface="Arial"/>
                        </a:rPr>
                        <a:t>Earnings</a:t>
                      </a:r>
                      <a:r>
                        <a:rPr dirty="0" sz="850" spc="-10">
                          <a:solidFill>
                            <a:srgbClr val="3E3E3E"/>
                          </a:solidFill>
                          <a:latin typeface="Arial"/>
                          <a:cs typeface="Arial"/>
                        </a:rPr>
                        <a:t> </a:t>
                      </a:r>
                      <a:r>
                        <a:rPr dirty="0" sz="850" spc="-5">
                          <a:solidFill>
                            <a:srgbClr val="3E3E3E"/>
                          </a:solidFill>
                          <a:latin typeface="Arial"/>
                          <a:cs typeface="Arial"/>
                        </a:rPr>
                        <a:t>ESP</a:t>
                      </a:r>
                      <a:endParaRPr sz="850">
                        <a:latin typeface="Arial"/>
                        <a:cs typeface="Arial"/>
                      </a:endParaRPr>
                    </a:p>
                  </a:txBody>
                  <a:tcPr marL="0" marR="0" marB="0" marT="44450"/>
                </a:tc>
                <a:tc>
                  <a:txBody>
                    <a:bodyPr/>
                    <a:lstStyle/>
                    <a:p>
                      <a:pPr algn="r" marR="27940">
                        <a:lnSpc>
                          <a:spcPct val="100000"/>
                        </a:lnSpc>
                        <a:spcBef>
                          <a:spcPts val="350"/>
                        </a:spcBef>
                      </a:pPr>
                      <a:r>
                        <a:rPr dirty="0" sz="850" b="1">
                          <a:solidFill>
                            <a:srgbClr val="3E3E3E"/>
                          </a:solidFill>
                          <a:latin typeface="Arial"/>
                          <a:cs typeface="Arial"/>
                        </a:rPr>
                        <a:t>4.1%</a:t>
                      </a:r>
                      <a:endParaRPr sz="850">
                        <a:latin typeface="Arial"/>
                        <a:cs typeface="Arial"/>
                      </a:endParaRPr>
                    </a:p>
                  </a:txBody>
                  <a:tcPr marL="0" marR="0" marB="0" marT="44450"/>
                </a:tc>
              </a:tr>
              <a:tr h="322847">
                <a:tc>
                  <a:txBody>
                    <a:bodyPr/>
                    <a:lstStyle/>
                    <a:p>
                      <a:pPr>
                        <a:lnSpc>
                          <a:spcPct val="100000"/>
                        </a:lnSpc>
                        <a:spcBef>
                          <a:spcPts val="40"/>
                        </a:spcBef>
                      </a:pPr>
                      <a:endParaRPr sz="900">
                        <a:latin typeface="Times New Roman"/>
                        <a:cs typeface="Times New Roman"/>
                      </a:endParaRPr>
                    </a:p>
                    <a:p>
                      <a:pPr marL="31750">
                        <a:lnSpc>
                          <a:spcPct val="100000"/>
                        </a:lnSpc>
                      </a:pPr>
                      <a:r>
                        <a:rPr dirty="0" sz="850" spc="-5">
                          <a:solidFill>
                            <a:srgbClr val="3E3E3E"/>
                          </a:solidFill>
                          <a:latin typeface="Arial"/>
                          <a:cs typeface="Arial"/>
                        </a:rPr>
                        <a:t>P/E</a:t>
                      </a:r>
                      <a:r>
                        <a:rPr dirty="0" sz="850" spc="-10">
                          <a:solidFill>
                            <a:srgbClr val="3E3E3E"/>
                          </a:solidFill>
                          <a:latin typeface="Arial"/>
                          <a:cs typeface="Arial"/>
                        </a:rPr>
                        <a:t> </a:t>
                      </a:r>
                      <a:r>
                        <a:rPr dirty="0" sz="850" spc="-5">
                          <a:solidFill>
                            <a:srgbClr val="3E3E3E"/>
                          </a:solidFill>
                          <a:latin typeface="Arial"/>
                          <a:cs typeface="Arial"/>
                        </a:rPr>
                        <a:t>TTM</a:t>
                      </a:r>
                      <a:endParaRPr sz="850">
                        <a:latin typeface="Arial"/>
                        <a:cs typeface="Arial"/>
                      </a:endParaRPr>
                    </a:p>
                  </a:txBody>
                  <a:tcPr marL="0" marR="0" marB="0" marT="5080"/>
                </a:tc>
                <a:tc>
                  <a:txBody>
                    <a:bodyPr/>
                    <a:lstStyle/>
                    <a:p>
                      <a:pPr>
                        <a:lnSpc>
                          <a:spcPct val="100000"/>
                        </a:lnSpc>
                        <a:spcBef>
                          <a:spcPts val="40"/>
                        </a:spcBef>
                      </a:pPr>
                      <a:endParaRPr sz="900">
                        <a:latin typeface="Times New Roman"/>
                        <a:cs typeface="Times New Roman"/>
                      </a:endParaRPr>
                    </a:p>
                    <a:p>
                      <a:pPr algn="r" marR="25400">
                        <a:lnSpc>
                          <a:spcPct val="100000"/>
                        </a:lnSpc>
                      </a:pPr>
                      <a:r>
                        <a:rPr dirty="0" sz="850" b="1">
                          <a:solidFill>
                            <a:srgbClr val="3E3E3E"/>
                          </a:solidFill>
                          <a:latin typeface="Arial"/>
                          <a:cs typeface="Arial"/>
                        </a:rPr>
                        <a:t>26.4</a:t>
                      </a:r>
                      <a:endParaRPr sz="850">
                        <a:latin typeface="Arial"/>
                        <a:cs typeface="Arial"/>
                      </a:endParaRPr>
                    </a:p>
                  </a:txBody>
                  <a:tcPr marL="0" marR="0" marB="0" marT="5080"/>
                </a:tc>
              </a:tr>
              <a:tr h="230605">
                <a:tc>
                  <a:txBody>
                    <a:bodyPr/>
                    <a:lstStyle/>
                    <a:p>
                      <a:pPr marL="31750">
                        <a:lnSpc>
                          <a:spcPct val="100000"/>
                        </a:lnSpc>
                        <a:spcBef>
                          <a:spcPts val="350"/>
                        </a:spcBef>
                      </a:pPr>
                      <a:r>
                        <a:rPr dirty="0" sz="850" spc="-5">
                          <a:solidFill>
                            <a:srgbClr val="3E3E3E"/>
                          </a:solidFill>
                          <a:latin typeface="Arial"/>
                          <a:cs typeface="Arial"/>
                        </a:rPr>
                        <a:t>P/E</a:t>
                      </a:r>
                      <a:r>
                        <a:rPr dirty="0" sz="850" spc="-10">
                          <a:solidFill>
                            <a:srgbClr val="3E3E3E"/>
                          </a:solidFill>
                          <a:latin typeface="Arial"/>
                          <a:cs typeface="Arial"/>
                        </a:rPr>
                        <a:t> </a:t>
                      </a:r>
                      <a:r>
                        <a:rPr dirty="0" sz="850" spc="-5">
                          <a:solidFill>
                            <a:srgbClr val="3E3E3E"/>
                          </a:solidFill>
                          <a:latin typeface="Arial"/>
                          <a:cs typeface="Arial"/>
                        </a:rPr>
                        <a:t>F1</a:t>
                      </a:r>
                      <a:endParaRPr sz="850">
                        <a:latin typeface="Arial"/>
                        <a:cs typeface="Arial"/>
                      </a:endParaRPr>
                    </a:p>
                  </a:txBody>
                  <a:tcPr marL="0" marR="0" marB="0" marT="44450"/>
                </a:tc>
                <a:tc>
                  <a:txBody>
                    <a:bodyPr/>
                    <a:lstStyle/>
                    <a:p>
                      <a:pPr algn="r" marR="25400">
                        <a:lnSpc>
                          <a:spcPct val="100000"/>
                        </a:lnSpc>
                        <a:spcBef>
                          <a:spcPts val="350"/>
                        </a:spcBef>
                      </a:pPr>
                      <a:r>
                        <a:rPr dirty="0" sz="850" b="1">
                          <a:solidFill>
                            <a:srgbClr val="3E3E3E"/>
                          </a:solidFill>
                          <a:latin typeface="Arial"/>
                          <a:cs typeface="Arial"/>
                        </a:rPr>
                        <a:t>21.7</a:t>
                      </a:r>
                      <a:endParaRPr sz="850">
                        <a:latin typeface="Arial"/>
                        <a:cs typeface="Arial"/>
                      </a:endParaRPr>
                    </a:p>
                  </a:txBody>
                  <a:tcPr marL="0" marR="0" marB="0" marT="44450"/>
                </a:tc>
              </a:tr>
              <a:tr h="230605">
                <a:tc>
                  <a:txBody>
                    <a:bodyPr/>
                    <a:lstStyle/>
                    <a:p>
                      <a:pPr marL="31750">
                        <a:lnSpc>
                          <a:spcPct val="100000"/>
                        </a:lnSpc>
                        <a:spcBef>
                          <a:spcPts val="350"/>
                        </a:spcBef>
                      </a:pPr>
                      <a:r>
                        <a:rPr dirty="0" sz="850" spc="-5">
                          <a:solidFill>
                            <a:srgbClr val="3E3E3E"/>
                          </a:solidFill>
                          <a:latin typeface="Arial"/>
                          <a:cs typeface="Arial"/>
                        </a:rPr>
                        <a:t>PEG</a:t>
                      </a:r>
                      <a:r>
                        <a:rPr dirty="0" sz="850" spc="-10">
                          <a:solidFill>
                            <a:srgbClr val="3E3E3E"/>
                          </a:solidFill>
                          <a:latin typeface="Arial"/>
                          <a:cs typeface="Arial"/>
                        </a:rPr>
                        <a:t> </a:t>
                      </a:r>
                      <a:r>
                        <a:rPr dirty="0" sz="850" spc="-5">
                          <a:solidFill>
                            <a:srgbClr val="3E3E3E"/>
                          </a:solidFill>
                          <a:latin typeface="Arial"/>
                          <a:cs typeface="Arial"/>
                        </a:rPr>
                        <a:t>F1</a:t>
                      </a:r>
                      <a:endParaRPr sz="850">
                        <a:latin typeface="Arial"/>
                        <a:cs typeface="Arial"/>
                      </a:endParaRPr>
                    </a:p>
                  </a:txBody>
                  <a:tcPr marL="0" marR="0" marB="0" marT="44450"/>
                </a:tc>
                <a:tc>
                  <a:txBody>
                    <a:bodyPr/>
                    <a:lstStyle/>
                    <a:p>
                      <a:pPr algn="r" marR="24130">
                        <a:lnSpc>
                          <a:spcPct val="100000"/>
                        </a:lnSpc>
                        <a:spcBef>
                          <a:spcPts val="350"/>
                        </a:spcBef>
                      </a:pPr>
                      <a:r>
                        <a:rPr dirty="0" sz="850" b="1">
                          <a:solidFill>
                            <a:srgbClr val="3E3E3E"/>
                          </a:solidFill>
                          <a:latin typeface="Arial"/>
                          <a:cs typeface="Arial"/>
                        </a:rPr>
                        <a:t>2.0</a:t>
                      </a:r>
                      <a:endParaRPr sz="850">
                        <a:latin typeface="Arial"/>
                        <a:cs typeface="Arial"/>
                      </a:endParaRPr>
                    </a:p>
                  </a:txBody>
                  <a:tcPr marL="0" marR="0" marB="0" marT="44450"/>
                </a:tc>
              </a:tr>
              <a:tr h="175416">
                <a:tc>
                  <a:txBody>
                    <a:bodyPr/>
                    <a:lstStyle/>
                    <a:p>
                      <a:pPr marL="31750">
                        <a:lnSpc>
                          <a:spcPts val="930"/>
                        </a:lnSpc>
                        <a:spcBef>
                          <a:spcPts val="350"/>
                        </a:spcBef>
                      </a:pPr>
                      <a:r>
                        <a:rPr dirty="0" sz="850" spc="-5">
                          <a:solidFill>
                            <a:srgbClr val="3E3E3E"/>
                          </a:solidFill>
                          <a:latin typeface="Arial"/>
                          <a:cs typeface="Arial"/>
                        </a:rPr>
                        <a:t>P/S</a:t>
                      </a:r>
                      <a:r>
                        <a:rPr dirty="0" sz="850" spc="-10">
                          <a:solidFill>
                            <a:srgbClr val="3E3E3E"/>
                          </a:solidFill>
                          <a:latin typeface="Arial"/>
                          <a:cs typeface="Arial"/>
                        </a:rPr>
                        <a:t> </a:t>
                      </a:r>
                      <a:r>
                        <a:rPr dirty="0" sz="850" spc="-5">
                          <a:solidFill>
                            <a:srgbClr val="3E3E3E"/>
                          </a:solidFill>
                          <a:latin typeface="Arial"/>
                          <a:cs typeface="Arial"/>
                        </a:rPr>
                        <a:t>TTM</a:t>
                      </a:r>
                      <a:endParaRPr sz="850">
                        <a:latin typeface="Arial"/>
                        <a:cs typeface="Arial"/>
                      </a:endParaRPr>
                    </a:p>
                  </a:txBody>
                  <a:tcPr marL="0" marR="0" marB="0" marT="44450"/>
                </a:tc>
                <a:tc>
                  <a:txBody>
                    <a:bodyPr/>
                    <a:lstStyle/>
                    <a:p>
                      <a:pPr algn="r" marR="24130">
                        <a:lnSpc>
                          <a:spcPts val="930"/>
                        </a:lnSpc>
                        <a:spcBef>
                          <a:spcPts val="350"/>
                        </a:spcBef>
                      </a:pPr>
                      <a:r>
                        <a:rPr dirty="0" sz="850" b="1">
                          <a:solidFill>
                            <a:srgbClr val="3E3E3E"/>
                          </a:solidFill>
                          <a:latin typeface="Arial"/>
                          <a:cs typeface="Arial"/>
                        </a:rPr>
                        <a:t>3.1</a:t>
                      </a:r>
                      <a:endParaRPr sz="850">
                        <a:latin typeface="Arial"/>
                        <a:cs typeface="Arial"/>
                      </a:endParaRPr>
                    </a:p>
                  </a:txBody>
                  <a:tcPr marL="0" marR="0" marB="0" marT="44450"/>
                </a:tc>
              </a:tr>
            </a:tbl>
          </a:graphicData>
        </a:graphic>
      </p:graphicFrame>
      <p:sp>
        <p:nvSpPr>
          <p:cNvPr id="31" name="object 31"/>
          <p:cNvSpPr txBox="1"/>
          <p:nvPr/>
        </p:nvSpPr>
        <p:spPr>
          <a:xfrm>
            <a:off x="3477460" y="2132931"/>
            <a:ext cx="1925320" cy="191770"/>
          </a:xfrm>
          <a:prstGeom prst="rect">
            <a:avLst/>
          </a:prstGeom>
        </p:spPr>
        <p:txBody>
          <a:bodyPr wrap="square" lIns="0" tIns="17780" rIns="0" bIns="0" rtlCol="0" vert="horz">
            <a:spAutoFit/>
          </a:bodyPr>
          <a:lstStyle/>
          <a:p>
            <a:pPr marL="12700">
              <a:lnSpc>
                <a:spcPct val="100000"/>
              </a:lnSpc>
              <a:spcBef>
                <a:spcPts val="140"/>
              </a:spcBef>
            </a:pPr>
            <a:r>
              <a:rPr dirty="0" sz="1050" spc="15" b="1">
                <a:solidFill>
                  <a:srgbClr val="007F06"/>
                </a:solidFill>
                <a:latin typeface="Arial"/>
                <a:cs typeface="Arial"/>
              </a:rPr>
              <a:t>Price, </a:t>
            </a:r>
            <a:r>
              <a:rPr dirty="0" sz="1050" spc="20" b="1">
                <a:solidFill>
                  <a:srgbClr val="007F06"/>
                </a:solidFill>
                <a:latin typeface="Arial"/>
                <a:cs typeface="Arial"/>
              </a:rPr>
              <a:t>Consensus </a:t>
            </a:r>
            <a:r>
              <a:rPr dirty="0" sz="1050" spc="25" b="1">
                <a:solidFill>
                  <a:srgbClr val="007F06"/>
                </a:solidFill>
                <a:latin typeface="Arial"/>
                <a:cs typeface="Arial"/>
              </a:rPr>
              <a:t>&amp;</a:t>
            </a:r>
            <a:r>
              <a:rPr dirty="0" sz="1050" spc="-50" b="1">
                <a:solidFill>
                  <a:srgbClr val="007F06"/>
                </a:solidFill>
                <a:latin typeface="Arial"/>
                <a:cs typeface="Arial"/>
              </a:rPr>
              <a:t> </a:t>
            </a:r>
            <a:r>
              <a:rPr dirty="0" sz="1050" spc="20" b="1">
                <a:solidFill>
                  <a:srgbClr val="007F06"/>
                </a:solidFill>
                <a:latin typeface="Arial"/>
                <a:cs typeface="Arial"/>
              </a:rPr>
              <a:t>Surprise</a:t>
            </a:r>
            <a:endParaRPr sz="1050">
              <a:latin typeface="Arial"/>
              <a:cs typeface="Arial"/>
            </a:endParaRPr>
          </a:p>
        </p:txBody>
      </p:sp>
      <p:sp>
        <p:nvSpPr>
          <p:cNvPr id="32" name="object 32"/>
          <p:cNvSpPr/>
          <p:nvPr/>
        </p:nvSpPr>
        <p:spPr>
          <a:xfrm>
            <a:off x="3490160" y="2314742"/>
            <a:ext cx="3689684" cy="2482850"/>
          </a:xfrm>
          <a:prstGeom prst="rect">
            <a:avLst/>
          </a:prstGeom>
          <a:blipFill>
            <a:blip r:embed="rId3" cstate="print"/>
            <a:stretch>
              <a:fillRect/>
            </a:stretch>
          </a:blipFill>
        </p:spPr>
        <p:txBody>
          <a:bodyPr wrap="square" lIns="0" tIns="0" rIns="0" bIns="0" rtlCol="0"/>
          <a:lstStyle/>
          <a:p/>
        </p:txBody>
      </p:sp>
      <p:sp>
        <p:nvSpPr>
          <p:cNvPr id="33" name="object 33"/>
          <p:cNvSpPr/>
          <p:nvPr/>
        </p:nvSpPr>
        <p:spPr>
          <a:xfrm>
            <a:off x="3843755" y="5243429"/>
            <a:ext cx="968542" cy="76868"/>
          </a:xfrm>
          <a:prstGeom prst="rect">
            <a:avLst/>
          </a:prstGeom>
          <a:blipFill>
            <a:blip r:embed="rId4" cstate="print"/>
            <a:stretch>
              <a:fillRect/>
            </a:stretch>
          </a:blipFill>
        </p:spPr>
        <p:txBody>
          <a:bodyPr wrap="square" lIns="0" tIns="0" rIns="0" bIns="0" rtlCol="0"/>
          <a:lstStyle/>
          <a:p/>
        </p:txBody>
      </p:sp>
      <p:sp>
        <p:nvSpPr>
          <p:cNvPr id="34" name="object 34"/>
          <p:cNvSpPr txBox="1"/>
          <p:nvPr/>
        </p:nvSpPr>
        <p:spPr>
          <a:xfrm>
            <a:off x="3477460" y="4938629"/>
            <a:ext cx="2440305" cy="43942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Sales and </a:t>
            </a:r>
            <a:r>
              <a:rPr dirty="0" sz="1050" spc="25" b="1">
                <a:solidFill>
                  <a:srgbClr val="007F06"/>
                </a:solidFill>
                <a:latin typeface="Arial"/>
                <a:cs typeface="Arial"/>
              </a:rPr>
              <a:t>EPS </a:t>
            </a:r>
            <a:r>
              <a:rPr dirty="0" sz="1050" spc="20" b="1">
                <a:solidFill>
                  <a:srgbClr val="007F06"/>
                </a:solidFill>
                <a:latin typeface="Arial"/>
                <a:cs typeface="Arial"/>
              </a:rPr>
              <a:t>Growth Rates </a:t>
            </a:r>
            <a:r>
              <a:rPr dirty="0" sz="1050" spc="15" b="1">
                <a:solidFill>
                  <a:srgbClr val="007F06"/>
                </a:solidFill>
                <a:latin typeface="Arial"/>
                <a:cs typeface="Arial"/>
              </a:rPr>
              <a:t>(Y/Y</a:t>
            </a:r>
            <a:r>
              <a:rPr dirty="0" sz="1050" spc="-80" b="1">
                <a:solidFill>
                  <a:srgbClr val="007F06"/>
                </a:solidFill>
                <a:latin typeface="Arial"/>
                <a:cs typeface="Arial"/>
              </a:rPr>
              <a:t> </a:t>
            </a:r>
            <a:r>
              <a:rPr dirty="0" sz="1050" spc="20" b="1">
                <a:solidFill>
                  <a:srgbClr val="007F06"/>
                </a:solidFill>
                <a:latin typeface="Arial"/>
                <a:cs typeface="Arial"/>
              </a:rPr>
              <a:t>%)</a:t>
            </a:r>
            <a:endParaRPr sz="1050">
              <a:latin typeface="Arial"/>
              <a:cs typeface="Arial"/>
            </a:endParaRPr>
          </a:p>
          <a:p>
            <a:pPr marL="12700">
              <a:lnSpc>
                <a:spcPct val="100000"/>
              </a:lnSpc>
              <a:spcBef>
                <a:spcPts val="935"/>
              </a:spcBef>
              <a:tabLst>
                <a:tab pos="1757045" algn="l"/>
              </a:tabLst>
            </a:pPr>
            <a:r>
              <a:rPr dirty="0" sz="850" spc="-5">
                <a:solidFill>
                  <a:srgbClr val="3E3E3E"/>
                </a:solidFill>
                <a:latin typeface="Arial"/>
                <a:cs typeface="Arial"/>
              </a:rPr>
              <a:t>Sales	EPS</a:t>
            </a:r>
            <a:endParaRPr sz="850">
              <a:latin typeface="Arial"/>
              <a:cs typeface="Arial"/>
            </a:endParaRPr>
          </a:p>
        </p:txBody>
      </p:sp>
      <p:sp>
        <p:nvSpPr>
          <p:cNvPr id="35" name="object 35"/>
          <p:cNvSpPr/>
          <p:nvPr/>
        </p:nvSpPr>
        <p:spPr>
          <a:xfrm>
            <a:off x="5535268" y="5243429"/>
            <a:ext cx="968134" cy="76868"/>
          </a:xfrm>
          <a:prstGeom prst="rect">
            <a:avLst/>
          </a:prstGeom>
          <a:blipFill>
            <a:blip r:embed="rId5" cstate="print"/>
            <a:stretch>
              <a:fillRect/>
            </a:stretch>
          </a:blipFill>
        </p:spPr>
        <p:txBody>
          <a:bodyPr wrap="square" lIns="0" tIns="0" rIns="0" bIns="0" rtlCol="0"/>
          <a:lstStyle/>
          <a:p/>
        </p:txBody>
      </p:sp>
      <p:sp>
        <p:nvSpPr>
          <p:cNvPr id="36" name="object 36"/>
          <p:cNvSpPr/>
          <p:nvPr/>
        </p:nvSpPr>
        <p:spPr>
          <a:xfrm>
            <a:off x="3797634" y="5466347"/>
            <a:ext cx="3297655" cy="1429752"/>
          </a:xfrm>
          <a:prstGeom prst="rect">
            <a:avLst/>
          </a:prstGeom>
          <a:blipFill>
            <a:blip r:embed="rId6" cstate="print"/>
            <a:stretch>
              <a:fillRect/>
            </a:stretch>
          </a:blipFill>
        </p:spPr>
        <p:txBody>
          <a:bodyPr wrap="square" lIns="0" tIns="0" rIns="0" bIns="0" rtlCol="0"/>
          <a:lstStyle/>
          <a:p/>
        </p:txBody>
      </p:sp>
      <p:sp>
        <p:nvSpPr>
          <p:cNvPr id="37" name="object 37"/>
          <p:cNvSpPr txBox="1"/>
          <p:nvPr/>
        </p:nvSpPr>
        <p:spPr>
          <a:xfrm>
            <a:off x="3477460" y="7114006"/>
            <a:ext cx="1808480" cy="19177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Sales Estimates </a:t>
            </a:r>
            <a:r>
              <a:rPr dirty="0" sz="850" spc="-5" b="1">
                <a:latin typeface="Arial"/>
                <a:cs typeface="Arial"/>
              </a:rPr>
              <a:t>(millions of</a:t>
            </a:r>
            <a:r>
              <a:rPr dirty="0" sz="850" spc="-140" b="1">
                <a:latin typeface="Arial"/>
                <a:cs typeface="Arial"/>
              </a:rPr>
              <a:t> </a:t>
            </a:r>
            <a:r>
              <a:rPr dirty="0" sz="850" spc="-5" b="1">
                <a:latin typeface="Arial"/>
                <a:cs typeface="Arial"/>
              </a:rPr>
              <a:t>$)</a:t>
            </a:r>
            <a:endParaRPr sz="850">
              <a:latin typeface="Arial"/>
              <a:cs typeface="Arial"/>
            </a:endParaRPr>
          </a:p>
        </p:txBody>
      </p:sp>
      <p:graphicFrame>
        <p:nvGraphicFramePr>
          <p:cNvPr id="38" name="object 38"/>
          <p:cNvGraphicFramePr>
            <a:graphicFrameLocks noGrp="1"/>
          </p:cNvGraphicFramePr>
          <p:nvPr/>
        </p:nvGraphicFramePr>
        <p:xfrm>
          <a:off x="3492082" y="7353587"/>
          <a:ext cx="3743325" cy="1932939"/>
        </p:xfrm>
        <a:graphic>
          <a:graphicData uri="http://schemas.openxmlformats.org/drawingml/2006/table">
            <a:tbl>
              <a:tblPr firstRow="1" bandRow="1">
                <a:tableStyleId>{2D5ABB26-0587-4C30-8999-92F81FD0307C}</a:tableStyleId>
              </a:tblPr>
              <a:tblGrid>
                <a:gridCol w="294005"/>
                <a:gridCol w="831214"/>
                <a:gridCol w="683894"/>
                <a:gridCol w="683894"/>
                <a:gridCol w="668655"/>
                <a:gridCol w="580389"/>
              </a:tblGrid>
              <a:tr h="184363">
                <a:tc>
                  <a:txBody>
                    <a:bodyPr/>
                    <a:lstStyle/>
                    <a:p>
                      <a:pPr>
                        <a:lnSpc>
                          <a:spcPct val="100000"/>
                        </a:lnSpc>
                      </a:pPr>
                      <a:endParaRPr sz="800">
                        <a:latin typeface="Times New Roman"/>
                        <a:cs typeface="Times New Roman"/>
                      </a:endParaRPr>
                    </a:p>
                  </a:txBody>
                  <a:tcPr marL="0" marR="0" marB="0" marT="0">
                    <a:lnB w="9525">
                      <a:solidFill>
                        <a:srgbClr val="CCCCCC"/>
                      </a:solidFill>
                      <a:prstDash val="solid"/>
                    </a:lnB>
                  </a:tcPr>
                </a:tc>
                <a:tc>
                  <a:txBody>
                    <a:bodyPr/>
                    <a:lstStyle/>
                    <a:p>
                      <a:pPr algn="r" marR="117475">
                        <a:lnSpc>
                          <a:spcPts val="1065"/>
                        </a:lnSpc>
                      </a:pPr>
                      <a:r>
                        <a:rPr dirty="0" sz="950" b="1">
                          <a:solidFill>
                            <a:srgbClr val="3E3E3E"/>
                          </a:solidFill>
                          <a:latin typeface="Arial"/>
                          <a:cs typeface="Arial"/>
                        </a:rPr>
                        <a:t>Q1</a:t>
                      </a:r>
                      <a:endParaRPr sz="950">
                        <a:latin typeface="Arial"/>
                        <a:cs typeface="Arial"/>
                      </a:endParaRPr>
                    </a:p>
                  </a:txBody>
                  <a:tcPr marL="0" marR="0" marB="0" marT="0">
                    <a:lnB w="9525">
                      <a:solidFill>
                        <a:srgbClr val="CCCCCC"/>
                      </a:solidFill>
                      <a:prstDash val="solid"/>
                    </a:lnB>
                  </a:tcPr>
                </a:tc>
                <a:tc>
                  <a:txBody>
                    <a:bodyPr/>
                    <a:lstStyle/>
                    <a:p>
                      <a:pPr algn="r" marR="117475">
                        <a:lnSpc>
                          <a:spcPts val="1065"/>
                        </a:lnSpc>
                      </a:pPr>
                      <a:r>
                        <a:rPr dirty="0" sz="950" b="1">
                          <a:solidFill>
                            <a:srgbClr val="3E3E3E"/>
                          </a:solidFill>
                          <a:latin typeface="Arial"/>
                          <a:cs typeface="Arial"/>
                        </a:rPr>
                        <a:t>Q2</a:t>
                      </a:r>
                      <a:endParaRPr sz="950">
                        <a:latin typeface="Arial"/>
                        <a:cs typeface="Arial"/>
                      </a:endParaRPr>
                    </a:p>
                  </a:txBody>
                  <a:tcPr marL="0" marR="0" marB="0" marT="0">
                    <a:lnB w="9525">
                      <a:solidFill>
                        <a:srgbClr val="CCCCCC"/>
                      </a:solidFill>
                      <a:prstDash val="solid"/>
                    </a:lnB>
                  </a:tcPr>
                </a:tc>
                <a:tc>
                  <a:txBody>
                    <a:bodyPr/>
                    <a:lstStyle/>
                    <a:p>
                      <a:pPr algn="r" marR="117475">
                        <a:lnSpc>
                          <a:spcPts val="1065"/>
                        </a:lnSpc>
                      </a:pPr>
                      <a:r>
                        <a:rPr dirty="0" sz="950" b="1">
                          <a:solidFill>
                            <a:srgbClr val="3E3E3E"/>
                          </a:solidFill>
                          <a:latin typeface="Arial"/>
                          <a:cs typeface="Arial"/>
                        </a:rPr>
                        <a:t>Q3</a:t>
                      </a:r>
                      <a:endParaRPr sz="950">
                        <a:latin typeface="Arial"/>
                        <a:cs typeface="Arial"/>
                      </a:endParaRPr>
                    </a:p>
                  </a:txBody>
                  <a:tcPr marL="0" marR="0" marB="0" marT="0">
                    <a:lnB w="9525">
                      <a:solidFill>
                        <a:srgbClr val="CCCCCC"/>
                      </a:solidFill>
                      <a:prstDash val="solid"/>
                    </a:lnB>
                  </a:tcPr>
                </a:tc>
                <a:tc>
                  <a:txBody>
                    <a:bodyPr/>
                    <a:lstStyle/>
                    <a:p>
                      <a:pPr algn="r" marR="102235">
                        <a:lnSpc>
                          <a:spcPts val="1065"/>
                        </a:lnSpc>
                      </a:pPr>
                      <a:r>
                        <a:rPr dirty="0" sz="950" b="1">
                          <a:solidFill>
                            <a:srgbClr val="3E3E3E"/>
                          </a:solidFill>
                          <a:latin typeface="Arial"/>
                          <a:cs typeface="Arial"/>
                        </a:rPr>
                        <a:t>Q4</a:t>
                      </a:r>
                      <a:endParaRPr sz="950">
                        <a:latin typeface="Arial"/>
                        <a:cs typeface="Arial"/>
                      </a:endParaRPr>
                    </a:p>
                  </a:txBody>
                  <a:tcPr marL="0" marR="0" marB="0" marT="0">
                    <a:lnB w="9525">
                      <a:solidFill>
                        <a:srgbClr val="CCCCCC"/>
                      </a:solidFill>
                      <a:prstDash val="solid"/>
                    </a:lnB>
                  </a:tcPr>
                </a:tc>
                <a:tc>
                  <a:txBody>
                    <a:bodyPr/>
                    <a:lstStyle/>
                    <a:p>
                      <a:pPr algn="r">
                        <a:lnSpc>
                          <a:spcPts val="1065"/>
                        </a:lnSpc>
                      </a:pPr>
                      <a:r>
                        <a:rPr dirty="0" sz="950" b="1">
                          <a:solidFill>
                            <a:srgbClr val="3E3E3E"/>
                          </a:solidFill>
                          <a:latin typeface="Arial"/>
                          <a:cs typeface="Arial"/>
                        </a:rPr>
                        <a:t>Annual*</a:t>
                      </a:r>
                      <a:endParaRPr sz="950">
                        <a:latin typeface="Arial"/>
                        <a:cs typeface="Arial"/>
                      </a:endParaRPr>
                    </a:p>
                  </a:txBody>
                  <a:tcPr marL="0" marR="0" marB="0" marT="0">
                    <a:lnB w="9525">
                      <a:solidFill>
                        <a:srgbClr val="CCCCCC"/>
                      </a:solidFill>
                      <a:prstDash val="solid"/>
                    </a:lnB>
                  </a:tcPr>
                </a:tc>
              </a:tr>
              <a:tr h="239418">
                <a:tc>
                  <a:txBody>
                    <a:bodyPr/>
                    <a:lstStyle/>
                    <a:p>
                      <a:pPr>
                        <a:lnSpc>
                          <a:spcPct val="100000"/>
                        </a:lnSpc>
                        <a:spcBef>
                          <a:spcPts val="570"/>
                        </a:spcBef>
                      </a:pPr>
                      <a:r>
                        <a:rPr dirty="0" sz="850" spc="-5">
                          <a:solidFill>
                            <a:srgbClr val="3E3E3E"/>
                          </a:solidFill>
                          <a:latin typeface="Arial"/>
                          <a:cs typeface="Arial"/>
                        </a:rPr>
                        <a:t>2022</a:t>
                      </a:r>
                      <a:endParaRPr sz="850">
                        <a:latin typeface="Arial"/>
                        <a:cs typeface="Arial"/>
                      </a:endParaRPr>
                    </a:p>
                  </a:txBody>
                  <a:tcPr marL="0" marR="0" marB="0" marT="72390">
                    <a:lnT w="9525">
                      <a:solidFill>
                        <a:srgbClr val="CCCCCC"/>
                      </a:solidFill>
                      <a:prstDash val="solid"/>
                    </a:lnT>
                  </a:tcPr>
                </a:tc>
                <a:tc>
                  <a:txBody>
                    <a:bodyPr/>
                    <a:lstStyle/>
                    <a:p>
                      <a:pPr algn="r" marR="120014">
                        <a:lnSpc>
                          <a:spcPct val="100000"/>
                        </a:lnSpc>
                        <a:spcBef>
                          <a:spcPts val="450"/>
                        </a:spcBef>
                      </a:pPr>
                      <a:r>
                        <a:rPr dirty="0" sz="850" spc="-5">
                          <a:solidFill>
                            <a:srgbClr val="3E3E3E"/>
                          </a:solidFill>
                          <a:latin typeface="Arial"/>
                          <a:cs typeface="Arial"/>
                        </a:rPr>
                        <a:t>10,420</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20014">
                        <a:lnSpc>
                          <a:spcPct val="100000"/>
                        </a:lnSpc>
                        <a:spcBef>
                          <a:spcPts val="450"/>
                        </a:spcBef>
                      </a:pPr>
                      <a:r>
                        <a:rPr dirty="0" sz="850" spc="-5">
                          <a:solidFill>
                            <a:srgbClr val="3E3E3E"/>
                          </a:solidFill>
                          <a:latin typeface="Arial"/>
                          <a:cs typeface="Arial"/>
                        </a:rPr>
                        <a:t>10,836</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20014">
                        <a:lnSpc>
                          <a:spcPct val="100000"/>
                        </a:lnSpc>
                        <a:spcBef>
                          <a:spcPts val="450"/>
                        </a:spcBef>
                      </a:pPr>
                      <a:r>
                        <a:rPr dirty="0" sz="850" spc="-5">
                          <a:solidFill>
                            <a:srgbClr val="3E3E3E"/>
                          </a:solidFill>
                          <a:latin typeface="Arial"/>
                          <a:cs typeface="Arial"/>
                        </a:rPr>
                        <a:t>11,054</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04775">
                        <a:lnSpc>
                          <a:spcPct val="100000"/>
                        </a:lnSpc>
                        <a:spcBef>
                          <a:spcPts val="450"/>
                        </a:spcBef>
                      </a:pPr>
                      <a:r>
                        <a:rPr dirty="0" sz="850" spc="-5">
                          <a:solidFill>
                            <a:srgbClr val="3E3E3E"/>
                          </a:solidFill>
                          <a:latin typeface="Arial"/>
                          <a:cs typeface="Arial"/>
                        </a:rPr>
                        <a:t>11,651</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a:lnSpc>
                          <a:spcPct val="100000"/>
                        </a:lnSpc>
                        <a:spcBef>
                          <a:spcPts val="450"/>
                        </a:spcBef>
                      </a:pPr>
                      <a:r>
                        <a:rPr dirty="0" sz="850" spc="-5">
                          <a:solidFill>
                            <a:srgbClr val="3E3E3E"/>
                          </a:solidFill>
                          <a:latin typeface="Arial"/>
                          <a:cs typeface="Arial"/>
                        </a:rPr>
                        <a:t>44,327</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r>
              <a:tr h="207544">
                <a:tc>
                  <a:txBody>
                    <a:bodyPr/>
                    <a:lstStyle/>
                    <a:p>
                      <a:pPr>
                        <a:lnSpc>
                          <a:spcPct val="100000"/>
                        </a:lnSpc>
                        <a:spcBef>
                          <a:spcPts val="320"/>
                        </a:spcBef>
                      </a:pPr>
                      <a:r>
                        <a:rPr dirty="0" sz="850" spc="-5">
                          <a:solidFill>
                            <a:srgbClr val="3E3E3E"/>
                          </a:solidFill>
                          <a:latin typeface="Arial"/>
                          <a:cs typeface="Arial"/>
                        </a:rPr>
                        <a:t>2021</a:t>
                      </a:r>
                      <a:endParaRPr sz="850">
                        <a:latin typeface="Arial"/>
                        <a:cs typeface="Arial"/>
                      </a:endParaRPr>
                    </a:p>
                  </a:txBody>
                  <a:tcPr marL="0" marR="0" marB="0" marT="40640"/>
                </a:tc>
                <a:tc>
                  <a:txBody>
                    <a:bodyPr/>
                    <a:lstStyle/>
                    <a:p>
                      <a:pPr algn="r" marR="118110">
                        <a:lnSpc>
                          <a:spcPct val="100000"/>
                        </a:lnSpc>
                        <a:spcBef>
                          <a:spcPts val="200"/>
                        </a:spcBef>
                      </a:pPr>
                      <a:r>
                        <a:rPr dirty="0" sz="850" spc="-5">
                          <a:solidFill>
                            <a:srgbClr val="3E3E3E"/>
                          </a:solidFill>
                          <a:latin typeface="Arial"/>
                          <a:cs typeface="Arial"/>
                        </a:rPr>
                        <a:t>9,261</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18110">
                        <a:lnSpc>
                          <a:spcPct val="100000"/>
                        </a:lnSpc>
                        <a:spcBef>
                          <a:spcPts val="200"/>
                        </a:spcBef>
                      </a:pPr>
                      <a:r>
                        <a:rPr dirty="0" sz="850" spc="-5">
                          <a:solidFill>
                            <a:srgbClr val="3E3E3E"/>
                          </a:solidFill>
                          <a:latin typeface="Arial"/>
                          <a:cs typeface="Arial"/>
                        </a:rPr>
                        <a:t>9,476</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18110">
                        <a:lnSpc>
                          <a:spcPct val="100000"/>
                        </a:lnSpc>
                        <a:spcBef>
                          <a:spcPts val="200"/>
                        </a:spcBef>
                      </a:pPr>
                      <a:r>
                        <a:rPr dirty="0" sz="850" spc="-5">
                          <a:solidFill>
                            <a:srgbClr val="3E3E3E"/>
                          </a:solidFill>
                          <a:latin typeface="Arial"/>
                          <a:cs typeface="Arial"/>
                        </a:rPr>
                        <a:t>9,972</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04775">
                        <a:lnSpc>
                          <a:spcPct val="100000"/>
                        </a:lnSpc>
                        <a:spcBef>
                          <a:spcPts val="200"/>
                        </a:spcBef>
                      </a:pPr>
                      <a:r>
                        <a:rPr dirty="0" sz="850" spc="-5">
                          <a:solidFill>
                            <a:srgbClr val="3E3E3E"/>
                          </a:solidFill>
                          <a:latin typeface="Arial"/>
                          <a:cs typeface="Arial"/>
                        </a:rPr>
                        <a:t>10,621</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a:lnSpc>
                          <a:spcPct val="100000"/>
                        </a:lnSpc>
                        <a:spcBef>
                          <a:spcPts val="200"/>
                        </a:spcBef>
                      </a:pPr>
                      <a:r>
                        <a:rPr dirty="0" sz="850" spc="-5">
                          <a:solidFill>
                            <a:srgbClr val="3E3E3E"/>
                          </a:solidFill>
                          <a:latin typeface="Arial"/>
                          <a:cs typeface="Arial"/>
                        </a:rPr>
                        <a:t>39,410</a:t>
                      </a:r>
                      <a:r>
                        <a:rPr dirty="0" sz="850" spc="-80">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r>
              <a:tr h="258965">
                <a:tc>
                  <a:txBody>
                    <a:bodyPr/>
                    <a:lstStyle/>
                    <a:p>
                      <a:pPr>
                        <a:lnSpc>
                          <a:spcPct val="100000"/>
                        </a:lnSpc>
                        <a:spcBef>
                          <a:spcPts val="320"/>
                        </a:spcBef>
                      </a:pPr>
                      <a:r>
                        <a:rPr dirty="0" sz="850" spc="-5">
                          <a:solidFill>
                            <a:srgbClr val="3E3E3E"/>
                          </a:solidFill>
                          <a:latin typeface="Arial"/>
                          <a:cs typeface="Arial"/>
                        </a:rPr>
                        <a:t>2020</a:t>
                      </a:r>
                      <a:endParaRPr sz="850">
                        <a:latin typeface="Arial"/>
                        <a:cs typeface="Arial"/>
                      </a:endParaRPr>
                    </a:p>
                  </a:txBody>
                  <a:tcPr marL="0" marR="0" marB="0" marT="40640"/>
                </a:tc>
                <a:tc>
                  <a:txBody>
                    <a:bodyPr/>
                    <a:lstStyle/>
                    <a:p>
                      <a:pPr algn="r" marR="120014">
                        <a:lnSpc>
                          <a:spcPct val="100000"/>
                        </a:lnSpc>
                        <a:spcBef>
                          <a:spcPts val="200"/>
                        </a:spcBef>
                      </a:pPr>
                      <a:r>
                        <a:rPr dirty="0" sz="850" spc="-5">
                          <a:solidFill>
                            <a:srgbClr val="3E3E3E"/>
                          </a:solidFill>
                          <a:latin typeface="Arial"/>
                          <a:cs typeface="Arial"/>
                        </a:rPr>
                        <a:t>10,310</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18110">
                        <a:lnSpc>
                          <a:spcPct val="100000"/>
                        </a:lnSpc>
                        <a:spcBef>
                          <a:spcPts val="200"/>
                        </a:spcBef>
                      </a:pPr>
                      <a:r>
                        <a:rPr dirty="0" sz="850" spc="-5">
                          <a:solidFill>
                            <a:srgbClr val="3E3E3E"/>
                          </a:solidFill>
                          <a:latin typeface="Arial"/>
                          <a:cs typeface="Arial"/>
                        </a:rPr>
                        <a:t>7,675</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18110">
                        <a:lnSpc>
                          <a:spcPct val="100000"/>
                        </a:lnSpc>
                        <a:spcBef>
                          <a:spcPts val="200"/>
                        </a:spcBef>
                      </a:pPr>
                      <a:r>
                        <a:rPr dirty="0" sz="850" spc="-5">
                          <a:solidFill>
                            <a:srgbClr val="3E3E3E"/>
                          </a:solidFill>
                          <a:latin typeface="Arial"/>
                          <a:cs typeface="Arial"/>
                        </a:rPr>
                        <a:t>8,751</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02870">
                        <a:lnSpc>
                          <a:spcPct val="100000"/>
                        </a:lnSpc>
                        <a:spcBef>
                          <a:spcPts val="200"/>
                        </a:spcBef>
                      </a:pPr>
                      <a:r>
                        <a:rPr dirty="0" sz="850" spc="-5">
                          <a:solidFill>
                            <a:srgbClr val="3E3E3E"/>
                          </a:solidFill>
                          <a:latin typeface="Arial"/>
                          <a:cs typeface="Arial"/>
                        </a:rPr>
                        <a:t>9,351</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a:lnSpc>
                          <a:spcPct val="100000"/>
                        </a:lnSpc>
                        <a:spcBef>
                          <a:spcPts val="200"/>
                        </a:spcBef>
                      </a:pPr>
                      <a:r>
                        <a:rPr dirty="0" sz="850" spc="-5">
                          <a:solidFill>
                            <a:srgbClr val="3E3E3E"/>
                          </a:solidFill>
                          <a:latin typeface="Arial"/>
                          <a:cs typeface="Arial"/>
                        </a:rPr>
                        <a:t>36,087</a:t>
                      </a:r>
                      <a:r>
                        <a:rPr dirty="0" sz="850" spc="-80">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r>
              <a:tr h="470158">
                <a:tc>
                  <a:txBody>
                    <a:bodyPr/>
                    <a:lstStyle/>
                    <a:p>
                      <a:pPr>
                        <a:lnSpc>
                          <a:spcPct val="100000"/>
                        </a:lnSpc>
                        <a:spcBef>
                          <a:spcPts val="625"/>
                        </a:spcBef>
                      </a:pPr>
                      <a:r>
                        <a:rPr dirty="0" sz="1050" spc="25" b="1">
                          <a:solidFill>
                            <a:srgbClr val="007F06"/>
                          </a:solidFill>
                          <a:latin typeface="Arial"/>
                          <a:cs typeface="Arial"/>
                        </a:rPr>
                        <a:t>EPS</a:t>
                      </a:r>
                      <a:endParaRPr sz="1050">
                        <a:latin typeface="Arial"/>
                        <a:cs typeface="Arial"/>
                      </a:endParaRPr>
                    </a:p>
                  </a:txBody>
                  <a:tcPr marL="0" marR="0" marB="0" marT="79375">
                    <a:lnB w="9525">
                      <a:solidFill>
                        <a:srgbClr val="CCCCCC"/>
                      </a:solidFill>
                      <a:prstDash val="solid"/>
                    </a:lnB>
                  </a:tcPr>
                </a:tc>
                <a:tc>
                  <a:txBody>
                    <a:bodyPr/>
                    <a:lstStyle/>
                    <a:p>
                      <a:pPr marL="19050">
                        <a:lnSpc>
                          <a:spcPct val="100000"/>
                        </a:lnSpc>
                        <a:spcBef>
                          <a:spcPts val="625"/>
                        </a:spcBef>
                      </a:pPr>
                      <a:r>
                        <a:rPr dirty="0" sz="1050" spc="20" b="1">
                          <a:solidFill>
                            <a:srgbClr val="007F06"/>
                          </a:solidFill>
                          <a:latin typeface="Arial"/>
                          <a:cs typeface="Arial"/>
                        </a:rPr>
                        <a:t>Estimates</a:t>
                      </a:r>
                      <a:endParaRPr sz="1050">
                        <a:latin typeface="Arial"/>
                        <a:cs typeface="Arial"/>
                      </a:endParaRPr>
                    </a:p>
                    <a:p>
                      <a:pPr marL="541655">
                        <a:lnSpc>
                          <a:spcPct val="100000"/>
                        </a:lnSpc>
                        <a:spcBef>
                          <a:spcPts val="290"/>
                        </a:spcBef>
                      </a:pPr>
                      <a:r>
                        <a:rPr dirty="0" sz="950" spc="10" b="1">
                          <a:solidFill>
                            <a:srgbClr val="3E3E3E"/>
                          </a:solidFill>
                          <a:latin typeface="Arial"/>
                          <a:cs typeface="Arial"/>
                        </a:rPr>
                        <a:t>Q1</a:t>
                      </a:r>
                      <a:endParaRPr sz="950">
                        <a:latin typeface="Arial"/>
                        <a:cs typeface="Arial"/>
                      </a:endParaRPr>
                    </a:p>
                  </a:txBody>
                  <a:tcPr marL="0" marR="0" marB="0" marT="79375">
                    <a:lnB w="9525">
                      <a:solidFill>
                        <a:srgbClr val="CCCCCC"/>
                      </a:solidFill>
                      <a:prstDash val="solid"/>
                    </a:lnB>
                  </a:tcPr>
                </a:tc>
                <a:tc>
                  <a:txBody>
                    <a:bodyPr/>
                    <a:lstStyle/>
                    <a:p>
                      <a:pPr>
                        <a:lnSpc>
                          <a:spcPct val="100000"/>
                        </a:lnSpc>
                      </a:pPr>
                      <a:endParaRPr sz="1100">
                        <a:latin typeface="Times New Roman"/>
                        <a:cs typeface="Times New Roman"/>
                      </a:endParaRPr>
                    </a:p>
                    <a:p>
                      <a:pPr algn="r" marR="117475">
                        <a:lnSpc>
                          <a:spcPct val="100000"/>
                        </a:lnSpc>
                        <a:spcBef>
                          <a:spcPts val="910"/>
                        </a:spcBef>
                      </a:pPr>
                      <a:r>
                        <a:rPr dirty="0" sz="950" b="1">
                          <a:solidFill>
                            <a:srgbClr val="3E3E3E"/>
                          </a:solidFill>
                          <a:latin typeface="Arial"/>
                          <a:cs typeface="Arial"/>
                        </a:rPr>
                        <a:t>Q2</a:t>
                      </a:r>
                      <a:endParaRPr sz="950">
                        <a:latin typeface="Arial"/>
                        <a:cs typeface="Arial"/>
                      </a:endParaRPr>
                    </a:p>
                  </a:txBody>
                  <a:tcPr marL="0" marR="0" marB="0" marT="0">
                    <a:lnB w="9525">
                      <a:solidFill>
                        <a:srgbClr val="CCCCCC"/>
                      </a:solidFill>
                      <a:prstDash val="solid"/>
                    </a:lnB>
                  </a:tcPr>
                </a:tc>
                <a:tc>
                  <a:txBody>
                    <a:bodyPr/>
                    <a:lstStyle/>
                    <a:p>
                      <a:pPr>
                        <a:lnSpc>
                          <a:spcPct val="100000"/>
                        </a:lnSpc>
                      </a:pPr>
                      <a:endParaRPr sz="1100">
                        <a:latin typeface="Times New Roman"/>
                        <a:cs typeface="Times New Roman"/>
                      </a:endParaRPr>
                    </a:p>
                    <a:p>
                      <a:pPr algn="r" marR="117475">
                        <a:lnSpc>
                          <a:spcPct val="100000"/>
                        </a:lnSpc>
                        <a:spcBef>
                          <a:spcPts val="910"/>
                        </a:spcBef>
                      </a:pPr>
                      <a:r>
                        <a:rPr dirty="0" sz="950" b="1">
                          <a:solidFill>
                            <a:srgbClr val="3E3E3E"/>
                          </a:solidFill>
                          <a:latin typeface="Arial"/>
                          <a:cs typeface="Arial"/>
                        </a:rPr>
                        <a:t>Q3</a:t>
                      </a:r>
                      <a:endParaRPr sz="950">
                        <a:latin typeface="Arial"/>
                        <a:cs typeface="Arial"/>
                      </a:endParaRPr>
                    </a:p>
                  </a:txBody>
                  <a:tcPr marL="0" marR="0" marB="0" marT="0">
                    <a:lnB w="9525">
                      <a:solidFill>
                        <a:srgbClr val="CCCCCC"/>
                      </a:solidFill>
                      <a:prstDash val="solid"/>
                    </a:lnB>
                  </a:tcPr>
                </a:tc>
                <a:tc>
                  <a:txBody>
                    <a:bodyPr/>
                    <a:lstStyle/>
                    <a:p>
                      <a:pPr>
                        <a:lnSpc>
                          <a:spcPct val="100000"/>
                        </a:lnSpc>
                      </a:pPr>
                      <a:endParaRPr sz="1100">
                        <a:latin typeface="Times New Roman"/>
                        <a:cs typeface="Times New Roman"/>
                      </a:endParaRPr>
                    </a:p>
                    <a:p>
                      <a:pPr algn="r" marR="102235">
                        <a:lnSpc>
                          <a:spcPct val="100000"/>
                        </a:lnSpc>
                        <a:spcBef>
                          <a:spcPts val="910"/>
                        </a:spcBef>
                      </a:pPr>
                      <a:r>
                        <a:rPr dirty="0" sz="950" b="1">
                          <a:solidFill>
                            <a:srgbClr val="3E3E3E"/>
                          </a:solidFill>
                          <a:latin typeface="Arial"/>
                          <a:cs typeface="Arial"/>
                        </a:rPr>
                        <a:t>Q4</a:t>
                      </a:r>
                      <a:endParaRPr sz="950">
                        <a:latin typeface="Arial"/>
                        <a:cs typeface="Arial"/>
                      </a:endParaRPr>
                    </a:p>
                  </a:txBody>
                  <a:tcPr marL="0" marR="0" marB="0" marT="0">
                    <a:lnB w="9525">
                      <a:solidFill>
                        <a:srgbClr val="CCCCCC"/>
                      </a:solidFill>
                      <a:prstDash val="solid"/>
                    </a:lnB>
                  </a:tcPr>
                </a:tc>
                <a:tc>
                  <a:txBody>
                    <a:bodyPr/>
                    <a:lstStyle/>
                    <a:p>
                      <a:pPr marR="3175">
                        <a:lnSpc>
                          <a:spcPct val="100000"/>
                        </a:lnSpc>
                      </a:pPr>
                      <a:endParaRPr sz="1100">
                        <a:latin typeface="Times New Roman"/>
                        <a:cs typeface="Times New Roman"/>
                      </a:endParaRPr>
                    </a:p>
                    <a:p>
                      <a:pPr algn="r">
                        <a:lnSpc>
                          <a:spcPct val="100000"/>
                        </a:lnSpc>
                        <a:spcBef>
                          <a:spcPts val="910"/>
                        </a:spcBef>
                      </a:pPr>
                      <a:r>
                        <a:rPr dirty="0" sz="950" b="1">
                          <a:solidFill>
                            <a:srgbClr val="3E3E3E"/>
                          </a:solidFill>
                          <a:latin typeface="Arial"/>
                          <a:cs typeface="Arial"/>
                        </a:rPr>
                        <a:t>Annual*</a:t>
                      </a:r>
                      <a:endParaRPr sz="950">
                        <a:latin typeface="Arial"/>
                        <a:cs typeface="Arial"/>
                      </a:endParaRPr>
                    </a:p>
                  </a:txBody>
                  <a:tcPr marL="0" marR="0" marB="0" marT="0">
                    <a:lnB w="9525">
                      <a:solidFill>
                        <a:srgbClr val="CCCCCC"/>
                      </a:solidFill>
                      <a:prstDash val="solid"/>
                    </a:lnB>
                  </a:tcPr>
                </a:tc>
              </a:tr>
              <a:tr h="224044">
                <a:tc>
                  <a:txBody>
                    <a:bodyPr/>
                    <a:lstStyle/>
                    <a:p>
                      <a:pPr>
                        <a:lnSpc>
                          <a:spcPct val="100000"/>
                        </a:lnSpc>
                        <a:spcBef>
                          <a:spcPts val="450"/>
                        </a:spcBef>
                      </a:pPr>
                      <a:r>
                        <a:rPr dirty="0" sz="850" spc="-5">
                          <a:solidFill>
                            <a:srgbClr val="3E3E3E"/>
                          </a:solidFill>
                          <a:latin typeface="Arial"/>
                          <a:cs typeface="Arial"/>
                        </a:rPr>
                        <a:t>2022</a:t>
                      </a:r>
                      <a:endParaRPr sz="850">
                        <a:latin typeface="Arial"/>
                        <a:cs typeface="Arial"/>
                      </a:endParaRPr>
                    </a:p>
                  </a:txBody>
                  <a:tcPr marL="0" marR="0" marB="0" marT="57150">
                    <a:lnT w="9525">
                      <a:solidFill>
                        <a:srgbClr val="CCCCCC"/>
                      </a:solidFill>
                      <a:prstDash val="solid"/>
                    </a:lnT>
                  </a:tcPr>
                </a:tc>
                <a:tc>
                  <a:txBody>
                    <a:bodyPr/>
                    <a:lstStyle/>
                    <a:p>
                      <a:pPr algn="r" marR="118110">
                        <a:lnSpc>
                          <a:spcPct val="100000"/>
                        </a:lnSpc>
                        <a:spcBef>
                          <a:spcPts val="450"/>
                        </a:spcBef>
                      </a:pPr>
                      <a:r>
                        <a:rPr dirty="0" sz="850" spc="-5">
                          <a:solidFill>
                            <a:srgbClr val="3E3E3E"/>
                          </a:solidFill>
                          <a:latin typeface="Arial"/>
                          <a:cs typeface="Arial"/>
                        </a:rPr>
                        <a:t>$2.07</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18110">
                        <a:lnSpc>
                          <a:spcPct val="100000"/>
                        </a:lnSpc>
                        <a:spcBef>
                          <a:spcPts val="450"/>
                        </a:spcBef>
                      </a:pPr>
                      <a:r>
                        <a:rPr dirty="0" sz="850" spc="-5">
                          <a:solidFill>
                            <a:srgbClr val="3E3E3E"/>
                          </a:solidFill>
                          <a:latin typeface="Arial"/>
                          <a:cs typeface="Arial"/>
                        </a:rPr>
                        <a:t>$2.26</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18110">
                        <a:lnSpc>
                          <a:spcPct val="100000"/>
                        </a:lnSpc>
                        <a:spcBef>
                          <a:spcPts val="450"/>
                        </a:spcBef>
                      </a:pPr>
                      <a:r>
                        <a:rPr dirty="0" sz="850" spc="-5">
                          <a:solidFill>
                            <a:srgbClr val="3E3E3E"/>
                          </a:solidFill>
                          <a:latin typeface="Arial"/>
                          <a:cs typeface="Arial"/>
                        </a:rPr>
                        <a:t>$2.41</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marR="102870">
                        <a:lnSpc>
                          <a:spcPct val="100000"/>
                        </a:lnSpc>
                        <a:spcBef>
                          <a:spcPts val="450"/>
                        </a:spcBef>
                      </a:pPr>
                      <a:r>
                        <a:rPr dirty="0" sz="850" spc="-5">
                          <a:solidFill>
                            <a:srgbClr val="3E3E3E"/>
                          </a:solidFill>
                          <a:latin typeface="Arial"/>
                          <a:cs typeface="Arial"/>
                        </a:rPr>
                        <a:t>$2.33</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c>
                  <a:txBody>
                    <a:bodyPr/>
                    <a:lstStyle/>
                    <a:p>
                      <a:pPr algn="r">
                        <a:lnSpc>
                          <a:spcPct val="100000"/>
                        </a:lnSpc>
                        <a:spcBef>
                          <a:spcPts val="450"/>
                        </a:spcBef>
                      </a:pPr>
                      <a:r>
                        <a:rPr dirty="0" sz="850" spc="-5">
                          <a:solidFill>
                            <a:srgbClr val="3E3E3E"/>
                          </a:solidFill>
                          <a:latin typeface="Arial"/>
                          <a:cs typeface="Arial"/>
                        </a:rPr>
                        <a:t>$9.02</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57150">
                    <a:lnT w="9525">
                      <a:solidFill>
                        <a:srgbClr val="CCCCCC"/>
                      </a:solidFill>
                      <a:prstDash val="solid"/>
                    </a:lnT>
                  </a:tcPr>
                </a:tc>
              </a:tr>
              <a:tr h="192171">
                <a:tc>
                  <a:txBody>
                    <a:bodyPr/>
                    <a:lstStyle/>
                    <a:p>
                      <a:pPr>
                        <a:lnSpc>
                          <a:spcPct val="100000"/>
                        </a:lnSpc>
                        <a:spcBef>
                          <a:spcPts val="200"/>
                        </a:spcBef>
                      </a:pPr>
                      <a:r>
                        <a:rPr dirty="0" sz="850" spc="-5">
                          <a:solidFill>
                            <a:srgbClr val="3E3E3E"/>
                          </a:solidFill>
                          <a:latin typeface="Arial"/>
                          <a:cs typeface="Arial"/>
                        </a:rPr>
                        <a:t>2021</a:t>
                      </a:r>
                      <a:endParaRPr sz="850">
                        <a:latin typeface="Arial"/>
                        <a:cs typeface="Arial"/>
                      </a:endParaRPr>
                    </a:p>
                  </a:txBody>
                  <a:tcPr marL="0" marR="0" marB="0" marT="25400"/>
                </a:tc>
                <a:tc>
                  <a:txBody>
                    <a:bodyPr/>
                    <a:lstStyle/>
                    <a:p>
                      <a:pPr algn="r" marR="118110">
                        <a:lnSpc>
                          <a:spcPct val="100000"/>
                        </a:lnSpc>
                        <a:spcBef>
                          <a:spcPts val="200"/>
                        </a:spcBef>
                      </a:pPr>
                      <a:r>
                        <a:rPr dirty="0" sz="850" spc="-5">
                          <a:solidFill>
                            <a:srgbClr val="3E3E3E"/>
                          </a:solidFill>
                          <a:latin typeface="Arial"/>
                          <a:cs typeface="Arial"/>
                        </a:rPr>
                        <a:t>$1.55</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18110">
                        <a:lnSpc>
                          <a:spcPct val="100000"/>
                        </a:lnSpc>
                        <a:spcBef>
                          <a:spcPts val="200"/>
                        </a:spcBef>
                      </a:pPr>
                      <a:r>
                        <a:rPr dirty="0" sz="850" spc="-5">
                          <a:solidFill>
                            <a:srgbClr val="3E3E3E"/>
                          </a:solidFill>
                          <a:latin typeface="Arial"/>
                          <a:cs typeface="Arial"/>
                        </a:rPr>
                        <a:t>$1.61</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18110">
                        <a:lnSpc>
                          <a:spcPct val="100000"/>
                        </a:lnSpc>
                        <a:spcBef>
                          <a:spcPts val="200"/>
                        </a:spcBef>
                      </a:pPr>
                      <a:r>
                        <a:rPr dirty="0" sz="850" spc="-5">
                          <a:solidFill>
                            <a:srgbClr val="3E3E3E"/>
                          </a:solidFill>
                          <a:latin typeface="Arial"/>
                          <a:cs typeface="Arial"/>
                        </a:rPr>
                        <a:t>$1.67</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marR="102870">
                        <a:lnSpc>
                          <a:spcPct val="100000"/>
                        </a:lnSpc>
                        <a:spcBef>
                          <a:spcPts val="200"/>
                        </a:spcBef>
                      </a:pPr>
                      <a:r>
                        <a:rPr dirty="0" sz="850" spc="-5">
                          <a:solidFill>
                            <a:srgbClr val="3E3E3E"/>
                          </a:solidFill>
                          <a:latin typeface="Arial"/>
                          <a:cs typeface="Arial"/>
                        </a:rPr>
                        <a:t>$1.58</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c>
                  <a:txBody>
                    <a:bodyPr/>
                    <a:lstStyle/>
                    <a:p>
                      <a:pPr algn="r">
                        <a:lnSpc>
                          <a:spcPct val="100000"/>
                        </a:lnSpc>
                        <a:spcBef>
                          <a:spcPts val="200"/>
                        </a:spcBef>
                      </a:pPr>
                      <a:r>
                        <a:rPr dirty="0" sz="850" spc="-5">
                          <a:solidFill>
                            <a:srgbClr val="3E3E3E"/>
                          </a:solidFill>
                          <a:latin typeface="Arial"/>
                          <a:cs typeface="Arial"/>
                        </a:rPr>
                        <a:t>$6.48</a:t>
                      </a:r>
                      <a:r>
                        <a:rPr dirty="0" sz="850" spc="-85">
                          <a:solidFill>
                            <a:srgbClr val="3E3E3E"/>
                          </a:solidFill>
                          <a:latin typeface="Arial"/>
                          <a:cs typeface="Arial"/>
                        </a:rPr>
                        <a:t> </a:t>
                      </a:r>
                      <a:r>
                        <a:rPr dirty="0" sz="850" spc="-5">
                          <a:solidFill>
                            <a:srgbClr val="3E3E3E"/>
                          </a:solidFill>
                          <a:latin typeface="Arial"/>
                          <a:cs typeface="Arial"/>
                        </a:rPr>
                        <a:t>E</a:t>
                      </a:r>
                      <a:endParaRPr sz="850">
                        <a:latin typeface="Arial"/>
                        <a:cs typeface="Arial"/>
                      </a:endParaRPr>
                    </a:p>
                  </a:txBody>
                  <a:tcPr marL="0" marR="0" marB="0" marT="25400"/>
                </a:tc>
              </a:tr>
              <a:tr h="156199">
                <a:tc>
                  <a:txBody>
                    <a:bodyPr/>
                    <a:lstStyle/>
                    <a:p>
                      <a:pPr>
                        <a:lnSpc>
                          <a:spcPts val="930"/>
                        </a:lnSpc>
                        <a:spcBef>
                          <a:spcPts val="200"/>
                        </a:spcBef>
                      </a:pPr>
                      <a:r>
                        <a:rPr dirty="0" sz="850" spc="-5">
                          <a:solidFill>
                            <a:srgbClr val="3E3E3E"/>
                          </a:solidFill>
                          <a:latin typeface="Arial"/>
                          <a:cs typeface="Arial"/>
                        </a:rPr>
                        <a:t>2020</a:t>
                      </a:r>
                      <a:endParaRPr sz="850">
                        <a:latin typeface="Arial"/>
                        <a:cs typeface="Arial"/>
                      </a:endParaRPr>
                    </a:p>
                  </a:txBody>
                  <a:tcPr marL="0" marR="0" marB="0" marT="25400"/>
                </a:tc>
                <a:tc>
                  <a:txBody>
                    <a:bodyPr/>
                    <a:lstStyle/>
                    <a:p>
                      <a:pPr algn="r" marR="118110">
                        <a:lnSpc>
                          <a:spcPts val="930"/>
                        </a:lnSpc>
                        <a:spcBef>
                          <a:spcPts val="200"/>
                        </a:spcBef>
                      </a:pPr>
                      <a:r>
                        <a:rPr dirty="0" sz="850" spc="-5">
                          <a:solidFill>
                            <a:srgbClr val="3E3E3E"/>
                          </a:solidFill>
                          <a:latin typeface="Arial"/>
                          <a:cs typeface="Arial"/>
                        </a:rPr>
                        <a:t>$1.98</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18110">
                        <a:lnSpc>
                          <a:spcPts val="930"/>
                        </a:lnSpc>
                        <a:spcBef>
                          <a:spcPts val="200"/>
                        </a:spcBef>
                      </a:pPr>
                      <a:r>
                        <a:rPr dirty="0" sz="850" spc="-5">
                          <a:solidFill>
                            <a:srgbClr val="3E3E3E"/>
                          </a:solidFill>
                          <a:latin typeface="Arial"/>
                          <a:cs typeface="Arial"/>
                        </a:rPr>
                        <a:t>$0.29</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18110">
                        <a:lnSpc>
                          <a:spcPts val="930"/>
                        </a:lnSpc>
                        <a:spcBef>
                          <a:spcPts val="200"/>
                        </a:spcBef>
                      </a:pPr>
                      <a:r>
                        <a:rPr dirty="0" sz="850" spc="-5">
                          <a:solidFill>
                            <a:srgbClr val="3E3E3E"/>
                          </a:solidFill>
                          <a:latin typeface="Arial"/>
                          <a:cs typeface="Arial"/>
                        </a:rPr>
                        <a:t>$1.30</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marR="102870">
                        <a:lnSpc>
                          <a:spcPts val="930"/>
                        </a:lnSpc>
                        <a:spcBef>
                          <a:spcPts val="200"/>
                        </a:spcBef>
                      </a:pPr>
                      <a:r>
                        <a:rPr dirty="0" sz="850" spc="-5">
                          <a:solidFill>
                            <a:srgbClr val="3E3E3E"/>
                          </a:solidFill>
                          <a:latin typeface="Arial"/>
                          <a:cs typeface="Arial"/>
                        </a:rPr>
                        <a:t>$1.76</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c>
                  <a:txBody>
                    <a:bodyPr/>
                    <a:lstStyle/>
                    <a:p>
                      <a:pPr algn="r">
                        <a:lnSpc>
                          <a:spcPts val="930"/>
                        </a:lnSpc>
                        <a:spcBef>
                          <a:spcPts val="200"/>
                        </a:spcBef>
                      </a:pPr>
                      <a:r>
                        <a:rPr dirty="0" sz="850" spc="-5">
                          <a:solidFill>
                            <a:srgbClr val="3E3E3E"/>
                          </a:solidFill>
                          <a:latin typeface="Arial"/>
                          <a:cs typeface="Arial"/>
                        </a:rPr>
                        <a:t>$5.34</a:t>
                      </a:r>
                      <a:r>
                        <a:rPr dirty="0" sz="850" spc="-85">
                          <a:solidFill>
                            <a:srgbClr val="3E3E3E"/>
                          </a:solidFill>
                          <a:latin typeface="Arial"/>
                          <a:cs typeface="Arial"/>
                        </a:rPr>
                        <a:t> </a:t>
                      </a:r>
                      <a:r>
                        <a:rPr dirty="0" sz="850" spc="-5">
                          <a:solidFill>
                            <a:srgbClr val="3E3E3E"/>
                          </a:solidFill>
                          <a:latin typeface="Arial"/>
                          <a:cs typeface="Arial"/>
                        </a:rPr>
                        <a:t>A</a:t>
                      </a:r>
                      <a:endParaRPr sz="850">
                        <a:latin typeface="Arial"/>
                        <a:cs typeface="Arial"/>
                      </a:endParaRPr>
                    </a:p>
                  </a:txBody>
                  <a:tcPr marL="0" marR="0" marB="0" marT="25400"/>
                </a:tc>
              </a:tr>
            </a:tbl>
          </a:graphicData>
        </a:graphic>
      </p:graphicFrame>
      <p:sp>
        <p:nvSpPr>
          <p:cNvPr id="39" name="object 39"/>
          <p:cNvSpPr/>
          <p:nvPr/>
        </p:nvSpPr>
        <p:spPr>
          <a:xfrm>
            <a:off x="321595" y="277728"/>
            <a:ext cx="1756992" cy="222918"/>
          </a:xfrm>
          <a:prstGeom prst="rect">
            <a:avLst/>
          </a:prstGeom>
          <a:blipFill>
            <a:blip r:embed="rId7" cstate="print"/>
            <a:stretch>
              <a:fillRect/>
            </a:stretch>
          </a:blipFill>
        </p:spPr>
        <p:txBody>
          <a:bodyPr wrap="square" lIns="0" tIns="0" rIns="0" bIns="0" rtlCol="0"/>
          <a:lstStyle/>
          <a:p/>
        </p:txBody>
      </p:sp>
      <p:sp>
        <p:nvSpPr>
          <p:cNvPr id="40" name="object 40"/>
          <p:cNvSpPr txBox="1"/>
          <p:nvPr/>
        </p:nvSpPr>
        <p:spPr>
          <a:xfrm>
            <a:off x="6413834" y="341897"/>
            <a:ext cx="757555" cy="173355"/>
          </a:xfrm>
          <a:prstGeom prst="rect">
            <a:avLst/>
          </a:prstGeom>
        </p:spPr>
        <p:txBody>
          <a:bodyPr wrap="square" lIns="0" tIns="14604" rIns="0" bIns="0" rtlCol="0" vert="horz">
            <a:spAutoFit/>
          </a:bodyPr>
          <a:lstStyle/>
          <a:p>
            <a:pPr marL="12700">
              <a:lnSpc>
                <a:spcPct val="100000"/>
              </a:lnSpc>
              <a:spcBef>
                <a:spcPts val="114"/>
              </a:spcBef>
            </a:pPr>
            <a:r>
              <a:rPr dirty="0" sz="950" spc="10" b="1">
                <a:solidFill>
                  <a:srgbClr val="3E3E3E"/>
                </a:solidFill>
                <a:latin typeface="Arial"/>
                <a:cs typeface="Arial"/>
              </a:rPr>
              <a:t>Mar </a:t>
            </a:r>
            <a:r>
              <a:rPr dirty="0" sz="950" spc="5" b="1">
                <a:solidFill>
                  <a:srgbClr val="3E3E3E"/>
                </a:solidFill>
                <a:latin typeface="Arial"/>
                <a:cs typeface="Arial"/>
              </a:rPr>
              <a:t>20,</a:t>
            </a:r>
            <a:r>
              <a:rPr dirty="0" sz="950" spc="-75" b="1">
                <a:solidFill>
                  <a:srgbClr val="3E3E3E"/>
                </a:solidFill>
                <a:latin typeface="Arial"/>
                <a:cs typeface="Arial"/>
              </a:rPr>
              <a:t> </a:t>
            </a:r>
            <a:r>
              <a:rPr dirty="0" sz="950" spc="10" b="1">
                <a:solidFill>
                  <a:srgbClr val="3E3E3E"/>
                </a:solidFill>
                <a:latin typeface="Arial"/>
                <a:cs typeface="Arial"/>
              </a:rPr>
              <a:t>2021</a:t>
            </a:r>
            <a:endParaRPr sz="950">
              <a:latin typeface="Arial"/>
              <a:cs typeface="Arial"/>
            </a:endParaRPr>
          </a:p>
        </p:txBody>
      </p:sp>
      <p:sp>
        <p:nvSpPr>
          <p:cNvPr id="41" name="object 41"/>
          <p:cNvSpPr txBox="1"/>
          <p:nvPr/>
        </p:nvSpPr>
        <p:spPr>
          <a:xfrm>
            <a:off x="241300" y="9358563"/>
            <a:ext cx="6978650" cy="1108075"/>
          </a:xfrm>
          <a:prstGeom prst="rect">
            <a:avLst/>
          </a:prstGeom>
        </p:spPr>
        <p:txBody>
          <a:bodyPr wrap="square" lIns="0" tIns="17145" rIns="0" bIns="0" rtlCol="0" vert="horz">
            <a:spAutoFit/>
          </a:bodyPr>
          <a:lstStyle/>
          <a:p>
            <a:pPr marL="3248660">
              <a:lnSpc>
                <a:spcPct val="100000"/>
              </a:lnSpc>
              <a:spcBef>
                <a:spcPts val="135"/>
              </a:spcBef>
            </a:pPr>
            <a:r>
              <a:rPr dirty="0" sz="750" spc="15">
                <a:solidFill>
                  <a:srgbClr val="3E3E3E"/>
                </a:solidFill>
                <a:latin typeface="Arial"/>
                <a:cs typeface="Arial"/>
              </a:rPr>
              <a:t>*Quarterly figures </a:t>
            </a:r>
            <a:r>
              <a:rPr dirty="0" sz="750" spc="20">
                <a:solidFill>
                  <a:srgbClr val="3E3E3E"/>
                </a:solidFill>
                <a:latin typeface="Arial"/>
                <a:cs typeface="Arial"/>
              </a:rPr>
              <a:t>may </a:t>
            </a:r>
            <a:r>
              <a:rPr dirty="0" sz="750" spc="15">
                <a:solidFill>
                  <a:srgbClr val="3E3E3E"/>
                </a:solidFill>
                <a:latin typeface="Arial"/>
                <a:cs typeface="Arial"/>
              </a:rPr>
              <a:t>not </a:t>
            </a:r>
            <a:r>
              <a:rPr dirty="0" sz="750" spc="20">
                <a:solidFill>
                  <a:srgbClr val="3E3E3E"/>
                </a:solidFill>
                <a:latin typeface="Arial"/>
                <a:cs typeface="Arial"/>
              </a:rPr>
              <a:t>add up </a:t>
            </a:r>
            <a:r>
              <a:rPr dirty="0" sz="750" spc="15">
                <a:solidFill>
                  <a:srgbClr val="3E3E3E"/>
                </a:solidFill>
                <a:latin typeface="Arial"/>
                <a:cs typeface="Arial"/>
              </a:rPr>
              <a:t>to</a:t>
            </a:r>
            <a:r>
              <a:rPr dirty="0" sz="750" spc="-40">
                <a:solidFill>
                  <a:srgbClr val="3E3E3E"/>
                </a:solidFill>
                <a:latin typeface="Arial"/>
                <a:cs typeface="Arial"/>
              </a:rPr>
              <a:t> </a:t>
            </a:r>
            <a:r>
              <a:rPr dirty="0" sz="750" spc="15">
                <a:solidFill>
                  <a:srgbClr val="3E3E3E"/>
                </a:solidFill>
                <a:latin typeface="Arial"/>
                <a:cs typeface="Arial"/>
              </a:rPr>
              <a:t>annual.</a:t>
            </a:r>
            <a:endParaRPr sz="750">
              <a:latin typeface="Arial"/>
              <a:cs typeface="Arial"/>
            </a:endParaRPr>
          </a:p>
          <a:p>
            <a:pPr>
              <a:lnSpc>
                <a:spcPct val="100000"/>
              </a:lnSpc>
            </a:pPr>
            <a:endParaRPr sz="900">
              <a:latin typeface="Times New Roman"/>
              <a:cs typeface="Times New Roman"/>
            </a:endParaRPr>
          </a:p>
          <a:p>
            <a:pPr marL="73660" marR="361315">
              <a:lnSpc>
                <a:spcPct val="112700"/>
              </a:lnSpc>
              <a:spcBef>
                <a:spcPts val="800"/>
              </a:spcBef>
            </a:pPr>
            <a:r>
              <a:rPr dirty="0" sz="850" spc="-5">
                <a:solidFill>
                  <a:srgbClr val="3E3E3E"/>
                </a:solidFill>
                <a:latin typeface="Arial"/>
                <a:cs typeface="Arial"/>
              </a:rPr>
              <a:t>The data in the charts and tables, including the Zacks Consensus EPS and sales estimates, is as of 03/19/2021. The report's text and the  analyst-provided price target are as of 03/08/2021.</a:t>
            </a:r>
            <a:endParaRPr sz="850">
              <a:latin typeface="Arial"/>
              <a:cs typeface="Arial"/>
            </a:endParaRPr>
          </a:p>
          <a:p>
            <a:pPr>
              <a:lnSpc>
                <a:spcPct val="100000"/>
              </a:lnSpc>
            </a:pPr>
            <a:endParaRPr sz="850">
              <a:latin typeface="Times New Roman"/>
              <a:cs typeface="Times New Roman"/>
            </a:endParaRPr>
          </a:p>
          <a:p>
            <a:pPr marL="12700">
              <a:lnSpc>
                <a:spcPct val="100000"/>
              </a:lnSpc>
            </a:pPr>
            <a:r>
              <a:rPr dirty="0" sz="850" spc="-5">
                <a:solidFill>
                  <a:srgbClr val="CACACA"/>
                </a:solidFill>
                <a:latin typeface="Arial"/>
                <a:cs typeface="Arial"/>
              </a:rPr>
              <a:t>Past performance is no guarantee of future results. Please see important disclosures and definitions at the end of this</a:t>
            </a:r>
            <a:r>
              <a:rPr dirty="0" sz="850" spc="100">
                <a:solidFill>
                  <a:srgbClr val="CACACA"/>
                </a:solidFill>
                <a:latin typeface="Arial"/>
                <a:cs typeface="Arial"/>
              </a:rPr>
              <a:t> </a:t>
            </a:r>
            <a:r>
              <a:rPr dirty="0" sz="850" spc="-5">
                <a:solidFill>
                  <a:srgbClr val="CACACA"/>
                </a:solidFill>
                <a:latin typeface="Arial"/>
                <a:cs typeface="Arial"/>
              </a:rPr>
              <a:t>report.</a:t>
            </a:r>
            <a:endParaRPr sz="850">
              <a:latin typeface="Arial"/>
              <a:cs typeface="Arial"/>
            </a:endParaRPr>
          </a:p>
          <a:p>
            <a:pPr marL="12700">
              <a:lnSpc>
                <a:spcPct val="100000"/>
              </a:lnSpc>
              <a:spcBef>
                <a:spcPts val="434"/>
              </a:spcBef>
              <a:tabLst>
                <a:tab pos="4424680" algn="l"/>
              </a:tabLst>
            </a:pPr>
            <a:r>
              <a:rPr dirty="0" sz="850" spc="-5">
                <a:solidFill>
                  <a:srgbClr val="CACACA"/>
                </a:solidFill>
                <a:latin typeface="Arial"/>
                <a:cs typeface="Arial"/>
              </a:rPr>
              <a:t>© 2021 Zacks Investment Research, All</a:t>
            </a:r>
            <a:r>
              <a:rPr dirty="0" sz="850" spc="105">
                <a:solidFill>
                  <a:srgbClr val="CACACA"/>
                </a:solidFill>
                <a:latin typeface="Arial"/>
                <a:cs typeface="Arial"/>
              </a:rPr>
              <a:t> </a:t>
            </a:r>
            <a:r>
              <a:rPr dirty="0" sz="850" spc="-5">
                <a:solidFill>
                  <a:srgbClr val="CACACA"/>
                </a:solidFill>
                <a:latin typeface="Arial"/>
                <a:cs typeface="Arial"/>
              </a:rPr>
              <a:t>Rights</a:t>
            </a:r>
            <a:r>
              <a:rPr dirty="0" sz="850" spc="10">
                <a:solidFill>
                  <a:srgbClr val="CACACA"/>
                </a:solidFill>
                <a:latin typeface="Arial"/>
                <a:cs typeface="Arial"/>
              </a:rPr>
              <a:t> </a:t>
            </a:r>
            <a:r>
              <a:rPr dirty="0" sz="850" spc="-5">
                <a:solidFill>
                  <a:srgbClr val="CACACA"/>
                </a:solidFill>
                <a:latin typeface="Arial"/>
                <a:cs typeface="Arial"/>
              </a:rPr>
              <a:t>Reserved	10 S. Riverside Plaza Suite 1600 </a:t>
            </a:r>
            <a:r>
              <a:rPr dirty="0" sz="850" spc="-5" b="1">
                <a:solidFill>
                  <a:srgbClr val="CACACA"/>
                </a:solidFill>
                <a:latin typeface="Arial"/>
                <a:cs typeface="Arial"/>
              </a:rPr>
              <a:t>· </a:t>
            </a:r>
            <a:r>
              <a:rPr dirty="0" sz="850" spc="-5">
                <a:solidFill>
                  <a:srgbClr val="CACACA"/>
                </a:solidFill>
                <a:latin typeface="Arial"/>
                <a:cs typeface="Arial"/>
              </a:rPr>
              <a:t>Chicago, IL</a:t>
            </a:r>
            <a:r>
              <a:rPr dirty="0" sz="850" spc="40">
                <a:solidFill>
                  <a:srgbClr val="CACACA"/>
                </a:solidFill>
                <a:latin typeface="Arial"/>
                <a:cs typeface="Arial"/>
              </a:rPr>
              <a:t> </a:t>
            </a:r>
            <a:r>
              <a:rPr dirty="0" sz="850" spc="-5">
                <a:solidFill>
                  <a:srgbClr val="CACACA"/>
                </a:solidFill>
                <a:latin typeface="Arial"/>
                <a:cs typeface="Arial"/>
              </a:rPr>
              <a:t>60606</a:t>
            </a:r>
            <a:endParaRPr sz="850">
              <a:latin typeface="Arial"/>
              <a:cs typeface="Arial"/>
            </a:endParaRPr>
          </a:p>
        </p:txBody>
      </p:sp>
      <p:sp>
        <p:nvSpPr>
          <p:cNvPr id="42" name="object 42"/>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417094"/>
            <a:ext cx="6946900" cy="469773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Overview</a:t>
            </a:r>
            <a:endParaRPr sz="1050">
              <a:latin typeface="Arial"/>
              <a:cs typeface="Arial"/>
            </a:endParaRPr>
          </a:p>
          <a:p>
            <a:pPr algn="just" marL="12700" marR="3448685">
              <a:lnSpc>
                <a:spcPct val="112700"/>
              </a:lnSpc>
              <a:spcBef>
                <a:spcPts val="565"/>
              </a:spcBef>
            </a:pPr>
            <a:r>
              <a:rPr dirty="0" sz="850" spc="-5">
                <a:solidFill>
                  <a:srgbClr val="3E3E3E"/>
                </a:solidFill>
                <a:latin typeface="Arial"/>
                <a:cs typeface="Arial"/>
              </a:rPr>
              <a:t>Founded in 1850, NY-based American Express Company is a diversified  financial services company, offering charge and credit payment card  products, and travel-related services worldwide. American Express and  its main subsidiary – American Express Travel Related Services  Company, Inc. (“TRS”) – are bank holding companies under the Bank  Holding Company Act of 1956. The company offers business travel-  related services through its non-consolidated joint venture, American  Express Global Business Travel (the GBT JV).</a:t>
            </a:r>
            <a:endParaRPr sz="850">
              <a:latin typeface="Arial"/>
              <a:cs typeface="Arial"/>
            </a:endParaRPr>
          </a:p>
          <a:p>
            <a:pPr>
              <a:lnSpc>
                <a:spcPct val="100000"/>
              </a:lnSpc>
              <a:spcBef>
                <a:spcPts val="45"/>
              </a:spcBef>
            </a:pPr>
            <a:endParaRPr sz="800">
              <a:latin typeface="Times New Roman"/>
              <a:cs typeface="Times New Roman"/>
            </a:endParaRPr>
          </a:p>
          <a:p>
            <a:pPr algn="just" marL="12700" marR="3447415">
              <a:lnSpc>
                <a:spcPct val="112700"/>
              </a:lnSpc>
              <a:spcBef>
                <a:spcPts val="5"/>
              </a:spcBef>
            </a:pPr>
            <a:r>
              <a:rPr dirty="0" sz="850" spc="-5">
                <a:solidFill>
                  <a:srgbClr val="3E3E3E"/>
                </a:solidFill>
                <a:latin typeface="Arial"/>
                <a:cs typeface="Arial"/>
              </a:rPr>
              <a:t>The company’s range of products and services include charge card,  credit card and other payment and financing products; Merchant  acquisition and processing, servicing and settlement, and point-of-sale  marketing and information products and services for merchants; Network  services; other fee services, including fraud prevention services and the  design and operation of customer loyalty programs; Expense  management products and services and Travel-related</a:t>
            </a:r>
            <a:r>
              <a:rPr dirty="0" sz="850" spc="25">
                <a:solidFill>
                  <a:srgbClr val="3E3E3E"/>
                </a:solidFill>
                <a:latin typeface="Arial"/>
                <a:cs typeface="Arial"/>
              </a:rPr>
              <a:t> </a:t>
            </a:r>
            <a:r>
              <a:rPr dirty="0" sz="850" spc="-5">
                <a:solidFill>
                  <a:srgbClr val="3E3E3E"/>
                </a:solidFill>
                <a:latin typeface="Arial"/>
                <a:cs typeface="Arial"/>
              </a:rPr>
              <a:t>services.</a:t>
            </a:r>
            <a:endParaRPr sz="850">
              <a:latin typeface="Arial"/>
              <a:cs typeface="Arial"/>
            </a:endParaRPr>
          </a:p>
          <a:p>
            <a:pPr>
              <a:lnSpc>
                <a:spcPct val="100000"/>
              </a:lnSpc>
              <a:spcBef>
                <a:spcPts val="5"/>
              </a:spcBef>
            </a:pPr>
            <a:endParaRPr sz="950">
              <a:latin typeface="Times New Roman"/>
              <a:cs typeface="Times New Roman"/>
            </a:endParaRPr>
          </a:p>
          <a:p>
            <a:pPr algn="just" marL="12700">
              <a:lnSpc>
                <a:spcPct val="100000"/>
              </a:lnSpc>
            </a:pPr>
            <a:r>
              <a:rPr dirty="0" sz="850" spc="-5">
                <a:solidFill>
                  <a:srgbClr val="3E3E3E"/>
                </a:solidFill>
                <a:latin typeface="Arial"/>
                <a:cs typeface="Arial"/>
              </a:rPr>
              <a:t>The company’s reporting segments are as follows:</a:t>
            </a:r>
            <a:endParaRPr sz="850">
              <a:latin typeface="Arial"/>
              <a:cs typeface="Arial"/>
            </a:endParaRPr>
          </a:p>
          <a:p>
            <a:pPr algn="just" marL="12700" marR="3447415">
              <a:lnSpc>
                <a:spcPct val="112700"/>
              </a:lnSpc>
              <a:buFont typeface="Arial"/>
              <a:buChar char="•"/>
              <a:tabLst>
                <a:tab pos="197485" algn="l"/>
              </a:tabLst>
            </a:pPr>
            <a:r>
              <a:rPr dirty="0" sz="850" spc="-5" b="1">
                <a:solidFill>
                  <a:srgbClr val="3E3E3E"/>
                </a:solidFill>
                <a:latin typeface="Arial"/>
                <a:cs typeface="Arial"/>
              </a:rPr>
              <a:t>Global Consumer Services Group </a:t>
            </a:r>
            <a:r>
              <a:rPr dirty="0" sz="850" spc="-5">
                <a:solidFill>
                  <a:srgbClr val="3E3E3E"/>
                </a:solidFill>
                <a:latin typeface="Arial"/>
                <a:cs typeface="Arial"/>
              </a:rPr>
              <a:t>(GCSG), (58% of 2020 total net  revenues) including proprietary consumer cards globally, consumer  services including travel services and non-card financing products,  certain international joint ventures and the company’s partnership  agreements in</a:t>
            </a:r>
            <a:r>
              <a:rPr dirty="0" sz="850" spc="-10">
                <a:solidFill>
                  <a:srgbClr val="3E3E3E"/>
                </a:solidFill>
                <a:latin typeface="Arial"/>
                <a:cs typeface="Arial"/>
              </a:rPr>
              <a:t> </a:t>
            </a:r>
            <a:r>
              <a:rPr dirty="0" sz="850" spc="-5">
                <a:solidFill>
                  <a:srgbClr val="3E3E3E"/>
                </a:solidFill>
                <a:latin typeface="Arial"/>
                <a:cs typeface="Arial"/>
              </a:rPr>
              <a:t>China;</a:t>
            </a:r>
            <a:endParaRPr sz="850">
              <a:latin typeface="Arial"/>
              <a:cs typeface="Arial"/>
            </a:endParaRPr>
          </a:p>
          <a:p>
            <a:pPr>
              <a:lnSpc>
                <a:spcPct val="100000"/>
              </a:lnSpc>
              <a:spcBef>
                <a:spcPts val="5"/>
              </a:spcBef>
              <a:buClr>
                <a:srgbClr val="3E3E3E"/>
              </a:buClr>
              <a:buFont typeface="Arial"/>
              <a:buChar char="•"/>
            </a:pPr>
            <a:endParaRPr sz="950">
              <a:latin typeface="Times New Roman"/>
              <a:cs typeface="Times New Roman"/>
            </a:endParaRPr>
          </a:p>
          <a:p>
            <a:pPr algn="just" marL="204470" indent="-192405">
              <a:lnSpc>
                <a:spcPct val="100000"/>
              </a:lnSpc>
              <a:buFont typeface="Arial"/>
              <a:buChar char="•"/>
              <a:tabLst>
                <a:tab pos="205104" algn="l"/>
              </a:tabLst>
            </a:pPr>
            <a:r>
              <a:rPr dirty="0" sz="850" spc="-5" b="1">
                <a:solidFill>
                  <a:srgbClr val="3E3E3E"/>
                </a:solidFill>
                <a:latin typeface="Arial"/>
                <a:cs typeface="Arial"/>
              </a:rPr>
              <a:t>Global  Commercial Services  </a:t>
            </a:r>
            <a:r>
              <a:rPr dirty="0" sz="850" spc="-5">
                <a:solidFill>
                  <a:srgbClr val="3E3E3E"/>
                </a:solidFill>
                <a:latin typeface="Arial"/>
                <a:cs typeface="Arial"/>
              </a:rPr>
              <a:t>(GCS),  (29%) offers a wide range</a:t>
            </a:r>
            <a:r>
              <a:rPr dirty="0" sz="850" spc="35">
                <a:solidFill>
                  <a:srgbClr val="3E3E3E"/>
                </a:solidFill>
                <a:latin typeface="Arial"/>
                <a:cs typeface="Arial"/>
              </a:rPr>
              <a:t> </a:t>
            </a:r>
            <a:r>
              <a:rPr dirty="0" sz="850" spc="-5">
                <a:solidFill>
                  <a:srgbClr val="3E3E3E"/>
                </a:solidFill>
                <a:latin typeface="Arial"/>
                <a:cs typeface="Arial"/>
              </a:rPr>
              <a:t>of</a:t>
            </a:r>
            <a:endParaRPr sz="850">
              <a:latin typeface="Arial"/>
              <a:cs typeface="Arial"/>
            </a:endParaRPr>
          </a:p>
          <a:p>
            <a:pPr marL="12700" marR="10160">
              <a:lnSpc>
                <a:spcPct val="112700"/>
              </a:lnSpc>
            </a:pPr>
            <a:r>
              <a:rPr dirty="0" sz="850" spc="-5">
                <a:solidFill>
                  <a:srgbClr val="3E3E3E"/>
                </a:solidFill>
                <a:latin typeface="Arial"/>
                <a:cs typeface="Arial"/>
              </a:rPr>
              <a:t>card and payment programs, expense management tools, consulting services, business financing and cross-border payments solutions to small  businesses, mid-size companies and large corporations around the</a:t>
            </a:r>
            <a:r>
              <a:rPr dirty="0" sz="850">
                <a:solidFill>
                  <a:srgbClr val="3E3E3E"/>
                </a:solidFill>
                <a:latin typeface="Arial"/>
                <a:cs typeface="Arial"/>
              </a:rPr>
              <a:t> </a:t>
            </a:r>
            <a:r>
              <a:rPr dirty="0" sz="850" spc="-5">
                <a:solidFill>
                  <a:srgbClr val="3E3E3E"/>
                </a:solidFill>
                <a:latin typeface="Arial"/>
                <a:cs typeface="Arial"/>
              </a:rPr>
              <a:t>world.</a:t>
            </a:r>
            <a:endParaRPr sz="850">
              <a:latin typeface="Arial"/>
              <a:cs typeface="Arial"/>
            </a:endParaRPr>
          </a:p>
          <a:p>
            <a:pPr>
              <a:lnSpc>
                <a:spcPct val="100000"/>
              </a:lnSpc>
              <a:spcBef>
                <a:spcPts val="50"/>
              </a:spcBef>
            </a:pPr>
            <a:endParaRPr sz="800">
              <a:latin typeface="Times New Roman"/>
              <a:cs typeface="Times New Roman"/>
            </a:endParaRPr>
          </a:p>
          <a:p>
            <a:pPr algn="just" marL="12700" marR="5080">
              <a:lnSpc>
                <a:spcPct val="112700"/>
              </a:lnSpc>
              <a:buFont typeface="Arial"/>
              <a:buChar char="•"/>
              <a:tabLst>
                <a:tab pos="205104" algn="l"/>
              </a:tabLst>
            </a:pPr>
            <a:r>
              <a:rPr dirty="0" sz="850" spc="-5" b="1">
                <a:solidFill>
                  <a:srgbClr val="3E3E3E"/>
                </a:solidFill>
                <a:latin typeface="Arial"/>
                <a:cs typeface="Arial"/>
              </a:rPr>
              <a:t>Global Merchant and Network Services </a:t>
            </a:r>
            <a:r>
              <a:rPr dirty="0" sz="850" b="1">
                <a:solidFill>
                  <a:srgbClr val="3E3E3E"/>
                </a:solidFill>
                <a:latin typeface="Arial"/>
                <a:cs typeface="Arial"/>
              </a:rPr>
              <a:t>(GMNS</a:t>
            </a:r>
            <a:r>
              <a:rPr dirty="0" sz="850">
                <a:solidFill>
                  <a:srgbClr val="3E3E3E"/>
                </a:solidFill>
                <a:latin typeface="Arial"/>
                <a:cs typeface="Arial"/>
              </a:rPr>
              <a:t>), </a:t>
            </a:r>
            <a:r>
              <a:rPr dirty="0" sz="850" spc="-5">
                <a:solidFill>
                  <a:srgbClr val="3E3E3E"/>
                </a:solidFill>
                <a:latin typeface="Arial"/>
                <a:cs typeface="Arial"/>
              </a:rPr>
              <a:t>(13%) operate a global payments network that processes and settles card transactions,  acquires merchants and provides fraud-prevention tools, marketing solutions, data analytics and other programs and services to merchants that  leverage the capabilities of the company’s integrated</a:t>
            </a:r>
            <a:r>
              <a:rPr dirty="0" sz="850">
                <a:solidFill>
                  <a:srgbClr val="3E3E3E"/>
                </a:solidFill>
                <a:latin typeface="Arial"/>
                <a:cs typeface="Arial"/>
              </a:rPr>
              <a:t> </a:t>
            </a:r>
            <a:r>
              <a:rPr dirty="0" sz="850" spc="-5">
                <a:solidFill>
                  <a:srgbClr val="3E3E3E"/>
                </a:solidFill>
                <a:latin typeface="Arial"/>
                <a:cs typeface="Arial"/>
              </a:rPr>
              <a:t>network.</a:t>
            </a:r>
            <a:endParaRPr sz="850">
              <a:latin typeface="Arial"/>
              <a:cs typeface="Arial"/>
            </a:endParaRPr>
          </a:p>
        </p:txBody>
      </p:sp>
      <p:sp>
        <p:nvSpPr>
          <p:cNvPr id="3" name="object 3"/>
          <p:cNvSpPr/>
          <p:nvPr/>
        </p:nvSpPr>
        <p:spPr>
          <a:xfrm>
            <a:off x="315494" y="5495423"/>
            <a:ext cx="6918158" cy="3197726"/>
          </a:xfrm>
          <a:prstGeom prst="rect">
            <a:avLst/>
          </a:prstGeom>
          <a:blipFill>
            <a:blip r:embed="rId2" cstate="print"/>
            <a:stretch>
              <a:fillRect/>
            </a:stretch>
          </a:blipFill>
        </p:spPr>
        <p:txBody>
          <a:bodyPr wrap="square" lIns="0" tIns="0" rIns="0" bIns="0" rtlCol="0"/>
          <a:lstStyle/>
          <a:p/>
        </p:txBody>
      </p:sp>
      <p:sp>
        <p:nvSpPr>
          <p:cNvPr id="4" name="object 4"/>
          <p:cNvSpPr/>
          <p:nvPr/>
        </p:nvSpPr>
        <p:spPr>
          <a:xfrm>
            <a:off x="3889876" y="714207"/>
            <a:ext cx="3343776" cy="3382210"/>
          </a:xfrm>
          <a:prstGeom prst="rect">
            <a:avLst/>
          </a:prstGeom>
          <a:blipFill>
            <a:blip r:embed="rId3" cstate="print"/>
            <a:stretch>
              <a:fillRect/>
            </a:stretch>
          </a:blipFill>
        </p:spPr>
        <p:txBody>
          <a:bodyPr wrap="square" lIns="0" tIns="0" rIns="0" bIns="0" rtlCol="0"/>
          <a:lstStyle/>
          <a:p/>
        </p:txBody>
      </p:sp>
      <p:sp>
        <p:nvSpPr>
          <p:cNvPr id="5" name="object 5"/>
          <p:cNvSpPr/>
          <p:nvPr/>
        </p:nvSpPr>
        <p:spPr>
          <a:xfrm>
            <a:off x="319338" y="8696993"/>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1" name="object 11"/>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2" name="object 12"/>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3" name="object 13"/>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14" name="object 14"/>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02794" y="417094"/>
            <a:ext cx="5078095" cy="70040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Reasons To</a:t>
            </a:r>
            <a:r>
              <a:rPr dirty="0" sz="1050" spc="-5" b="1">
                <a:solidFill>
                  <a:srgbClr val="007F06"/>
                </a:solidFill>
                <a:latin typeface="Arial"/>
                <a:cs typeface="Arial"/>
              </a:rPr>
              <a:t> </a:t>
            </a:r>
            <a:r>
              <a:rPr dirty="0" sz="1050" spc="20" b="1">
                <a:solidFill>
                  <a:srgbClr val="007F06"/>
                </a:solidFill>
                <a:latin typeface="Arial"/>
                <a:cs typeface="Arial"/>
              </a:rPr>
              <a:t>Buy:</a:t>
            </a:r>
            <a:endParaRPr sz="1050">
              <a:latin typeface="Arial"/>
              <a:cs typeface="Arial"/>
            </a:endParaRPr>
          </a:p>
          <a:p>
            <a:pPr algn="just" marL="181610" marR="5080">
              <a:lnSpc>
                <a:spcPct val="112700"/>
              </a:lnSpc>
              <a:spcBef>
                <a:spcPts val="565"/>
              </a:spcBef>
            </a:pPr>
            <a:r>
              <a:rPr dirty="0" sz="850" spc="-5" b="1">
                <a:solidFill>
                  <a:srgbClr val="3E3E3E"/>
                </a:solidFill>
                <a:latin typeface="Arial"/>
                <a:cs typeface="Arial"/>
              </a:rPr>
              <a:t>Share Price Movement: </a:t>
            </a:r>
            <a:r>
              <a:rPr dirty="0" sz="850" spc="-5">
                <a:solidFill>
                  <a:srgbClr val="3E3E3E"/>
                </a:solidFill>
                <a:latin typeface="Arial"/>
                <a:cs typeface="Arial"/>
              </a:rPr>
              <a:t>American Express’ shares have outperformed its industry in a year.  Moreover, its progress on fundamentals is likely to continue benefiting the stock’s steady  performance in the quarters ahead.</a:t>
            </a:r>
            <a:endParaRPr sz="850">
              <a:latin typeface="Arial"/>
              <a:cs typeface="Arial"/>
            </a:endParaRPr>
          </a:p>
        </p:txBody>
      </p:sp>
      <p:sp>
        <p:nvSpPr>
          <p:cNvPr id="4" name="object 4"/>
          <p:cNvSpPr/>
          <p:nvPr/>
        </p:nvSpPr>
        <p:spPr>
          <a:xfrm>
            <a:off x="315494" y="1259973"/>
            <a:ext cx="115302" cy="92242"/>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71905" y="1207301"/>
            <a:ext cx="4910455" cy="755650"/>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b="1">
                <a:solidFill>
                  <a:srgbClr val="3E3E3E"/>
                </a:solidFill>
                <a:latin typeface="Arial"/>
                <a:cs typeface="Arial"/>
              </a:rPr>
              <a:t>Decrease in Operating Expenses: </a:t>
            </a:r>
            <a:r>
              <a:rPr dirty="0" sz="850" spc="-5">
                <a:solidFill>
                  <a:srgbClr val="3E3E3E"/>
                </a:solidFill>
                <a:latin typeface="Arial"/>
                <a:cs typeface="Arial"/>
              </a:rPr>
              <a:t>The company’s total expenses were down 14% in 2020 as the  company regulated its expense base while selectively investing in the areas crucial for long-term  strategies. In 2021, the company expects its operating expenses to be $11.5 billion, indicating a fall  from the reported 2019 levels as it steadily controls its operating expenses. This decline in expenses  will aid</a:t>
            </a:r>
            <a:r>
              <a:rPr dirty="0" sz="850" spc="-10">
                <a:solidFill>
                  <a:srgbClr val="3E3E3E"/>
                </a:solidFill>
                <a:latin typeface="Arial"/>
                <a:cs typeface="Arial"/>
              </a:rPr>
              <a:t> </a:t>
            </a:r>
            <a:r>
              <a:rPr dirty="0" sz="850" spc="-5">
                <a:solidFill>
                  <a:srgbClr val="3E3E3E"/>
                </a:solidFill>
                <a:latin typeface="Arial"/>
                <a:cs typeface="Arial"/>
              </a:rPr>
              <a:t>margins.</a:t>
            </a:r>
            <a:endParaRPr sz="850">
              <a:latin typeface="Arial"/>
              <a:cs typeface="Arial"/>
            </a:endParaRPr>
          </a:p>
        </p:txBody>
      </p:sp>
      <p:sp>
        <p:nvSpPr>
          <p:cNvPr id="6" name="object 6"/>
          <p:cNvSpPr/>
          <p:nvPr/>
        </p:nvSpPr>
        <p:spPr>
          <a:xfrm>
            <a:off x="315494" y="2105526"/>
            <a:ext cx="115302" cy="92242"/>
          </a:xfrm>
          <a:prstGeom prst="rect">
            <a:avLst/>
          </a:prstGeom>
          <a:blipFill>
            <a:blip r:embed="rId2" cstate="print"/>
            <a:stretch>
              <a:fillRect/>
            </a:stretch>
          </a:blipFill>
        </p:spPr>
        <p:txBody>
          <a:bodyPr wrap="square" lIns="0" tIns="0" rIns="0" bIns="0" rtlCol="0"/>
          <a:lstStyle/>
          <a:p/>
        </p:txBody>
      </p:sp>
      <p:sp>
        <p:nvSpPr>
          <p:cNvPr id="7" name="object 7"/>
          <p:cNvSpPr txBox="1"/>
          <p:nvPr/>
        </p:nvSpPr>
        <p:spPr>
          <a:xfrm>
            <a:off x="471905" y="2052854"/>
            <a:ext cx="4908550" cy="609600"/>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b="1">
                <a:solidFill>
                  <a:srgbClr val="3E3E3E"/>
                </a:solidFill>
                <a:latin typeface="Arial"/>
                <a:cs typeface="Arial"/>
              </a:rPr>
              <a:t>Decrease in Card Member Services and Card Member Rewards: </a:t>
            </a:r>
            <a:r>
              <a:rPr dirty="0" sz="850" spc="-5">
                <a:solidFill>
                  <a:srgbClr val="3E3E3E"/>
                </a:solidFill>
                <a:latin typeface="Arial"/>
                <a:cs typeface="Arial"/>
              </a:rPr>
              <a:t>The company has been  experiencing a rise in Reward expenses and card member services for the past many years. These  two categories constitute nearly 40% of the company total expenses. However, these expenses  declined in 2020. While card member rewards fell 23% due to decrease in billed business,</a:t>
            </a:r>
            <a:r>
              <a:rPr dirty="0" sz="850" spc="50">
                <a:solidFill>
                  <a:srgbClr val="3E3E3E"/>
                </a:solidFill>
                <a:latin typeface="Arial"/>
                <a:cs typeface="Arial"/>
              </a:rPr>
              <a:t> </a:t>
            </a:r>
            <a:r>
              <a:rPr dirty="0" sz="850" spc="-5">
                <a:solidFill>
                  <a:srgbClr val="3E3E3E"/>
                </a:solidFill>
                <a:latin typeface="Arial"/>
                <a:cs typeface="Arial"/>
              </a:rPr>
              <a:t>card</a:t>
            </a:r>
            <a:endParaRPr sz="850">
              <a:latin typeface="Arial"/>
              <a:cs typeface="Arial"/>
            </a:endParaRPr>
          </a:p>
        </p:txBody>
      </p:sp>
      <p:sp>
        <p:nvSpPr>
          <p:cNvPr id="8" name="object 8"/>
          <p:cNvSpPr/>
          <p:nvPr/>
        </p:nvSpPr>
        <p:spPr>
          <a:xfrm>
            <a:off x="315494" y="3243179"/>
            <a:ext cx="115302" cy="92242"/>
          </a:xfrm>
          <a:prstGeom prst="rect">
            <a:avLst/>
          </a:prstGeom>
          <a:blipFill>
            <a:blip r:embed="rId2" cstate="print"/>
            <a:stretch>
              <a:fillRect/>
            </a:stretch>
          </a:blipFill>
        </p:spPr>
        <p:txBody>
          <a:bodyPr wrap="square" lIns="0" tIns="0" rIns="0" bIns="0" rtlCol="0"/>
          <a:lstStyle/>
          <a:p/>
        </p:txBody>
      </p:sp>
      <p:sp>
        <p:nvSpPr>
          <p:cNvPr id="9" name="object 9"/>
          <p:cNvSpPr txBox="1"/>
          <p:nvPr/>
        </p:nvSpPr>
        <p:spPr>
          <a:xfrm>
            <a:off x="471905" y="2637054"/>
            <a:ext cx="6777990" cy="1017269"/>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a:solidFill>
                  <a:srgbClr val="3E3E3E"/>
                </a:solidFill>
                <a:latin typeface="Arial"/>
                <a:cs typeface="Arial"/>
              </a:rPr>
              <a:t>member services were down 45% due to decrease in usage of travel-related benefits following the COVID-19-related travel decline. This  decline in card member rewards and card member services is expected to continue for some time now, given that billed business and travel  are likely to stay at low levels. A decline in the expense category will in turn, aid the bottom</a:t>
            </a:r>
            <a:r>
              <a:rPr dirty="0" sz="850" spc="35">
                <a:solidFill>
                  <a:srgbClr val="3E3E3E"/>
                </a:solidFill>
                <a:latin typeface="Arial"/>
                <a:cs typeface="Arial"/>
              </a:rPr>
              <a:t> </a:t>
            </a:r>
            <a:r>
              <a:rPr dirty="0" sz="850" spc="-5">
                <a:solidFill>
                  <a:srgbClr val="3E3E3E"/>
                </a:solidFill>
                <a:latin typeface="Arial"/>
                <a:cs typeface="Arial"/>
              </a:rPr>
              <a:t>line.</a:t>
            </a:r>
            <a:endParaRPr sz="850">
              <a:latin typeface="Arial"/>
              <a:cs typeface="Arial"/>
            </a:endParaRPr>
          </a:p>
          <a:p>
            <a:pPr>
              <a:lnSpc>
                <a:spcPct val="100000"/>
              </a:lnSpc>
              <a:spcBef>
                <a:spcPts val="45"/>
              </a:spcBef>
            </a:pPr>
            <a:endParaRPr sz="750">
              <a:latin typeface="Times New Roman"/>
              <a:cs typeface="Times New Roman"/>
            </a:endParaRPr>
          </a:p>
          <a:p>
            <a:pPr algn="just" marL="12700" marR="8255">
              <a:lnSpc>
                <a:spcPct val="112700"/>
              </a:lnSpc>
            </a:pPr>
            <a:r>
              <a:rPr dirty="0" sz="850" spc="-5" b="1">
                <a:solidFill>
                  <a:srgbClr val="3E3E3E"/>
                </a:solidFill>
                <a:latin typeface="Arial"/>
                <a:cs typeface="Arial"/>
              </a:rPr>
              <a:t>Favorable Debt Ratings: </a:t>
            </a:r>
            <a:r>
              <a:rPr dirty="0" sz="850" spc="-5">
                <a:solidFill>
                  <a:srgbClr val="3E3E3E"/>
                </a:solidFill>
                <a:latin typeface="Arial"/>
                <a:cs typeface="Arial"/>
              </a:rPr>
              <a:t>The company’s unsecured debt carries investment grade ratings with a stable outlook from Moody’s and S&amp;P. Its  investment grade rating along with a stable outlook places it in a favorable position to secure funding at reasonable costs and keep intact its  borrowing</a:t>
            </a:r>
            <a:r>
              <a:rPr dirty="0" sz="850" spc="-10">
                <a:solidFill>
                  <a:srgbClr val="3E3E3E"/>
                </a:solidFill>
                <a:latin typeface="Arial"/>
                <a:cs typeface="Arial"/>
              </a:rPr>
              <a:t> </a:t>
            </a:r>
            <a:r>
              <a:rPr dirty="0" sz="850" spc="-5">
                <a:solidFill>
                  <a:srgbClr val="3E3E3E"/>
                </a:solidFill>
                <a:latin typeface="Arial"/>
                <a:cs typeface="Arial"/>
              </a:rPr>
              <a:t>capacity.</a:t>
            </a:r>
            <a:endParaRPr sz="850">
              <a:latin typeface="Arial"/>
              <a:cs typeface="Arial"/>
            </a:endParaRPr>
          </a:p>
        </p:txBody>
      </p:sp>
      <p:sp>
        <p:nvSpPr>
          <p:cNvPr id="10" name="object 10"/>
          <p:cNvSpPr txBox="1"/>
          <p:nvPr/>
        </p:nvSpPr>
        <p:spPr>
          <a:xfrm>
            <a:off x="5775826" y="655386"/>
            <a:ext cx="1401445" cy="1685925"/>
          </a:xfrm>
          <a:prstGeom prst="rect">
            <a:avLst/>
          </a:prstGeom>
        </p:spPr>
        <p:txBody>
          <a:bodyPr wrap="square" lIns="0" tIns="12065" rIns="0" bIns="0" rtlCol="0" vert="horz">
            <a:spAutoFit/>
          </a:bodyPr>
          <a:lstStyle/>
          <a:p>
            <a:pPr marL="12700" marR="5080">
              <a:lnSpc>
                <a:spcPct val="100899"/>
              </a:lnSpc>
              <a:spcBef>
                <a:spcPts val="95"/>
              </a:spcBef>
            </a:pPr>
            <a:r>
              <a:rPr dirty="0" sz="1200" spc="5">
                <a:solidFill>
                  <a:srgbClr val="3E3E3E"/>
                </a:solidFill>
                <a:latin typeface="Arial"/>
                <a:cs typeface="Arial"/>
              </a:rPr>
              <a:t>Decrease </a:t>
            </a:r>
            <a:r>
              <a:rPr dirty="0" sz="1200">
                <a:solidFill>
                  <a:srgbClr val="3E3E3E"/>
                </a:solidFill>
                <a:latin typeface="Arial"/>
                <a:cs typeface="Arial"/>
              </a:rPr>
              <a:t>in  </a:t>
            </a:r>
            <a:r>
              <a:rPr dirty="0" sz="1200" spc="5">
                <a:solidFill>
                  <a:srgbClr val="3E3E3E"/>
                </a:solidFill>
                <a:latin typeface="Arial"/>
                <a:cs typeface="Arial"/>
              </a:rPr>
              <a:t>marketing expense,  </a:t>
            </a:r>
            <a:r>
              <a:rPr dirty="0" sz="1200">
                <a:solidFill>
                  <a:srgbClr val="3E3E3E"/>
                </a:solidFill>
                <a:latin typeface="Arial"/>
                <a:cs typeface="Arial"/>
              </a:rPr>
              <a:t>cost of </a:t>
            </a:r>
            <a:r>
              <a:rPr dirty="0" sz="1200" spc="5">
                <a:solidFill>
                  <a:srgbClr val="3E3E3E"/>
                </a:solidFill>
                <a:latin typeface="Arial"/>
                <a:cs typeface="Arial"/>
              </a:rPr>
              <a:t>rewards and  card member  </a:t>
            </a:r>
            <a:r>
              <a:rPr dirty="0" sz="1200">
                <a:solidFill>
                  <a:srgbClr val="3E3E3E"/>
                </a:solidFill>
                <a:latin typeface="Arial"/>
                <a:cs typeface="Arial"/>
              </a:rPr>
              <a:t>services, favorable  </a:t>
            </a:r>
            <a:r>
              <a:rPr dirty="0" sz="1200" spc="5">
                <a:solidFill>
                  <a:srgbClr val="3E3E3E"/>
                </a:solidFill>
                <a:latin typeface="Arial"/>
                <a:cs typeface="Arial"/>
              </a:rPr>
              <a:t>debt </a:t>
            </a:r>
            <a:r>
              <a:rPr dirty="0" sz="1200">
                <a:solidFill>
                  <a:srgbClr val="3E3E3E"/>
                </a:solidFill>
                <a:latin typeface="Arial"/>
                <a:cs typeface="Arial"/>
              </a:rPr>
              <a:t>ratings, </a:t>
            </a:r>
            <a:r>
              <a:rPr dirty="0" sz="1200" spc="5">
                <a:solidFill>
                  <a:srgbClr val="3E3E3E"/>
                </a:solidFill>
                <a:latin typeface="Arial"/>
                <a:cs typeface="Arial"/>
              </a:rPr>
              <a:t>and  </a:t>
            </a:r>
            <a:r>
              <a:rPr dirty="0" sz="1200">
                <a:solidFill>
                  <a:srgbClr val="3E3E3E"/>
                </a:solidFill>
                <a:latin typeface="Arial"/>
                <a:cs typeface="Arial"/>
              </a:rPr>
              <a:t>solid capital</a:t>
            </a:r>
            <a:r>
              <a:rPr dirty="0" sz="1200" spc="-15">
                <a:solidFill>
                  <a:srgbClr val="3E3E3E"/>
                </a:solidFill>
                <a:latin typeface="Arial"/>
                <a:cs typeface="Arial"/>
              </a:rPr>
              <a:t> </a:t>
            </a:r>
            <a:r>
              <a:rPr dirty="0" sz="1200">
                <a:solidFill>
                  <a:srgbClr val="3E3E3E"/>
                </a:solidFill>
                <a:latin typeface="Arial"/>
                <a:cs typeface="Arial"/>
              </a:rPr>
              <a:t>position  </a:t>
            </a:r>
            <a:r>
              <a:rPr dirty="0" sz="1200" spc="5">
                <a:solidFill>
                  <a:srgbClr val="3E3E3E"/>
                </a:solidFill>
                <a:latin typeface="Arial"/>
                <a:cs typeface="Arial"/>
              </a:rPr>
              <a:t>are some </a:t>
            </a:r>
            <a:r>
              <a:rPr dirty="0" sz="1200">
                <a:solidFill>
                  <a:srgbClr val="3E3E3E"/>
                </a:solidFill>
                <a:latin typeface="Arial"/>
                <a:cs typeface="Arial"/>
              </a:rPr>
              <a:t>of the  positives.</a:t>
            </a:r>
            <a:endParaRPr sz="1200">
              <a:latin typeface="Arial"/>
              <a:cs typeface="Arial"/>
            </a:endParaRPr>
          </a:p>
        </p:txBody>
      </p:sp>
      <p:sp>
        <p:nvSpPr>
          <p:cNvPr id="11" name="object 11"/>
          <p:cNvSpPr/>
          <p:nvPr/>
        </p:nvSpPr>
        <p:spPr>
          <a:xfrm>
            <a:off x="5627102" y="675773"/>
            <a:ext cx="0" cy="1660525"/>
          </a:xfrm>
          <a:custGeom>
            <a:avLst/>
            <a:gdLst/>
            <a:ahLst/>
            <a:cxnLst/>
            <a:rect l="l" t="t" r="r" b="b"/>
            <a:pathLst>
              <a:path w="0" h="1660525">
                <a:moveTo>
                  <a:pt x="0" y="0"/>
                </a:moveTo>
                <a:lnTo>
                  <a:pt x="0" y="1660357"/>
                </a:lnTo>
              </a:path>
            </a:pathLst>
          </a:custGeom>
          <a:ln w="15373">
            <a:solidFill>
              <a:srgbClr val="007F06"/>
            </a:solidFill>
          </a:ln>
        </p:spPr>
        <p:txBody>
          <a:bodyPr wrap="square" lIns="0" tIns="0" rIns="0" bIns="0" rtlCol="0"/>
          <a:lstStyle/>
          <a:p/>
        </p:txBody>
      </p:sp>
      <p:sp>
        <p:nvSpPr>
          <p:cNvPr id="12" name="object 12"/>
          <p:cNvSpPr/>
          <p:nvPr/>
        </p:nvSpPr>
        <p:spPr>
          <a:xfrm>
            <a:off x="319338" y="3769727"/>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3" name="object 13"/>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4" name="object 14"/>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5" name="object 15"/>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6" name="object 16"/>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7" name="object 17"/>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8" name="object 18"/>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9" name="object 19"/>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20" name="object 20"/>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21" name="object 21"/>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706521"/>
            <a:ext cx="115302" cy="9224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302794" y="417094"/>
            <a:ext cx="5079365" cy="172275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CC0000"/>
                </a:solidFill>
                <a:latin typeface="Arial"/>
                <a:cs typeface="Arial"/>
              </a:rPr>
              <a:t>Reasons To</a:t>
            </a:r>
            <a:r>
              <a:rPr dirty="0" sz="1050" spc="-5" b="1">
                <a:solidFill>
                  <a:srgbClr val="CC0000"/>
                </a:solidFill>
                <a:latin typeface="Arial"/>
                <a:cs typeface="Arial"/>
              </a:rPr>
              <a:t> </a:t>
            </a:r>
            <a:r>
              <a:rPr dirty="0" sz="1050" spc="15" b="1">
                <a:solidFill>
                  <a:srgbClr val="CC0000"/>
                </a:solidFill>
                <a:latin typeface="Arial"/>
                <a:cs typeface="Arial"/>
              </a:rPr>
              <a:t>Sell:</a:t>
            </a:r>
            <a:endParaRPr sz="1050">
              <a:latin typeface="Arial"/>
              <a:cs typeface="Arial"/>
            </a:endParaRPr>
          </a:p>
          <a:p>
            <a:pPr algn="just" marL="181610" marR="5080">
              <a:lnSpc>
                <a:spcPct val="112700"/>
              </a:lnSpc>
              <a:spcBef>
                <a:spcPts val="565"/>
              </a:spcBef>
            </a:pPr>
            <a:r>
              <a:rPr dirty="0" sz="850" spc="-5" b="1">
                <a:solidFill>
                  <a:srgbClr val="3E3E3E"/>
                </a:solidFill>
                <a:latin typeface="Arial"/>
                <a:cs typeface="Arial"/>
              </a:rPr>
              <a:t>Revenue Growth to Remain Stressed: </a:t>
            </a:r>
            <a:r>
              <a:rPr dirty="0" sz="850" spc="-5">
                <a:solidFill>
                  <a:srgbClr val="3E3E3E"/>
                </a:solidFill>
                <a:latin typeface="Arial"/>
                <a:cs typeface="Arial"/>
              </a:rPr>
              <a:t>The company’s revenues have been increasing since 2016,  led by a number of growth initiatives, such as launching products, enhancing the existing features,  modifying price, reaching agreements and forging alliances among others. However, the COVID-19-  led fall in business volumes, which hurt the company’s cross border as well as domestic business  weighed on the company’s full year revenues. In 2020 the company’s non-interest revenues were  down 20% year over year. We expect revenues to remain stressed for at least the first half of 2021 as  discount revenues, the biggest revenue driver and dependent on billed business, are expected to  remain supressed. The company’s billed business is dependent on travel and entertainment  expenditure, and non-T&amp;E spend. Since the T&amp;E spend is still at low levels, it will drag down overall  revenues.</a:t>
            </a:r>
            <a:endParaRPr sz="850">
              <a:latin typeface="Arial"/>
              <a:cs typeface="Arial"/>
            </a:endParaRPr>
          </a:p>
        </p:txBody>
      </p:sp>
      <p:sp>
        <p:nvSpPr>
          <p:cNvPr id="4" name="object 4"/>
          <p:cNvSpPr/>
          <p:nvPr/>
        </p:nvSpPr>
        <p:spPr>
          <a:xfrm>
            <a:off x="315494" y="2282323"/>
            <a:ext cx="115302" cy="92242"/>
          </a:xfrm>
          <a:prstGeom prst="rect">
            <a:avLst/>
          </a:prstGeom>
          <a:blipFill>
            <a:blip r:embed="rId2" cstate="print"/>
            <a:stretch>
              <a:fillRect/>
            </a:stretch>
          </a:blipFill>
        </p:spPr>
        <p:txBody>
          <a:bodyPr wrap="square" lIns="0" tIns="0" rIns="0" bIns="0" rtlCol="0"/>
          <a:lstStyle/>
          <a:p/>
        </p:txBody>
      </p:sp>
      <p:sp>
        <p:nvSpPr>
          <p:cNvPr id="5" name="object 5"/>
          <p:cNvSpPr txBox="1"/>
          <p:nvPr/>
        </p:nvSpPr>
        <p:spPr>
          <a:xfrm>
            <a:off x="471905" y="2229651"/>
            <a:ext cx="4910455" cy="463550"/>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b="1">
                <a:solidFill>
                  <a:srgbClr val="3E3E3E"/>
                </a:solidFill>
                <a:latin typeface="Arial"/>
                <a:cs typeface="Arial"/>
              </a:rPr>
              <a:t>Decline in Net Interest Income: </a:t>
            </a:r>
            <a:r>
              <a:rPr dirty="0" sz="850" spc="-5">
                <a:solidFill>
                  <a:srgbClr val="3E3E3E"/>
                </a:solidFill>
                <a:latin typeface="Arial"/>
                <a:cs typeface="Arial"/>
              </a:rPr>
              <a:t>Net interest income fell 7% in 2020 due to lower loans. This revenue  driver is likely to stay at subdued levels at least through the first half of 2021 as demand for loans  remains</a:t>
            </a:r>
            <a:r>
              <a:rPr dirty="0" sz="850" spc="-10">
                <a:solidFill>
                  <a:srgbClr val="3E3E3E"/>
                </a:solidFill>
                <a:latin typeface="Arial"/>
                <a:cs typeface="Arial"/>
              </a:rPr>
              <a:t> </a:t>
            </a:r>
            <a:r>
              <a:rPr dirty="0" sz="850" spc="-5">
                <a:solidFill>
                  <a:srgbClr val="3E3E3E"/>
                </a:solidFill>
                <a:latin typeface="Arial"/>
                <a:cs typeface="Arial"/>
              </a:rPr>
              <a:t>supressed.</a:t>
            </a:r>
            <a:endParaRPr sz="850">
              <a:latin typeface="Arial"/>
              <a:cs typeface="Arial"/>
            </a:endParaRPr>
          </a:p>
        </p:txBody>
      </p:sp>
      <p:sp>
        <p:nvSpPr>
          <p:cNvPr id="6" name="object 6"/>
          <p:cNvSpPr/>
          <p:nvPr/>
        </p:nvSpPr>
        <p:spPr>
          <a:xfrm>
            <a:off x="315494" y="2835776"/>
            <a:ext cx="115302" cy="92242"/>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315494" y="3389229"/>
            <a:ext cx="115302" cy="92242"/>
          </a:xfrm>
          <a:prstGeom prst="rect">
            <a:avLst/>
          </a:prstGeom>
          <a:blipFill>
            <a:blip r:embed="rId2" cstate="print"/>
            <a:stretch>
              <a:fillRect/>
            </a:stretch>
          </a:blipFill>
        </p:spPr>
        <p:txBody>
          <a:bodyPr wrap="square" lIns="0" tIns="0" rIns="0" bIns="0" rtlCol="0"/>
          <a:lstStyle/>
          <a:p/>
        </p:txBody>
      </p:sp>
      <p:sp>
        <p:nvSpPr>
          <p:cNvPr id="8" name="object 8"/>
          <p:cNvSpPr/>
          <p:nvPr/>
        </p:nvSpPr>
        <p:spPr>
          <a:xfrm>
            <a:off x="315494" y="3796631"/>
            <a:ext cx="115302" cy="92242"/>
          </a:xfrm>
          <a:prstGeom prst="rect">
            <a:avLst/>
          </a:prstGeom>
          <a:blipFill>
            <a:blip r:embed="rId2" cstate="print"/>
            <a:stretch>
              <a:fillRect/>
            </a:stretch>
          </a:blipFill>
        </p:spPr>
        <p:txBody>
          <a:bodyPr wrap="square" lIns="0" tIns="0" rIns="0" bIns="0" rtlCol="0"/>
          <a:lstStyle/>
          <a:p/>
        </p:txBody>
      </p:sp>
      <p:sp>
        <p:nvSpPr>
          <p:cNvPr id="9" name="object 9"/>
          <p:cNvSpPr txBox="1"/>
          <p:nvPr/>
        </p:nvSpPr>
        <p:spPr>
          <a:xfrm>
            <a:off x="471905" y="2783104"/>
            <a:ext cx="6795134" cy="1570990"/>
          </a:xfrm>
          <a:prstGeom prst="rect">
            <a:avLst/>
          </a:prstGeom>
        </p:spPr>
        <p:txBody>
          <a:bodyPr wrap="square" lIns="0" tIns="12700" rIns="0" bIns="0" rtlCol="0" vert="horz">
            <a:spAutoFit/>
          </a:bodyPr>
          <a:lstStyle/>
          <a:p>
            <a:pPr algn="just" marL="12700" marR="20320">
              <a:lnSpc>
                <a:spcPct val="112700"/>
              </a:lnSpc>
              <a:spcBef>
                <a:spcPts val="100"/>
              </a:spcBef>
            </a:pPr>
            <a:r>
              <a:rPr dirty="0" sz="850" spc="-5" b="1">
                <a:solidFill>
                  <a:srgbClr val="3E3E3E"/>
                </a:solidFill>
                <a:latin typeface="Arial"/>
                <a:cs typeface="Arial"/>
              </a:rPr>
              <a:t>Increase in Provision: </a:t>
            </a:r>
            <a:r>
              <a:rPr dirty="0" sz="850" spc="-5">
                <a:solidFill>
                  <a:srgbClr val="3E3E3E"/>
                </a:solidFill>
                <a:latin typeface="Arial"/>
                <a:cs typeface="Arial"/>
              </a:rPr>
              <a:t>Provisions for credit losses increased 32% in 2020, due to a significant reserve build that reflected the deterioration of  the estimated global macroeconomic outlook as a result of the COVID-19 impact. This reserve is expected to remain high at least through the  first half of 2020 and is likely to drain margins.</a:t>
            </a:r>
            <a:endParaRPr sz="850">
              <a:latin typeface="Arial"/>
              <a:cs typeface="Arial"/>
            </a:endParaRPr>
          </a:p>
          <a:p>
            <a:pPr>
              <a:lnSpc>
                <a:spcPct val="100000"/>
              </a:lnSpc>
              <a:spcBef>
                <a:spcPts val="45"/>
              </a:spcBef>
            </a:pPr>
            <a:endParaRPr sz="750">
              <a:latin typeface="Times New Roman"/>
              <a:cs typeface="Times New Roman"/>
            </a:endParaRPr>
          </a:p>
          <a:p>
            <a:pPr algn="just" marL="12700" marR="24130">
              <a:lnSpc>
                <a:spcPct val="112700"/>
              </a:lnSpc>
            </a:pPr>
            <a:r>
              <a:rPr dirty="0" sz="850" spc="-5" b="1">
                <a:solidFill>
                  <a:srgbClr val="3E3E3E"/>
                </a:solidFill>
                <a:latin typeface="Arial"/>
                <a:cs typeface="Arial"/>
              </a:rPr>
              <a:t>Decline in Profitability: </a:t>
            </a:r>
            <a:r>
              <a:rPr dirty="0" sz="850" spc="-5">
                <a:solidFill>
                  <a:srgbClr val="3E3E3E"/>
                </a:solidFill>
                <a:latin typeface="Arial"/>
                <a:cs typeface="Arial"/>
              </a:rPr>
              <a:t>The company’s return on equity at the end of the fourth quarter was 14.2% down 1540 basis points year over year.  Given a difficult operating environment, we expect profitability to remain under pressure in the coming</a:t>
            </a:r>
            <a:r>
              <a:rPr dirty="0" sz="850" spc="55">
                <a:solidFill>
                  <a:srgbClr val="3E3E3E"/>
                </a:solidFill>
                <a:latin typeface="Arial"/>
                <a:cs typeface="Arial"/>
              </a:rPr>
              <a:t> </a:t>
            </a:r>
            <a:r>
              <a:rPr dirty="0" sz="850" spc="-5">
                <a:solidFill>
                  <a:srgbClr val="3E3E3E"/>
                </a:solidFill>
                <a:latin typeface="Arial"/>
                <a:cs typeface="Arial"/>
              </a:rPr>
              <a:t>quarters.</a:t>
            </a:r>
            <a:endParaRPr sz="850">
              <a:latin typeface="Arial"/>
              <a:cs typeface="Arial"/>
            </a:endParaRPr>
          </a:p>
          <a:p>
            <a:pPr>
              <a:lnSpc>
                <a:spcPct val="100000"/>
              </a:lnSpc>
              <a:spcBef>
                <a:spcPts val="45"/>
              </a:spcBef>
            </a:pPr>
            <a:endParaRPr sz="750">
              <a:latin typeface="Times New Roman"/>
              <a:cs typeface="Times New Roman"/>
            </a:endParaRPr>
          </a:p>
          <a:p>
            <a:pPr algn="just" marL="12700" marR="5080">
              <a:lnSpc>
                <a:spcPct val="112700"/>
              </a:lnSpc>
            </a:pPr>
            <a:r>
              <a:rPr dirty="0" sz="850" spc="-5" b="1">
                <a:solidFill>
                  <a:srgbClr val="3E3E3E"/>
                </a:solidFill>
                <a:latin typeface="Arial"/>
                <a:cs typeface="Arial"/>
              </a:rPr>
              <a:t>High Debt and Low Interest Coverage: </a:t>
            </a:r>
            <a:r>
              <a:rPr dirty="0" sz="850" spc="-5">
                <a:solidFill>
                  <a:srgbClr val="3E3E3E"/>
                </a:solidFill>
                <a:latin typeface="Arial"/>
                <a:cs typeface="Arial"/>
              </a:rPr>
              <a:t>The company’s debt to equity level of 187% has declined from 204% in the previous quarter, but  remains at a high level than the industry’s average of 142%. Moreover, its interest earned ratio of 0.6x implies that earnings are insufficient to  service interest costs. The company’s long-term debt and liabilities of $79 billion are higher than its cash and cash equivalents of $33 billion.  The company’s higher-than-average debt position and weaker debt servicing capacity raises financial</a:t>
            </a:r>
            <a:r>
              <a:rPr dirty="0" sz="850" spc="35">
                <a:solidFill>
                  <a:srgbClr val="3E3E3E"/>
                </a:solidFill>
                <a:latin typeface="Arial"/>
                <a:cs typeface="Arial"/>
              </a:rPr>
              <a:t> </a:t>
            </a:r>
            <a:r>
              <a:rPr dirty="0" sz="850" spc="-5">
                <a:solidFill>
                  <a:srgbClr val="3E3E3E"/>
                </a:solidFill>
                <a:latin typeface="Arial"/>
                <a:cs typeface="Arial"/>
              </a:rPr>
              <a:t>risk.</a:t>
            </a:r>
            <a:endParaRPr sz="850">
              <a:latin typeface="Arial"/>
              <a:cs typeface="Arial"/>
            </a:endParaRPr>
          </a:p>
        </p:txBody>
      </p:sp>
      <p:sp>
        <p:nvSpPr>
          <p:cNvPr id="10" name="object 10"/>
          <p:cNvSpPr txBox="1"/>
          <p:nvPr/>
        </p:nvSpPr>
        <p:spPr>
          <a:xfrm>
            <a:off x="5775826" y="655386"/>
            <a:ext cx="1452880" cy="1870710"/>
          </a:xfrm>
          <a:prstGeom prst="rect">
            <a:avLst/>
          </a:prstGeom>
        </p:spPr>
        <p:txBody>
          <a:bodyPr wrap="square" lIns="0" tIns="12065" rIns="0" bIns="0" rtlCol="0" vert="horz">
            <a:spAutoFit/>
          </a:bodyPr>
          <a:lstStyle/>
          <a:p>
            <a:pPr marL="12700" marR="5080">
              <a:lnSpc>
                <a:spcPct val="100899"/>
              </a:lnSpc>
              <a:spcBef>
                <a:spcPts val="95"/>
              </a:spcBef>
            </a:pPr>
            <a:r>
              <a:rPr dirty="0" sz="1200" spc="5">
                <a:solidFill>
                  <a:srgbClr val="3E3E3E"/>
                </a:solidFill>
                <a:latin typeface="Arial"/>
                <a:cs typeface="Arial"/>
              </a:rPr>
              <a:t>Pressure on</a:t>
            </a:r>
            <a:r>
              <a:rPr dirty="0" sz="1200" spc="-100">
                <a:solidFill>
                  <a:srgbClr val="3E3E3E"/>
                </a:solidFill>
                <a:latin typeface="Arial"/>
                <a:cs typeface="Arial"/>
              </a:rPr>
              <a:t> </a:t>
            </a:r>
            <a:r>
              <a:rPr dirty="0" sz="1200" spc="5">
                <a:solidFill>
                  <a:srgbClr val="3E3E3E"/>
                </a:solidFill>
                <a:latin typeface="Arial"/>
                <a:cs typeface="Arial"/>
              </a:rPr>
              <a:t>revenue  </a:t>
            </a:r>
            <a:r>
              <a:rPr dirty="0" sz="1200">
                <a:solidFill>
                  <a:srgbClr val="3E3E3E"/>
                </a:solidFill>
                <a:latin typeface="Arial"/>
                <a:cs typeface="Arial"/>
              </a:rPr>
              <a:t>growth, decline in  profitability,  </a:t>
            </a:r>
            <a:r>
              <a:rPr dirty="0" sz="1200" spc="5">
                <a:solidFill>
                  <a:srgbClr val="3E3E3E"/>
                </a:solidFill>
                <a:latin typeface="Arial"/>
                <a:cs typeface="Arial"/>
              </a:rPr>
              <a:t>suspension </a:t>
            </a:r>
            <a:r>
              <a:rPr dirty="0" sz="1200">
                <a:solidFill>
                  <a:srgbClr val="3E3E3E"/>
                </a:solidFill>
                <a:latin typeface="Arial"/>
                <a:cs typeface="Arial"/>
              </a:rPr>
              <a:t>of </a:t>
            </a:r>
            <a:r>
              <a:rPr dirty="0" sz="1200" spc="5">
                <a:solidFill>
                  <a:srgbClr val="3E3E3E"/>
                </a:solidFill>
                <a:latin typeface="Arial"/>
                <a:cs typeface="Arial"/>
              </a:rPr>
              <a:t>share  buyback, high debt  </a:t>
            </a:r>
            <a:r>
              <a:rPr dirty="0" sz="1200">
                <a:solidFill>
                  <a:srgbClr val="3E3E3E"/>
                </a:solidFill>
                <a:latin typeface="Arial"/>
                <a:cs typeface="Arial"/>
              </a:rPr>
              <a:t>level </a:t>
            </a:r>
            <a:r>
              <a:rPr dirty="0" sz="1200" spc="5">
                <a:solidFill>
                  <a:srgbClr val="3E3E3E"/>
                </a:solidFill>
                <a:latin typeface="Arial"/>
                <a:cs typeface="Arial"/>
              </a:rPr>
              <a:t>and reduced  </a:t>
            </a:r>
            <a:r>
              <a:rPr dirty="0" sz="1200">
                <a:solidFill>
                  <a:srgbClr val="3E3E3E"/>
                </a:solidFill>
                <a:latin typeface="Arial"/>
                <a:cs typeface="Arial"/>
              </a:rPr>
              <a:t>interest </a:t>
            </a:r>
            <a:r>
              <a:rPr dirty="0" sz="1200" spc="5">
                <a:solidFill>
                  <a:srgbClr val="3E3E3E"/>
                </a:solidFill>
                <a:latin typeface="Arial"/>
                <a:cs typeface="Arial"/>
              </a:rPr>
              <a:t>payment  </a:t>
            </a:r>
            <a:r>
              <a:rPr dirty="0" sz="1200">
                <a:solidFill>
                  <a:srgbClr val="3E3E3E"/>
                </a:solidFill>
                <a:latin typeface="Arial"/>
                <a:cs typeface="Arial"/>
              </a:rPr>
              <a:t>capability </a:t>
            </a:r>
            <a:r>
              <a:rPr dirty="0" sz="1200" spc="5">
                <a:solidFill>
                  <a:srgbClr val="3E3E3E"/>
                </a:solidFill>
                <a:latin typeface="Arial"/>
                <a:cs typeface="Arial"/>
              </a:rPr>
              <a:t>are some  </a:t>
            </a:r>
            <a:r>
              <a:rPr dirty="0" sz="1200">
                <a:solidFill>
                  <a:srgbClr val="3E3E3E"/>
                </a:solidFill>
                <a:latin typeface="Arial"/>
                <a:cs typeface="Arial"/>
              </a:rPr>
              <a:t>of the </a:t>
            </a:r>
            <a:r>
              <a:rPr dirty="0" sz="1200" spc="5">
                <a:solidFill>
                  <a:srgbClr val="3E3E3E"/>
                </a:solidFill>
                <a:latin typeface="Arial"/>
                <a:cs typeface="Arial"/>
              </a:rPr>
              <a:t>headwinds  </a:t>
            </a:r>
            <a:r>
              <a:rPr dirty="0" sz="1200">
                <a:solidFill>
                  <a:srgbClr val="3E3E3E"/>
                </a:solidFill>
                <a:latin typeface="Arial"/>
                <a:cs typeface="Arial"/>
              </a:rPr>
              <a:t>facing the</a:t>
            </a:r>
            <a:r>
              <a:rPr dirty="0" sz="1200" spc="-35">
                <a:solidFill>
                  <a:srgbClr val="3E3E3E"/>
                </a:solidFill>
                <a:latin typeface="Arial"/>
                <a:cs typeface="Arial"/>
              </a:rPr>
              <a:t> </a:t>
            </a:r>
            <a:r>
              <a:rPr dirty="0" sz="1200" spc="5">
                <a:solidFill>
                  <a:srgbClr val="3E3E3E"/>
                </a:solidFill>
                <a:latin typeface="Arial"/>
                <a:cs typeface="Arial"/>
              </a:rPr>
              <a:t>company.</a:t>
            </a:r>
            <a:endParaRPr sz="1200">
              <a:latin typeface="Arial"/>
              <a:cs typeface="Arial"/>
            </a:endParaRPr>
          </a:p>
        </p:txBody>
      </p:sp>
      <p:sp>
        <p:nvSpPr>
          <p:cNvPr id="11" name="object 11"/>
          <p:cNvSpPr/>
          <p:nvPr/>
        </p:nvSpPr>
        <p:spPr>
          <a:xfrm>
            <a:off x="5627102" y="675773"/>
            <a:ext cx="0" cy="1845310"/>
          </a:xfrm>
          <a:custGeom>
            <a:avLst/>
            <a:gdLst/>
            <a:ahLst/>
            <a:cxnLst/>
            <a:rect l="l" t="t" r="r" b="b"/>
            <a:pathLst>
              <a:path w="0" h="1845310">
                <a:moveTo>
                  <a:pt x="0" y="0"/>
                </a:moveTo>
                <a:lnTo>
                  <a:pt x="0" y="1844842"/>
                </a:lnTo>
              </a:path>
            </a:pathLst>
          </a:custGeom>
          <a:ln w="15373">
            <a:solidFill>
              <a:srgbClr val="CC0000"/>
            </a:solidFill>
          </a:ln>
        </p:spPr>
        <p:txBody>
          <a:bodyPr wrap="square" lIns="0" tIns="0" rIns="0" bIns="0" rtlCol="0"/>
          <a:lstStyle/>
          <a:p/>
        </p:txBody>
      </p:sp>
      <p:sp>
        <p:nvSpPr>
          <p:cNvPr id="12" name="object 12"/>
          <p:cNvSpPr/>
          <p:nvPr/>
        </p:nvSpPr>
        <p:spPr>
          <a:xfrm>
            <a:off x="319338" y="4469230"/>
            <a:ext cx="6933565" cy="0"/>
          </a:xfrm>
          <a:custGeom>
            <a:avLst/>
            <a:gdLst/>
            <a:ahLst/>
            <a:cxnLst/>
            <a:rect l="l" t="t" r="r" b="b"/>
            <a:pathLst>
              <a:path w="6933565" h="0">
                <a:moveTo>
                  <a:pt x="0" y="0"/>
                </a:moveTo>
                <a:lnTo>
                  <a:pt x="6933531" y="0"/>
                </a:lnTo>
              </a:path>
            </a:pathLst>
          </a:custGeom>
          <a:ln w="7686">
            <a:solidFill>
              <a:srgbClr val="CACACA"/>
            </a:solidFill>
          </a:ln>
        </p:spPr>
        <p:txBody>
          <a:bodyPr wrap="square" lIns="0" tIns="0" rIns="0" bIns="0" rtlCol="0"/>
          <a:lstStyle/>
          <a:p/>
        </p:txBody>
      </p:sp>
      <p:sp>
        <p:nvSpPr>
          <p:cNvPr id="13" name="object 13"/>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4" name="object 14"/>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5" name="object 15"/>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6" name="object 16"/>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7" name="object 17"/>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8" name="object 18"/>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9" name="object 19"/>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20" name="object 20"/>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21" name="object 21"/>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txBox="1"/>
          <p:nvPr/>
        </p:nvSpPr>
        <p:spPr>
          <a:xfrm>
            <a:off x="302794" y="1485566"/>
            <a:ext cx="4481830"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Earnings took a hit from weak spending volumes as a result of the adverse COVID-19</a:t>
            </a:r>
            <a:r>
              <a:rPr dirty="0" sz="850" spc="160">
                <a:solidFill>
                  <a:srgbClr val="3E3E3E"/>
                </a:solidFill>
                <a:latin typeface="Arial"/>
                <a:cs typeface="Arial"/>
              </a:rPr>
              <a:t> </a:t>
            </a:r>
            <a:r>
              <a:rPr dirty="0" sz="850" spc="-5">
                <a:solidFill>
                  <a:srgbClr val="3E3E3E"/>
                </a:solidFill>
                <a:latin typeface="Arial"/>
                <a:cs typeface="Arial"/>
              </a:rPr>
              <a:t>impact.</a:t>
            </a:r>
            <a:endParaRPr sz="850">
              <a:latin typeface="Arial"/>
              <a:cs typeface="Arial"/>
            </a:endParaRPr>
          </a:p>
        </p:txBody>
      </p:sp>
      <p:sp>
        <p:nvSpPr>
          <p:cNvPr id="3" name="object 3"/>
          <p:cNvSpPr txBox="1"/>
          <p:nvPr/>
        </p:nvSpPr>
        <p:spPr>
          <a:xfrm>
            <a:off x="302794" y="1730007"/>
            <a:ext cx="6946265" cy="4568825"/>
          </a:xfrm>
          <a:prstGeom prst="rect">
            <a:avLst/>
          </a:prstGeom>
        </p:spPr>
        <p:txBody>
          <a:bodyPr wrap="square" lIns="0" tIns="12700" rIns="0" bIns="0" rtlCol="0" vert="horz">
            <a:spAutoFit/>
          </a:bodyPr>
          <a:lstStyle/>
          <a:p>
            <a:pPr algn="just" marL="12700" marR="2254250">
              <a:lnSpc>
                <a:spcPct val="112700"/>
              </a:lnSpc>
              <a:spcBef>
                <a:spcPts val="100"/>
              </a:spcBef>
            </a:pPr>
            <a:r>
              <a:rPr dirty="0" sz="850" spc="-5">
                <a:solidFill>
                  <a:srgbClr val="3E3E3E"/>
                </a:solidFill>
                <a:latin typeface="Arial"/>
                <a:cs typeface="Arial"/>
              </a:rPr>
              <a:t>Total revenues of $9.4 billion missed the Zacks Consensus Estimate, marginally by 0.5% and also  declined 18% year over year. The top line was affected by a drop in Card Member spending and  lower average discount</a:t>
            </a:r>
            <a:r>
              <a:rPr dirty="0" sz="850" spc="-10">
                <a:solidFill>
                  <a:srgbClr val="3E3E3E"/>
                </a:solidFill>
                <a:latin typeface="Arial"/>
                <a:cs typeface="Arial"/>
              </a:rPr>
              <a:t> </a:t>
            </a:r>
            <a:r>
              <a:rPr dirty="0" sz="850" spc="-5">
                <a:solidFill>
                  <a:srgbClr val="3E3E3E"/>
                </a:solidFill>
                <a:latin typeface="Arial"/>
                <a:cs typeface="Arial"/>
              </a:rPr>
              <a:t>rate.</a:t>
            </a:r>
            <a:endParaRPr sz="850">
              <a:latin typeface="Arial"/>
              <a:cs typeface="Arial"/>
            </a:endParaRPr>
          </a:p>
          <a:p>
            <a:pPr>
              <a:lnSpc>
                <a:spcPct val="100000"/>
              </a:lnSpc>
              <a:spcBef>
                <a:spcPts val="45"/>
              </a:spcBef>
            </a:pPr>
            <a:endParaRPr sz="750">
              <a:latin typeface="Times New Roman"/>
              <a:cs typeface="Times New Roman"/>
            </a:endParaRPr>
          </a:p>
          <a:p>
            <a:pPr marL="12700" marR="5080">
              <a:lnSpc>
                <a:spcPct val="112700"/>
              </a:lnSpc>
            </a:pPr>
            <a:r>
              <a:rPr dirty="0" sz="850" spc="-5">
                <a:solidFill>
                  <a:srgbClr val="3E3E3E"/>
                </a:solidFill>
                <a:latin typeface="Arial"/>
                <a:cs typeface="Arial"/>
              </a:rPr>
              <a:t>Meanwhile, total expenses of $7.6 billion decreased 9% year over year owing to lower customer engagement costs on the back of limited Card  Member spending as well as controlled usage of travel-related Card Member</a:t>
            </a:r>
            <a:r>
              <a:rPr dirty="0" sz="850" spc="10">
                <a:solidFill>
                  <a:srgbClr val="3E3E3E"/>
                </a:solidFill>
                <a:latin typeface="Arial"/>
                <a:cs typeface="Arial"/>
              </a:rPr>
              <a:t> </a:t>
            </a:r>
            <a:r>
              <a:rPr dirty="0" sz="850" spc="-5">
                <a:solidFill>
                  <a:srgbClr val="3E3E3E"/>
                </a:solidFill>
                <a:latin typeface="Arial"/>
                <a:cs typeface="Arial"/>
              </a:rPr>
              <a:t>benefits.</a:t>
            </a:r>
            <a:endParaRPr sz="850">
              <a:latin typeface="Arial"/>
              <a:cs typeface="Arial"/>
            </a:endParaRPr>
          </a:p>
          <a:p>
            <a:pPr>
              <a:lnSpc>
                <a:spcPct val="100000"/>
              </a:lnSpc>
              <a:spcBef>
                <a:spcPts val="45"/>
              </a:spcBef>
            </a:pPr>
            <a:endParaRPr sz="750">
              <a:latin typeface="Times New Roman"/>
              <a:cs typeface="Times New Roman"/>
            </a:endParaRPr>
          </a:p>
          <a:p>
            <a:pPr marL="12700" marR="10160">
              <a:lnSpc>
                <a:spcPct val="112700"/>
              </a:lnSpc>
            </a:pPr>
            <a:r>
              <a:rPr dirty="0" sz="850" spc="-5">
                <a:solidFill>
                  <a:srgbClr val="3E3E3E"/>
                </a:solidFill>
                <a:latin typeface="Arial"/>
                <a:cs typeface="Arial"/>
              </a:rPr>
              <a:t>Total provision led to a $111-million benefit in the reported quarter compared with $1 billion reported in the year-ago period on the back of  reserve releases and a solid credit performance.</a:t>
            </a:r>
            <a:endParaRPr sz="850">
              <a:latin typeface="Arial"/>
              <a:cs typeface="Arial"/>
            </a:endParaRPr>
          </a:p>
          <a:p>
            <a:pPr>
              <a:lnSpc>
                <a:spcPct val="100000"/>
              </a:lnSpc>
              <a:spcBef>
                <a:spcPts val="5"/>
              </a:spcBef>
            </a:pPr>
            <a:endParaRPr sz="900">
              <a:latin typeface="Times New Roman"/>
              <a:cs typeface="Times New Roman"/>
            </a:endParaRPr>
          </a:p>
          <a:p>
            <a:pPr marL="12700">
              <a:lnSpc>
                <a:spcPct val="100000"/>
              </a:lnSpc>
            </a:pPr>
            <a:r>
              <a:rPr dirty="0" sz="850" spc="-5">
                <a:solidFill>
                  <a:srgbClr val="3E3E3E"/>
                </a:solidFill>
                <a:latin typeface="Arial"/>
                <a:cs typeface="Arial"/>
              </a:rPr>
              <a:t>Return on equity of 14.2% declined 1540 basis points year over</a:t>
            </a:r>
            <a:r>
              <a:rPr dirty="0" sz="850">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5"/>
              </a:spcBef>
            </a:pPr>
            <a:endParaRPr sz="800">
              <a:latin typeface="Times New Roman"/>
              <a:cs typeface="Times New Roman"/>
            </a:endParaRPr>
          </a:p>
          <a:p>
            <a:pPr marL="12700">
              <a:lnSpc>
                <a:spcPct val="100000"/>
              </a:lnSpc>
            </a:pPr>
            <a:r>
              <a:rPr dirty="0" sz="900" b="1">
                <a:solidFill>
                  <a:srgbClr val="3E3E3E"/>
                </a:solidFill>
                <a:latin typeface="Arial"/>
                <a:cs typeface="Arial"/>
              </a:rPr>
              <a:t>Segmental Performances</a:t>
            </a:r>
            <a:endParaRPr sz="900">
              <a:latin typeface="Arial"/>
              <a:cs typeface="Arial"/>
            </a:endParaRPr>
          </a:p>
          <a:p>
            <a:pPr>
              <a:lnSpc>
                <a:spcPct val="100000"/>
              </a:lnSpc>
              <a:spcBef>
                <a:spcPts val="35"/>
              </a:spcBef>
            </a:pPr>
            <a:endParaRPr sz="750">
              <a:latin typeface="Times New Roman"/>
              <a:cs typeface="Times New Roman"/>
            </a:endParaRPr>
          </a:p>
          <a:p>
            <a:pPr marL="12700" marR="10160">
              <a:lnSpc>
                <a:spcPct val="112700"/>
              </a:lnSpc>
              <a:spcBef>
                <a:spcPts val="5"/>
              </a:spcBef>
            </a:pPr>
            <a:r>
              <a:rPr dirty="0" sz="850" spc="-5">
                <a:solidFill>
                  <a:srgbClr val="3E3E3E"/>
                </a:solidFill>
                <a:latin typeface="Arial"/>
                <a:cs typeface="Arial"/>
              </a:rPr>
              <a:t>American Express’ Global Consumer Services segment reported net income of $1.1 billion, up 12.1% year over year. Total revenues, net of  interest expenses of $5.5 billion, decreased 14% year over year, reflecting a fall in Card Member spending and net interest</a:t>
            </a:r>
            <a:r>
              <a:rPr dirty="0" sz="850" spc="140">
                <a:solidFill>
                  <a:srgbClr val="3E3E3E"/>
                </a:solidFill>
                <a:latin typeface="Arial"/>
                <a:cs typeface="Arial"/>
              </a:rPr>
              <a:t> </a:t>
            </a:r>
            <a:r>
              <a:rPr dirty="0" sz="850" spc="-5">
                <a:solidFill>
                  <a:srgbClr val="3E3E3E"/>
                </a:solidFill>
                <a:latin typeface="Arial"/>
                <a:cs typeface="Arial"/>
              </a:rPr>
              <a:t>income.</a:t>
            </a:r>
            <a:endParaRPr sz="850">
              <a:latin typeface="Arial"/>
              <a:cs typeface="Arial"/>
            </a:endParaRPr>
          </a:p>
          <a:p>
            <a:pPr>
              <a:lnSpc>
                <a:spcPct val="100000"/>
              </a:lnSpc>
              <a:spcBef>
                <a:spcPts val="45"/>
              </a:spcBef>
            </a:pPr>
            <a:endParaRPr sz="750">
              <a:latin typeface="Times New Roman"/>
              <a:cs typeface="Times New Roman"/>
            </a:endParaRPr>
          </a:p>
          <a:p>
            <a:pPr marL="12700" marR="5715">
              <a:lnSpc>
                <a:spcPct val="112700"/>
              </a:lnSpc>
            </a:pPr>
            <a:r>
              <a:rPr dirty="0" sz="850" spc="-5">
                <a:solidFill>
                  <a:srgbClr val="3E3E3E"/>
                </a:solidFill>
                <a:latin typeface="Arial"/>
                <a:cs typeface="Arial"/>
              </a:rPr>
              <a:t>Global Commercial Services posted net income of $538 million, down 2.2% year over year. Total revenues, net of interest expenses, were $2.7  billion, which in turn, decreased 20% year over year, mirroring a decline in Card Member</a:t>
            </a:r>
            <a:r>
              <a:rPr dirty="0" sz="850" spc="25">
                <a:solidFill>
                  <a:srgbClr val="3E3E3E"/>
                </a:solidFill>
                <a:latin typeface="Arial"/>
                <a:cs typeface="Arial"/>
              </a:rPr>
              <a:t> </a:t>
            </a:r>
            <a:r>
              <a:rPr dirty="0" sz="850" spc="-5">
                <a:solidFill>
                  <a:srgbClr val="3E3E3E"/>
                </a:solidFill>
                <a:latin typeface="Arial"/>
                <a:cs typeface="Arial"/>
              </a:rPr>
              <a:t>spending.</a:t>
            </a:r>
            <a:endParaRPr sz="850">
              <a:latin typeface="Arial"/>
              <a:cs typeface="Arial"/>
            </a:endParaRPr>
          </a:p>
          <a:p>
            <a:pPr>
              <a:lnSpc>
                <a:spcPct val="100000"/>
              </a:lnSpc>
              <a:spcBef>
                <a:spcPts val="45"/>
              </a:spcBef>
            </a:pPr>
            <a:endParaRPr sz="750">
              <a:latin typeface="Times New Roman"/>
              <a:cs typeface="Times New Roman"/>
            </a:endParaRPr>
          </a:p>
          <a:p>
            <a:pPr marL="12700" marR="10160">
              <a:lnSpc>
                <a:spcPct val="112700"/>
              </a:lnSpc>
            </a:pPr>
            <a:r>
              <a:rPr dirty="0" sz="850" spc="-5">
                <a:solidFill>
                  <a:srgbClr val="3E3E3E"/>
                </a:solidFill>
                <a:latin typeface="Arial"/>
                <a:cs typeface="Arial"/>
              </a:rPr>
              <a:t>Global Merchant and Network Services’ net income plunged 56.1% year over year to $208 million in the reported quarter. Total revenues, net of  interest</a:t>
            </a:r>
            <a:r>
              <a:rPr dirty="0" sz="850" spc="5">
                <a:solidFill>
                  <a:srgbClr val="3E3E3E"/>
                </a:solidFill>
                <a:latin typeface="Arial"/>
                <a:cs typeface="Arial"/>
              </a:rPr>
              <a:t> </a:t>
            </a:r>
            <a:r>
              <a:rPr dirty="0" sz="850" spc="-5">
                <a:solidFill>
                  <a:srgbClr val="3E3E3E"/>
                </a:solidFill>
                <a:latin typeface="Arial"/>
                <a:cs typeface="Arial"/>
              </a:rPr>
              <a:t>expenses,</a:t>
            </a:r>
            <a:r>
              <a:rPr dirty="0" sz="850" spc="10">
                <a:solidFill>
                  <a:srgbClr val="3E3E3E"/>
                </a:solidFill>
                <a:latin typeface="Arial"/>
                <a:cs typeface="Arial"/>
              </a:rPr>
              <a:t> </a:t>
            </a:r>
            <a:r>
              <a:rPr dirty="0" sz="850" spc="-5">
                <a:solidFill>
                  <a:srgbClr val="3E3E3E"/>
                </a:solidFill>
                <a:latin typeface="Arial"/>
                <a:cs typeface="Arial"/>
              </a:rPr>
              <a:t>were</a:t>
            </a:r>
            <a:r>
              <a:rPr dirty="0" sz="850" spc="5">
                <a:solidFill>
                  <a:srgbClr val="3E3E3E"/>
                </a:solidFill>
                <a:latin typeface="Arial"/>
                <a:cs typeface="Arial"/>
              </a:rPr>
              <a:t> </a:t>
            </a:r>
            <a:r>
              <a:rPr dirty="0" sz="850" spc="-5">
                <a:solidFill>
                  <a:srgbClr val="3E3E3E"/>
                </a:solidFill>
                <a:latin typeface="Arial"/>
                <a:cs typeface="Arial"/>
              </a:rPr>
              <a:t>down</a:t>
            </a:r>
            <a:r>
              <a:rPr dirty="0" sz="850" spc="10">
                <a:solidFill>
                  <a:srgbClr val="3E3E3E"/>
                </a:solidFill>
                <a:latin typeface="Arial"/>
                <a:cs typeface="Arial"/>
              </a:rPr>
              <a:t> </a:t>
            </a:r>
            <a:r>
              <a:rPr dirty="0" sz="850" spc="-5">
                <a:solidFill>
                  <a:srgbClr val="3E3E3E"/>
                </a:solidFill>
                <a:latin typeface="Arial"/>
                <a:cs typeface="Arial"/>
              </a:rPr>
              <a:t>21%</a:t>
            </a:r>
            <a:r>
              <a:rPr dirty="0" sz="850" spc="5">
                <a:solidFill>
                  <a:srgbClr val="3E3E3E"/>
                </a:solidFill>
                <a:latin typeface="Arial"/>
                <a:cs typeface="Arial"/>
              </a:rPr>
              <a:t> </a:t>
            </a:r>
            <a:r>
              <a:rPr dirty="0" sz="850" spc="-5">
                <a:solidFill>
                  <a:srgbClr val="3E3E3E"/>
                </a:solidFill>
                <a:latin typeface="Arial"/>
                <a:cs typeface="Arial"/>
              </a:rPr>
              <a:t>year</a:t>
            </a:r>
            <a:r>
              <a:rPr dirty="0" sz="850" spc="10">
                <a:solidFill>
                  <a:srgbClr val="3E3E3E"/>
                </a:solidFill>
                <a:latin typeface="Arial"/>
                <a:cs typeface="Arial"/>
              </a:rPr>
              <a:t> </a:t>
            </a:r>
            <a:r>
              <a:rPr dirty="0" sz="850" spc="-5">
                <a:solidFill>
                  <a:srgbClr val="3E3E3E"/>
                </a:solidFill>
                <a:latin typeface="Arial"/>
                <a:cs typeface="Arial"/>
              </a:rPr>
              <a:t>over</a:t>
            </a:r>
            <a:r>
              <a:rPr dirty="0" sz="850" spc="5">
                <a:solidFill>
                  <a:srgbClr val="3E3E3E"/>
                </a:solidFill>
                <a:latin typeface="Arial"/>
                <a:cs typeface="Arial"/>
              </a:rPr>
              <a:t> </a:t>
            </a:r>
            <a:r>
              <a:rPr dirty="0" sz="850" spc="-5">
                <a:solidFill>
                  <a:srgbClr val="3E3E3E"/>
                </a:solidFill>
                <a:latin typeface="Arial"/>
                <a:cs typeface="Arial"/>
              </a:rPr>
              <a:t>year</a:t>
            </a:r>
            <a:r>
              <a:rPr dirty="0" sz="850" spc="10">
                <a:solidFill>
                  <a:srgbClr val="3E3E3E"/>
                </a:solidFill>
                <a:latin typeface="Arial"/>
                <a:cs typeface="Arial"/>
              </a:rPr>
              <a:t> </a:t>
            </a:r>
            <a:r>
              <a:rPr dirty="0" sz="850" spc="-5">
                <a:solidFill>
                  <a:srgbClr val="3E3E3E"/>
                </a:solidFill>
                <a:latin typeface="Arial"/>
                <a:cs typeface="Arial"/>
              </a:rPr>
              <a:t>to</a:t>
            </a:r>
            <a:r>
              <a:rPr dirty="0" sz="850" spc="5">
                <a:solidFill>
                  <a:srgbClr val="3E3E3E"/>
                </a:solidFill>
                <a:latin typeface="Arial"/>
                <a:cs typeface="Arial"/>
              </a:rPr>
              <a:t> </a:t>
            </a:r>
            <a:r>
              <a:rPr dirty="0" sz="850" spc="-5">
                <a:solidFill>
                  <a:srgbClr val="3E3E3E"/>
                </a:solidFill>
                <a:latin typeface="Arial"/>
                <a:cs typeface="Arial"/>
              </a:rPr>
              <a:t>$1.2</a:t>
            </a:r>
            <a:r>
              <a:rPr dirty="0" sz="850" spc="10">
                <a:solidFill>
                  <a:srgbClr val="3E3E3E"/>
                </a:solidFill>
                <a:latin typeface="Arial"/>
                <a:cs typeface="Arial"/>
              </a:rPr>
              <a:t> </a:t>
            </a:r>
            <a:r>
              <a:rPr dirty="0" sz="850" spc="-5">
                <a:solidFill>
                  <a:srgbClr val="3E3E3E"/>
                </a:solidFill>
                <a:latin typeface="Arial"/>
                <a:cs typeface="Arial"/>
              </a:rPr>
              <a:t>billion,</a:t>
            </a:r>
            <a:r>
              <a:rPr dirty="0" sz="850" spc="5">
                <a:solidFill>
                  <a:srgbClr val="3E3E3E"/>
                </a:solidFill>
                <a:latin typeface="Arial"/>
                <a:cs typeface="Arial"/>
              </a:rPr>
              <a:t> </a:t>
            </a:r>
            <a:r>
              <a:rPr dirty="0" sz="850" spc="-5">
                <a:solidFill>
                  <a:srgbClr val="3E3E3E"/>
                </a:solidFill>
                <a:latin typeface="Arial"/>
                <a:cs typeface="Arial"/>
              </a:rPr>
              <a:t>mainly</a:t>
            </a:r>
            <a:r>
              <a:rPr dirty="0" sz="850" spc="10">
                <a:solidFill>
                  <a:srgbClr val="3E3E3E"/>
                </a:solidFill>
                <a:latin typeface="Arial"/>
                <a:cs typeface="Arial"/>
              </a:rPr>
              <a:t> </a:t>
            </a:r>
            <a:r>
              <a:rPr dirty="0" sz="850" spc="-5">
                <a:solidFill>
                  <a:srgbClr val="3E3E3E"/>
                </a:solidFill>
                <a:latin typeface="Arial"/>
                <a:cs typeface="Arial"/>
              </a:rPr>
              <a:t>due</a:t>
            </a:r>
            <a:r>
              <a:rPr dirty="0" sz="850" spc="5">
                <a:solidFill>
                  <a:srgbClr val="3E3E3E"/>
                </a:solidFill>
                <a:latin typeface="Arial"/>
                <a:cs typeface="Arial"/>
              </a:rPr>
              <a:t> </a:t>
            </a:r>
            <a:r>
              <a:rPr dirty="0" sz="850" spc="-5">
                <a:solidFill>
                  <a:srgbClr val="3E3E3E"/>
                </a:solidFill>
                <a:latin typeface="Arial"/>
                <a:cs typeface="Arial"/>
              </a:rPr>
              <a:t>to</a:t>
            </a:r>
            <a:r>
              <a:rPr dirty="0" sz="850" spc="10">
                <a:solidFill>
                  <a:srgbClr val="3E3E3E"/>
                </a:solidFill>
                <a:latin typeface="Arial"/>
                <a:cs typeface="Arial"/>
              </a:rPr>
              <a:t> </a:t>
            </a:r>
            <a:r>
              <a:rPr dirty="0" sz="850" spc="-5">
                <a:solidFill>
                  <a:srgbClr val="3E3E3E"/>
                </a:solidFill>
                <a:latin typeface="Arial"/>
                <a:cs typeface="Arial"/>
              </a:rPr>
              <a:t>reduced</a:t>
            </a:r>
            <a:r>
              <a:rPr dirty="0" sz="850" spc="5">
                <a:solidFill>
                  <a:srgbClr val="3E3E3E"/>
                </a:solidFill>
                <a:latin typeface="Arial"/>
                <a:cs typeface="Arial"/>
              </a:rPr>
              <a:t> </a:t>
            </a:r>
            <a:r>
              <a:rPr dirty="0" sz="850" spc="-5">
                <a:solidFill>
                  <a:srgbClr val="3E3E3E"/>
                </a:solidFill>
                <a:latin typeface="Arial"/>
                <a:cs typeface="Arial"/>
              </a:rPr>
              <a:t>Card</a:t>
            </a:r>
            <a:r>
              <a:rPr dirty="0" sz="850" spc="10">
                <a:solidFill>
                  <a:srgbClr val="3E3E3E"/>
                </a:solidFill>
                <a:latin typeface="Arial"/>
                <a:cs typeface="Arial"/>
              </a:rPr>
              <a:t> </a:t>
            </a:r>
            <a:r>
              <a:rPr dirty="0" sz="850" spc="-5">
                <a:solidFill>
                  <a:srgbClr val="3E3E3E"/>
                </a:solidFill>
                <a:latin typeface="Arial"/>
                <a:cs typeface="Arial"/>
              </a:rPr>
              <a:t>Member</a:t>
            </a:r>
            <a:r>
              <a:rPr dirty="0" sz="850" spc="5">
                <a:solidFill>
                  <a:srgbClr val="3E3E3E"/>
                </a:solidFill>
                <a:latin typeface="Arial"/>
                <a:cs typeface="Arial"/>
              </a:rPr>
              <a:t> </a:t>
            </a:r>
            <a:r>
              <a:rPr dirty="0" sz="850" spc="-5">
                <a:solidFill>
                  <a:srgbClr val="3E3E3E"/>
                </a:solidFill>
                <a:latin typeface="Arial"/>
                <a:cs typeface="Arial"/>
              </a:rPr>
              <a:t>spending</a:t>
            </a:r>
            <a:r>
              <a:rPr dirty="0" sz="850" spc="10">
                <a:solidFill>
                  <a:srgbClr val="3E3E3E"/>
                </a:solidFill>
                <a:latin typeface="Arial"/>
                <a:cs typeface="Arial"/>
              </a:rPr>
              <a:t> </a:t>
            </a:r>
            <a:r>
              <a:rPr dirty="0" sz="850" spc="-5">
                <a:solidFill>
                  <a:srgbClr val="3E3E3E"/>
                </a:solidFill>
                <a:latin typeface="Arial"/>
                <a:cs typeface="Arial"/>
              </a:rPr>
              <a:t>and</a:t>
            </a:r>
            <a:r>
              <a:rPr dirty="0" sz="850" spc="5">
                <a:solidFill>
                  <a:srgbClr val="3E3E3E"/>
                </a:solidFill>
                <a:latin typeface="Arial"/>
                <a:cs typeface="Arial"/>
              </a:rPr>
              <a:t> </a:t>
            </a:r>
            <a:r>
              <a:rPr dirty="0" sz="850" spc="-5">
                <a:solidFill>
                  <a:srgbClr val="3E3E3E"/>
                </a:solidFill>
                <a:latin typeface="Arial"/>
                <a:cs typeface="Arial"/>
              </a:rPr>
              <a:t>the</a:t>
            </a:r>
            <a:r>
              <a:rPr dirty="0" sz="850" spc="10">
                <a:solidFill>
                  <a:srgbClr val="3E3E3E"/>
                </a:solidFill>
                <a:latin typeface="Arial"/>
                <a:cs typeface="Arial"/>
              </a:rPr>
              <a:t> </a:t>
            </a:r>
            <a:r>
              <a:rPr dirty="0" sz="850" spc="-5">
                <a:solidFill>
                  <a:srgbClr val="3E3E3E"/>
                </a:solidFill>
                <a:latin typeface="Arial"/>
                <a:cs typeface="Arial"/>
              </a:rPr>
              <a:t>average</a:t>
            </a:r>
            <a:r>
              <a:rPr dirty="0" sz="850" spc="5">
                <a:solidFill>
                  <a:srgbClr val="3E3E3E"/>
                </a:solidFill>
                <a:latin typeface="Arial"/>
                <a:cs typeface="Arial"/>
              </a:rPr>
              <a:t> </a:t>
            </a:r>
            <a:r>
              <a:rPr dirty="0" sz="850" spc="-5">
                <a:solidFill>
                  <a:srgbClr val="3E3E3E"/>
                </a:solidFill>
                <a:latin typeface="Arial"/>
                <a:cs typeface="Arial"/>
              </a:rPr>
              <a:t>discount</a:t>
            </a:r>
            <a:r>
              <a:rPr dirty="0" sz="850" spc="10">
                <a:solidFill>
                  <a:srgbClr val="3E3E3E"/>
                </a:solidFill>
                <a:latin typeface="Arial"/>
                <a:cs typeface="Arial"/>
              </a:rPr>
              <a:t> </a:t>
            </a:r>
            <a:r>
              <a:rPr dirty="0" sz="850" spc="-5">
                <a:solidFill>
                  <a:srgbClr val="3E3E3E"/>
                </a:solidFill>
                <a:latin typeface="Arial"/>
                <a:cs typeface="Arial"/>
              </a:rPr>
              <a:t>rate.</a:t>
            </a:r>
            <a:endParaRPr sz="850">
              <a:latin typeface="Arial"/>
              <a:cs typeface="Arial"/>
            </a:endParaRPr>
          </a:p>
          <a:p>
            <a:pPr>
              <a:lnSpc>
                <a:spcPct val="100000"/>
              </a:lnSpc>
              <a:spcBef>
                <a:spcPts val="5"/>
              </a:spcBef>
            </a:pPr>
            <a:endParaRPr sz="800">
              <a:latin typeface="Times New Roman"/>
              <a:cs typeface="Times New Roman"/>
            </a:endParaRPr>
          </a:p>
          <a:p>
            <a:pPr marL="12700">
              <a:lnSpc>
                <a:spcPct val="100000"/>
              </a:lnSpc>
            </a:pPr>
            <a:r>
              <a:rPr dirty="0" sz="900" b="1">
                <a:solidFill>
                  <a:srgbClr val="3E3E3E"/>
                </a:solidFill>
                <a:latin typeface="Arial"/>
                <a:cs typeface="Arial"/>
              </a:rPr>
              <a:t>Strong Financial Position (as of Dec 31, 2020)</a:t>
            </a:r>
            <a:endParaRPr sz="900">
              <a:latin typeface="Arial"/>
              <a:cs typeface="Arial"/>
            </a:endParaRPr>
          </a:p>
          <a:p>
            <a:pPr>
              <a:lnSpc>
                <a:spcPct val="100000"/>
              </a:lnSpc>
              <a:spcBef>
                <a:spcPts val="50"/>
              </a:spcBef>
            </a:pPr>
            <a:endParaRPr sz="850">
              <a:latin typeface="Times New Roman"/>
              <a:cs typeface="Times New Roman"/>
            </a:endParaRPr>
          </a:p>
          <a:p>
            <a:pPr marL="12700">
              <a:lnSpc>
                <a:spcPct val="100000"/>
              </a:lnSpc>
            </a:pPr>
            <a:r>
              <a:rPr dirty="0" sz="850" spc="-5">
                <a:solidFill>
                  <a:srgbClr val="3E3E3E"/>
                </a:solidFill>
                <a:latin typeface="Arial"/>
                <a:cs typeface="Arial"/>
              </a:rPr>
              <a:t>Cash and cash equivalents were $33 billion, up 38% year over year. Total long-term debt of $43 billion was down 26% year over</a:t>
            </a:r>
            <a:r>
              <a:rPr dirty="0" sz="850" spc="155">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10"/>
              </a:spcBef>
            </a:pPr>
            <a:endParaRPr sz="800">
              <a:latin typeface="Times New Roman"/>
              <a:cs typeface="Times New Roman"/>
            </a:endParaRPr>
          </a:p>
          <a:p>
            <a:pPr marL="12700">
              <a:lnSpc>
                <a:spcPct val="100000"/>
              </a:lnSpc>
            </a:pPr>
            <a:r>
              <a:rPr dirty="0" sz="900" b="1">
                <a:solidFill>
                  <a:srgbClr val="3E3E3E"/>
                </a:solidFill>
                <a:latin typeface="Arial"/>
                <a:cs typeface="Arial"/>
              </a:rPr>
              <a:t>2020</a:t>
            </a:r>
            <a:r>
              <a:rPr dirty="0" sz="900" spc="-5" b="1">
                <a:solidFill>
                  <a:srgbClr val="3E3E3E"/>
                </a:solidFill>
                <a:latin typeface="Arial"/>
                <a:cs typeface="Arial"/>
              </a:rPr>
              <a:t> </a:t>
            </a:r>
            <a:r>
              <a:rPr dirty="0" sz="900" b="1">
                <a:solidFill>
                  <a:srgbClr val="3E3E3E"/>
                </a:solidFill>
                <a:latin typeface="Arial"/>
                <a:cs typeface="Arial"/>
              </a:rPr>
              <a:t>Update</a:t>
            </a:r>
            <a:endParaRPr sz="900">
              <a:latin typeface="Arial"/>
              <a:cs typeface="Arial"/>
            </a:endParaRPr>
          </a:p>
          <a:p>
            <a:pPr>
              <a:lnSpc>
                <a:spcPct val="100000"/>
              </a:lnSpc>
              <a:spcBef>
                <a:spcPts val="50"/>
              </a:spcBef>
            </a:pPr>
            <a:endParaRPr sz="850">
              <a:latin typeface="Times New Roman"/>
              <a:cs typeface="Times New Roman"/>
            </a:endParaRPr>
          </a:p>
          <a:p>
            <a:pPr marL="12700">
              <a:lnSpc>
                <a:spcPct val="100000"/>
              </a:lnSpc>
            </a:pPr>
            <a:r>
              <a:rPr dirty="0" sz="850" spc="-5">
                <a:solidFill>
                  <a:srgbClr val="3E3E3E"/>
                </a:solidFill>
                <a:latin typeface="Arial"/>
                <a:cs typeface="Arial"/>
              </a:rPr>
              <a:t>Full-year adjusted earnings of $3.77 per share were down 53% year over</a:t>
            </a:r>
            <a:r>
              <a:rPr dirty="0" sz="850" spc="5">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marL="12700" marR="2115820">
              <a:lnSpc>
                <a:spcPct val="201799"/>
              </a:lnSpc>
            </a:pPr>
            <a:r>
              <a:rPr dirty="0" sz="850" spc="-5">
                <a:solidFill>
                  <a:srgbClr val="3E3E3E"/>
                </a:solidFill>
                <a:latin typeface="Arial"/>
                <a:cs typeface="Arial"/>
              </a:rPr>
              <a:t>Total revenues, net of interest expense for the full year, were $36.1 billion, down 17% year over year.  Consolidated expenses for 2020 stood at $27.1 billion, down 14% year over</a:t>
            </a:r>
            <a:r>
              <a:rPr dirty="0" sz="850" spc="35">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p:txBody>
      </p:sp>
      <p:sp>
        <p:nvSpPr>
          <p:cNvPr id="4" name="object 4"/>
          <p:cNvSpPr/>
          <p:nvPr/>
        </p:nvSpPr>
        <p:spPr>
          <a:xfrm>
            <a:off x="5242760" y="875631"/>
            <a:ext cx="1967831" cy="830179"/>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5242760" y="875631"/>
            <a:ext cx="1967831" cy="907047"/>
          </a:xfrm>
          <a:prstGeom prst="rect">
            <a:avLst/>
          </a:prstGeom>
          <a:blipFill>
            <a:blip r:embed="rId3" cstate="print"/>
            <a:stretch>
              <a:fillRect/>
            </a:stretch>
          </a:blipFill>
        </p:spPr>
        <p:txBody>
          <a:bodyPr wrap="square" lIns="0" tIns="0" rIns="0" bIns="0" rtlCol="0"/>
          <a:lstStyle/>
          <a:p/>
        </p:txBody>
      </p:sp>
      <p:sp>
        <p:nvSpPr>
          <p:cNvPr id="6" name="object 6"/>
          <p:cNvSpPr txBox="1"/>
          <p:nvPr/>
        </p:nvSpPr>
        <p:spPr>
          <a:xfrm>
            <a:off x="5291555" y="1416384"/>
            <a:ext cx="713740"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Quarterly</a:t>
            </a:r>
            <a:r>
              <a:rPr dirty="0" sz="850" spc="-45">
                <a:solidFill>
                  <a:srgbClr val="3E3E3E"/>
                </a:solidFill>
                <a:latin typeface="Arial"/>
                <a:cs typeface="Arial"/>
              </a:rPr>
              <a:t> </a:t>
            </a:r>
            <a:r>
              <a:rPr dirty="0" sz="850" spc="-5">
                <a:solidFill>
                  <a:srgbClr val="3E3E3E"/>
                </a:solidFill>
                <a:latin typeface="Arial"/>
                <a:cs typeface="Arial"/>
              </a:rPr>
              <a:t>EPS</a:t>
            </a:r>
            <a:endParaRPr sz="850">
              <a:latin typeface="Arial"/>
              <a:cs typeface="Arial"/>
            </a:endParaRPr>
          </a:p>
        </p:txBody>
      </p:sp>
      <p:sp>
        <p:nvSpPr>
          <p:cNvPr id="7" name="object 7"/>
          <p:cNvSpPr txBox="1"/>
          <p:nvPr/>
        </p:nvSpPr>
        <p:spPr>
          <a:xfrm>
            <a:off x="6928853" y="1416384"/>
            <a:ext cx="234950"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1.76</a:t>
            </a:r>
            <a:endParaRPr sz="850">
              <a:latin typeface="Arial"/>
              <a:cs typeface="Arial"/>
            </a:endParaRPr>
          </a:p>
        </p:txBody>
      </p:sp>
      <p:sp>
        <p:nvSpPr>
          <p:cNvPr id="8" name="object 8"/>
          <p:cNvSpPr txBox="1"/>
          <p:nvPr/>
        </p:nvSpPr>
        <p:spPr>
          <a:xfrm>
            <a:off x="5291555" y="1585494"/>
            <a:ext cx="929005"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Annual EPS</a:t>
            </a:r>
            <a:r>
              <a:rPr dirty="0" sz="850" spc="-50">
                <a:solidFill>
                  <a:srgbClr val="3E3E3E"/>
                </a:solidFill>
                <a:latin typeface="Arial"/>
                <a:cs typeface="Arial"/>
              </a:rPr>
              <a:t> </a:t>
            </a:r>
            <a:r>
              <a:rPr dirty="0" sz="850" spc="-5">
                <a:solidFill>
                  <a:srgbClr val="3E3E3E"/>
                </a:solidFill>
                <a:latin typeface="Arial"/>
                <a:cs typeface="Arial"/>
              </a:rPr>
              <a:t>(TTM)</a:t>
            </a:r>
            <a:endParaRPr sz="850">
              <a:latin typeface="Arial"/>
              <a:cs typeface="Arial"/>
            </a:endParaRPr>
          </a:p>
        </p:txBody>
      </p:sp>
      <p:sp>
        <p:nvSpPr>
          <p:cNvPr id="9" name="object 9"/>
          <p:cNvSpPr txBox="1"/>
          <p:nvPr/>
        </p:nvSpPr>
        <p:spPr>
          <a:xfrm>
            <a:off x="6928853" y="1585494"/>
            <a:ext cx="234950" cy="154940"/>
          </a:xfrm>
          <a:prstGeom prst="rect">
            <a:avLst/>
          </a:prstGeom>
        </p:spPr>
        <p:txBody>
          <a:bodyPr wrap="square" lIns="0" tIns="12065" rIns="0" bIns="0" rtlCol="0" vert="horz">
            <a:spAutoFit/>
          </a:bodyPr>
          <a:lstStyle/>
          <a:p>
            <a:pPr marL="12700">
              <a:lnSpc>
                <a:spcPct val="100000"/>
              </a:lnSpc>
              <a:spcBef>
                <a:spcPts val="95"/>
              </a:spcBef>
            </a:pPr>
            <a:r>
              <a:rPr dirty="0" sz="850" spc="-5" b="1">
                <a:solidFill>
                  <a:srgbClr val="3E3E3E"/>
                </a:solidFill>
                <a:latin typeface="Arial"/>
                <a:cs typeface="Arial"/>
              </a:rPr>
              <a:t>5.33</a:t>
            </a:r>
            <a:endParaRPr sz="850">
              <a:latin typeface="Arial"/>
              <a:cs typeface="Arial"/>
            </a:endParaRPr>
          </a:p>
        </p:txBody>
      </p:sp>
      <p:sp>
        <p:nvSpPr>
          <p:cNvPr id="10" name="object 10"/>
          <p:cNvSpPr/>
          <p:nvPr/>
        </p:nvSpPr>
        <p:spPr>
          <a:xfrm>
            <a:off x="5308098" y="1594351"/>
            <a:ext cx="1068705" cy="0"/>
          </a:xfrm>
          <a:custGeom>
            <a:avLst/>
            <a:gdLst/>
            <a:ahLst/>
            <a:cxnLst/>
            <a:rect l="l" t="t" r="r" b="b"/>
            <a:pathLst>
              <a:path w="1068704" h="0">
                <a:moveTo>
                  <a:pt x="0" y="0"/>
                </a:moveTo>
                <a:lnTo>
                  <a:pt x="1068471" y="0"/>
                </a:lnTo>
              </a:path>
            </a:pathLst>
          </a:custGeom>
          <a:ln w="7686">
            <a:solidFill>
              <a:srgbClr val="CACACA"/>
            </a:solidFill>
          </a:ln>
        </p:spPr>
        <p:txBody>
          <a:bodyPr wrap="square" lIns="0" tIns="0" rIns="0" bIns="0" rtlCol="0"/>
          <a:lstStyle/>
          <a:p/>
        </p:txBody>
      </p:sp>
      <p:sp>
        <p:nvSpPr>
          <p:cNvPr id="11" name="object 11"/>
          <p:cNvSpPr/>
          <p:nvPr/>
        </p:nvSpPr>
        <p:spPr>
          <a:xfrm>
            <a:off x="6384256" y="1594351"/>
            <a:ext cx="761365" cy="0"/>
          </a:xfrm>
          <a:custGeom>
            <a:avLst/>
            <a:gdLst/>
            <a:ahLst/>
            <a:cxnLst/>
            <a:rect l="l" t="t" r="r" b="b"/>
            <a:pathLst>
              <a:path w="761365" h="0">
                <a:moveTo>
                  <a:pt x="0" y="0"/>
                </a:moveTo>
                <a:lnTo>
                  <a:pt x="760997" y="0"/>
                </a:lnTo>
              </a:path>
            </a:pathLst>
          </a:custGeom>
          <a:ln w="7686">
            <a:solidFill>
              <a:srgbClr val="CACACA"/>
            </a:solidFill>
          </a:ln>
        </p:spPr>
        <p:txBody>
          <a:bodyPr wrap="square" lIns="0" tIns="0" rIns="0" bIns="0" rtlCol="0"/>
          <a:lstStyle/>
          <a:p/>
        </p:txBody>
      </p:sp>
      <p:sp>
        <p:nvSpPr>
          <p:cNvPr id="12" name="object 12"/>
          <p:cNvSpPr/>
          <p:nvPr/>
        </p:nvSpPr>
        <p:spPr>
          <a:xfrm>
            <a:off x="5238917" y="871788"/>
            <a:ext cx="0" cy="907415"/>
          </a:xfrm>
          <a:custGeom>
            <a:avLst/>
            <a:gdLst/>
            <a:ahLst/>
            <a:cxnLst/>
            <a:rect l="l" t="t" r="r" b="b"/>
            <a:pathLst>
              <a:path w="0" h="907414">
                <a:moveTo>
                  <a:pt x="0" y="0"/>
                </a:moveTo>
                <a:lnTo>
                  <a:pt x="0" y="907047"/>
                </a:lnTo>
              </a:path>
            </a:pathLst>
          </a:custGeom>
          <a:ln w="7686">
            <a:solidFill>
              <a:srgbClr val="CACACA"/>
            </a:solidFill>
          </a:ln>
        </p:spPr>
        <p:txBody>
          <a:bodyPr wrap="square" lIns="0" tIns="0" rIns="0" bIns="0" rtlCol="0"/>
          <a:lstStyle/>
          <a:p/>
        </p:txBody>
      </p:sp>
      <p:graphicFrame>
        <p:nvGraphicFramePr>
          <p:cNvPr id="13" name="object 13"/>
          <p:cNvGraphicFramePr>
            <a:graphicFrameLocks noGrp="1"/>
          </p:cNvGraphicFramePr>
          <p:nvPr/>
        </p:nvGraphicFramePr>
        <p:xfrm>
          <a:off x="283744" y="442901"/>
          <a:ext cx="6931025" cy="990600"/>
        </p:xfrm>
        <a:graphic>
          <a:graphicData uri="http://schemas.openxmlformats.org/drawingml/2006/table">
            <a:tbl>
              <a:tblPr firstRow="1" bandRow="1">
                <a:tableStyleId>{2D5ABB26-0587-4C30-8999-92F81FD0307C}</a:tableStyleId>
              </a:tblPr>
              <a:tblGrid>
                <a:gridCol w="4954905"/>
                <a:gridCol w="1064260"/>
                <a:gridCol w="911225"/>
              </a:tblGrid>
              <a:tr h="202665">
                <a:tc>
                  <a:txBody>
                    <a:bodyPr/>
                    <a:lstStyle/>
                    <a:p>
                      <a:pPr marL="31750">
                        <a:lnSpc>
                          <a:spcPts val="1195"/>
                        </a:lnSpc>
                      </a:pPr>
                      <a:r>
                        <a:rPr dirty="0" sz="1050" spc="20" b="1">
                          <a:solidFill>
                            <a:srgbClr val="007F06"/>
                          </a:solidFill>
                          <a:latin typeface="Arial"/>
                          <a:cs typeface="Arial"/>
                        </a:rPr>
                        <a:t>Last Earnings</a:t>
                      </a:r>
                      <a:r>
                        <a:rPr dirty="0" sz="1050" spc="-5" b="1">
                          <a:solidFill>
                            <a:srgbClr val="007F06"/>
                          </a:solidFill>
                          <a:latin typeface="Arial"/>
                          <a:cs typeface="Arial"/>
                        </a:rPr>
                        <a:t> </a:t>
                      </a:r>
                      <a:r>
                        <a:rPr dirty="0" sz="1050" spc="20" b="1">
                          <a:solidFill>
                            <a:srgbClr val="007F06"/>
                          </a:solidFill>
                          <a:latin typeface="Arial"/>
                          <a:cs typeface="Arial"/>
                        </a:rPr>
                        <a:t>Report</a:t>
                      </a:r>
                      <a:endParaRPr sz="1050">
                        <a:latin typeface="Arial"/>
                        <a:cs typeface="Arial"/>
                      </a:endParaRPr>
                    </a:p>
                  </a:txBody>
                  <a:tcPr marL="0" marR="0" marB="0" marT="0"/>
                </a:tc>
                <a:tc gridSpan="2">
                  <a:txBody>
                    <a:bodyPr/>
                    <a:lstStyle/>
                    <a:p>
                      <a:pPr>
                        <a:lnSpc>
                          <a:spcPct val="100000"/>
                        </a:lnSpc>
                      </a:pPr>
                      <a:endParaRPr sz="800">
                        <a:latin typeface="Times New Roman"/>
                        <a:cs typeface="Times New Roman"/>
                      </a:endParaRPr>
                    </a:p>
                  </a:txBody>
                  <a:tcPr marL="0" marR="0" marB="0" marT="0"/>
                </a:tc>
                <a:tc hMerge="1">
                  <a:txBody>
                    <a:bodyPr/>
                    <a:lstStyle/>
                    <a:p>
                      <a:pPr/>
                    </a:p>
                  </a:txBody>
                  <a:tcPr marL="0" marR="0" marB="0" marT="0"/>
                </a:tc>
              </a:tr>
              <a:tr h="226221">
                <a:tc>
                  <a:txBody>
                    <a:bodyPr/>
                    <a:lstStyle/>
                    <a:p>
                      <a:pPr marL="31750">
                        <a:lnSpc>
                          <a:spcPct val="100000"/>
                        </a:lnSpc>
                        <a:spcBef>
                          <a:spcPts val="295"/>
                        </a:spcBef>
                      </a:pPr>
                      <a:r>
                        <a:rPr dirty="0" sz="850" spc="-5" b="1">
                          <a:solidFill>
                            <a:srgbClr val="3E3E3E"/>
                          </a:solidFill>
                          <a:latin typeface="Arial"/>
                          <a:cs typeface="Arial"/>
                        </a:rPr>
                        <a:t>AmEx's Q4 Earnings Surpass Estimates, Decline Y/Y</a:t>
                      </a:r>
                      <a:endParaRPr sz="850">
                        <a:latin typeface="Arial"/>
                        <a:cs typeface="Arial"/>
                      </a:endParaRPr>
                    </a:p>
                  </a:txBody>
                  <a:tcPr marL="0" marR="0" marB="0" marT="37465"/>
                </a:tc>
                <a:tc>
                  <a:txBody>
                    <a:bodyPr/>
                    <a:lstStyle/>
                    <a:p>
                      <a:pPr marL="73025">
                        <a:lnSpc>
                          <a:spcPct val="100000"/>
                        </a:lnSpc>
                        <a:spcBef>
                          <a:spcPts val="355"/>
                        </a:spcBef>
                      </a:pPr>
                      <a:r>
                        <a:rPr dirty="0" sz="850" spc="-5" b="1">
                          <a:solidFill>
                            <a:srgbClr val="007F06"/>
                          </a:solidFill>
                          <a:latin typeface="Arial"/>
                          <a:cs typeface="Arial"/>
                        </a:rPr>
                        <a:t>Quarter</a:t>
                      </a:r>
                      <a:r>
                        <a:rPr dirty="0" sz="850" spc="-15" b="1">
                          <a:solidFill>
                            <a:srgbClr val="007F06"/>
                          </a:solidFill>
                          <a:latin typeface="Arial"/>
                          <a:cs typeface="Arial"/>
                        </a:rPr>
                        <a:t> </a:t>
                      </a:r>
                      <a:r>
                        <a:rPr dirty="0" sz="850" spc="-5" b="1">
                          <a:solidFill>
                            <a:srgbClr val="007F06"/>
                          </a:solidFill>
                          <a:latin typeface="Arial"/>
                          <a:cs typeface="Arial"/>
                        </a:rPr>
                        <a:t>Ending</a:t>
                      </a:r>
                      <a:endParaRPr sz="850">
                        <a:latin typeface="Arial"/>
                        <a:cs typeface="Arial"/>
                      </a:endParaRPr>
                    </a:p>
                  </a:txBody>
                  <a:tcPr marL="0" marR="0" marB="0" marT="45085">
                    <a:lnB w="9525">
                      <a:solidFill>
                        <a:srgbClr val="CACACA"/>
                      </a:solidFill>
                      <a:prstDash val="solid"/>
                    </a:lnB>
                  </a:tcPr>
                </a:tc>
                <a:tc>
                  <a:txBody>
                    <a:bodyPr/>
                    <a:lstStyle/>
                    <a:p>
                      <a:pPr algn="r" marR="52705">
                        <a:lnSpc>
                          <a:spcPct val="100000"/>
                        </a:lnSpc>
                        <a:spcBef>
                          <a:spcPts val="355"/>
                        </a:spcBef>
                      </a:pPr>
                      <a:r>
                        <a:rPr dirty="0" sz="850" b="1">
                          <a:solidFill>
                            <a:srgbClr val="007F06"/>
                          </a:solidFill>
                          <a:latin typeface="Arial"/>
                          <a:cs typeface="Arial"/>
                        </a:rPr>
                        <a:t>12/2020</a:t>
                      </a:r>
                      <a:endParaRPr sz="850">
                        <a:latin typeface="Arial"/>
                        <a:cs typeface="Arial"/>
                      </a:endParaRPr>
                    </a:p>
                  </a:txBody>
                  <a:tcPr marL="0" marR="0" marB="0" marT="45085">
                    <a:lnB w="9525">
                      <a:solidFill>
                        <a:srgbClr val="CACACA"/>
                      </a:solidFill>
                      <a:prstDash val="solid"/>
                    </a:lnB>
                  </a:tcPr>
                </a:tc>
              </a:tr>
              <a:tr h="215231">
                <a:tc>
                  <a:txBody>
                    <a:bodyPr/>
                    <a:lstStyle/>
                    <a:p>
                      <a:pPr marL="31750">
                        <a:lnSpc>
                          <a:spcPct val="100000"/>
                        </a:lnSpc>
                        <a:spcBef>
                          <a:spcPts val="570"/>
                        </a:spcBef>
                      </a:pPr>
                      <a:r>
                        <a:rPr dirty="0" sz="850" spc="-5">
                          <a:solidFill>
                            <a:srgbClr val="3E3E3E"/>
                          </a:solidFill>
                          <a:latin typeface="Arial"/>
                          <a:cs typeface="Arial"/>
                        </a:rPr>
                        <a:t>American Express Company reported fourth-quarter 2020 earnings of $1.76 per share,</a:t>
                      </a:r>
                      <a:r>
                        <a:rPr dirty="0" sz="850" spc="20">
                          <a:solidFill>
                            <a:srgbClr val="3E3E3E"/>
                          </a:solidFill>
                          <a:latin typeface="Arial"/>
                          <a:cs typeface="Arial"/>
                        </a:rPr>
                        <a:t> </a:t>
                      </a:r>
                      <a:r>
                        <a:rPr dirty="0" sz="850" spc="-5">
                          <a:solidFill>
                            <a:srgbClr val="3E3E3E"/>
                          </a:solidFill>
                          <a:latin typeface="Arial"/>
                          <a:cs typeface="Arial"/>
                        </a:rPr>
                        <a:t>beating</a:t>
                      </a:r>
                      <a:endParaRPr sz="850">
                        <a:latin typeface="Arial"/>
                        <a:cs typeface="Arial"/>
                      </a:endParaRPr>
                    </a:p>
                  </a:txBody>
                  <a:tcPr marL="0" marR="0" marB="0" marT="72390"/>
                </a:tc>
                <a:tc>
                  <a:txBody>
                    <a:bodyPr/>
                    <a:lstStyle/>
                    <a:p>
                      <a:pPr marL="64769">
                        <a:lnSpc>
                          <a:spcPct val="100000"/>
                        </a:lnSpc>
                        <a:spcBef>
                          <a:spcPts val="390"/>
                        </a:spcBef>
                      </a:pPr>
                      <a:r>
                        <a:rPr dirty="0" sz="850" spc="-5">
                          <a:solidFill>
                            <a:srgbClr val="3E3E3E"/>
                          </a:solidFill>
                          <a:latin typeface="Arial"/>
                          <a:cs typeface="Arial"/>
                        </a:rPr>
                        <a:t>Report</a:t>
                      </a:r>
                      <a:r>
                        <a:rPr dirty="0" sz="850" spc="-10">
                          <a:solidFill>
                            <a:srgbClr val="3E3E3E"/>
                          </a:solidFill>
                          <a:latin typeface="Arial"/>
                          <a:cs typeface="Arial"/>
                        </a:rPr>
                        <a:t> </a:t>
                      </a:r>
                      <a:r>
                        <a:rPr dirty="0" sz="850" spc="-5">
                          <a:solidFill>
                            <a:srgbClr val="3E3E3E"/>
                          </a:solidFill>
                          <a:latin typeface="Arial"/>
                          <a:cs typeface="Arial"/>
                        </a:rPr>
                        <a:t>Date</a:t>
                      </a:r>
                      <a:endParaRPr sz="850">
                        <a:latin typeface="Arial"/>
                        <a:cs typeface="Arial"/>
                      </a:endParaRPr>
                    </a:p>
                  </a:txBody>
                  <a:tcPr marL="0" marR="0" marB="0" marT="49530">
                    <a:lnT w="9525">
                      <a:solidFill>
                        <a:srgbClr val="CACACA"/>
                      </a:solidFill>
                      <a:prstDash val="solid"/>
                    </a:lnT>
                    <a:lnB w="9525">
                      <a:solidFill>
                        <a:srgbClr val="CACACA"/>
                      </a:solidFill>
                      <a:prstDash val="solid"/>
                    </a:lnB>
                  </a:tcPr>
                </a:tc>
                <a:tc>
                  <a:txBody>
                    <a:bodyPr/>
                    <a:lstStyle/>
                    <a:p>
                      <a:pPr algn="r" marR="60960">
                        <a:lnSpc>
                          <a:spcPct val="100000"/>
                        </a:lnSpc>
                        <a:spcBef>
                          <a:spcPts val="390"/>
                        </a:spcBef>
                      </a:pPr>
                      <a:r>
                        <a:rPr dirty="0" sz="850" spc="-5" b="1">
                          <a:solidFill>
                            <a:srgbClr val="3E3E3E"/>
                          </a:solidFill>
                          <a:latin typeface="Arial"/>
                          <a:cs typeface="Arial"/>
                        </a:rPr>
                        <a:t>Jan 26,</a:t>
                      </a:r>
                      <a:r>
                        <a:rPr dirty="0" sz="850" spc="-70" b="1">
                          <a:solidFill>
                            <a:srgbClr val="3E3E3E"/>
                          </a:solidFill>
                          <a:latin typeface="Arial"/>
                          <a:cs typeface="Arial"/>
                        </a:rPr>
                        <a:t> </a:t>
                      </a:r>
                      <a:r>
                        <a:rPr dirty="0" sz="850" spc="-5" b="1">
                          <a:solidFill>
                            <a:srgbClr val="3E3E3E"/>
                          </a:solidFill>
                          <a:latin typeface="Arial"/>
                          <a:cs typeface="Arial"/>
                        </a:rPr>
                        <a:t>2021</a:t>
                      </a:r>
                      <a:endParaRPr sz="850">
                        <a:latin typeface="Arial"/>
                        <a:cs typeface="Arial"/>
                      </a:endParaRPr>
                    </a:p>
                  </a:txBody>
                  <a:tcPr marL="0" marR="0" marB="0" marT="49530">
                    <a:lnT w="9525">
                      <a:solidFill>
                        <a:srgbClr val="CACACA"/>
                      </a:solidFill>
                      <a:prstDash val="solid"/>
                    </a:lnT>
                    <a:lnB w="9525">
                      <a:solidFill>
                        <a:srgbClr val="CACACA"/>
                      </a:solidFill>
                      <a:prstDash val="solid"/>
                    </a:lnB>
                  </a:tcPr>
                </a:tc>
              </a:tr>
              <a:tr h="160087">
                <a:tc>
                  <a:txBody>
                    <a:bodyPr/>
                    <a:lstStyle/>
                    <a:p>
                      <a:pPr marL="31750">
                        <a:lnSpc>
                          <a:spcPct val="100000"/>
                        </a:lnSpc>
                        <a:spcBef>
                          <a:spcPts val="25"/>
                        </a:spcBef>
                      </a:pPr>
                      <a:r>
                        <a:rPr dirty="0" sz="850" spc="-5">
                          <a:solidFill>
                            <a:srgbClr val="3E3E3E"/>
                          </a:solidFill>
                          <a:latin typeface="Arial"/>
                          <a:cs typeface="Arial"/>
                        </a:rPr>
                        <a:t>the</a:t>
                      </a:r>
                      <a:r>
                        <a:rPr dirty="0" sz="850" spc="40">
                          <a:solidFill>
                            <a:srgbClr val="3E3E3E"/>
                          </a:solidFill>
                          <a:latin typeface="Arial"/>
                          <a:cs typeface="Arial"/>
                        </a:rPr>
                        <a:t> </a:t>
                      </a:r>
                      <a:r>
                        <a:rPr dirty="0" sz="850" spc="-5">
                          <a:solidFill>
                            <a:srgbClr val="3E3E3E"/>
                          </a:solidFill>
                          <a:latin typeface="Arial"/>
                          <a:cs typeface="Arial"/>
                        </a:rPr>
                        <a:t>Zacks</a:t>
                      </a:r>
                      <a:r>
                        <a:rPr dirty="0" sz="850" spc="55">
                          <a:solidFill>
                            <a:srgbClr val="3E3E3E"/>
                          </a:solidFill>
                          <a:latin typeface="Arial"/>
                          <a:cs typeface="Arial"/>
                        </a:rPr>
                        <a:t> </a:t>
                      </a:r>
                      <a:r>
                        <a:rPr dirty="0" sz="850" spc="-5">
                          <a:solidFill>
                            <a:srgbClr val="3E3E3E"/>
                          </a:solidFill>
                          <a:latin typeface="Arial"/>
                          <a:cs typeface="Arial"/>
                        </a:rPr>
                        <a:t>Consensus</a:t>
                      </a:r>
                      <a:r>
                        <a:rPr dirty="0" sz="850" spc="65">
                          <a:solidFill>
                            <a:srgbClr val="3E3E3E"/>
                          </a:solidFill>
                          <a:latin typeface="Arial"/>
                          <a:cs typeface="Arial"/>
                        </a:rPr>
                        <a:t> </a:t>
                      </a:r>
                      <a:r>
                        <a:rPr dirty="0" sz="850" spc="-5">
                          <a:solidFill>
                            <a:srgbClr val="3E3E3E"/>
                          </a:solidFill>
                          <a:latin typeface="Arial"/>
                          <a:cs typeface="Arial"/>
                        </a:rPr>
                        <a:t>Estimate</a:t>
                      </a:r>
                      <a:r>
                        <a:rPr dirty="0" sz="850" spc="45">
                          <a:solidFill>
                            <a:srgbClr val="3E3E3E"/>
                          </a:solidFill>
                          <a:latin typeface="Arial"/>
                          <a:cs typeface="Arial"/>
                        </a:rPr>
                        <a:t> </a:t>
                      </a:r>
                      <a:r>
                        <a:rPr dirty="0" sz="850" spc="-5">
                          <a:solidFill>
                            <a:srgbClr val="3E3E3E"/>
                          </a:solidFill>
                          <a:latin typeface="Arial"/>
                          <a:cs typeface="Arial"/>
                        </a:rPr>
                        <a:t>of</a:t>
                      </a:r>
                      <a:r>
                        <a:rPr dirty="0" sz="850" spc="90">
                          <a:solidFill>
                            <a:srgbClr val="3E3E3E"/>
                          </a:solidFill>
                          <a:latin typeface="Arial"/>
                          <a:cs typeface="Arial"/>
                        </a:rPr>
                        <a:t> </a:t>
                      </a:r>
                      <a:r>
                        <a:rPr dirty="0" sz="850" spc="-5">
                          <a:solidFill>
                            <a:srgbClr val="3E3E3E"/>
                          </a:solidFill>
                          <a:latin typeface="Arial"/>
                          <a:cs typeface="Arial"/>
                        </a:rPr>
                        <a:t>$1.26</a:t>
                      </a:r>
                      <a:r>
                        <a:rPr dirty="0" sz="850" spc="70">
                          <a:solidFill>
                            <a:srgbClr val="3E3E3E"/>
                          </a:solidFill>
                          <a:latin typeface="Arial"/>
                          <a:cs typeface="Arial"/>
                        </a:rPr>
                        <a:t> </a:t>
                      </a:r>
                      <a:r>
                        <a:rPr dirty="0" sz="850" spc="-5">
                          <a:solidFill>
                            <a:srgbClr val="3E3E3E"/>
                          </a:solidFill>
                          <a:latin typeface="Arial"/>
                          <a:cs typeface="Arial"/>
                        </a:rPr>
                        <a:t>by</a:t>
                      </a:r>
                      <a:r>
                        <a:rPr dirty="0" sz="850" spc="85">
                          <a:solidFill>
                            <a:srgbClr val="3E3E3E"/>
                          </a:solidFill>
                          <a:latin typeface="Arial"/>
                          <a:cs typeface="Arial"/>
                        </a:rPr>
                        <a:t> </a:t>
                      </a:r>
                      <a:r>
                        <a:rPr dirty="0" sz="850" spc="-5">
                          <a:solidFill>
                            <a:srgbClr val="3E3E3E"/>
                          </a:solidFill>
                          <a:latin typeface="Arial"/>
                          <a:cs typeface="Arial"/>
                        </a:rPr>
                        <a:t>39.7%</a:t>
                      </a:r>
                      <a:r>
                        <a:rPr dirty="0" sz="850" spc="85">
                          <a:solidFill>
                            <a:srgbClr val="3E3E3E"/>
                          </a:solidFill>
                          <a:latin typeface="Arial"/>
                          <a:cs typeface="Arial"/>
                        </a:rPr>
                        <a:t> </a:t>
                      </a:r>
                      <a:r>
                        <a:rPr dirty="0" sz="850" spc="-5">
                          <a:solidFill>
                            <a:srgbClr val="3E3E3E"/>
                          </a:solidFill>
                          <a:latin typeface="Arial"/>
                          <a:cs typeface="Arial"/>
                        </a:rPr>
                        <a:t>on</a:t>
                      </a:r>
                      <a:r>
                        <a:rPr dirty="0" sz="850" spc="100">
                          <a:solidFill>
                            <a:srgbClr val="3E3E3E"/>
                          </a:solidFill>
                          <a:latin typeface="Arial"/>
                          <a:cs typeface="Arial"/>
                        </a:rPr>
                        <a:t> </a:t>
                      </a:r>
                      <a:r>
                        <a:rPr dirty="0" sz="850" spc="-5">
                          <a:solidFill>
                            <a:srgbClr val="3E3E3E"/>
                          </a:solidFill>
                          <a:latin typeface="Arial"/>
                          <a:cs typeface="Arial"/>
                        </a:rPr>
                        <a:t>the</a:t>
                      </a:r>
                      <a:r>
                        <a:rPr dirty="0" sz="850" spc="45">
                          <a:solidFill>
                            <a:srgbClr val="3E3E3E"/>
                          </a:solidFill>
                          <a:latin typeface="Arial"/>
                          <a:cs typeface="Arial"/>
                        </a:rPr>
                        <a:t> </a:t>
                      </a:r>
                      <a:r>
                        <a:rPr dirty="0" sz="850" spc="-5">
                          <a:solidFill>
                            <a:srgbClr val="3E3E3E"/>
                          </a:solidFill>
                          <a:latin typeface="Arial"/>
                          <a:cs typeface="Arial"/>
                        </a:rPr>
                        <a:t>back</a:t>
                      </a:r>
                      <a:r>
                        <a:rPr dirty="0" sz="850" spc="95">
                          <a:solidFill>
                            <a:srgbClr val="3E3E3E"/>
                          </a:solidFill>
                          <a:latin typeface="Arial"/>
                          <a:cs typeface="Arial"/>
                        </a:rPr>
                        <a:t> </a:t>
                      </a:r>
                      <a:r>
                        <a:rPr dirty="0" sz="850" spc="-5">
                          <a:solidFill>
                            <a:srgbClr val="3E3E3E"/>
                          </a:solidFill>
                          <a:latin typeface="Arial"/>
                          <a:cs typeface="Arial"/>
                        </a:rPr>
                        <a:t>of</a:t>
                      </a:r>
                      <a:r>
                        <a:rPr dirty="0" sz="850" spc="95">
                          <a:solidFill>
                            <a:srgbClr val="3E3E3E"/>
                          </a:solidFill>
                          <a:latin typeface="Arial"/>
                          <a:cs typeface="Arial"/>
                        </a:rPr>
                        <a:t> </a:t>
                      </a:r>
                      <a:r>
                        <a:rPr dirty="0" sz="850" spc="-5">
                          <a:solidFill>
                            <a:srgbClr val="3E3E3E"/>
                          </a:solidFill>
                          <a:latin typeface="Arial"/>
                          <a:cs typeface="Arial"/>
                        </a:rPr>
                        <a:t>lower</a:t>
                      </a:r>
                      <a:r>
                        <a:rPr dirty="0" sz="850" spc="45">
                          <a:solidFill>
                            <a:srgbClr val="3E3E3E"/>
                          </a:solidFill>
                          <a:latin typeface="Arial"/>
                          <a:cs typeface="Arial"/>
                        </a:rPr>
                        <a:t> </a:t>
                      </a:r>
                      <a:r>
                        <a:rPr dirty="0" sz="850" spc="-5">
                          <a:solidFill>
                            <a:srgbClr val="3E3E3E"/>
                          </a:solidFill>
                          <a:latin typeface="Arial"/>
                          <a:cs typeface="Arial"/>
                        </a:rPr>
                        <a:t>expenses.</a:t>
                      </a:r>
                      <a:r>
                        <a:rPr dirty="0" sz="850" spc="20">
                          <a:solidFill>
                            <a:srgbClr val="3E3E3E"/>
                          </a:solidFill>
                          <a:latin typeface="Arial"/>
                          <a:cs typeface="Arial"/>
                        </a:rPr>
                        <a:t> </a:t>
                      </a:r>
                      <a:r>
                        <a:rPr dirty="0" sz="850" spc="-5">
                          <a:solidFill>
                            <a:srgbClr val="3E3E3E"/>
                          </a:solidFill>
                          <a:latin typeface="Arial"/>
                          <a:cs typeface="Arial"/>
                        </a:rPr>
                        <a:t>However,</a:t>
                      </a:r>
                      <a:r>
                        <a:rPr dirty="0" sz="850">
                          <a:solidFill>
                            <a:srgbClr val="3E3E3E"/>
                          </a:solidFill>
                          <a:latin typeface="Arial"/>
                          <a:cs typeface="Arial"/>
                        </a:rPr>
                        <a:t> </a:t>
                      </a:r>
                      <a:r>
                        <a:rPr dirty="0" sz="850" spc="-5">
                          <a:solidFill>
                            <a:srgbClr val="3E3E3E"/>
                          </a:solidFill>
                          <a:latin typeface="Arial"/>
                          <a:cs typeface="Arial"/>
                        </a:rPr>
                        <a:t>the</a:t>
                      </a:r>
                      <a:endParaRPr sz="850">
                        <a:latin typeface="Arial"/>
                        <a:cs typeface="Arial"/>
                      </a:endParaRPr>
                    </a:p>
                  </a:txBody>
                  <a:tcPr marL="0" marR="0" marB="0" marT="3175"/>
                </a:tc>
                <a:tc>
                  <a:txBody>
                    <a:bodyPr/>
                    <a:lstStyle/>
                    <a:p>
                      <a:pPr marL="64769">
                        <a:lnSpc>
                          <a:spcPct val="100000"/>
                        </a:lnSpc>
                        <a:spcBef>
                          <a:spcPts val="25"/>
                        </a:spcBef>
                      </a:pPr>
                      <a:r>
                        <a:rPr dirty="0" sz="850" spc="-5">
                          <a:solidFill>
                            <a:srgbClr val="3E3E3E"/>
                          </a:solidFill>
                          <a:latin typeface="Arial"/>
                          <a:cs typeface="Arial"/>
                        </a:rPr>
                        <a:t>Sales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c>
                  <a:txBody>
                    <a:bodyPr/>
                    <a:lstStyle/>
                    <a:p>
                      <a:pPr algn="r" marR="54610">
                        <a:lnSpc>
                          <a:spcPct val="100000"/>
                        </a:lnSpc>
                        <a:spcBef>
                          <a:spcPts val="25"/>
                        </a:spcBef>
                      </a:pPr>
                      <a:r>
                        <a:rPr dirty="0" sz="850" b="1">
                          <a:solidFill>
                            <a:srgbClr val="3E3E3E"/>
                          </a:solidFill>
                          <a:latin typeface="Arial"/>
                          <a:cs typeface="Arial"/>
                        </a:rPr>
                        <a:t>-0.51%</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r>
              <a:tr h="178133">
                <a:tc>
                  <a:txBody>
                    <a:bodyPr/>
                    <a:lstStyle/>
                    <a:p>
                      <a:pPr marL="31750">
                        <a:lnSpc>
                          <a:spcPts val="935"/>
                        </a:lnSpc>
                      </a:pPr>
                      <a:r>
                        <a:rPr dirty="0" sz="850" spc="-5">
                          <a:solidFill>
                            <a:srgbClr val="3E3E3E"/>
                          </a:solidFill>
                          <a:latin typeface="Arial"/>
                          <a:cs typeface="Arial"/>
                        </a:rPr>
                        <a:t>bottom line fell 13.3% year over year due to muted</a:t>
                      </a:r>
                      <a:r>
                        <a:rPr dirty="0" sz="850" spc="5">
                          <a:solidFill>
                            <a:srgbClr val="3E3E3E"/>
                          </a:solidFill>
                          <a:latin typeface="Arial"/>
                          <a:cs typeface="Arial"/>
                        </a:rPr>
                        <a:t> </a:t>
                      </a:r>
                      <a:r>
                        <a:rPr dirty="0" sz="850" spc="-5">
                          <a:solidFill>
                            <a:srgbClr val="3E3E3E"/>
                          </a:solidFill>
                          <a:latin typeface="Arial"/>
                          <a:cs typeface="Arial"/>
                        </a:rPr>
                        <a:t>revenues.</a:t>
                      </a:r>
                      <a:endParaRPr sz="850">
                        <a:latin typeface="Arial"/>
                        <a:cs typeface="Arial"/>
                      </a:endParaRPr>
                    </a:p>
                  </a:txBody>
                  <a:tcPr marL="0" marR="0" marB="0" marT="0"/>
                </a:tc>
                <a:tc>
                  <a:txBody>
                    <a:bodyPr/>
                    <a:lstStyle/>
                    <a:p>
                      <a:pPr marL="64769">
                        <a:lnSpc>
                          <a:spcPct val="100000"/>
                        </a:lnSpc>
                        <a:spcBef>
                          <a:spcPts val="25"/>
                        </a:spcBef>
                      </a:pPr>
                      <a:r>
                        <a:rPr dirty="0" sz="850" spc="-5">
                          <a:solidFill>
                            <a:srgbClr val="3E3E3E"/>
                          </a:solidFill>
                          <a:latin typeface="Arial"/>
                          <a:cs typeface="Arial"/>
                        </a:rPr>
                        <a:t>EPS</a:t>
                      </a:r>
                      <a:r>
                        <a:rPr dirty="0" sz="850" spc="-10">
                          <a:solidFill>
                            <a:srgbClr val="3E3E3E"/>
                          </a:solidFill>
                          <a:latin typeface="Arial"/>
                          <a:cs typeface="Arial"/>
                        </a:rPr>
                        <a:t> </a:t>
                      </a:r>
                      <a:r>
                        <a:rPr dirty="0" sz="850" spc="-5">
                          <a:solidFill>
                            <a:srgbClr val="3E3E3E"/>
                          </a:solidFill>
                          <a:latin typeface="Arial"/>
                          <a:cs typeface="Arial"/>
                        </a:rPr>
                        <a:t>Surprise</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c>
                  <a:txBody>
                    <a:bodyPr/>
                    <a:lstStyle/>
                    <a:p>
                      <a:pPr algn="r" marR="53975">
                        <a:lnSpc>
                          <a:spcPct val="100000"/>
                        </a:lnSpc>
                        <a:spcBef>
                          <a:spcPts val="25"/>
                        </a:spcBef>
                      </a:pPr>
                      <a:r>
                        <a:rPr dirty="0" sz="850" b="1">
                          <a:solidFill>
                            <a:srgbClr val="3E3E3E"/>
                          </a:solidFill>
                          <a:latin typeface="Arial"/>
                          <a:cs typeface="Arial"/>
                        </a:rPr>
                        <a:t>39.68%</a:t>
                      </a:r>
                      <a:endParaRPr sz="850">
                        <a:latin typeface="Arial"/>
                        <a:cs typeface="Arial"/>
                      </a:endParaRPr>
                    </a:p>
                  </a:txBody>
                  <a:tcPr marL="0" marR="0" marB="0" marT="3175">
                    <a:lnT w="9525">
                      <a:solidFill>
                        <a:srgbClr val="CACACA"/>
                      </a:solidFill>
                      <a:prstDash val="solid"/>
                    </a:lnT>
                    <a:lnB w="9525">
                      <a:solidFill>
                        <a:srgbClr val="CACACA"/>
                      </a:solidFill>
                      <a:prstDash val="solid"/>
                    </a:lnB>
                  </a:tcPr>
                </a:tc>
              </a:tr>
            </a:tbl>
          </a:graphicData>
        </a:graphic>
      </p:graphicFrame>
      <p:sp>
        <p:nvSpPr>
          <p:cNvPr id="14" name="object 14"/>
          <p:cNvSpPr/>
          <p:nvPr/>
        </p:nvSpPr>
        <p:spPr>
          <a:xfrm>
            <a:off x="7214435" y="871788"/>
            <a:ext cx="0" cy="915035"/>
          </a:xfrm>
          <a:custGeom>
            <a:avLst/>
            <a:gdLst/>
            <a:ahLst/>
            <a:cxnLst/>
            <a:rect l="l" t="t" r="r" b="b"/>
            <a:pathLst>
              <a:path w="0" h="915035">
                <a:moveTo>
                  <a:pt x="0" y="0"/>
                </a:moveTo>
                <a:lnTo>
                  <a:pt x="0" y="914734"/>
                </a:lnTo>
              </a:path>
            </a:pathLst>
          </a:custGeom>
          <a:ln w="7686">
            <a:solidFill>
              <a:srgbClr val="CACACA"/>
            </a:solidFill>
          </a:ln>
        </p:spPr>
        <p:txBody>
          <a:bodyPr wrap="square" lIns="0" tIns="0" rIns="0" bIns="0" rtlCol="0"/>
          <a:lstStyle/>
          <a:p/>
        </p:txBody>
      </p:sp>
      <p:sp>
        <p:nvSpPr>
          <p:cNvPr id="15" name="object 15"/>
          <p:cNvSpPr/>
          <p:nvPr/>
        </p:nvSpPr>
        <p:spPr>
          <a:xfrm>
            <a:off x="5238917" y="1786522"/>
            <a:ext cx="1976120" cy="0"/>
          </a:xfrm>
          <a:custGeom>
            <a:avLst/>
            <a:gdLst/>
            <a:ahLst/>
            <a:cxnLst/>
            <a:rect l="l" t="t" r="r" b="b"/>
            <a:pathLst>
              <a:path w="1976120" h="0">
                <a:moveTo>
                  <a:pt x="0" y="0"/>
                </a:moveTo>
                <a:lnTo>
                  <a:pt x="1975518" y="0"/>
                </a:lnTo>
              </a:path>
            </a:pathLst>
          </a:custGeom>
          <a:ln w="7686">
            <a:solidFill>
              <a:srgbClr val="CACACA"/>
            </a:solidFill>
          </a:ln>
        </p:spPr>
        <p:txBody>
          <a:bodyPr wrap="square" lIns="0" tIns="0" rIns="0" bIns="0" rtlCol="0"/>
          <a:lstStyle/>
          <a:p/>
        </p:txBody>
      </p:sp>
      <p:sp>
        <p:nvSpPr>
          <p:cNvPr id="16" name="object 16"/>
          <p:cNvSpPr/>
          <p:nvPr/>
        </p:nvSpPr>
        <p:spPr>
          <a:xfrm>
            <a:off x="319338" y="6821403"/>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7" name="object 17"/>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8" name="object 18"/>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9" name="object 19"/>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20" name="object 20"/>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21" name="object 21"/>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22" name="object 22"/>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23" name="object 23"/>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24" name="object 24"/>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25" name="object 25"/>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9338" y="2193925"/>
            <a:ext cx="6925945" cy="0"/>
          </a:xfrm>
          <a:custGeom>
            <a:avLst/>
            <a:gdLst/>
            <a:ahLst/>
            <a:cxnLst/>
            <a:rect l="l" t="t" r="r" b="b"/>
            <a:pathLst>
              <a:path w="6925945" h="0">
                <a:moveTo>
                  <a:pt x="0" y="0"/>
                </a:moveTo>
                <a:lnTo>
                  <a:pt x="6925844" y="0"/>
                </a:lnTo>
              </a:path>
            </a:pathLst>
          </a:custGeom>
          <a:ln w="7686">
            <a:solidFill>
              <a:srgbClr val="CACACA"/>
            </a:solidFill>
          </a:ln>
        </p:spPr>
        <p:txBody>
          <a:bodyPr wrap="square" lIns="0" tIns="0" rIns="0" bIns="0" rtlCol="0"/>
          <a:lstStyle/>
          <a:p/>
        </p:txBody>
      </p:sp>
      <p:sp>
        <p:nvSpPr>
          <p:cNvPr id="3" name="object 3"/>
          <p:cNvSpPr txBox="1"/>
          <p:nvPr/>
        </p:nvSpPr>
        <p:spPr>
          <a:xfrm>
            <a:off x="302794" y="417094"/>
            <a:ext cx="6957059" cy="400621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Recent</a:t>
            </a:r>
            <a:r>
              <a:rPr dirty="0" sz="1050" spc="5" b="1">
                <a:solidFill>
                  <a:srgbClr val="007F06"/>
                </a:solidFill>
                <a:latin typeface="Arial"/>
                <a:cs typeface="Arial"/>
              </a:rPr>
              <a:t> </a:t>
            </a:r>
            <a:r>
              <a:rPr dirty="0" sz="1050" spc="25" b="1">
                <a:solidFill>
                  <a:srgbClr val="007F06"/>
                </a:solidFill>
                <a:latin typeface="Arial"/>
                <a:cs typeface="Arial"/>
              </a:rPr>
              <a:t>News</a:t>
            </a:r>
            <a:endParaRPr sz="1050">
              <a:latin typeface="Arial"/>
              <a:cs typeface="Arial"/>
            </a:endParaRPr>
          </a:p>
          <a:p>
            <a:pPr marL="12700">
              <a:lnSpc>
                <a:spcPct val="100000"/>
              </a:lnSpc>
              <a:spcBef>
                <a:spcPts val="695"/>
              </a:spcBef>
            </a:pPr>
            <a:r>
              <a:rPr dirty="0" sz="850" spc="-5" b="1">
                <a:solidFill>
                  <a:srgbClr val="3E3E3E"/>
                </a:solidFill>
                <a:latin typeface="Arial"/>
                <a:cs typeface="Arial"/>
              </a:rPr>
              <a:t>American Express Introduces Offers to Help Consumers Amid Pandemic </a:t>
            </a:r>
            <a:r>
              <a:rPr dirty="0" sz="850" spc="-5">
                <a:solidFill>
                  <a:srgbClr val="3E3E3E"/>
                </a:solidFill>
                <a:latin typeface="Arial"/>
                <a:cs typeface="Arial"/>
              </a:rPr>
              <a:t>— Jan 5,</a:t>
            </a:r>
            <a:r>
              <a:rPr dirty="0" sz="850" spc="25">
                <a:solidFill>
                  <a:srgbClr val="3E3E3E"/>
                </a:solidFill>
                <a:latin typeface="Arial"/>
                <a:cs typeface="Arial"/>
              </a:rPr>
              <a:t> </a:t>
            </a:r>
            <a:r>
              <a:rPr dirty="0" sz="850" spc="-5">
                <a:solidFill>
                  <a:srgbClr val="3E3E3E"/>
                </a:solidFill>
                <a:latin typeface="Arial"/>
                <a:cs typeface="Arial"/>
              </a:rPr>
              <a:t>2021</a:t>
            </a:r>
            <a:endParaRPr sz="850">
              <a:latin typeface="Arial"/>
              <a:cs typeface="Arial"/>
            </a:endParaRPr>
          </a:p>
          <a:p>
            <a:pPr>
              <a:lnSpc>
                <a:spcPct val="100000"/>
              </a:lnSpc>
              <a:spcBef>
                <a:spcPts val="50"/>
              </a:spcBef>
            </a:pPr>
            <a:endParaRPr sz="850">
              <a:latin typeface="Times New Roman"/>
              <a:cs typeface="Times New Roman"/>
            </a:endParaRPr>
          </a:p>
          <a:p>
            <a:pPr algn="just" marL="12700" marR="17780">
              <a:lnSpc>
                <a:spcPct val="112700"/>
              </a:lnSpc>
            </a:pPr>
            <a:r>
              <a:rPr dirty="0" sz="850" spc="-5">
                <a:solidFill>
                  <a:srgbClr val="3E3E3E"/>
                </a:solidFill>
                <a:latin typeface="Arial"/>
                <a:cs typeface="Arial"/>
              </a:rPr>
              <a:t>American Express has unveiled new offers for U.S. Consumer, Small Business and Cobrand Card Members, and small merchants. The offers  intend to address the current needs of consumers amid the pandemic, with an intensified focus on online shopping, small business needs, local  travel and much</a:t>
            </a:r>
            <a:r>
              <a:rPr dirty="0" sz="850" spc="-10">
                <a:solidFill>
                  <a:srgbClr val="3E3E3E"/>
                </a:solidFill>
                <a:latin typeface="Arial"/>
                <a:cs typeface="Arial"/>
              </a:rPr>
              <a:t> </a:t>
            </a:r>
            <a:r>
              <a:rPr dirty="0" sz="850" spc="-5">
                <a:solidFill>
                  <a:srgbClr val="3E3E3E"/>
                </a:solidFill>
                <a:latin typeface="Arial"/>
                <a:cs typeface="Arial"/>
              </a:rPr>
              <a:t>more.</a:t>
            </a:r>
            <a:endParaRPr sz="850">
              <a:latin typeface="Arial"/>
              <a:cs typeface="Arial"/>
            </a:endParaRPr>
          </a:p>
          <a:p>
            <a:pPr>
              <a:lnSpc>
                <a:spcPct val="100000"/>
              </a:lnSpc>
              <a:spcBef>
                <a:spcPts val="10"/>
              </a:spcBef>
            </a:pPr>
            <a:endParaRPr sz="1000">
              <a:latin typeface="Times New Roman"/>
              <a:cs typeface="Times New Roman"/>
            </a:endParaRPr>
          </a:p>
          <a:p>
            <a:pPr marL="12700">
              <a:lnSpc>
                <a:spcPct val="100000"/>
              </a:lnSpc>
            </a:pPr>
            <a:r>
              <a:rPr dirty="0" sz="850" spc="-5" b="1">
                <a:solidFill>
                  <a:srgbClr val="3E3E3E"/>
                </a:solidFill>
                <a:latin typeface="Arial"/>
                <a:cs typeface="Arial"/>
              </a:rPr>
              <a:t>American Express Approves Quarterly Dividend </a:t>
            </a:r>
            <a:r>
              <a:rPr dirty="0" sz="850" spc="-5">
                <a:solidFill>
                  <a:srgbClr val="3E3E3E"/>
                </a:solidFill>
                <a:latin typeface="Arial"/>
                <a:cs typeface="Arial"/>
              </a:rPr>
              <a:t>— Dec 10,</a:t>
            </a:r>
            <a:r>
              <a:rPr dirty="0" sz="850" spc="15">
                <a:solidFill>
                  <a:srgbClr val="3E3E3E"/>
                </a:solidFill>
                <a:latin typeface="Arial"/>
                <a:cs typeface="Arial"/>
              </a:rPr>
              <a:t> </a:t>
            </a:r>
            <a:r>
              <a:rPr dirty="0" sz="850" spc="-5">
                <a:solidFill>
                  <a:srgbClr val="3E3E3E"/>
                </a:solidFill>
                <a:latin typeface="Arial"/>
                <a:cs typeface="Arial"/>
              </a:rPr>
              <a:t>2020</a:t>
            </a:r>
            <a:endParaRPr sz="850">
              <a:latin typeface="Arial"/>
              <a:cs typeface="Arial"/>
            </a:endParaRPr>
          </a:p>
          <a:p>
            <a:pPr>
              <a:lnSpc>
                <a:spcPct val="100000"/>
              </a:lnSpc>
              <a:spcBef>
                <a:spcPts val="45"/>
              </a:spcBef>
            </a:pPr>
            <a:endParaRPr sz="750">
              <a:latin typeface="Times New Roman"/>
              <a:cs typeface="Times New Roman"/>
            </a:endParaRPr>
          </a:p>
          <a:p>
            <a:pPr algn="just" marL="12700" marR="5080">
              <a:lnSpc>
                <a:spcPct val="112700"/>
              </a:lnSpc>
            </a:pPr>
            <a:r>
              <a:rPr dirty="0" sz="850" spc="-5">
                <a:solidFill>
                  <a:srgbClr val="3E3E3E"/>
                </a:solidFill>
                <a:latin typeface="Arial"/>
                <a:cs typeface="Arial"/>
              </a:rPr>
              <a:t>The board of directors at American Express has declared a quarterly dividend of 43 cents per share. The dividend will be paid on Feb 10, 2021 to  shareholders of record as of Jan 8.</a:t>
            </a:r>
            <a:endParaRPr sz="850">
              <a:latin typeface="Arial"/>
              <a:cs typeface="Arial"/>
            </a:endParaRPr>
          </a:p>
          <a:p>
            <a:pPr>
              <a:lnSpc>
                <a:spcPct val="100000"/>
              </a:lnSpc>
            </a:pPr>
            <a:endParaRPr sz="900">
              <a:latin typeface="Times New Roman"/>
              <a:cs typeface="Times New Roman"/>
            </a:endParaRPr>
          </a:p>
          <a:p>
            <a:pPr>
              <a:lnSpc>
                <a:spcPct val="100000"/>
              </a:lnSpc>
              <a:spcBef>
                <a:spcPts val="40"/>
              </a:spcBef>
            </a:pPr>
            <a:endParaRPr sz="950">
              <a:latin typeface="Times New Roman"/>
              <a:cs typeface="Times New Roman"/>
            </a:endParaRPr>
          </a:p>
          <a:p>
            <a:pPr marL="12700">
              <a:lnSpc>
                <a:spcPct val="100000"/>
              </a:lnSpc>
            </a:pPr>
            <a:r>
              <a:rPr dirty="0" sz="1050" spc="15" b="1">
                <a:solidFill>
                  <a:srgbClr val="007F06"/>
                </a:solidFill>
                <a:latin typeface="Arial"/>
                <a:cs typeface="Arial"/>
              </a:rPr>
              <a:t>Valuation</a:t>
            </a:r>
            <a:endParaRPr sz="1050">
              <a:latin typeface="Arial"/>
              <a:cs typeface="Arial"/>
            </a:endParaRPr>
          </a:p>
          <a:p>
            <a:pPr algn="just" marL="12700" marR="13970">
              <a:lnSpc>
                <a:spcPct val="112700"/>
              </a:lnSpc>
              <a:spcBef>
                <a:spcPts val="570"/>
              </a:spcBef>
            </a:pPr>
            <a:r>
              <a:rPr dirty="0" sz="850" spc="-5">
                <a:solidFill>
                  <a:srgbClr val="3E3E3E"/>
                </a:solidFill>
                <a:latin typeface="Arial"/>
                <a:cs typeface="Arial"/>
              </a:rPr>
              <a:t>American Express shares are up 21.9% and 49.9%, in the year-to-date period and over the trailing 12-month period, respectively. Stocks in the  Zacks sub-industry are up 8.4% and the Zacks Finance sector are up 9% in the year-to-date period, respectively. Over the past year, the Zacks  sub-industry are up 10.2% but the sector is up 33.8%.</a:t>
            </a:r>
            <a:endParaRPr sz="850">
              <a:latin typeface="Arial"/>
              <a:cs typeface="Arial"/>
            </a:endParaRPr>
          </a:p>
          <a:p>
            <a:pPr>
              <a:lnSpc>
                <a:spcPct val="100000"/>
              </a:lnSpc>
              <a:spcBef>
                <a:spcPts val="5"/>
              </a:spcBef>
            </a:pPr>
            <a:endParaRPr sz="1000">
              <a:latin typeface="Times New Roman"/>
              <a:cs typeface="Times New Roman"/>
            </a:endParaRPr>
          </a:p>
          <a:p>
            <a:pPr marL="12700">
              <a:lnSpc>
                <a:spcPct val="100000"/>
              </a:lnSpc>
            </a:pPr>
            <a:r>
              <a:rPr dirty="0" sz="850" spc="-5">
                <a:solidFill>
                  <a:srgbClr val="3E3E3E"/>
                </a:solidFill>
                <a:latin typeface="Arial"/>
                <a:cs typeface="Arial"/>
              </a:rPr>
              <a:t>The S&amp;P 500 index is up 2.9% in the year-to-date period and 42.6% in the past</a:t>
            </a:r>
            <a:r>
              <a:rPr dirty="0" sz="850" spc="15">
                <a:solidFill>
                  <a:srgbClr val="3E3E3E"/>
                </a:solidFill>
                <a:latin typeface="Arial"/>
                <a:cs typeface="Arial"/>
              </a:rPr>
              <a:t> </a:t>
            </a:r>
            <a:r>
              <a:rPr dirty="0" sz="850" spc="-5">
                <a:solidFill>
                  <a:srgbClr val="3E3E3E"/>
                </a:solidFill>
                <a:latin typeface="Arial"/>
                <a:cs typeface="Arial"/>
              </a:rPr>
              <a:t>year.</a:t>
            </a:r>
            <a:endParaRPr sz="850">
              <a:latin typeface="Arial"/>
              <a:cs typeface="Arial"/>
            </a:endParaRPr>
          </a:p>
          <a:p>
            <a:pPr>
              <a:lnSpc>
                <a:spcPct val="100000"/>
              </a:lnSpc>
              <a:spcBef>
                <a:spcPts val="55"/>
              </a:spcBef>
            </a:pPr>
            <a:endParaRPr sz="850">
              <a:latin typeface="Times New Roman"/>
              <a:cs typeface="Times New Roman"/>
            </a:endParaRPr>
          </a:p>
          <a:p>
            <a:pPr algn="just" marL="12700" marR="15240">
              <a:lnSpc>
                <a:spcPct val="112700"/>
              </a:lnSpc>
            </a:pPr>
            <a:r>
              <a:rPr dirty="0" sz="850" spc="-5">
                <a:solidFill>
                  <a:srgbClr val="3E3E3E"/>
                </a:solidFill>
                <a:latin typeface="Arial"/>
                <a:cs typeface="Arial"/>
              </a:rPr>
              <a:t>The stock is currently trading at 21.26x forward 12-month earnings, which compares to 14.45x for the Zacks sub-industry, 16.92x for the Zacks  sector and 22.12x for the S&amp;P 500 index.</a:t>
            </a:r>
            <a:endParaRPr sz="850">
              <a:latin typeface="Arial"/>
              <a:cs typeface="Arial"/>
            </a:endParaRPr>
          </a:p>
          <a:p>
            <a:pPr>
              <a:lnSpc>
                <a:spcPct val="100000"/>
              </a:lnSpc>
              <a:spcBef>
                <a:spcPts val="50"/>
              </a:spcBef>
            </a:pPr>
            <a:endParaRPr sz="850">
              <a:latin typeface="Times New Roman"/>
              <a:cs typeface="Times New Roman"/>
            </a:endParaRPr>
          </a:p>
          <a:p>
            <a:pPr algn="just" marL="12700" marR="16510">
              <a:lnSpc>
                <a:spcPct val="112700"/>
              </a:lnSpc>
            </a:pPr>
            <a:r>
              <a:rPr dirty="0" sz="850" spc="-5">
                <a:solidFill>
                  <a:srgbClr val="3E3E3E"/>
                </a:solidFill>
                <a:latin typeface="Arial"/>
                <a:cs typeface="Arial"/>
              </a:rPr>
              <a:t>Over the past five years, the stock has traded as high as 21.26x and as low as 8.03x, with a 5-year median of 13.53x. Our Neutral  recommendation indicates that the stock will perform in-line with the market. Our $155 price target reflects 22.37x forward</a:t>
            </a:r>
            <a:r>
              <a:rPr dirty="0" sz="850" spc="140">
                <a:solidFill>
                  <a:srgbClr val="3E3E3E"/>
                </a:solidFill>
                <a:latin typeface="Arial"/>
                <a:cs typeface="Arial"/>
              </a:rPr>
              <a:t> </a:t>
            </a:r>
            <a:r>
              <a:rPr dirty="0" sz="850" spc="-5">
                <a:solidFill>
                  <a:srgbClr val="3E3E3E"/>
                </a:solidFill>
                <a:latin typeface="Arial"/>
                <a:cs typeface="Arial"/>
              </a:rPr>
              <a:t>earnings.</a:t>
            </a:r>
            <a:endParaRPr sz="850">
              <a:latin typeface="Arial"/>
              <a:cs typeface="Arial"/>
            </a:endParaRPr>
          </a:p>
          <a:p>
            <a:pPr>
              <a:lnSpc>
                <a:spcPct val="100000"/>
              </a:lnSpc>
              <a:spcBef>
                <a:spcPts val="10"/>
              </a:spcBef>
            </a:pPr>
            <a:endParaRPr sz="1000">
              <a:latin typeface="Times New Roman"/>
              <a:cs typeface="Times New Roman"/>
            </a:endParaRPr>
          </a:p>
          <a:p>
            <a:pPr marL="12700">
              <a:lnSpc>
                <a:spcPct val="100000"/>
              </a:lnSpc>
            </a:pPr>
            <a:r>
              <a:rPr dirty="0" sz="850" spc="-5">
                <a:solidFill>
                  <a:srgbClr val="3E3E3E"/>
                </a:solidFill>
                <a:latin typeface="Arial"/>
                <a:cs typeface="Arial"/>
              </a:rPr>
              <a:t>The table below shows summary valuation data for AXP</a:t>
            </a:r>
            <a:endParaRPr sz="850">
              <a:latin typeface="Arial"/>
              <a:cs typeface="Arial"/>
            </a:endParaRPr>
          </a:p>
        </p:txBody>
      </p:sp>
      <p:sp>
        <p:nvSpPr>
          <p:cNvPr id="4" name="object 4"/>
          <p:cNvSpPr/>
          <p:nvPr/>
        </p:nvSpPr>
        <p:spPr>
          <a:xfrm>
            <a:off x="2001640" y="4565315"/>
            <a:ext cx="3694643" cy="2421355"/>
          </a:xfrm>
          <a:prstGeom prst="rect">
            <a:avLst/>
          </a:prstGeom>
          <a:blipFill>
            <a:blip r:embed="rId2" cstate="print"/>
            <a:stretch>
              <a:fillRect/>
            </a:stretch>
          </a:blipFill>
        </p:spPr>
        <p:txBody>
          <a:bodyPr wrap="square" lIns="0" tIns="0" rIns="0" bIns="0" rtlCol="0"/>
          <a:lstStyle/>
          <a:p/>
        </p:txBody>
      </p:sp>
      <p:sp>
        <p:nvSpPr>
          <p:cNvPr id="5" name="object 5"/>
          <p:cNvSpPr/>
          <p:nvPr/>
        </p:nvSpPr>
        <p:spPr>
          <a:xfrm>
            <a:off x="319338" y="7413290"/>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6" name="object 6"/>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7" name="object 7"/>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8" name="object 8"/>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9" name="object 9"/>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0" name="object 10"/>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1" name="object 11"/>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2" name="object 12"/>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3" name="object 13"/>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3"/>
              </a:rPr>
              <a:t>www.zacks.com</a:t>
            </a:r>
            <a:endParaRPr sz="850">
              <a:latin typeface="Arial"/>
              <a:cs typeface="Arial"/>
            </a:endParaRPr>
          </a:p>
        </p:txBody>
      </p:sp>
      <p:sp>
        <p:nvSpPr>
          <p:cNvPr id="14" name="object 14"/>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5494" y="2912644"/>
            <a:ext cx="6895097" cy="261352"/>
          </a:xfrm>
          <a:prstGeom prst="rect">
            <a:avLst/>
          </a:prstGeom>
          <a:blipFill>
            <a:blip r:embed="rId2" cstate="print"/>
            <a:stretch>
              <a:fillRect/>
            </a:stretch>
          </a:blipFill>
        </p:spPr>
        <p:txBody>
          <a:bodyPr wrap="square" lIns="0" tIns="0" rIns="0" bIns="0" rtlCol="0"/>
          <a:lstStyle/>
          <a:p/>
        </p:txBody>
      </p:sp>
      <p:sp>
        <p:nvSpPr>
          <p:cNvPr id="3" name="object 3"/>
          <p:cNvSpPr txBox="1"/>
          <p:nvPr/>
        </p:nvSpPr>
        <p:spPr>
          <a:xfrm>
            <a:off x="4761163" y="2961439"/>
            <a:ext cx="719455" cy="154940"/>
          </a:xfrm>
          <a:prstGeom prst="rect">
            <a:avLst/>
          </a:prstGeom>
        </p:spPr>
        <p:txBody>
          <a:bodyPr wrap="square" lIns="0" tIns="12065" rIns="0" bIns="0" rtlCol="0" vert="horz">
            <a:spAutoFit/>
          </a:bodyPr>
          <a:lstStyle/>
          <a:p>
            <a:pPr marL="12700">
              <a:lnSpc>
                <a:spcPct val="100000"/>
              </a:lnSpc>
              <a:spcBef>
                <a:spcPts val="95"/>
              </a:spcBef>
            </a:pPr>
            <a:r>
              <a:rPr dirty="0" sz="850" spc="-5">
                <a:solidFill>
                  <a:srgbClr val="3E3E3E"/>
                </a:solidFill>
                <a:latin typeface="Arial"/>
                <a:cs typeface="Arial"/>
              </a:rPr>
              <a:t>Industry</a:t>
            </a:r>
            <a:r>
              <a:rPr dirty="0" sz="850" spc="-45">
                <a:solidFill>
                  <a:srgbClr val="3E3E3E"/>
                </a:solidFill>
                <a:latin typeface="Arial"/>
                <a:cs typeface="Arial"/>
              </a:rPr>
              <a:t> </a:t>
            </a:r>
            <a:r>
              <a:rPr dirty="0" sz="850" spc="-5">
                <a:solidFill>
                  <a:srgbClr val="3E3E3E"/>
                </a:solidFill>
                <a:latin typeface="Arial"/>
                <a:cs typeface="Arial"/>
              </a:rPr>
              <a:t>Peers</a:t>
            </a:r>
            <a:endParaRPr sz="850">
              <a:latin typeface="Arial"/>
              <a:cs typeface="Arial"/>
            </a:endParaRPr>
          </a:p>
        </p:txBody>
      </p:sp>
      <p:sp>
        <p:nvSpPr>
          <p:cNvPr id="4" name="object 4"/>
          <p:cNvSpPr txBox="1"/>
          <p:nvPr/>
        </p:nvSpPr>
        <p:spPr>
          <a:xfrm>
            <a:off x="441157" y="2938379"/>
            <a:ext cx="3641090" cy="407034"/>
          </a:xfrm>
          <a:prstGeom prst="rect">
            <a:avLst/>
          </a:prstGeom>
        </p:spPr>
        <p:txBody>
          <a:bodyPr wrap="square" lIns="0" tIns="17780" rIns="0" bIns="0" rtlCol="0" vert="horz">
            <a:spAutoFit/>
          </a:bodyPr>
          <a:lstStyle/>
          <a:p>
            <a:pPr marL="12700">
              <a:lnSpc>
                <a:spcPct val="100000"/>
              </a:lnSpc>
              <a:spcBef>
                <a:spcPts val="140"/>
              </a:spcBef>
              <a:tabLst>
                <a:tab pos="1534160" algn="l"/>
              </a:tabLst>
            </a:pPr>
            <a:r>
              <a:rPr dirty="0" sz="1050" spc="15" b="1">
                <a:solidFill>
                  <a:srgbClr val="007F06"/>
                </a:solidFill>
                <a:latin typeface="Arial"/>
                <a:cs typeface="Arial"/>
              </a:rPr>
              <a:t>Industry</a:t>
            </a:r>
            <a:r>
              <a:rPr dirty="0" sz="1050" spc="30" b="1">
                <a:solidFill>
                  <a:srgbClr val="007F06"/>
                </a:solidFill>
                <a:latin typeface="Arial"/>
                <a:cs typeface="Arial"/>
              </a:rPr>
              <a:t> </a:t>
            </a:r>
            <a:r>
              <a:rPr dirty="0" sz="1050" spc="20" b="1">
                <a:solidFill>
                  <a:srgbClr val="007F06"/>
                </a:solidFill>
                <a:latin typeface="Arial"/>
                <a:cs typeface="Arial"/>
              </a:rPr>
              <a:t>Comparison	</a:t>
            </a:r>
            <a:r>
              <a:rPr dirty="0" sz="850" spc="-5">
                <a:solidFill>
                  <a:srgbClr val="3E3E3E"/>
                </a:solidFill>
                <a:latin typeface="Arial"/>
                <a:cs typeface="Arial"/>
              </a:rPr>
              <a:t>Industry: Financial - Miscellaneous</a:t>
            </a:r>
            <a:r>
              <a:rPr dirty="0" sz="850" spc="40">
                <a:solidFill>
                  <a:srgbClr val="3E3E3E"/>
                </a:solidFill>
                <a:latin typeface="Arial"/>
                <a:cs typeface="Arial"/>
              </a:rPr>
              <a:t> </a:t>
            </a:r>
            <a:r>
              <a:rPr dirty="0" sz="850" spc="-5">
                <a:solidFill>
                  <a:srgbClr val="3E3E3E"/>
                </a:solidFill>
                <a:latin typeface="Arial"/>
                <a:cs typeface="Arial"/>
              </a:rPr>
              <a:t>Services</a:t>
            </a:r>
            <a:endParaRPr sz="850">
              <a:latin typeface="Arial"/>
              <a:cs typeface="Arial"/>
            </a:endParaRPr>
          </a:p>
          <a:p>
            <a:pPr marL="2195195">
              <a:lnSpc>
                <a:spcPct val="100000"/>
              </a:lnSpc>
              <a:spcBef>
                <a:spcPts val="795"/>
              </a:spcBef>
              <a:tabLst>
                <a:tab pos="2887345" algn="l"/>
              </a:tabLst>
            </a:pPr>
            <a:r>
              <a:rPr dirty="0" sz="750" spc="25" b="1">
                <a:solidFill>
                  <a:srgbClr val="3E3E3E"/>
                </a:solidFill>
                <a:latin typeface="Arial"/>
                <a:cs typeface="Arial"/>
              </a:rPr>
              <a:t>AXP	</a:t>
            </a:r>
            <a:r>
              <a:rPr dirty="0" sz="750" spc="20" b="1">
                <a:solidFill>
                  <a:srgbClr val="3E3E3E"/>
                </a:solidFill>
                <a:latin typeface="Arial"/>
                <a:cs typeface="Arial"/>
              </a:rPr>
              <a:t>X</a:t>
            </a:r>
            <a:r>
              <a:rPr dirty="0" sz="750" b="1">
                <a:solidFill>
                  <a:srgbClr val="3E3E3E"/>
                </a:solidFill>
                <a:latin typeface="Arial"/>
                <a:cs typeface="Arial"/>
              </a:rPr>
              <a:t> </a:t>
            </a:r>
            <a:r>
              <a:rPr dirty="0" sz="750" spc="15" b="1">
                <a:solidFill>
                  <a:srgbClr val="3E3E3E"/>
                </a:solidFill>
                <a:latin typeface="Arial"/>
                <a:cs typeface="Arial"/>
              </a:rPr>
              <a:t>Industry</a:t>
            </a:r>
            <a:endParaRPr sz="750">
              <a:latin typeface="Arial"/>
              <a:cs typeface="Arial"/>
            </a:endParaRPr>
          </a:p>
        </p:txBody>
      </p:sp>
      <p:sp>
        <p:nvSpPr>
          <p:cNvPr id="5" name="object 5"/>
          <p:cNvSpPr txBox="1"/>
          <p:nvPr/>
        </p:nvSpPr>
        <p:spPr>
          <a:xfrm>
            <a:off x="4123155" y="3199731"/>
            <a:ext cx="42545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S&amp;P</a:t>
            </a:r>
            <a:r>
              <a:rPr dirty="0" sz="750" spc="-60" b="1">
                <a:solidFill>
                  <a:srgbClr val="3E3E3E"/>
                </a:solidFill>
                <a:latin typeface="Arial"/>
                <a:cs typeface="Arial"/>
              </a:rPr>
              <a:t> </a:t>
            </a:r>
            <a:r>
              <a:rPr dirty="0" sz="750" spc="20" b="1">
                <a:solidFill>
                  <a:srgbClr val="3E3E3E"/>
                </a:solidFill>
                <a:latin typeface="Arial"/>
                <a:cs typeface="Arial"/>
              </a:rPr>
              <a:t>500</a:t>
            </a:r>
            <a:endParaRPr sz="750">
              <a:latin typeface="Arial"/>
              <a:cs typeface="Arial"/>
            </a:endParaRPr>
          </a:p>
        </p:txBody>
      </p:sp>
      <p:sp>
        <p:nvSpPr>
          <p:cNvPr id="6" name="object 6"/>
          <p:cNvSpPr txBox="1"/>
          <p:nvPr/>
        </p:nvSpPr>
        <p:spPr>
          <a:xfrm>
            <a:off x="5399171" y="3199731"/>
            <a:ext cx="120014" cy="145415"/>
          </a:xfrm>
          <a:prstGeom prst="rect">
            <a:avLst/>
          </a:prstGeom>
        </p:spPr>
        <p:txBody>
          <a:bodyPr wrap="square" lIns="0" tIns="17145" rIns="0" bIns="0" rtlCol="0" vert="horz">
            <a:spAutoFit/>
          </a:bodyPr>
          <a:lstStyle/>
          <a:p>
            <a:pPr marL="12700">
              <a:lnSpc>
                <a:spcPct val="100000"/>
              </a:lnSpc>
              <a:spcBef>
                <a:spcPts val="135"/>
              </a:spcBef>
            </a:pPr>
            <a:r>
              <a:rPr dirty="0" sz="750" spc="15" b="1">
                <a:solidFill>
                  <a:srgbClr val="3E3E3E"/>
                </a:solidFill>
                <a:latin typeface="Arial"/>
                <a:cs typeface="Arial"/>
              </a:rPr>
              <a:t>IX</a:t>
            </a:r>
            <a:endParaRPr sz="750">
              <a:latin typeface="Arial"/>
              <a:cs typeface="Arial"/>
            </a:endParaRPr>
          </a:p>
        </p:txBody>
      </p:sp>
      <p:sp>
        <p:nvSpPr>
          <p:cNvPr id="7" name="object 7"/>
          <p:cNvSpPr txBox="1"/>
          <p:nvPr/>
        </p:nvSpPr>
        <p:spPr>
          <a:xfrm>
            <a:off x="6060239" y="3199731"/>
            <a:ext cx="297815"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3E3E3E"/>
                </a:solidFill>
                <a:latin typeface="Arial"/>
                <a:cs typeface="Arial"/>
              </a:rPr>
              <a:t>SNEX</a:t>
            </a:r>
            <a:endParaRPr sz="750">
              <a:latin typeface="Arial"/>
              <a:cs typeface="Arial"/>
            </a:endParaRPr>
          </a:p>
        </p:txBody>
      </p:sp>
      <p:sp>
        <p:nvSpPr>
          <p:cNvPr id="8" name="object 8"/>
          <p:cNvSpPr txBox="1"/>
          <p:nvPr/>
        </p:nvSpPr>
        <p:spPr>
          <a:xfrm>
            <a:off x="6974974" y="319973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3E3E3E"/>
                </a:solidFill>
                <a:latin typeface="Arial"/>
                <a:cs typeface="Arial"/>
              </a:rPr>
              <a:t>SYF</a:t>
            </a:r>
            <a:endParaRPr sz="750">
              <a:latin typeface="Arial"/>
              <a:cs typeface="Arial"/>
            </a:endParaRPr>
          </a:p>
        </p:txBody>
      </p:sp>
      <p:sp>
        <p:nvSpPr>
          <p:cNvPr id="9" name="object 9"/>
          <p:cNvSpPr txBox="1"/>
          <p:nvPr/>
        </p:nvSpPr>
        <p:spPr>
          <a:xfrm>
            <a:off x="302794" y="3414963"/>
            <a:ext cx="2557145" cy="145415"/>
          </a:xfrm>
          <a:prstGeom prst="rect">
            <a:avLst/>
          </a:prstGeom>
        </p:spPr>
        <p:txBody>
          <a:bodyPr wrap="square" lIns="0" tIns="17145" rIns="0" bIns="0" rtlCol="0" vert="horz">
            <a:spAutoFit/>
          </a:bodyPr>
          <a:lstStyle/>
          <a:p>
            <a:pPr marL="12700">
              <a:lnSpc>
                <a:spcPct val="100000"/>
              </a:lnSpc>
              <a:spcBef>
                <a:spcPts val="135"/>
              </a:spcBef>
              <a:tabLst>
                <a:tab pos="2226310" algn="l"/>
              </a:tabLst>
            </a:pPr>
            <a:r>
              <a:rPr dirty="0" sz="750" spc="20" b="1">
                <a:solidFill>
                  <a:srgbClr val="3E3E3E"/>
                </a:solidFill>
                <a:latin typeface="Arial"/>
                <a:cs typeface="Arial"/>
              </a:rPr>
              <a:t>Zacks</a:t>
            </a:r>
            <a:r>
              <a:rPr dirty="0" sz="750" spc="10" b="1">
                <a:solidFill>
                  <a:srgbClr val="3E3E3E"/>
                </a:solidFill>
                <a:latin typeface="Arial"/>
                <a:cs typeface="Arial"/>
              </a:rPr>
              <a:t> </a:t>
            </a:r>
            <a:r>
              <a:rPr dirty="0" sz="750" spc="20" b="1">
                <a:solidFill>
                  <a:srgbClr val="3E3E3E"/>
                </a:solidFill>
                <a:latin typeface="Arial"/>
                <a:cs typeface="Arial"/>
              </a:rPr>
              <a:t>Recommendation</a:t>
            </a:r>
            <a:r>
              <a:rPr dirty="0" sz="750" spc="10" b="1">
                <a:solidFill>
                  <a:srgbClr val="3E3E3E"/>
                </a:solidFill>
                <a:latin typeface="Arial"/>
                <a:cs typeface="Arial"/>
              </a:rPr>
              <a:t> </a:t>
            </a:r>
            <a:r>
              <a:rPr dirty="0" sz="750" spc="20" b="1">
                <a:solidFill>
                  <a:srgbClr val="3E3E3E"/>
                </a:solidFill>
                <a:latin typeface="Arial"/>
                <a:cs typeface="Arial"/>
              </a:rPr>
              <a:t>(Long</a:t>
            </a:r>
            <a:r>
              <a:rPr dirty="0" sz="750" spc="10" b="1">
                <a:solidFill>
                  <a:srgbClr val="3E3E3E"/>
                </a:solidFill>
                <a:latin typeface="Arial"/>
                <a:cs typeface="Arial"/>
              </a:rPr>
              <a:t> </a:t>
            </a:r>
            <a:r>
              <a:rPr dirty="0" sz="750" spc="20" b="1">
                <a:solidFill>
                  <a:srgbClr val="3E3E3E"/>
                </a:solidFill>
                <a:latin typeface="Arial"/>
                <a:cs typeface="Arial"/>
              </a:rPr>
              <a:t>Term)</a:t>
            </a:r>
            <a:r>
              <a:rPr dirty="0" sz="750" b="1">
                <a:solidFill>
                  <a:srgbClr val="3E3E3E"/>
                </a:solidFill>
                <a:latin typeface="Arial"/>
                <a:cs typeface="Arial"/>
              </a:rPr>
              <a:t>	</a:t>
            </a:r>
            <a:r>
              <a:rPr dirty="0" baseline="3968" sz="1050" spc="15" b="1">
                <a:solidFill>
                  <a:srgbClr val="A97730"/>
                </a:solidFill>
                <a:latin typeface="Arial"/>
                <a:cs typeface="Arial"/>
              </a:rPr>
              <a:t>Neutral</a:t>
            </a:r>
            <a:endParaRPr baseline="3968" sz="1050">
              <a:latin typeface="Arial"/>
              <a:cs typeface="Arial"/>
            </a:endParaRPr>
          </a:p>
        </p:txBody>
      </p:sp>
      <p:sp>
        <p:nvSpPr>
          <p:cNvPr id="10" name="object 10"/>
          <p:cNvSpPr txBox="1"/>
          <p:nvPr/>
        </p:nvSpPr>
        <p:spPr>
          <a:xfrm>
            <a:off x="3777247" y="341496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1" name="object 11"/>
          <p:cNvSpPr txBox="1"/>
          <p:nvPr/>
        </p:nvSpPr>
        <p:spPr>
          <a:xfrm>
            <a:off x="4492123" y="341496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2" name="object 12"/>
          <p:cNvSpPr txBox="1"/>
          <p:nvPr/>
        </p:nvSpPr>
        <p:spPr>
          <a:xfrm>
            <a:off x="5176253" y="3414963"/>
            <a:ext cx="34353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A97730"/>
                </a:solidFill>
                <a:latin typeface="Arial"/>
                <a:cs typeface="Arial"/>
              </a:rPr>
              <a:t>Neutral</a:t>
            </a:r>
            <a:endParaRPr sz="700">
              <a:latin typeface="Arial"/>
              <a:cs typeface="Arial"/>
            </a:endParaRPr>
          </a:p>
        </p:txBody>
      </p:sp>
      <p:sp>
        <p:nvSpPr>
          <p:cNvPr id="13" name="object 13"/>
          <p:cNvSpPr txBox="1"/>
          <p:nvPr/>
        </p:nvSpPr>
        <p:spPr>
          <a:xfrm>
            <a:off x="5714331" y="3414963"/>
            <a:ext cx="64071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67090A"/>
                </a:solidFill>
                <a:latin typeface="Arial"/>
                <a:cs typeface="Arial"/>
              </a:rPr>
              <a:t>Underperform</a:t>
            </a:r>
            <a:endParaRPr sz="700">
              <a:latin typeface="Arial"/>
              <a:cs typeface="Arial"/>
            </a:endParaRPr>
          </a:p>
        </p:txBody>
      </p:sp>
      <p:sp>
        <p:nvSpPr>
          <p:cNvPr id="14" name="object 14"/>
          <p:cNvSpPr txBox="1"/>
          <p:nvPr/>
        </p:nvSpPr>
        <p:spPr>
          <a:xfrm>
            <a:off x="6659813" y="3414963"/>
            <a:ext cx="532765" cy="136525"/>
          </a:xfrm>
          <a:prstGeom prst="rect">
            <a:avLst/>
          </a:prstGeom>
        </p:spPr>
        <p:txBody>
          <a:bodyPr wrap="square" lIns="0" tIns="15875" rIns="0" bIns="0" rtlCol="0" vert="horz">
            <a:spAutoFit/>
          </a:bodyPr>
          <a:lstStyle/>
          <a:p>
            <a:pPr marL="12700">
              <a:lnSpc>
                <a:spcPct val="100000"/>
              </a:lnSpc>
              <a:spcBef>
                <a:spcPts val="125"/>
              </a:spcBef>
            </a:pPr>
            <a:r>
              <a:rPr dirty="0" sz="700" spc="10" b="1">
                <a:solidFill>
                  <a:srgbClr val="556638"/>
                </a:solidFill>
                <a:latin typeface="Arial"/>
                <a:cs typeface="Arial"/>
              </a:rPr>
              <a:t>Outperform</a:t>
            </a:r>
            <a:endParaRPr sz="700">
              <a:latin typeface="Arial"/>
              <a:cs typeface="Arial"/>
            </a:endParaRPr>
          </a:p>
        </p:txBody>
      </p:sp>
      <p:sp>
        <p:nvSpPr>
          <p:cNvPr id="15" name="object 15"/>
          <p:cNvSpPr txBox="1"/>
          <p:nvPr/>
        </p:nvSpPr>
        <p:spPr>
          <a:xfrm>
            <a:off x="302794" y="3637881"/>
            <a:ext cx="1208405"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3E3E3E"/>
                </a:solidFill>
                <a:latin typeface="Arial"/>
                <a:cs typeface="Arial"/>
              </a:rPr>
              <a:t>Zacks Rank </a:t>
            </a:r>
            <a:r>
              <a:rPr dirty="0" sz="750" spc="15" b="1">
                <a:solidFill>
                  <a:srgbClr val="3E3E3E"/>
                </a:solidFill>
                <a:latin typeface="Arial"/>
                <a:cs typeface="Arial"/>
              </a:rPr>
              <a:t>(Short</a:t>
            </a:r>
            <a:r>
              <a:rPr dirty="0" sz="750" spc="-70" b="1">
                <a:solidFill>
                  <a:srgbClr val="3E3E3E"/>
                </a:solidFill>
                <a:latin typeface="Arial"/>
                <a:cs typeface="Arial"/>
              </a:rPr>
              <a:t> </a:t>
            </a:r>
            <a:r>
              <a:rPr dirty="0" sz="750" spc="20" b="1">
                <a:solidFill>
                  <a:srgbClr val="3E3E3E"/>
                </a:solidFill>
                <a:latin typeface="Arial"/>
                <a:cs typeface="Arial"/>
              </a:rPr>
              <a:t>Term)</a:t>
            </a:r>
            <a:endParaRPr sz="750">
              <a:latin typeface="Arial"/>
              <a:cs typeface="Arial"/>
            </a:endParaRPr>
          </a:p>
        </p:txBody>
      </p:sp>
      <p:sp>
        <p:nvSpPr>
          <p:cNvPr id="16" name="object 16"/>
          <p:cNvSpPr/>
          <p:nvPr/>
        </p:nvSpPr>
        <p:spPr>
          <a:xfrm>
            <a:off x="2713789"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7" name="object 17"/>
          <p:cNvSpPr txBox="1"/>
          <p:nvPr/>
        </p:nvSpPr>
        <p:spPr>
          <a:xfrm>
            <a:off x="2731836"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800101"/>
                </a:solidFill>
                <a:latin typeface="Arial"/>
                <a:cs typeface="Arial"/>
              </a:rPr>
              <a:t>3</a:t>
            </a:r>
            <a:endParaRPr sz="750">
              <a:latin typeface="Arial"/>
              <a:cs typeface="Arial"/>
            </a:endParaRPr>
          </a:p>
        </p:txBody>
      </p:sp>
      <p:sp>
        <p:nvSpPr>
          <p:cNvPr id="18" name="object 18"/>
          <p:cNvSpPr/>
          <p:nvPr/>
        </p:nvSpPr>
        <p:spPr>
          <a:xfrm>
            <a:off x="2709946" y="3646738"/>
            <a:ext cx="0" cy="154305"/>
          </a:xfrm>
          <a:custGeom>
            <a:avLst/>
            <a:gdLst/>
            <a:ahLst/>
            <a:cxnLst/>
            <a:rect l="l" t="t" r="r" b="b"/>
            <a:pathLst>
              <a:path w="0" h="154304">
                <a:moveTo>
                  <a:pt x="0" y="0"/>
                </a:moveTo>
                <a:lnTo>
                  <a:pt x="0" y="153736"/>
                </a:lnTo>
              </a:path>
            </a:pathLst>
          </a:custGeom>
          <a:ln w="7686">
            <a:solidFill>
              <a:srgbClr val="BA7B01"/>
            </a:solidFill>
          </a:ln>
        </p:spPr>
        <p:txBody>
          <a:bodyPr wrap="square" lIns="0" tIns="0" rIns="0" bIns="0" rtlCol="0"/>
          <a:lstStyle/>
          <a:p/>
        </p:txBody>
      </p:sp>
      <p:sp>
        <p:nvSpPr>
          <p:cNvPr id="19" name="object 19"/>
          <p:cNvSpPr/>
          <p:nvPr/>
        </p:nvSpPr>
        <p:spPr>
          <a:xfrm>
            <a:off x="2709946" y="3646738"/>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20" name="object 20"/>
          <p:cNvSpPr/>
          <p:nvPr/>
        </p:nvSpPr>
        <p:spPr>
          <a:xfrm>
            <a:off x="2840622" y="36467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21" name="object 21"/>
          <p:cNvSpPr/>
          <p:nvPr/>
        </p:nvSpPr>
        <p:spPr>
          <a:xfrm>
            <a:off x="2709946" y="3808161"/>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22" name="object 22"/>
          <p:cNvSpPr txBox="1"/>
          <p:nvPr/>
        </p:nvSpPr>
        <p:spPr>
          <a:xfrm>
            <a:off x="3777247" y="3637881"/>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3" name="object 23"/>
          <p:cNvSpPr txBox="1"/>
          <p:nvPr/>
        </p:nvSpPr>
        <p:spPr>
          <a:xfrm>
            <a:off x="4492123" y="3637881"/>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4" name="object 24"/>
          <p:cNvSpPr/>
          <p:nvPr/>
        </p:nvSpPr>
        <p:spPr>
          <a:xfrm>
            <a:off x="5373437"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25" name="object 25"/>
          <p:cNvSpPr txBox="1"/>
          <p:nvPr/>
        </p:nvSpPr>
        <p:spPr>
          <a:xfrm>
            <a:off x="5391484"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800101"/>
                </a:solidFill>
                <a:latin typeface="Arial"/>
                <a:cs typeface="Arial"/>
              </a:rPr>
              <a:t>3</a:t>
            </a:r>
            <a:endParaRPr sz="750">
              <a:latin typeface="Arial"/>
              <a:cs typeface="Arial"/>
            </a:endParaRPr>
          </a:p>
        </p:txBody>
      </p:sp>
      <p:sp>
        <p:nvSpPr>
          <p:cNvPr id="26" name="object 26"/>
          <p:cNvSpPr/>
          <p:nvPr/>
        </p:nvSpPr>
        <p:spPr>
          <a:xfrm>
            <a:off x="5369593" y="3646738"/>
            <a:ext cx="0" cy="154305"/>
          </a:xfrm>
          <a:custGeom>
            <a:avLst/>
            <a:gdLst/>
            <a:ahLst/>
            <a:cxnLst/>
            <a:rect l="l" t="t" r="r" b="b"/>
            <a:pathLst>
              <a:path w="0" h="154304">
                <a:moveTo>
                  <a:pt x="0" y="0"/>
                </a:moveTo>
                <a:lnTo>
                  <a:pt x="0" y="153736"/>
                </a:lnTo>
              </a:path>
            </a:pathLst>
          </a:custGeom>
          <a:ln w="7686">
            <a:solidFill>
              <a:srgbClr val="BA7B01"/>
            </a:solidFill>
          </a:ln>
        </p:spPr>
        <p:txBody>
          <a:bodyPr wrap="square" lIns="0" tIns="0" rIns="0" bIns="0" rtlCol="0"/>
          <a:lstStyle/>
          <a:p/>
        </p:txBody>
      </p:sp>
      <p:sp>
        <p:nvSpPr>
          <p:cNvPr id="27" name="object 27"/>
          <p:cNvSpPr/>
          <p:nvPr/>
        </p:nvSpPr>
        <p:spPr>
          <a:xfrm>
            <a:off x="5369593" y="3646738"/>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28" name="object 28"/>
          <p:cNvSpPr/>
          <p:nvPr/>
        </p:nvSpPr>
        <p:spPr>
          <a:xfrm>
            <a:off x="5500269" y="36467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29" name="object 29"/>
          <p:cNvSpPr/>
          <p:nvPr/>
        </p:nvSpPr>
        <p:spPr>
          <a:xfrm>
            <a:off x="5369593" y="3808161"/>
            <a:ext cx="130810" cy="0"/>
          </a:xfrm>
          <a:custGeom>
            <a:avLst/>
            <a:gdLst/>
            <a:ahLst/>
            <a:cxnLst/>
            <a:rect l="l" t="t" r="r" b="b"/>
            <a:pathLst>
              <a:path w="130810" h="0">
                <a:moveTo>
                  <a:pt x="0" y="0"/>
                </a:moveTo>
                <a:lnTo>
                  <a:pt x="130676" y="0"/>
                </a:lnTo>
              </a:path>
            </a:pathLst>
          </a:custGeom>
          <a:ln w="7686">
            <a:solidFill>
              <a:srgbClr val="BA7B01"/>
            </a:solidFill>
          </a:ln>
        </p:spPr>
        <p:txBody>
          <a:bodyPr wrap="square" lIns="0" tIns="0" rIns="0" bIns="0" rtlCol="0"/>
          <a:lstStyle/>
          <a:p/>
        </p:txBody>
      </p:sp>
      <p:sp>
        <p:nvSpPr>
          <p:cNvPr id="30" name="object 30"/>
          <p:cNvSpPr/>
          <p:nvPr/>
        </p:nvSpPr>
        <p:spPr>
          <a:xfrm>
            <a:off x="6211302" y="3650581"/>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E10D0D"/>
          </a:solidFill>
        </p:spPr>
        <p:txBody>
          <a:bodyPr wrap="square" lIns="0" tIns="0" rIns="0" bIns="0" rtlCol="0"/>
          <a:lstStyle/>
          <a:p/>
        </p:txBody>
      </p:sp>
      <p:sp>
        <p:nvSpPr>
          <p:cNvPr id="31" name="object 31"/>
          <p:cNvSpPr txBox="1"/>
          <p:nvPr/>
        </p:nvSpPr>
        <p:spPr>
          <a:xfrm>
            <a:off x="6229350"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FFFFFF"/>
                </a:solidFill>
                <a:latin typeface="Arial"/>
                <a:cs typeface="Arial"/>
              </a:rPr>
              <a:t>5</a:t>
            </a:r>
            <a:endParaRPr sz="750">
              <a:latin typeface="Arial"/>
              <a:cs typeface="Arial"/>
            </a:endParaRPr>
          </a:p>
        </p:txBody>
      </p:sp>
      <p:sp>
        <p:nvSpPr>
          <p:cNvPr id="32" name="object 32"/>
          <p:cNvSpPr/>
          <p:nvPr/>
        </p:nvSpPr>
        <p:spPr>
          <a:xfrm>
            <a:off x="6207459" y="3646738"/>
            <a:ext cx="0" cy="154305"/>
          </a:xfrm>
          <a:custGeom>
            <a:avLst/>
            <a:gdLst/>
            <a:ahLst/>
            <a:cxnLst/>
            <a:rect l="l" t="t" r="r" b="b"/>
            <a:pathLst>
              <a:path w="0" h="154304">
                <a:moveTo>
                  <a:pt x="0" y="0"/>
                </a:moveTo>
                <a:lnTo>
                  <a:pt x="0" y="153736"/>
                </a:lnTo>
              </a:path>
            </a:pathLst>
          </a:custGeom>
          <a:ln w="7686">
            <a:solidFill>
              <a:srgbClr val="B50101"/>
            </a:solidFill>
          </a:ln>
        </p:spPr>
        <p:txBody>
          <a:bodyPr wrap="square" lIns="0" tIns="0" rIns="0" bIns="0" rtlCol="0"/>
          <a:lstStyle/>
          <a:p/>
        </p:txBody>
      </p:sp>
      <p:sp>
        <p:nvSpPr>
          <p:cNvPr id="33" name="object 33"/>
          <p:cNvSpPr/>
          <p:nvPr/>
        </p:nvSpPr>
        <p:spPr>
          <a:xfrm>
            <a:off x="6207459" y="3646738"/>
            <a:ext cx="130810" cy="0"/>
          </a:xfrm>
          <a:custGeom>
            <a:avLst/>
            <a:gdLst/>
            <a:ahLst/>
            <a:cxnLst/>
            <a:rect l="l" t="t" r="r" b="b"/>
            <a:pathLst>
              <a:path w="130810" h="0">
                <a:moveTo>
                  <a:pt x="0" y="0"/>
                </a:moveTo>
                <a:lnTo>
                  <a:pt x="130676" y="0"/>
                </a:lnTo>
              </a:path>
            </a:pathLst>
          </a:custGeom>
          <a:ln w="7686">
            <a:solidFill>
              <a:srgbClr val="B50101"/>
            </a:solidFill>
          </a:ln>
        </p:spPr>
        <p:txBody>
          <a:bodyPr wrap="square" lIns="0" tIns="0" rIns="0" bIns="0" rtlCol="0"/>
          <a:lstStyle/>
          <a:p/>
        </p:txBody>
      </p:sp>
      <p:sp>
        <p:nvSpPr>
          <p:cNvPr id="34" name="object 34"/>
          <p:cNvSpPr/>
          <p:nvPr/>
        </p:nvSpPr>
        <p:spPr>
          <a:xfrm>
            <a:off x="6338135" y="3646738"/>
            <a:ext cx="0" cy="161925"/>
          </a:xfrm>
          <a:custGeom>
            <a:avLst/>
            <a:gdLst/>
            <a:ahLst/>
            <a:cxnLst/>
            <a:rect l="l" t="t" r="r" b="b"/>
            <a:pathLst>
              <a:path w="0" h="161925">
                <a:moveTo>
                  <a:pt x="0" y="0"/>
                </a:moveTo>
                <a:lnTo>
                  <a:pt x="0" y="161423"/>
                </a:lnTo>
              </a:path>
            </a:pathLst>
          </a:custGeom>
          <a:ln w="7686">
            <a:solidFill>
              <a:srgbClr val="B50101"/>
            </a:solidFill>
          </a:ln>
        </p:spPr>
        <p:txBody>
          <a:bodyPr wrap="square" lIns="0" tIns="0" rIns="0" bIns="0" rtlCol="0"/>
          <a:lstStyle/>
          <a:p/>
        </p:txBody>
      </p:sp>
      <p:sp>
        <p:nvSpPr>
          <p:cNvPr id="35" name="object 35"/>
          <p:cNvSpPr/>
          <p:nvPr/>
        </p:nvSpPr>
        <p:spPr>
          <a:xfrm>
            <a:off x="6207459" y="3808161"/>
            <a:ext cx="130810" cy="0"/>
          </a:xfrm>
          <a:custGeom>
            <a:avLst/>
            <a:gdLst/>
            <a:ahLst/>
            <a:cxnLst/>
            <a:rect l="l" t="t" r="r" b="b"/>
            <a:pathLst>
              <a:path w="130810" h="0">
                <a:moveTo>
                  <a:pt x="0" y="0"/>
                </a:moveTo>
                <a:lnTo>
                  <a:pt x="130676" y="0"/>
                </a:lnTo>
              </a:path>
            </a:pathLst>
          </a:custGeom>
          <a:ln w="7686">
            <a:solidFill>
              <a:srgbClr val="B50101"/>
            </a:solidFill>
          </a:ln>
        </p:spPr>
        <p:txBody>
          <a:bodyPr wrap="square" lIns="0" tIns="0" rIns="0" bIns="0" rtlCol="0"/>
          <a:lstStyle/>
          <a:p/>
        </p:txBody>
      </p:sp>
      <p:sp>
        <p:nvSpPr>
          <p:cNvPr id="36" name="object 36"/>
          <p:cNvSpPr/>
          <p:nvPr/>
        </p:nvSpPr>
        <p:spPr>
          <a:xfrm>
            <a:off x="7049168" y="3650581"/>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48810"/>
          </a:solidFill>
        </p:spPr>
        <p:txBody>
          <a:bodyPr wrap="square" lIns="0" tIns="0" rIns="0" bIns="0" rtlCol="0"/>
          <a:lstStyle/>
          <a:p/>
        </p:txBody>
      </p:sp>
      <p:sp>
        <p:nvSpPr>
          <p:cNvPr id="37" name="object 37"/>
          <p:cNvSpPr txBox="1"/>
          <p:nvPr/>
        </p:nvSpPr>
        <p:spPr>
          <a:xfrm>
            <a:off x="7067215" y="3660942"/>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FFFFFF"/>
                </a:solidFill>
                <a:latin typeface="Arial"/>
                <a:cs typeface="Arial"/>
              </a:rPr>
              <a:t>1</a:t>
            </a:r>
            <a:endParaRPr sz="750">
              <a:latin typeface="Arial"/>
              <a:cs typeface="Arial"/>
            </a:endParaRPr>
          </a:p>
        </p:txBody>
      </p:sp>
      <p:sp>
        <p:nvSpPr>
          <p:cNvPr id="38" name="object 38"/>
          <p:cNvSpPr/>
          <p:nvPr/>
        </p:nvSpPr>
        <p:spPr>
          <a:xfrm>
            <a:off x="7045325" y="3646738"/>
            <a:ext cx="0" cy="154305"/>
          </a:xfrm>
          <a:custGeom>
            <a:avLst/>
            <a:gdLst/>
            <a:ahLst/>
            <a:cxnLst/>
            <a:rect l="l" t="t" r="r" b="b"/>
            <a:pathLst>
              <a:path w="0" h="154304">
                <a:moveTo>
                  <a:pt x="0" y="0"/>
                </a:moveTo>
                <a:lnTo>
                  <a:pt x="0" y="153736"/>
                </a:lnTo>
              </a:path>
            </a:pathLst>
          </a:custGeom>
          <a:ln w="7686">
            <a:solidFill>
              <a:srgbClr val="01640A"/>
            </a:solidFill>
          </a:ln>
        </p:spPr>
        <p:txBody>
          <a:bodyPr wrap="square" lIns="0" tIns="0" rIns="0" bIns="0" rtlCol="0"/>
          <a:lstStyle/>
          <a:p/>
        </p:txBody>
      </p:sp>
      <p:sp>
        <p:nvSpPr>
          <p:cNvPr id="39" name="object 39"/>
          <p:cNvSpPr/>
          <p:nvPr/>
        </p:nvSpPr>
        <p:spPr>
          <a:xfrm>
            <a:off x="7045325" y="3646738"/>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40" name="object 40"/>
          <p:cNvSpPr/>
          <p:nvPr/>
        </p:nvSpPr>
        <p:spPr>
          <a:xfrm>
            <a:off x="7176001" y="3646738"/>
            <a:ext cx="0" cy="161925"/>
          </a:xfrm>
          <a:custGeom>
            <a:avLst/>
            <a:gdLst/>
            <a:ahLst/>
            <a:cxnLst/>
            <a:rect l="l" t="t" r="r" b="b"/>
            <a:pathLst>
              <a:path w="0" h="161925">
                <a:moveTo>
                  <a:pt x="0" y="0"/>
                </a:moveTo>
                <a:lnTo>
                  <a:pt x="0" y="161423"/>
                </a:lnTo>
              </a:path>
            </a:pathLst>
          </a:custGeom>
          <a:ln w="7686">
            <a:solidFill>
              <a:srgbClr val="01640A"/>
            </a:solidFill>
          </a:ln>
        </p:spPr>
        <p:txBody>
          <a:bodyPr wrap="square" lIns="0" tIns="0" rIns="0" bIns="0" rtlCol="0"/>
          <a:lstStyle/>
          <a:p/>
        </p:txBody>
      </p:sp>
      <p:sp>
        <p:nvSpPr>
          <p:cNvPr id="41" name="object 41"/>
          <p:cNvSpPr/>
          <p:nvPr/>
        </p:nvSpPr>
        <p:spPr>
          <a:xfrm>
            <a:off x="7045325" y="3808161"/>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42" name="object 42"/>
          <p:cNvSpPr txBox="1"/>
          <p:nvPr/>
        </p:nvSpPr>
        <p:spPr>
          <a:xfrm>
            <a:off x="302794" y="3860800"/>
            <a:ext cx="558800" cy="145415"/>
          </a:xfrm>
          <a:prstGeom prst="rect">
            <a:avLst/>
          </a:prstGeom>
        </p:spPr>
        <p:txBody>
          <a:bodyPr wrap="square" lIns="0" tIns="17145" rIns="0" bIns="0" rtlCol="0" vert="horz">
            <a:spAutoFit/>
          </a:bodyPr>
          <a:lstStyle/>
          <a:p>
            <a:pPr marL="12700">
              <a:lnSpc>
                <a:spcPct val="100000"/>
              </a:lnSpc>
              <a:spcBef>
                <a:spcPts val="135"/>
              </a:spcBef>
            </a:pPr>
            <a:r>
              <a:rPr dirty="0" sz="750" spc="25" b="1">
                <a:latin typeface="Arial"/>
                <a:cs typeface="Arial"/>
              </a:rPr>
              <a:t>VGM</a:t>
            </a:r>
            <a:r>
              <a:rPr dirty="0" sz="750" spc="-55" b="1">
                <a:latin typeface="Arial"/>
                <a:cs typeface="Arial"/>
              </a:rPr>
              <a:t> </a:t>
            </a:r>
            <a:r>
              <a:rPr dirty="0" sz="750" spc="20" b="1">
                <a:latin typeface="Arial"/>
                <a:cs typeface="Arial"/>
              </a:rPr>
              <a:t>Score</a:t>
            </a:r>
            <a:endParaRPr sz="750">
              <a:latin typeface="Arial"/>
              <a:cs typeface="Arial"/>
            </a:endParaRPr>
          </a:p>
        </p:txBody>
      </p:sp>
      <p:sp>
        <p:nvSpPr>
          <p:cNvPr id="43" name="object 43"/>
          <p:cNvSpPr txBox="1"/>
          <p:nvPr/>
        </p:nvSpPr>
        <p:spPr>
          <a:xfrm>
            <a:off x="2713789" y="3842752"/>
            <a:ext cx="123189" cy="177165"/>
          </a:xfrm>
          <a:prstGeom prst="rect">
            <a:avLst/>
          </a:prstGeom>
          <a:solidFill>
            <a:srgbClr val="000000"/>
          </a:solidFill>
        </p:spPr>
        <p:txBody>
          <a:bodyPr wrap="square" lIns="0" tIns="50800" rIns="0" bIns="0" rtlCol="0" vert="horz">
            <a:spAutoFit/>
          </a:bodyPr>
          <a:lstStyle/>
          <a:p>
            <a:pPr marL="22860">
              <a:lnSpc>
                <a:spcPct val="100000"/>
              </a:lnSpc>
              <a:spcBef>
                <a:spcPts val="400"/>
              </a:spcBef>
            </a:pPr>
            <a:r>
              <a:rPr dirty="0" sz="750" spc="25" b="1">
                <a:solidFill>
                  <a:srgbClr val="FFFFFF"/>
                </a:solidFill>
                <a:latin typeface="Arial"/>
                <a:cs typeface="Arial"/>
              </a:rPr>
              <a:t>B</a:t>
            </a:r>
            <a:endParaRPr sz="750">
              <a:latin typeface="Arial"/>
              <a:cs typeface="Arial"/>
            </a:endParaRPr>
          </a:p>
        </p:txBody>
      </p:sp>
      <p:sp>
        <p:nvSpPr>
          <p:cNvPr id="44" name="object 44"/>
          <p:cNvSpPr/>
          <p:nvPr/>
        </p:nvSpPr>
        <p:spPr>
          <a:xfrm>
            <a:off x="2709946"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45" name="object 45"/>
          <p:cNvSpPr/>
          <p:nvPr/>
        </p:nvSpPr>
        <p:spPr>
          <a:xfrm>
            <a:off x="2709946"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46" name="object 46"/>
          <p:cNvSpPr/>
          <p:nvPr/>
        </p:nvSpPr>
        <p:spPr>
          <a:xfrm>
            <a:off x="2840622"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47" name="object 47"/>
          <p:cNvSpPr/>
          <p:nvPr/>
        </p:nvSpPr>
        <p:spPr>
          <a:xfrm>
            <a:off x="2709946"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48" name="object 48"/>
          <p:cNvSpPr txBox="1"/>
          <p:nvPr/>
        </p:nvSpPr>
        <p:spPr>
          <a:xfrm>
            <a:off x="3777247" y="3860800"/>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49" name="object 49"/>
          <p:cNvSpPr txBox="1"/>
          <p:nvPr/>
        </p:nvSpPr>
        <p:spPr>
          <a:xfrm>
            <a:off x="4492123" y="3860800"/>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50" name="object 50"/>
          <p:cNvSpPr/>
          <p:nvPr/>
        </p:nvSpPr>
        <p:spPr>
          <a:xfrm>
            <a:off x="5373437"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1" name="object 51"/>
          <p:cNvSpPr txBox="1"/>
          <p:nvPr/>
        </p:nvSpPr>
        <p:spPr>
          <a:xfrm>
            <a:off x="5383797"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C</a:t>
            </a:r>
            <a:endParaRPr sz="750">
              <a:latin typeface="Arial"/>
              <a:cs typeface="Arial"/>
            </a:endParaRPr>
          </a:p>
        </p:txBody>
      </p:sp>
      <p:sp>
        <p:nvSpPr>
          <p:cNvPr id="52" name="object 52"/>
          <p:cNvSpPr/>
          <p:nvPr/>
        </p:nvSpPr>
        <p:spPr>
          <a:xfrm>
            <a:off x="5369593"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53" name="object 53"/>
          <p:cNvSpPr/>
          <p:nvPr/>
        </p:nvSpPr>
        <p:spPr>
          <a:xfrm>
            <a:off x="5369593"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54" name="object 54"/>
          <p:cNvSpPr/>
          <p:nvPr/>
        </p:nvSpPr>
        <p:spPr>
          <a:xfrm>
            <a:off x="5500269"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55" name="object 55"/>
          <p:cNvSpPr/>
          <p:nvPr/>
        </p:nvSpPr>
        <p:spPr>
          <a:xfrm>
            <a:off x="5369593"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56" name="object 56"/>
          <p:cNvSpPr/>
          <p:nvPr/>
        </p:nvSpPr>
        <p:spPr>
          <a:xfrm>
            <a:off x="6211302" y="3865813"/>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57" name="object 57"/>
          <p:cNvSpPr txBox="1"/>
          <p:nvPr/>
        </p:nvSpPr>
        <p:spPr>
          <a:xfrm>
            <a:off x="6221663"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A</a:t>
            </a:r>
            <a:endParaRPr sz="750">
              <a:latin typeface="Arial"/>
              <a:cs typeface="Arial"/>
            </a:endParaRPr>
          </a:p>
        </p:txBody>
      </p:sp>
      <p:sp>
        <p:nvSpPr>
          <p:cNvPr id="58" name="object 58"/>
          <p:cNvSpPr/>
          <p:nvPr/>
        </p:nvSpPr>
        <p:spPr>
          <a:xfrm>
            <a:off x="6207459"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59" name="object 59"/>
          <p:cNvSpPr/>
          <p:nvPr/>
        </p:nvSpPr>
        <p:spPr>
          <a:xfrm>
            <a:off x="6207459" y="386196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60" name="object 60"/>
          <p:cNvSpPr/>
          <p:nvPr/>
        </p:nvSpPr>
        <p:spPr>
          <a:xfrm>
            <a:off x="6338135"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61" name="object 61"/>
          <p:cNvSpPr/>
          <p:nvPr/>
        </p:nvSpPr>
        <p:spPr>
          <a:xfrm>
            <a:off x="6207459" y="4023393"/>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62" name="object 62"/>
          <p:cNvSpPr/>
          <p:nvPr/>
        </p:nvSpPr>
        <p:spPr>
          <a:xfrm>
            <a:off x="7049168" y="3865813"/>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63" name="object 63"/>
          <p:cNvSpPr txBox="1"/>
          <p:nvPr/>
        </p:nvSpPr>
        <p:spPr>
          <a:xfrm>
            <a:off x="7059529" y="3876174"/>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FFFFFF"/>
                </a:solidFill>
                <a:latin typeface="Arial"/>
                <a:cs typeface="Arial"/>
              </a:rPr>
              <a:t>B</a:t>
            </a:r>
            <a:endParaRPr sz="750">
              <a:latin typeface="Arial"/>
              <a:cs typeface="Arial"/>
            </a:endParaRPr>
          </a:p>
        </p:txBody>
      </p:sp>
      <p:sp>
        <p:nvSpPr>
          <p:cNvPr id="64" name="object 64"/>
          <p:cNvSpPr/>
          <p:nvPr/>
        </p:nvSpPr>
        <p:spPr>
          <a:xfrm>
            <a:off x="7045325" y="386196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65" name="object 65"/>
          <p:cNvSpPr/>
          <p:nvPr/>
        </p:nvSpPr>
        <p:spPr>
          <a:xfrm>
            <a:off x="7045325" y="386196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66" name="object 66"/>
          <p:cNvSpPr/>
          <p:nvPr/>
        </p:nvSpPr>
        <p:spPr>
          <a:xfrm>
            <a:off x="7176001" y="386196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67" name="object 67"/>
          <p:cNvSpPr/>
          <p:nvPr/>
        </p:nvSpPr>
        <p:spPr>
          <a:xfrm>
            <a:off x="7045325" y="4023393"/>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68" name="object 68"/>
          <p:cNvSpPr txBox="1"/>
          <p:nvPr/>
        </p:nvSpPr>
        <p:spPr>
          <a:xfrm>
            <a:off x="302794" y="4052971"/>
            <a:ext cx="5422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Market</a:t>
            </a:r>
            <a:r>
              <a:rPr dirty="0" sz="750" spc="-40">
                <a:solidFill>
                  <a:srgbClr val="3E3E3E"/>
                </a:solidFill>
                <a:latin typeface="Arial"/>
                <a:cs typeface="Arial"/>
              </a:rPr>
              <a:t> </a:t>
            </a:r>
            <a:r>
              <a:rPr dirty="0" sz="750" spc="20">
                <a:solidFill>
                  <a:srgbClr val="3E3E3E"/>
                </a:solidFill>
                <a:latin typeface="Arial"/>
                <a:cs typeface="Arial"/>
              </a:rPr>
              <a:t>Cap</a:t>
            </a:r>
            <a:endParaRPr sz="750">
              <a:latin typeface="Arial"/>
              <a:cs typeface="Arial"/>
            </a:endParaRPr>
          </a:p>
        </p:txBody>
      </p:sp>
      <p:sp>
        <p:nvSpPr>
          <p:cNvPr id="69" name="object 69"/>
          <p:cNvSpPr txBox="1"/>
          <p:nvPr/>
        </p:nvSpPr>
        <p:spPr>
          <a:xfrm>
            <a:off x="2432050" y="4052971"/>
            <a:ext cx="42608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113.35</a:t>
            </a:r>
            <a:r>
              <a:rPr dirty="0" sz="750" spc="-40">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0" name="object 70"/>
          <p:cNvSpPr txBox="1"/>
          <p:nvPr/>
        </p:nvSpPr>
        <p:spPr>
          <a:xfrm>
            <a:off x="3392905" y="4052971"/>
            <a:ext cx="44259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493.98</a:t>
            </a:r>
            <a:r>
              <a:rPr dirty="0" sz="750" spc="-45">
                <a:solidFill>
                  <a:srgbClr val="3E3E3E"/>
                </a:solidFill>
                <a:latin typeface="Arial"/>
                <a:cs typeface="Arial"/>
              </a:rPr>
              <a:t> </a:t>
            </a:r>
            <a:r>
              <a:rPr dirty="0" sz="750" spc="30">
                <a:solidFill>
                  <a:srgbClr val="3E3E3E"/>
                </a:solidFill>
                <a:latin typeface="Arial"/>
                <a:cs typeface="Arial"/>
              </a:rPr>
              <a:t>M</a:t>
            </a:r>
            <a:endParaRPr sz="750">
              <a:latin typeface="Arial"/>
              <a:cs typeface="Arial"/>
            </a:endParaRPr>
          </a:p>
        </p:txBody>
      </p:sp>
      <p:sp>
        <p:nvSpPr>
          <p:cNvPr id="71" name="object 71"/>
          <p:cNvSpPr txBox="1"/>
          <p:nvPr/>
        </p:nvSpPr>
        <p:spPr>
          <a:xfrm>
            <a:off x="4176963"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28.48</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2" name="object 72"/>
          <p:cNvSpPr txBox="1"/>
          <p:nvPr/>
        </p:nvSpPr>
        <p:spPr>
          <a:xfrm>
            <a:off x="5145505"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22.12</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3" name="object 73"/>
          <p:cNvSpPr txBox="1"/>
          <p:nvPr/>
        </p:nvSpPr>
        <p:spPr>
          <a:xfrm>
            <a:off x="6037179" y="4052971"/>
            <a:ext cx="31432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1.28</a:t>
            </a:r>
            <a:r>
              <a:rPr dirty="0" sz="750" spc="-50">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4" name="object 74"/>
          <p:cNvSpPr txBox="1"/>
          <p:nvPr/>
        </p:nvSpPr>
        <p:spPr>
          <a:xfrm>
            <a:off x="6821237" y="4052971"/>
            <a:ext cx="3702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23.92</a:t>
            </a:r>
            <a:r>
              <a:rPr dirty="0" sz="750" spc="-45">
                <a:solidFill>
                  <a:srgbClr val="3E3E3E"/>
                </a:solidFill>
                <a:latin typeface="Arial"/>
                <a:cs typeface="Arial"/>
              </a:rPr>
              <a:t> </a:t>
            </a:r>
            <a:r>
              <a:rPr dirty="0" sz="750" spc="20">
                <a:solidFill>
                  <a:srgbClr val="3E3E3E"/>
                </a:solidFill>
                <a:latin typeface="Arial"/>
                <a:cs typeface="Arial"/>
              </a:rPr>
              <a:t>B</a:t>
            </a:r>
            <a:endParaRPr sz="750">
              <a:latin typeface="Arial"/>
              <a:cs typeface="Arial"/>
            </a:endParaRPr>
          </a:p>
        </p:txBody>
      </p:sp>
      <p:sp>
        <p:nvSpPr>
          <p:cNvPr id="75" name="object 75"/>
          <p:cNvSpPr txBox="1"/>
          <p:nvPr/>
        </p:nvSpPr>
        <p:spPr>
          <a:xfrm>
            <a:off x="302794" y="4206708"/>
            <a:ext cx="59753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 </a:t>
            </a:r>
            <a:r>
              <a:rPr dirty="0" sz="750" spc="15">
                <a:solidFill>
                  <a:srgbClr val="3E3E3E"/>
                </a:solidFill>
                <a:latin typeface="Arial"/>
                <a:cs typeface="Arial"/>
              </a:rPr>
              <a:t>of</a:t>
            </a:r>
            <a:r>
              <a:rPr dirty="0" sz="750" spc="-65">
                <a:solidFill>
                  <a:srgbClr val="3E3E3E"/>
                </a:solidFill>
                <a:latin typeface="Arial"/>
                <a:cs typeface="Arial"/>
              </a:rPr>
              <a:t> </a:t>
            </a:r>
            <a:r>
              <a:rPr dirty="0" sz="750" spc="15">
                <a:solidFill>
                  <a:srgbClr val="3E3E3E"/>
                </a:solidFill>
                <a:latin typeface="Arial"/>
                <a:cs typeface="Arial"/>
              </a:rPr>
              <a:t>Analysts</a:t>
            </a:r>
            <a:endParaRPr sz="750">
              <a:latin typeface="Arial"/>
              <a:cs typeface="Arial"/>
            </a:endParaRPr>
          </a:p>
        </p:txBody>
      </p:sp>
      <p:sp>
        <p:nvSpPr>
          <p:cNvPr id="76" name="object 76"/>
          <p:cNvSpPr txBox="1"/>
          <p:nvPr/>
        </p:nvSpPr>
        <p:spPr>
          <a:xfrm>
            <a:off x="2724150" y="4206708"/>
            <a:ext cx="1371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a:t>
            </a:r>
            <a:endParaRPr sz="750">
              <a:latin typeface="Arial"/>
              <a:cs typeface="Arial"/>
            </a:endParaRPr>
          </a:p>
        </p:txBody>
      </p:sp>
      <p:sp>
        <p:nvSpPr>
          <p:cNvPr id="77" name="object 77"/>
          <p:cNvSpPr txBox="1"/>
          <p:nvPr/>
        </p:nvSpPr>
        <p:spPr>
          <a:xfrm>
            <a:off x="3754187"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a:t>
            </a:r>
            <a:endParaRPr sz="750">
              <a:latin typeface="Arial"/>
              <a:cs typeface="Arial"/>
            </a:endParaRPr>
          </a:p>
        </p:txBody>
      </p:sp>
      <p:sp>
        <p:nvSpPr>
          <p:cNvPr id="78" name="object 78"/>
          <p:cNvSpPr txBox="1"/>
          <p:nvPr/>
        </p:nvSpPr>
        <p:spPr>
          <a:xfrm>
            <a:off x="4415255" y="4206708"/>
            <a:ext cx="1371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a:t>
            </a:r>
            <a:endParaRPr sz="750">
              <a:latin typeface="Arial"/>
              <a:cs typeface="Arial"/>
            </a:endParaRPr>
          </a:p>
        </p:txBody>
      </p:sp>
      <p:sp>
        <p:nvSpPr>
          <p:cNvPr id="79" name="object 79"/>
          <p:cNvSpPr txBox="1"/>
          <p:nvPr/>
        </p:nvSpPr>
        <p:spPr>
          <a:xfrm>
            <a:off x="5437605"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a:t>
            </a:r>
            <a:endParaRPr sz="750">
              <a:latin typeface="Arial"/>
              <a:cs typeface="Arial"/>
            </a:endParaRPr>
          </a:p>
        </p:txBody>
      </p:sp>
      <p:sp>
        <p:nvSpPr>
          <p:cNvPr id="80" name="object 80"/>
          <p:cNvSpPr txBox="1"/>
          <p:nvPr/>
        </p:nvSpPr>
        <p:spPr>
          <a:xfrm>
            <a:off x="6275471"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a:t>
            </a:r>
            <a:endParaRPr sz="750">
              <a:latin typeface="Arial"/>
              <a:cs typeface="Arial"/>
            </a:endParaRPr>
          </a:p>
        </p:txBody>
      </p:sp>
      <p:sp>
        <p:nvSpPr>
          <p:cNvPr id="81" name="object 81"/>
          <p:cNvSpPr txBox="1"/>
          <p:nvPr/>
        </p:nvSpPr>
        <p:spPr>
          <a:xfrm>
            <a:off x="7113337" y="4206708"/>
            <a:ext cx="8128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a:t>
            </a:r>
            <a:endParaRPr sz="750">
              <a:latin typeface="Arial"/>
              <a:cs typeface="Arial"/>
            </a:endParaRPr>
          </a:p>
        </p:txBody>
      </p:sp>
      <p:sp>
        <p:nvSpPr>
          <p:cNvPr id="82" name="object 82"/>
          <p:cNvSpPr txBox="1"/>
          <p:nvPr/>
        </p:nvSpPr>
        <p:spPr>
          <a:xfrm>
            <a:off x="302794" y="4360445"/>
            <a:ext cx="6642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Dividend</a:t>
            </a:r>
            <a:r>
              <a:rPr dirty="0" sz="750" spc="-40">
                <a:solidFill>
                  <a:srgbClr val="3E3E3E"/>
                </a:solidFill>
                <a:latin typeface="Arial"/>
                <a:cs typeface="Arial"/>
              </a:rPr>
              <a:t> </a:t>
            </a:r>
            <a:r>
              <a:rPr dirty="0" sz="750" spc="15">
                <a:solidFill>
                  <a:srgbClr val="3E3E3E"/>
                </a:solidFill>
                <a:latin typeface="Arial"/>
                <a:cs typeface="Arial"/>
              </a:rPr>
              <a:t>Yield</a:t>
            </a:r>
            <a:endParaRPr sz="750">
              <a:latin typeface="Arial"/>
              <a:cs typeface="Arial"/>
            </a:endParaRPr>
          </a:p>
        </p:txBody>
      </p:sp>
      <p:sp>
        <p:nvSpPr>
          <p:cNvPr id="83" name="object 83"/>
          <p:cNvSpPr txBox="1"/>
          <p:nvPr/>
        </p:nvSpPr>
        <p:spPr>
          <a:xfrm>
            <a:off x="2547352"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1.22%</a:t>
            </a:r>
            <a:endParaRPr sz="750">
              <a:latin typeface="Arial"/>
              <a:cs typeface="Arial"/>
            </a:endParaRPr>
          </a:p>
        </p:txBody>
      </p:sp>
      <p:sp>
        <p:nvSpPr>
          <p:cNvPr id="84" name="object 84"/>
          <p:cNvSpPr txBox="1"/>
          <p:nvPr/>
        </p:nvSpPr>
        <p:spPr>
          <a:xfrm>
            <a:off x="3523581"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85" name="object 85"/>
          <p:cNvSpPr txBox="1"/>
          <p:nvPr/>
        </p:nvSpPr>
        <p:spPr>
          <a:xfrm>
            <a:off x="4238458"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1.38%</a:t>
            </a:r>
            <a:endParaRPr sz="750">
              <a:latin typeface="Arial"/>
              <a:cs typeface="Arial"/>
            </a:endParaRPr>
          </a:p>
        </p:txBody>
      </p:sp>
      <p:sp>
        <p:nvSpPr>
          <p:cNvPr id="86" name="object 86"/>
          <p:cNvSpPr txBox="1"/>
          <p:nvPr/>
        </p:nvSpPr>
        <p:spPr>
          <a:xfrm>
            <a:off x="5207000"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1.80%</a:t>
            </a:r>
            <a:endParaRPr sz="750">
              <a:latin typeface="Arial"/>
              <a:cs typeface="Arial"/>
            </a:endParaRPr>
          </a:p>
        </p:txBody>
      </p:sp>
      <p:sp>
        <p:nvSpPr>
          <p:cNvPr id="87" name="object 87"/>
          <p:cNvSpPr txBox="1"/>
          <p:nvPr/>
        </p:nvSpPr>
        <p:spPr>
          <a:xfrm>
            <a:off x="6044866"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88" name="object 88"/>
          <p:cNvSpPr txBox="1"/>
          <p:nvPr/>
        </p:nvSpPr>
        <p:spPr>
          <a:xfrm>
            <a:off x="6882731" y="43604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2.15%</a:t>
            </a:r>
            <a:endParaRPr sz="750">
              <a:latin typeface="Arial"/>
              <a:cs typeface="Arial"/>
            </a:endParaRPr>
          </a:p>
        </p:txBody>
      </p:sp>
      <p:sp>
        <p:nvSpPr>
          <p:cNvPr id="89" name="object 89"/>
          <p:cNvSpPr txBox="1"/>
          <p:nvPr/>
        </p:nvSpPr>
        <p:spPr>
          <a:xfrm>
            <a:off x="302794" y="4544929"/>
            <a:ext cx="597535" cy="145415"/>
          </a:xfrm>
          <a:prstGeom prst="rect">
            <a:avLst/>
          </a:prstGeom>
        </p:spPr>
        <p:txBody>
          <a:bodyPr wrap="square" lIns="0" tIns="17145" rIns="0" bIns="0" rtlCol="0" vert="horz">
            <a:spAutoFit/>
          </a:bodyPr>
          <a:lstStyle/>
          <a:p>
            <a:pPr marL="12700">
              <a:lnSpc>
                <a:spcPct val="100000"/>
              </a:lnSpc>
              <a:spcBef>
                <a:spcPts val="135"/>
              </a:spcBef>
            </a:pPr>
            <a:r>
              <a:rPr dirty="0" sz="750" spc="15" b="1">
                <a:latin typeface="Arial"/>
                <a:cs typeface="Arial"/>
              </a:rPr>
              <a:t>Value</a:t>
            </a:r>
            <a:r>
              <a:rPr dirty="0" sz="750" spc="-45" b="1">
                <a:latin typeface="Arial"/>
                <a:cs typeface="Arial"/>
              </a:rPr>
              <a:t> </a:t>
            </a:r>
            <a:r>
              <a:rPr dirty="0" sz="750" spc="20" b="1">
                <a:latin typeface="Arial"/>
                <a:cs typeface="Arial"/>
              </a:rPr>
              <a:t>Score</a:t>
            </a:r>
            <a:endParaRPr sz="750">
              <a:latin typeface="Arial"/>
              <a:cs typeface="Arial"/>
            </a:endParaRPr>
          </a:p>
        </p:txBody>
      </p:sp>
      <p:sp>
        <p:nvSpPr>
          <p:cNvPr id="90" name="object 90"/>
          <p:cNvSpPr txBox="1"/>
          <p:nvPr/>
        </p:nvSpPr>
        <p:spPr>
          <a:xfrm>
            <a:off x="2713789" y="4526881"/>
            <a:ext cx="123189" cy="177165"/>
          </a:xfrm>
          <a:prstGeom prst="rect">
            <a:avLst/>
          </a:prstGeom>
          <a:solidFill>
            <a:srgbClr val="D1D1CE"/>
          </a:solidFill>
        </p:spPr>
        <p:txBody>
          <a:bodyPr wrap="square" lIns="0" tIns="50800" rIns="0" bIns="0" rtlCol="0" vert="horz">
            <a:spAutoFit/>
          </a:bodyPr>
          <a:lstStyle/>
          <a:p>
            <a:pPr marL="22860">
              <a:lnSpc>
                <a:spcPct val="100000"/>
              </a:lnSpc>
              <a:spcBef>
                <a:spcPts val="400"/>
              </a:spcBef>
            </a:pPr>
            <a:r>
              <a:rPr dirty="0" sz="750" spc="25" b="1">
                <a:solidFill>
                  <a:srgbClr val="434343"/>
                </a:solidFill>
                <a:latin typeface="Arial"/>
                <a:cs typeface="Arial"/>
              </a:rPr>
              <a:t>B</a:t>
            </a:r>
            <a:endParaRPr sz="750">
              <a:latin typeface="Arial"/>
              <a:cs typeface="Arial"/>
            </a:endParaRPr>
          </a:p>
        </p:txBody>
      </p:sp>
      <p:sp>
        <p:nvSpPr>
          <p:cNvPr id="91" name="object 91"/>
          <p:cNvSpPr/>
          <p:nvPr/>
        </p:nvSpPr>
        <p:spPr>
          <a:xfrm>
            <a:off x="2709946"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92" name="object 92"/>
          <p:cNvSpPr/>
          <p:nvPr/>
        </p:nvSpPr>
        <p:spPr>
          <a:xfrm>
            <a:off x="2709946"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93" name="object 93"/>
          <p:cNvSpPr/>
          <p:nvPr/>
        </p:nvSpPr>
        <p:spPr>
          <a:xfrm>
            <a:off x="2840622"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94" name="object 94"/>
          <p:cNvSpPr/>
          <p:nvPr/>
        </p:nvSpPr>
        <p:spPr>
          <a:xfrm>
            <a:off x="2709946"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95" name="object 95"/>
          <p:cNvSpPr txBox="1"/>
          <p:nvPr/>
        </p:nvSpPr>
        <p:spPr>
          <a:xfrm>
            <a:off x="3777247" y="4544929"/>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96" name="object 96"/>
          <p:cNvSpPr txBox="1"/>
          <p:nvPr/>
        </p:nvSpPr>
        <p:spPr>
          <a:xfrm>
            <a:off x="4492123" y="4544929"/>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97" name="object 97"/>
          <p:cNvSpPr/>
          <p:nvPr/>
        </p:nvSpPr>
        <p:spPr>
          <a:xfrm>
            <a:off x="5373437"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98" name="object 98"/>
          <p:cNvSpPr txBox="1"/>
          <p:nvPr/>
        </p:nvSpPr>
        <p:spPr>
          <a:xfrm>
            <a:off x="5383797"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99" name="object 99"/>
          <p:cNvSpPr/>
          <p:nvPr/>
        </p:nvSpPr>
        <p:spPr>
          <a:xfrm>
            <a:off x="5369593"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00" name="object 100"/>
          <p:cNvSpPr/>
          <p:nvPr/>
        </p:nvSpPr>
        <p:spPr>
          <a:xfrm>
            <a:off x="5369593"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1" name="object 101"/>
          <p:cNvSpPr/>
          <p:nvPr/>
        </p:nvSpPr>
        <p:spPr>
          <a:xfrm>
            <a:off x="5500269"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02" name="object 102"/>
          <p:cNvSpPr/>
          <p:nvPr/>
        </p:nvSpPr>
        <p:spPr>
          <a:xfrm>
            <a:off x="5369593"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3" name="object 103"/>
          <p:cNvSpPr/>
          <p:nvPr/>
        </p:nvSpPr>
        <p:spPr>
          <a:xfrm>
            <a:off x="6211302" y="4549942"/>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4" name="object 104"/>
          <p:cNvSpPr txBox="1"/>
          <p:nvPr/>
        </p:nvSpPr>
        <p:spPr>
          <a:xfrm>
            <a:off x="6221663"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105" name="object 105"/>
          <p:cNvSpPr/>
          <p:nvPr/>
        </p:nvSpPr>
        <p:spPr>
          <a:xfrm>
            <a:off x="6207459"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06" name="object 106"/>
          <p:cNvSpPr/>
          <p:nvPr/>
        </p:nvSpPr>
        <p:spPr>
          <a:xfrm>
            <a:off x="6207459" y="4546098"/>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7" name="object 107"/>
          <p:cNvSpPr/>
          <p:nvPr/>
        </p:nvSpPr>
        <p:spPr>
          <a:xfrm>
            <a:off x="6338135"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08" name="object 108"/>
          <p:cNvSpPr/>
          <p:nvPr/>
        </p:nvSpPr>
        <p:spPr>
          <a:xfrm>
            <a:off x="6207459" y="470752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09" name="object 109"/>
          <p:cNvSpPr/>
          <p:nvPr/>
        </p:nvSpPr>
        <p:spPr>
          <a:xfrm>
            <a:off x="7049168" y="454994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10" name="object 110"/>
          <p:cNvSpPr txBox="1"/>
          <p:nvPr/>
        </p:nvSpPr>
        <p:spPr>
          <a:xfrm>
            <a:off x="7059529" y="4560303"/>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111" name="object 111"/>
          <p:cNvSpPr/>
          <p:nvPr/>
        </p:nvSpPr>
        <p:spPr>
          <a:xfrm>
            <a:off x="7045325" y="4546098"/>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12" name="object 112"/>
          <p:cNvSpPr/>
          <p:nvPr/>
        </p:nvSpPr>
        <p:spPr>
          <a:xfrm>
            <a:off x="7045325" y="4546098"/>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13" name="object 113"/>
          <p:cNvSpPr/>
          <p:nvPr/>
        </p:nvSpPr>
        <p:spPr>
          <a:xfrm>
            <a:off x="7176001" y="4546098"/>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14" name="object 114"/>
          <p:cNvSpPr/>
          <p:nvPr/>
        </p:nvSpPr>
        <p:spPr>
          <a:xfrm>
            <a:off x="7045325" y="470752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15" name="object 115"/>
          <p:cNvSpPr txBox="1"/>
          <p:nvPr/>
        </p:nvSpPr>
        <p:spPr>
          <a:xfrm>
            <a:off x="302794" y="4737100"/>
            <a:ext cx="5143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Cash/Price</a:t>
            </a:r>
            <a:endParaRPr sz="750">
              <a:latin typeface="Arial"/>
              <a:cs typeface="Arial"/>
            </a:endParaRPr>
          </a:p>
        </p:txBody>
      </p:sp>
      <p:sp>
        <p:nvSpPr>
          <p:cNvPr id="116" name="object 116"/>
          <p:cNvSpPr txBox="1"/>
          <p:nvPr/>
        </p:nvSpPr>
        <p:spPr>
          <a:xfrm>
            <a:off x="2639594"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0.28</a:t>
            </a:r>
            <a:endParaRPr sz="750">
              <a:latin typeface="Arial"/>
              <a:cs typeface="Arial"/>
            </a:endParaRPr>
          </a:p>
        </p:txBody>
      </p:sp>
      <p:sp>
        <p:nvSpPr>
          <p:cNvPr id="117" name="object 117"/>
          <p:cNvSpPr txBox="1"/>
          <p:nvPr/>
        </p:nvSpPr>
        <p:spPr>
          <a:xfrm>
            <a:off x="3615823"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0.28</a:t>
            </a:r>
            <a:endParaRPr sz="750">
              <a:latin typeface="Arial"/>
              <a:cs typeface="Arial"/>
            </a:endParaRPr>
          </a:p>
        </p:txBody>
      </p:sp>
      <p:sp>
        <p:nvSpPr>
          <p:cNvPr id="118" name="object 118"/>
          <p:cNvSpPr txBox="1"/>
          <p:nvPr/>
        </p:nvSpPr>
        <p:spPr>
          <a:xfrm>
            <a:off x="4330700"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0.06</a:t>
            </a:r>
            <a:endParaRPr sz="750">
              <a:latin typeface="Arial"/>
              <a:cs typeface="Arial"/>
            </a:endParaRPr>
          </a:p>
        </p:txBody>
      </p:sp>
      <p:sp>
        <p:nvSpPr>
          <p:cNvPr id="119" name="object 119"/>
          <p:cNvSpPr txBox="1"/>
          <p:nvPr/>
        </p:nvSpPr>
        <p:spPr>
          <a:xfrm>
            <a:off x="5299242"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1.69</a:t>
            </a:r>
            <a:endParaRPr sz="750">
              <a:latin typeface="Arial"/>
              <a:cs typeface="Arial"/>
            </a:endParaRPr>
          </a:p>
        </p:txBody>
      </p:sp>
      <p:sp>
        <p:nvSpPr>
          <p:cNvPr id="120" name="object 120"/>
          <p:cNvSpPr txBox="1"/>
          <p:nvPr/>
        </p:nvSpPr>
        <p:spPr>
          <a:xfrm>
            <a:off x="6137108"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5.01</a:t>
            </a:r>
            <a:endParaRPr sz="750">
              <a:latin typeface="Arial"/>
              <a:cs typeface="Arial"/>
            </a:endParaRPr>
          </a:p>
        </p:txBody>
      </p:sp>
      <p:sp>
        <p:nvSpPr>
          <p:cNvPr id="121" name="object 121"/>
          <p:cNvSpPr txBox="1"/>
          <p:nvPr/>
        </p:nvSpPr>
        <p:spPr>
          <a:xfrm>
            <a:off x="6974974" y="473710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0.46</a:t>
            </a:r>
            <a:endParaRPr sz="750">
              <a:latin typeface="Arial"/>
              <a:cs typeface="Arial"/>
            </a:endParaRPr>
          </a:p>
        </p:txBody>
      </p:sp>
      <p:sp>
        <p:nvSpPr>
          <p:cNvPr id="122" name="object 122"/>
          <p:cNvSpPr txBox="1"/>
          <p:nvPr/>
        </p:nvSpPr>
        <p:spPr>
          <a:xfrm>
            <a:off x="302794" y="4890837"/>
            <a:ext cx="54800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EV/EBITDA</a:t>
            </a:r>
            <a:endParaRPr sz="750">
              <a:latin typeface="Arial"/>
              <a:cs typeface="Arial"/>
            </a:endParaRPr>
          </a:p>
        </p:txBody>
      </p:sp>
      <p:sp>
        <p:nvSpPr>
          <p:cNvPr id="123" name="object 123"/>
          <p:cNvSpPr txBox="1"/>
          <p:nvPr/>
        </p:nvSpPr>
        <p:spPr>
          <a:xfrm>
            <a:off x="2578100"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17.64</a:t>
            </a:r>
            <a:endParaRPr sz="750">
              <a:latin typeface="Arial"/>
              <a:cs typeface="Arial"/>
            </a:endParaRPr>
          </a:p>
        </p:txBody>
      </p:sp>
      <p:sp>
        <p:nvSpPr>
          <p:cNvPr id="124" name="object 124"/>
          <p:cNvSpPr txBox="1"/>
          <p:nvPr/>
        </p:nvSpPr>
        <p:spPr>
          <a:xfrm>
            <a:off x="3615823" y="4890837"/>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7.20</a:t>
            </a:r>
            <a:endParaRPr sz="750">
              <a:latin typeface="Arial"/>
              <a:cs typeface="Arial"/>
            </a:endParaRPr>
          </a:p>
        </p:txBody>
      </p:sp>
      <p:sp>
        <p:nvSpPr>
          <p:cNvPr id="125" name="object 125"/>
          <p:cNvSpPr txBox="1"/>
          <p:nvPr/>
        </p:nvSpPr>
        <p:spPr>
          <a:xfrm>
            <a:off x="4269205"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15.90</a:t>
            </a:r>
            <a:endParaRPr sz="750">
              <a:latin typeface="Arial"/>
              <a:cs typeface="Arial"/>
            </a:endParaRPr>
          </a:p>
        </p:txBody>
      </p:sp>
      <p:sp>
        <p:nvSpPr>
          <p:cNvPr id="126" name="object 126"/>
          <p:cNvSpPr txBox="1"/>
          <p:nvPr/>
        </p:nvSpPr>
        <p:spPr>
          <a:xfrm>
            <a:off x="5299242" y="4890837"/>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3.79</a:t>
            </a:r>
            <a:endParaRPr sz="750">
              <a:latin typeface="Arial"/>
              <a:cs typeface="Arial"/>
            </a:endParaRPr>
          </a:p>
        </p:txBody>
      </p:sp>
      <p:sp>
        <p:nvSpPr>
          <p:cNvPr id="127" name="object 127"/>
          <p:cNvSpPr txBox="1"/>
          <p:nvPr/>
        </p:nvSpPr>
        <p:spPr>
          <a:xfrm>
            <a:off x="6044866" y="489083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-10.81</a:t>
            </a:r>
            <a:endParaRPr sz="750">
              <a:latin typeface="Arial"/>
              <a:cs typeface="Arial"/>
            </a:endParaRPr>
          </a:p>
        </p:txBody>
      </p:sp>
      <p:sp>
        <p:nvSpPr>
          <p:cNvPr id="128" name="object 128"/>
          <p:cNvSpPr txBox="1"/>
          <p:nvPr/>
        </p:nvSpPr>
        <p:spPr>
          <a:xfrm>
            <a:off x="6913479" y="489083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10.51</a:t>
            </a:r>
            <a:endParaRPr sz="750">
              <a:latin typeface="Arial"/>
              <a:cs typeface="Arial"/>
            </a:endParaRPr>
          </a:p>
        </p:txBody>
      </p:sp>
      <p:sp>
        <p:nvSpPr>
          <p:cNvPr id="129" name="object 129"/>
          <p:cNvSpPr txBox="1"/>
          <p:nvPr/>
        </p:nvSpPr>
        <p:spPr>
          <a:xfrm>
            <a:off x="302794" y="5044574"/>
            <a:ext cx="497840"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PEG</a:t>
            </a:r>
            <a:r>
              <a:rPr dirty="0" sz="750" spc="-50">
                <a:solidFill>
                  <a:srgbClr val="3E3E3E"/>
                </a:solidFill>
                <a:latin typeface="Arial"/>
                <a:cs typeface="Arial"/>
              </a:rPr>
              <a:t> </a:t>
            </a:r>
            <a:r>
              <a:rPr dirty="0" sz="750" spc="15">
                <a:solidFill>
                  <a:srgbClr val="3E3E3E"/>
                </a:solidFill>
                <a:latin typeface="Arial"/>
                <a:cs typeface="Arial"/>
              </a:rPr>
              <a:t>Ratio</a:t>
            </a:r>
            <a:endParaRPr sz="750">
              <a:latin typeface="Arial"/>
              <a:cs typeface="Arial"/>
            </a:endParaRPr>
          </a:p>
        </p:txBody>
      </p:sp>
      <p:sp>
        <p:nvSpPr>
          <p:cNvPr id="130" name="object 130"/>
          <p:cNvSpPr txBox="1"/>
          <p:nvPr/>
        </p:nvSpPr>
        <p:spPr>
          <a:xfrm>
            <a:off x="2639594"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2.04</a:t>
            </a:r>
            <a:endParaRPr sz="750">
              <a:latin typeface="Arial"/>
              <a:cs typeface="Arial"/>
            </a:endParaRPr>
          </a:p>
        </p:txBody>
      </p:sp>
      <p:sp>
        <p:nvSpPr>
          <p:cNvPr id="131" name="object 131"/>
          <p:cNvSpPr txBox="1"/>
          <p:nvPr/>
        </p:nvSpPr>
        <p:spPr>
          <a:xfrm>
            <a:off x="3615823"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3"/>
              </a:rPr>
              <a:t>1.08</a:t>
            </a:r>
            <a:endParaRPr sz="750">
              <a:latin typeface="Arial"/>
              <a:cs typeface="Arial"/>
            </a:endParaRPr>
          </a:p>
        </p:txBody>
      </p:sp>
      <p:sp>
        <p:nvSpPr>
          <p:cNvPr id="132" name="object 132"/>
          <p:cNvSpPr txBox="1"/>
          <p:nvPr/>
        </p:nvSpPr>
        <p:spPr>
          <a:xfrm>
            <a:off x="4330700"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2.36</a:t>
            </a:r>
            <a:endParaRPr sz="750">
              <a:latin typeface="Arial"/>
              <a:cs typeface="Arial"/>
            </a:endParaRPr>
          </a:p>
        </p:txBody>
      </p:sp>
      <p:sp>
        <p:nvSpPr>
          <p:cNvPr id="133" name="object 133"/>
          <p:cNvSpPr txBox="1"/>
          <p:nvPr/>
        </p:nvSpPr>
        <p:spPr>
          <a:xfrm>
            <a:off x="5299242"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4"/>
              </a:rPr>
              <a:t>3.47</a:t>
            </a:r>
            <a:endParaRPr sz="750">
              <a:latin typeface="Arial"/>
              <a:cs typeface="Arial"/>
            </a:endParaRPr>
          </a:p>
        </p:txBody>
      </p:sp>
      <p:sp>
        <p:nvSpPr>
          <p:cNvPr id="134" name="object 134"/>
          <p:cNvSpPr txBox="1"/>
          <p:nvPr/>
        </p:nvSpPr>
        <p:spPr>
          <a:xfrm>
            <a:off x="6190916" y="5044574"/>
            <a:ext cx="164465" cy="145415"/>
          </a:xfrm>
          <a:prstGeom prst="rect">
            <a:avLst/>
          </a:prstGeom>
        </p:spPr>
        <p:txBody>
          <a:bodyPr wrap="square" lIns="0" tIns="17145" rIns="0" bIns="0" rtlCol="0" vert="horz">
            <a:spAutoFit/>
          </a:bodyPr>
          <a:lstStyle/>
          <a:p>
            <a:pPr marL="12700">
              <a:lnSpc>
                <a:spcPct val="100000"/>
              </a:lnSpc>
              <a:spcBef>
                <a:spcPts val="135"/>
              </a:spcBef>
            </a:pPr>
            <a:r>
              <a:rPr dirty="0" sz="750" spc="25">
                <a:solidFill>
                  <a:srgbClr val="3E3E3E"/>
                </a:solidFill>
                <a:latin typeface="Arial"/>
                <a:cs typeface="Arial"/>
              </a:rPr>
              <a:t>NA</a:t>
            </a:r>
            <a:endParaRPr sz="750">
              <a:latin typeface="Arial"/>
              <a:cs typeface="Arial"/>
            </a:endParaRPr>
          </a:p>
        </p:txBody>
      </p:sp>
      <p:sp>
        <p:nvSpPr>
          <p:cNvPr id="135" name="object 135"/>
          <p:cNvSpPr txBox="1"/>
          <p:nvPr/>
        </p:nvSpPr>
        <p:spPr>
          <a:xfrm>
            <a:off x="6974974" y="504457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5"/>
              </a:rPr>
              <a:t>0.94</a:t>
            </a:r>
            <a:endParaRPr sz="750">
              <a:latin typeface="Arial"/>
              <a:cs typeface="Arial"/>
            </a:endParaRPr>
          </a:p>
        </p:txBody>
      </p:sp>
      <p:sp>
        <p:nvSpPr>
          <p:cNvPr id="136" name="object 136"/>
          <p:cNvSpPr txBox="1"/>
          <p:nvPr/>
        </p:nvSpPr>
        <p:spPr>
          <a:xfrm>
            <a:off x="302794" y="5198310"/>
            <a:ext cx="76454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Price/Book</a:t>
            </a:r>
            <a:r>
              <a:rPr dirty="0" sz="750" spc="-35">
                <a:solidFill>
                  <a:srgbClr val="3E3E3E"/>
                </a:solidFill>
                <a:latin typeface="Arial"/>
                <a:cs typeface="Arial"/>
              </a:rPr>
              <a:t> </a:t>
            </a:r>
            <a:r>
              <a:rPr dirty="0" sz="750" spc="15">
                <a:solidFill>
                  <a:srgbClr val="3E3E3E"/>
                </a:solidFill>
                <a:latin typeface="Arial"/>
                <a:cs typeface="Arial"/>
              </a:rPr>
              <a:t>(P/B)</a:t>
            </a:r>
            <a:endParaRPr sz="750">
              <a:latin typeface="Arial"/>
              <a:cs typeface="Arial"/>
            </a:endParaRPr>
          </a:p>
        </p:txBody>
      </p:sp>
      <p:sp>
        <p:nvSpPr>
          <p:cNvPr id="137" name="object 137"/>
          <p:cNvSpPr txBox="1"/>
          <p:nvPr/>
        </p:nvSpPr>
        <p:spPr>
          <a:xfrm>
            <a:off x="2639594"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6"/>
              </a:rPr>
              <a:t>4.93</a:t>
            </a:r>
            <a:endParaRPr sz="750">
              <a:latin typeface="Arial"/>
              <a:cs typeface="Arial"/>
            </a:endParaRPr>
          </a:p>
        </p:txBody>
      </p:sp>
      <p:sp>
        <p:nvSpPr>
          <p:cNvPr id="138" name="object 138"/>
          <p:cNvSpPr txBox="1"/>
          <p:nvPr/>
        </p:nvSpPr>
        <p:spPr>
          <a:xfrm>
            <a:off x="3615823"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6"/>
              </a:rPr>
              <a:t>1.88</a:t>
            </a:r>
            <a:endParaRPr sz="750">
              <a:latin typeface="Arial"/>
              <a:cs typeface="Arial"/>
            </a:endParaRPr>
          </a:p>
        </p:txBody>
      </p:sp>
      <p:sp>
        <p:nvSpPr>
          <p:cNvPr id="139" name="object 139"/>
          <p:cNvSpPr txBox="1"/>
          <p:nvPr/>
        </p:nvSpPr>
        <p:spPr>
          <a:xfrm>
            <a:off x="4330700"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3.90</a:t>
            </a:r>
            <a:endParaRPr sz="750">
              <a:latin typeface="Arial"/>
              <a:cs typeface="Arial"/>
            </a:endParaRPr>
          </a:p>
        </p:txBody>
      </p:sp>
      <p:sp>
        <p:nvSpPr>
          <p:cNvPr id="140" name="object 140"/>
          <p:cNvSpPr txBox="1"/>
          <p:nvPr/>
        </p:nvSpPr>
        <p:spPr>
          <a:xfrm>
            <a:off x="5299242"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7"/>
              </a:rPr>
              <a:t>0.77</a:t>
            </a:r>
            <a:endParaRPr sz="750">
              <a:latin typeface="Arial"/>
              <a:cs typeface="Arial"/>
            </a:endParaRPr>
          </a:p>
        </p:txBody>
      </p:sp>
      <p:sp>
        <p:nvSpPr>
          <p:cNvPr id="141" name="object 141"/>
          <p:cNvSpPr txBox="1"/>
          <p:nvPr/>
        </p:nvSpPr>
        <p:spPr>
          <a:xfrm>
            <a:off x="6137108"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8"/>
              </a:rPr>
              <a:t>1.60</a:t>
            </a:r>
            <a:endParaRPr sz="750">
              <a:latin typeface="Arial"/>
              <a:cs typeface="Arial"/>
            </a:endParaRPr>
          </a:p>
        </p:txBody>
      </p:sp>
      <p:sp>
        <p:nvSpPr>
          <p:cNvPr id="142" name="object 142"/>
          <p:cNvSpPr txBox="1"/>
          <p:nvPr/>
        </p:nvSpPr>
        <p:spPr>
          <a:xfrm>
            <a:off x="6974974" y="5198310"/>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9"/>
              </a:rPr>
              <a:t>2.00</a:t>
            </a:r>
            <a:endParaRPr sz="750">
              <a:latin typeface="Arial"/>
              <a:cs typeface="Arial"/>
            </a:endParaRPr>
          </a:p>
        </p:txBody>
      </p:sp>
      <p:sp>
        <p:nvSpPr>
          <p:cNvPr id="143" name="object 143"/>
          <p:cNvSpPr txBox="1"/>
          <p:nvPr/>
        </p:nvSpPr>
        <p:spPr>
          <a:xfrm>
            <a:off x="302794" y="5352047"/>
            <a:ext cx="10750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Price/Cash Flow</a:t>
            </a:r>
            <a:r>
              <a:rPr dirty="0" sz="750" spc="-25">
                <a:solidFill>
                  <a:srgbClr val="3E3E3E"/>
                </a:solidFill>
                <a:latin typeface="Arial"/>
                <a:cs typeface="Arial"/>
              </a:rPr>
              <a:t> </a:t>
            </a:r>
            <a:r>
              <a:rPr dirty="0" sz="750" spc="15">
                <a:solidFill>
                  <a:srgbClr val="3E3E3E"/>
                </a:solidFill>
                <a:latin typeface="Arial"/>
                <a:cs typeface="Arial"/>
              </a:rPr>
              <a:t>(P/CF)</a:t>
            </a:r>
            <a:endParaRPr sz="750">
              <a:latin typeface="Arial"/>
              <a:cs typeface="Arial"/>
            </a:endParaRPr>
          </a:p>
        </p:txBody>
      </p:sp>
      <p:sp>
        <p:nvSpPr>
          <p:cNvPr id="144" name="object 144"/>
          <p:cNvSpPr txBox="1"/>
          <p:nvPr/>
        </p:nvSpPr>
        <p:spPr>
          <a:xfrm>
            <a:off x="2578100"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19.05</a:t>
            </a:r>
            <a:endParaRPr sz="750">
              <a:latin typeface="Arial"/>
              <a:cs typeface="Arial"/>
            </a:endParaRPr>
          </a:p>
        </p:txBody>
      </p:sp>
      <p:sp>
        <p:nvSpPr>
          <p:cNvPr id="145" name="object 145"/>
          <p:cNvSpPr txBox="1"/>
          <p:nvPr/>
        </p:nvSpPr>
        <p:spPr>
          <a:xfrm>
            <a:off x="3615823" y="5352047"/>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9.39</a:t>
            </a:r>
            <a:endParaRPr sz="750">
              <a:latin typeface="Arial"/>
              <a:cs typeface="Arial"/>
            </a:endParaRPr>
          </a:p>
        </p:txBody>
      </p:sp>
      <p:sp>
        <p:nvSpPr>
          <p:cNvPr id="146" name="object 146"/>
          <p:cNvSpPr txBox="1"/>
          <p:nvPr/>
        </p:nvSpPr>
        <p:spPr>
          <a:xfrm>
            <a:off x="4269205"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15.91</a:t>
            </a:r>
            <a:endParaRPr sz="750">
              <a:latin typeface="Arial"/>
              <a:cs typeface="Arial"/>
            </a:endParaRPr>
          </a:p>
        </p:txBody>
      </p:sp>
      <p:sp>
        <p:nvSpPr>
          <p:cNvPr id="147" name="object 147"/>
          <p:cNvSpPr txBox="1"/>
          <p:nvPr/>
        </p:nvSpPr>
        <p:spPr>
          <a:xfrm>
            <a:off x="5299242" y="5352047"/>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4.13</a:t>
            </a:r>
            <a:endParaRPr sz="750">
              <a:latin typeface="Arial"/>
              <a:cs typeface="Arial"/>
            </a:endParaRPr>
          </a:p>
        </p:txBody>
      </p:sp>
      <p:sp>
        <p:nvSpPr>
          <p:cNvPr id="148" name="object 148"/>
          <p:cNvSpPr txBox="1"/>
          <p:nvPr/>
        </p:nvSpPr>
        <p:spPr>
          <a:xfrm>
            <a:off x="6137108" y="5352047"/>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9.44</a:t>
            </a:r>
            <a:endParaRPr sz="750">
              <a:latin typeface="Arial"/>
              <a:cs typeface="Arial"/>
            </a:endParaRPr>
          </a:p>
        </p:txBody>
      </p:sp>
      <p:sp>
        <p:nvSpPr>
          <p:cNvPr id="149" name="object 149"/>
          <p:cNvSpPr txBox="1"/>
          <p:nvPr/>
        </p:nvSpPr>
        <p:spPr>
          <a:xfrm>
            <a:off x="6913479" y="5352047"/>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12.46</a:t>
            </a:r>
            <a:endParaRPr sz="750">
              <a:latin typeface="Arial"/>
              <a:cs typeface="Arial"/>
            </a:endParaRPr>
          </a:p>
        </p:txBody>
      </p:sp>
      <p:sp>
        <p:nvSpPr>
          <p:cNvPr id="150" name="object 150"/>
          <p:cNvSpPr txBox="1"/>
          <p:nvPr/>
        </p:nvSpPr>
        <p:spPr>
          <a:xfrm>
            <a:off x="302794" y="5505784"/>
            <a:ext cx="3975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P/E</a:t>
            </a:r>
            <a:r>
              <a:rPr dirty="0" sz="750" spc="-45">
                <a:solidFill>
                  <a:srgbClr val="3E3E3E"/>
                </a:solidFill>
                <a:latin typeface="Arial"/>
                <a:cs typeface="Arial"/>
              </a:rPr>
              <a:t> </a:t>
            </a:r>
            <a:r>
              <a:rPr dirty="0" sz="750" spc="15">
                <a:solidFill>
                  <a:srgbClr val="3E3E3E"/>
                </a:solidFill>
                <a:latin typeface="Arial"/>
                <a:cs typeface="Arial"/>
              </a:rPr>
              <a:t>(F1)</a:t>
            </a:r>
            <a:endParaRPr sz="750">
              <a:latin typeface="Arial"/>
              <a:cs typeface="Arial"/>
            </a:endParaRPr>
          </a:p>
        </p:txBody>
      </p:sp>
      <p:sp>
        <p:nvSpPr>
          <p:cNvPr id="151" name="object 151"/>
          <p:cNvSpPr txBox="1"/>
          <p:nvPr/>
        </p:nvSpPr>
        <p:spPr>
          <a:xfrm>
            <a:off x="2578100"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21.71</a:t>
            </a:r>
            <a:endParaRPr sz="750">
              <a:latin typeface="Arial"/>
              <a:cs typeface="Arial"/>
            </a:endParaRPr>
          </a:p>
        </p:txBody>
      </p:sp>
      <p:sp>
        <p:nvSpPr>
          <p:cNvPr id="152" name="object 152"/>
          <p:cNvSpPr txBox="1"/>
          <p:nvPr/>
        </p:nvSpPr>
        <p:spPr>
          <a:xfrm>
            <a:off x="3554329"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0"/>
              </a:rPr>
              <a:t>13.99</a:t>
            </a:r>
            <a:endParaRPr sz="750">
              <a:latin typeface="Arial"/>
              <a:cs typeface="Arial"/>
            </a:endParaRPr>
          </a:p>
        </p:txBody>
      </p:sp>
      <p:sp>
        <p:nvSpPr>
          <p:cNvPr id="153" name="object 153"/>
          <p:cNvSpPr txBox="1"/>
          <p:nvPr/>
        </p:nvSpPr>
        <p:spPr>
          <a:xfrm>
            <a:off x="4269205"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21.22</a:t>
            </a:r>
            <a:endParaRPr sz="750">
              <a:latin typeface="Arial"/>
              <a:cs typeface="Arial"/>
            </a:endParaRPr>
          </a:p>
        </p:txBody>
      </p:sp>
      <p:sp>
        <p:nvSpPr>
          <p:cNvPr id="154" name="object 154"/>
          <p:cNvSpPr txBox="1"/>
          <p:nvPr/>
        </p:nvSpPr>
        <p:spPr>
          <a:xfrm>
            <a:off x="5237747"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1"/>
              </a:rPr>
              <a:t>11.26</a:t>
            </a:r>
            <a:endParaRPr sz="750">
              <a:latin typeface="Arial"/>
              <a:cs typeface="Arial"/>
            </a:endParaRPr>
          </a:p>
        </p:txBody>
      </p:sp>
      <p:sp>
        <p:nvSpPr>
          <p:cNvPr id="155" name="object 155"/>
          <p:cNvSpPr txBox="1"/>
          <p:nvPr/>
        </p:nvSpPr>
        <p:spPr>
          <a:xfrm>
            <a:off x="6075613" y="5505784"/>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2"/>
              </a:rPr>
              <a:t>11.08</a:t>
            </a:r>
            <a:endParaRPr sz="750">
              <a:latin typeface="Arial"/>
              <a:cs typeface="Arial"/>
            </a:endParaRPr>
          </a:p>
        </p:txBody>
      </p:sp>
      <p:sp>
        <p:nvSpPr>
          <p:cNvPr id="156" name="object 156"/>
          <p:cNvSpPr txBox="1"/>
          <p:nvPr/>
        </p:nvSpPr>
        <p:spPr>
          <a:xfrm>
            <a:off x="6974974" y="550578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3"/>
              </a:rPr>
              <a:t>8.45</a:t>
            </a:r>
            <a:endParaRPr sz="750">
              <a:latin typeface="Arial"/>
              <a:cs typeface="Arial"/>
            </a:endParaRPr>
          </a:p>
        </p:txBody>
      </p:sp>
      <p:sp>
        <p:nvSpPr>
          <p:cNvPr id="157" name="object 157"/>
          <p:cNvSpPr txBox="1"/>
          <p:nvPr/>
        </p:nvSpPr>
        <p:spPr>
          <a:xfrm>
            <a:off x="302794" y="5659521"/>
            <a:ext cx="7867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Price/Sales</a:t>
            </a:r>
            <a:r>
              <a:rPr dirty="0" sz="750" spc="-40">
                <a:solidFill>
                  <a:srgbClr val="3E3E3E"/>
                </a:solidFill>
                <a:latin typeface="Arial"/>
                <a:cs typeface="Arial"/>
              </a:rPr>
              <a:t> </a:t>
            </a:r>
            <a:r>
              <a:rPr dirty="0" sz="750" spc="15">
                <a:solidFill>
                  <a:srgbClr val="3E3E3E"/>
                </a:solidFill>
                <a:latin typeface="Arial"/>
                <a:cs typeface="Arial"/>
              </a:rPr>
              <a:t>(P/S)</a:t>
            </a:r>
            <a:endParaRPr sz="750">
              <a:latin typeface="Arial"/>
              <a:cs typeface="Arial"/>
            </a:endParaRPr>
          </a:p>
        </p:txBody>
      </p:sp>
      <p:sp>
        <p:nvSpPr>
          <p:cNvPr id="158" name="object 158"/>
          <p:cNvSpPr txBox="1"/>
          <p:nvPr/>
        </p:nvSpPr>
        <p:spPr>
          <a:xfrm>
            <a:off x="2639594"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4"/>
              </a:rPr>
              <a:t>3.14</a:t>
            </a:r>
            <a:endParaRPr sz="750">
              <a:latin typeface="Arial"/>
              <a:cs typeface="Arial"/>
            </a:endParaRPr>
          </a:p>
        </p:txBody>
      </p:sp>
      <p:sp>
        <p:nvSpPr>
          <p:cNvPr id="159" name="object 159"/>
          <p:cNvSpPr txBox="1"/>
          <p:nvPr/>
        </p:nvSpPr>
        <p:spPr>
          <a:xfrm>
            <a:off x="3615823"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4"/>
              </a:rPr>
              <a:t>2.54</a:t>
            </a:r>
            <a:endParaRPr sz="750">
              <a:latin typeface="Arial"/>
              <a:cs typeface="Arial"/>
            </a:endParaRPr>
          </a:p>
        </p:txBody>
      </p:sp>
      <p:sp>
        <p:nvSpPr>
          <p:cNvPr id="160" name="object 160"/>
          <p:cNvSpPr txBox="1"/>
          <p:nvPr/>
        </p:nvSpPr>
        <p:spPr>
          <a:xfrm>
            <a:off x="4330700"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3.30</a:t>
            </a:r>
            <a:endParaRPr sz="750">
              <a:latin typeface="Arial"/>
              <a:cs typeface="Arial"/>
            </a:endParaRPr>
          </a:p>
        </p:txBody>
      </p:sp>
      <p:sp>
        <p:nvSpPr>
          <p:cNvPr id="161" name="object 161"/>
          <p:cNvSpPr txBox="1"/>
          <p:nvPr/>
        </p:nvSpPr>
        <p:spPr>
          <a:xfrm>
            <a:off x="5299242"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5"/>
              </a:rPr>
              <a:t>1.04</a:t>
            </a:r>
            <a:endParaRPr sz="750">
              <a:latin typeface="Arial"/>
              <a:cs typeface="Arial"/>
            </a:endParaRPr>
          </a:p>
        </p:txBody>
      </p:sp>
      <p:sp>
        <p:nvSpPr>
          <p:cNvPr id="162" name="object 162"/>
          <p:cNvSpPr txBox="1"/>
          <p:nvPr/>
        </p:nvSpPr>
        <p:spPr>
          <a:xfrm>
            <a:off x="6137108"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6"/>
              </a:rPr>
              <a:t>0.02</a:t>
            </a:r>
            <a:endParaRPr sz="750">
              <a:latin typeface="Arial"/>
              <a:cs typeface="Arial"/>
            </a:endParaRPr>
          </a:p>
        </p:txBody>
      </p:sp>
      <p:sp>
        <p:nvSpPr>
          <p:cNvPr id="163" name="object 163"/>
          <p:cNvSpPr txBox="1"/>
          <p:nvPr/>
        </p:nvSpPr>
        <p:spPr>
          <a:xfrm>
            <a:off x="6974974" y="565952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7"/>
              </a:rPr>
              <a:t>1.48</a:t>
            </a:r>
            <a:endParaRPr sz="750">
              <a:latin typeface="Arial"/>
              <a:cs typeface="Arial"/>
            </a:endParaRPr>
          </a:p>
        </p:txBody>
      </p:sp>
      <p:sp>
        <p:nvSpPr>
          <p:cNvPr id="164" name="object 164"/>
          <p:cNvSpPr txBox="1"/>
          <p:nvPr/>
        </p:nvSpPr>
        <p:spPr>
          <a:xfrm>
            <a:off x="302794" y="5813258"/>
            <a:ext cx="66992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Earnings</a:t>
            </a:r>
            <a:r>
              <a:rPr dirty="0" sz="750" spc="-40">
                <a:solidFill>
                  <a:srgbClr val="3E3E3E"/>
                </a:solidFill>
                <a:latin typeface="Arial"/>
                <a:cs typeface="Arial"/>
              </a:rPr>
              <a:t> </a:t>
            </a:r>
            <a:r>
              <a:rPr dirty="0" sz="750" spc="15">
                <a:solidFill>
                  <a:srgbClr val="3E3E3E"/>
                </a:solidFill>
                <a:latin typeface="Arial"/>
                <a:cs typeface="Arial"/>
              </a:rPr>
              <a:t>Yield</a:t>
            </a:r>
            <a:endParaRPr sz="750">
              <a:latin typeface="Arial"/>
              <a:cs typeface="Arial"/>
            </a:endParaRPr>
          </a:p>
        </p:txBody>
      </p:sp>
      <p:sp>
        <p:nvSpPr>
          <p:cNvPr id="165" name="object 165"/>
          <p:cNvSpPr txBox="1"/>
          <p:nvPr/>
        </p:nvSpPr>
        <p:spPr>
          <a:xfrm>
            <a:off x="2547352"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8"/>
              </a:rPr>
              <a:t>4.6</a:t>
            </a:r>
            <a:r>
              <a:rPr dirty="0" sz="750">
                <a:solidFill>
                  <a:srgbClr val="3E3E3E"/>
                </a:solidFill>
                <a:latin typeface="Arial"/>
                <a:cs typeface="Arial"/>
                <a:hlinkClick r:id="rId18"/>
              </a:rPr>
              <a:t>1</a:t>
            </a:r>
            <a:r>
              <a:rPr dirty="0" sz="750" spc="30">
                <a:solidFill>
                  <a:srgbClr val="3E3E3E"/>
                </a:solidFill>
                <a:latin typeface="Arial"/>
                <a:cs typeface="Arial"/>
              </a:rPr>
              <a:t>%</a:t>
            </a:r>
            <a:endParaRPr sz="750">
              <a:latin typeface="Arial"/>
              <a:cs typeface="Arial"/>
            </a:endParaRPr>
          </a:p>
        </p:txBody>
      </p:sp>
      <p:sp>
        <p:nvSpPr>
          <p:cNvPr id="166" name="object 166"/>
          <p:cNvSpPr txBox="1"/>
          <p:nvPr/>
        </p:nvSpPr>
        <p:spPr>
          <a:xfrm>
            <a:off x="3523581"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8"/>
              </a:rPr>
              <a:t>6.7</a:t>
            </a:r>
            <a:r>
              <a:rPr dirty="0" sz="750">
                <a:solidFill>
                  <a:srgbClr val="3E3E3E"/>
                </a:solidFill>
                <a:latin typeface="Arial"/>
                <a:cs typeface="Arial"/>
                <a:hlinkClick r:id="rId18"/>
              </a:rPr>
              <a:t>3</a:t>
            </a:r>
            <a:r>
              <a:rPr dirty="0" sz="750" spc="30">
                <a:solidFill>
                  <a:srgbClr val="3E3E3E"/>
                </a:solidFill>
                <a:latin typeface="Arial"/>
                <a:cs typeface="Arial"/>
              </a:rPr>
              <a:t>%</a:t>
            </a:r>
            <a:endParaRPr sz="750">
              <a:latin typeface="Arial"/>
              <a:cs typeface="Arial"/>
            </a:endParaRPr>
          </a:p>
        </p:txBody>
      </p:sp>
      <p:sp>
        <p:nvSpPr>
          <p:cNvPr id="167" name="object 167"/>
          <p:cNvSpPr txBox="1"/>
          <p:nvPr/>
        </p:nvSpPr>
        <p:spPr>
          <a:xfrm>
            <a:off x="4238458" y="581325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4.61%</a:t>
            </a:r>
            <a:endParaRPr sz="750">
              <a:latin typeface="Arial"/>
              <a:cs typeface="Arial"/>
            </a:endParaRPr>
          </a:p>
        </p:txBody>
      </p:sp>
      <p:sp>
        <p:nvSpPr>
          <p:cNvPr id="168" name="object 168"/>
          <p:cNvSpPr txBox="1"/>
          <p:nvPr/>
        </p:nvSpPr>
        <p:spPr>
          <a:xfrm>
            <a:off x="5207000"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19"/>
              </a:rPr>
              <a:t>8.8</a:t>
            </a:r>
            <a:r>
              <a:rPr dirty="0" sz="750">
                <a:solidFill>
                  <a:srgbClr val="3E3E3E"/>
                </a:solidFill>
                <a:latin typeface="Arial"/>
                <a:cs typeface="Arial"/>
                <a:hlinkClick r:id="rId19"/>
              </a:rPr>
              <a:t>8</a:t>
            </a:r>
            <a:r>
              <a:rPr dirty="0" sz="750" spc="30">
                <a:solidFill>
                  <a:srgbClr val="3E3E3E"/>
                </a:solidFill>
                <a:latin typeface="Arial"/>
                <a:cs typeface="Arial"/>
              </a:rPr>
              <a:t>%</a:t>
            </a:r>
            <a:endParaRPr sz="750">
              <a:latin typeface="Arial"/>
              <a:cs typeface="Arial"/>
            </a:endParaRPr>
          </a:p>
        </p:txBody>
      </p:sp>
      <p:sp>
        <p:nvSpPr>
          <p:cNvPr id="169" name="object 169"/>
          <p:cNvSpPr txBox="1"/>
          <p:nvPr/>
        </p:nvSpPr>
        <p:spPr>
          <a:xfrm>
            <a:off x="6044866" y="5813258"/>
            <a:ext cx="30670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0"/>
              </a:rPr>
              <a:t>9.0</a:t>
            </a:r>
            <a:r>
              <a:rPr dirty="0" sz="750">
                <a:solidFill>
                  <a:srgbClr val="3E3E3E"/>
                </a:solidFill>
                <a:latin typeface="Arial"/>
                <a:cs typeface="Arial"/>
                <a:hlinkClick r:id="rId20"/>
              </a:rPr>
              <a:t>2</a:t>
            </a:r>
            <a:r>
              <a:rPr dirty="0" sz="750" spc="30">
                <a:solidFill>
                  <a:srgbClr val="3E3E3E"/>
                </a:solidFill>
                <a:latin typeface="Arial"/>
                <a:cs typeface="Arial"/>
              </a:rPr>
              <a:t>%</a:t>
            </a:r>
            <a:endParaRPr sz="750">
              <a:latin typeface="Arial"/>
              <a:cs typeface="Arial"/>
            </a:endParaRPr>
          </a:p>
        </p:txBody>
      </p:sp>
      <p:sp>
        <p:nvSpPr>
          <p:cNvPr id="170" name="object 170"/>
          <p:cNvSpPr txBox="1"/>
          <p:nvPr/>
        </p:nvSpPr>
        <p:spPr>
          <a:xfrm>
            <a:off x="6821237" y="5813258"/>
            <a:ext cx="36830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1"/>
              </a:rPr>
              <a:t>11.8</a:t>
            </a:r>
            <a:r>
              <a:rPr dirty="0" sz="750" spc="45">
                <a:solidFill>
                  <a:srgbClr val="3E3E3E"/>
                </a:solidFill>
                <a:latin typeface="Arial"/>
                <a:cs typeface="Arial"/>
                <a:hlinkClick r:id="rId21"/>
              </a:rPr>
              <a:t>4</a:t>
            </a:r>
            <a:r>
              <a:rPr dirty="0" sz="750" spc="30">
                <a:solidFill>
                  <a:srgbClr val="3E3E3E"/>
                </a:solidFill>
                <a:latin typeface="Arial"/>
                <a:cs typeface="Arial"/>
              </a:rPr>
              <a:t>%</a:t>
            </a:r>
            <a:endParaRPr sz="750">
              <a:latin typeface="Arial"/>
              <a:cs typeface="Arial"/>
            </a:endParaRPr>
          </a:p>
        </p:txBody>
      </p:sp>
      <p:sp>
        <p:nvSpPr>
          <p:cNvPr id="171" name="object 171"/>
          <p:cNvSpPr txBox="1"/>
          <p:nvPr/>
        </p:nvSpPr>
        <p:spPr>
          <a:xfrm>
            <a:off x="302794" y="5966995"/>
            <a:ext cx="5422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Debt/Equity</a:t>
            </a:r>
            <a:endParaRPr sz="750">
              <a:latin typeface="Arial"/>
              <a:cs typeface="Arial"/>
            </a:endParaRPr>
          </a:p>
        </p:txBody>
      </p:sp>
      <p:sp>
        <p:nvSpPr>
          <p:cNvPr id="172" name="object 172"/>
          <p:cNvSpPr txBox="1"/>
          <p:nvPr/>
        </p:nvSpPr>
        <p:spPr>
          <a:xfrm>
            <a:off x="2639594"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2"/>
              </a:rPr>
              <a:t>1.87</a:t>
            </a:r>
            <a:endParaRPr sz="750">
              <a:latin typeface="Arial"/>
              <a:cs typeface="Arial"/>
            </a:endParaRPr>
          </a:p>
        </p:txBody>
      </p:sp>
      <p:sp>
        <p:nvSpPr>
          <p:cNvPr id="173" name="object 173"/>
          <p:cNvSpPr txBox="1"/>
          <p:nvPr/>
        </p:nvSpPr>
        <p:spPr>
          <a:xfrm>
            <a:off x="3615823"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2"/>
              </a:rPr>
              <a:t>0.46</a:t>
            </a:r>
            <a:endParaRPr sz="750">
              <a:latin typeface="Arial"/>
              <a:cs typeface="Arial"/>
            </a:endParaRPr>
          </a:p>
        </p:txBody>
      </p:sp>
      <p:sp>
        <p:nvSpPr>
          <p:cNvPr id="174" name="object 174"/>
          <p:cNvSpPr txBox="1"/>
          <p:nvPr/>
        </p:nvSpPr>
        <p:spPr>
          <a:xfrm>
            <a:off x="4330700"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0.67</a:t>
            </a:r>
            <a:endParaRPr sz="750">
              <a:latin typeface="Arial"/>
              <a:cs typeface="Arial"/>
            </a:endParaRPr>
          </a:p>
        </p:txBody>
      </p:sp>
      <p:sp>
        <p:nvSpPr>
          <p:cNvPr id="175" name="object 175"/>
          <p:cNvSpPr txBox="1"/>
          <p:nvPr/>
        </p:nvSpPr>
        <p:spPr>
          <a:xfrm>
            <a:off x="5299242"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3"/>
              </a:rPr>
              <a:t>1.44</a:t>
            </a:r>
            <a:endParaRPr sz="750">
              <a:latin typeface="Arial"/>
              <a:cs typeface="Arial"/>
            </a:endParaRPr>
          </a:p>
        </p:txBody>
      </p:sp>
      <p:sp>
        <p:nvSpPr>
          <p:cNvPr id="176" name="object 176"/>
          <p:cNvSpPr txBox="1"/>
          <p:nvPr/>
        </p:nvSpPr>
        <p:spPr>
          <a:xfrm>
            <a:off x="6137108"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4"/>
              </a:rPr>
              <a:t>2.66</a:t>
            </a:r>
            <a:endParaRPr sz="750">
              <a:latin typeface="Arial"/>
              <a:cs typeface="Arial"/>
            </a:endParaRPr>
          </a:p>
        </p:txBody>
      </p:sp>
      <p:sp>
        <p:nvSpPr>
          <p:cNvPr id="177" name="object 177"/>
          <p:cNvSpPr txBox="1"/>
          <p:nvPr/>
        </p:nvSpPr>
        <p:spPr>
          <a:xfrm>
            <a:off x="6974974" y="5966995"/>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hlinkClick r:id="rId25"/>
              </a:rPr>
              <a:t>1.32</a:t>
            </a:r>
            <a:endParaRPr sz="750">
              <a:latin typeface="Arial"/>
              <a:cs typeface="Arial"/>
            </a:endParaRPr>
          </a:p>
        </p:txBody>
      </p:sp>
      <p:sp>
        <p:nvSpPr>
          <p:cNvPr id="178" name="object 178"/>
          <p:cNvSpPr txBox="1"/>
          <p:nvPr/>
        </p:nvSpPr>
        <p:spPr>
          <a:xfrm>
            <a:off x="302794" y="6120732"/>
            <a:ext cx="925194"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Cash </a:t>
            </a:r>
            <a:r>
              <a:rPr dirty="0" sz="750" spc="15">
                <a:solidFill>
                  <a:srgbClr val="3E3E3E"/>
                </a:solidFill>
                <a:latin typeface="Arial"/>
                <a:cs typeface="Arial"/>
              </a:rPr>
              <a:t>Flow</a:t>
            </a:r>
            <a:r>
              <a:rPr dirty="0" sz="750" spc="-55">
                <a:solidFill>
                  <a:srgbClr val="3E3E3E"/>
                </a:solidFill>
                <a:latin typeface="Arial"/>
                <a:cs typeface="Arial"/>
              </a:rPr>
              <a:t> </a:t>
            </a:r>
            <a:r>
              <a:rPr dirty="0" sz="750" spc="15">
                <a:solidFill>
                  <a:srgbClr val="3E3E3E"/>
                </a:solidFill>
                <a:latin typeface="Arial"/>
                <a:cs typeface="Arial"/>
              </a:rPr>
              <a:t>($/share)</a:t>
            </a:r>
            <a:endParaRPr sz="750">
              <a:latin typeface="Arial"/>
              <a:cs typeface="Arial"/>
            </a:endParaRPr>
          </a:p>
        </p:txBody>
      </p:sp>
      <p:sp>
        <p:nvSpPr>
          <p:cNvPr id="179" name="object 179"/>
          <p:cNvSpPr txBox="1"/>
          <p:nvPr/>
        </p:nvSpPr>
        <p:spPr>
          <a:xfrm>
            <a:off x="2639594"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7.39</a:t>
            </a:r>
            <a:endParaRPr sz="750">
              <a:latin typeface="Arial"/>
              <a:cs typeface="Arial"/>
            </a:endParaRPr>
          </a:p>
        </p:txBody>
      </p:sp>
      <p:sp>
        <p:nvSpPr>
          <p:cNvPr id="180" name="object 180"/>
          <p:cNvSpPr txBox="1"/>
          <p:nvPr/>
        </p:nvSpPr>
        <p:spPr>
          <a:xfrm>
            <a:off x="3615823"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0.98</a:t>
            </a:r>
            <a:endParaRPr sz="750">
              <a:latin typeface="Arial"/>
              <a:cs typeface="Arial"/>
            </a:endParaRPr>
          </a:p>
        </p:txBody>
      </p:sp>
      <p:sp>
        <p:nvSpPr>
          <p:cNvPr id="181" name="object 181"/>
          <p:cNvSpPr txBox="1"/>
          <p:nvPr/>
        </p:nvSpPr>
        <p:spPr>
          <a:xfrm>
            <a:off x="4330700"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6.78</a:t>
            </a:r>
            <a:endParaRPr sz="750">
              <a:latin typeface="Arial"/>
              <a:cs typeface="Arial"/>
            </a:endParaRPr>
          </a:p>
        </p:txBody>
      </p:sp>
      <p:sp>
        <p:nvSpPr>
          <p:cNvPr id="182" name="object 182"/>
          <p:cNvSpPr txBox="1"/>
          <p:nvPr/>
        </p:nvSpPr>
        <p:spPr>
          <a:xfrm>
            <a:off x="5237747" y="6120732"/>
            <a:ext cx="27559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21.88</a:t>
            </a:r>
            <a:endParaRPr sz="750">
              <a:latin typeface="Arial"/>
              <a:cs typeface="Arial"/>
            </a:endParaRPr>
          </a:p>
        </p:txBody>
      </p:sp>
      <p:sp>
        <p:nvSpPr>
          <p:cNvPr id="183" name="object 183"/>
          <p:cNvSpPr txBox="1"/>
          <p:nvPr/>
        </p:nvSpPr>
        <p:spPr>
          <a:xfrm>
            <a:off x="6137108"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6.92</a:t>
            </a:r>
            <a:endParaRPr sz="750">
              <a:latin typeface="Arial"/>
              <a:cs typeface="Arial"/>
            </a:endParaRPr>
          </a:p>
        </p:txBody>
      </p:sp>
      <p:sp>
        <p:nvSpPr>
          <p:cNvPr id="184" name="object 184"/>
          <p:cNvSpPr txBox="1"/>
          <p:nvPr/>
        </p:nvSpPr>
        <p:spPr>
          <a:xfrm>
            <a:off x="6974974" y="6120732"/>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3.29</a:t>
            </a:r>
            <a:endParaRPr sz="750">
              <a:latin typeface="Arial"/>
              <a:cs typeface="Arial"/>
            </a:endParaRPr>
          </a:p>
        </p:txBody>
      </p:sp>
      <p:sp>
        <p:nvSpPr>
          <p:cNvPr id="185" name="object 185"/>
          <p:cNvSpPr txBox="1"/>
          <p:nvPr/>
        </p:nvSpPr>
        <p:spPr>
          <a:xfrm>
            <a:off x="302794" y="6305216"/>
            <a:ext cx="680720" cy="145415"/>
          </a:xfrm>
          <a:prstGeom prst="rect">
            <a:avLst/>
          </a:prstGeom>
        </p:spPr>
        <p:txBody>
          <a:bodyPr wrap="square" lIns="0" tIns="17145" rIns="0" bIns="0" rtlCol="0" vert="horz">
            <a:spAutoFit/>
          </a:bodyPr>
          <a:lstStyle/>
          <a:p>
            <a:pPr marL="12700">
              <a:lnSpc>
                <a:spcPct val="100000"/>
              </a:lnSpc>
              <a:spcBef>
                <a:spcPts val="135"/>
              </a:spcBef>
            </a:pPr>
            <a:r>
              <a:rPr dirty="0" sz="750" spc="20" b="1">
                <a:latin typeface="Arial"/>
                <a:cs typeface="Arial"/>
              </a:rPr>
              <a:t>Growth</a:t>
            </a:r>
            <a:r>
              <a:rPr dirty="0" sz="750" spc="-55" b="1">
                <a:latin typeface="Arial"/>
                <a:cs typeface="Arial"/>
              </a:rPr>
              <a:t> </a:t>
            </a:r>
            <a:r>
              <a:rPr dirty="0" sz="750" spc="20" b="1">
                <a:latin typeface="Arial"/>
                <a:cs typeface="Arial"/>
              </a:rPr>
              <a:t>Score</a:t>
            </a:r>
            <a:endParaRPr sz="750">
              <a:latin typeface="Arial"/>
              <a:cs typeface="Arial"/>
            </a:endParaRPr>
          </a:p>
        </p:txBody>
      </p:sp>
      <p:sp>
        <p:nvSpPr>
          <p:cNvPr id="186" name="object 186"/>
          <p:cNvSpPr txBox="1"/>
          <p:nvPr/>
        </p:nvSpPr>
        <p:spPr>
          <a:xfrm>
            <a:off x="2713789" y="6287168"/>
            <a:ext cx="123189" cy="177165"/>
          </a:xfrm>
          <a:prstGeom prst="rect">
            <a:avLst/>
          </a:prstGeom>
          <a:solidFill>
            <a:srgbClr val="D1D1CE"/>
          </a:solidFill>
        </p:spPr>
        <p:txBody>
          <a:bodyPr wrap="square" lIns="0" tIns="50800" rIns="0" bIns="0" rtlCol="0" vert="horz">
            <a:spAutoFit/>
          </a:bodyPr>
          <a:lstStyle/>
          <a:p>
            <a:pPr marL="22860">
              <a:lnSpc>
                <a:spcPct val="100000"/>
              </a:lnSpc>
              <a:spcBef>
                <a:spcPts val="400"/>
              </a:spcBef>
            </a:pPr>
            <a:r>
              <a:rPr dirty="0" sz="750" spc="25" b="1">
                <a:solidFill>
                  <a:srgbClr val="434343"/>
                </a:solidFill>
                <a:latin typeface="Arial"/>
                <a:cs typeface="Arial"/>
              </a:rPr>
              <a:t>C</a:t>
            </a:r>
            <a:endParaRPr sz="750">
              <a:latin typeface="Arial"/>
              <a:cs typeface="Arial"/>
            </a:endParaRPr>
          </a:p>
        </p:txBody>
      </p:sp>
      <p:sp>
        <p:nvSpPr>
          <p:cNvPr id="187" name="object 187"/>
          <p:cNvSpPr/>
          <p:nvPr/>
        </p:nvSpPr>
        <p:spPr>
          <a:xfrm>
            <a:off x="2709946"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88" name="object 188"/>
          <p:cNvSpPr/>
          <p:nvPr/>
        </p:nvSpPr>
        <p:spPr>
          <a:xfrm>
            <a:off x="2709946"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89" name="object 189"/>
          <p:cNvSpPr/>
          <p:nvPr/>
        </p:nvSpPr>
        <p:spPr>
          <a:xfrm>
            <a:off x="2840622"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90" name="object 190"/>
          <p:cNvSpPr/>
          <p:nvPr/>
        </p:nvSpPr>
        <p:spPr>
          <a:xfrm>
            <a:off x="2709946"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1" name="object 191"/>
          <p:cNvSpPr txBox="1"/>
          <p:nvPr/>
        </p:nvSpPr>
        <p:spPr>
          <a:xfrm>
            <a:off x="3777247" y="6305216"/>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92" name="object 192"/>
          <p:cNvSpPr txBox="1"/>
          <p:nvPr/>
        </p:nvSpPr>
        <p:spPr>
          <a:xfrm>
            <a:off x="4492123" y="6305216"/>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193" name="object 193"/>
          <p:cNvSpPr/>
          <p:nvPr/>
        </p:nvSpPr>
        <p:spPr>
          <a:xfrm>
            <a:off x="5373437"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94" name="object 194"/>
          <p:cNvSpPr txBox="1"/>
          <p:nvPr/>
        </p:nvSpPr>
        <p:spPr>
          <a:xfrm>
            <a:off x="5383797" y="6320590"/>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195" name="object 195"/>
          <p:cNvSpPr/>
          <p:nvPr/>
        </p:nvSpPr>
        <p:spPr>
          <a:xfrm>
            <a:off x="5369593"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96" name="object 196"/>
          <p:cNvSpPr/>
          <p:nvPr/>
        </p:nvSpPr>
        <p:spPr>
          <a:xfrm>
            <a:off x="5369593"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7" name="object 197"/>
          <p:cNvSpPr/>
          <p:nvPr/>
        </p:nvSpPr>
        <p:spPr>
          <a:xfrm>
            <a:off x="5500269"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98" name="object 198"/>
          <p:cNvSpPr/>
          <p:nvPr/>
        </p:nvSpPr>
        <p:spPr>
          <a:xfrm>
            <a:off x="5369593"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199" name="object 199"/>
          <p:cNvSpPr/>
          <p:nvPr/>
        </p:nvSpPr>
        <p:spPr>
          <a:xfrm>
            <a:off x="6211302" y="6310229"/>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0" name="object 200"/>
          <p:cNvSpPr txBox="1"/>
          <p:nvPr/>
        </p:nvSpPr>
        <p:spPr>
          <a:xfrm>
            <a:off x="6221663" y="6320590"/>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201" name="object 201"/>
          <p:cNvSpPr/>
          <p:nvPr/>
        </p:nvSpPr>
        <p:spPr>
          <a:xfrm>
            <a:off x="6207459"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02" name="object 202"/>
          <p:cNvSpPr/>
          <p:nvPr/>
        </p:nvSpPr>
        <p:spPr>
          <a:xfrm>
            <a:off x="6207459" y="6306385"/>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03" name="object 203"/>
          <p:cNvSpPr/>
          <p:nvPr/>
        </p:nvSpPr>
        <p:spPr>
          <a:xfrm>
            <a:off x="6338135"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04" name="object 204"/>
          <p:cNvSpPr/>
          <p:nvPr/>
        </p:nvSpPr>
        <p:spPr>
          <a:xfrm>
            <a:off x="6207459" y="6467809"/>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05" name="object 205"/>
          <p:cNvSpPr/>
          <p:nvPr/>
        </p:nvSpPr>
        <p:spPr>
          <a:xfrm>
            <a:off x="7049168" y="6310229"/>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06" name="object 206"/>
          <p:cNvSpPr txBox="1"/>
          <p:nvPr/>
        </p:nvSpPr>
        <p:spPr>
          <a:xfrm>
            <a:off x="7059529" y="6320590"/>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D</a:t>
            </a:r>
            <a:endParaRPr sz="750">
              <a:latin typeface="Arial"/>
              <a:cs typeface="Arial"/>
            </a:endParaRPr>
          </a:p>
        </p:txBody>
      </p:sp>
      <p:sp>
        <p:nvSpPr>
          <p:cNvPr id="207" name="object 207"/>
          <p:cNvSpPr/>
          <p:nvPr/>
        </p:nvSpPr>
        <p:spPr>
          <a:xfrm>
            <a:off x="7045325" y="6306385"/>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08" name="object 208"/>
          <p:cNvSpPr/>
          <p:nvPr/>
        </p:nvSpPr>
        <p:spPr>
          <a:xfrm>
            <a:off x="7045325" y="6306385"/>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09" name="object 209"/>
          <p:cNvSpPr/>
          <p:nvPr/>
        </p:nvSpPr>
        <p:spPr>
          <a:xfrm>
            <a:off x="7176001" y="6306385"/>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10" name="object 210"/>
          <p:cNvSpPr/>
          <p:nvPr/>
        </p:nvSpPr>
        <p:spPr>
          <a:xfrm>
            <a:off x="7045325" y="646780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11" name="object 211"/>
          <p:cNvSpPr txBox="1"/>
          <p:nvPr/>
        </p:nvSpPr>
        <p:spPr>
          <a:xfrm>
            <a:off x="302794" y="6497387"/>
            <a:ext cx="1202690" cy="145415"/>
          </a:xfrm>
          <a:prstGeom prst="rect">
            <a:avLst/>
          </a:prstGeom>
        </p:spPr>
        <p:txBody>
          <a:bodyPr wrap="square" lIns="0" tIns="17145" rIns="0" bIns="0" rtlCol="0" vert="horz">
            <a:spAutoFit/>
          </a:bodyPr>
          <a:lstStyle/>
          <a:p>
            <a:pPr marL="12700">
              <a:lnSpc>
                <a:spcPct val="100000"/>
              </a:lnSpc>
              <a:spcBef>
                <a:spcPts val="135"/>
              </a:spcBef>
            </a:pPr>
            <a:r>
              <a:rPr dirty="0" sz="750" spc="10">
                <a:solidFill>
                  <a:srgbClr val="3E3E3E"/>
                </a:solidFill>
                <a:latin typeface="Arial"/>
                <a:cs typeface="Arial"/>
              </a:rPr>
              <a:t>Hist. </a:t>
            </a:r>
            <a:r>
              <a:rPr dirty="0" sz="750" spc="20">
                <a:solidFill>
                  <a:srgbClr val="3E3E3E"/>
                </a:solidFill>
                <a:latin typeface="Arial"/>
                <a:cs typeface="Arial"/>
              </a:rPr>
              <a:t>EPS </a:t>
            </a:r>
            <a:r>
              <a:rPr dirty="0" sz="750" spc="15">
                <a:solidFill>
                  <a:srgbClr val="3E3E3E"/>
                </a:solidFill>
                <a:latin typeface="Arial"/>
                <a:cs typeface="Arial"/>
              </a:rPr>
              <a:t>Growth (3-5</a:t>
            </a:r>
            <a:r>
              <a:rPr dirty="0" sz="750" spc="-30">
                <a:solidFill>
                  <a:srgbClr val="3E3E3E"/>
                </a:solidFill>
                <a:latin typeface="Arial"/>
                <a:cs typeface="Arial"/>
              </a:rPr>
              <a:t> </a:t>
            </a:r>
            <a:r>
              <a:rPr dirty="0" sz="750" spc="15">
                <a:solidFill>
                  <a:srgbClr val="3E3E3E"/>
                </a:solidFill>
                <a:latin typeface="Arial"/>
                <a:cs typeface="Arial"/>
              </a:rPr>
              <a:t>yrs)</a:t>
            </a:r>
            <a:endParaRPr sz="750">
              <a:latin typeface="Arial"/>
              <a:cs typeface="Arial"/>
            </a:endParaRPr>
          </a:p>
        </p:txBody>
      </p:sp>
      <p:sp>
        <p:nvSpPr>
          <p:cNvPr id="212" name="object 212"/>
          <p:cNvSpPr txBox="1"/>
          <p:nvPr/>
        </p:nvSpPr>
        <p:spPr>
          <a:xfrm>
            <a:off x="2547352" y="649738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5.25%</a:t>
            </a:r>
            <a:endParaRPr sz="750">
              <a:latin typeface="Arial"/>
              <a:cs typeface="Arial"/>
            </a:endParaRPr>
          </a:p>
        </p:txBody>
      </p:sp>
      <p:sp>
        <p:nvSpPr>
          <p:cNvPr id="213" name="object 213"/>
          <p:cNvSpPr txBox="1"/>
          <p:nvPr/>
        </p:nvSpPr>
        <p:spPr>
          <a:xfrm>
            <a:off x="3523581" y="649738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6.22%</a:t>
            </a:r>
            <a:endParaRPr sz="750">
              <a:latin typeface="Arial"/>
              <a:cs typeface="Arial"/>
            </a:endParaRPr>
          </a:p>
        </p:txBody>
      </p:sp>
      <p:sp>
        <p:nvSpPr>
          <p:cNvPr id="214" name="object 214"/>
          <p:cNvSpPr txBox="1"/>
          <p:nvPr/>
        </p:nvSpPr>
        <p:spPr>
          <a:xfrm>
            <a:off x="4238458" y="649738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9.32%</a:t>
            </a:r>
            <a:endParaRPr sz="750">
              <a:latin typeface="Arial"/>
              <a:cs typeface="Arial"/>
            </a:endParaRPr>
          </a:p>
        </p:txBody>
      </p:sp>
      <p:sp>
        <p:nvSpPr>
          <p:cNvPr id="215" name="object 215"/>
          <p:cNvSpPr txBox="1"/>
          <p:nvPr/>
        </p:nvSpPr>
        <p:spPr>
          <a:xfrm>
            <a:off x="5153192" y="649738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88.15%</a:t>
            </a:r>
            <a:endParaRPr sz="750">
              <a:latin typeface="Arial"/>
              <a:cs typeface="Arial"/>
            </a:endParaRPr>
          </a:p>
        </p:txBody>
      </p:sp>
      <p:sp>
        <p:nvSpPr>
          <p:cNvPr id="216" name="object 216"/>
          <p:cNvSpPr txBox="1"/>
          <p:nvPr/>
        </p:nvSpPr>
        <p:spPr>
          <a:xfrm>
            <a:off x="5991058" y="649738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26.51%</a:t>
            </a:r>
            <a:endParaRPr sz="750">
              <a:latin typeface="Arial"/>
              <a:cs typeface="Arial"/>
            </a:endParaRPr>
          </a:p>
        </p:txBody>
      </p:sp>
      <p:sp>
        <p:nvSpPr>
          <p:cNvPr id="217" name="object 217"/>
          <p:cNvSpPr txBox="1"/>
          <p:nvPr/>
        </p:nvSpPr>
        <p:spPr>
          <a:xfrm>
            <a:off x="6882731" y="649738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6.22%</a:t>
            </a:r>
            <a:endParaRPr sz="750">
              <a:latin typeface="Arial"/>
              <a:cs typeface="Arial"/>
            </a:endParaRPr>
          </a:p>
        </p:txBody>
      </p:sp>
      <p:sp>
        <p:nvSpPr>
          <p:cNvPr id="218" name="object 218"/>
          <p:cNvSpPr txBox="1"/>
          <p:nvPr/>
        </p:nvSpPr>
        <p:spPr>
          <a:xfrm>
            <a:off x="302794" y="6651124"/>
            <a:ext cx="11639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Proj. </a:t>
            </a:r>
            <a:r>
              <a:rPr dirty="0" sz="750" spc="20">
                <a:solidFill>
                  <a:srgbClr val="3E3E3E"/>
                </a:solidFill>
                <a:latin typeface="Arial"/>
                <a:cs typeface="Arial"/>
              </a:rPr>
              <a:t>EPS </a:t>
            </a:r>
            <a:r>
              <a:rPr dirty="0" sz="750" spc="15">
                <a:solidFill>
                  <a:srgbClr val="3E3E3E"/>
                </a:solidFill>
                <a:latin typeface="Arial"/>
                <a:cs typeface="Arial"/>
              </a:rPr>
              <a:t>Growth</a:t>
            </a:r>
            <a:r>
              <a:rPr dirty="0" sz="750" spc="-45">
                <a:solidFill>
                  <a:srgbClr val="3E3E3E"/>
                </a:solidFill>
                <a:latin typeface="Arial"/>
                <a:cs typeface="Arial"/>
              </a:rPr>
              <a:t> </a:t>
            </a:r>
            <a:r>
              <a:rPr dirty="0" sz="750" spc="15">
                <a:solidFill>
                  <a:srgbClr val="3E3E3E"/>
                </a:solidFill>
                <a:latin typeface="Arial"/>
                <a:cs typeface="Arial"/>
              </a:rPr>
              <a:t>(F1/F0)</a:t>
            </a:r>
            <a:endParaRPr sz="750">
              <a:latin typeface="Arial"/>
              <a:cs typeface="Arial"/>
            </a:endParaRPr>
          </a:p>
        </p:txBody>
      </p:sp>
      <p:sp>
        <p:nvSpPr>
          <p:cNvPr id="219" name="object 219"/>
          <p:cNvSpPr txBox="1"/>
          <p:nvPr/>
        </p:nvSpPr>
        <p:spPr>
          <a:xfrm>
            <a:off x="2493544"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21.30%</a:t>
            </a:r>
            <a:endParaRPr sz="750">
              <a:latin typeface="Arial"/>
              <a:cs typeface="Arial"/>
            </a:endParaRPr>
          </a:p>
        </p:txBody>
      </p:sp>
      <p:sp>
        <p:nvSpPr>
          <p:cNvPr id="220" name="object 220"/>
          <p:cNvSpPr txBox="1"/>
          <p:nvPr/>
        </p:nvSpPr>
        <p:spPr>
          <a:xfrm>
            <a:off x="3469773"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18.69%</a:t>
            </a:r>
            <a:endParaRPr sz="750">
              <a:latin typeface="Arial"/>
              <a:cs typeface="Arial"/>
            </a:endParaRPr>
          </a:p>
        </p:txBody>
      </p:sp>
      <p:sp>
        <p:nvSpPr>
          <p:cNvPr id="221" name="object 221"/>
          <p:cNvSpPr txBox="1"/>
          <p:nvPr/>
        </p:nvSpPr>
        <p:spPr>
          <a:xfrm>
            <a:off x="4184650"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14.54%</a:t>
            </a:r>
            <a:endParaRPr sz="750">
              <a:latin typeface="Arial"/>
              <a:cs typeface="Arial"/>
            </a:endParaRPr>
          </a:p>
        </p:txBody>
      </p:sp>
      <p:sp>
        <p:nvSpPr>
          <p:cNvPr id="222" name="object 222"/>
          <p:cNvSpPr txBox="1"/>
          <p:nvPr/>
        </p:nvSpPr>
        <p:spPr>
          <a:xfrm>
            <a:off x="5122445" y="6651124"/>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-26.23%</a:t>
            </a:r>
            <a:endParaRPr sz="750">
              <a:latin typeface="Arial"/>
              <a:cs typeface="Arial"/>
            </a:endParaRPr>
          </a:p>
        </p:txBody>
      </p:sp>
      <p:sp>
        <p:nvSpPr>
          <p:cNvPr id="223" name="object 223"/>
          <p:cNvSpPr txBox="1"/>
          <p:nvPr/>
        </p:nvSpPr>
        <p:spPr>
          <a:xfrm>
            <a:off x="5991058" y="665112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35.94%</a:t>
            </a:r>
            <a:endParaRPr sz="750">
              <a:latin typeface="Arial"/>
              <a:cs typeface="Arial"/>
            </a:endParaRPr>
          </a:p>
        </p:txBody>
      </p:sp>
      <p:sp>
        <p:nvSpPr>
          <p:cNvPr id="224" name="object 224"/>
          <p:cNvSpPr txBox="1"/>
          <p:nvPr/>
        </p:nvSpPr>
        <p:spPr>
          <a:xfrm>
            <a:off x="6775115" y="6651124"/>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113.51%</a:t>
            </a:r>
            <a:endParaRPr sz="750">
              <a:latin typeface="Arial"/>
              <a:cs typeface="Arial"/>
            </a:endParaRPr>
          </a:p>
        </p:txBody>
      </p:sp>
      <p:sp>
        <p:nvSpPr>
          <p:cNvPr id="225" name="object 225"/>
          <p:cNvSpPr txBox="1"/>
          <p:nvPr/>
        </p:nvSpPr>
        <p:spPr>
          <a:xfrm>
            <a:off x="302794" y="6804860"/>
            <a:ext cx="109728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Curr. </a:t>
            </a:r>
            <a:r>
              <a:rPr dirty="0" sz="750" spc="20">
                <a:solidFill>
                  <a:srgbClr val="3E3E3E"/>
                </a:solidFill>
                <a:latin typeface="Arial"/>
                <a:cs typeface="Arial"/>
              </a:rPr>
              <a:t>Cash </a:t>
            </a:r>
            <a:r>
              <a:rPr dirty="0" sz="750" spc="15">
                <a:solidFill>
                  <a:srgbClr val="3E3E3E"/>
                </a:solidFill>
                <a:latin typeface="Arial"/>
                <a:cs typeface="Arial"/>
              </a:rPr>
              <a:t>Flow</a:t>
            </a:r>
            <a:r>
              <a:rPr dirty="0" sz="750" spc="-45">
                <a:solidFill>
                  <a:srgbClr val="3E3E3E"/>
                </a:solidFill>
                <a:latin typeface="Arial"/>
                <a:cs typeface="Arial"/>
              </a:rPr>
              <a:t> </a:t>
            </a:r>
            <a:r>
              <a:rPr dirty="0" sz="750" spc="15">
                <a:solidFill>
                  <a:srgbClr val="3E3E3E"/>
                </a:solidFill>
                <a:latin typeface="Arial"/>
                <a:cs typeface="Arial"/>
              </a:rPr>
              <a:t>Growth</a:t>
            </a:r>
            <a:endParaRPr sz="750">
              <a:latin typeface="Arial"/>
              <a:cs typeface="Arial"/>
            </a:endParaRPr>
          </a:p>
        </p:txBody>
      </p:sp>
      <p:sp>
        <p:nvSpPr>
          <p:cNvPr id="226" name="object 226"/>
          <p:cNvSpPr txBox="1"/>
          <p:nvPr/>
        </p:nvSpPr>
        <p:spPr>
          <a:xfrm>
            <a:off x="2462797" y="6804860"/>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-26.78%</a:t>
            </a:r>
            <a:endParaRPr sz="750">
              <a:latin typeface="Arial"/>
              <a:cs typeface="Arial"/>
            </a:endParaRPr>
          </a:p>
        </p:txBody>
      </p:sp>
      <p:sp>
        <p:nvSpPr>
          <p:cNvPr id="227" name="object 227"/>
          <p:cNvSpPr txBox="1"/>
          <p:nvPr/>
        </p:nvSpPr>
        <p:spPr>
          <a:xfrm>
            <a:off x="3523581" y="6804860"/>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2.37%</a:t>
            </a:r>
            <a:endParaRPr sz="750">
              <a:latin typeface="Arial"/>
              <a:cs typeface="Arial"/>
            </a:endParaRPr>
          </a:p>
        </p:txBody>
      </p:sp>
      <p:sp>
        <p:nvSpPr>
          <p:cNvPr id="228" name="object 228"/>
          <p:cNvSpPr txBox="1"/>
          <p:nvPr/>
        </p:nvSpPr>
        <p:spPr>
          <a:xfrm>
            <a:off x="4238458" y="6804860"/>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0.72%</a:t>
            </a:r>
            <a:endParaRPr sz="750">
              <a:latin typeface="Arial"/>
              <a:cs typeface="Arial"/>
            </a:endParaRPr>
          </a:p>
        </p:txBody>
      </p:sp>
      <p:sp>
        <p:nvSpPr>
          <p:cNvPr id="229" name="object 229"/>
          <p:cNvSpPr txBox="1"/>
          <p:nvPr/>
        </p:nvSpPr>
        <p:spPr>
          <a:xfrm>
            <a:off x="5176253" y="6804860"/>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-0.09%</a:t>
            </a:r>
            <a:endParaRPr sz="750">
              <a:latin typeface="Arial"/>
              <a:cs typeface="Arial"/>
            </a:endParaRPr>
          </a:p>
        </p:txBody>
      </p:sp>
      <p:sp>
        <p:nvSpPr>
          <p:cNvPr id="230" name="object 230"/>
          <p:cNvSpPr txBox="1"/>
          <p:nvPr/>
        </p:nvSpPr>
        <p:spPr>
          <a:xfrm>
            <a:off x="5991058" y="6804860"/>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23.37%</a:t>
            </a:r>
            <a:endParaRPr sz="750">
              <a:latin typeface="Arial"/>
              <a:cs typeface="Arial"/>
            </a:endParaRPr>
          </a:p>
        </p:txBody>
      </p:sp>
      <p:sp>
        <p:nvSpPr>
          <p:cNvPr id="231" name="object 231"/>
          <p:cNvSpPr txBox="1"/>
          <p:nvPr/>
        </p:nvSpPr>
        <p:spPr>
          <a:xfrm>
            <a:off x="6798176" y="6804860"/>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-41.08%</a:t>
            </a:r>
            <a:endParaRPr sz="750">
              <a:latin typeface="Arial"/>
              <a:cs typeface="Arial"/>
            </a:endParaRPr>
          </a:p>
        </p:txBody>
      </p:sp>
      <p:sp>
        <p:nvSpPr>
          <p:cNvPr id="232" name="object 232"/>
          <p:cNvSpPr txBox="1"/>
          <p:nvPr/>
        </p:nvSpPr>
        <p:spPr>
          <a:xfrm>
            <a:off x="302794" y="6958597"/>
            <a:ext cx="1475105" cy="145415"/>
          </a:xfrm>
          <a:prstGeom prst="rect">
            <a:avLst/>
          </a:prstGeom>
        </p:spPr>
        <p:txBody>
          <a:bodyPr wrap="square" lIns="0" tIns="17145" rIns="0" bIns="0" rtlCol="0" vert="horz">
            <a:spAutoFit/>
          </a:bodyPr>
          <a:lstStyle/>
          <a:p>
            <a:pPr marL="12700">
              <a:lnSpc>
                <a:spcPct val="100000"/>
              </a:lnSpc>
              <a:spcBef>
                <a:spcPts val="135"/>
              </a:spcBef>
            </a:pPr>
            <a:r>
              <a:rPr dirty="0" sz="750" spc="10">
                <a:solidFill>
                  <a:srgbClr val="3E3E3E"/>
                </a:solidFill>
                <a:latin typeface="Arial"/>
                <a:cs typeface="Arial"/>
              </a:rPr>
              <a:t>Hist. </a:t>
            </a:r>
            <a:r>
              <a:rPr dirty="0" sz="750" spc="20">
                <a:solidFill>
                  <a:srgbClr val="3E3E3E"/>
                </a:solidFill>
                <a:latin typeface="Arial"/>
                <a:cs typeface="Arial"/>
              </a:rPr>
              <a:t>Cash </a:t>
            </a:r>
            <a:r>
              <a:rPr dirty="0" sz="750" spc="15">
                <a:solidFill>
                  <a:srgbClr val="3E3E3E"/>
                </a:solidFill>
                <a:latin typeface="Arial"/>
                <a:cs typeface="Arial"/>
              </a:rPr>
              <a:t>Flow Growth (3-5</a:t>
            </a:r>
            <a:r>
              <a:rPr dirty="0" sz="750" spc="-30">
                <a:solidFill>
                  <a:srgbClr val="3E3E3E"/>
                </a:solidFill>
                <a:latin typeface="Arial"/>
                <a:cs typeface="Arial"/>
              </a:rPr>
              <a:t> </a:t>
            </a:r>
            <a:r>
              <a:rPr dirty="0" sz="750" spc="15">
                <a:solidFill>
                  <a:srgbClr val="3E3E3E"/>
                </a:solidFill>
                <a:latin typeface="Arial"/>
                <a:cs typeface="Arial"/>
              </a:rPr>
              <a:t>yrs)</a:t>
            </a:r>
            <a:endParaRPr sz="750">
              <a:latin typeface="Arial"/>
              <a:cs typeface="Arial"/>
            </a:endParaRPr>
          </a:p>
        </p:txBody>
      </p:sp>
      <p:sp>
        <p:nvSpPr>
          <p:cNvPr id="233" name="object 233"/>
          <p:cNvSpPr txBox="1"/>
          <p:nvPr/>
        </p:nvSpPr>
        <p:spPr>
          <a:xfrm>
            <a:off x="2516605" y="695859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-1.89%</a:t>
            </a:r>
            <a:endParaRPr sz="750">
              <a:latin typeface="Arial"/>
              <a:cs typeface="Arial"/>
            </a:endParaRPr>
          </a:p>
        </p:txBody>
      </p:sp>
      <p:sp>
        <p:nvSpPr>
          <p:cNvPr id="234" name="object 234"/>
          <p:cNvSpPr txBox="1"/>
          <p:nvPr/>
        </p:nvSpPr>
        <p:spPr>
          <a:xfrm>
            <a:off x="3469773" y="695859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11.20%</a:t>
            </a:r>
            <a:endParaRPr sz="750">
              <a:latin typeface="Arial"/>
              <a:cs typeface="Arial"/>
            </a:endParaRPr>
          </a:p>
        </p:txBody>
      </p:sp>
      <p:sp>
        <p:nvSpPr>
          <p:cNvPr id="235" name="object 235"/>
          <p:cNvSpPr txBox="1"/>
          <p:nvPr/>
        </p:nvSpPr>
        <p:spPr>
          <a:xfrm>
            <a:off x="4238458"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7.32%</a:t>
            </a:r>
            <a:endParaRPr sz="750">
              <a:latin typeface="Arial"/>
              <a:cs typeface="Arial"/>
            </a:endParaRPr>
          </a:p>
        </p:txBody>
      </p:sp>
      <p:sp>
        <p:nvSpPr>
          <p:cNvPr id="236" name="object 236"/>
          <p:cNvSpPr txBox="1"/>
          <p:nvPr/>
        </p:nvSpPr>
        <p:spPr>
          <a:xfrm>
            <a:off x="5207000" y="695859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5.66%</a:t>
            </a:r>
            <a:endParaRPr sz="750">
              <a:latin typeface="Arial"/>
              <a:cs typeface="Arial"/>
            </a:endParaRPr>
          </a:p>
        </p:txBody>
      </p:sp>
      <p:sp>
        <p:nvSpPr>
          <p:cNvPr id="237" name="object 237"/>
          <p:cNvSpPr txBox="1"/>
          <p:nvPr/>
        </p:nvSpPr>
        <p:spPr>
          <a:xfrm>
            <a:off x="5991058" y="695859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14.75%</a:t>
            </a:r>
            <a:endParaRPr sz="750">
              <a:latin typeface="Arial"/>
              <a:cs typeface="Arial"/>
            </a:endParaRPr>
          </a:p>
        </p:txBody>
      </p:sp>
      <p:sp>
        <p:nvSpPr>
          <p:cNvPr id="238" name="object 238"/>
          <p:cNvSpPr txBox="1"/>
          <p:nvPr/>
        </p:nvSpPr>
        <p:spPr>
          <a:xfrm>
            <a:off x="6851984" y="6958597"/>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-4.28%</a:t>
            </a:r>
            <a:endParaRPr sz="750">
              <a:latin typeface="Arial"/>
              <a:cs typeface="Arial"/>
            </a:endParaRPr>
          </a:p>
        </p:txBody>
      </p:sp>
      <p:sp>
        <p:nvSpPr>
          <p:cNvPr id="239" name="object 239"/>
          <p:cNvSpPr txBox="1"/>
          <p:nvPr/>
        </p:nvSpPr>
        <p:spPr>
          <a:xfrm>
            <a:off x="302794" y="7112334"/>
            <a:ext cx="61976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Current</a:t>
            </a:r>
            <a:r>
              <a:rPr dirty="0" sz="750" spc="-40">
                <a:solidFill>
                  <a:srgbClr val="3E3E3E"/>
                </a:solidFill>
                <a:latin typeface="Arial"/>
                <a:cs typeface="Arial"/>
              </a:rPr>
              <a:t> </a:t>
            </a:r>
            <a:r>
              <a:rPr dirty="0" sz="750" spc="15">
                <a:solidFill>
                  <a:srgbClr val="3E3E3E"/>
                </a:solidFill>
                <a:latin typeface="Arial"/>
                <a:cs typeface="Arial"/>
              </a:rPr>
              <a:t>Ratio</a:t>
            </a:r>
            <a:endParaRPr sz="750">
              <a:latin typeface="Arial"/>
              <a:cs typeface="Arial"/>
            </a:endParaRPr>
          </a:p>
        </p:txBody>
      </p:sp>
      <p:sp>
        <p:nvSpPr>
          <p:cNvPr id="240" name="object 240"/>
          <p:cNvSpPr txBox="1"/>
          <p:nvPr/>
        </p:nvSpPr>
        <p:spPr>
          <a:xfrm>
            <a:off x="2639594"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1.50</a:t>
            </a:r>
            <a:endParaRPr sz="750">
              <a:latin typeface="Arial"/>
              <a:cs typeface="Arial"/>
            </a:endParaRPr>
          </a:p>
        </p:txBody>
      </p:sp>
      <p:sp>
        <p:nvSpPr>
          <p:cNvPr id="241" name="object 241"/>
          <p:cNvSpPr txBox="1"/>
          <p:nvPr/>
        </p:nvSpPr>
        <p:spPr>
          <a:xfrm>
            <a:off x="3615823"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1.44</a:t>
            </a:r>
            <a:endParaRPr sz="750">
              <a:latin typeface="Arial"/>
              <a:cs typeface="Arial"/>
            </a:endParaRPr>
          </a:p>
        </p:txBody>
      </p:sp>
      <p:sp>
        <p:nvSpPr>
          <p:cNvPr id="242" name="object 242"/>
          <p:cNvSpPr txBox="1"/>
          <p:nvPr/>
        </p:nvSpPr>
        <p:spPr>
          <a:xfrm>
            <a:off x="4330700"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1.39</a:t>
            </a:r>
            <a:endParaRPr sz="750">
              <a:latin typeface="Arial"/>
              <a:cs typeface="Arial"/>
            </a:endParaRPr>
          </a:p>
        </p:txBody>
      </p:sp>
      <p:sp>
        <p:nvSpPr>
          <p:cNvPr id="243" name="object 243"/>
          <p:cNvSpPr txBox="1"/>
          <p:nvPr/>
        </p:nvSpPr>
        <p:spPr>
          <a:xfrm>
            <a:off x="5299242"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1.75</a:t>
            </a:r>
            <a:endParaRPr sz="750">
              <a:latin typeface="Arial"/>
              <a:cs typeface="Arial"/>
            </a:endParaRPr>
          </a:p>
        </p:txBody>
      </p:sp>
      <p:sp>
        <p:nvSpPr>
          <p:cNvPr id="244" name="object 244"/>
          <p:cNvSpPr txBox="1"/>
          <p:nvPr/>
        </p:nvSpPr>
        <p:spPr>
          <a:xfrm>
            <a:off x="6137108"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1.86</a:t>
            </a:r>
            <a:endParaRPr sz="750">
              <a:latin typeface="Arial"/>
              <a:cs typeface="Arial"/>
            </a:endParaRPr>
          </a:p>
        </p:txBody>
      </p:sp>
      <p:sp>
        <p:nvSpPr>
          <p:cNvPr id="245" name="object 245"/>
          <p:cNvSpPr txBox="1"/>
          <p:nvPr/>
        </p:nvSpPr>
        <p:spPr>
          <a:xfrm>
            <a:off x="6974974" y="7112334"/>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1.23</a:t>
            </a:r>
            <a:endParaRPr sz="750">
              <a:latin typeface="Arial"/>
              <a:cs typeface="Arial"/>
            </a:endParaRPr>
          </a:p>
        </p:txBody>
      </p:sp>
      <p:sp>
        <p:nvSpPr>
          <p:cNvPr id="246" name="object 246"/>
          <p:cNvSpPr txBox="1"/>
          <p:nvPr/>
        </p:nvSpPr>
        <p:spPr>
          <a:xfrm>
            <a:off x="302794" y="7266071"/>
            <a:ext cx="57531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Debt/Capital</a:t>
            </a:r>
            <a:endParaRPr sz="750">
              <a:latin typeface="Arial"/>
              <a:cs typeface="Arial"/>
            </a:endParaRPr>
          </a:p>
        </p:txBody>
      </p:sp>
      <p:sp>
        <p:nvSpPr>
          <p:cNvPr id="247" name="object 247"/>
          <p:cNvSpPr txBox="1"/>
          <p:nvPr/>
        </p:nvSpPr>
        <p:spPr>
          <a:xfrm>
            <a:off x="2493544"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65.14%</a:t>
            </a:r>
            <a:endParaRPr sz="750">
              <a:latin typeface="Arial"/>
              <a:cs typeface="Arial"/>
            </a:endParaRPr>
          </a:p>
        </p:txBody>
      </p:sp>
      <p:sp>
        <p:nvSpPr>
          <p:cNvPr id="248" name="object 248"/>
          <p:cNvSpPr txBox="1"/>
          <p:nvPr/>
        </p:nvSpPr>
        <p:spPr>
          <a:xfrm>
            <a:off x="3469773"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37.02%</a:t>
            </a:r>
            <a:endParaRPr sz="750">
              <a:latin typeface="Arial"/>
              <a:cs typeface="Arial"/>
            </a:endParaRPr>
          </a:p>
        </p:txBody>
      </p:sp>
      <p:sp>
        <p:nvSpPr>
          <p:cNvPr id="249" name="object 249"/>
          <p:cNvSpPr txBox="1"/>
          <p:nvPr/>
        </p:nvSpPr>
        <p:spPr>
          <a:xfrm>
            <a:off x="4184650"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41.42%</a:t>
            </a:r>
            <a:endParaRPr sz="750">
              <a:latin typeface="Arial"/>
              <a:cs typeface="Arial"/>
            </a:endParaRPr>
          </a:p>
        </p:txBody>
      </p:sp>
      <p:sp>
        <p:nvSpPr>
          <p:cNvPr id="250" name="object 250"/>
          <p:cNvSpPr txBox="1"/>
          <p:nvPr/>
        </p:nvSpPr>
        <p:spPr>
          <a:xfrm>
            <a:off x="5153192"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59.09%</a:t>
            </a:r>
            <a:endParaRPr sz="750">
              <a:latin typeface="Arial"/>
              <a:cs typeface="Arial"/>
            </a:endParaRPr>
          </a:p>
        </p:txBody>
      </p:sp>
      <p:sp>
        <p:nvSpPr>
          <p:cNvPr id="251" name="object 251"/>
          <p:cNvSpPr txBox="1"/>
          <p:nvPr/>
        </p:nvSpPr>
        <p:spPr>
          <a:xfrm>
            <a:off x="5991058"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72.66%</a:t>
            </a:r>
            <a:endParaRPr sz="750">
              <a:latin typeface="Arial"/>
              <a:cs typeface="Arial"/>
            </a:endParaRPr>
          </a:p>
        </p:txBody>
      </p:sp>
      <p:sp>
        <p:nvSpPr>
          <p:cNvPr id="252" name="object 252"/>
          <p:cNvSpPr txBox="1"/>
          <p:nvPr/>
        </p:nvSpPr>
        <p:spPr>
          <a:xfrm>
            <a:off x="6828924" y="726607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55.40%</a:t>
            </a:r>
            <a:endParaRPr sz="750">
              <a:latin typeface="Arial"/>
              <a:cs typeface="Arial"/>
            </a:endParaRPr>
          </a:p>
        </p:txBody>
      </p:sp>
      <p:sp>
        <p:nvSpPr>
          <p:cNvPr id="253" name="object 253"/>
          <p:cNvSpPr txBox="1"/>
          <p:nvPr/>
        </p:nvSpPr>
        <p:spPr>
          <a:xfrm>
            <a:off x="302794" y="7419808"/>
            <a:ext cx="5143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Net</a:t>
            </a:r>
            <a:r>
              <a:rPr dirty="0" sz="750" spc="-35">
                <a:solidFill>
                  <a:srgbClr val="3E3E3E"/>
                </a:solidFill>
                <a:latin typeface="Arial"/>
                <a:cs typeface="Arial"/>
              </a:rPr>
              <a:t> </a:t>
            </a:r>
            <a:r>
              <a:rPr dirty="0" sz="750" spc="15">
                <a:solidFill>
                  <a:srgbClr val="3E3E3E"/>
                </a:solidFill>
                <a:latin typeface="Arial"/>
                <a:cs typeface="Arial"/>
              </a:rPr>
              <a:t>Margin</a:t>
            </a:r>
            <a:endParaRPr sz="750">
              <a:latin typeface="Arial"/>
              <a:cs typeface="Arial"/>
            </a:endParaRPr>
          </a:p>
        </p:txBody>
      </p:sp>
      <p:sp>
        <p:nvSpPr>
          <p:cNvPr id="254" name="object 254"/>
          <p:cNvSpPr txBox="1"/>
          <p:nvPr/>
        </p:nvSpPr>
        <p:spPr>
          <a:xfrm>
            <a:off x="2547352" y="741980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8.62%</a:t>
            </a:r>
            <a:endParaRPr sz="750">
              <a:latin typeface="Arial"/>
              <a:cs typeface="Arial"/>
            </a:endParaRPr>
          </a:p>
        </p:txBody>
      </p:sp>
      <p:sp>
        <p:nvSpPr>
          <p:cNvPr id="255" name="object 255"/>
          <p:cNvSpPr txBox="1"/>
          <p:nvPr/>
        </p:nvSpPr>
        <p:spPr>
          <a:xfrm>
            <a:off x="3469773"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10.07%</a:t>
            </a:r>
            <a:endParaRPr sz="750">
              <a:latin typeface="Arial"/>
              <a:cs typeface="Arial"/>
            </a:endParaRPr>
          </a:p>
        </p:txBody>
      </p:sp>
      <p:sp>
        <p:nvSpPr>
          <p:cNvPr id="256" name="object 256"/>
          <p:cNvSpPr txBox="1"/>
          <p:nvPr/>
        </p:nvSpPr>
        <p:spPr>
          <a:xfrm>
            <a:off x="4184650" y="741980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10.59%</a:t>
            </a:r>
            <a:endParaRPr sz="750">
              <a:latin typeface="Arial"/>
              <a:cs typeface="Arial"/>
            </a:endParaRPr>
          </a:p>
        </p:txBody>
      </p:sp>
      <p:sp>
        <p:nvSpPr>
          <p:cNvPr id="257" name="object 257"/>
          <p:cNvSpPr txBox="1"/>
          <p:nvPr/>
        </p:nvSpPr>
        <p:spPr>
          <a:xfrm>
            <a:off x="5207000" y="741980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8.85%</a:t>
            </a:r>
            <a:endParaRPr sz="750">
              <a:latin typeface="Arial"/>
              <a:cs typeface="Arial"/>
            </a:endParaRPr>
          </a:p>
        </p:txBody>
      </p:sp>
      <p:sp>
        <p:nvSpPr>
          <p:cNvPr id="258" name="object 258"/>
          <p:cNvSpPr txBox="1"/>
          <p:nvPr/>
        </p:nvSpPr>
        <p:spPr>
          <a:xfrm>
            <a:off x="6044866" y="741980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0.33%</a:t>
            </a:r>
            <a:endParaRPr sz="750">
              <a:latin typeface="Arial"/>
              <a:cs typeface="Arial"/>
            </a:endParaRPr>
          </a:p>
        </p:txBody>
      </p:sp>
      <p:sp>
        <p:nvSpPr>
          <p:cNvPr id="259" name="object 259"/>
          <p:cNvSpPr txBox="1"/>
          <p:nvPr/>
        </p:nvSpPr>
        <p:spPr>
          <a:xfrm>
            <a:off x="6882731" y="741980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8.44%</a:t>
            </a:r>
            <a:endParaRPr sz="750">
              <a:latin typeface="Arial"/>
              <a:cs typeface="Arial"/>
            </a:endParaRPr>
          </a:p>
        </p:txBody>
      </p:sp>
      <p:sp>
        <p:nvSpPr>
          <p:cNvPr id="260" name="object 260"/>
          <p:cNvSpPr txBox="1"/>
          <p:nvPr/>
        </p:nvSpPr>
        <p:spPr>
          <a:xfrm>
            <a:off x="302794" y="7573545"/>
            <a:ext cx="77025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Return </a:t>
            </a:r>
            <a:r>
              <a:rPr dirty="0" sz="750" spc="20">
                <a:solidFill>
                  <a:srgbClr val="3E3E3E"/>
                </a:solidFill>
                <a:latin typeface="Arial"/>
                <a:cs typeface="Arial"/>
              </a:rPr>
              <a:t>on</a:t>
            </a:r>
            <a:r>
              <a:rPr dirty="0" sz="750" spc="-50">
                <a:solidFill>
                  <a:srgbClr val="3E3E3E"/>
                </a:solidFill>
                <a:latin typeface="Arial"/>
                <a:cs typeface="Arial"/>
              </a:rPr>
              <a:t> </a:t>
            </a:r>
            <a:r>
              <a:rPr dirty="0" sz="750" spc="15">
                <a:solidFill>
                  <a:srgbClr val="3E3E3E"/>
                </a:solidFill>
                <a:latin typeface="Arial"/>
                <a:cs typeface="Arial"/>
              </a:rPr>
              <a:t>Equity</a:t>
            </a:r>
            <a:endParaRPr sz="750">
              <a:latin typeface="Arial"/>
              <a:cs typeface="Arial"/>
            </a:endParaRPr>
          </a:p>
        </p:txBody>
      </p:sp>
      <p:sp>
        <p:nvSpPr>
          <p:cNvPr id="261" name="object 261"/>
          <p:cNvSpPr txBox="1"/>
          <p:nvPr/>
        </p:nvSpPr>
        <p:spPr>
          <a:xfrm>
            <a:off x="2493544"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20.16%</a:t>
            </a:r>
            <a:endParaRPr sz="750">
              <a:latin typeface="Arial"/>
              <a:cs typeface="Arial"/>
            </a:endParaRPr>
          </a:p>
        </p:txBody>
      </p:sp>
      <p:sp>
        <p:nvSpPr>
          <p:cNvPr id="262" name="object 262"/>
          <p:cNvSpPr txBox="1"/>
          <p:nvPr/>
        </p:nvSpPr>
        <p:spPr>
          <a:xfrm>
            <a:off x="3523581" y="75735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8.85%</a:t>
            </a:r>
            <a:endParaRPr sz="750">
              <a:latin typeface="Arial"/>
              <a:cs typeface="Arial"/>
            </a:endParaRPr>
          </a:p>
        </p:txBody>
      </p:sp>
      <p:sp>
        <p:nvSpPr>
          <p:cNvPr id="263" name="object 263"/>
          <p:cNvSpPr txBox="1"/>
          <p:nvPr/>
        </p:nvSpPr>
        <p:spPr>
          <a:xfrm>
            <a:off x="4184650"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14.75%</a:t>
            </a:r>
            <a:endParaRPr sz="750">
              <a:latin typeface="Arial"/>
              <a:cs typeface="Arial"/>
            </a:endParaRPr>
          </a:p>
        </p:txBody>
      </p:sp>
      <p:sp>
        <p:nvSpPr>
          <p:cNvPr id="264" name="object 264"/>
          <p:cNvSpPr txBox="1"/>
          <p:nvPr/>
        </p:nvSpPr>
        <p:spPr>
          <a:xfrm>
            <a:off x="5207000" y="757354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6.61%</a:t>
            </a:r>
            <a:endParaRPr sz="750">
              <a:latin typeface="Arial"/>
              <a:cs typeface="Arial"/>
            </a:endParaRPr>
          </a:p>
        </p:txBody>
      </p:sp>
      <p:sp>
        <p:nvSpPr>
          <p:cNvPr id="265" name="object 265"/>
          <p:cNvSpPr txBox="1"/>
          <p:nvPr/>
        </p:nvSpPr>
        <p:spPr>
          <a:xfrm>
            <a:off x="5991058"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12.53%</a:t>
            </a:r>
            <a:endParaRPr sz="750">
              <a:latin typeface="Arial"/>
              <a:cs typeface="Arial"/>
            </a:endParaRPr>
          </a:p>
        </p:txBody>
      </p:sp>
      <p:sp>
        <p:nvSpPr>
          <p:cNvPr id="266" name="object 266"/>
          <p:cNvSpPr txBox="1"/>
          <p:nvPr/>
        </p:nvSpPr>
        <p:spPr>
          <a:xfrm>
            <a:off x="6828924" y="7573545"/>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13.62%</a:t>
            </a:r>
            <a:endParaRPr sz="750">
              <a:latin typeface="Arial"/>
              <a:cs typeface="Arial"/>
            </a:endParaRPr>
          </a:p>
        </p:txBody>
      </p:sp>
      <p:sp>
        <p:nvSpPr>
          <p:cNvPr id="267" name="object 267"/>
          <p:cNvSpPr txBox="1"/>
          <p:nvPr/>
        </p:nvSpPr>
        <p:spPr>
          <a:xfrm>
            <a:off x="302794" y="7727281"/>
            <a:ext cx="60325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Sales/Assets</a:t>
            </a:r>
            <a:endParaRPr sz="750">
              <a:latin typeface="Arial"/>
              <a:cs typeface="Arial"/>
            </a:endParaRPr>
          </a:p>
        </p:txBody>
      </p:sp>
      <p:sp>
        <p:nvSpPr>
          <p:cNvPr id="268" name="object 268"/>
          <p:cNvSpPr txBox="1"/>
          <p:nvPr/>
        </p:nvSpPr>
        <p:spPr>
          <a:xfrm>
            <a:off x="2639594"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0.19</a:t>
            </a:r>
            <a:endParaRPr sz="750">
              <a:latin typeface="Arial"/>
              <a:cs typeface="Arial"/>
            </a:endParaRPr>
          </a:p>
        </p:txBody>
      </p:sp>
      <p:sp>
        <p:nvSpPr>
          <p:cNvPr id="269" name="object 269"/>
          <p:cNvSpPr txBox="1"/>
          <p:nvPr/>
        </p:nvSpPr>
        <p:spPr>
          <a:xfrm>
            <a:off x="3615823"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0.17</a:t>
            </a:r>
            <a:endParaRPr sz="750">
              <a:latin typeface="Arial"/>
              <a:cs typeface="Arial"/>
            </a:endParaRPr>
          </a:p>
        </p:txBody>
      </p:sp>
      <p:sp>
        <p:nvSpPr>
          <p:cNvPr id="270" name="object 270"/>
          <p:cNvSpPr txBox="1"/>
          <p:nvPr/>
        </p:nvSpPr>
        <p:spPr>
          <a:xfrm>
            <a:off x="4330700"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0.51</a:t>
            </a:r>
            <a:endParaRPr sz="750">
              <a:latin typeface="Arial"/>
              <a:cs typeface="Arial"/>
            </a:endParaRPr>
          </a:p>
        </p:txBody>
      </p:sp>
      <p:sp>
        <p:nvSpPr>
          <p:cNvPr id="271" name="object 271"/>
          <p:cNvSpPr txBox="1"/>
          <p:nvPr/>
        </p:nvSpPr>
        <p:spPr>
          <a:xfrm>
            <a:off x="5299242"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0.17</a:t>
            </a:r>
            <a:endParaRPr sz="750">
              <a:latin typeface="Arial"/>
              <a:cs typeface="Arial"/>
            </a:endParaRPr>
          </a:p>
        </p:txBody>
      </p:sp>
      <p:sp>
        <p:nvSpPr>
          <p:cNvPr id="272" name="object 272"/>
          <p:cNvSpPr txBox="1"/>
          <p:nvPr/>
        </p:nvSpPr>
        <p:spPr>
          <a:xfrm>
            <a:off x="6137108"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4.11</a:t>
            </a:r>
            <a:endParaRPr sz="750">
              <a:latin typeface="Arial"/>
              <a:cs typeface="Arial"/>
            </a:endParaRPr>
          </a:p>
        </p:txBody>
      </p:sp>
      <p:sp>
        <p:nvSpPr>
          <p:cNvPr id="273" name="object 273"/>
          <p:cNvSpPr txBox="1"/>
          <p:nvPr/>
        </p:nvSpPr>
        <p:spPr>
          <a:xfrm>
            <a:off x="6974974" y="7727281"/>
            <a:ext cx="2203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0.17</a:t>
            </a:r>
            <a:endParaRPr sz="750">
              <a:latin typeface="Arial"/>
              <a:cs typeface="Arial"/>
            </a:endParaRPr>
          </a:p>
        </p:txBody>
      </p:sp>
      <p:sp>
        <p:nvSpPr>
          <p:cNvPr id="274" name="object 274"/>
          <p:cNvSpPr txBox="1"/>
          <p:nvPr/>
        </p:nvSpPr>
        <p:spPr>
          <a:xfrm>
            <a:off x="302794" y="7881018"/>
            <a:ext cx="121412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Proj. Sales Growth</a:t>
            </a:r>
            <a:r>
              <a:rPr dirty="0" sz="750" spc="-35">
                <a:solidFill>
                  <a:srgbClr val="3E3E3E"/>
                </a:solidFill>
                <a:latin typeface="Arial"/>
                <a:cs typeface="Arial"/>
              </a:rPr>
              <a:t> </a:t>
            </a:r>
            <a:r>
              <a:rPr dirty="0" sz="750" spc="15">
                <a:solidFill>
                  <a:srgbClr val="3E3E3E"/>
                </a:solidFill>
                <a:latin typeface="Arial"/>
                <a:cs typeface="Arial"/>
              </a:rPr>
              <a:t>(F1/F0)</a:t>
            </a:r>
            <a:endParaRPr sz="750">
              <a:latin typeface="Arial"/>
              <a:cs typeface="Arial"/>
            </a:endParaRPr>
          </a:p>
        </p:txBody>
      </p:sp>
      <p:sp>
        <p:nvSpPr>
          <p:cNvPr id="275" name="object 275"/>
          <p:cNvSpPr txBox="1"/>
          <p:nvPr/>
        </p:nvSpPr>
        <p:spPr>
          <a:xfrm>
            <a:off x="2547352"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9.21%</a:t>
            </a:r>
            <a:endParaRPr sz="750">
              <a:latin typeface="Arial"/>
              <a:cs typeface="Arial"/>
            </a:endParaRPr>
          </a:p>
        </p:txBody>
      </p:sp>
      <p:sp>
        <p:nvSpPr>
          <p:cNvPr id="276" name="object 276"/>
          <p:cNvSpPr txBox="1"/>
          <p:nvPr/>
        </p:nvSpPr>
        <p:spPr>
          <a:xfrm>
            <a:off x="3523581"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277" name="object 277"/>
          <p:cNvSpPr txBox="1"/>
          <p:nvPr/>
        </p:nvSpPr>
        <p:spPr>
          <a:xfrm>
            <a:off x="4238458" y="788101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7.02%</a:t>
            </a:r>
            <a:endParaRPr sz="750">
              <a:latin typeface="Arial"/>
              <a:cs typeface="Arial"/>
            </a:endParaRPr>
          </a:p>
        </p:txBody>
      </p:sp>
      <p:sp>
        <p:nvSpPr>
          <p:cNvPr id="278" name="object 278"/>
          <p:cNvSpPr txBox="1"/>
          <p:nvPr/>
        </p:nvSpPr>
        <p:spPr>
          <a:xfrm>
            <a:off x="5176253" y="7881018"/>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-3.35%</a:t>
            </a:r>
            <a:endParaRPr sz="750">
              <a:latin typeface="Arial"/>
              <a:cs typeface="Arial"/>
            </a:endParaRPr>
          </a:p>
        </p:txBody>
      </p:sp>
      <p:sp>
        <p:nvSpPr>
          <p:cNvPr id="279" name="object 279"/>
          <p:cNvSpPr txBox="1"/>
          <p:nvPr/>
        </p:nvSpPr>
        <p:spPr>
          <a:xfrm>
            <a:off x="5991058" y="788101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39.41%</a:t>
            </a:r>
            <a:endParaRPr sz="750">
              <a:latin typeface="Arial"/>
              <a:cs typeface="Arial"/>
            </a:endParaRPr>
          </a:p>
        </p:txBody>
      </p:sp>
      <p:sp>
        <p:nvSpPr>
          <p:cNvPr id="280" name="object 280"/>
          <p:cNvSpPr txBox="1"/>
          <p:nvPr/>
        </p:nvSpPr>
        <p:spPr>
          <a:xfrm>
            <a:off x="6851984" y="7881018"/>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-4.17%</a:t>
            </a:r>
            <a:endParaRPr sz="750">
              <a:latin typeface="Arial"/>
              <a:cs typeface="Arial"/>
            </a:endParaRPr>
          </a:p>
        </p:txBody>
      </p:sp>
      <p:sp>
        <p:nvSpPr>
          <p:cNvPr id="281" name="object 281"/>
          <p:cNvSpPr txBox="1"/>
          <p:nvPr/>
        </p:nvSpPr>
        <p:spPr>
          <a:xfrm>
            <a:off x="302794" y="8065503"/>
            <a:ext cx="864235" cy="145415"/>
          </a:xfrm>
          <a:prstGeom prst="rect">
            <a:avLst/>
          </a:prstGeom>
        </p:spPr>
        <p:txBody>
          <a:bodyPr wrap="square" lIns="0" tIns="17145" rIns="0" bIns="0" rtlCol="0" vert="horz">
            <a:spAutoFit/>
          </a:bodyPr>
          <a:lstStyle/>
          <a:p>
            <a:pPr marL="12700">
              <a:lnSpc>
                <a:spcPct val="100000"/>
              </a:lnSpc>
              <a:spcBef>
                <a:spcPts val="135"/>
              </a:spcBef>
            </a:pPr>
            <a:r>
              <a:rPr dirty="0" sz="750" spc="20" b="1">
                <a:latin typeface="Arial"/>
                <a:cs typeface="Arial"/>
              </a:rPr>
              <a:t>Momentum</a:t>
            </a:r>
            <a:r>
              <a:rPr dirty="0" sz="750" spc="-35" b="1">
                <a:latin typeface="Arial"/>
                <a:cs typeface="Arial"/>
              </a:rPr>
              <a:t> </a:t>
            </a:r>
            <a:r>
              <a:rPr dirty="0" sz="750" spc="20" b="1">
                <a:latin typeface="Arial"/>
                <a:cs typeface="Arial"/>
              </a:rPr>
              <a:t>Score</a:t>
            </a:r>
            <a:endParaRPr sz="750">
              <a:latin typeface="Arial"/>
              <a:cs typeface="Arial"/>
            </a:endParaRPr>
          </a:p>
        </p:txBody>
      </p:sp>
      <p:sp>
        <p:nvSpPr>
          <p:cNvPr id="282" name="object 282"/>
          <p:cNvSpPr/>
          <p:nvPr/>
        </p:nvSpPr>
        <p:spPr>
          <a:xfrm>
            <a:off x="2713789"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83" name="object 283"/>
          <p:cNvSpPr txBox="1"/>
          <p:nvPr/>
        </p:nvSpPr>
        <p:spPr>
          <a:xfrm>
            <a:off x="2724150"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284" name="object 284"/>
          <p:cNvSpPr/>
          <p:nvPr/>
        </p:nvSpPr>
        <p:spPr>
          <a:xfrm>
            <a:off x="2709946"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85" name="object 285"/>
          <p:cNvSpPr/>
          <p:nvPr/>
        </p:nvSpPr>
        <p:spPr>
          <a:xfrm>
            <a:off x="2709946"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86" name="object 286"/>
          <p:cNvSpPr/>
          <p:nvPr/>
        </p:nvSpPr>
        <p:spPr>
          <a:xfrm>
            <a:off x="2840622"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87" name="object 287"/>
          <p:cNvSpPr/>
          <p:nvPr/>
        </p:nvSpPr>
        <p:spPr>
          <a:xfrm>
            <a:off x="2709946"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88" name="object 288"/>
          <p:cNvSpPr txBox="1"/>
          <p:nvPr/>
        </p:nvSpPr>
        <p:spPr>
          <a:xfrm>
            <a:off x="3777247" y="806550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89" name="object 289"/>
          <p:cNvSpPr txBox="1"/>
          <p:nvPr/>
        </p:nvSpPr>
        <p:spPr>
          <a:xfrm>
            <a:off x="4492123" y="8065503"/>
            <a:ext cx="59055" cy="145415"/>
          </a:xfrm>
          <a:prstGeom prst="rect">
            <a:avLst/>
          </a:prstGeom>
        </p:spPr>
        <p:txBody>
          <a:bodyPr wrap="square" lIns="0" tIns="17145" rIns="0" bIns="0" rtlCol="0" vert="horz">
            <a:spAutoFit/>
          </a:bodyPr>
          <a:lstStyle/>
          <a:p>
            <a:pPr marL="12700">
              <a:lnSpc>
                <a:spcPct val="100000"/>
              </a:lnSpc>
              <a:spcBef>
                <a:spcPts val="135"/>
              </a:spcBef>
            </a:pPr>
            <a:r>
              <a:rPr dirty="0" sz="750" spc="10" b="1">
                <a:solidFill>
                  <a:srgbClr val="3E3E3E"/>
                </a:solidFill>
                <a:latin typeface="Arial"/>
                <a:cs typeface="Arial"/>
              </a:rPr>
              <a:t>-</a:t>
            </a:r>
            <a:endParaRPr sz="750">
              <a:latin typeface="Arial"/>
              <a:cs typeface="Arial"/>
            </a:endParaRPr>
          </a:p>
        </p:txBody>
      </p:sp>
      <p:sp>
        <p:nvSpPr>
          <p:cNvPr id="290" name="object 290"/>
          <p:cNvSpPr/>
          <p:nvPr/>
        </p:nvSpPr>
        <p:spPr>
          <a:xfrm>
            <a:off x="5373437"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1" name="object 291"/>
          <p:cNvSpPr txBox="1"/>
          <p:nvPr/>
        </p:nvSpPr>
        <p:spPr>
          <a:xfrm>
            <a:off x="5391484" y="8080877"/>
            <a:ext cx="86995" cy="145415"/>
          </a:xfrm>
          <a:prstGeom prst="rect">
            <a:avLst/>
          </a:prstGeom>
        </p:spPr>
        <p:txBody>
          <a:bodyPr wrap="square" lIns="0" tIns="17145" rIns="0" bIns="0" rtlCol="0" vert="horz">
            <a:spAutoFit/>
          </a:bodyPr>
          <a:lstStyle/>
          <a:p>
            <a:pPr marL="12700">
              <a:lnSpc>
                <a:spcPct val="100000"/>
              </a:lnSpc>
              <a:spcBef>
                <a:spcPts val="135"/>
              </a:spcBef>
            </a:pPr>
            <a:r>
              <a:rPr dirty="0" sz="750" spc="20" b="1">
                <a:solidFill>
                  <a:srgbClr val="434343"/>
                </a:solidFill>
                <a:latin typeface="Arial"/>
                <a:cs typeface="Arial"/>
              </a:rPr>
              <a:t>F</a:t>
            </a:r>
            <a:endParaRPr sz="750">
              <a:latin typeface="Arial"/>
              <a:cs typeface="Arial"/>
            </a:endParaRPr>
          </a:p>
        </p:txBody>
      </p:sp>
      <p:sp>
        <p:nvSpPr>
          <p:cNvPr id="292" name="object 292"/>
          <p:cNvSpPr/>
          <p:nvPr/>
        </p:nvSpPr>
        <p:spPr>
          <a:xfrm>
            <a:off x="5369593"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93" name="object 293"/>
          <p:cNvSpPr/>
          <p:nvPr/>
        </p:nvSpPr>
        <p:spPr>
          <a:xfrm>
            <a:off x="5369593"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94" name="object 294"/>
          <p:cNvSpPr/>
          <p:nvPr/>
        </p:nvSpPr>
        <p:spPr>
          <a:xfrm>
            <a:off x="5500269"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95" name="object 295"/>
          <p:cNvSpPr/>
          <p:nvPr/>
        </p:nvSpPr>
        <p:spPr>
          <a:xfrm>
            <a:off x="5369593"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296" name="object 296"/>
          <p:cNvSpPr/>
          <p:nvPr/>
        </p:nvSpPr>
        <p:spPr>
          <a:xfrm>
            <a:off x="6211302" y="8070515"/>
            <a:ext cx="123189" cy="154305"/>
          </a:xfrm>
          <a:custGeom>
            <a:avLst/>
            <a:gdLst/>
            <a:ahLst/>
            <a:cxnLst/>
            <a:rect l="l" t="t" r="r" b="b"/>
            <a:pathLst>
              <a:path w="123189"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97" name="object 297"/>
          <p:cNvSpPr txBox="1"/>
          <p:nvPr/>
        </p:nvSpPr>
        <p:spPr>
          <a:xfrm>
            <a:off x="6221663"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298" name="object 298"/>
          <p:cNvSpPr/>
          <p:nvPr/>
        </p:nvSpPr>
        <p:spPr>
          <a:xfrm>
            <a:off x="6207459"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99" name="object 299"/>
          <p:cNvSpPr/>
          <p:nvPr/>
        </p:nvSpPr>
        <p:spPr>
          <a:xfrm>
            <a:off x="6207459" y="8066672"/>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300" name="object 300"/>
          <p:cNvSpPr/>
          <p:nvPr/>
        </p:nvSpPr>
        <p:spPr>
          <a:xfrm>
            <a:off x="6338135"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01" name="object 301"/>
          <p:cNvSpPr/>
          <p:nvPr/>
        </p:nvSpPr>
        <p:spPr>
          <a:xfrm>
            <a:off x="6207459" y="8228096"/>
            <a:ext cx="130810" cy="0"/>
          </a:xfrm>
          <a:custGeom>
            <a:avLst/>
            <a:gdLst/>
            <a:ahLst/>
            <a:cxnLst/>
            <a:rect l="l" t="t" r="r" b="b"/>
            <a:pathLst>
              <a:path w="130810" h="0">
                <a:moveTo>
                  <a:pt x="0" y="0"/>
                </a:moveTo>
                <a:lnTo>
                  <a:pt x="130676" y="0"/>
                </a:lnTo>
              </a:path>
            </a:pathLst>
          </a:custGeom>
          <a:ln w="7686">
            <a:solidFill>
              <a:srgbClr val="434343"/>
            </a:solidFill>
          </a:ln>
        </p:spPr>
        <p:txBody>
          <a:bodyPr wrap="square" lIns="0" tIns="0" rIns="0" bIns="0" rtlCol="0"/>
          <a:lstStyle/>
          <a:p/>
        </p:txBody>
      </p:sp>
      <p:sp>
        <p:nvSpPr>
          <p:cNvPr id="302" name="object 302"/>
          <p:cNvSpPr/>
          <p:nvPr/>
        </p:nvSpPr>
        <p:spPr>
          <a:xfrm>
            <a:off x="7049168" y="8070515"/>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303" name="object 303"/>
          <p:cNvSpPr txBox="1"/>
          <p:nvPr/>
        </p:nvSpPr>
        <p:spPr>
          <a:xfrm>
            <a:off x="7059529" y="8080877"/>
            <a:ext cx="97790" cy="145415"/>
          </a:xfrm>
          <a:prstGeom prst="rect">
            <a:avLst/>
          </a:prstGeom>
        </p:spPr>
        <p:txBody>
          <a:bodyPr wrap="square" lIns="0" tIns="17145" rIns="0" bIns="0" rtlCol="0" vert="horz">
            <a:spAutoFit/>
          </a:bodyPr>
          <a:lstStyle/>
          <a:p>
            <a:pPr marL="12700">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304" name="object 304"/>
          <p:cNvSpPr/>
          <p:nvPr/>
        </p:nvSpPr>
        <p:spPr>
          <a:xfrm>
            <a:off x="7045325" y="806667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305" name="object 305"/>
          <p:cNvSpPr/>
          <p:nvPr/>
        </p:nvSpPr>
        <p:spPr>
          <a:xfrm>
            <a:off x="7045325" y="806667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06" name="object 306"/>
          <p:cNvSpPr/>
          <p:nvPr/>
        </p:nvSpPr>
        <p:spPr>
          <a:xfrm>
            <a:off x="7176001" y="806667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07" name="object 307"/>
          <p:cNvSpPr/>
          <p:nvPr/>
        </p:nvSpPr>
        <p:spPr>
          <a:xfrm>
            <a:off x="7045325" y="822809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08" name="object 308"/>
          <p:cNvSpPr txBox="1"/>
          <p:nvPr/>
        </p:nvSpPr>
        <p:spPr>
          <a:xfrm>
            <a:off x="302794" y="8257674"/>
            <a:ext cx="71437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Daily Price</a:t>
            </a:r>
            <a:r>
              <a:rPr dirty="0" sz="750" spc="-6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09" name="object 309"/>
          <p:cNvSpPr txBox="1"/>
          <p:nvPr/>
        </p:nvSpPr>
        <p:spPr>
          <a:xfrm>
            <a:off x="2516605"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-1.31%</a:t>
            </a:r>
            <a:endParaRPr sz="750">
              <a:latin typeface="Arial"/>
              <a:cs typeface="Arial"/>
            </a:endParaRPr>
          </a:p>
        </p:txBody>
      </p:sp>
      <p:sp>
        <p:nvSpPr>
          <p:cNvPr id="310" name="object 310"/>
          <p:cNvSpPr txBox="1"/>
          <p:nvPr/>
        </p:nvSpPr>
        <p:spPr>
          <a:xfrm>
            <a:off x="3523581" y="825767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11" name="object 311"/>
          <p:cNvSpPr txBox="1"/>
          <p:nvPr/>
        </p:nvSpPr>
        <p:spPr>
          <a:xfrm>
            <a:off x="4207710"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-0.12%</a:t>
            </a:r>
            <a:endParaRPr sz="750">
              <a:latin typeface="Arial"/>
              <a:cs typeface="Arial"/>
            </a:endParaRPr>
          </a:p>
        </p:txBody>
      </p:sp>
      <p:sp>
        <p:nvSpPr>
          <p:cNvPr id="312" name="object 312"/>
          <p:cNvSpPr txBox="1"/>
          <p:nvPr/>
        </p:nvSpPr>
        <p:spPr>
          <a:xfrm>
            <a:off x="5207000" y="825767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0.43%</a:t>
            </a:r>
            <a:endParaRPr sz="750">
              <a:latin typeface="Arial"/>
              <a:cs typeface="Arial"/>
            </a:endParaRPr>
          </a:p>
        </p:txBody>
      </p:sp>
      <p:sp>
        <p:nvSpPr>
          <p:cNvPr id="313" name="object 313"/>
          <p:cNvSpPr txBox="1"/>
          <p:nvPr/>
        </p:nvSpPr>
        <p:spPr>
          <a:xfrm>
            <a:off x="6044866" y="825767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0.31%</a:t>
            </a:r>
            <a:endParaRPr sz="750">
              <a:latin typeface="Arial"/>
              <a:cs typeface="Arial"/>
            </a:endParaRPr>
          </a:p>
        </p:txBody>
      </p:sp>
      <p:sp>
        <p:nvSpPr>
          <p:cNvPr id="314" name="object 314"/>
          <p:cNvSpPr txBox="1"/>
          <p:nvPr/>
        </p:nvSpPr>
        <p:spPr>
          <a:xfrm>
            <a:off x="6851984" y="8257674"/>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-0.70%</a:t>
            </a:r>
            <a:endParaRPr sz="750">
              <a:latin typeface="Arial"/>
              <a:cs typeface="Arial"/>
            </a:endParaRPr>
          </a:p>
        </p:txBody>
      </p:sp>
      <p:sp>
        <p:nvSpPr>
          <p:cNvPr id="315" name="object 315"/>
          <p:cNvSpPr txBox="1"/>
          <p:nvPr/>
        </p:nvSpPr>
        <p:spPr>
          <a:xfrm>
            <a:off x="302794" y="8411411"/>
            <a:ext cx="83121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16" name="object 316"/>
          <p:cNvSpPr txBox="1"/>
          <p:nvPr/>
        </p:nvSpPr>
        <p:spPr>
          <a:xfrm>
            <a:off x="2547352"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0.82%</a:t>
            </a:r>
            <a:endParaRPr sz="750">
              <a:latin typeface="Arial"/>
              <a:cs typeface="Arial"/>
            </a:endParaRPr>
          </a:p>
        </p:txBody>
      </p:sp>
      <p:sp>
        <p:nvSpPr>
          <p:cNvPr id="317" name="object 317"/>
          <p:cNvSpPr txBox="1"/>
          <p:nvPr/>
        </p:nvSpPr>
        <p:spPr>
          <a:xfrm>
            <a:off x="3523581"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4.41%</a:t>
            </a:r>
            <a:endParaRPr sz="750">
              <a:latin typeface="Arial"/>
              <a:cs typeface="Arial"/>
            </a:endParaRPr>
          </a:p>
        </p:txBody>
      </p:sp>
      <p:sp>
        <p:nvSpPr>
          <p:cNvPr id="318" name="object 318"/>
          <p:cNvSpPr txBox="1"/>
          <p:nvPr/>
        </p:nvSpPr>
        <p:spPr>
          <a:xfrm>
            <a:off x="4238458"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2.96%</a:t>
            </a:r>
            <a:endParaRPr sz="750">
              <a:latin typeface="Arial"/>
              <a:cs typeface="Arial"/>
            </a:endParaRPr>
          </a:p>
        </p:txBody>
      </p:sp>
      <p:sp>
        <p:nvSpPr>
          <p:cNvPr id="319" name="object 319"/>
          <p:cNvSpPr txBox="1"/>
          <p:nvPr/>
        </p:nvSpPr>
        <p:spPr>
          <a:xfrm>
            <a:off x="5207000"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0.32%</a:t>
            </a:r>
            <a:endParaRPr sz="750">
              <a:latin typeface="Arial"/>
              <a:cs typeface="Arial"/>
            </a:endParaRPr>
          </a:p>
        </p:txBody>
      </p:sp>
      <p:sp>
        <p:nvSpPr>
          <p:cNvPr id="320" name="object 320"/>
          <p:cNvSpPr txBox="1"/>
          <p:nvPr/>
        </p:nvSpPr>
        <p:spPr>
          <a:xfrm>
            <a:off x="6044866"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5.40%</a:t>
            </a:r>
            <a:endParaRPr sz="750">
              <a:latin typeface="Arial"/>
              <a:cs typeface="Arial"/>
            </a:endParaRPr>
          </a:p>
        </p:txBody>
      </p:sp>
      <p:sp>
        <p:nvSpPr>
          <p:cNvPr id="321" name="object 321"/>
          <p:cNvSpPr txBox="1"/>
          <p:nvPr/>
        </p:nvSpPr>
        <p:spPr>
          <a:xfrm>
            <a:off x="6882731" y="8411411"/>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6.48%</a:t>
            </a:r>
            <a:endParaRPr sz="750">
              <a:latin typeface="Arial"/>
              <a:cs typeface="Arial"/>
            </a:endParaRPr>
          </a:p>
        </p:txBody>
      </p:sp>
      <p:sp>
        <p:nvSpPr>
          <p:cNvPr id="322" name="object 322"/>
          <p:cNvSpPr txBox="1"/>
          <p:nvPr/>
        </p:nvSpPr>
        <p:spPr>
          <a:xfrm>
            <a:off x="302794" y="8565147"/>
            <a:ext cx="83121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23" name="object 323"/>
          <p:cNvSpPr txBox="1"/>
          <p:nvPr/>
        </p:nvSpPr>
        <p:spPr>
          <a:xfrm>
            <a:off x="2547352"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9.51%</a:t>
            </a:r>
            <a:endParaRPr sz="750">
              <a:latin typeface="Arial"/>
              <a:cs typeface="Arial"/>
            </a:endParaRPr>
          </a:p>
        </p:txBody>
      </p:sp>
      <p:sp>
        <p:nvSpPr>
          <p:cNvPr id="324" name="object 324"/>
          <p:cNvSpPr txBox="1"/>
          <p:nvPr/>
        </p:nvSpPr>
        <p:spPr>
          <a:xfrm>
            <a:off x="3523581"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0.73%</a:t>
            </a:r>
            <a:endParaRPr sz="750">
              <a:latin typeface="Arial"/>
              <a:cs typeface="Arial"/>
            </a:endParaRPr>
          </a:p>
        </p:txBody>
      </p:sp>
      <p:sp>
        <p:nvSpPr>
          <p:cNvPr id="325" name="object 325"/>
          <p:cNvSpPr txBox="1"/>
          <p:nvPr/>
        </p:nvSpPr>
        <p:spPr>
          <a:xfrm>
            <a:off x="4238458"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3.72%</a:t>
            </a:r>
            <a:endParaRPr sz="750">
              <a:latin typeface="Arial"/>
              <a:cs typeface="Arial"/>
            </a:endParaRPr>
          </a:p>
        </p:txBody>
      </p:sp>
      <p:sp>
        <p:nvSpPr>
          <p:cNvPr id="326" name="object 326"/>
          <p:cNvSpPr txBox="1"/>
          <p:nvPr/>
        </p:nvSpPr>
        <p:spPr>
          <a:xfrm>
            <a:off x="5207000"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6.54%</a:t>
            </a:r>
            <a:endParaRPr sz="750">
              <a:latin typeface="Arial"/>
              <a:cs typeface="Arial"/>
            </a:endParaRPr>
          </a:p>
        </p:txBody>
      </p:sp>
      <p:sp>
        <p:nvSpPr>
          <p:cNvPr id="327" name="object 327"/>
          <p:cNvSpPr txBox="1"/>
          <p:nvPr/>
        </p:nvSpPr>
        <p:spPr>
          <a:xfrm>
            <a:off x="6044866" y="8565147"/>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8.30%</a:t>
            </a:r>
            <a:endParaRPr sz="750">
              <a:latin typeface="Arial"/>
              <a:cs typeface="Arial"/>
            </a:endParaRPr>
          </a:p>
        </p:txBody>
      </p:sp>
      <p:sp>
        <p:nvSpPr>
          <p:cNvPr id="328" name="object 328"/>
          <p:cNvSpPr txBox="1"/>
          <p:nvPr/>
        </p:nvSpPr>
        <p:spPr>
          <a:xfrm>
            <a:off x="6828924" y="8565147"/>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11.79%</a:t>
            </a:r>
            <a:endParaRPr sz="750">
              <a:latin typeface="Arial"/>
              <a:cs typeface="Arial"/>
            </a:endParaRPr>
          </a:p>
        </p:txBody>
      </p:sp>
      <p:sp>
        <p:nvSpPr>
          <p:cNvPr id="329" name="object 329"/>
          <p:cNvSpPr txBox="1"/>
          <p:nvPr/>
        </p:nvSpPr>
        <p:spPr>
          <a:xfrm>
            <a:off x="302794" y="8718884"/>
            <a:ext cx="8864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12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30" name="object 330"/>
          <p:cNvSpPr txBox="1"/>
          <p:nvPr/>
        </p:nvSpPr>
        <p:spPr>
          <a:xfrm>
            <a:off x="2493544"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19.91%</a:t>
            </a:r>
            <a:endParaRPr sz="750">
              <a:latin typeface="Arial"/>
              <a:cs typeface="Arial"/>
            </a:endParaRPr>
          </a:p>
        </p:txBody>
      </p:sp>
      <p:sp>
        <p:nvSpPr>
          <p:cNvPr id="331" name="object 331"/>
          <p:cNvSpPr txBox="1"/>
          <p:nvPr/>
        </p:nvSpPr>
        <p:spPr>
          <a:xfrm>
            <a:off x="3469773"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17.41%</a:t>
            </a:r>
            <a:endParaRPr sz="750">
              <a:latin typeface="Arial"/>
              <a:cs typeface="Arial"/>
            </a:endParaRPr>
          </a:p>
        </p:txBody>
      </p:sp>
      <p:sp>
        <p:nvSpPr>
          <p:cNvPr id="332" name="object 332"/>
          <p:cNvSpPr txBox="1"/>
          <p:nvPr/>
        </p:nvSpPr>
        <p:spPr>
          <a:xfrm>
            <a:off x="4238458" y="8718884"/>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8.75%</a:t>
            </a:r>
            <a:endParaRPr sz="750">
              <a:latin typeface="Arial"/>
              <a:cs typeface="Arial"/>
            </a:endParaRPr>
          </a:p>
        </p:txBody>
      </p:sp>
      <p:sp>
        <p:nvSpPr>
          <p:cNvPr id="333" name="object 333"/>
          <p:cNvSpPr txBox="1"/>
          <p:nvPr/>
        </p:nvSpPr>
        <p:spPr>
          <a:xfrm>
            <a:off x="5153192"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22.26%</a:t>
            </a:r>
            <a:endParaRPr sz="750">
              <a:latin typeface="Arial"/>
              <a:cs typeface="Arial"/>
            </a:endParaRPr>
          </a:p>
        </p:txBody>
      </p:sp>
      <p:sp>
        <p:nvSpPr>
          <p:cNvPr id="334" name="object 334"/>
          <p:cNvSpPr txBox="1"/>
          <p:nvPr/>
        </p:nvSpPr>
        <p:spPr>
          <a:xfrm>
            <a:off x="5991058"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15.04%</a:t>
            </a:r>
            <a:endParaRPr sz="750">
              <a:latin typeface="Arial"/>
              <a:cs typeface="Arial"/>
            </a:endParaRPr>
          </a:p>
        </p:txBody>
      </p:sp>
      <p:sp>
        <p:nvSpPr>
          <p:cNvPr id="335" name="object 335"/>
          <p:cNvSpPr txBox="1"/>
          <p:nvPr/>
        </p:nvSpPr>
        <p:spPr>
          <a:xfrm>
            <a:off x="6828924" y="8718884"/>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20.64%</a:t>
            </a:r>
            <a:endParaRPr sz="750">
              <a:latin typeface="Arial"/>
              <a:cs typeface="Arial"/>
            </a:endParaRPr>
          </a:p>
        </p:txBody>
      </p:sp>
      <p:sp>
        <p:nvSpPr>
          <p:cNvPr id="336" name="object 336"/>
          <p:cNvSpPr txBox="1"/>
          <p:nvPr/>
        </p:nvSpPr>
        <p:spPr>
          <a:xfrm>
            <a:off x="302794" y="8872621"/>
            <a:ext cx="88646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52 Week </a:t>
            </a:r>
            <a:r>
              <a:rPr dirty="0" sz="750" spc="15">
                <a:solidFill>
                  <a:srgbClr val="3E3E3E"/>
                </a:solidFill>
                <a:latin typeface="Arial"/>
                <a:cs typeface="Arial"/>
              </a:rPr>
              <a:t>Price</a:t>
            </a:r>
            <a:r>
              <a:rPr dirty="0" sz="750" spc="-7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37" name="object 337"/>
          <p:cNvSpPr txBox="1"/>
          <p:nvPr/>
        </p:nvSpPr>
        <p:spPr>
          <a:xfrm>
            <a:off x="2493544"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82.57%</a:t>
            </a:r>
            <a:endParaRPr sz="750">
              <a:latin typeface="Arial"/>
              <a:cs typeface="Arial"/>
            </a:endParaRPr>
          </a:p>
        </p:txBody>
      </p:sp>
      <p:sp>
        <p:nvSpPr>
          <p:cNvPr id="338" name="object 338"/>
          <p:cNvSpPr txBox="1"/>
          <p:nvPr/>
        </p:nvSpPr>
        <p:spPr>
          <a:xfrm>
            <a:off x="3469773"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88.66%</a:t>
            </a:r>
            <a:endParaRPr sz="750">
              <a:latin typeface="Arial"/>
              <a:cs typeface="Arial"/>
            </a:endParaRPr>
          </a:p>
        </p:txBody>
      </p:sp>
      <p:sp>
        <p:nvSpPr>
          <p:cNvPr id="339" name="object 339"/>
          <p:cNvSpPr txBox="1"/>
          <p:nvPr/>
        </p:nvSpPr>
        <p:spPr>
          <a:xfrm>
            <a:off x="4184650"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72.55%</a:t>
            </a:r>
            <a:endParaRPr sz="750">
              <a:latin typeface="Arial"/>
              <a:cs typeface="Arial"/>
            </a:endParaRPr>
          </a:p>
        </p:txBody>
      </p:sp>
      <p:sp>
        <p:nvSpPr>
          <p:cNvPr id="340" name="object 340"/>
          <p:cNvSpPr txBox="1"/>
          <p:nvPr/>
        </p:nvSpPr>
        <p:spPr>
          <a:xfrm>
            <a:off x="5153192" y="8872621"/>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66.44%</a:t>
            </a:r>
            <a:endParaRPr sz="750">
              <a:latin typeface="Arial"/>
              <a:cs typeface="Arial"/>
            </a:endParaRPr>
          </a:p>
        </p:txBody>
      </p:sp>
      <p:sp>
        <p:nvSpPr>
          <p:cNvPr id="341" name="object 341"/>
          <p:cNvSpPr txBox="1"/>
          <p:nvPr/>
        </p:nvSpPr>
        <p:spPr>
          <a:xfrm>
            <a:off x="5937250" y="8872621"/>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100.55%</a:t>
            </a:r>
            <a:endParaRPr sz="750">
              <a:latin typeface="Arial"/>
              <a:cs typeface="Arial"/>
            </a:endParaRPr>
          </a:p>
        </p:txBody>
      </p:sp>
      <p:sp>
        <p:nvSpPr>
          <p:cNvPr id="342" name="object 342"/>
          <p:cNvSpPr txBox="1"/>
          <p:nvPr/>
        </p:nvSpPr>
        <p:spPr>
          <a:xfrm>
            <a:off x="6775115" y="8872621"/>
            <a:ext cx="42037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180.62%</a:t>
            </a:r>
            <a:endParaRPr sz="750">
              <a:latin typeface="Arial"/>
              <a:cs typeface="Arial"/>
            </a:endParaRPr>
          </a:p>
        </p:txBody>
      </p:sp>
      <p:sp>
        <p:nvSpPr>
          <p:cNvPr id="343" name="object 343"/>
          <p:cNvSpPr txBox="1"/>
          <p:nvPr/>
        </p:nvSpPr>
        <p:spPr>
          <a:xfrm>
            <a:off x="302794" y="9026358"/>
            <a:ext cx="110871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20 Day </a:t>
            </a:r>
            <a:r>
              <a:rPr dirty="0" sz="750" spc="15">
                <a:solidFill>
                  <a:srgbClr val="3E3E3E"/>
                </a:solidFill>
                <a:latin typeface="Arial"/>
                <a:cs typeface="Arial"/>
              </a:rPr>
              <a:t>Average</a:t>
            </a:r>
            <a:r>
              <a:rPr dirty="0" sz="750" spc="-60">
                <a:solidFill>
                  <a:srgbClr val="3E3E3E"/>
                </a:solidFill>
                <a:latin typeface="Arial"/>
                <a:cs typeface="Arial"/>
              </a:rPr>
              <a:t> </a:t>
            </a:r>
            <a:r>
              <a:rPr dirty="0" sz="750" spc="20">
                <a:solidFill>
                  <a:srgbClr val="3E3E3E"/>
                </a:solidFill>
                <a:latin typeface="Arial"/>
                <a:cs typeface="Arial"/>
              </a:rPr>
              <a:t>Volume</a:t>
            </a:r>
            <a:endParaRPr sz="750">
              <a:latin typeface="Arial"/>
              <a:cs typeface="Arial"/>
            </a:endParaRPr>
          </a:p>
        </p:txBody>
      </p:sp>
      <p:sp>
        <p:nvSpPr>
          <p:cNvPr id="344" name="object 344"/>
          <p:cNvSpPr txBox="1"/>
          <p:nvPr/>
        </p:nvSpPr>
        <p:spPr>
          <a:xfrm>
            <a:off x="2385929"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3,755,105</a:t>
            </a:r>
            <a:endParaRPr sz="750">
              <a:latin typeface="Arial"/>
              <a:cs typeface="Arial"/>
            </a:endParaRPr>
          </a:p>
        </p:txBody>
      </p:sp>
      <p:sp>
        <p:nvSpPr>
          <p:cNvPr id="345" name="object 345"/>
          <p:cNvSpPr txBox="1"/>
          <p:nvPr/>
        </p:nvSpPr>
        <p:spPr>
          <a:xfrm>
            <a:off x="3446713" y="9026358"/>
            <a:ext cx="38671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187,384</a:t>
            </a:r>
            <a:endParaRPr sz="750">
              <a:latin typeface="Arial"/>
              <a:cs typeface="Arial"/>
            </a:endParaRPr>
          </a:p>
        </p:txBody>
      </p:sp>
      <p:sp>
        <p:nvSpPr>
          <p:cNvPr id="346" name="object 346"/>
          <p:cNvSpPr txBox="1"/>
          <p:nvPr/>
        </p:nvSpPr>
        <p:spPr>
          <a:xfrm>
            <a:off x="4077034"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2,394,762</a:t>
            </a:r>
            <a:endParaRPr sz="750">
              <a:latin typeface="Arial"/>
              <a:cs typeface="Arial"/>
            </a:endParaRPr>
          </a:p>
        </p:txBody>
      </p:sp>
      <p:sp>
        <p:nvSpPr>
          <p:cNvPr id="347" name="object 347"/>
          <p:cNvSpPr txBox="1"/>
          <p:nvPr/>
        </p:nvSpPr>
        <p:spPr>
          <a:xfrm>
            <a:off x="5183939" y="9026358"/>
            <a:ext cx="33147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24,187</a:t>
            </a:r>
            <a:endParaRPr sz="750">
              <a:latin typeface="Arial"/>
              <a:cs typeface="Arial"/>
            </a:endParaRPr>
          </a:p>
        </p:txBody>
      </p:sp>
      <p:sp>
        <p:nvSpPr>
          <p:cNvPr id="348" name="object 348"/>
          <p:cNvSpPr txBox="1"/>
          <p:nvPr/>
        </p:nvSpPr>
        <p:spPr>
          <a:xfrm>
            <a:off x="6021805" y="9026358"/>
            <a:ext cx="331470"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67,064</a:t>
            </a:r>
            <a:endParaRPr sz="750">
              <a:latin typeface="Arial"/>
              <a:cs typeface="Arial"/>
            </a:endParaRPr>
          </a:p>
        </p:txBody>
      </p:sp>
      <p:sp>
        <p:nvSpPr>
          <p:cNvPr id="349" name="object 349"/>
          <p:cNvSpPr txBox="1"/>
          <p:nvPr/>
        </p:nvSpPr>
        <p:spPr>
          <a:xfrm>
            <a:off x="6721308" y="9026358"/>
            <a:ext cx="470534"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6,791,100</a:t>
            </a:r>
            <a:endParaRPr sz="750">
              <a:latin typeface="Arial"/>
              <a:cs typeface="Arial"/>
            </a:endParaRPr>
          </a:p>
        </p:txBody>
      </p:sp>
      <p:sp>
        <p:nvSpPr>
          <p:cNvPr id="350" name="object 350"/>
          <p:cNvSpPr txBox="1"/>
          <p:nvPr/>
        </p:nvSpPr>
        <p:spPr>
          <a:xfrm>
            <a:off x="302794" y="9180095"/>
            <a:ext cx="130873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1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51" name="object 351"/>
          <p:cNvSpPr txBox="1"/>
          <p:nvPr/>
        </p:nvSpPr>
        <p:spPr>
          <a:xfrm>
            <a:off x="2547352"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0.25%</a:t>
            </a:r>
            <a:endParaRPr sz="750">
              <a:latin typeface="Arial"/>
              <a:cs typeface="Arial"/>
            </a:endParaRPr>
          </a:p>
        </p:txBody>
      </p:sp>
      <p:sp>
        <p:nvSpPr>
          <p:cNvPr id="352" name="object 352"/>
          <p:cNvSpPr txBox="1"/>
          <p:nvPr/>
        </p:nvSpPr>
        <p:spPr>
          <a:xfrm>
            <a:off x="3523581"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3" name="object 353"/>
          <p:cNvSpPr txBox="1"/>
          <p:nvPr/>
        </p:nvSpPr>
        <p:spPr>
          <a:xfrm>
            <a:off x="4238458"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4" name="object 354"/>
          <p:cNvSpPr txBox="1"/>
          <p:nvPr/>
        </p:nvSpPr>
        <p:spPr>
          <a:xfrm>
            <a:off x="5207000"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5" name="object 355"/>
          <p:cNvSpPr txBox="1"/>
          <p:nvPr/>
        </p:nvSpPr>
        <p:spPr>
          <a:xfrm>
            <a:off x="6044866" y="9180095"/>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56" name="object 356"/>
          <p:cNvSpPr txBox="1"/>
          <p:nvPr/>
        </p:nvSpPr>
        <p:spPr>
          <a:xfrm>
            <a:off x="6851984" y="9180095"/>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-0.48%</a:t>
            </a:r>
            <a:endParaRPr sz="750">
              <a:latin typeface="Arial"/>
              <a:cs typeface="Arial"/>
            </a:endParaRPr>
          </a:p>
        </p:txBody>
      </p:sp>
      <p:sp>
        <p:nvSpPr>
          <p:cNvPr id="357" name="object 357"/>
          <p:cNvSpPr txBox="1"/>
          <p:nvPr/>
        </p:nvSpPr>
        <p:spPr>
          <a:xfrm>
            <a:off x="302794" y="9333832"/>
            <a:ext cx="130873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4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58" name="object 358"/>
          <p:cNvSpPr txBox="1"/>
          <p:nvPr/>
        </p:nvSpPr>
        <p:spPr>
          <a:xfrm>
            <a:off x="2547352"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0.35%</a:t>
            </a:r>
            <a:endParaRPr sz="750">
              <a:latin typeface="Arial"/>
              <a:cs typeface="Arial"/>
            </a:endParaRPr>
          </a:p>
        </p:txBody>
      </p:sp>
      <p:sp>
        <p:nvSpPr>
          <p:cNvPr id="359" name="object 359"/>
          <p:cNvSpPr txBox="1"/>
          <p:nvPr/>
        </p:nvSpPr>
        <p:spPr>
          <a:xfrm>
            <a:off x="3523581"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60" name="object 360"/>
          <p:cNvSpPr txBox="1"/>
          <p:nvPr/>
        </p:nvSpPr>
        <p:spPr>
          <a:xfrm>
            <a:off x="4238458"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61" name="object 361"/>
          <p:cNvSpPr txBox="1"/>
          <p:nvPr/>
        </p:nvSpPr>
        <p:spPr>
          <a:xfrm>
            <a:off x="5176253" y="9333832"/>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-1.31%</a:t>
            </a:r>
            <a:endParaRPr sz="750">
              <a:latin typeface="Arial"/>
              <a:cs typeface="Arial"/>
            </a:endParaRPr>
          </a:p>
        </p:txBody>
      </p:sp>
      <p:sp>
        <p:nvSpPr>
          <p:cNvPr id="362" name="object 362"/>
          <p:cNvSpPr txBox="1"/>
          <p:nvPr/>
        </p:nvSpPr>
        <p:spPr>
          <a:xfrm>
            <a:off x="6044866"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63" name="object 363"/>
          <p:cNvSpPr txBox="1"/>
          <p:nvPr/>
        </p:nvSpPr>
        <p:spPr>
          <a:xfrm>
            <a:off x="6882731" y="9333832"/>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7.14%</a:t>
            </a:r>
            <a:endParaRPr sz="750">
              <a:latin typeface="Arial"/>
              <a:cs typeface="Arial"/>
            </a:endParaRPr>
          </a:p>
        </p:txBody>
      </p:sp>
      <p:sp>
        <p:nvSpPr>
          <p:cNvPr id="364" name="object 364"/>
          <p:cNvSpPr txBox="1"/>
          <p:nvPr/>
        </p:nvSpPr>
        <p:spPr>
          <a:xfrm>
            <a:off x="302794" y="9487568"/>
            <a:ext cx="136461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(F1) </a:t>
            </a:r>
            <a:r>
              <a:rPr dirty="0" sz="750" spc="20">
                <a:solidFill>
                  <a:srgbClr val="3E3E3E"/>
                </a:solidFill>
                <a:latin typeface="Arial"/>
                <a:cs typeface="Arial"/>
              </a:rPr>
              <a:t>EPS </a:t>
            </a:r>
            <a:r>
              <a:rPr dirty="0" sz="750" spc="15">
                <a:solidFill>
                  <a:srgbClr val="3E3E3E"/>
                </a:solidFill>
                <a:latin typeface="Arial"/>
                <a:cs typeface="Arial"/>
              </a:rPr>
              <a:t>Est </a:t>
            </a:r>
            <a:r>
              <a:rPr dirty="0" sz="750" spc="20">
                <a:solidFill>
                  <a:srgbClr val="3E3E3E"/>
                </a:solidFill>
                <a:latin typeface="Arial"/>
                <a:cs typeface="Arial"/>
              </a:rPr>
              <a:t>12 week</a:t>
            </a:r>
            <a:r>
              <a:rPr dirty="0" sz="750" spc="-80">
                <a:solidFill>
                  <a:srgbClr val="3E3E3E"/>
                </a:solidFill>
                <a:latin typeface="Arial"/>
                <a:cs typeface="Arial"/>
              </a:rPr>
              <a:t> </a:t>
            </a:r>
            <a:r>
              <a:rPr dirty="0" sz="750" spc="20">
                <a:solidFill>
                  <a:srgbClr val="3E3E3E"/>
                </a:solidFill>
                <a:latin typeface="Arial"/>
                <a:cs typeface="Arial"/>
              </a:rPr>
              <a:t>change</a:t>
            </a:r>
            <a:endParaRPr sz="750">
              <a:latin typeface="Arial"/>
              <a:cs typeface="Arial"/>
            </a:endParaRPr>
          </a:p>
        </p:txBody>
      </p:sp>
      <p:sp>
        <p:nvSpPr>
          <p:cNvPr id="365" name="object 365"/>
          <p:cNvSpPr txBox="1"/>
          <p:nvPr/>
        </p:nvSpPr>
        <p:spPr>
          <a:xfrm>
            <a:off x="2516605" y="9487568"/>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-4.13%</a:t>
            </a:r>
            <a:endParaRPr sz="750">
              <a:latin typeface="Arial"/>
              <a:cs typeface="Arial"/>
            </a:endParaRPr>
          </a:p>
        </p:txBody>
      </p:sp>
      <p:sp>
        <p:nvSpPr>
          <p:cNvPr id="366" name="object 366"/>
          <p:cNvSpPr txBox="1"/>
          <p:nvPr/>
        </p:nvSpPr>
        <p:spPr>
          <a:xfrm>
            <a:off x="3523581"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2.10%</a:t>
            </a:r>
            <a:endParaRPr sz="750">
              <a:latin typeface="Arial"/>
              <a:cs typeface="Arial"/>
            </a:endParaRPr>
          </a:p>
        </p:txBody>
      </p:sp>
      <p:sp>
        <p:nvSpPr>
          <p:cNvPr id="367" name="object 367"/>
          <p:cNvSpPr txBox="1"/>
          <p:nvPr/>
        </p:nvSpPr>
        <p:spPr>
          <a:xfrm>
            <a:off x="4238458"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2.10%</a:t>
            </a:r>
            <a:endParaRPr sz="750">
              <a:latin typeface="Arial"/>
              <a:cs typeface="Arial"/>
            </a:endParaRPr>
          </a:p>
        </p:txBody>
      </p:sp>
      <p:sp>
        <p:nvSpPr>
          <p:cNvPr id="368" name="object 368"/>
          <p:cNvSpPr txBox="1"/>
          <p:nvPr/>
        </p:nvSpPr>
        <p:spPr>
          <a:xfrm>
            <a:off x="5207000" y="9487568"/>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2.51%</a:t>
            </a:r>
            <a:endParaRPr sz="750">
              <a:latin typeface="Arial"/>
              <a:cs typeface="Arial"/>
            </a:endParaRPr>
          </a:p>
        </p:txBody>
      </p:sp>
      <p:sp>
        <p:nvSpPr>
          <p:cNvPr id="369" name="object 369"/>
          <p:cNvSpPr txBox="1"/>
          <p:nvPr/>
        </p:nvSpPr>
        <p:spPr>
          <a:xfrm>
            <a:off x="5960310" y="9487568"/>
            <a:ext cx="39814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-20.16%</a:t>
            </a:r>
            <a:endParaRPr sz="750">
              <a:latin typeface="Arial"/>
              <a:cs typeface="Arial"/>
            </a:endParaRPr>
          </a:p>
        </p:txBody>
      </p:sp>
      <p:sp>
        <p:nvSpPr>
          <p:cNvPr id="370" name="object 370"/>
          <p:cNvSpPr txBox="1"/>
          <p:nvPr/>
        </p:nvSpPr>
        <p:spPr>
          <a:xfrm>
            <a:off x="6828924" y="9487568"/>
            <a:ext cx="364490"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42.12%</a:t>
            </a:r>
            <a:endParaRPr sz="750">
              <a:latin typeface="Arial"/>
              <a:cs typeface="Arial"/>
            </a:endParaRPr>
          </a:p>
        </p:txBody>
      </p:sp>
      <p:sp>
        <p:nvSpPr>
          <p:cNvPr id="371" name="object 371"/>
          <p:cNvSpPr txBox="1"/>
          <p:nvPr/>
        </p:nvSpPr>
        <p:spPr>
          <a:xfrm>
            <a:off x="302794" y="9641306"/>
            <a:ext cx="110299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(Q1) </a:t>
            </a:r>
            <a:r>
              <a:rPr dirty="0" sz="750" spc="20">
                <a:solidFill>
                  <a:srgbClr val="3E3E3E"/>
                </a:solidFill>
                <a:latin typeface="Arial"/>
                <a:cs typeface="Arial"/>
              </a:rPr>
              <a:t>EPS </a:t>
            </a:r>
            <a:r>
              <a:rPr dirty="0" sz="750" spc="15">
                <a:solidFill>
                  <a:srgbClr val="3E3E3E"/>
                </a:solidFill>
                <a:latin typeface="Arial"/>
                <a:cs typeface="Arial"/>
              </a:rPr>
              <a:t>Est Mthly</a:t>
            </a:r>
            <a:r>
              <a:rPr dirty="0" sz="750" spc="-50">
                <a:solidFill>
                  <a:srgbClr val="3E3E3E"/>
                </a:solidFill>
                <a:latin typeface="Arial"/>
                <a:cs typeface="Arial"/>
              </a:rPr>
              <a:t> </a:t>
            </a:r>
            <a:r>
              <a:rPr dirty="0" sz="750" spc="20">
                <a:solidFill>
                  <a:srgbClr val="3E3E3E"/>
                </a:solidFill>
                <a:latin typeface="Arial"/>
                <a:cs typeface="Arial"/>
              </a:rPr>
              <a:t>Chg</a:t>
            </a:r>
            <a:endParaRPr sz="750">
              <a:latin typeface="Arial"/>
              <a:cs typeface="Arial"/>
            </a:endParaRPr>
          </a:p>
        </p:txBody>
      </p:sp>
      <p:sp>
        <p:nvSpPr>
          <p:cNvPr id="372" name="object 372"/>
          <p:cNvSpPr txBox="1"/>
          <p:nvPr/>
        </p:nvSpPr>
        <p:spPr>
          <a:xfrm>
            <a:off x="2547352"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1.68%</a:t>
            </a:r>
            <a:endParaRPr sz="750">
              <a:latin typeface="Arial"/>
              <a:cs typeface="Arial"/>
            </a:endParaRPr>
          </a:p>
        </p:txBody>
      </p:sp>
      <p:sp>
        <p:nvSpPr>
          <p:cNvPr id="373" name="object 373"/>
          <p:cNvSpPr txBox="1"/>
          <p:nvPr/>
        </p:nvSpPr>
        <p:spPr>
          <a:xfrm>
            <a:off x="3523581"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74" name="object 374"/>
          <p:cNvSpPr txBox="1"/>
          <p:nvPr/>
        </p:nvSpPr>
        <p:spPr>
          <a:xfrm>
            <a:off x="4238458"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75" name="object 375"/>
          <p:cNvSpPr txBox="1"/>
          <p:nvPr/>
        </p:nvSpPr>
        <p:spPr>
          <a:xfrm>
            <a:off x="5207000"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76" name="object 376"/>
          <p:cNvSpPr txBox="1"/>
          <p:nvPr/>
        </p:nvSpPr>
        <p:spPr>
          <a:xfrm>
            <a:off x="6044866" y="9641306"/>
            <a:ext cx="309245" cy="145415"/>
          </a:xfrm>
          <a:prstGeom prst="rect">
            <a:avLst/>
          </a:prstGeom>
        </p:spPr>
        <p:txBody>
          <a:bodyPr wrap="square" lIns="0" tIns="17145" rIns="0" bIns="0" rtlCol="0" vert="horz">
            <a:spAutoFit/>
          </a:bodyPr>
          <a:lstStyle/>
          <a:p>
            <a:pPr marL="12700">
              <a:lnSpc>
                <a:spcPct val="100000"/>
              </a:lnSpc>
              <a:spcBef>
                <a:spcPts val="135"/>
              </a:spcBef>
            </a:pPr>
            <a:r>
              <a:rPr dirty="0" sz="750" spc="20">
                <a:solidFill>
                  <a:srgbClr val="3E3E3E"/>
                </a:solidFill>
                <a:latin typeface="Arial"/>
                <a:cs typeface="Arial"/>
              </a:rPr>
              <a:t>0.00%</a:t>
            </a:r>
            <a:endParaRPr sz="750">
              <a:latin typeface="Arial"/>
              <a:cs typeface="Arial"/>
            </a:endParaRPr>
          </a:p>
        </p:txBody>
      </p:sp>
      <p:sp>
        <p:nvSpPr>
          <p:cNvPr id="377" name="object 377"/>
          <p:cNvSpPr txBox="1"/>
          <p:nvPr/>
        </p:nvSpPr>
        <p:spPr>
          <a:xfrm>
            <a:off x="6851984" y="9641306"/>
            <a:ext cx="342265" cy="145415"/>
          </a:xfrm>
          <a:prstGeom prst="rect">
            <a:avLst/>
          </a:prstGeom>
        </p:spPr>
        <p:txBody>
          <a:bodyPr wrap="square" lIns="0" tIns="17145" rIns="0" bIns="0" rtlCol="0" vert="horz">
            <a:spAutoFit/>
          </a:bodyPr>
          <a:lstStyle/>
          <a:p>
            <a:pPr marL="12700">
              <a:lnSpc>
                <a:spcPct val="100000"/>
              </a:lnSpc>
              <a:spcBef>
                <a:spcPts val="135"/>
              </a:spcBef>
            </a:pPr>
            <a:r>
              <a:rPr dirty="0" sz="750" spc="15">
                <a:solidFill>
                  <a:srgbClr val="3E3E3E"/>
                </a:solidFill>
                <a:latin typeface="Arial"/>
                <a:cs typeface="Arial"/>
              </a:rPr>
              <a:t>-2.32%</a:t>
            </a:r>
            <a:endParaRPr sz="750">
              <a:latin typeface="Arial"/>
              <a:cs typeface="Arial"/>
            </a:endParaRPr>
          </a:p>
        </p:txBody>
      </p:sp>
      <p:sp>
        <p:nvSpPr>
          <p:cNvPr id="378" name="object 378"/>
          <p:cNvSpPr/>
          <p:nvPr/>
        </p:nvSpPr>
        <p:spPr>
          <a:xfrm>
            <a:off x="319338" y="2916488"/>
            <a:ext cx="0" cy="246379"/>
          </a:xfrm>
          <a:custGeom>
            <a:avLst/>
            <a:gdLst/>
            <a:ahLst/>
            <a:cxnLst/>
            <a:rect l="l" t="t" r="r" b="b"/>
            <a:pathLst>
              <a:path w="0" h="246380">
                <a:moveTo>
                  <a:pt x="0" y="0"/>
                </a:moveTo>
                <a:lnTo>
                  <a:pt x="0" y="245978"/>
                </a:lnTo>
              </a:path>
            </a:pathLst>
          </a:custGeom>
          <a:ln w="7686">
            <a:solidFill>
              <a:srgbClr val="CACACA"/>
            </a:solidFill>
          </a:ln>
        </p:spPr>
        <p:txBody>
          <a:bodyPr wrap="square" lIns="0" tIns="0" rIns="0" bIns="0" rtlCol="0"/>
          <a:lstStyle/>
          <a:p/>
        </p:txBody>
      </p:sp>
      <p:sp>
        <p:nvSpPr>
          <p:cNvPr id="379" name="object 379"/>
          <p:cNvSpPr/>
          <p:nvPr/>
        </p:nvSpPr>
        <p:spPr>
          <a:xfrm>
            <a:off x="319338" y="2916488"/>
            <a:ext cx="4373880" cy="0"/>
          </a:xfrm>
          <a:custGeom>
            <a:avLst/>
            <a:gdLst/>
            <a:ahLst/>
            <a:cxnLst/>
            <a:rect l="l" t="t" r="r" b="b"/>
            <a:pathLst>
              <a:path w="4373880" h="0">
                <a:moveTo>
                  <a:pt x="0" y="0"/>
                </a:moveTo>
                <a:lnTo>
                  <a:pt x="4373813" y="0"/>
                </a:lnTo>
              </a:path>
            </a:pathLst>
          </a:custGeom>
          <a:ln w="7686">
            <a:solidFill>
              <a:srgbClr val="CACACA"/>
            </a:solidFill>
          </a:ln>
        </p:spPr>
        <p:txBody>
          <a:bodyPr wrap="square" lIns="0" tIns="0" rIns="0" bIns="0" rtlCol="0"/>
          <a:lstStyle/>
          <a:p/>
        </p:txBody>
      </p:sp>
      <p:sp>
        <p:nvSpPr>
          <p:cNvPr id="380" name="object 380"/>
          <p:cNvSpPr/>
          <p:nvPr/>
        </p:nvSpPr>
        <p:spPr>
          <a:xfrm>
            <a:off x="4693151" y="2916488"/>
            <a:ext cx="0" cy="265430"/>
          </a:xfrm>
          <a:custGeom>
            <a:avLst/>
            <a:gdLst/>
            <a:ahLst/>
            <a:cxnLst/>
            <a:rect l="l" t="t" r="r" b="b"/>
            <a:pathLst>
              <a:path w="0" h="265430">
                <a:moveTo>
                  <a:pt x="0" y="265196"/>
                </a:moveTo>
                <a:lnTo>
                  <a:pt x="0" y="0"/>
                </a:lnTo>
              </a:path>
            </a:pathLst>
          </a:custGeom>
          <a:ln w="7686">
            <a:solidFill>
              <a:srgbClr val="CACACA"/>
            </a:solidFill>
          </a:ln>
        </p:spPr>
        <p:txBody>
          <a:bodyPr wrap="square" lIns="0" tIns="0" rIns="0" bIns="0" rtlCol="0"/>
          <a:lstStyle/>
          <a:p/>
        </p:txBody>
      </p:sp>
      <p:sp>
        <p:nvSpPr>
          <p:cNvPr id="381" name="object 381"/>
          <p:cNvSpPr/>
          <p:nvPr/>
        </p:nvSpPr>
        <p:spPr>
          <a:xfrm>
            <a:off x="319338" y="3170153"/>
            <a:ext cx="4373880" cy="0"/>
          </a:xfrm>
          <a:custGeom>
            <a:avLst/>
            <a:gdLst/>
            <a:ahLst/>
            <a:cxnLst/>
            <a:rect l="l" t="t" r="r" b="b"/>
            <a:pathLst>
              <a:path w="4373880" h="0">
                <a:moveTo>
                  <a:pt x="0" y="0"/>
                </a:moveTo>
                <a:lnTo>
                  <a:pt x="4373813" y="0"/>
                </a:lnTo>
              </a:path>
            </a:pathLst>
          </a:custGeom>
          <a:ln w="7686">
            <a:solidFill>
              <a:srgbClr val="CACACA"/>
            </a:solidFill>
          </a:ln>
        </p:spPr>
        <p:txBody>
          <a:bodyPr wrap="square" lIns="0" tIns="0" rIns="0" bIns="0" rtlCol="0"/>
          <a:lstStyle/>
          <a:p/>
        </p:txBody>
      </p:sp>
      <p:sp>
        <p:nvSpPr>
          <p:cNvPr id="382" name="object 382"/>
          <p:cNvSpPr/>
          <p:nvPr/>
        </p:nvSpPr>
        <p:spPr>
          <a:xfrm>
            <a:off x="4700838" y="2916488"/>
            <a:ext cx="2506345" cy="0"/>
          </a:xfrm>
          <a:custGeom>
            <a:avLst/>
            <a:gdLst/>
            <a:ahLst/>
            <a:cxnLst/>
            <a:rect l="l" t="t" r="r" b="b"/>
            <a:pathLst>
              <a:path w="2506345" h="0">
                <a:moveTo>
                  <a:pt x="0" y="0"/>
                </a:moveTo>
                <a:lnTo>
                  <a:pt x="2505910" y="0"/>
                </a:lnTo>
              </a:path>
            </a:pathLst>
          </a:custGeom>
          <a:ln w="7686">
            <a:solidFill>
              <a:srgbClr val="CACACA"/>
            </a:solidFill>
          </a:ln>
        </p:spPr>
        <p:txBody>
          <a:bodyPr wrap="square" lIns="0" tIns="0" rIns="0" bIns="0" rtlCol="0"/>
          <a:lstStyle/>
          <a:p/>
        </p:txBody>
      </p:sp>
      <p:sp>
        <p:nvSpPr>
          <p:cNvPr id="383" name="object 383"/>
          <p:cNvSpPr/>
          <p:nvPr/>
        </p:nvSpPr>
        <p:spPr>
          <a:xfrm>
            <a:off x="7206748" y="2916488"/>
            <a:ext cx="0" cy="254000"/>
          </a:xfrm>
          <a:custGeom>
            <a:avLst/>
            <a:gdLst/>
            <a:ahLst/>
            <a:cxnLst/>
            <a:rect l="l" t="t" r="r" b="b"/>
            <a:pathLst>
              <a:path w="0" h="254000">
                <a:moveTo>
                  <a:pt x="0" y="0"/>
                </a:moveTo>
                <a:lnTo>
                  <a:pt x="0" y="253665"/>
                </a:lnTo>
              </a:path>
            </a:pathLst>
          </a:custGeom>
          <a:ln w="7686">
            <a:solidFill>
              <a:srgbClr val="CACACA"/>
            </a:solidFill>
          </a:ln>
        </p:spPr>
        <p:txBody>
          <a:bodyPr wrap="square" lIns="0" tIns="0" rIns="0" bIns="0" rtlCol="0"/>
          <a:lstStyle/>
          <a:p/>
        </p:txBody>
      </p:sp>
      <p:sp>
        <p:nvSpPr>
          <p:cNvPr id="384" name="object 384"/>
          <p:cNvSpPr/>
          <p:nvPr/>
        </p:nvSpPr>
        <p:spPr>
          <a:xfrm>
            <a:off x="4700838" y="3170153"/>
            <a:ext cx="2506345" cy="0"/>
          </a:xfrm>
          <a:custGeom>
            <a:avLst/>
            <a:gdLst/>
            <a:ahLst/>
            <a:cxnLst/>
            <a:rect l="l" t="t" r="r" b="b"/>
            <a:pathLst>
              <a:path w="2506345" h="0">
                <a:moveTo>
                  <a:pt x="0" y="0"/>
                </a:moveTo>
                <a:lnTo>
                  <a:pt x="2505910" y="0"/>
                </a:lnTo>
              </a:path>
            </a:pathLst>
          </a:custGeom>
          <a:ln w="7686">
            <a:solidFill>
              <a:srgbClr val="CACACA"/>
            </a:solidFill>
          </a:ln>
        </p:spPr>
        <p:txBody>
          <a:bodyPr wrap="square" lIns="0" tIns="0" rIns="0" bIns="0" rtlCol="0"/>
          <a:lstStyle/>
          <a:p/>
        </p:txBody>
      </p:sp>
      <p:sp>
        <p:nvSpPr>
          <p:cNvPr id="385" name="object 385"/>
          <p:cNvSpPr/>
          <p:nvPr/>
        </p:nvSpPr>
        <p:spPr>
          <a:xfrm>
            <a:off x="319338" y="339307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386" name="object 386"/>
          <p:cNvSpPr/>
          <p:nvPr/>
        </p:nvSpPr>
        <p:spPr>
          <a:xfrm>
            <a:off x="2279482" y="339307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387" name="object 387"/>
          <p:cNvSpPr/>
          <p:nvPr/>
        </p:nvSpPr>
        <p:spPr>
          <a:xfrm>
            <a:off x="2998202" y="33892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88" name="object 388"/>
          <p:cNvSpPr/>
          <p:nvPr/>
        </p:nvSpPr>
        <p:spPr>
          <a:xfrm>
            <a:off x="2998202" y="33892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89" name="object 389"/>
          <p:cNvSpPr/>
          <p:nvPr/>
        </p:nvSpPr>
        <p:spPr>
          <a:xfrm>
            <a:off x="2998202" y="3358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0" name="object 390"/>
          <p:cNvSpPr/>
          <p:nvPr/>
        </p:nvSpPr>
        <p:spPr>
          <a:xfrm>
            <a:off x="2998202" y="3358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1" name="object 391"/>
          <p:cNvSpPr/>
          <p:nvPr/>
        </p:nvSpPr>
        <p:spPr>
          <a:xfrm>
            <a:off x="2998202" y="33277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2" name="object 392"/>
          <p:cNvSpPr/>
          <p:nvPr/>
        </p:nvSpPr>
        <p:spPr>
          <a:xfrm>
            <a:off x="2998202" y="33277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3" name="object 393"/>
          <p:cNvSpPr/>
          <p:nvPr/>
        </p:nvSpPr>
        <p:spPr>
          <a:xfrm>
            <a:off x="2998202" y="329698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4" name="object 394"/>
          <p:cNvSpPr/>
          <p:nvPr/>
        </p:nvSpPr>
        <p:spPr>
          <a:xfrm>
            <a:off x="2998202" y="329698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5" name="object 395"/>
          <p:cNvSpPr/>
          <p:nvPr/>
        </p:nvSpPr>
        <p:spPr>
          <a:xfrm>
            <a:off x="2998202" y="3266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6" name="object 396"/>
          <p:cNvSpPr/>
          <p:nvPr/>
        </p:nvSpPr>
        <p:spPr>
          <a:xfrm>
            <a:off x="2998202" y="3266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7" name="object 397"/>
          <p:cNvSpPr/>
          <p:nvPr/>
        </p:nvSpPr>
        <p:spPr>
          <a:xfrm>
            <a:off x="2998202" y="3235492"/>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398" name="object 398"/>
          <p:cNvSpPr/>
          <p:nvPr/>
        </p:nvSpPr>
        <p:spPr>
          <a:xfrm>
            <a:off x="2998202" y="3235492"/>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399" name="object 399"/>
          <p:cNvSpPr/>
          <p:nvPr/>
        </p:nvSpPr>
        <p:spPr>
          <a:xfrm>
            <a:off x="2998202" y="3204744"/>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0" name="object 400"/>
          <p:cNvSpPr/>
          <p:nvPr/>
        </p:nvSpPr>
        <p:spPr>
          <a:xfrm>
            <a:off x="2998202" y="3204744"/>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1" name="object 401"/>
          <p:cNvSpPr/>
          <p:nvPr/>
        </p:nvSpPr>
        <p:spPr>
          <a:xfrm>
            <a:off x="2998202" y="3173997"/>
            <a:ext cx="8255" cy="8255"/>
          </a:xfrm>
          <a:custGeom>
            <a:avLst/>
            <a:gdLst/>
            <a:ahLst/>
            <a:cxnLst/>
            <a:rect l="l" t="t" r="r" b="b"/>
            <a:pathLst>
              <a:path w="8255"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2" name="object 402"/>
          <p:cNvSpPr/>
          <p:nvPr/>
        </p:nvSpPr>
        <p:spPr>
          <a:xfrm>
            <a:off x="2998202" y="3173997"/>
            <a:ext cx="8255" cy="8255"/>
          </a:xfrm>
          <a:custGeom>
            <a:avLst/>
            <a:gdLst/>
            <a:ahLst/>
            <a:cxnLst/>
            <a:rect l="l" t="t" r="r" b="b"/>
            <a:pathLst>
              <a:path w="8255"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3" name="object 403"/>
          <p:cNvSpPr/>
          <p:nvPr/>
        </p:nvSpPr>
        <p:spPr>
          <a:xfrm>
            <a:off x="3009732" y="339307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04" name="object 404"/>
          <p:cNvSpPr/>
          <p:nvPr/>
        </p:nvSpPr>
        <p:spPr>
          <a:xfrm>
            <a:off x="3855285" y="339307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05" name="object 405"/>
          <p:cNvSpPr/>
          <p:nvPr/>
        </p:nvSpPr>
        <p:spPr>
          <a:xfrm>
            <a:off x="4689307" y="33892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6" name="object 406"/>
          <p:cNvSpPr/>
          <p:nvPr/>
        </p:nvSpPr>
        <p:spPr>
          <a:xfrm>
            <a:off x="4689307" y="33892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7" name="object 407"/>
          <p:cNvSpPr/>
          <p:nvPr/>
        </p:nvSpPr>
        <p:spPr>
          <a:xfrm>
            <a:off x="4689307" y="3358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08" name="object 408"/>
          <p:cNvSpPr/>
          <p:nvPr/>
        </p:nvSpPr>
        <p:spPr>
          <a:xfrm>
            <a:off x="4689307" y="3358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09" name="object 409"/>
          <p:cNvSpPr/>
          <p:nvPr/>
        </p:nvSpPr>
        <p:spPr>
          <a:xfrm>
            <a:off x="4689307" y="33277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0" name="object 410"/>
          <p:cNvSpPr/>
          <p:nvPr/>
        </p:nvSpPr>
        <p:spPr>
          <a:xfrm>
            <a:off x="4689307" y="33277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1" name="object 411"/>
          <p:cNvSpPr/>
          <p:nvPr/>
        </p:nvSpPr>
        <p:spPr>
          <a:xfrm>
            <a:off x="4689307" y="329698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2" name="object 412"/>
          <p:cNvSpPr/>
          <p:nvPr/>
        </p:nvSpPr>
        <p:spPr>
          <a:xfrm>
            <a:off x="4689307" y="329698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3" name="object 413"/>
          <p:cNvSpPr/>
          <p:nvPr/>
        </p:nvSpPr>
        <p:spPr>
          <a:xfrm>
            <a:off x="4689307" y="3266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4" name="object 414"/>
          <p:cNvSpPr/>
          <p:nvPr/>
        </p:nvSpPr>
        <p:spPr>
          <a:xfrm>
            <a:off x="4689307" y="3266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5" name="object 415"/>
          <p:cNvSpPr/>
          <p:nvPr/>
        </p:nvSpPr>
        <p:spPr>
          <a:xfrm>
            <a:off x="4689307" y="3235492"/>
            <a:ext cx="8255" cy="8255"/>
          </a:xfrm>
          <a:custGeom>
            <a:avLst/>
            <a:gdLst/>
            <a:ahLst/>
            <a:cxnLst/>
            <a:rect l="l" t="t" r="r" b="b"/>
            <a:pathLst>
              <a:path w="8254"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6" name="object 416"/>
          <p:cNvSpPr/>
          <p:nvPr/>
        </p:nvSpPr>
        <p:spPr>
          <a:xfrm>
            <a:off x="4689307" y="3235492"/>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7" name="object 417"/>
          <p:cNvSpPr/>
          <p:nvPr/>
        </p:nvSpPr>
        <p:spPr>
          <a:xfrm>
            <a:off x="4689307" y="3204744"/>
            <a:ext cx="8255" cy="8255"/>
          </a:xfrm>
          <a:custGeom>
            <a:avLst/>
            <a:gdLst/>
            <a:ahLst/>
            <a:cxnLst/>
            <a:rect l="l" t="t" r="r" b="b"/>
            <a:pathLst>
              <a:path w="8254" h="8255">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18" name="object 418"/>
          <p:cNvSpPr/>
          <p:nvPr/>
        </p:nvSpPr>
        <p:spPr>
          <a:xfrm>
            <a:off x="4689307" y="3204744"/>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19" name="object 419"/>
          <p:cNvSpPr/>
          <p:nvPr/>
        </p:nvSpPr>
        <p:spPr>
          <a:xfrm>
            <a:off x="4689307" y="3173997"/>
            <a:ext cx="8255" cy="8255"/>
          </a:xfrm>
          <a:custGeom>
            <a:avLst/>
            <a:gdLst/>
            <a:ahLst/>
            <a:cxnLst/>
            <a:rect l="l" t="t" r="r" b="b"/>
            <a:pathLst>
              <a:path w="8254" h="8255">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0" name="object 420"/>
          <p:cNvSpPr/>
          <p:nvPr/>
        </p:nvSpPr>
        <p:spPr>
          <a:xfrm>
            <a:off x="4700838"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21" name="object 421"/>
          <p:cNvSpPr/>
          <p:nvPr/>
        </p:nvSpPr>
        <p:spPr>
          <a:xfrm>
            <a:off x="5538704"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22" name="object 422"/>
          <p:cNvSpPr/>
          <p:nvPr/>
        </p:nvSpPr>
        <p:spPr>
          <a:xfrm>
            <a:off x="6376570" y="339307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23" name="object 423"/>
          <p:cNvSpPr/>
          <p:nvPr/>
        </p:nvSpPr>
        <p:spPr>
          <a:xfrm>
            <a:off x="319338" y="361599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424" name="object 424"/>
          <p:cNvSpPr/>
          <p:nvPr/>
        </p:nvSpPr>
        <p:spPr>
          <a:xfrm>
            <a:off x="2279482" y="361599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425" name="object 425"/>
          <p:cNvSpPr/>
          <p:nvPr/>
        </p:nvSpPr>
        <p:spPr>
          <a:xfrm>
            <a:off x="2998202" y="3612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6" name="object 426"/>
          <p:cNvSpPr/>
          <p:nvPr/>
        </p:nvSpPr>
        <p:spPr>
          <a:xfrm>
            <a:off x="2998202" y="3612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7" name="object 427"/>
          <p:cNvSpPr/>
          <p:nvPr/>
        </p:nvSpPr>
        <p:spPr>
          <a:xfrm>
            <a:off x="2998202" y="3581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28" name="object 428"/>
          <p:cNvSpPr/>
          <p:nvPr/>
        </p:nvSpPr>
        <p:spPr>
          <a:xfrm>
            <a:off x="2998202" y="3581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29" name="object 429"/>
          <p:cNvSpPr/>
          <p:nvPr/>
        </p:nvSpPr>
        <p:spPr>
          <a:xfrm>
            <a:off x="2998202" y="3550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0" name="object 430"/>
          <p:cNvSpPr/>
          <p:nvPr/>
        </p:nvSpPr>
        <p:spPr>
          <a:xfrm>
            <a:off x="2998202" y="3550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1" name="object 431"/>
          <p:cNvSpPr/>
          <p:nvPr/>
        </p:nvSpPr>
        <p:spPr>
          <a:xfrm>
            <a:off x="2998202" y="3519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2" name="object 432"/>
          <p:cNvSpPr/>
          <p:nvPr/>
        </p:nvSpPr>
        <p:spPr>
          <a:xfrm>
            <a:off x="2998202" y="3519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3" name="object 433"/>
          <p:cNvSpPr/>
          <p:nvPr/>
        </p:nvSpPr>
        <p:spPr>
          <a:xfrm>
            <a:off x="2998202" y="3489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4" name="object 434"/>
          <p:cNvSpPr/>
          <p:nvPr/>
        </p:nvSpPr>
        <p:spPr>
          <a:xfrm>
            <a:off x="2998202" y="3489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5" name="object 435"/>
          <p:cNvSpPr/>
          <p:nvPr/>
        </p:nvSpPr>
        <p:spPr>
          <a:xfrm>
            <a:off x="2998202" y="3458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6" name="object 436"/>
          <p:cNvSpPr/>
          <p:nvPr/>
        </p:nvSpPr>
        <p:spPr>
          <a:xfrm>
            <a:off x="2998202" y="3458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7" name="object 437"/>
          <p:cNvSpPr/>
          <p:nvPr/>
        </p:nvSpPr>
        <p:spPr>
          <a:xfrm>
            <a:off x="2998202" y="3427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38" name="object 438"/>
          <p:cNvSpPr/>
          <p:nvPr/>
        </p:nvSpPr>
        <p:spPr>
          <a:xfrm>
            <a:off x="2998202" y="3427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39" name="object 439"/>
          <p:cNvSpPr/>
          <p:nvPr/>
        </p:nvSpPr>
        <p:spPr>
          <a:xfrm>
            <a:off x="2998202" y="3396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0" name="object 440"/>
          <p:cNvSpPr/>
          <p:nvPr/>
        </p:nvSpPr>
        <p:spPr>
          <a:xfrm>
            <a:off x="2998202" y="3396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1" name="object 441"/>
          <p:cNvSpPr/>
          <p:nvPr/>
        </p:nvSpPr>
        <p:spPr>
          <a:xfrm>
            <a:off x="3009732" y="36159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42" name="object 442"/>
          <p:cNvSpPr/>
          <p:nvPr/>
        </p:nvSpPr>
        <p:spPr>
          <a:xfrm>
            <a:off x="3855285" y="36159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43" name="object 443"/>
          <p:cNvSpPr/>
          <p:nvPr/>
        </p:nvSpPr>
        <p:spPr>
          <a:xfrm>
            <a:off x="4689307" y="3612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4" name="object 444"/>
          <p:cNvSpPr/>
          <p:nvPr/>
        </p:nvSpPr>
        <p:spPr>
          <a:xfrm>
            <a:off x="4689307" y="3612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5" name="object 445"/>
          <p:cNvSpPr/>
          <p:nvPr/>
        </p:nvSpPr>
        <p:spPr>
          <a:xfrm>
            <a:off x="4689307" y="3581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6" name="object 446"/>
          <p:cNvSpPr/>
          <p:nvPr/>
        </p:nvSpPr>
        <p:spPr>
          <a:xfrm>
            <a:off x="4689307" y="3581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7" name="object 447"/>
          <p:cNvSpPr/>
          <p:nvPr/>
        </p:nvSpPr>
        <p:spPr>
          <a:xfrm>
            <a:off x="4689307" y="3550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48" name="object 448"/>
          <p:cNvSpPr/>
          <p:nvPr/>
        </p:nvSpPr>
        <p:spPr>
          <a:xfrm>
            <a:off x="4689307" y="3550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49" name="object 449"/>
          <p:cNvSpPr/>
          <p:nvPr/>
        </p:nvSpPr>
        <p:spPr>
          <a:xfrm>
            <a:off x="4689307" y="3519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0" name="object 450"/>
          <p:cNvSpPr/>
          <p:nvPr/>
        </p:nvSpPr>
        <p:spPr>
          <a:xfrm>
            <a:off x="4689307" y="3519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1" name="object 451"/>
          <p:cNvSpPr/>
          <p:nvPr/>
        </p:nvSpPr>
        <p:spPr>
          <a:xfrm>
            <a:off x="4689307" y="3489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2" name="object 452"/>
          <p:cNvSpPr/>
          <p:nvPr/>
        </p:nvSpPr>
        <p:spPr>
          <a:xfrm>
            <a:off x="4689307" y="3489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3" name="object 453"/>
          <p:cNvSpPr/>
          <p:nvPr/>
        </p:nvSpPr>
        <p:spPr>
          <a:xfrm>
            <a:off x="4689307" y="3458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4" name="object 454"/>
          <p:cNvSpPr/>
          <p:nvPr/>
        </p:nvSpPr>
        <p:spPr>
          <a:xfrm>
            <a:off x="4689307" y="3458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5" name="object 455"/>
          <p:cNvSpPr/>
          <p:nvPr/>
        </p:nvSpPr>
        <p:spPr>
          <a:xfrm>
            <a:off x="4689307" y="3427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6" name="object 456"/>
          <p:cNvSpPr/>
          <p:nvPr/>
        </p:nvSpPr>
        <p:spPr>
          <a:xfrm>
            <a:off x="4689307" y="3427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7" name="object 457"/>
          <p:cNvSpPr/>
          <p:nvPr/>
        </p:nvSpPr>
        <p:spPr>
          <a:xfrm>
            <a:off x="4689307" y="3396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58" name="object 458"/>
          <p:cNvSpPr/>
          <p:nvPr/>
        </p:nvSpPr>
        <p:spPr>
          <a:xfrm>
            <a:off x="4689307" y="3396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59" name="object 459"/>
          <p:cNvSpPr/>
          <p:nvPr/>
        </p:nvSpPr>
        <p:spPr>
          <a:xfrm>
            <a:off x="4700838"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60" name="object 460"/>
          <p:cNvSpPr/>
          <p:nvPr/>
        </p:nvSpPr>
        <p:spPr>
          <a:xfrm>
            <a:off x="5538704"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61" name="object 461"/>
          <p:cNvSpPr/>
          <p:nvPr/>
        </p:nvSpPr>
        <p:spPr>
          <a:xfrm>
            <a:off x="6376570" y="36159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62" name="object 462"/>
          <p:cNvSpPr/>
          <p:nvPr/>
        </p:nvSpPr>
        <p:spPr>
          <a:xfrm>
            <a:off x="319338" y="3838909"/>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463" name="object 463"/>
          <p:cNvSpPr/>
          <p:nvPr/>
        </p:nvSpPr>
        <p:spPr>
          <a:xfrm>
            <a:off x="2279482" y="3838909"/>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464" name="object 464"/>
          <p:cNvSpPr/>
          <p:nvPr/>
        </p:nvSpPr>
        <p:spPr>
          <a:xfrm>
            <a:off x="2998202" y="38350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5" name="object 465"/>
          <p:cNvSpPr/>
          <p:nvPr/>
        </p:nvSpPr>
        <p:spPr>
          <a:xfrm>
            <a:off x="2998202" y="38350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6" name="object 466"/>
          <p:cNvSpPr/>
          <p:nvPr/>
        </p:nvSpPr>
        <p:spPr>
          <a:xfrm>
            <a:off x="2998202" y="3804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7" name="object 467"/>
          <p:cNvSpPr/>
          <p:nvPr/>
        </p:nvSpPr>
        <p:spPr>
          <a:xfrm>
            <a:off x="2998202" y="3804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68" name="object 468"/>
          <p:cNvSpPr/>
          <p:nvPr/>
        </p:nvSpPr>
        <p:spPr>
          <a:xfrm>
            <a:off x="2998202" y="3773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69" name="object 469"/>
          <p:cNvSpPr/>
          <p:nvPr/>
        </p:nvSpPr>
        <p:spPr>
          <a:xfrm>
            <a:off x="2998202" y="3773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0" name="object 470"/>
          <p:cNvSpPr/>
          <p:nvPr/>
        </p:nvSpPr>
        <p:spPr>
          <a:xfrm>
            <a:off x="2998202" y="37428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1" name="object 471"/>
          <p:cNvSpPr/>
          <p:nvPr/>
        </p:nvSpPr>
        <p:spPr>
          <a:xfrm>
            <a:off x="2998202" y="3742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2" name="object 472"/>
          <p:cNvSpPr/>
          <p:nvPr/>
        </p:nvSpPr>
        <p:spPr>
          <a:xfrm>
            <a:off x="2998202" y="37120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3" name="object 473"/>
          <p:cNvSpPr/>
          <p:nvPr/>
        </p:nvSpPr>
        <p:spPr>
          <a:xfrm>
            <a:off x="2998202" y="37120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4" name="object 474"/>
          <p:cNvSpPr/>
          <p:nvPr/>
        </p:nvSpPr>
        <p:spPr>
          <a:xfrm>
            <a:off x="2998202" y="36813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5" name="object 475"/>
          <p:cNvSpPr/>
          <p:nvPr/>
        </p:nvSpPr>
        <p:spPr>
          <a:xfrm>
            <a:off x="2998202" y="36813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6" name="object 476"/>
          <p:cNvSpPr/>
          <p:nvPr/>
        </p:nvSpPr>
        <p:spPr>
          <a:xfrm>
            <a:off x="2998202" y="3650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7" name="object 477"/>
          <p:cNvSpPr/>
          <p:nvPr/>
        </p:nvSpPr>
        <p:spPr>
          <a:xfrm>
            <a:off x="2998202" y="3650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78" name="object 478"/>
          <p:cNvSpPr/>
          <p:nvPr/>
        </p:nvSpPr>
        <p:spPr>
          <a:xfrm>
            <a:off x="2998202" y="3619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79" name="object 479"/>
          <p:cNvSpPr/>
          <p:nvPr/>
        </p:nvSpPr>
        <p:spPr>
          <a:xfrm>
            <a:off x="2998202" y="3619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0" name="object 480"/>
          <p:cNvSpPr/>
          <p:nvPr/>
        </p:nvSpPr>
        <p:spPr>
          <a:xfrm>
            <a:off x="3009732" y="383890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81" name="object 481"/>
          <p:cNvSpPr/>
          <p:nvPr/>
        </p:nvSpPr>
        <p:spPr>
          <a:xfrm>
            <a:off x="3855285" y="383890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482" name="object 482"/>
          <p:cNvSpPr/>
          <p:nvPr/>
        </p:nvSpPr>
        <p:spPr>
          <a:xfrm>
            <a:off x="4689307" y="38350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3" name="object 483"/>
          <p:cNvSpPr/>
          <p:nvPr/>
        </p:nvSpPr>
        <p:spPr>
          <a:xfrm>
            <a:off x="4689307" y="38350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4" name="object 484"/>
          <p:cNvSpPr/>
          <p:nvPr/>
        </p:nvSpPr>
        <p:spPr>
          <a:xfrm>
            <a:off x="4689307" y="3804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5" name="object 485"/>
          <p:cNvSpPr/>
          <p:nvPr/>
        </p:nvSpPr>
        <p:spPr>
          <a:xfrm>
            <a:off x="4689307" y="3804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6" name="object 486"/>
          <p:cNvSpPr/>
          <p:nvPr/>
        </p:nvSpPr>
        <p:spPr>
          <a:xfrm>
            <a:off x="4689307" y="3773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7" name="object 487"/>
          <p:cNvSpPr/>
          <p:nvPr/>
        </p:nvSpPr>
        <p:spPr>
          <a:xfrm>
            <a:off x="4689307" y="3773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88" name="object 488"/>
          <p:cNvSpPr/>
          <p:nvPr/>
        </p:nvSpPr>
        <p:spPr>
          <a:xfrm>
            <a:off x="4689307" y="37428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89" name="object 489"/>
          <p:cNvSpPr/>
          <p:nvPr/>
        </p:nvSpPr>
        <p:spPr>
          <a:xfrm>
            <a:off x="4689307" y="3742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0" name="object 490"/>
          <p:cNvSpPr/>
          <p:nvPr/>
        </p:nvSpPr>
        <p:spPr>
          <a:xfrm>
            <a:off x="4689307" y="37120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1" name="object 491"/>
          <p:cNvSpPr/>
          <p:nvPr/>
        </p:nvSpPr>
        <p:spPr>
          <a:xfrm>
            <a:off x="4689307" y="37120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2" name="object 492"/>
          <p:cNvSpPr/>
          <p:nvPr/>
        </p:nvSpPr>
        <p:spPr>
          <a:xfrm>
            <a:off x="4689307" y="36813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3" name="object 493"/>
          <p:cNvSpPr/>
          <p:nvPr/>
        </p:nvSpPr>
        <p:spPr>
          <a:xfrm>
            <a:off x="4689307" y="36813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4" name="object 494"/>
          <p:cNvSpPr/>
          <p:nvPr/>
        </p:nvSpPr>
        <p:spPr>
          <a:xfrm>
            <a:off x="4689307" y="3650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5" name="object 495"/>
          <p:cNvSpPr/>
          <p:nvPr/>
        </p:nvSpPr>
        <p:spPr>
          <a:xfrm>
            <a:off x="4689307" y="3650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6" name="object 496"/>
          <p:cNvSpPr/>
          <p:nvPr/>
        </p:nvSpPr>
        <p:spPr>
          <a:xfrm>
            <a:off x="4689307" y="3619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497" name="object 497"/>
          <p:cNvSpPr/>
          <p:nvPr/>
        </p:nvSpPr>
        <p:spPr>
          <a:xfrm>
            <a:off x="4689307" y="3619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498" name="object 498"/>
          <p:cNvSpPr/>
          <p:nvPr/>
        </p:nvSpPr>
        <p:spPr>
          <a:xfrm>
            <a:off x="4700838"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499" name="object 499"/>
          <p:cNvSpPr/>
          <p:nvPr/>
        </p:nvSpPr>
        <p:spPr>
          <a:xfrm>
            <a:off x="5538704"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00" name="object 500"/>
          <p:cNvSpPr/>
          <p:nvPr/>
        </p:nvSpPr>
        <p:spPr>
          <a:xfrm>
            <a:off x="6376570" y="383890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01" name="object 501"/>
          <p:cNvSpPr/>
          <p:nvPr/>
        </p:nvSpPr>
        <p:spPr>
          <a:xfrm>
            <a:off x="319338" y="4061827"/>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502" name="object 502"/>
          <p:cNvSpPr/>
          <p:nvPr/>
        </p:nvSpPr>
        <p:spPr>
          <a:xfrm>
            <a:off x="2279482" y="4061827"/>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503" name="object 503"/>
          <p:cNvSpPr/>
          <p:nvPr/>
        </p:nvSpPr>
        <p:spPr>
          <a:xfrm>
            <a:off x="2998202" y="40579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4" name="object 504"/>
          <p:cNvSpPr/>
          <p:nvPr/>
        </p:nvSpPr>
        <p:spPr>
          <a:xfrm>
            <a:off x="2998202" y="40579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5" name="object 505"/>
          <p:cNvSpPr/>
          <p:nvPr/>
        </p:nvSpPr>
        <p:spPr>
          <a:xfrm>
            <a:off x="2998202" y="40272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6" name="object 506"/>
          <p:cNvSpPr/>
          <p:nvPr/>
        </p:nvSpPr>
        <p:spPr>
          <a:xfrm>
            <a:off x="2998202" y="40272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7" name="object 507"/>
          <p:cNvSpPr/>
          <p:nvPr/>
        </p:nvSpPr>
        <p:spPr>
          <a:xfrm>
            <a:off x="2998202" y="39964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08" name="object 508"/>
          <p:cNvSpPr/>
          <p:nvPr/>
        </p:nvSpPr>
        <p:spPr>
          <a:xfrm>
            <a:off x="2998202" y="39964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09" name="object 509"/>
          <p:cNvSpPr/>
          <p:nvPr/>
        </p:nvSpPr>
        <p:spPr>
          <a:xfrm>
            <a:off x="2998202" y="3965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0" name="object 510"/>
          <p:cNvSpPr/>
          <p:nvPr/>
        </p:nvSpPr>
        <p:spPr>
          <a:xfrm>
            <a:off x="2998202" y="3965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1" name="object 511"/>
          <p:cNvSpPr/>
          <p:nvPr/>
        </p:nvSpPr>
        <p:spPr>
          <a:xfrm>
            <a:off x="2998202" y="39349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2" name="object 512"/>
          <p:cNvSpPr/>
          <p:nvPr/>
        </p:nvSpPr>
        <p:spPr>
          <a:xfrm>
            <a:off x="2998202" y="39349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3" name="object 513"/>
          <p:cNvSpPr/>
          <p:nvPr/>
        </p:nvSpPr>
        <p:spPr>
          <a:xfrm>
            <a:off x="2998202" y="39042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4" name="object 514"/>
          <p:cNvSpPr/>
          <p:nvPr/>
        </p:nvSpPr>
        <p:spPr>
          <a:xfrm>
            <a:off x="2998202" y="39042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5" name="object 515"/>
          <p:cNvSpPr/>
          <p:nvPr/>
        </p:nvSpPr>
        <p:spPr>
          <a:xfrm>
            <a:off x="2998202" y="38735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6" name="object 516"/>
          <p:cNvSpPr/>
          <p:nvPr/>
        </p:nvSpPr>
        <p:spPr>
          <a:xfrm>
            <a:off x="2998202" y="38735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7" name="object 517"/>
          <p:cNvSpPr/>
          <p:nvPr/>
        </p:nvSpPr>
        <p:spPr>
          <a:xfrm>
            <a:off x="2998202" y="38427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18" name="object 518"/>
          <p:cNvSpPr/>
          <p:nvPr/>
        </p:nvSpPr>
        <p:spPr>
          <a:xfrm>
            <a:off x="2998202" y="38427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19" name="object 519"/>
          <p:cNvSpPr/>
          <p:nvPr/>
        </p:nvSpPr>
        <p:spPr>
          <a:xfrm>
            <a:off x="3009732" y="4061827"/>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520" name="object 520"/>
          <p:cNvSpPr/>
          <p:nvPr/>
        </p:nvSpPr>
        <p:spPr>
          <a:xfrm>
            <a:off x="3855285" y="4061827"/>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521" name="object 521"/>
          <p:cNvSpPr/>
          <p:nvPr/>
        </p:nvSpPr>
        <p:spPr>
          <a:xfrm>
            <a:off x="4689307" y="40579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2" name="object 522"/>
          <p:cNvSpPr/>
          <p:nvPr/>
        </p:nvSpPr>
        <p:spPr>
          <a:xfrm>
            <a:off x="4689307" y="40579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3" name="object 523"/>
          <p:cNvSpPr/>
          <p:nvPr/>
        </p:nvSpPr>
        <p:spPr>
          <a:xfrm>
            <a:off x="4689307" y="40272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4" name="object 524"/>
          <p:cNvSpPr/>
          <p:nvPr/>
        </p:nvSpPr>
        <p:spPr>
          <a:xfrm>
            <a:off x="4689307" y="40272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5" name="object 525"/>
          <p:cNvSpPr/>
          <p:nvPr/>
        </p:nvSpPr>
        <p:spPr>
          <a:xfrm>
            <a:off x="4689307" y="39964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6" name="object 526"/>
          <p:cNvSpPr/>
          <p:nvPr/>
        </p:nvSpPr>
        <p:spPr>
          <a:xfrm>
            <a:off x="4689307" y="39964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7" name="object 527"/>
          <p:cNvSpPr/>
          <p:nvPr/>
        </p:nvSpPr>
        <p:spPr>
          <a:xfrm>
            <a:off x="4689307" y="3965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28" name="object 528"/>
          <p:cNvSpPr/>
          <p:nvPr/>
        </p:nvSpPr>
        <p:spPr>
          <a:xfrm>
            <a:off x="4689307" y="3965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29" name="object 529"/>
          <p:cNvSpPr/>
          <p:nvPr/>
        </p:nvSpPr>
        <p:spPr>
          <a:xfrm>
            <a:off x="4689307" y="39349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0" name="object 530"/>
          <p:cNvSpPr/>
          <p:nvPr/>
        </p:nvSpPr>
        <p:spPr>
          <a:xfrm>
            <a:off x="4689307" y="39349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1" name="object 531"/>
          <p:cNvSpPr/>
          <p:nvPr/>
        </p:nvSpPr>
        <p:spPr>
          <a:xfrm>
            <a:off x="4689307" y="39042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2" name="object 532"/>
          <p:cNvSpPr/>
          <p:nvPr/>
        </p:nvSpPr>
        <p:spPr>
          <a:xfrm>
            <a:off x="4689307" y="39042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3" name="object 533"/>
          <p:cNvSpPr/>
          <p:nvPr/>
        </p:nvSpPr>
        <p:spPr>
          <a:xfrm>
            <a:off x="4689307" y="38735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4" name="object 534"/>
          <p:cNvSpPr/>
          <p:nvPr/>
        </p:nvSpPr>
        <p:spPr>
          <a:xfrm>
            <a:off x="4689307" y="38735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5" name="object 535"/>
          <p:cNvSpPr/>
          <p:nvPr/>
        </p:nvSpPr>
        <p:spPr>
          <a:xfrm>
            <a:off x="4689307" y="38427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36" name="object 536"/>
          <p:cNvSpPr/>
          <p:nvPr/>
        </p:nvSpPr>
        <p:spPr>
          <a:xfrm>
            <a:off x="4689307" y="38427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37" name="object 537"/>
          <p:cNvSpPr/>
          <p:nvPr/>
        </p:nvSpPr>
        <p:spPr>
          <a:xfrm>
            <a:off x="4700838"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38" name="object 538"/>
          <p:cNvSpPr/>
          <p:nvPr/>
        </p:nvSpPr>
        <p:spPr>
          <a:xfrm>
            <a:off x="5538704"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39" name="object 539"/>
          <p:cNvSpPr/>
          <p:nvPr/>
        </p:nvSpPr>
        <p:spPr>
          <a:xfrm>
            <a:off x="6376570" y="4061827"/>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540" name="object 540"/>
          <p:cNvSpPr/>
          <p:nvPr/>
        </p:nvSpPr>
        <p:spPr>
          <a:xfrm>
            <a:off x="319338" y="421556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41" name="object 541"/>
          <p:cNvSpPr/>
          <p:nvPr/>
        </p:nvSpPr>
        <p:spPr>
          <a:xfrm>
            <a:off x="2279482" y="421556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42" name="object 542"/>
          <p:cNvSpPr/>
          <p:nvPr/>
        </p:nvSpPr>
        <p:spPr>
          <a:xfrm>
            <a:off x="2998202" y="42117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3" name="object 543"/>
          <p:cNvSpPr/>
          <p:nvPr/>
        </p:nvSpPr>
        <p:spPr>
          <a:xfrm>
            <a:off x="2998202" y="42117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4" name="object 544"/>
          <p:cNvSpPr/>
          <p:nvPr/>
        </p:nvSpPr>
        <p:spPr>
          <a:xfrm>
            <a:off x="2998202" y="41732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5" name="object 545"/>
          <p:cNvSpPr/>
          <p:nvPr/>
        </p:nvSpPr>
        <p:spPr>
          <a:xfrm>
            <a:off x="2998202" y="41732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6" name="object 546"/>
          <p:cNvSpPr/>
          <p:nvPr/>
        </p:nvSpPr>
        <p:spPr>
          <a:xfrm>
            <a:off x="2998202" y="41348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7" name="object 547"/>
          <p:cNvSpPr/>
          <p:nvPr/>
        </p:nvSpPr>
        <p:spPr>
          <a:xfrm>
            <a:off x="2998202" y="41348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48" name="object 548"/>
          <p:cNvSpPr/>
          <p:nvPr/>
        </p:nvSpPr>
        <p:spPr>
          <a:xfrm>
            <a:off x="2998202" y="40964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49" name="object 549"/>
          <p:cNvSpPr/>
          <p:nvPr/>
        </p:nvSpPr>
        <p:spPr>
          <a:xfrm>
            <a:off x="2998202" y="40964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0" name="object 550"/>
          <p:cNvSpPr/>
          <p:nvPr/>
        </p:nvSpPr>
        <p:spPr>
          <a:xfrm>
            <a:off x="2998202" y="40656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1" name="object 551"/>
          <p:cNvSpPr/>
          <p:nvPr/>
        </p:nvSpPr>
        <p:spPr>
          <a:xfrm>
            <a:off x="2998202" y="40656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2" name="object 552"/>
          <p:cNvSpPr/>
          <p:nvPr/>
        </p:nvSpPr>
        <p:spPr>
          <a:xfrm>
            <a:off x="3009732" y="42155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53" name="object 553"/>
          <p:cNvSpPr/>
          <p:nvPr/>
        </p:nvSpPr>
        <p:spPr>
          <a:xfrm>
            <a:off x="3855285" y="42155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54" name="object 554"/>
          <p:cNvSpPr/>
          <p:nvPr/>
        </p:nvSpPr>
        <p:spPr>
          <a:xfrm>
            <a:off x="4689307" y="42117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5" name="object 555"/>
          <p:cNvSpPr/>
          <p:nvPr/>
        </p:nvSpPr>
        <p:spPr>
          <a:xfrm>
            <a:off x="4689307" y="42117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6" name="object 556"/>
          <p:cNvSpPr/>
          <p:nvPr/>
        </p:nvSpPr>
        <p:spPr>
          <a:xfrm>
            <a:off x="4689307" y="41732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7" name="object 557"/>
          <p:cNvSpPr/>
          <p:nvPr/>
        </p:nvSpPr>
        <p:spPr>
          <a:xfrm>
            <a:off x="4689307" y="41732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58" name="object 558"/>
          <p:cNvSpPr/>
          <p:nvPr/>
        </p:nvSpPr>
        <p:spPr>
          <a:xfrm>
            <a:off x="4689307" y="41348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59" name="object 559"/>
          <p:cNvSpPr/>
          <p:nvPr/>
        </p:nvSpPr>
        <p:spPr>
          <a:xfrm>
            <a:off x="4689307" y="41348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0" name="object 560"/>
          <p:cNvSpPr/>
          <p:nvPr/>
        </p:nvSpPr>
        <p:spPr>
          <a:xfrm>
            <a:off x="4689307" y="40964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1" name="object 561"/>
          <p:cNvSpPr/>
          <p:nvPr/>
        </p:nvSpPr>
        <p:spPr>
          <a:xfrm>
            <a:off x="4689307" y="40964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2" name="object 562"/>
          <p:cNvSpPr/>
          <p:nvPr/>
        </p:nvSpPr>
        <p:spPr>
          <a:xfrm>
            <a:off x="4689307" y="40656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63" name="object 563"/>
          <p:cNvSpPr/>
          <p:nvPr/>
        </p:nvSpPr>
        <p:spPr>
          <a:xfrm>
            <a:off x="4689307" y="40656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64" name="object 564"/>
          <p:cNvSpPr/>
          <p:nvPr/>
        </p:nvSpPr>
        <p:spPr>
          <a:xfrm>
            <a:off x="4700838"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65" name="object 565"/>
          <p:cNvSpPr/>
          <p:nvPr/>
        </p:nvSpPr>
        <p:spPr>
          <a:xfrm>
            <a:off x="5538704"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66" name="object 566"/>
          <p:cNvSpPr/>
          <p:nvPr/>
        </p:nvSpPr>
        <p:spPr>
          <a:xfrm>
            <a:off x="6376570" y="42155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67" name="object 567"/>
          <p:cNvSpPr/>
          <p:nvPr/>
        </p:nvSpPr>
        <p:spPr>
          <a:xfrm>
            <a:off x="319338" y="436930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68" name="object 568"/>
          <p:cNvSpPr/>
          <p:nvPr/>
        </p:nvSpPr>
        <p:spPr>
          <a:xfrm>
            <a:off x="2279482" y="436930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69" name="object 569"/>
          <p:cNvSpPr/>
          <p:nvPr/>
        </p:nvSpPr>
        <p:spPr>
          <a:xfrm>
            <a:off x="2998202" y="43654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0" name="object 570"/>
          <p:cNvSpPr/>
          <p:nvPr/>
        </p:nvSpPr>
        <p:spPr>
          <a:xfrm>
            <a:off x="2998202" y="43654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1" name="object 571"/>
          <p:cNvSpPr/>
          <p:nvPr/>
        </p:nvSpPr>
        <p:spPr>
          <a:xfrm>
            <a:off x="2998202" y="43270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2" name="object 572"/>
          <p:cNvSpPr/>
          <p:nvPr/>
        </p:nvSpPr>
        <p:spPr>
          <a:xfrm>
            <a:off x="2998202" y="43270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3" name="object 573"/>
          <p:cNvSpPr/>
          <p:nvPr/>
        </p:nvSpPr>
        <p:spPr>
          <a:xfrm>
            <a:off x="2998202" y="42885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4" name="object 574"/>
          <p:cNvSpPr/>
          <p:nvPr/>
        </p:nvSpPr>
        <p:spPr>
          <a:xfrm>
            <a:off x="2998202" y="42885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5" name="object 575"/>
          <p:cNvSpPr/>
          <p:nvPr/>
        </p:nvSpPr>
        <p:spPr>
          <a:xfrm>
            <a:off x="2998202" y="42501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6" name="object 576"/>
          <p:cNvSpPr/>
          <p:nvPr/>
        </p:nvSpPr>
        <p:spPr>
          <a:xfrm>
            <a:off x="2998202" y="42501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7" name="object 577"/>
          <p:cNvSpPr/>
          <p:nvPr/>
        </p:nvSpPr>
        <p:spPr>
          <a:xfrm>
            <a:off x="2998202" y="42194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78" name="object 578"/>
          <p:cNvSpPr/>
          <p:nvPr/>
        </p:nvSpPr>
        <p:spPr>
          <a:xfrm>
            <a:off x="2998202" y="42194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79" name="object 579"/>
          <p:cNvSpPr/>
          <p:nvPr/>
        </p:nvSpPr>
        <p:spPr>
          <a:xfrm>
            <a:off x="3009732" y="43693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80" name="object 580"/>
          <p:cNvSpPr/>
          <p:nvPr/>
        </p:nvSpPr>
        <p:spPr>
          <a:xfrm>
            <a:off x="3855285" y="43693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581" name="object 581"/>
          <p:cNvSpPr/>
          <p:nvPr/>
        </p:nvSpPr>
        <p:spPr>
          <a:xfrm>
            <a:off x="4689307" y="43654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2" name="object 582"/>
          <p:cNvSpPr/>
          <p:nvPr/>
        </p:nvSpPr>
        <p:spPr>
          <a:xfrm>
            <a:off x="4689307" y="43654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3" name="object 583"/>
          <p:cNvSpPr/>
          <p:nvPr/>
        </p:nvSpPr>
        <p:spPr>
          <a:xfrm>
            <a:off x="4689307" y="43270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4" name="object 584"/>
          <p:cNvSpPr/>
          <p:nvPr/>
        </p:nvSpPr>
        <p:spPr>
          <a:xfrm>
            <a:off x="4689307" y="43270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5" name="object 585"/>
          <p:cNvSpPr/>
          <p:nvPr/>
        </p:nvSpPr>
        <p:spPr>
          <a:xfrm>
            <a:off x="4689307" y="42885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6" name="object 586"/>
          <p:cNvSpPr/>
          <p:nvPr/>
        </p:nvSpPr>
        <p:spPr>
          <a:xfrm>
            <a:off x="4689307" y="42885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7" name="object 587"/>
          <p:cNvSpPr/>
          <p:nvPr/>
        </p:nvSpPr>
        <p:spPr>
          <a:xfrm>
            <a:off x="4689307" y="42501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88" name="object 588"/>
          <p:cNvSpPr/>
          <p:nvPr/>
        </p:nvSpPr>
        <p:spPr>
          <a:xfrm>
            <a:off x="4689307" y="42501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89" name="object 589"/>
          <p:cNvSpPr/>
          <p:nvPr/>
        </p:nvSpPr>
        <p:spPr>
          <a:xfrm>
            <a:off x="4689307" y="42194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0" name="object 590"/>
          <p:cNvSpPr/>
          <p:nvPr/>
        </p:nvSpPr>
        <p:spPr>
          <a:xfrm>
            <a:off x="4689307" y="42194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1" name="object 591"/>
          <p:cNvSpPr/>
          <p:nvPr/>
        </p:nvSpPr>
        <p:spPr>
          <a:xfrm>
            <a:off x="4700838"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92" name="object 592"/>
          <p:cNvSpPr/>
          <p:nvPr/>
        </p:nvSpPr>
        <p:spPr>
          <a:xfrm>
            <a:off x="5538704"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93" name="object 593"/>
          <p:cNvSpPr/>
          <p:nvPr/>
        </p:nvSpPr>
        <p:spPr>
          <a:xfrm>
            <a:off x="6376570" y="43693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594" name="object 594"/>
          <p:cNvSpPr/>
          <p:nvPr/>
        </p:nvSpPr>
        <p:spPr>
          <a:xfrm>
            <a:off x="319338" y="452303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595" name="object 595"/>
          <p:cNvSpPr/>
          <p:nvPr/>
        </p:nvSpPr>
        <p:spPr>
          <a:xfrm>
            <a:off x="2279482" y="452303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596" name="object 596"/>
          <p:cNvSpPr/>
          <p:nvPr/>
        </p:nvSpPr>
        <p:spPr>
          <a:xfrm>
            <a:off x="2998202" y="45191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7" name="object 597"/>
          <p:cNvSpPr/>
          <p:nvPr/>
        </p:nvSpPr>
        <p:spPr>
          <a:xfrm>
            <a:off x="2998202" y="45191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598" name="object 598"/>
          <p:cNvSpPr/>
          <p:nvPr/>
        </p:nvSpPr>
        <p:spPr>
          <a:xfrm>
            <a:off x="2998202" y="44807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599" name="object 599"/>
          <p:cNvSpPr/>
          <p:nvPr/>
        </p:nvSpPr>
        <p:spPr>
          <a:xfrm>
            <a:off x="2998202" y="44807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0" name="object 600"/>
          <p:cNvSpPr/>
          <p:nvPr/>
        </p:nvSpPr>
        <p:spPr>
          <a:xfrm>
            <a:off x="2998202" y="44423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1" name="object 601"/>
          <p:cNvSpPr/>
          <p:nvPr/>
        </p:nvSpPr>
        <p:spPr>
          <a:xfrm>
            <a:off x="2998202" y="44423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2" name="object 602"/>
          <p:cNvSpPr/>
          <p:nvPr/>
        </p:nvSpPr>
        <p:spPr>
          <a:xfrm>
            <a:off x="2998202" y="44038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3" name="object 603"/>
          <p:cNvSpPr/>
          <p:nvPr/>
        </p:nvSpPr>
        <p:spPr>
          <a:xfrm>
            <a:off x="2998202" y="44038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4" name="object 604"/>
          <p:cNvSpPr/>
          <p:nvPr/>
        </p:nvSpPr>
        <p:spPr>
          <a:xfrm>
            <a:off x="2998202" y="43731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5" name="object 605"/>
          <p:cNvSpPr/>
          <p:nvPr/>
        </p:nvSpPr>
        <p:spPr>
          <a:xfrm>
            <a:off x="2998202" y="43731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06" name="object 606"/>
          <p:cNvSpPr/>
          <p:nvPr/>
        </p:nvSpPr>
        <p:spPr>
          <a:xfrm>
            <a:off x="3009732" y="45230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07" name="object 607"/>
          <p:cNvSpPr/>
          <p:nvPr/>
        </p:nvSpPr>
        <p:spPr>
          <a:xfrm>
            <a:off x="3855285" y="45230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08" name="object 608"/>
          <p:cNvSpPr/>
          <p:nvPr/>
        </p:nvSpPr>
        <p:spPr>
          <a:xfrm>
            <a:off x="4689307" y="45191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09" name="object 609"/>
          <p:cNvSpPr/>
          <p:nvPr/>
        </p:nvSpPr>
        <p:spPr>
          <a:xfrm>
            <a:off x="4689307" y="45191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0" name="object 610"/>
          <p:cNvSpPr/>
          <p:nvPr/>
        </p:nvSpPr>
        <p:spPr>
          <a:xfrm>
            <a:off x="4689307" y="44807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1" name="object 611"/>
          <p:cNvSpPr/>
          <p:nvPr/>
        </p:nvSpPr>
        <p:spPr>
          <a:xfrm>
            <a:off x="4689307" y="44807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2" name="object 612"/>
          <p:cNvSpPr/>
          <p:nvPr/>
        </p:nvSpPr>
        <p:spPr>
          <a:xfrm>
            <a:off x="4689307" y="44423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3" name="object 613"/>
          <p:cNvSpPr/>
          <p:nvPr/>
        </p:nvSpPr>
        <p:spPr>
          <a:xfrm>
            <a:off x="4689307" y="44423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4" name="object 614"/>
          <p:cNvSpPr/>
          <p:nvPr/>
        </p:nvSpPr>
        <p:spPr>
          <a:xfrm>
            <a:off x="4689307" y="44038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5" name="object 615"/>
          <p:cNvSpPr/>
          <p:nvPr/>
        </p:nvSpPr>
        <p:spPr>
          <a:xfrm>
            <a:off x="4689307" y="44038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6" name="object 616"/>
          <p:cNvSpPr/>
          <p:nvPr/>
        </p:nvSpPr>
        <p:spPr>
          <a:xfrm>
            <a:off x="4689307" y="43731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17" name="object 617"/>
          <p:cNvSpPr/>
          <p:nvPr/>
        </p:nvSpPr>
        <p:spPr>
          <a:xfrm>
            <a:off x="4689307" y="43731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18" name="object 618"/>
          <p:cNvSpPr/>
          <p:nvPr/>
        </p:nvSpPr>
        <p:spPr>
          <a:xfrm>
            <a:off x="4700838"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19" name="object 619"/>
          <p:cNvSpPr/>
          <p:nvPr/>
        </p:nvSpPr>
        <p:spPr>
          <a:xfrm>
            <a:off x="5538704"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20" name="object 620"/>
          <p:cNvSpPr/>
          <p:nvPr/>
        </p:nvSpPr>
        <p:spPr>
          <a:xfrm>
            <a:off x="6376570" y="45230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21" name="object 621"/>
          <p:cNvSpPr/>
          <p:nvPr/>
        </p:nvSpPr>
        <p:spPr>
          <a:xfrm>
            <a:off x="319338" y="4745956"/>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622" name="object 622"/>
          <p:cNvSpPr/>
          <p:nvPr/>
        </p:nvSpPr>
        <p:spPr>
          <a:xfrm>
            <a:off x="2279482" y="4745956"/>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623" name="object 623"/>
          <p:cNvSpPr/>
          <p:nvPr/>
        </p:nvSpPr>
        <p:spPr>
          <a:xfrm>
            <a:off x="2998202" y="47421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4" name="object 624"/>
          <p:cNvSpPr/>
          <p:nvPr/>
        </p:nvSpPr>
        <p:spPr>
          <a:xfrm>
            <a:off x="2998202" y="47421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5" name="object 625"/>
          <p:cNvSpPr/>
          <p:nvPr/>
        </p:nvSpPr>
        <p:spPr>
          <a:xfrm>
            <a:off x="2998202" y="47113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6" name="object 626"/>
          <p:cNvSpPr/>
          <p:nvPr/>
        </p:nvSpPr>
        <p:spPr>
          <a:xfrm>
            <a:off x="2998202" y="47113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7" name="object 627"/>
          <p:cNvSpPr/>
          <p:nvPr/>
        </p:nvSpPr>
        <p:spPr>
          <a:xfrm>
            <a:off x="2998202" y="46806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28" name="object 628"/>
          <p:cNvSpPr/>
          <p:nvPr/>
        </p:nvSpPr>
        <p:spPr>
          <a:xfrm>
            <a:off x="2998202" y="46806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29" name="object 629"/>
          <p:cNvSpPr/>
          <p:nvPr/>
        </p:nvSpPr>
        <p:spPr>
          <a:xfrm>
            <a:off x="2998202" y="46498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0" name="object 630"/>
          <p:cNvSpPr/>
          <p:nvPr/>
        </p:nvSpPr>
        <p:spPr>
          <a:xfrm>
            <a:off x="2998202" y="46498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1" name="object 631"/>
          <p:cNvSpPr/>
          <p:nvPr/>
        </p:nvSpPr>
        <p:spPr>
          <a:xfrm>
            <a:off x="2998202" y="46191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2" name="object 632"/>
          <p:cNvSpPr/>
          <p:nvPr/>
        </p:nvSpPr>
        <p:spPr>
          <a:xfrm>
            <a:off x="2998202" y="46191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3" name="object 633"/>
          <p:cNvSpPr/>
          <p:nvPr/>
        </p:nvSpPr>
        <p:spPr>
          <a:xfrm>
            <a:off x="2998202" y="45883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4" name="object 634"/>
          <p:cNvSpPr/>
          <p:nvPr/>
        </p:nvSpPr>
        <p:spPr>
          <a:xfrm>
            <a:off x="2998202" y="45883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5" name="object 635"/>
          <p:cNvSpPr/>
          <p:nvPr/>
        </p:nvSpPr>
        <p:spPr>
          <a:xfrm>
            <a:off x="2998202" y="45576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6" name="object 636"/>
          <p:cNvSpPr/>
          <p:nvPr/>
        </p:nvSpPr>
        <p:spPr>
          <a:xfrm>
            <a:off x="2998202" y="45576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7" name="object 637"/>
          <p:cNvSpPr/>
          <p:nvPr/>
        </p:nvSpPr>
        <p:spPr>
          <a:xfrm>
            <a:off x="2998202" y="45268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38" name="object 638"/>
          <p:cNvSpPr/>
          <p:nvPr/>
        </p:nvSpPr>
        <p:spPr>
          <a:xfrm>
            <a:off x="2998202" y="45268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39" name="object 639"/>
          <p:cNvSpPr/>
          <p:nvPr/>
        </p:nvSpPr>
        <p:spPr>
          <a:xfrm>
            <a:off x="3009732" y="4745956"/>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640" name="object 640"/>
          <p:cNvSpPr/>
          <p:nvPr/>
        </p:nvSpPr>
        <p:spPr>
          <a:xfrm>
            <a:off x="3855285" y="4745956"/>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641" name="object 641"/>
          <p:cNvSpPr/>
          <p:nvPr/>
        </p:nvSpPr>
        <p:spPr>
          <a:xfrm>
            <a:off x="4689307" y="47421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2" name="object 642"/>
          <p:cNvSpPr/>
          <p:nvPr/>
        </p:nvSpPr>
        <p:spPr>
          <a:xfrm>
            <a:off x="4689307" y="47421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3" name="object 643"/>
          <p:cNvSpPr/>
          <p:nvPr/>
        </p:nvSpPr>
        <p:spPr>
          <a:xfrm>
            <a:off x="4689307" y="47113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4" name="object 644"/>
          <p:cNvSpPr/>
          <p:nvPr/>
        </p:nvSpPr>
        <p:spPr>
          <a:xfrm>
            <a:off x="4689307" y="47113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5" name="object 645"/>
          <p:cNvSpPr/>
          <p:nvPr/>
        </p:nvSpPr>
        <p:spPr>
          <a:xfrm>
            <a:off x="4689307" y="46806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6" name="object 646"/>
          <p:cNvSpPr/>
          <p:nvPr/>
        </p:nvSpPr>
        <p:spPr>
          <a:xfrm>
            <a:off x="4689307" y="46806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7" name="object 647"/>
          <p:cNvSpPr/>
          <p:nvPr/>
        </p:nvSpPr>
        <p:spPr>
          <a:xfrm>
            <a:off x="4689307" y="46498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48" name="object 648"/>
          <p:cNvSpPr/>
          <p:nvPr/>
        </p:nvSpPr>
        <p:spPr>
          <a:xfrm>
            <a:off x="4689307" y="46498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49" name="object 649"/>
          <p:cNvSpPr/>
          <p:nvPr/>
        </p:nvSpPr>
        <p:spPr>
          <a:xfrm>
            <a:off x="4689307" y="46191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0" name="object 650"/>
          <p:cNvSpPr/>
          <p:nvPr/>
        </p:nvSpPr>
        <p:spPr>
          <a:xfrm>
            <a:off x="4689307" y="46191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1" name="object 651"/>
          <p:cNvSpPr/>
          <p:nvPr/>
        </p:nvSpPr>
        <p:spPr>
          <a:xfrm>
            <a:off x="4689307" y="45883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2" name="object 652"/>
          <p:cNvSpPr/>
          <p:nvPr/>
        </p:nvSpPr>
        <p:spPr>
          <a:xfrm>
            <a:off x="4689307" y="45883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3" name="object 653"/>
          <p:cNvSpPr/>
          <p:nvPr/>
        </p:nvSpPr>
        <p:spPr>
          <a:xfrm>
            <a:off x="4689307" y="45576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4" name="object 654"/>
          <p:cNvSpPr/>
          <p:nvPr/>
        </p:nvSpPr>
        <p:spPr>
          <a:xfrm>
            <a:off x="4689307" y="45576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5" name="object 655"/>
          <p:cNvSpPr/>
          <p:nvPr/>
        </p:nvSpPr>
        <p:spPr>
          <a:xfrm>
            <a:off x="4689307" y="45268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56" name="object 656"/>
          <p:cNvSpPr/>
          <p:nvPr/>
        </p:nvSpPr>
        <p:spPr>
          <a:xfrm>
            <a:off x="4689307" y="45268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57" name="object 657"/>
          <p:cNvSpPr/>
          <p:nvPr/>
        </p:nvSpPr>
        <p:spPr>
          <a:xfrm>
            <a:off x="4700838"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58" name="object 658"/>
          <p:cNvSpPr/>
          <p:nvPr/>
        </p:nvSpPr>
        <p:spPr>
          <a:xfrm>
            <a:off x="5538704"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59" name="object 659"/>
          <p:cNvSpPr/>
          <p:nvPr/>
        </p:nvSpPr>
        <p:spPr>
          <a:xfrm>
            <a:off x="6376570" y="4745956"/>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660" name="object 660"/>
          <p:cNvSpPr/>
          <p:nvPr/>
        </p:nvSpPr>
        <p:spPr>
          <a:xfrm>
            <a:off x="319338" y="489969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661" name="object 661"/>
          <p:cNvSpPr/>
          <p:nvPr/>
        </p:nvSpPr>
        <p:spPr>
          <a:xfrm>
            <a:off x="2279482" y="489969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662" name="object 662"/>
          <p:cNvSpPr/>
          <p:nvPr/>
        </p:nvSpPr>
        <p:spPr>
          <a:xfrm>
            <a:off x="2998202" y="48958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3" name="object 663"/>
          <p:cNvSpPr/>
          <p:nvPr/>
        </p:nvSpPr>
        <p:spPr>
          <a:xfrm>
            <a:off x="2998202" y="48958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4" name="object 664"/>
          <p:cNvSpPr/>
          <p:nvPr/>
        </p:nvSpPr>
        <p:spPr>
          <a:xfrm>
            <a:off x="2998202" y="48574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5" name="object 665"/>
          <p:cNvSpPr/>
          <p:nvPr/>
        </p:nvSpPr>
        <p:spPr>
          <a:xfrm>
            <a:off x="2998202" y="48574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6" name="object 666"/>
          <p:cNvSpPr/>
          <p:nvPr/>
        </p:nvSpPr>
        <p:spPr>
          <a:xfrm>
            <a:off x="2998202" y="4818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7" name="object 667"/>
          <p:cNvSpPr/>
          <p:nvPr/>
        </p:nvSpPr>
        <p:spPr>
          <a:xfrm>
            <a:off x="2998202" y="4818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68" name="object 668"/>
          <p:cNvSpPr/>
          <p:nvPr/>
        </p:nvSpPr>
        <p:spPr>
          <a:xfrm>
            <a:off x="2998202" y="47805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69" name="object 669"/>
          <p:cNvSpPr/>
          <p:nvPr/>
        </p:nvSpPr>
        <p:spPr>
          <a:xfrm>
            <a:off x="2998202" y="47805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0" name="object 670"/>
          <p:cNvSpPr/>
          <p:nvPr/>
        </p:nvSpPr>
        <p:spPr>
          <a:xfrm>
            <a:off x="2998202" y="47498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1" name="object 671"/>
          <p:cNvSpPr/>
          <p:nvPr/>
        </p:nvSpPr>
        <p:spPr>
          <a:xfrm>
            <a:off x="2998202" y="47498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2" name="object 672"/>
          <p:cNvSpPr/>
          <p:nvPr/>
        </p:nvSpPr>
        <p:spPr>
          <a:xfrm>
            <a:off x="3009732" y="489969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73" name="object 673"/>
          <p:cNvSpPr/>
          <p:nvPr/>
        </p:nvSpPr>
        <p:spPr>
          <a:xfrm>
            <a:off x="3855285" y="489969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674" name="object 674"/>
          <p:cNvSpPr/>
          <p:nvPr/>
        </p:nvSpPr>
        <p:spPr>
          <a:xfrm>
            <a:off x="4689307" y="48958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5" name="object 675"/>
          <p:cNvSpPr/>
          <p:nvPr/>
        </p:nvSpPr>
        <p:spPr>
          <a:xfrm>
            <a:off x="4689307" y="48958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6" name="object 676"/>
          <p:cNvSpPr/>
          <p:nvPr/>
        </p:nvSpPr>
        <p:spPr>
          <a:xfrm>
            <a:off x="4689307" y="48574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7" name="object 677"/>
          <p:cNvSpPr/>
          <p:nvPr/>
        </p:nvSpPr>
        <p:spPr>
          <a:xfrm>
            <a:off x="4689307" y="48574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78" name="object 678"/>
          <p:cNvSpPr/>
          <p:nvPr/>
        </p:nvSpPr>
        <p:spPr>
          <a:xfrm>
            <a:off x="4689307" y="4818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79" name="object 679"/>
          <p:cNvSpPr/>
          <p:nvPr/>
        </p:nvSpPr>
        <p:spPr>
          <a:xfrm>
            <a:off x="4689307" y="4818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0" name="object 680"/>
          <p:cNvSpPr/>
          <p:nvPr/>
        </p:nvSpPr>
        <p:spPr>
          <a:xfrm>
            <a:off x="4689307" y="47805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1" name="object 681"/>
          <p:cNvSpPr/>
          <p:nvPr/>
        </p:nvSpPr>
        <p:spPr>
          <a:xfrm>
            <a:off x="4689307" y="47805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2" name="object 682"/>
          <p:cNvSpPr/>
          <p:nvPr/>
        </p:nvSpPr>
        <p:spPr>
          <a:xfrm>
            <a:off x="4689307" y="47498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83" name="object 683"/>
          <p:cNvSpPr/>
          <p:nvPr/>
        </p:nvSpPr>
        <p:spPr>
          <a:xfrm>
            <a:off x="4689307" y="47498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84" name="object 684"/>
          <p:cNvSpPr/>
          <p:nvPr/>
        </p:nvSpPr>
        <p:spPr>
          <a:xfrm>
            <a:off x="4700838"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85" name="object 685"/>
          <p:cNvSpPr/>
          <p:nvPr/>
        </p:nvSpPr>
        <p:spPr>
          <a:xfrm>
            <a:off x="5538704"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86" name="object 686"/>
          <p:cNvSpPr/>
          <p:nvPr/>
        </p:nvSpPr>
        <p:spPr>
          <a:xfrm>
            <a:off x="6376570" y="489969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687" name="object 687"/>
          <p:cNvSpPr/>
          <p:nvPr/>
        </p:nvSpPr>
        <p:spPr>
          <a:xfrm>
            <a:off x="319338" y="505343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688" name="object 688"/>
          <p:cNvSpPr/>
          <p:nvPr/>
        </p:nvSpPr>
        <p:spPr>
          <a:xfrm>
            <a:off x="2279482" y="505343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689" name="object 689"/>
          <p:cNvSpPr/>
          <p:nvPr/>
        </p:nvSpPr>
        <p:spPr>
          <a:xfrm>
            <a:off x="2998202" y="50495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0" name="object 690"/>
          <p:cNvSpPr/>
          <p:nvPr/>
        </p:nvSpPr>
        <p:spPr>
          <a:xfrm>
            <a:off x="2998202" y="50495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1" name="object 691"/>
          <p:cNvSpPr/>
          <p:nvPr/>
        </p:nvSpPr>
        <p:spPr>
          <a:xfrm>
            <a:off x="2998202" y="50111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2" name="object 692"/>
          <p:cNvSpPr/>
          <p:nvPr/>
        </p:nvSpPr>
        <p:spPr>
          <a:xfrm>
            <a:off x="2998202" y="50111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3" name="object 693"/>
          <p:cNvSpPr/>
          <p:nvPr/>
        </p:nvSpPr>
        <p:spPr>
          <a:xfrm>
            <a:off x="2998202" y="4972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4" name="object 694"/>
          <p:cNvSpPr/>
          <p:nvPr/>
        </p:nvSpPr>
        <p:spPr>
          <a:xfrm>
            <a:off x="2998202" y="4972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5" name="object 695"/>
          <p:cNvSpPr/>
          <p:nvPr/>
        </p:nvSpPr>
        <p:spPr>
          <a:xfrm>
            <a:off x="2998202" y="49342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6" name="object 696"/>
          <p:cNvSpPr/>
          <p:nvPr/>
        </p:nvSpPr>
        <p:spPr>
          <a:xfrm>
            <a:off x="2998202" y="49342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7" name="object 697"/>
          <p:cNvSpPr/>
          <p:nvPr/>
        </p:nvSpPr>
        <p:spPr>
          <a:xfrm>
            <a:off x="2998202" y="49035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698" name="object 698"/>
          <p:cNvSpPr/>
          <p:nvPr/>
        </p:nvSpPr>
        <p:spPr>
          <a:xfrm>
            <a:off x="2998202" y="49035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699" name="object 699"/>
          <p:cNvSpPr/>
          <p:nvPr/>
        </p:nvSpPr>
        <p:spPr>
          <a:xfrm>
            <a:off x="3009732" y="505343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00" name="object 700"/>
          <p:cNvSpPr/>
          <p:nvPr/>
        </p:nvSpPr>
        <p:spPr>
          <a:xfrm>
            <a:off x="3855285" y="505343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01" name="object 701"/>
          <p:cNvSpPr/>
          <p:nvPr/>
        </p:nvSpPr>
        <p:spPr>
          <a:xfrm>
            <a:off x="4689307" y="50495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2" name="object 702"/>
          <p:cNvSpPr/>
          <p:nvPr/>
        </p:nvSpPr>
        <p:spPr>
          <a:xfrm>
            <a:off x="4689307" y="50495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3" name="object 703"/>
          <p:cNvSpPr/>
          <p:nvPr/>
        </p:nvSpPr>
        <p:spPr>
          <a:xfrm>
            <a:off x="4689307" y="50111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4" name="object 704"/>
          <p:cNvSpPr/>
          <p:nvPr/>
        </p:nvSpPr>
        <p:spPr>
          <a:xfrm>
            <a:off x="4689307" y="50111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5" name="object 705"/>
          <p:cNvSpPr/>
          <p:nvPr/>
        </p:nvSpPr>
        <p:spPr>
          <a:xfrm>
            <a:off x="4689307" y="4972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6" name="object 706"/>
          <p:cNvSpPr/>
          <p:nvPr/>
        </p:nvSpPr>
        <p:spPr>
          <a:xfrm>
            <a:off x="4689307" y="4972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7" name="object 707"/>
          <p:cNvSpPr/>
          <p:nvPr/>
        </p:nvSpPr>
        <p:spPr>
          <a:xfrm>
            <a:off x="4689307" y="49342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08" name="object 708"/>
          <p:cNvSpPr/>
          <p:nvPr/>
        </p:nvSpPr>
        <p:spPr>
          <a:xfrm>
            <a:off x="4689307" y="49342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09" name="object 709"/>
          <p:cNvSpPr/>
          <p:nvPr/>
        </p:nvSpPr>
        <p:spPr>
          <a:xfrm>
            <a:off x="4689307" y="49035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0" name="object 710"/>
          <p:cNvSpPr/>
          <p:nvPr/>
        </p:nvSpPr>
        <p:spPr>
          <a:xfrm>
            <a:off x="4689307" y="49035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1" name="object 711"/>
          <p:cNvSpPr/>
          <p:nvPr/>
        </p:nvSpPr>
        <p:spPr>
          <a:xfrm>
            <a:off x="4700838"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12" name="object 712"/>
          <p:cNvSpPr/>
          <p:nvPr/>
        </p:nvSpPr>
        <p:spPr>
          <a:xfrm>
            <a:off x="5538704"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13" name="object 713"/>
          <p:cNvSpPr/>
          <p:nvPr/>
        </p:nvSpPr>
        <p:spPr>
          <a:xfrm>
            <a:off x="6376570" y="505343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14" name="object 714"/>
          <p:cNvSpPr/>
          <p:nvPr/>
        </p:nvSpPr>
        <p:spPr>
          <a:xfrm>
            <a:off x="319338" y="520716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15" name="object 715"/>
          <p:cNvSpPr/>
          <p:nvPr/>
        </p:nvSpPr>
        <p:spPr>
          <a:xfrm>
            <a:off x="2279482" y="520716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16" name="object 716"/>
          <p:cNvSpPr/>
          <p:nvPr/>
        </p:nvSpPr>
        <p:spPr>
          <a:xfrm>
            <a:off x="2998202" y="520332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7" name="object 717"/>
          <p:cNvSpPr/>
          <p:nvPr/>
        </p:nvSpPr>
        <p:spPr>
          <a:xfrm>
            <a:off x="2998202" y="52033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18" name="object 718"/>
          <p:cNvSpPr/>
          <p:nvPr/>
        </p:nvSpPr>
        <p:spPr>
          <a:xfrm>
            <a:off x="2998202" y="51648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19" name="object 719"/>
          <p:cNvSpPr/>
          <p:nvPr/>
        </p:nvSpPr>
        <p:spPr>
          <a:xfrm>
            <a:off x="2998202" y="51648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0" name="object 720"/>
          <p:cNvSpPr/>
          <p:nvPr/>
        </p:nvSpPr>
        <p:spPr>
          <a:xfrm>
            <a:off x="2998202" y="5126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1" name="object 721"/>
          <p:cNvSpPr/>
          <p:nvPr/>
        </p:nvSpPr>
        <p:spPr>
          <a:xfrm>
            <a:off x="2998202" y="5126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2" name="object 722"/>
          <p:cNvSpPr/>
          <p:nvPr/>
        </p:nvSpPr>
        <p:spPr>
          <a:xfrm>
            <a:off x="2998202" y="50880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3" name="object 723"/>
          <p:cNvSpPr/>
          <p:nvPr/>
        </p:nvSpPr>
        <p:spPr>
          <a:xfrm>
            <a:off x="2998202" y="50880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4" name="object 724"/>
          <p:cNvSpPr/>
          <p:nvPr/>
        </p:nvSpPr>
        <p:spPr>
          <a:xfrm>
            <a:off x="2998202" y="50572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5" name="object 725"/>
          <p:cNvSpPr/>
          <p:nvPr/>
        </p:nvSpPr>
        <p:spPr>
          <a:xfrm>
            <a:off x="2998202" y="50572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26" name="object 726"/>
          <p:cNvSpPr/>
          <p:nvPr/>
        </p:nvSpPr>
        <p:spPr>
          <a:xfrm>
            <a:off x="3009732" y="52071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27" name="object 727"/>
          <p:cNvSpPr/>
          <p:nvPr/>
        </p:nvSpPr>
        <p:spPr>
          <a:xfrm>
            <a:off x="3855285" y="52071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28" name="object 728"/>
          <p:cNvSpPr/>
          <p:nvPr/>
        </p:nvSpPr>
        <p:spPr>
          <a:xfrm>
            <a:off x="4689307" y="520332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29" name="object 729"/>
          <p:cNvSpPr/>
          <p:nvPr/>
        </p:nvSpPr>
        <p:spPr>
          <a:xfrm>
            <a:off x="4689307" y="52033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0" name="object 730"/>
          <p:cNvSpPr/>
          <p:nvPr/>
        </p:nvSpPr>
        <p:spPr>
          <a:xfrm>
            <a:off x="4689307" y="51648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1" name="object 731"/>
          <p:cNvSpPr/>
          <p:nvPr/>
        </p:nvSpPr>
        <p:spPr>
          <a:xfrm>
            <a:off x="4689307" y="51648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2" name="object 732"/>
          <p:cNvSpPr/>
          <p:nvPr/>
        </p:nvSpPr>
        <p:spPr>
          <a:xfrm>
            <a:off x="4689307" y="5126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3" name="object 733"/>
          <p:cNvSpPr/>
          <p:nvPr/>
        </p:nvSpPr>
        <p:spPr>
          <a:xfrm>
            <a:off x="4689307" y="5126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4" name="object 734"/>
          <p:cNvSpPr/>
          <p:nvPr/>
        </p:nvSpPr>
        <p:spPr>
          <a:xfrm>
            <a:off x="4689307" y="50880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5" name="object 735"/>
          <p:cNvSpPr/>
          <p:nvPr/>
        </p:nvSpPr>
        <p:spPr>
          <a:xfrm>
            <a:off x="4689307" y="50880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6" name="object 736"/>
          <p:cNvSpPr/>
          <p:nvPr/>
        </p:nvSpPr>
        <p:spPr>
          <a:xfrm>
            <a:off x="4689307" y="50572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37" name="object 737"/>
          <p:cNvSpPr/>
          <p:nvPr/>
        </p:nvSpPr>
        <p:spPr>
          <a:xfrm>
            <a:off x="4689307" y="50572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38" name="object 738"/>
          <p:cNvSpPr/>
          <p:nvPr/>
        </p:nvSpPr>
        <p:spPr>
          <a:xfrm>
            <a:off x="4700838"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39" name="object 739"/>
          <p:cNvSpPr/>
          <p:nvPr/>
        </p:nvSpPr>
        <p:spPr>
          <a:xfrm>
            <a:off x="5538704"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40" name="object 740"/>
          <p:cNvSpPr/>
          <p:nvPr/>
        </p:nvSpPr>
        <p:spPr>
          <a:xfrm>
            <a:off x="6376570" y="52071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41" name="object 741"/>
          <p:cNvSpPr/>
          <p:nvPr/>
        </p:nvSpPr>
        <p:spPr>
          <a:xfrm>
            <a:off x="319338" y="536090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42" name="object 742"/>
          <p:cNvSpPr/>
          <p:nvPr/>
        </p:nvSpPr>
        <p:spPr>
          <a:xfrm>
            <a:off x="2279482" y="536090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43" name="object 743"/>
          <p:cNvSpPr/>
          <p:nvPr/>
        </p:nvSpPr>
        <p:spPr>
          <a:xfrm>
            <a:off x="2998202" y="53570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4" name="object 744"/>
          <p:cNvSpPr/>
          <p:nvPr/>
        </p:nvSpPr>
        <p:spPr>
          <a:xfrm>
            <a:off x="2998202" y="53570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5" name="object 745"/>
          <p:cNvSpPr/>
          <p:nvPr/>
        </p:nvSpPr>
        <p:spPr>
          <a:xfrm>
            <a:off x="2998202" y="53186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6" name="object 746"/>
          <p:cNvSpPr/>
          <p:nvPr/>
        </p:nvSpPr>
        <p:spPr>
          <a:xfrm>
            <a:off x="2998202" y="53186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7" name="object 747"/>
          <p:cNvSpPr/>
          <p:nvPr/>
        </p:nvSpPr>
        <p:spPr>
          <a:xfrm>
            <a:off x="2998202" y="5280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48" name="object 748"/>
          <p:cNvSpPr/>
          <p:nvPr/>
        </p:nvSpPr>
        <p:spPr>
          <a:xfrm>
            <a:off x="2998202" y="5280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49" name="object 749"/>
          <p:cNvSpPr/>
          <p:nvPr/>
        </p:nvSpPr>
        <p:spPr>
          <a:xfrm>
            <a:off x="2998202" y="52417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0" name="object 750"/>
          <p:cNvSpPr/>
          <p:nvPr/>
        </p:nvSpPr>
        <p:spPr>
          <a:xfrm>
            <a:off x="2998202" y="52417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1" name="object 751"/>
          <p:cNvSpPr/>
          <p:nvPr/>
        </p:nvSpPr>
        <p:spPr>
          <a:xfrm>
            <a:off x="2998202" y="52110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2" name="object 752"/>
          <p:cNvSpPr/>
          <p:nvPr/>
        </p:nvSpPr>
        <p:spPr>
          <a:xfrm>
            <a:off x="2998202" y="52110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3" name="object 753"/>
          <p:cNvSpPr/>
          <p:nvPr/>
        </p:nvSpPr>
        <p:spPr>
          <a:xfrm>
            <a:off x="3009732" y="536090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54" name="object 754"/>
          <p:cNvSpPr/>
          <p:nvPr/>
        </p:nvSpPr>
        <p:spPr>
          <a:xfrm>
            <a:off x="3855285" y="536090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55" name="object 755"/>
          <p:cNvSpPr/>
          <p:nvPr/>
        </p:nvSpPr>
        <p:spPr>
          <a:xfrm>
            <a:off x="4689307" y="53570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6" name="object 756"/>
          <p:cNvSpPr/>
          <p:nvPr/>
        </p:nvSpPr>
        <p:spPr>
          <a:xfrm>
            <a:off x="4689307" y="53570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7" name="object 757"/>
          <p:cNvSpPr/>
          <p:nvPr/>
        </p:nvSpPr>
        <p:spPr>
          <a:xfrm>
            <a:off x="4689307" y="53186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58" name="object 758"/>
          <p:cNvSpPr/>
          <p:nvPr/>
        </p:nvSpPr>
        <p:spPr>
          <a:xfrm>
            <a:off x="4689307" y="53186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59" name="object 759"/>
          <p:cNvSpPr/>
          <p:nvPr/>
        </p:nvSpPr>
        <p:spPr>
          <a:xfrm>
            <a:off x="4689307" y="5280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0" name="object 760"/>
          <p:cNvSpPr/>
          <p:nvPr/>
        </p:nvSpPr>
        <p:spPr>
          <a:xfrm>
            <a:off x="4689307" y="5280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1" name="object 761"/>
          <p:cNvSpPr/>
          <p:nvPr/>
        </p:nvSpPr>
        <p:spPr>
          <a:xfrm>
            <a:off x="4689307" y="52417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2" name="object 762"/>
          <p:cNvSpPr/>
          <p:nvPr/>
        </p:nvSpPr>
        <p:spPr>
          <a:xfrm>
            <a:off x="4689307" y="52417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3" name="object 763"/>
          <p:cNvSpPr/>
          <p:nvPr/>
        </p:nvSpPr>
        <p:spPr>
          <a:xfrm>
            <a:off x="4689307" y="52110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64" name="object 764"/>
          <p:cNvSpPr/>
          <p:nvPr/>
        </p:nvSpPr>
        <p:spPr>
          <a:xfrm>
            <a:off x="4689307" y="52110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65" name="object 765"/>
          <p:cNvSpPr/>
          <p:nvPr/>
        </p:nvSpPr>
        <p:spPr>
          <a:xfrm>
            <a:off x="4700838"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66" name="object 766"/>
          <p:cNvSpPr/>
          <p:nvPr/>
        </p:nvSpPr>
        <p:spPr>
          <a:xfrm>
            <a:off x="5538704"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67" name="object 767"/>
          <p:cNvSpPr/>
          <p:nvPr/>
        </p:nvSpPr>
        <p:spPr>
          <a:xfrm>
            <a:off x="6376570" y="536090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68" name="object 768"/>
          <p:cNvSpPr/>
          <p:nvPr/>
        </p:nvSpPr>
        <p:spPr>
          <a:xfrm>
            <a:off x="319338" y="551464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69" name="object 769"/>
          <p:cNvSpPr/>
          <p:nvPr/>
        </p:nvSpPr>
        <p:spPr>
          <a:xfrm>
            <a:off x="2279482" y="551464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70" name="object 770"/>
          <p:cNvSpPr/>
          <p:nvPr/>
        </p:nvSpPr>
        <p:spPr>
          <a:xfrm>
            <a:off x="2998202" y="55107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1" name="object 771"/>
          <p:cNvSpPr/>
          <p:nvPr/>
        </p:nvSpPr>
        <p:spPr>
          <a:xfrm>
            <a:off x="2998202" y="55107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2" name="object 772"/>
          <p:cNvSpPr/>
          <p:nvPr/>
        </p:nvSpPr>
        <p:spPr>
          <a:xfrm>
            <a:off x="2998202" y="54723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3" name="object 773"/>
          <p:cNvSpPr/>
          <p:nvPr/>
        </p:nvSpPr>
        <p:spPr>
          <a:xfrm>
            <a:off x="2998202" y="54723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4" name="object 774"/>
          <p:cNvSpPr/>
          <p:nvPr/>
        </p:nvSpPr>
        <p:spPr>
          <a:xfrm>
            <a:off x="2998202" y="54339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5" name="object 775"/>
          <p:cNvSpPr/>
          <p:nvPr/>
        </p:nvSpPr>
        <p:spPr>
          <a:xfrm>
            <a:off x="2998202" y="543392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6" name="object 776"/>
          <p:cNvSpPr/>
          <p:nvPr/>
        </p:nvSpPr>
        <p:spPr>
          <a:xfrm>
            <a:off x="2998202" y="53954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7" name="object 777"/>
          <p:cNvSpPr/>
          <p:nvPr/>
        </p:nvSpPr>
        <p:spPr>
          <a:xfrm>
            <a:off x="2998202" y="53954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78" name="object 778"/>
          <p:cNvSpPr/>
          <p:nvPr/>
        </p:nvSpPr>
        <p:spPr>
          <a:xfrm>
            <a:off x="2998202" y="53647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79" name="object 779"/>
          <p:cNvSpPr/>
          <p:nvPr/>
        </p:nvSpPr>
        <p:spPr>
          <a:xfrm>
            <a:off x="2998202" y="53647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0" name="object 780"/>
          <p:cNvSpPr/>
          <p:nvPr/>
        </p:nvSpPr>
        <p:spPr>
          <a:xfrm>
            <a:off x="3009732" y="55146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81" name="object 781"/>
          <p:cNvSpPr/>
          <p:nvPr/>
        </p:nvSpPr>
        <p:spPr>
          <a:xfrm>
            <a:off x="3855285" y="55146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782" name="object 782"/>
          <p:cNvSpPr/>
          <p:nvPr/>
        </p:nvSpPr>
        <p:spPr>
          <a:xfrm>
            <a:off x="4689307" y="55107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3" name="object 783"/>
          <p:cNvSpPr/>
          <p:nvPr/>
        </p:nvSpPr>
        <p:spPr>
          <a:xfrm>
            <a:off x="4689307" y="55107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4" name="object 784"/>
          <p:cNvSpPr/>
          <p:nvPr/>
        </p:nvSpPr>
        <p:spPr>
          <a:xfrm>
            <a:off x="4689307" y="54723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5" name="object 785"/>
          <p:cNvSpPr/>
          <p:nvPr/>
        </p:nvSpPr>
        <p:spPr>
          <a:xfrm>
            <a:off x="4689307" y="54723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6" name="object 786"/>
          <p:cNvSpPr/>
          <p:nvPr/>
        </p:nvSpPr>
        <p:spPr>
          <a:xfrm>
            <a:off x="4689307" y="54339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7" name="object 787"/>
          <p:cNvSpPr/>
          <p:nvPr/>
        </p:nvSpPr>
        <p:spPr>
          <a:xfrm>
            <a:off x="4689307" y="543392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88" name="object 788"/>
          <p:cNvSpPr/>
          <p:nvPr/>
        </p:nvSpPr>
        <p:spPr>
          <a:xfrm>
            <a:off x="4689307" y="53954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89" name="object 789"/>
          <p:cNvSpPr/>
          <p:nvPr/>
        </p:nvSpPr>
        <p:spPr>
          <a:xfrm>
            <a:off x="4689307" y="53954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0" name="object 790"/>
          <p:cNvSpPr/>
          <p:nvPr/>
        </p:nvSpPr>
        <p:spPr>
          <a:xfrm>
            <a:off x="4689307" y="53647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1" name="object 791"/>
          <p:cNvSpPr/>
          <p:nvPr/>
        </p:nvSpPr>
        <p:spPr>
          <a:xfrm>
            <a:off x="4689307" y="53647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2" name="object 792"/>
          <p:cNvSpPr/>
          <p:nvPr/>
        </p:nvSpPr>
        <p:spPr>
          <a:xfrm>
            <a:off x="4700838"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93" name="object 793"/>
          <p:cNvSpPr/>
          <p:nvPr/>
        </p:nvSpPr>
        <p:spPr>
          <a:xfrm>
            <a:off x="5538704"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94" name="object 794"/>
          <p:cNvSpPr/>
          <p:nvPr/>
        </p:nvSpPr>
        <p:spPr>
          <a:xfrm>
            <a:off x="6376570" y="55146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795" name="object 795"/>
          <p:cNvSpPr/>
          <p:nvPr/>
        </p:nvSpPr>
        <p:spPr>
          <a:xfrm>
            <a:off x="319338" y="566837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796" name="object 796"/>
          <p:cNvSpPr/>
          <p:nvPr/>
        </p:nvSpPr>
        <p:spPr>
          <a:xfrm>
            <a:off x="2279482" y="566837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797" name="object 797"/>
          <p:cNvSpPr/>
          <p:nvPr/>
        </p:nvSpPr>
        <p:spPr>
          <a:xfrm>
            <a:off x="2998202" y="56645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798" name="object 798"/>
          <p:cNvSpPr/>
          <p:nvPr/>
        </p:nvSpPr>
        <p:spPr>
          <a:xfrm>
            <a:off x="2998202" y="56645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799" name="object 799"/>
          <p:cNvSpPr/>
          <p:nvPr/>
        </p:nvSpPr>
        <p:spPr>
          <a:xfrm>
            <a:off x="2998202" y="56261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0" name="object 800"/>
          <p:cNvSpPr/>
          <p:nvPr/>
        </p:nvSpPr>
        <p:spPr>
          <a:xfrm>
            <a:off x="2998202" y="56261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1" name="object 801"/>
          <p:cNvSpPr/>
          <p:nvPr/>
        </p:nvSpPr>
        <p:spPr>
          <a:xfrm>
            <a:off x="2998202" y="55876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2" name="object 802"/>
          <p:cNvSpPr/>
          <p:nvPr/>
        </p:nvSpPr>
        <p:spPr>
          <a:xfrm>
            <a:off x="2998202" y="55876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3" name="object 803"/>
          <p:cNvSpPr/>
          <p:nvPr/>
        </p:nvSpPr>
        <p:spPr>
          <a:xfrm>
            <a:off x="2998202" y="55492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4" name="object 804"/>
          <p:cNvSpPr/>
          <p:nvPr/>
        </p:nvSpPr>
        <p:spPr>
          <a:xfrm>
            <a:off x="2998202" y="55492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5" name="object 805"/>
          <p:cNvSpPr/>
          <p:nvPr/>
        </p:nvSpPr>
        <p:spPr>
          <a:xfrm>
            <a:off x="2998202" y="55184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06" name="object 806"/>
          <p:cNvSpPr/>
          <p:nvPr/>
        </p:nvSpPr>
        <p:spPr>
          <a:xfrm>
            <a:off x="2998202" y="55184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07" name="object 807"/>
          <p:cNvSpPr/>
          <p:nvPr/>
        </p:nvSpPr>
        <p:spPr>
          <a:xfrm>
            <a:off x="3009732" y="566837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08" name="object 808"/>
          <p:cNvSpPr/>
          <p:nvPr/>
        </p:nvSpPr>
        <p:spPr>
          <a:xfrm>
            <a:off x="3855285" y="566837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09" name="object 809"/>
          <p:cNvSpPr/>
          <p:nvPr/>
        </p:nvSpPr>
        <p:spPr>
          <a:xfrm>
            <a:off x="4689307" y="56645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0" name="object 810"/>
          <p:cNvSpPr/>
          <p:nvPr/>
        </p:nvSpPr>
        <p:spPr>
          <a:xfrm>
            <a:off x="4689307" y="56645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1" name="object 811"/>
          <p:cNvSpPr/>
          <p:nvPr/>
        </p:nvSpPr>
        <p:spPr>
          <a:xfrm>
            <a:off x="4689307" y="56261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2" name="object 812"/>
          <p:cNvSpPr/>
          <p:nvPr/>
        </p:nvSpPr>
        <p:spPr>
          <a:xfrm>
            <a:off x="4689307" y="56261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3" name="object 813"/>
          <p:cNvSpPr/>
          <p:nvPr/>
        </p:nvSpPr>
        <p:spPr>
          <a:xfrm>
            <a:off x="4689307" y="55876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4" name="object 814"/>
          <p:cNvSpPr/>
          <p:nvPr/>
        </p:nvSpPr>
        <p:spPr>
          <a:xfrm>
            <a:off x="4689307" y="55876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5" name="object 815"/>
          <p:cNvSpPr/>
          <p:nvPr/>
        </p:nvSpPr>
        <p:spPr>
          <a:xfrm>
            <a:off x="4689307" y="55492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6" name="object 816"/>
          <p:cNvSpPr/>
          <p:nvPr/>
        </p:nvSpPr>
        <p:spPr>
          <a:xfrm>
            <a:off x="4689307" y="55492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7" name="object 817"/>
          <p:cNvSpPr/>
          <p:nvPr/>
        </p:nvSpPr>
        <p:spPr>
          <a:xfrm>
            <a:off x="4689307" y="55184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18" name="object 818"/>
          <p:cNvSpPr/>
          <p:nvPr/>
        </p:nvSpPr>
        <p:spPr>
          <a:xfrm>
            <a:off x="4689307" y="55184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19" name="object 819"/>
          <p:cNvSpPr/>
          <p:nvPr/>
        </p:nvSpPr>
        <p:spPr>
          <a:xfrm>
            <a:off x="4700838"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20" name="object 820"/>
          <p:cNvSpPr/>
          <p:nvPr/>
        </p:nvSpPr>
        <p:spPr>
          <a:xfrm>
            <a:off x="5538704"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21" name="object 821"/>
          <p:cNvSpPr/>
          <p:nvPr/>
        </p:nvSpPr>
        <p:spPr>
          <a:xfrm>
            <a:off x="6376570" y="566837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22" name="object 822"/>
          <p:cNvSpPr/>
          <p:nvPr/>
        </p:nvSpPr>
        <p:spPr>
          <a:xfrm>
            <a:off x="319338" y="582211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23" name="object 823"/>
          <p:cNvSpPr/>
          <p:nvPr/>
        </p:nvSpPr>
        <p:spPr>
          <a:xfrm>
            <a:off x="2279482" y="582211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24" name="object 824"/>
          <p:cNvSpPr/>
          <p:nvPr/>
        </p:nvSpPr>
        <p:spPr>
          <a:xfrm>
            <a:off x="2998202" y="58182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5" name="object 825"/>
          <p:cNvSpPr/>
          <p:nvPr/>
        </p:nvSpPr>
        <p:spPr>
          <a:xfrm>
            <a:off x="2998202" y="58182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6" name="object 826"/>
          <p:cNvSpPr/>
          <p:nvPr/>
        </p:nvSpPr>
        <p:spPr>
          <a:xfrm>
            <a:off x="2998202" y="57798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7" name="object 827"/>
          <p:cNvSpPr/>
          <p:nvPr/>
        </p:nvSpPr>
        <p:spPr>
          <a:xfrm>
            <a:off x="2998202" y="57798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28" name="object 828"/>
          <p:cNvSpPr/>
          <p:nvPr/>
        </p:nvSpPr>
        <p:spPr>
          <a:xfrm>
            <a:off x="2998202" y="574140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29" name="object 829"/>
          <p:cNvSpPr/>
          <p:nvPr/>
        </p:nvSpPr>
        <p:spPr>
          <a:xfrm>
            <a:off x="2998202" y="574140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0" name="object 830"/>
          <p:cNvSpPr/>
          <p:nvPr/>
        </p:nvSpPr>
        <p:spPr>
          <a:xfrm>
            <a:off x="2998202" y="57029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1" name="object 831"/>
          <p:cNvSpPr/>
          <p:nvPr/>
        </p:nvSpPr>
        <p:spPr>
          <a:xfrm>
            <a:off x="2998202" y="57029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2" name="object 832"/>
          <p:cNvSpPr/>
          <p:nvPr/>
        </p:nvSpPr>
        <p:spPr>
          <a:xfrm>
            <a:off x="2998202" y="56722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3" name="object 833"/>
          <p:cNvSpPr/>
          <p:nvPr/>
        </p:nvSpPr>
        <p:spPr>
          <a:xfrm>
            <a:off x="2998202" y="56722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4" name="object 834"/>
          <p:cNvSpPr/>
          <p:nvPr/>
        </p:nvSpPr>
        <p:spPr>
          <a:xfrm>
            <a:off x="3009732" y="58221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35" name="object 835"/>
          <p:cNvSpPr/>
          <p:nvPr/>
        </p:nvSpPr>
        <p:spPr>
          <a:xfrm>
            <a:off x="3855285" y="58221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36" name="object 836"/>
          <p:cNvSpPr/>
          <p:nvPr/>
        </p:nvSpPr>
        <p:spPr>
          <a:xfrm>
            <a:off x="4689307" y="58182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7" name="object 837"/>
          <p:cNvSpPr/>
          <p:nvPr/>
        </p:nvSpPr>
        <p:spPr>
          <a:xfrm>
            <a:off x="4689307" y="58182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38" name="object 838"/>
          <p:cNvSpPr/>
          <p:nvPr/>
        </p:nvSpPr>
        <p:spPr>
          <a:xfrm>
            <a:off x="4689307" y="57798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39" name="object 839"/>
          <p:cNvSpPr/>
          <p:nvPr/>
        </p:nvSpPr>
        <p:spPr>
          <a:xfrm>
            <a:off x="4689307" y="57798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0" name="object 840"/>
          <p:cNvSpPr/>
          <p:nvPr/>
        </p:nvSpPr>
        <p:spPr>
          <a:xfrm>
            <a:off x="4689307" y="574140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1" name="object 841"/>
          <p:cNvSpPr/>
          <p:nvPr/>
        </p:nvSpPr>
        <p:spPr>
          <a:xfrm>
            <a:off x="4689307" y="574140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2" name="object 842"/>
          <p:cNvSpPr/>
          <p:nvPr/>
        </p:nvSpPr>
        <p:spPr>
          <a:xfrm>
            <a:off x="4689307" y="57029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3" name="object 843"/>
          <p:cNvSpPr/>
          <p:nvPr/>
        </p:nvSpPr>
        <p:spPr>
          <a:xfrm>
            <a:off x="4689307" y="57029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4" name="object 844"/>
          <p:cNvSpPr/>
          <p:nvPr/>
        </p:nvSpPr>
        <p:spPr>
          <a:xfrm>
            <a:off x="4689307" y="56722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45" name="object 845"/>
          <p:cNvSpPr/>
          <p:nvPr/>
        </p:nvSpPr>
        <p:spPr>
          <a:xfrm>
            <a:off x="4689307" y="56722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46" name="object 846"/>
          <p:cNvSpPr/>
          <p:nvPr/>
        </p:nvSpPr>
        <p:spPr>
          <a:xfrm>
            <a:off x="4700838"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47" name="object 847"/>
          <p:cNvSpPr/>
          <p:nvPr/>
        </p:nvSpPr>
        <p:spPr>
          <a:xfrm>
            <a:off x="5538704"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48" name="object 848"/>
          <p:cNvSpPr/>
          <p:nvPr/>
        </p:nvSpPr>
        <p:spPr>
          <a:xfrm>
            <a:off x="6376570" y="58221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49" name="object 849"/>
          <p:cNvSpPr/>
          <p:nvPr/>
        </p:nvSpPr>
        <p:spPr>
          <a:xfrm>
            <a:off x="319338" y="597585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50" name="object 850"/>
          <p:cNvSpPr/>
          <p:nvPr/>
        </p:nvSpPr>
        <p:spPr>
          <a:xfrm>
            <a:off x="2279482" y="597585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51" name="object 851"/>
          <p:cNvSpPr/>
          <p:nvPr/>
        </p:nvSpPr>
        <p:spPr>
          <a:xfrm>
            <a:off x="2998202" y="597200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2" name="object 852"/>
          <p:cNvSpPr/>
          <p:nvPr/>
        </p:nvSpPr>
        <p:spPr>
          <a:xfrm>
            <a:off x="2998202" y="597200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3" name="object 853"/>
          <p:cNvSpPr/>
          <p:nvPr/>
        </p:nvSpPr>
        <p:spPr>
          <a:xfrm>
            <a:off x="2998202" y="593357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4" name="object 854"/>
          <p:cNvSpPr/>
          <p:nvPr/>
        </p:nvSpPr>
        <p:spPr>
          <a:xfrm>
            <a:off x="2998202" y="59335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5" name="object 855"/>
          <p:cNvSpPr/>
          <p:nvPr/>
        </p:nvSpPr>
        <p:spPr>
          <a:xfrm>
            <a:off x="2998202" y="58951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6" name="object 856"/>
          <p:cNvSpPr/>
          <p:nvPr/>
        </p:nvSpPr>
        <p:spPr>
          <a:xfrm>
            <a:off x="2998202" y="58951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7" name="object 857"/>
          <p:cNvSpPr/>
          <p:nvPr/>
        </p:nvSpPr>
        <p:spPr>
          <a:xfrm>
            <a:off x="2998202" y="58567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58" name="object 858"/>
          <p:cNvSpPr/>
          <p:nvPr/>
        </p:nvSpPr>
        <p:spPr>
          <a:xfrm>
            <a:off x="2998202" y="58567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59" name="object 859"/>
          <p:cNvSpPr/>
          <p:nvPr/>
        </p:nvSpPr>
        <p:spPr>
          <a:xfrm>
            <a:off x="2998202" y="58259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0" name="object 860"/>
          <p:cNvSpPr/>
          <p:nvPr/>
        </p:nvSpPr>
        <p:spPr>
          <a:xfrm>
            <a:off x="2998202" y="58259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1" name="object 861"/>
          <p:cNvSpPr/>
          <p:nvPr/>
        </p:nvSpPr>
        <p:spPr>
          <a:xfrm>
            <a:off x="3009732" y="59758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62" name="object 862"/>
          <p:cNvSpPr/>
          <p:nvPr/>
        </p:nvSpPr>
        <p:spPr>
          <a:xfrm>
            <a:off x="3855285" y="59758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63" name="object 863"/>
          <p:cNvSpPr/>
          <p:nvPr/>
        </p:nvSpPr>
        <p:spPr>
          <a:xfrm>
            <a:off x="4689307" y="597200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4" name="object 864"/>
          <p:cNvSpPr/>
          <p:nvPr/>
        </p:nvSpPr>
        <p:spPr>
          <a:xfrm>
            <a:off x="4689307" y="597200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5" name="object 865"/>
          <p:cNvSpPr/>
          <p:nvPr/>
        </p:nvSpPr>
        <p:spPr>
          <a:xfrm>
            <a:off x="4689307" y="593357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6" name="object 866"/>
          <p:cNvSpPr/>
          <p:nvPr/>
        </p:nvSpPr>
        <p:spPr>
          <a:xfrm>
            <a:off x="4689307" y="59335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7" name="object 867"/>
          <p:cNvSpPr/>
          <p:nvPr/>
        </p:nvSpPr>
        <p:spPr>
          <a:xfrm>
            <a:off x="4689307" y="58951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68" name="object 868"/>
          <p:cNvSpPr/>
          <p:nvPr/>
        </p:nvSpPr>
        <p:spPr>
          <a:xfrm>
            <a:off x="4689307" y="58951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69" name="object 869"/>
          <p:cNvSpPr/>
          <p:nvPr/>
        </p:nvSpPr>
        <p:spPr>
          <a:xfrm>
            <a:off x="4689307" y="58567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0" name="object 870"/>
          <p:cNvSpPr/>
          <p:nvPr/>
        </p:nvSpPr>
        <p:spPr>
          <a:xfrm>
            <a:off x="4689307" y="58567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1" name="object 871"/>
          <p:cNvSpPr/>
          <p:nvPr/>
        </p:nvSpPr>
        <p:spPr>
          <a:xfrm>
            <a:off x="4689307" y="58259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2" name="object 872"/>
          <p:cNvSpPr/>
          <p:nvPr/>
        </p:nvSpPr>
        <p:spPr>
          <a:xfrm>
            <a:off x="4689307" y="58259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73" name="object 873"/>
          <p:cNvSpPr/>
          <p:nvPr/>
        </p:nvSpPr>
        <p:spPr>
          <a:xfrm>
            <a:off x="4700838"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74" name="object 874"/>
          <p:cNvSpPr/>
          <p:nvPr/>
        </p:nvSpPr>
        <p:spPr>
          <a:xfrm>
            <a:off x="5538704"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75" name="object 875"/>
          <p:cNvSpPr/>
          <p:nvPr/>
        </p:nvSpPr>
        <p:spPr>
          <a:xfrm>
            <a:off x="6376570" y="59758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876" name="object 876"/>
          <p:cNvSpPr/>
          <p:nvPr/>
        </p:nvSpPr>
        <p:spPr>
          <a:xfrm>
            <a:off x="319338" y="612958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877" name="object 877"/>
          <p:cNvSpPr/>
          <p:nvPr/>
        </p:nvSpPr>
        <p:spPr>
          <a:xfrm>
            <a:off x="2279482" y="612958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878" name="object 878"/>
          <p:cNvSpPr/>
          <p:nvPr/>
        </p:nvSpPr>
        <p:spPr>
          <a:xfrm>
            <a:off x="2998202" y="612574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79" name="object 879"/>
          <p:cNvSpPr/>
          <p:nvPr/>
        </p:nvSpPr>
        <p:spPr>
          <a:xfrm>
            <a:off x="2998202" y="61257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0" name="object 880"/>
          <p:cNvSpPr/>
          <p:nvPr/>
        </p:nvSpPr>
        <p:spPr>
          <a:xfrm>
            <a:off x="2998202" y="60873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1" name="object 881"/>
          <p:cNvSpPr/>
          <p:nvPr/>
        </p:nvSpPr>
        <p:spPr>
          <a:xfrm>
            <a:off x="2998202" y="60873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2" name="object 882"/>
          <p:cNvSpPr/>
          <p:nvPr/>
        </p:nvSpPr>
        <p:spPr>
          <a:xfrm>
            <a:off x="2998202" y="60488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3" name="object 883"/>
          <p:cNvSpPr/>
          <p:nvPr/>
        </p:nvSpPr>
        <p:spPr>
          <a:xfrm>
            <a:off x="2998202" y="60488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4" name="object 884"/>
          <p:cNvSpPr/>
          <p:nvPr/>
        </p:nvSpPr>
        <p:spPr>
          <a:xfrm>
            <a:off x="2998202" y="60104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5" name="object 885"/>
          <p:cNvSpPr/>
          <p:nvPr/>
        </p:nvSpPr>
        <p:spPr>
          <a:xfrm>
            <a:off x="2998202" y="60104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6" name="object 886"/>
          <p:cNvSpPr/>
          <p:nvPr/>
        </p:nvSpPr>
        <p:spPr>
          <a:xfrm>
            <a:off x="2998202" y="597969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87" name="object 887"/>
          <p:cNvSpPr/>
          <p:nvPr/>
        </p:nvSpPr>
        <p:spPr>
          <a:xfrm>
            <a:off x="2998202" y="59796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88" name="object 888"/>
          <p:cNvSpPr/>
          <p:nvPr/>
        </p:nvSpPr>
        <p:spPr>
          <a:xfrm>
            <a:off x="3009732" y="61295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89" name="object 889"/>
          <p:cNvSpPr/>
          <p:nvPr/>
        </p:nvSpPr>
        <p:spPr>
          <a:xfrm>
            <a:off x="3855285" y="61295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890" name="object 890"/>
          <p:cNvSpPr/>
          <p:nvPr/>
        </p:nvSpPr>
        <p:spPr>
          <a:xfrm>
            <a:off x="4689307" y="612574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1" name="object 891"/>
          <p:cNvSpPr/>
          <p:nvPr/>
        </p:nvSpPr>
        <p:spPr>
          <a:xfrm>
            <a:off x="4689307" y="61257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2" name="object 892"/>
          <p:cNvSpPr/>
          <p:nvPr/>
        </p:nvSpPr>
        <p:spPr>
          <a:xfrm>
            <a:off x="4689307" y="60873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3" name="object 893"/>
          <p:cNvSpPr/>
          <p:nvPr/>
        </p:nvSpPr>
        <p:spPr>
          <a:xfrm>
            <a:off x="4689307" y="60873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4" name="object 894"/>
          <p:cNvSpPr/>
          <p:nvPr/>
        </p:nvSpPr>
        <p:spPr>
          <a:xfrm>
            <a:off x="4689307" y="60488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5" name="object 895"/>
          <p:cNvSpPr/>
          <p:nvPr/>
        </p:nvSpPr>
        <p:spPr>
          <a:xfrm>
            <a:off x="4689307" y="60488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6" name="object 896"/>
          <p:cNvSpPr/>
          <p:nvPr/>
        </p:nvSpPr>
        <p:spPr>
          <a:xfrm>
            <a:off x="4689307" y="60104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7" name="object 897"/>
          <p:cNvSpPr/>
          <p:nvPr/>
        </p:nvSpPr>
        <p:spPr>
          <a:xfrm>
            <a:off x="4689307" y="60104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898" name="object 898"/>
          <p:cNvSpPr/>
          <p:nvPr/>
        </p:nvSpPr>
        <p:spPr>
          <a:xfrm>
            <a:off x="4689307" y="597969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899" name="object 899"/>
          <p:cNvSpPr/>
          <p:nvPr/>
        </p:nvSpPr>
        <p:spPr>
          <a:xfrm>
            <a:off x="4689307" y="59796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0" name="object 900"/>
          <p:cNvSpPr/>
          <p:nvPr/>
        </p:nvSpPr>
        <p:spPr>
          <a:xfrm>
            <a:off x="4700838"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01" name="object 901"/>
          <p:cNvSpPr/>
          <p:nvPr/>
        </p:nvSpPr>
        <p:spPr>
          <a:xfrm>
            <a:off x="5538704"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02" name="object 902"/>
          <p:cNvSpPr/>
          <p:nvPr/>
        </p:nvSpPr>
        <p:spPr>
          <a:xfrm>
            <a:off x="6376570" y="61295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03" name="object 903"/>
          <p:cNvSpPr/>
          <p:nvPr/>
        </p:nvSpPr>
        <p:spPr>
          <a:xfrm>
            <a:off x="319338" y="628332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904" name="object 904"/>
          <p:cNvSpPr/>
          <p:nvPr/>
        </p:nvSpPr>
        <p:spPr>
          <a:xfrm>
            <a:off x="2279482" y="628332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905" name="object 905"/>
          <p:cNvSpPr/>
          <p:nvPr/>
        </p:nvSpPr>
        <p:spPr>
          <a:xfrm>
            <a:off x="2998202" y="62794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6" name="object 906"/>
          <p:cNvSpPr/>
          <p:nvPr/>
        </p:nvSpPr>
        <p:spPr>
          <a:xfrm>
            <a:off x="2998202" y="62794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7" name="object 907"/>
          <p:cNvSpPr/>
          <p:nvPr/>
        </p:nvSpPr>
        <p:spPr>
          <a:xfrm>
            <a:off x="2998202" y="62410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08" name="object 908"/>
          <p:cNvSpPr/>
          <p:nvPr/>
        </p:nvSpPr>
        <p:spPr>
          <a:xfrm>
            <a:off x="2998202" y="62410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09" name="object 909"/>
          <p:cNvSpPr/>
          <p:nvPr/>
        </p:nvSpPr>
        <p:spPr>
          <a:xfrm>
            <a:off x="2998202" y="62026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0" name="object 910"/>
          <p:cNvSpPr/>
          <p:nvPr/>
        </p:nvSpPr>
        <p:spPr>
          <a:xfrm>
            <a:off x="2998202" y="62026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1" name="object 911"/>
          <p:cNvSpPr/>
          <p:nvPr/>
        </p:nvSpPr>
        <p:spPr>
          <a:xfrm>
            <a:off x="2998202" y="61641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2" name="object 912"/>
          <p:cNvSpPr/>
          <p:nvPr/>
        </p:nvSpPr>
        <p:spPr>
          <a:xfrm>
            <a:off x="2998202" y="61641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3" name="object 913"/>
          <p:cNvSpPr/>
          <p:nvPr/>
        </p:nvSpPr>
        <p:spPr>
          <a:xfrm>
            <a:off x="2998202" y="61334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4" name="object 914"/>
          <p:cNvSpPr/>
          <p:nvPr/>
        </p:nvSpPr>
        <p:spPr>
          <a:xfrm>
            <a:off x="2998202" y="61334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5" name="object 915"/>
          <p:cNvSpPr/>
          <p:nvPr/>
        </p:nvSpPr>
        <p:spPr>
          <a:xfrm>
            <a:off x="3009732" y="62833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16" name="object 916"/>
          <p:cNvSpPr/>
          <p:nvPr/>
        </p:nvSpPr>
        <p:spPr>
          <a:xfrm>
            <a:off x="3855285" y="62833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17" name="object 917"/>
          <p:cNvSpPr/>
          <p:nvPr/>
        </p:nvSpPr>
        <p:spPr>
          <a:xfrm>
            <a:off x="4689307" y="62794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18" name="object 918"/>
          <p:cNvSpPr/>
          <p:nvPr/>
        </p:nvSpPr>
        <p:spPr>
          <a:xfrm>
            <a:off x="4689307" y="62794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19" name="object 919"/>
          <p:cNvSpPr/>
          <p:nvPr/>
        </p:nvSpPr>
        <p:spPr>
          <a:xfrm>
            <a:off x="4689307" y="62410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0" name="object 920"/>
          <p:cNvSpPr/>
          <p:nvPr/>
        </p:nvSpPr>
        <p:spPr>
          <a:xfrm>
            <a:off x="4689307" y="62410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1" name="object 921"/>
          <p:cNvSpPr/>
          <p:nvPr/>
        </p:nvSpPr>
        <p:spPr>
          <a:xfrm>
            <a:off x="4689307" y="62026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2" name="object 922"/>
          <p:cNvSpPr/>
          <p:nvPr/>
        </p:nvSpPr>
        <p:spPr>
          <a:xfrm>
            <a:off x="4689307" y="62026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3" name="object 923"/>
          <p:cNvSpPr/>
          <p:nvPr/>
        </p:nvSpPr>
        <p:spPr>
          <a:xfrm>
            <a:off x="4689307" y="61641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4" name="object 924"/>
          <p:cNvSpPr/>
          <p:nvPr/>
        </p:nvSpPr>
        <p:spPr>
          <a:xfrm>
            <a:off x="4689307" y="61641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5" name="object 925"/>
          <p:cNvSpPr/>
          <p:nvPr/>
        </p:nvSpPr>
        <p:spPr>
          <a:xfrm>
            <a:off x="4689307" y="61334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26" name="object 926"/>
          <p:cNvSpPr/>
          <p:nvPr/>
        </p:nvSpPr>
        <p:spPr>
          <a:xfrm>
            <a:off x="4689307" y="61334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27" name="object 927"/>
          <p:cNvSpPr/>
          <p:nvPr/>
        </p:nvSpPr>
        <p:spPr>
          <a:xfrm>
            <a:off x="4700838"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28" name="object 928"/>
          <p:cNvSpPr/>
          <p:nvPr/>
        </p:nvSpPr>
        <p:spPr>
          <a:xfrm>
            <a:off x="5538704"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29" name="object 929"/>
          <p:cNvSpPr/>
          <p:nvPr/>
        </p:nvSpPr>
        <p:spPr>
          <a:xfrm>
            <a:off x="6376570" y="62833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30" name="object 930"/>
          <p:cNvSpPr/>
          <p:nvPr/>
        </p:nvSpPr>
        <p:spPr>
          <a:xfrm>
            <a:off x="319338" y="6506243"/>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931" name="object 931"/>
          <p:cNvSpPr/>
          <p:nvPr/>
        </p:nvSpPr>
        <p:spPr>
          <a:xfrm>
            <a:off x="2279482" y="6506243"/>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932" name="object 932"/>
          <p:cNvSpPr/>
          <p:nvPr/>
        </p:nvSpPr>
        <p:spPr>
          <a:xfrm>
            <a:off x="2998202" y="65024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3" name="object 933"/>
          <p:cNvSpPr/>
          <p:nvPr/>
        </p:nvSpPr>
        <p:spPr>
          <a:xfrm>
            <a:off x="2998202" y="65024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4" name="object 934"/>
          <p:cNvSpPr/>
          <p:nvPr/>
        </p:nvSpPr>
        <p:spPr>
          <a:xfrm>
            <a:off x="2998202" y="647165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5" name="object 935"/>
          <p:cNvSpPr/>
          <p:nvPr/>
        </p:nvSpPr>
        <p:spPr>
          <a:xfrm>
            <a:off x="2998202" y="647165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6" name="object 936"/>
          <p:cNvSpPr/>
          <p:nvPr/>
        </p:nvSpPr>
        <p:spPr>
          <a:xfrm>
            <a:off x="2998202" y="64409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7" name="object 937"/>
          <p:cNvSpPr/>
          <p:nvPr/>
        </p:nvSpPr>
        <p:spPr>
          <a:xfrm>
            <a:off x="2998202" y="64409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38" name="object 938"/>
          <p:cNvSpPr/>
          <p:nvPr/>
        </p:nvSpPr>
        <p:spPr>
          <a:xfrm>
            <a:off x="2998202" y="641015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39" name="object 939"/>
          <p:cNvSpPr/>
          <p:nvPr/>
        </p:nvSpPr>
        <p:spPr>
          <a:xfrm>
            <a:off x="2998202" y="641015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0" name="object 940"/>
          <p:cNvSpPr/>
          <p:nvPr/>
        </p:nvSpPr>
        <p:spPr>
          <a:xfrm>
            <a:off x="2998202" y="6379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1" name="object 941"/>
          <p:cNvSpPr/>
          <p:nvPr/>
        </p:nvSpPr>
        <p:spPr>
          <a:xfrm>
            <a:off x="2998202" y="6379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2" name="object 942"/>
          <p:cNvSpPr/>
          <p:nvPr/>
        </p:nvSpPr>
        <p:spPr>
          <a:xfrm>
            <a:off x="2998202" y="63486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3" name="object 943"/>
          <p:cNvSpPr/>
          <p:nvPr/>
        </p:nvSpPr>
        <p:spPr>
          <a:xfrm>
            <a:off x="2998202" y="63486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4" name="object 944"/>
          <p:cNvSpPr/>
          <p:nvPr/>
        </p:nvSpPr>
        <p:spPr>
          <a:xfrm>
            <a:off x="2998202" y="63179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5" name="object 945"/>
          <p:cNvSpPr/>
          <p:nvPr/>
        </p:nvSpPr>
        <p:spPr>
          <a:xfrm>
            <a:off x="2998202" y="63179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6" name="object 946"/>
          <p:cNvSpPr/>
          <p:nvPr/>
        </p:nvSpPr>
        <p:spPr>
          <a:xfrm>
            <a:off x="2998202" y="62871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47" name="object 947"/>
          <p:cNvSpPr/>
          <p:nvPr/>
        </p:nvSpPr>
        <p:spPr>
          <a:xfrm>
            <a:off x="2998202" y="62871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48" name="object 948"/>
          <p:cNvSpPr/>
          <p:nvPr/>
        </p:nvSpPr>
        <p:spPr>
          <a:xfrm>
            <a:off x="3009732" y="6506243"/>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949" name="object 949"/>
          <p:cNvSpPr/>
          <p:nvPr/>
        </p:nvSpPr>
        <p:spPr>
          <a:xfrm>
            <a:off x="3855285" y="6506243"/>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950" name="object 950"/>
          <p:cNvSpPr/>
          <p:nvPr/>
        </p:nvSpPr>
        <p:spPr>
          <a:xfrm>
            <a:off x="4689307" y="65024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1" name="object 951"/>
          <p:cNvSpPr/>
          <p:nvPr/>
        </p:nvSpPr>
        <p:spPr>
          <a:xfrm>
            <a:off x="4689307" y="65024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2" name="object 952"/>
          <p:cNvSpPr/>
          <p:nvPr/>
        </p:nvSpPr>
        <p:spPr>
          <a:xfrm>
            <a:off x="4689307" y="647165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3" name="object 953"/>
          <p:cNvSpPr/>
          <p:nvPr/>
        </p:nvSpPr>
        <p:spPr>
          <a:xfrm>
            <a:off x="4689307" y="647165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4" name="object 954"/>
          <p:cNvSpPr/>
          <p:nvPr/>
        </p:nvSpPr>
        <p:spPr>
          <a:xfrm>
            <a:off x="4689307" y="64409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5" name="object 955"/>
          <p:cNvSpPr/>
          <p:nvPr/>
        </p:nvSpPr>
        <p:spPr>
          <a:xfrm>
            <a:off x="4689307" y="64409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6" name="object 956"/>
          <p:cNvSpPr/>
          <p:nvPr/>
        </p:nvSpPr>
        <p:spPr>
          <a:xfrm>
            <a:off x="4689307" y="641015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7" name="object 957"/>
          <p:cNvSpPr/>
          <p:nvPr/>
        </p:nvSpPr>
        <p:spPr>
          <a:xfrm>
            <a:off x="4689307" y="641015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58" name="object 958"/>
          <p:cNvSpPr/>
          <p:nvPr/>
        </p:nvSpPr>
        <p:spPr>
          <a:xfrm>
            <a:off x="4689307" y="6379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59" name="object 959"/>
          <p:cNvSpPr/>
          <p:nvPr/>
        </p:nvSpPr>
        <p:spPr>
          <a:xfrm>
            <a:off x="4689307" y="6379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0" name="object 960"/>
          <p:cNvSpPr/>
          <p:nvPr/>
        </p:nvSpPr>
        <p:spPr>
          <a:xfrm>
            <a:off x="4689307" y="63486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1" name="object 961"/>
          <p:cNvSpPr/>
          <p:nvPr/>
        </p:nvSpPr>
        <p:spPr>
          <a:xfrm>
            <a:off x="4689307" y="63486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2" name="object 962"/>
          <p:cNvSpPr/>
          <p:nvPr/>
        </p:nvSpPr>
        <p:spPr>
          <a:xfrm>
            <a:off x="4689307" y="63179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3" name="object 963"/>
          <p:cNvSpPr/>
          <p:nvPr/>
        </p:nvSpPr>
        <p:spPr>
          <a:xfrm>
            <a:off x="4689307" y="63179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4" name="object 964"/>
          <p:cNvSpPr/>
          <p:nvPr/>
        </p:nvSpPr>
        <p:spPr>
          <a:xfrm>
            <a:off x="4689307" y="62871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65" name="object 965"/>
          <p:cNvSpPr/>
          <p:nvPr/>
        </p:nvSpPr>
        <p:spPr>
          <a:xfrm>
            <a:off x="4689307" y="62871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66" name="object 966"/>
          <p:cNvSpPr/>
          <p:nvPr/>
        </p:nvSpPr>
        <p:spPr>
          <a:xfrm>
            <a:off x="4700838"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67" name="object 967"/>
          <p:cNvSpPr/>
          <p:nvPr/>
        </p:nvSpPr>
        <p:spPr>
          <a:xfrm>
            <a:off x="5538704"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68" name="object 968"/>
          <p:cNvSpPr/>
          <p:nvPr/>
        </p:nvSpPr>
        <p:spPr>
          <a:xfrm>
            <a:off x="6376570" y="6506243"/>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969" name="object 969"/>
          <p:cNvSpPr/>
          <p:nvPr/>
        </p:nvSpPr>
        <p:spPr>
          <a:xfrm>
            <a:off x="319338" y="665998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970" name="object 970"/>
          <p:cNvSpPr/>
          <p:nvPr/>
        </p:nvSpPr>
        <p:spPr>
          <a:xfrm>
            <a:off x="2279482" y="665998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971" name="object 971"/>
          <p:cNvSpPr/>
          <p:nvPr/>
        </p:nvSpPr>
        <p:spPr>
          <a:xfrm>
            <a:off x="2998202" y="66561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2" name="object 972"/>
          <p:cNvSpPr/>
          <p:nvPr/>
        </p:nvSpPr>
        <p:spPr>
          <a:xfrm>
            <a:off x="2998202" y="66561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3" name="object 973"/>
          <p:cNvSpPr/>
          <p:nvPr/>
        </p:nvSpPr>
        <p:spPr>
          <a:xfrm>
            <a:off x="2998202" y="66177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4" name="object 974"/>
          <p:cNvSpPr/>
          <p:nvPr/>
        </p:nvSpPr>
        <p:spPr>
          <a:xfrm>
            <a:off x="2998202" y="66177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5" name="object 975"/>
          <p:cNvSpPr/>
          <p:nvPr/>
        </p:nvSpPr>
        <p:spPr>
          <a:xfrm>
            <a:off x="2998202" y="6579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6" name="object 976"/>
          <p:cNvSpPr/>
          <p:nvPr/>
        </p:nvSpPr>
        <p:spPr>
          <a:xfrm>
            <a:off x="2998202" y="6579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7" name="object 977"/>
          <p:cNvSpPr/>
          <p:nvPr/>
        </p:nvSpPr>
        <p:spPr>
          <a:xfrm>
            <a:off x="2998202" y="65408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78" name="object 978"/>
          <p:cNvSpPr/>
          <p:nvPr/>
        </p:nvSpPr>
        <p:spPr>
          <a:xfrm>
            <a:off x="2998202" y="65408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79" name="object 979"/>
          <p:cNvSpPr/>
          <p:nvPr/>
        </p:nvSpPr>
        <p:spPr>
          <a:xfrm>
            <a:off x="2998202" y="65100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0" name="object 980"/>
          <p:cNvSpPr/>
          <p:nvPr/>
        </p:nvSpPr>
        <p:spPr>
          <a:xfrm>
            <a:off x="2998202" y="65100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1" name="object 981"/>
          <p:cNvSpPr/>
          <p:nvPr/>
        </p:nvSpPr>
        <p:spPr>
          <a:xfrm>
            <a:off x="3009732" y="665998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82" name="object 982"/>
          <p:cNvSpPr/>
          <p:nvPr/>
        </p:nvSpPr>
        <p:spPr>
          <a:xfrm>
            <a:off x="3855285" y="665998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983" name="object 983"/>
          <p:cNvSpPr/>
          <p:nvPr/>
        </p:nvSpPr>
        <p:spPr>
          <a:xfrm>
            <a:off x="4689307" y="66561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4" name="object 984"/>
          <p:cNvSpPr/>
          <p:nvPr/>
        </p:nvSpPr>
        <p:spPr>
          <a:xfrm>
            <a:off x="4689307" y="66561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5" name="object 985"/>
          <p:cNvSpPr/>
          <p:nvPr/>
        </p:nvSpPr>
        <p:spPr>
          <a:xfrm>
            <a:off x="4689307" y="66177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6" name="object 986"/>
          <p:cNvSpPr/>
          <p:nvPr/>
        </p:nvSpPr>
        <p:spPr>
          <a:xfrm>
            <a:off x="4689307" y="66177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7" name="object 987"/>
          <p:cNvSpPr/>
          <p:nvPr/>
        </p:nvSpPr>
        <p:spPr>
          <a:xfrm>
            <a:off x="4689307" y="6579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88" name="object 988"/>
          <p:cNvSpPr/>
          <p:nvPr/>
        </p:nvSpPr>
        <p:spPr>
          <a:xfrm>
            <a:off x="4689307" y="6579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89" name="object 989"/>
          <p:cNvSpPr/>
          <p:nvPr/>
        </p:nvSpPr>
        <p:spPr>
          <a:xfrm>
            <a:off x="4689307" y="65408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0" name="object 990"/>
          <p:cNvSpPr/>
          <p:nvPr/>
        </p:nvSpPr>
        <p:spPr>
          <a:xfrm>
            <a:off x="4689307" y="65408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1" name="object 991"/>
          <p:cNvSpPr/>
          <p:nvPr/>
        </p:nvSpPr>
        <p:spPr>
          <a:xfrm>
            <a:off x="4689307" y="65100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2" name="object 992"/>
          <p:cNvSpPr/>
          <p:nvPr/>
        </p:nvSpPr>
        <p:spPr>
          <a:xfrm>
            <a:off x="4689307" y="65100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993" name="object 993"/>
          <p:cNvSpPr/>
          <p:nvPr/>
        </p:nvSpPr>
        <p:spPr>
          <a:xfrm>
            <a:off x="4700838"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94" name="object 994"/>
          <p:cNvSpPr/>
          <p:nvPr/>
        </p:nvSpPr>
        <p:spPr>
          <a:xfrm>
            <a:off x="5538704"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95" name="object 995"/>
          <p:cNvSpPr/>
          <p:nvPr/>
        </p:nvSpPr>
        <p:spPr>
          <a:xfrm>
            <a:off x="6376570" y="665998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996" name="object 996"/>
          <p:cNvSpPr/>
          <p:nvPr/>
        </p:nvSpPr>
        <p:spPr>
          <a:xfrm>
            <a:off x="319338" y="681371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997" name="object 997"/>
          <p:cNvSpPr/>
          <p:nvPr/>
        </p:nvSpPr>
        <p:spPr>
          <a:xfrm>
            <a:off x="2279482" y="681371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998" name="object 998"/>
          <p:cNvSpPr/>
          <p:nvPr/>
        </p:nvSpPr>
        <p:spPr>
          <a:xfrm>
            <a:off x="2998202" y="68098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999" name="object 999"/>
          <p:cNvSpPr/>
          <p:nvPr/>
        </p:nvSpPr>
        <p:spPr>
          <a:xfrm>
            <a:off x="2998202" y="680987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0" name="object 1000"/>
          <p:cNvSpPr/>
          <p:nvPr/>
        </p:nvSpPr>
        <p:spPr>
          <a:xfrm>
            <a:off x="2998202" y="67714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1" name="object 1001"/>
          <p:cNvSpPr/>
          <p:nvPr/>
        </p:nvSpPr>
        <p:spPr>
          <a:xfrm>
            <a:off x="2998202" y="67714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2" name="object 1002"/>
          <p:cNvSpPr/>
          <p:nvPr/>
        </p:nvSpPr>
        <p:spPr>
          <a:xfrm>
            <a:off x="2998202" y="6733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3" name="object 1003"/>
          <p:cNvSpPr/>
          <p:nvPr/>
        </p:nvSpPr>
        <p:spPr>
          <a:xfrm>
            <a:off x="2998202" y="6733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4" name="object 1004"/>
          <p:cNvSpPr/>
          <p:nvPr/>
        </p:nvSpPr>
        <p:spPr>
          <a:xfrm>
            <a:off x="2998202" y="66945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5" name="object 1005"/>
          <p:cNvSpPr/>
          <p:nvPr/>
        </p:nvSpPr>
        <p:spPr>
          <a:xfrm>
            <a:off x="2998202" y="66945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6" name="object 1006"/>
          <p:cNvSpPr/>
          <p:nvPr/>
        </p:nvSpPr>
        <p:spPr>
          <a:xfrm>
            <a:off x="2998202" y="66638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07" name="object 1007"/>
          <p:cNvSpPr/>
          <p:nvPr/>
        </p:nvSpPr>
        <p:spPr>
          <a:xfrm>
            <a:off x="2998202" y="666382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08" name="object 1008"/>
          <p:cNvSpPr/>
          <p:nvPr/>
        </p:nvSpPr>
        <p:spPr>
          <a:xfrm>
            <a:off x="3009732" y="681371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09" name="object 1009"/>
          <p:cNvSpPr/>
          <p:nvPr/>
        </p:nvSpPr>
        <p:spPr>
          <a:xfrm>
            <a:off x="3855285" y="681371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10" name="object 1010"/>
          <p:cNvSpPr/>
          <p:nvPr/>
        </p:nvSpPr>
        <p:spPr>
          <a:xfrm>
            <a:off x="4689307" y="68098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1" name="object 1011"/>
          <p:cNvSpPr/>
          <p:nvPr/>
        </p:nvSpPr>
        <p:spPr>
          <a:xfrm>
            <a:off x="4689307" y="680987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2" name="object 1012"/>
          <p:cNvSpPr/>
          <p:nvPr/>
        </p:nvSpPr>
        <p:spPr>
          <a:xfrm>
            <a:off x="4689307" y="67714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3" name="object 1013"/>
          <p:cNvSpPr/>
          <p:nvPr/>
        </p:nvSpPr>
        <p:spPr>
          <a:xfrm>
            <a:off x="4689307" y="67714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4" name="object 1014"/>
          <p:cNvSpPr/>
          <p:nvPr/>
        </p:nvSpPr>
        <p:spPr>
          <a:xfrm>
            <a:off x="4689307" y="6733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5" name="object 1015"/>
          <p:cNvSpPr/>
          <p:nvPr/>
        </p:nvSpPr>
        <p:spPr>
          <a:xfrm>
            <a:off x="4689307" y="6733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6" name="object 1016"/>
          <p:cNvSpPr/>
          <p:nvPr/>
        </p:nvSpPr>
        <p:spPr>
          <a:xfrm>
            <a:off x="4689307" y="66945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7" name="object 1017"/>
          <p:cNvSpPr/>
          <p:nvPr/>
        </p:nvSpPr>
        <p:spPr>
          <a:xfrm>
            <a:off x="4689307" y="66945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18" name="object 1018"/>
          <p:cNvSpPr/>
          <p:nvPr/>
        </p:nvSpPr>
        <p:spPr>
          <a:xfrm>
            <a:off x="4689307" y="66638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19" name="object 1019"/>
          <p:cNvSpPr/>
          <p:nvPr/>
        </p:nvSpPr>
        <p:spPr>
          <a:xfrm>
            <a:off x="4689307" y="666382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0" name="object 1020"/>
          <p:cNvSpPr/>
          <p:nvPr/>
        </p:nvSpPr>
        <p:spPr>
          <a:xfrm>
            <a:off x="4700838"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21" name="object 1021"/>
          <p:cNvSpPr/>
          <p:nvPr/>
        </p:nvSpPr>
        <p:spPr>
          <a:xfrm>
            <a:off x="5538704"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22" name="object 1022"/>
          <p:cNvSpPr/>
          <p:nvPr/>
        </p:nvSpPr>
        <p:spPr>
          <a:xfrm>
            <a:off x="6376570" y="681371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23" name="object 1023"/>
          <p:cNvSpPr/>
          <p:nvPr/>
        </p:nvSpPr>
        <p:spPr>
          <a:xfrm>
            <a:off x="319338" y="696745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24" name="object 1024"/>
          <p:cNvSpPr/>
          <p:nvPr/>
        </p:nvSpPr>
        <p:spPr>
          <a:xfrm>
            <a:off x="2279482" y="696745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25" name="object 1025"/>
          <p:cNvSpPr/>
          <p:nvPr/>
        </p:nvSpPr>
        <p:spPr>
          <a:xfrm>
            <a:off x="2998202" y="69636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6" name="object 1026"/>
          <p:cNvSpPr/>
          <p:nvPr/>
        </p:nvSpPr>
        <p:spPr>
          <a:xfrm>
            <a:off x="2998202" y="69636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7" name="object 1027"/>
          <p:cNvSpPr/>
          <p:nvPr/>
        </p:nvSpPr>
        <p:spPr>
          <a:xfrm>
            <a:off x="2998202" y="69251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28" name="object 1028"/>
          <p:cNvSpPr/>
          <p:nvPr/>
        </p:nvSpPr>
        <p:spPr>
          <a:xfrm>
            <a:off x="2998202" y="69251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29" name="object 1029"/>
          <p:cNvSpPr/>
          <p:nvPr/>
        </p:nvSpPr>
        <p:spPr>
          <a:xfrm>
            <a:off x="2998202" y="68867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0" name="object 1030"/>
          <p:cNvSpPr/>
          <p:nvPr/>
        </p:nvSpPr>
        <p:spPr>
          <a:xfrm>
            <a:off x="2998202" y="68867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1" name="object 1031"/>
          <p:cNvSpPr/>
          <p:nvPr/>
        </p:nvSpPr>
        <p:spPr>
          <a:xfrm>
            <a:off x="2998202" y="68483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2" name="object 1032"/>
          <p:cNvSpPr/>
          <p:nvPr/>
        </p:nvSpPr>
        <p:spPr>
          <a:xfrm>
            <a:off x="2998202" y="68483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3" name="object 1033"/>
          <p:cNvSpPr/>
          <p:nvPr/>
        </p:nvSpPr>
        <p:spPr>
          <a:xfrm>
            <a:off x="2998202" y="68175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4" name="object 1034"/>
          <p:cNvSpPr/>
          <p:nvPr/>
        </p:nvSpPr>
        <p:spPr>
          <a:xfrm>
            <a:off x="2998202" y="68175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5" name="object 1035"/>
          <p:cNvSpPr/>
          <p:nvPr/>
        </p:nvSpPr>
        <p:spPr>
          <a:xfrm>
            <a:off x="3009732" y="696745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36" name="object 1036"/>
          <p:cNvSpPr/>
          <p:nvPr/>
        </p:nvSpPr>
        <p:spPr>
          <a:xfrm>
            <a:off x="3855285" y="696745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37" name="object 1037"/>
          <p:cNvSpPr/>
          <p:nvPr/>
        </p:nvSpPr>
        <p:spPr>
          <a:xfrm>
            <a:off x="4689307" y="69636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38" name="object 1038"/>
          <p:cNvSpPr/>
          <p:nvPr/>
        </p:nvSpPr>
        <p:spPr>
          <a:xfrm>
            <a:off x="4689307" y="69636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39" name="object 1039"/>
          <p:cNvSpPr/>
          <p:nvPr/>
        </p:nvSpPr>
        <p:spPr>
          <a:xfrm>
            <a:off x="4689307" y="69251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0" name="object 1040"/>
          <p:cNvSpPr/>
          <p:nvPr/>
        </p:nvSpPr>
        <p:spPr>
          <a:xfrm>
            <a:off x="4689307" y="69251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1" name="object 1041"/>
          <p:cNvSpPr/>
          <p:nvPr/>
        </p:nvSpPr>
        <p:spPr>
          <a:xfrm>
            <a:off x="4689307" y="68867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2" name="object 1042"/>
          <p:cNvSpPr/>
          <p:nvPr/>
        </p:nvSpPr>
        <p:spPr>
          <a:xfrm>
            <a:off x="4689307" y="68867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3" name="object 1043"/>
          <p:cNvSpPr/>
          <p:nvPr/>
        </p:nvSpPr>
        <p:spPr>
          <a:xfrm>
            <a:off x="4689307" y="68483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4" name="object 1044"/>
          <p:cNvSpPr/>
          <p:nvPr/>
        </p:nvSpPr>
        <p:spPr>
          <a:xfrm>
            <a:off x="4689307" y="68483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5" name="object 1045"/>
          <p:cNvSpPr/>
          <p:nvPr/>
        </p:nvSpPr>
        <p:spPr>
          <a:xfrm>
            <a:off x="4689307" y="68175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46" name="object 1046"/>
          <p:cNvSpPr/>
          <p:nvPr/>
        </p:nvSpPr>
        <p:spPr>
          <a:xfrm>
            <a:off x="4689307" y="68175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47" name="object 1047"/>
          <p:cNvSpPr/>
          <p:nvPr/>
        </p:nvSpPr>
        <p:spPr>
          <a:xfrm>
            <a:off x="4700838"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48" name="object 1048"/>
          <p:cNvSpPr/>
          <p:nvPr/>
        </p:nvSpPr>
        <p:spPr>
          <a:xfrm>
            <a:off x="5538704"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49" name="object 1049"/>
          <p:cNvSpPr/>
          <p:nvPr/>
        </p:nvSpPr>
        <p:spPr>
          <a:xfrm>
            <a:off x="6376570" y="696745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50" name="object 1050"/>
          <p:cNvSpPr/>
          <p:nvPr/>
        </p:nvSpPr>
        <p:spPr>
          <a:xfrm>
            <a:off x="319338" y="712119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51" name="object 1051"/>
          <p:cNvSpPr/>
          <p:nvPr/>
        </p:nvSpPr>
        <p:spPr>
          <a:xfrm>
            <a:off x="2279482" y="712119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52" name="object 1052"/>
          <p:cNvSpPr/>
          <p:nvPr/>
        </p:nvSpPr>
        <p:spPr>
          <a:xfrm>
            <a:off x="2998202" y="71173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3" name="object 1053"/>
          <p:cNvSpPr/>
          <p:nvPr/>
        </p:nvSpPr>
        <p:spPr>
          <a:xfrm>
            <a:off x="2998202" y="71173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4" name="object 1054"/>
          <p:cNvSpPr/>
          <p:nvPr/>
        </p:nvSpPr>
        <p:spPr>
          <a:xfrm>
            <a:off x="2998202" y="70789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5" name="object 1055"/>
          <p:cNvSpPr/>
          <p:nvPr/>
        </p:nvSpPr>
        <p:spPr>
          <a:xfrm>
            <a:off x="2998202" y="70789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6" name="object 1056"/>
          <p:cNvSpPr/>
          <p:nvPr/>
        </p:nvSpPr>
        <p:spPr>
          <a:xfrm>
            <a:off x="2998202" y="704047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7" name="object 1057"/>
          <p:cNvSpPr/>
          <p:nvPr/>
        </p:nvSpPr>
        <p:spPr>
          <a:xfrm>
            <a:off x="2998202" y="704047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58" name="object 1058"/>
          <p:cNvSpPr/>
          <p:nvPr/>
        </p:nvSpPr>
        <p:spPr>
          <a:xfrm>
            <a:off x="2998202" y="70020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59" name="object 1059"/>
          <p:cNvSpPr/>
          <p:nvPr/>
        </p:nvSpPr>
        <p:spPr>
          <a:xfrm>
            <a:off x="2998202" y="70020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0" name="object 1060"/>
          <p:cNvSpPr/>
          <p:nvPr/>
        </p:nvSpPr>
        <p:spPr>
          <a:xfrm>
            <a:off x="2998202" y="69712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1" name="object 1061"/>
          <p:cNvSpPr/>
          <p:nvPr/>
        </p:nvSpPr>
        <p:spPr>
          <a:xfrm>
            <a:off x="2998202" y="69712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2" name="object 1062"/>
          <p:cNvSpPr/>
          <p:nvPr/>
        </p:nvSpPr>
        <p:spPr>
          <a:xfrm>
            <a:off x="3009732" y="71211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63" name="object 1063"/>
          <p:cNvSpPr/>
          <p:nvPr/>
        </p:nvSpPr>
        <p:spPr>
          <a:xfrm>
            <a:off x="3855285" y="712119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64" name="object 1064"/>
          <p:cNvSpPr/>
          <p:nvPr/>
        </p:nvSpPr>
        <p:spPr>
          <a:xfrm>
            <a:off x="4689307" y="71173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5" name="object 1065"/>
          <p:cNvSpPr/>
          <p:nvPr/>
        </p:nvSpPr>
        <p:spPr>
          <a:xfrm>
            <a:off x="4689307" y="71173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6" name="object 1066"/>
          <p:cNvSpPr/>
          <p:nvPr/>
        </p:nvSpPr>
        <p:spPr>
          <a:xfrm>
            <a:off x="4689307" y="70789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7" name="object 1067"/>
          <p:cNvSpPr/>
          <p:nvPr/>
        </p:nvSpPr>
        <p:spPr>
          <a:xfrm>
            <a:off x="4689307" y="70789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68" name="object 1068"/>
          <p:cNvSpPr/>
          <p:nvPr/>
        </p:nvSpPr>
        <p:spPr>
          <a:xfrm>
            <a:off x="4689307" y="704047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69" name="object 1069"/>
          <p:cNvSpPr/>
          <p:nvPr/>
        </p:nvSpPr>
        <p:spPr>
          <a:xfrm>
            <a:off x="4689307" y="704047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0" name="object 1070"/>
          <p:cNvSpPr/>
          <p:nvPr/>
        </p:nvSpPr>
        <p:spPr>
          <a:xfrm>
            <a:off x="4689307" y="70020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1" name="object 1071"/>
          <p:cNvSpPr/>
          <p:nvPr/>
        </p:nvSpPr>
        <p:spPr>
          <a:xfrm>
            <a:off x="4689307" y="70020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2" name="object 1072"/>
          <p:cNvSpPr/>
          <p:nvPr/>
        </p:nvSpPr>
        <p:spPr>
          <a:xfrm>
            <a:off x="4689307" y="69712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73" name="object 1073"/>
          <p:cNvSpPr/>
          <p:nvPr/>
        </p:nvSpPr>
        <p:spPr>
          <a:xfrm>
            <a:off x="4689307" y="69712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74" name="object 1074"/>
          <p:cNvSpPr/>
          <p:nvPr/>
        </p:nvSpPr>
        <p:spPr>
          <a:xfrm>
            <a:off x="4700838"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75" name="object 1075"/>
          <p:cNvSpPr/>
          <p:nvPr/>
        </p:nvSpPr>
        <p:spPr>
          <a:xfrm>
            <a:off x="5538704"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76" name="object 1076"/>
          <p:cNvSpPr/>
          <p:nvPr/>
        </p:nvSpPr>
        <p:spPr>
          <a:xfrm>
            <a:off x="6376570" y="712119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077" name="object 1077"/>
          <p:cNvSpPr/>
          <p:nvPr/>
        </p:nvSpPr>
        <p:spPr>
          <a:xfrm>
            <a:off x="319338" y="727492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078" name="object 1078"/>
          <p:cNvSpPr/>
          <p:nvPr/>
        </p:nvSpPr>
        <p:spPr>
          <a:xfrm>
            <a:off x="2279482" y="727492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079" name="object 1079"/>
          <p:cNvSpPr/>
          <p:nvPr/>
        </p:nvSpPr>
        <p:spPr>
          <a:xfrm>
            <a:off x="2998202" y="72710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0" name="object 1080"/>
          <p:cNvSpPr/>
          <p:nvPr/>
        </p:nvSpPr>
        <p:spPr>
          <a:xfrm>
            <a:off x="2998202" y="72710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1" name="object 1081"/>
          <p:cNvSpPr/>
          <p:nvPr/>
        </p:nvSpPr>
        <p:spPr>
          <a:xfrm>
            <a:off x="2998202" y="72326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2" name="object 1082"/>
          <p:cNvSpPr/>
          <p:nvPr/>
        </p:nvSpPr>
        <p:spPr>
          <a:xfrm>
            <a:off x="2998202" y="72326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3" name="object 1083"/>
          <p:cNvSpPr/>
          <p:nvPr/>
        </p:nvSpPr>
        <p:spPr>
          <a:xfrm>
            <a:off x="2998202" y="71942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4" name="object 1084"/>
          <p:cNvSpPr/>
          <p:nvPr/>
        </p:nvSpPr>
        <p:spPr>
          <a:xfrm>
            <a:off x="2998202" y="71942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5" name="object 1085"/>
          <p:cNvSpPr/>
          <p:nvPr/>
        </p:nvSpPr>
        <p:spPr>
          <a:xfrm>
            <a:off x="2998202" y="71557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6" name="object 1086"/>
          <p:cNvSpPr/>
          <p:nvPr/>
        </p:nvSpPr>
        <p:spPr>
          <a:xfrm>
            <a:off x="2998202" y="71557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7" name="object 1087"/>
          <p:cNvSpPr/>
          <p:nvPr/>
        </p:nvSpPr>
        <p:spPr>
          <a:xfrm>
            <a:off x="2998202" y="71250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88" name="object 1088"/>
          <p:cNvSpPr/>
          <p:nvPr/>
        </p:nvSpPr>
        <p:spPr>
          <a:xfrm>
            <a:off x="2998202" y="71250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89" name="object 1089"/>
          <p:cNvSpPr/>
          <p:nvPr/>
        </p:nvSpPr>
        <p:spPr>
          <a:xfrm>
            <a:off x="3009732" y="727492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90" name="object 1090"/>
          <p:cNvSpPr/>
          <p:nvPr/>
        </p:nvSpPr>
        <p:spPr>
          <a:xfrm>
            <a:off x="3855285" y="727492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091" name="object 1091"/>
          <p:cNvSpPr/>
          <p:nvPr/>
        </p:nvSpPr>
        <p:spPr>
          <a:xfrm>
            <a:off x="4689307" y="72710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2" name="object 1092"/>
          <p:cNvSpPr/>
          <p:nvPr/>
        </p:nvSpPr>
        <p:spPr>
          <a:xfrm>
            <a:off x="4689307" y="72710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3" name="object 1093"/>
          <p:cNvSpPr/>
          <p:nvPr/>
        </p:nvSpPr>
        <p:spPr>
          <a:xfrm>
            <a:off x="4689307" y="72326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4" name="object 1094"/>
          <p:cNvSpPr/>
          <p:nvPr/>
        </p:nvSpPr>
        <p:spPr>
          <a:xfrm>
            <a:off x="4689307" y="72326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5" name="object 1095"/>
          <p:cNvSpPr/>
          <p:nvPr/>
        </p:nvSpPr>
        <p:spPr>
          <a:xfrm>
            <a:off x="4689307" y="71942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6" name="object 1096"/>
          <p:cNvSpPr/>
          <p:nvPr/>
        </p:nvSpPr>
        <p:spPr>
          <a:xfrm>
            <a:off x="4689307" y="71942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7" name="object 1097"/>
          <p:cNvSpPr/>
          <p:nvPr/>
        </p:nvSpPr>
        <p:spPr>
          <a:xfrm>
            <a:off x="4689307" y="71557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098" name="object 1098"/>
          <p:cNvSpPr/>
          <p:nvPr/>
        </p:nvSpPr>
        <p:spPr>
          <a:xfrm>
            <a:off x="4689307" y="71557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099" name="object 1099"/>
          <p:cNvSpPr/>
          <p:nvPr/>
        </p:nvSpPr>
        <p:spPr>
          <a:xfrm>
            <a:off x="4689307" y="71250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0" name="object 1100"/>
          <p:cNvSpPr/>
          <p:nvPr/>
        </p:nvSpPr>
        <p:spPr>
          <a:xfrm>
            <a:off x="4689307" y="71250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1" name="object 1101"/>
          <p:cNvSpPr/>
          <p:nvPr/>
        </p:nvSpPr>
        <p:spPr>
          <a:xfrm>
            <a:off x="4700838"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02" name="object 1102"/>
          <p:cNvSpPr/>
          <p:nvPr/>
        </p:nvSpPr>
        <p:spPr>
          <a:xfrm>
            <a:off x="5538704"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03" name="object 1103"/>
          <p:cNvSpPr/>
          <p:nvPr/>
        </p:nvSpPr>
        <p:spPr>
          <a:xfrm>
            <a:off x="6376570" y="727492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04" name="object 1104"/>
          <p:cNvSpPr/>
          <p:nvPr/>
        </p:nvSpPr>
        <p:spPr>
          <a:xfrm>
            <a:off x="319338" y="742866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05" name="object 1105"/>
          <p:cNvSpPr/>
          <p:nvPr/>
        </p:nvSpPr>
        <p:spPr>
          <a:xfrm>
            <a:off x="2279482" y="742866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06" name="object 1106"/>
          <p:cNvSpPr/>
          <p:nvPr/>
        </p:nvSpPr>
        <p:spPr>
          <a:xfrm>
            <a:off x="2998202" y="74248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7" name="object 1107"/>
          <p:cNvSpPr/>
          <p:nvPr/>
        </p:nvSpPr>
        <p:spPr>
          <a:xfrm>
            <a:off x="2998202" y="74248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08" name="object 1108"/>
          <p:cNvSpPr/>
          <p:nvPr/>
        </p:nvSpPr>
        <p:spPr>
          <a:xfrm>
            <a:off x="2998202" y="73863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09" name="object 1109"/>
          <p:cNvSpPr/>
          <p:nvPr/>
        </p:nvSpPr>
        <p:spPr>
          <a:xfrm>
            <a:off x="2998202" y="73863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0" name="object 1110"/>
          <p:cNvSpPr/>
          <p:nvPr/>
        </p:nvSpPr>
        <p:spPr>
          <a:xfrm>
            <a:off x="2998202" y="73479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1" name="object 1111"/>
          <p:cNvSpPr/>
          <p:nvPr/>
        </p:nvSpPr>
        <p:spPr>
          <a:xfrm>
            <a:off x="2998202" y="73479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2" name="object 1112"/>
          <p:cNvSpPr/>
          <p:nvPr/>
        </p:nvSpPr>
        <p:spPr>
          <a:xfrm>
            <a:off x="2998202" y="73095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3" name="object 1113"/>
          <p:cNvSpPr/>
          <p:nvPr/>
        </p:nvSpPr>
        <p:spPr>
          <a:xfrm>
            <a:off x="2998202" y="73095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4" name="object 1114"/>
          <p:cNvSpPr/>
          <p:nvPr/>
        </p:nvSpPr>
        <p:spPr>
          <a:xfrm>
            <a:off x="2998202" y="72787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5" name="object 1115"/>
          <p:cNvSpPr/>
          <p:nvPr/>
        </p:nvSpPr>
        <p:spPr>
          <a:xfrm>
            <a:off x="2998202" y="72787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16" name="object 1116"/>
          <p:cNvSpPr/>
          <p:nvPr/>
        </p:nvSpPr>
        <p:spPr>
          <a:xfrm>
            <a:off x="3009732" y="74286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17" name="object 1117"/>
          <p:cNvSpPr/>
          <p:nvPr/>
        </p:nvSpPr>
        <p:spPr>
          <a:xfrm>
            <a:off x="3855285" y="742866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18" name="object 1118"/>
          <p:cNvSpPr/>
          <p:nvPr/>
        </p:nvSpPr>
        <p:spPr>
          <a:xfrm>
            <a:off x="4689307" y="74248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19" name="object 1119"/>
          <p:cNvSpPr/>
          <p:nvPr/>
        </p:nvSpPr>
        <p:spPr>
          <a:xfrm>
            <a:off x="4689307" y="74248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0" name="object 1120"/>
          <p:cNvSpPr/>
          <p:nvPr/>
        </p:nvSpPr>
        <p:spPr>
          <a:xfrm>
            <a:off x="4689307" y="73863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1" name="object 1121"/>
          <p:cNvSpPr/>
          <p:nvPr/>
        </p:nvSpPr>
        <p:spPr>
          <a:xfrm>
            <a:off x="4689307" y="73863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2" name="object 1122"/>
          <p:cNvSpPr/>
          <p:nvPr/>
        </p:nvSpPr>
        <p:spPr>
          <a:xfrm>
            <a:off x="4689307" y="73479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3" name="object 1123"/>
          <p:cNvSpPr/>
          <p:nvPr/>
        </p:nvSpPr>
        <p:spPr>
          <a:xfrm>
            <a:off x="4689307" y="73479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4" name="object 1124"/>
          <p:cNvSpPr/>
          <p:nvPr/>
        </p:nvSpPr>
        <p:spPr>
          <a:xfrm>
            <a:off x="4689307" y="73095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5" name="object 1125"/>
          <p:cNvSpPr/>
          <p:nvPr/>
        </p:nvSpPr>
        <p:spPr>
          <a:xfrm>
            <a:off x="4689307" y="73095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6" name="object 1126"/>
          <p:cNvSpPr/>
          <p:nvPr/>
        </p:nvSpPr>
        <p:spPr>
          <a:xfrm>
            <a:off x="4689307" y="72787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27" name="object 1127"/>
          <p:cNvSpPr/>
          <p:nvPr/>
        </p:nvSpPr>
        <p:spPr>
          <a:xfrm>
            <a:off x="4689307" y="72787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28" name="object 1128"/>
          <p:cNvSpPr/>
          <p:nvPr/>
        </p:nvSpPr>
        <p:spPr>
          <a:xfrm>
            <a:off x="4700838"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29" name="object 1129"/>
          <p:cNvSpPr/>
          <p:nvPr/>
        </p:nvSpPr>
        <p:spPr>
          <a:xfrm>
            <a:off x="5538704"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30" name="object 1130"/>
          <p:cNvSpPr/>
          <p:nvPr/>
        </p:nvSpPr>
        <p:spPr>
          <a:xfrm>
            <a:off x="6376570" y="742866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31" name="object 1131"/>
          <p:cNvSpPr/>
          <p:nvPr/>
        </p:nvSpPr>
        <p:spPr>
          <a:xfrm>
            <a:off x="319338" y="758240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32" name="object 1132"/>
          <p:cNvSpPr/>
          <p:nvPr/>
        </p:nvSpPr>
        <p:spPr>
          <a:xfrm>
            <a:off x="2279482" y="758240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33" name="object 1133"/>
          <p:cNvSpPr/>
          <p:nvPr/>
        </p:nvSpPr>
        <p:spPr>
          <a:xfrm>
            <a:off x="2998202" y="75785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4" name="object 1134"/>
          <p:cNvSpPr/>
          <p:nvPr/>
        </p:nvSpPr>
        <p:spPr>
          <a:xfrm>
            <a:off x="2998202" y="75785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5" name="object 1135"/>
          <p:cNvSpPr/>
          <p:nvPr/>
        </p:nvSpPr>
        <p:spPr>
          <a:xfrm>
            <a:off x="2998202" y="75401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6" name="object 1136"/>
          <p:cNvSpPr/>
          <p:nvPr/>
        </p:nvSpPr>
        <p:spPr>
          <a:xfrm>
            <a:off x="2998202" y="75401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7" name="object 1137"/>
          <p:cNvSpPr/>
          <p:nvPr/>
        </p:nvSpPr>
        <p:spPr>
          <a:xfrm>
            <a:off x="2998202" y="75016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38" name="object 1138"/>
          <p:cNvSpPr/>
          <p:nvPr/>
        </p:nvSpPr>
        <p:spPr>
          <a:xfrm>
            <a:off x="2998202" y="75016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39" name="object 1139"/>
          <p:cNvSpPr/>
          <p:nvPr/>
        </p:nvSpPr>
        <p:spPr>
          <a:xfrm>
            <a:off x="2998202" y="74632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0" name="object 1140"/>
          <p:cNvSpPr/>
          <p:nvPr/>
        </p:nvSpPr>
        <p:spPr>
          <a:xfrm>
            <a:off x="2998202" y="74632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1" name="object 1141"/>
          <p:cNvSpPr/>
          <p:nvPr/>
        </p:nvSpPr>
        <p:spPr>
          <a:xfrm>
            <a:off x="2998202" y="74325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2" name="object 1142"/>
          <p:cNvSpPr/>
          <p:nvPr/>
        </p:nvSpPr>
        <p:spPr>
          <a:xfrm>
            <a:off x="2998202" y="74325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3" name="object 1143"/>
          <p:cNvSpPr/>
          <p:nvPr/>
        </p:nvSpPr>
        <p:spPr>
          <a:xfrm>
            <a:off x="3009732" y="75824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44" name="object 1144"/>
          <p:cNvSpPr/>
          <p:nvPr/>
        </p:nvSpPr>
        <p:spPr>
          <a:xfrm>
            <a:off x="3855285" y="758240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45" name="object 1145"/>
          <p:cNvSpPr/>
          <p:nvPr/>
        </p:nvSpPr>
        <p:spPr>
          <a:xfrm>
            <a:off x="4689307" y="75785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6" name="object 1146"/>
          <p:cNvSpPr/>
          <p:nvPr/>
        </p:nvSpPr>
        <p:spPr>
          <a:xfrm>
            <a:off x="4689307" y="75785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7" name="object 1147"/>
          <p:cNvSpPr/>
          <p:nvPr/>
        </p:nvSpPr>
        <p:spPr>
          <a:xfrm>
            <a:off x="4689307" y="75401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48" name="object 1148"/>
          <p:cNvSpPr/>
          <p:nvPr/>
        </p:nvSpPr>
        <p:spPr>
          <a:xfrm>
            <a:off x="4689307" y="75401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49" name="object 1149"/>
          <p:cNvSpPr/>
          <p:nvPr/>
        </p:nvSpPr>
        <p:spPr>
          <a:xfrm>
            <a:off x="4689307" y="75016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0" name="object 1150"/>
          <p:cNvSpPr/>
          <p:nvPr/>
        </p:nvSpPr>
        <p:spPr>
          <a:xfrm>
            <a:off x="4689307" y="75016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1" name="object 1151"/>
          <p:cNvSpPr/>
          <p:nvPr/>
        </p:nvSpPr>
        <p:spPr>
          <a:xfrm>
            <a:off x="4689307" y="74632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2" name="object 1152"/>
          <p:cNvSpPr/>
          <p:nvPr/>
        </p:nvSpPr>
        <p:spPr>
          <a:xfrm>
            <a:off x="4689307" y="74632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3" name="object 1153"/>
          <p:cNvSpPr/>
          <p:nvPr/>
        </p:nvSpPr>
        <p:spPr>
          <a:xfrm>
            <a:off x="4689307" y="74325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54" name="object 1154"/>
          <p:cNvSpPr/>
          <p:nvPr/>
        </p:nvSpPr>
        <p:spPr>
          <a:xfrm>
            <a:off x="4689307" y="74325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55" name="object 1155"/>
          <p:cNvSpPr/>
          <p:nvPr/>
        </p:nvSpPr>
        <p:spPr>
          <a:xfrm>
            <a:off x="4700838"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56" name="object 1156"/>
          <p:cNvSpPr/>
          <p:nvPr/>
        </p:nvSpPr>
        <p:spPr>
          <a:xfrm>
            <a:off x="5538704"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57" name="object 1157"/>
          <p:cNvSpPr/>
          <p:nvPr/>
        </p:nvSpPr>
        <p:spPr>
          <a:xfrm>
            <a:off x="6376570" y="758240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58" name="object 1158"/>
          <p:cNvSpPr/>
          <p:nvPr/>
        </p:nvSpPr>
        <p:spPr>
          <a:xfrm>
            <a:off x="319338" y="773613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59" name="object 1159"/>
          <p:cNvSpPr/>
          <p:nvPr/>
        </p:nvSpPr>
        <p:spPr>
          <a:xfrm>
            <a:off x="2279482" y="773613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60" name="object 1160"/>
          <p:cNvSpPr/>
          <p:nvPr/>
        </p:nvSpPr>
        <p:spPr>
          <a:xfrm>
            <a:off x="2998202" y="77322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1" name="object 1161"/>
          <p:cNvSpPr/>
          <p:nvPr/>
        </p:nvSpPr>
        <p:spPr>
          <a:xfrm>
            <a:off x="2998202" y="77322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2" name="object 1162"/>
          <p:cNvSpPr/>
          <p:nvPr/>
        </p:nvSpPr>
        <p:spPr>
          <a:xfrm>
            <a:off x="2998202" y="76938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3" name="object 1163"/>
          <p:cNvSpPr/>
          <p:nvPr/>
        </p:nvSpPr>
        <p:spPr>
          <a:xfrm>
            <a:off x="2998202" y="76938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4" name="object 1164"/>
          <p:cNvSpPr/>
          <p:nvPr/>
        </p:nvSpPr>
        <p:spPr>
          <a:xfrm>
            <a:off x="2998202" y="76554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5" name="object 1165"/>
          <p:cNvSpPr/>
          <p:nvPr/>
        </p:nvSpPr>
        <p:spPr>
          <a:xfrm>
            <a:off x="2998202" y="76554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6" name="object 1166"/>
          <p:cNvSpPr/>
          <p:nvPr/>
        </p:nvSpPr>
        <p:spPr>
          <a:xfrm>
            <a:off x="2998202" y="76169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7" name="object 1167"/>
          <p:cNvSpPr/>
          <p:nvPr/>
        </p:nvSpPr>
        <p:spPr>
          <a:xfrm>
            <a:off x="2998202" y="76169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68" name="object 1168"/>
          <p:cNvSpPr/>
          <p:nvPr/>
        </p:nvSpPr>
        <p:spPr>
          <a:xfrm>
            <a:off x="2998202" y="75862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69" name="object 1169"/>
          <p:cNvSpPr/>
          <p:nvPr/>
        </p:nvSpPr>
        <p:spPr>
          <a:xfrm>
            <a:off x="2998202" y="75862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0" name="object 1170"/>
          <p:cNvSpPr/>
          <p:nvPr/>
        </p:nvSpPr>
        <p:spPr>
          <a:xfrm>
            <a:off x="3009732" y="77361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71" name="object 1171"/>
          <p:cNvSpPr/>
          <p:nvPr/>
        </p:nvSpPr>
        <p:spPr>
          <a:xfrm>
            <a:off x="3855285" y="773613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72" name="object 1172"/>
          <p:cNvSpPr/>
          <p:nvPr/>
        </p:nvSpPr>
        <p:spPr>
          <a:xfrm>
            <a:off x="4689307" y="77322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3" name="object 1173"/>
          <p:cNvSpPr/>
          <p:nvPr/>
        </p:nvSpPr>
        <p:spPr>
          <a:xfrm>
            <a:off x="4689307" y="77322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4" name="object 1174"/>
          <p:cNvSpPr/>
          <p:nvPr/>
        </p:nvSpPr>
        <p:spPr>
          <a:xfrm>
            <a:off x="4689307" y="76938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5" name="object 1175"/>
          <p:cNvSpPr/>
          <p:nvPr/>
        </p:nvSpPr>
        <p:spPr>
          <a:xfrm>
            <a:off x="4689307" y="76938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6" name="object 1176"/>
          <p:cNvSpPr/>
          <p:nvPr/>
        </p:nvSpPr>
        <p:spPr>
          <a:xfrm>
            <a:off x="4689307" y="76554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7" name="object 1177"/>
          <p:cNvSpPr/>
          <p:nvPr/>
        </p:nvSpPr>
        <p:spPr>
          <a:xfrm>
            <a:off x="4689307" y="76554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78" name="object 1178"/>
          <p:cNvSpPr/>
          <p:nvPr/>
        </p:nvSpPr>
        <p:spPr>
          <a:xfrm>
            <a:off x="4689307" y="76169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79" name="object 1179"/>
          <p:cNvSpPr/>
          <p:nvPr/>
        </p:nvSpPr>
        <p:spPr>
          <a:xfrm>
            <a:off x="4689307" y="76169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0" name="object 1180"/>
          <p:cNvSpPr/>
          <p:nvPr/>
        </p:nvSpPr>
        <p:spPr>
          <a:xfrm>
            <a:off x="4689307" y="75862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1" name="object 1181"/>
          <p:cNvSpPr/>
          <p:nvPr/>
        </p:nvSpPr>
        <p:spPr>
          <a:xfrm>
            <a:off x="4689307" y="75862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2" name="object 1182"/>
          <p:cNvSpPr/>
          <p:nvPr/>
        </p:nvSpPr>
        <p:spPr>
          <a:xfrm>
            <a:off x="4700838"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83" name="object 1183"/>
          <p:cNvSpPr/>
          <p:nvPr/>
        </p:nvSpPr>
        <p:spPr>
          <a:xfrm>
            <a:off x="5538704"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84" name="object 1184"/>
          <p:cNvSpPr/>
          <p:nvPr/>
        </p:nvSpPr>
        <p:spPr>
          <a:xfrm>
            <a:off x="6376570" y="773613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185" name="object 1185"/>
          <p:cNvSpPr/>
          <p:nvPr/>
        </p:nvSpPr>
        <p:spPr>
          <a:xfrm>
            <a:off x="319338" y="788987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186" name="object 1186"/>
          <p:cNvSpPr/>
          <p:nvPr/>
        </p:nvSpPr>
        <p:spPr>
          <a:xfrm>
            <a:off x="2279482" y="788987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187" name="object 1187"/>
          <p:cNvSpPr/>
          <p:nvPr/>
        </p:nvSpPr>
        <p:spPr>
          <a:xfrm>
            <a:off x="2998202" y="78860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88" name="object 1188"/>
          <p:cNvSpPr/>
          <p:nvPr/>
        </p:nvSpPr>
        <p:spPr>
          <a:xfrm>
            <a:off x="2998202" y="78860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89" name="object 1189"/>
          <p:cNvSpPr/>
          <p:nvPr/>
        </p:nvSpPr>
        <p:spPr>
          <a:xfrm>
            <a:off x="2998202" y="78475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0" name="object 1190"/>
          <p:cNvSpPr/>
          <p:nvPr/>
        </p:nvSpPr>
        <p:spPr>
          <a:xfrm>
            <a:off x="2998202" y="78475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1" name="object 1191"/>
          <p:cNvSpPr/>
          <p:nvPr/>
        </p:nvSpPr>
        <p:spPr>
          <a:xfrm>
            <a:off x="2998202" y="78091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2" name="object 1192"/>
          <p:cNvSpPr/>
          <p:nvPr/>
        </p:nvSpPr>
        <p:spPr>
          <a:xfrm>
            <a:off x="2998202" y="78091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3" name="object 1193"/>
          <p:cNvSpPr/>
          <p:nvPr/>
        </p:nvSpPr>
        <p:spPr>
          <a:xfrm>
            <a:off x="2998202" y="777072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4" name="object 1194"/>
          <p:cNvSpPr/>
          <p:nvPr/>
        </p:nvSpPr>
        <p:spPr>
          <a:xfrm>
            <a:off x="2998202" y="77707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5" name="object 1195"/>
          <p:cNvSpPr/>
          <p:nvPr/>
        </p:nvSpPr>
        <p:spPr>
          <a:xfrm>
            <a:off x="2998202" y="77399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196" name="object 1196"/>
          <p:cNvSpPr/>
          <p:nvPr/>
        </p:nvSpPr>
        <p:spPr>
          <a:xfrm>
            <a:off x="2998202" y="77399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197" name="object 1197"/>
          <p:cNvSpPr/>
          <p:nvPr/>
        </p:nvSpPr>
        <p:spPr>
          <a:xfrm>
            <a:off x="3009732" y="788987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98" name="object 1198"/>
          <p:cNvSpPr/>
          <p:nvPr/>
        </p:nvSpPr>
        <p:spPr>
          <a:xfrm>
            <a:off x="3855285" y="788987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199" name="object 1199"/>
          <p:cNvSpPr/>
          <p:nvPr/>
        </p:nvSpPr>
        <p:spPr>
          <a:xfrm>
            <a:off x="4689307" y="78860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0" name="object 1200"/>
          <p:cNvSpPr/>
          <p:nvPr/>
        </p:nvSpPr>
        <p:spPr>
          <a:xfrm>
            <a:off x="4689307" y="78860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1" name="object 1201"/>
          <p:cNvSpPr/>
          <p:nvPr/>
        </p:nvSpPr>
        <p:spPr>
          <a:xfrm>
            <a:off x="4689307" y="78475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2" name="object 1202"/>
          <p:cNvSpPr/>
          <p:nvPr/>
        </p:nvSpPr>
        <p:spPr>
          <a:xfrm>
            <a:off x="4689307" y="78475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3" name="object 1203"/>
          <p:cNvSpPr/>
          <p:nvPr/>
        </p:nvSpPr>
        <p:spPr>
          <a:xfrm>
            <a:off x="4689307" y="78091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4" name="object 1204"/>
          <p:cNvSpPr/>
          <p:nvPr/>
        </p:nvSpPr>
        <p:spPr>
          <a:xfrm>
            <a:off x="4689307" y="78091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5" name="object 1205"/>
          <p:cNvSpPr/>
          <p:nvPr/>
        </p:nvSpPr>
        <p:spPr>
          <a:xfrm>
            <a:off x="4689307" y="777072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6" name="object 1206"/>
          <p:cNvSpPr/>
          <p:nvPr/>
        </p:nvSpPr>
        <p:spPr>
          <a:xfrm>
            <a:off x="4689307" y="77707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7" name="object 1207"/>
          <p:cNvSpPr/>
          <p:nvPr/>
        </p:nvSpPr>
        <p:spPr>
          <a:xfrm>
            <a:off x="4689307" y="77399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08" name="object 1208"/>
          <p:cNvSpPr/>
          <p:nvPr/>
        </p:nvSpPr>
        <p:spPr>
          <a:xfrm>
            <a:off x="4689307" y="77399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09" name="object 1209"/>
          <p:cNvSpPr/>
          <p:nvPr/>
        </p:nvSpPr>
        <p:spPr>
          <a:xfrm>
            <a:off x="4700838"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10" name="object 1210"/>
          <p:cNvSpPr/>
          <p:nvPr/>
        </p:nvSpPr>
        <p:spPr>
          <a:xfrm>
            <a:off x="5538704"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11" name="object 1211"/>
          <p:cNvSpPr/>
          <p:nvPr/>
        </p:nvSpPr>
        <p:spPr>
          <a:xfrm>
            <a:off x="6376570" y="788987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12" name="object 1212"/>
          <p:cNvSpPr/>
          <p:nvPr/>
        </p:nvSpPr>
        <p:spPr>
          <a:xfrm>
            <a:off x="319338" y="804361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213" name="object 1213"/>
          <p:cNvSpPr/>
          <p:nvPr/>
        </p:nvSpPr>
        <p:spPr>
          <a:xfrm>
            <a:off x="2279482" y="804361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214" name="object 1214"/>
          <p:cNvSpPr/>
          <p:nvPr/>
        </p:nvSpPr>
        <p:spPr>
          <a:xfrm>
            <a:off x="2998202" y="80397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5" name="object 1215"/>
          <p:cNvSpPr/>
          <p:nvPr/>
        </p:nvSpPr>
        <p:spPr>
          <a:xfrm>
            <a:off x="2998202" y="80397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6" name="object 1216"/>
          <p:cNvSpPr/>
          <p:nvPr/>
        </p:nvSpPr>
        <p:spPr>
          <a:xfrm>
            <a:off x="2998202" y="80013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7" name="object 1217"/>
          <p:cNvSpPr/>
          <p:nvPr/>
        </p:nvSpPr>
        <p:spPr>
          <a:xfrm>
            <a:off x="2998202" y="80013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18" name="object 1218"/>
          <p:cNvSpPr/>
          <p:nvPr/>
        </p:nvSpPr>
        <p:spPr>
          <a:xfrm>
            <a:off x="2998202" y="79629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19" name="object 1219"/>
          <p:cNvSpPr/>
          <p:nvPr/>
        </p:nvSpPr>
        <p:spPr>
          <a:xfrm>
            <a:off x="2998202" y="79629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0" name="object 1220"/>
          <p:cNvSpPr/>
          <p:nvPr/>
        </p:nvSpPr>
        <p:spPr>
          <a:xfrm>
            <a:off x="2998202" y="79244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1" name="object 1221"/>
          <p:cNvSpPr/>
          <p:nvPr/>
        </p:nvSpPr>
        <p:spPr>
          <a:xfrm>
            <a:off x="2998202" y="79244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2" name="object 1222"/>
          <p:cNvSpPr/>
          <p:nvPr/>
        </p:nvSpPr>
        <p:spPr>
          <a:xfrm>
            <a:off x="2998202" y="78937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3" name="object 1223"/>
          <p:cNvSpPr/>
          <p:nvPr/>
        </p:nvSpPr>
        <p:spPr>
          <a:xfrm>
            <a:off x="2998202" y="78937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4" name="object 1224"/>
          <p:cNvSpPr/>
          <p:nvPr/>
        </p:nvSpPr>
        <p:spPr>
          <a:xfrm>
            <a:off x="3009732" y="804361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25" name="object 1225"/>
          <p:cNvSpPr/>
          <p:nvPr/>
        </p:nvSpPr>
        <p:spPr>
          <a:xfrm>
            <a:off x="3855285" y="804361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26" name="object 1226"/>
          <p:cNvSpPr/>
          <p:nvPr/>
        </p:nvSpPr>
        <p:spPr>
          <a:xfrm>
            <a:off x="4689307" y="80397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7" name="object 1227"/>
          <p:cNvSpPr/>
          <p:nvPr/>
        </p:nvSpPr>
        <p:spPr>
          <a:xfrm>
            <a:off x="4689307" y="80397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28" name="object 1228"/>
          <p:cNvSpPr/>
          <p:nvPr/>
        </p:nvSpPr>
        <p:spPr>
          <a:xfrm>
            <a:off x="4689307" y="80013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29" name="object 1229"/>
          <p:cNvSpPr/>
          <p:nvPr/>
        </p:nvSpPr>
        <p:spPr>
          <a:xfrm>
            <a:off x="4689307" y="80013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0" name="object 1230"/>
          <p:cNvSpPr/>
          <p:nvPr/>
        </p:nvSpPr>
        <p:spPr>
          <a:xfrm>
            <a:off x="4689307" y="79629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1" name="object 1231"/>
          <p:cNvSpPr/>
          <p:nvPr/>
        </p:nvSpPr>
        <p:spPr>
          <a:xfrm>
            <a:off x="4689307" y="79629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2" name="object 1232"/>
          <p:cNvSpPr/>
          <p:nvPr/>
        </p:nvSpPr>
        <p:spPr>
          <a:xfrm>
            <a:off x="4689307" y="79244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3" name="object 1233"/>
          <p:cNvSpPr/>
          <p:nvPr/>
        </p:nvSpPr>
        <p:spPr>
          <a:xfrm>
            <a:off x="4689307" y="79244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4" name="object 1234"/>
          <p:cNvSpPr/>
          <p:nvPr/>
        </p:nvSpPr>
        <p:spPr>
          <a:xfrm>
            <a:off x="4689307" y="78937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35" name="object 1235"/>
          <p:cNvSpPr/>
          <p:nvPr/>
        </p:nvSpPr>
        <p:spPr>
          <a:xfrm>
            <a:off x="4689307" y="78937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36" name="object 1236"/>
          <p:cNvSpPr/>
          <p:nvPr/>
        </p:nvSpPr>
        <p:spPr>
          <a:xfrm>
            <a:off x="4700838"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37" name="object 1237"/>
          <p:cNvSpPr/>
          <p:nvPr/>
        </p:nvSpPr>
        <p:spPr>
          <a:xfrm>
            <a:off x="5538704"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38" name="object 1238"/>
          <p:cNvSpPr/>
          <p:nvPr/>
        </p:nvSpPr>
        <p:spPr>
          <a:xfrm>
            <a:off x="6376570" y="804361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239" name="object 1239"/>
          <p:cNvSpPr/>
          <p:nvPr/>
        </p:nvSpPr>
        <p:spPr>
          <a:xfrm>
            <a:off x="319338" y="8266530"/>
            <a:ext cx="1952625" cy="0"/>
          </a:xfrm>
          <a:custGeom>
            <a:avLst/>
            <a:gdLst/>
            <a:ahLst/>
            <a:cxnLst/>
            <a:rect l="l" t="t" r="r" b="b"/>
            <a:pathLst>
              <a:path w="1952625" h="0">
                <a:moveTo>
                  <a:pt x="0" y="0"/>
                </a:moveTo>
                <a:lnTo>
                  <a:pt x="1952457" y="0"/>
                </a:lnTo>
              </a:path>
            </a:pathLst>
          </a:custGeom>
          <a:ln w="7686">
            <a:solidFill>
              <a:srgbClr val="000000"/>
            </a:solidFill>
          </a:ln>
        </p:spPr>
        <p:txBody>
          <a:bodyPr wrap="square" lIns="0" tIns="0" rIns="0" bIns="0" rtlCol="0"/>
          <a:lstStyle/>
          <a:p/>
        </p:txBody>
      </p:sp>
      <p:sp>
        <p:nvSpPr>
          <p:cNvPr id="1240" name="object 1240"/>
          <p:cNvSpPr/>
          <p:nvPr/>
        </p:nvSpPr>
        <p:spPr>
          <a:xfrm>
            <a:off x="2279482" y="8266530"/>
            <a:ext cx="722630" cy="0"/>
          </a:xfrm>
          <a:custGeom>
            <a:avLst/>
            <a:gdLst/>
            <a:ahLst/>
            <a:cxnLst/>
            <a:rect l="l" t="t" r="r" b="b"/>
            <a:pathLst>
              <a:path w="722630" h="0">
                <a:moveTo>
                  <a:pt x="0" y="0"/>
                </a:moveTo>
                <a:lnTo>
                  <a:pt x="722563" y="0"/>
                </a:lnTo>
              </a:path>
            </a:pathLst>
          </a:custGeom>
          <a:ln w="7686">
            <a:solidFill>
              <a:srgbClr val="000000"/>
            </a:solidFill>
          </a:ln>
        </p:spPr>
        <p:txBody>
          <a:bodyPr wrap="square" lIns="0" tIns="0" rIns="0" bIns="0" rtlCol="0"/>
          <a:lstStyle/>
          <a:p/>
        </p:txBody>
      </p:sp>
      <p:sp>
        <p:nvSpPr>
          <p:cNvPr id="1241" name="object 1241"/>
          <p:cNvSpPr/>
          <p:nvPr/>
        </p:nvSpPr>
        <p:spPr>
          <a:xfrm>
            <a:off x="2998202" y="82626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2" name="object 1242"/>
          <p:cNvSpPr/>
          <p:nvPr/>
        </p:nvSpPr>
        <p:spPr>
          <a:xfrm>
            <a:off x="2998202" y="82626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3" name="object 1243"/>
          <p:cNvSpPr/>
          <p:nvPr/>
        </p:nvSpPr>
        <p:spPr>
          <a:xfrm>
            <a:off x="2998202" y="82319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4" name="object 1244"/>
          <p:cNvSpPr/>
          <p:nvPr/>
        </p:nvSpPr>
        <p:spPr>
          <a:xfrm>
            <a:off x="2998202" y="82319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5" name="object 1245"/>
          <p:cNvSpPr/>
          <p:nvPr/>
        </p:nvSpPr>
        <p:spPr>
          <a:xfrm>
            <a:off x="2998202" y="82011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6" name="object 1246"/>
          <p:cNvSpPr/>
          <p:nvPr/>
        </p:nvSpPr>
        <p:spPr>
          <a:xfrm>
            <a:off x="2998202" y="82011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7" name="object 1247"/>
          <p:cNvSpPr/>
          <p:nvPr/>
        </p:nvSpPr>
        <p:spPr>
          <a:xfrm>
            <a:off x="2998202" y="81704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48" name="object 1248"/>
          <p:cNvSpPr/>
          <p:nvPr/>
        </p:nvSpPr>
        <p:spPr>
          <a:xfrm>
            <a:off x="2998202" y="81704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49" name="object 1249"/>
          <p:cNvSpPr/>
          <p:nvPr/>
        </p:nvSpPr>
        <p:spPr>
          <a:xfrm>
            <a:off x="2998202" y="81396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0" name="object 1250"/>
          <p:cNvSpPr/>
          <p:nvPr/>
        </p:nvSpPr>
        <p:spPr>
          <a:xfrm>
            <a:off x="2998202" y="81396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1" name="object 1251"/>
          <p:cNvSpPr/>
          <p:nvPr/>
        </p:nvSpPr>
        <p:spPr>
          <a:xfrm>
            <a:off x="2998202" y="81089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2" name="object 1252"/>
          <p:cNvSpPr/>
          <p:nvPr/>
        </p:nvSpPr>
        <p:spPr>
          <a:xfrm>
            <a:off x="2998202" y="81089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3" name="object 1253"/>
          <p:cNvSpPr/>
          <p:nvPr/>
        </p:nvSpPr>
        <p:spPr>
          <a:xfrm>
            <a:off x="2998202" y="80782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4" name="object 1254"/>
          <p:cNvSpPr/>
          <p:nvPr/>
        </p:nvSpPr>
        <p:spPr>
          <a:xfrm>
            <a:off x="2998202" y="80782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5" name="object 1255"/>
          <p:cNvSpPr/>
          <p:nvPr/>
        </p:nvSpPr>
        <p:spPr>
          <a:xfrm>
            <a:off x="2998202" y="80474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56" name="object 1256"/>
          <p:cNvSpPr/>
          <p:nvPr/>
        </p:nvSpPr>
        <p:spPr>
          <a:xfrm>
            <a:off x="2998202" y="80474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57" name="object 1257"/>
          <p:cNvSpPr/>
          <p:nvPr/>
        </p:nvSpPr>
        <p:spPr>
          <a:xfrm>
            <a:off x="3009732" y="8266530"/>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1258" name="object 1258"/>
          <p:cNvSpPr/>
          <p:nvPr/>
        </p:nvSpPr>
        <p:spPr>
          <a:xfrm>
            <a:off x="3855285" y="8266530"/>
            <a:ext cx="838200" cy="0"/>
          </a:xfrm>
          <a:custGeom>
            <a:avLst/>
            <a:gdLst/>
            <a:ahLst/>
            <a:cxnLst/>
            <a:rect l="l" t="t" r="r" b="b"/>
            <a:pathLst>
              <a:path w="838200" h="0">
                <a:moveTo>
                  <a:pt x="0" y="0"/>
                </a:moveTo>
                <a:lnTo>
                  <a:pt x="837865" y="0"/>
                </a:lnTo>
              </a:path>
            </a:pathLst>
          </a:custGeom>
          <a:ln w="7686">
            <a:solidFill>
              <a:srgbClr val="000000"/>
            </a:solidFill>
          </a:ln>
        </p:spPr>
        <p:txBody>
          <a:bodyPr wrap="square" lIns="0" tIns="0" rIns="0" bIns="0" rtlCol="0"/>
          <a:lstStyle/>
          <a:p/>
        </p:txBody>
      </p:sp>
      <p:sp>
        <p:nvSpPr>
          <p:cNvPr id="1259" name="object 1259"/>
          <p:cNvSpPr/>
          <p:nvPr/>
        </p:nvSpPr>
        <p:spPr>
          <a:xfrm>
            <a:off x="4689307" y="82626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0" name="object 1260"/>
          <p:cNvSpPr/>
          <p:nvPr/>
        </p:nvSpPr>
        <p:spPr>
          <a:xfrm>
            <a:off x="4689307" y="82626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1" name="object 1261"/>
          <p:cNvSpPr/>
          <p:nvPr/>
        </p:nvSpPr>
        <p:spPr>
          <a:xfrm>
            <a:off x="4689307" y="82319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2" name="object 1262"/>
          <p:cNvSpPr/>
          <p:nvPr/>
        </p:nvSpPr>
        <p:spPr>
          <a:xfrm>
            <a:off x="4689307" y="82319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3" name="object 1263"/>
          <p:cNvSpPr/>
          <p:nvPr/>
        </p:nvSpPr>
        <p:spPr>
          <a:xfrm>
            <a:off x="4689307" y="82011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4" name="object 1264"/>
          <p:cNvSpPr/>
          <p:nvPr/>
        </p:nvSpPr>
        <p:spPr>
          <a:xfrm>
            <a:off x="4689307" y="82011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5" name="object 1265"/>
          <p:cNvSpPr/>
          <p:nvPr/>
        </p:nvSpPr>
        <p:spPr>
          <a:xfrm>
            <a:off x="4689307" y="81704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6" name="object 1266"/>
          <p:cNvSpPr/>
          <p:nvPr/>
        </p:nvSpPr>
        <p:spPr>
          <a:xfrm>
            <a:off x="4689307" y="81704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7" name="object 1267"/>
          <p:cNvSpPr/>
          <p:nvPr/>
        </p:nvSpPr>
        <p:spPr>
          <a:xfrm>
            <a:off x="4689307" y="81396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68" name="object 1268"/>
          <p:cNvSpPr/>
          <p:nvPr/>
        </p:nvSpPr>
        <p:spPr>
          <a:xfrm>
            <a:off x="4689307" y="81396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69" name="object 1269"/>
          <p:cNvSpPr/>
          <p:nvPr/>
        </p:nvSpPr>
        <p:spPr>
          <a:xfrm>
            <a:off x="4689307" y="81089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0" name="object 1270"/>
          <p:cNvSpPr/>
          <p:nvPr/>
        </p:nvSpPr>
        <p:spPr>
          <a:xfrm>
            <a:off x="4689307" y="81089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1" name="object 1271"/>
          <p:cNvSpPr/>
          <p:nvPr/>
        </p:nvSpPr>
        <p:spPr>
          <a:xfrm>
            <a:off x="4689307" y="80782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2" name="object 1272"/>
          <p:cNvSpPr/>
          <p:nvPr/>
        </p:nvSpPr>
        <p:spPr>
          <a:xfrm>
            <a:off x="4689307" y="80782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3" name="object 1273"/>
          <p:cNvSpPr/>
          <p:nvPr/>
        </p:nvSpPr>
        <p:spPr>
          <a:xfrm>
            <a:off x="4689307" y="80474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74" name="object 1274"/>
          <p:cNvSpPr/>
          <p:nvPr/>
        </p:nvSpPr>
        <p:spPr>
          <a:xfrm>
            <a:off x="4689307" y="80474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75" name="object 1275"/>
          <p:cNvSpPr/>
          <p:nvPr/>
        </p:nvSpPr>
        <p:spPr>
          <a:xfrm>
            <a:off x="4700838"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76" name="object 1276"/>
          <p:cNvSpPr/>
          <p:nvPr/>
        </p:nvSpPr>
        <p:spPr>
          <a:xfrm>
            <a:off x="5538704"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77" name="object 1277"/>
          <p:cNvSpPr/>
          <p:nvPr/>
        </p:nvSpPr>
        <p:spPr>
          <a:xfrm>
            <a:off x="6376570" y="8266530"/>
            <a:ext cx="830580" cy="0"/>
          </a:xfrm>
          <a:custGeom>
            <a:avLst/>
            <a:gdLst/>
            <a:ahLst/>
            <a:cxnLst/>
            <a:rect l="l" t="t" r="r" b="b"/>
            <a:pathLst>
              <a:path w="830579" h="0">
                <a:moveTo>
                  <a:pt x="0" y="0"/>
                </a:moveTo>
                <a:lnTo>
                  <a:pt x="830178" y="0"/>
                </a:lnTo>
              </a:path>
            </a:pathLst>
          </a:custGeom>
          <a:ln w="7686">
            <a:solidFill>
              <a:srgbClr val="000000"/>
            </a:solidFill>
          </a:ln>
        </p:spPr>
        <p:txBody>
          <a:bodyPr wrap="square" lIns="0" tIns="0" rIns="0" bIns="0" rtlCol="0"/>
          <a:lstStyle/>
          <a:p/>
        </p:txBody>
      </p:sp>
      <p:sp>
        <p:nvSpPr>
          <p:cNvPr id="1278" name="object 1278"/>
          <p:cNvSpPr/>
          <p:nvPr/>
        </p:nvSpPr>
        <p:spPr>
          <a:xfrm>
            <a:off x="319338" y="8420267"/>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279" name="object 1279"/>
          <p:cNvSpPr/>
          <p:nvPr/>
        </p:nvSpPr>
        <p:spPr>
          <a:xfrm>
            <a:off x="2279482" y="8420267"/>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280" name="object 1280"/>
          <p:cNvSpPr/>
          <p:nvPr/>
        </p:nvSpPr>
        <p:spPr>
          <a:xfrm>
            <a:off x="2998202" y="841642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1" name="object 1281"/>
          <p:cNvSpPr/>
          <p:nvPr/>
        </p:nvSpPr>
        <p:spPr>
          <a:xfrm>
            <a:off x="2998202" y="841642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2" name="object 1282"/>
          <p:cNvSpPr/>
          <p:nvPr/>
        </p:nvSpPr>
        <p:spPr>
          <a:xfrm>
            <a:off x="2998202" y="837798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3" name="object 1283"/>
          <p:cNvSpPr/>
          <p:nvPr/>
        </p:nvSpPr>
        <p:spPr>
          <a:xfrm>
            <a:off x="2998202" y="837798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4" name="object 1284"/>
          <p:cNvSpPr/>
          <p:nvPr/>
        </p:nvSpPr>
        <p:spPr>
          <a:xfrm>
            <a:off x="2998202" y="83395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5" name="object 1285"/>
          <p:cNvSpPr/>
          <p:nvPr/>
        </p:nvSpPr>
        <p:spPr>
          <a:xfrm>
            <a:off x="2998202" y="83395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6" name="object 1286"/>
          <p:cNvSpPr/>
          <p:nvPr/>
        </p:nvSpPr>
        <p:spPr>
          <a:xfrm>
            <a:off x="2998202" y="83011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7" name="object 1287"/>
          <p:cNvSpPr/>
          <p:nvPr/>
        </p:nvSpPr>
        <p:spPr>
          <a:xfrm>
            <a:off x="2998202" y="83011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88" name="object 1288"/>
          <p:cNvSpPr/>
          <p:nvPr/>
        </p:nvSpPr>
        <p:spPr>
          <a:xfrm>
            <a:off x="2998202" y="82703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89" name="object 1289"/>
          <p:cNvSpPr/>
          <p:nvPr/>
        </p:nvSpPr>
        <p:spPr>
          <a:xfrm>
            <a:off x="2998202" y="82703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0" name="object 1290"/>
          <p:cNvSpPr/>
          <p:nvPr/>
        </p:nvSpPr>
        <p:spPr>
          <a:xfrm>
            <a:off x="3009732" y="84202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91" name="object 1291"/>
          <p:cNvSpPr/>
          <p:nvPr/>
        </p:nvSpPr>
        <p:spPr>
          <a:xfrm>
            <a:off x="3855285" y="8420267"/>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292" name="object 1292"/>
          <p:cNvSpPr/>
          <p:nvPr/>
        </p:nvSpPr>
        <p:spPr>
          <a:xfrm>
            <a:off x="4689307" y="841642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3" name="object 1293"/>
          <p:cNvSpPr/>
          <p:nvPr/>
        </p:nvSpPr>
        <p:spPr>
          <a:xfrm>
            <a:off x="4689307" y="841642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4" name="object 1294"/>
          <p:cNvSpPr/>
          <p:nvPr/>
        </p:nvSpPr>
        <p:spPr>
          <a:xfrm>
            <a:off x="4689307" y="837798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5" name="object 1295"/>
          <p:cNvSpPr/>
          <p:nvPr/>
        </p:nvSpPr>
        <p:spPr>
          <a:xfrm>
            <a:off x="4689307" y="837798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6" name="object 1296"/>
          <p:cNvSpPr/>
          <p:nvPr/>
        </p:nvSpPr>
        <p:spPr>
          <a:xfrm>
            <a:off x="4689307" y="83395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7" name="object 1297"/>
          <p:cNvSpPr/>
          <p:nvPr/>
        </p:nvSpPr>
        <p:spPr>
          <a:xfrm>
            <a:off x="4689307" y="83395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298" name="object 1298"/>
          <p:cNvSpPr/>
          <p:nvPr/>
        </p:nvSpPr>
        <p:spPr>
          <a:xfrm>
            <a:off x="4689307" y="83011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299" name="object 1299"/>
          <p:cNvSpPr/>
          <p:nvPr/>
        </p:nvSpPr>
        <p:spPr>
          <a:xfrm>
            <a:off x="4689307" y="83011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0" name="object 1300"/>
          <p:cNvSpPr/>
          <p:nvPr/>
        </p:nvSpPr>
        <p:spPr>
          <a:xfrm>
            <a:off x="4689307" y="82703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1" name="object 1301"/>
          <p:cNvSpPr/>
          <p:nvPr/>
        </p:nvSpPr>
        <p:spPr>
          <a:xfrm>
            <a:off x="4689307" y="82703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2" name="object 1302"/>
          <p:cNvSpPr/>
          <p:nvPr/>
        </p:nvSpPr>
        <p:spPr>
          <a:xfrm>
            <a:off x="4700838"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03" name="object 1303"/>
          <p:cNvSpPr/>
          <p:nvPr/>
        </p:nvSpPr>
        <p:spPr>
          <a:xfrm>
            <a:off x="5538704"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04" name="object 1304"/>
          <p:cNvSpPr/>
          <p:nvPr/>
        </p:nvSpPr>
        <p:spPr>
          <a:xfrm>
            <a:off x="6376570" y="8420267"/>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05" name="object 1305"/>
          <p:cNvSpPr/>
          <p:nvPr/>
        </p:nvSpPr>
        <p:spPr>
          <a:xfrm>
            <a:off x="319338" y="8574003"/>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06" name="object 1306"/>
          <p:cNvSpPr/>
          <p:nvPr/>
        </p:nvSpPr>
        <p:spPr>
          <a:xfrm>
            <a:off x="2279482" y="8574003"/>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07" name="object 1307"/>
          <p:cNvSpPr/>
          <p:nvPr/>
        </p:nvSpPr>
        <p:spPr>
          <a:xfrm>
            <a:off x="2998202" y="857016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08" name="object 1308"/>
          <p:cNvSpPr/>
          <p:nvPr/>
        </p:nvSpPr>
        <p:spPr>
          <a:xfrm>
            <a:off x="2998202" y="857016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09" name="object 1309"/>
          <p:cNvSpPr/>
          <p:nvPr/>
        </p:nvSpPr>
        <p:spPr>
          <a:xfrm>
            <a:off x="2998202" y="853172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0" name="object 1310"/>
          <p:cNvSpPr/>
          <p:nvPr/>
        </p:nvSpPr>
        <p:spPr>
          <a:xfrm>
            <a:off x="2998202" y="853172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1" name="object 1311"/>
          <p:cNvSpPr/>
          <p:nvPr/>
        </p:nvSpPr>
        <p:spPr>
          <a:xfrm>
            <a:off x="2998202" y="849329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2" name="object 1312"/>
          <p:cNvSpPr/>
          <p:nvPr/>
        </p:nvSpPr>
        <p:spPr>
          <a:xfrm>
            <a:off x="2998202" y="849329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3" name="object 1313"/>
          <p:cNvSpPr/>
          <p:nvPr/>
        </p:nvSpPr>
        <p:spPr>
          <a:xfrm>
            <a:off x="2998202" y="84548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4" name="object 1314"/>
          <p:cNvSpPr/>
          <p:nvPr/>
        </p:nvSpPr>
        <p:spPr>
          <a:xfrm>
            <a:off x="2998202" y="84548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5" name="object 1315"/>
          <p:cNvSpPr/>
          <p:nvPr/>
        </p:nvSpPr>
        <p:spPr>
          <a:xfrm>
            <a:off x="2998202" y="84241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16" name="object 1316"/>
          <p:cNvSpPr/>
          <p:nvPr/>
        </p:nvSpPr>
        <p:spPr>
          <a:xfrm>
            <a:off x="2998202" y="84241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17" name="object 1317"/>
          <p:cNvSpPr/>
          <p:nvPr/>
        </p:nvSpPr>
        <p:spPr>
          <a:xfrm>
            <a:off x="3009732" y="857400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18" name="object 1318"/>
          <p:cNvSpPr/>
          <p:nvPr/>
        </p:nvSpPr>
        <p:spPr>
          <a:xfrm>
            <a:off x="3855285" y="8574003"/>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19" name="object 1319"/>
          <p:cNvSpPr/>
          <p:nvPr/>
        </p:nvSpPr>
        <p:spPr>
          <a:xfrm>
            <a:off x="4689307" y="857016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0" name="object 1320"/>
          <p:cNvSpPr/>
          <p:nvPr/>
        </p:nvSpPr>
        <p:spPr>
          <a:xfrm>
            <a:off x="4689307" y="857016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1" name="object 1321"/>
          <p:cNvSpPr/>
          <p:nvPr/>
        </p:nvSpPr>
        <p:spPr>
          <a:xfrm>
            <a:off x="4689307" y="853172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2" name="object 1322"/>
          <p:cNvSpPr/>
          <p:nvPr/>
        </p:nvSpPr>
        <p:spPr>
          <a:xfrm>
            <a:off x="4689307" y="853172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3" name="object 1323"/>
          <p:cNvSpPr/>
          <p:nvPr/>
        </p:nvSpPr>
        <p:spPr>
          <a:xfrm>
            <a:off x="4689307" y="849329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4" name="object 1324"/>
          <p:cNvSpPr/>
          <p:nvPr/>
        </p:nvSpPr>
        <p:spPr>
          <a:xfrm>
            <a:off x="4689307" y="849329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5" name="object 1325"/>
          <p:cNvSpPr/>
          <p:nvPr/>
        </p:nvSpPr>
        <p:spPr>
          <a:xfrm>
            <a:off x="4689307" y="84548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6" name="object 1326"/>
          <p:cNvSpPr/>
          <p:nvPr/>
        </p:nvSpPr>
        <p:spPr>
          <a:xfrm>
            <a:off x="4689307" y="84548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7" name="object 1327"/>
          <p:cNvSpPr/>
          <p:nvPr/>
        </p:nvSpPr>
        <p:spPr>
          <a:xfrm>
            <a:off x="4689307" y="84241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28" name="object 1328"/>
          <p:cNvSpPr/>
          <p:nvPr/>
        </p:nvSpPr>
        <p:spPr>
          <a:xfrm>
            <a:off x="4689307" y="84241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29" name="object 1329"/>
          <p:cNvSpPr/>
          <p:nvPr/>
        </p:nvSpPr>
        <p:spPr>
          <a:xfrm>
            <a:off x="4700838"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30" name="object 1330"/>
          <p:cNvSpPr/>
          <p:nvPr/>
        </p:nvSpPr>
        <p:spPr>
          <a:xfrm>
            <a:off x="5538704"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31" name="object 1331"/>
          <p:cNvSpPr/>
          <p:nvPr/>
        </p:nvSpPr>
        <p:spPr>
          <a:xfrm>
            <a:off x="6376570" y="8574003"/>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32" name="object 1332"/>
          <p:cNvSpPr/>
          <p:nvPr/>
        </p:nvSpPr>
        <p:spPr>
          <a:xfrm>
            <a:off x="319338" y="8727740"/>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33" name="object 1333"/>
          <p:cNvSpPr/>
          <p:nvPr/>
        </p:nvSpPr>
        <p:spPr>
          <a:xfrm>
            <a:off x="2279482" y="8727740"/>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34" name="object 1334"/>
          <p:cNvSpPr/>
          <p:nvPr/>
        </p:nvSpPr>
        <p:spPr>
          <a:xfrm>
            <a:off x="2998202" y="872389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5" name="object 1335"/>
          <p:cNvSpPr/>
          <p:nvPr/>
        </p:nvSpPr>
        <p:spPr>
          <a:xfrm>
            <a:off x="2998202" y="872389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6" name="object 1336"/>
          <p:cNvSpPr/>
          <p:nvPr/>
        </p:nvSpPr>
        <p:spPr>
          <a:xfrm>
            <a:off x="2998202" y="868546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7" name="object 1337"/>
          <p:cNvSpPr/>
          <p:nvPr/>
        </p:nvSpPr>
        <p:spPr>
          <a:xfrm>
            <a:off x="2998202" y="868546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38" name="object 1338"/>
          <p:cNvSpPr/>
          <p:nvPr/>
        </p:nvSpPr>
        <p:spPr>
          <a:xfrm>
            <a:off x="2998202" y="864702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39" name="object 1339"/>
          <p:cNvSpPr/>
          <p:nvPr/>
        </p:nvSpPr>
        <p:spPr>
          <a:xfrm>
            <a:off x="2998202" y="864702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0" name="object 1340"/>
          <p:cNvSpPr/>
          <p:nvPr/>
        </p:nvSpPr>
        <p:spPr>
          <a:xfrm>
            <a:off x="2998202" y="86085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1" name="object 1341"/>
          <p:cNvSpPr/>
          <p:nvPr/>
        </p:nvSpPr>
        <p:spPr>
          <a:xfrm>
            <a:off x="2998202" y="86085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2" name="object 1342"/>
          <p:cNvSpPr/>
          <p:nvPr/>
        </p:nvSpPr>
        <p:spPr>
          <a:xfrm>
            <a:off x="2998202" y="85778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3" name="object 1343"/>
          <p:cNvSpPr/>
          <p:nvPr/>
        </p:nvSpPr>
        <p:spPr>
          <a:xfrm>
            <a:off x="2998202" y="85778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4" name="object 1344"/>
          <p:cNvSpPr/>
          <p:nvPr/>
        </p:nvSpPr>
        <p:spPr>
          <a:xfrm>
            <a:off x="3009732" y="87277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45" name="object 1345"/>
          <p:cNvSpPr/>
          <p:nvPr/>
        </p:nvSpPr>
        <p:spPr>
          <a:xfrm>
            <a:off x="3855285" y="8727740"/>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46" name="object 1346"/>
          <p:cNvSpPr/>
          <p:nvPr/>
        </p:nvSpPr>
        <p:spPr>
          <a:xfrm>
            <a:off x="4689307" y="872389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7" name="object 1347"/>
          <p:cNvSpPr/>
          <p:nvPr/>
        </p:nvSpPr>
        <p:spPr>
          <a:xfrm>
            <a:off x="4689307" y="872389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48" name="object 1348"/>
          <p:cNvSpPr/>
          <p:nvPr/>
        </p:nvSpPr>
        <p:spPr>
          <a:xfrm>
            <a:off x="4689307" y="868546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49" name="object 1349"/>
          <p:cNvSpPr/>
          <p:nvPr/>
        </p:nvSpPr>
        <p:spPr>
          <a:xfrm>
            <a:off x="4689307" y="868546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0" name="object 1350"/>
          <p:cNvSpPr/>
          <p:nvPr/>
        </p:nvSpPr>
        <p:spPr>
          <a:xfrm>
            <a:off x="4689307" y="864702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1" name="object 1351"/>
          <p:cNvSpPr/>
          <p:nvPr/>
        </p:nvSpPr>
        <p:spPr>
          <a:xfrm>
            <a:off x="4689307" y="864702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2" name="object 1352"/>
          <p:cNvSpPr/>
          <p:nvPr/>
        </p:nvSpPr>
        <p:spPr>
          <a:xfrm>
            <a:off x="4689307" y="86085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3" name="object 1353"/>
          <p:cNvSpPr/>
          <p:nvPr/>
        </p:nvSpPr>
        <p:spPr>
          <a:xfrm>
            <a:off x="4689307" y="86085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4" name="object 1354"/>
          <p:cNvSpPr/>
          <p:nvPr/>
        </p:nvSpPr>
        <p:spPr>
          <a:xfrm>
            <a:off x="4689307" y="85778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55" name="object 1355"/>
          <p:cNvSpPr/>
          <p:nvPr/>
        </p:nvSpPr>
        <p:spPr>
          <a:xfrm>
            <a:off x="4689307" y="85778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56" name="object 1356"/>
          <p:cNvSpPr/>
          <p:nvPr/>
        </p:nvSpPr>
        <p:spPr>
          <a:xfrm>
            <a:off x="4700838"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57" name="object 1357"/>
          <p:cNvSpPr/>
          <p:nvPr/>
        </p:nvSpPr>
        <p:spPr>
          <a:xfrm>
            <a:off x="5538704"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58" name="object 1358"/>
          <p:cNvSpPr/>
          <p:nvPr/>
        </p:nvSpPr>
        <p:spPr>
          <a:xfrm>
            <a:off x="6376570" y="8727740"/>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59" name="object 1359"/>
          <p:cNvSpPr/>
          <p:nvPr/>
        </p:nvSpPr>
        <p:spPr>
          <a:xfrm>
            <a:off x="319338" y="888147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60" name="object 1360"/>
          <p:cNvSpPr/>
          <p:nvPr/>
        </p:nvSpPr>
        <p:spPr>
          <a:xfrm>
            <a:off x="2279482" y="888147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61" name="object 1361"/>
          <p:cNvSpPr/>
          <p:nvPr/>
        </p:nvSpPr>
        <p:spPr>
          <a:xfrm>
            <a:off x="2998202" y="887763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2" name="object 1362"/>
          <p:cNvSpPr/>
          <p:nvPr/>
        </p:nvSpPr>
        <p:spPr>
          <a:xfrm>
            <a:off x="2998202" y="887763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3" name="object 1363"/>
          <p:cNvSpPr/>
          <p:nvPr/>
        </p:nvSpPr>
        <p:spPr>
          <a:xfrm>
            <a:off x="2998202" y="883920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4" name="object 1364"/>
          <p:cNvSpPr/>
          <p:nvPr/>
        </p:nvSpPr>
        <p:spPr>
          <a:xfrm>
            <a:off x="2998202" y="883920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5" name="object 1365"/>
          <p:cNvSpPr/>
          <p:nvPr/>
        </p:nvSpPr>
        <p:spPr>
          <a:xfrm>
            <a:off x="2998202" y="880076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6" name="object 1366"/>
          <p:cNvSpPr/>
          <p:nvPr/>
        </p:nvSpPr>
        <p:spPr>
          <a:xfrm>
            <a:off x="2998202" y="880076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7" name="object 1367"/>
          <p:cNvSpPr/>
          <p:nvPr/>
        </p:nvSpPr>
        <p:spPr>
          <a:xfrm>
            <a:off x="2998202" y="87623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68" name="object 1368"/>
          <p:cNvSpPr/>
          <p:nvPr/>
        </p:nvSpPr>
        <p:spPr>
          <a:xfrm>
            <a:off x="2998202" y="87623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69" name="object 1369"/>
          <p:cNvSpPr/>
          <p:nvPr/>
        </p:nvSpPr>
        <p:spPr>
          <a:xfrm>
            <a:off x="2998202" y="87315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0" name="object 1370"/>
          <p:cNvSpPr/>
          <p:nvPr/>
        </p:nvSpPr>
        <p:spPr>
          <a:xfrm>
            <a:off x="2998202" y="87315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1" name="object 1371"/>
          <p:cNvSpPr/>
          <p:nvPr/>
        </p:nvSpPr>
        <p:spPr>
          <a:xfrm>
            <a:off x="3009732" y="888147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72" name="object 1372"/>
          <p:cNvSpPr/>
          <p:nvPr/>
        </p:nvSpPr>
        <p:spPr>
          <a:xfrm>
            <a:off x="3855285" y="888147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73" name="object 1373"/>
          <p:cNvSpPr/>
          <p:nvPr/>
        </p:nvSpPr>
        <p:spPr>
          <a:xfrm>
            <a:off x="4689307" y="887763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4" name="object 1374"/>
          <p:cNvSpPr/>
          <p:nvPr/>
        </p:nvSpPr>
        <p:spPr>
          <a:xfrm>
            <a:off x="4689307" y="887763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5" name="object 1375"/>
          <p:cNvSpPr/>
          <p:nvPr/>
        </p:nvSpPr>
        <p:spPr>
          <a:xfrm>
            <a:off x="4689307" y="883920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6" name="object 1376"/>
          <p:cNvSpPr/>
          <p:nvPr/>
        </p:nvSpPr>
        <p:spPr>
          <a:xfrm>
            <a:off x="4689307" y="883920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7" name="object 1377"/>
          <p:cNvSpPr/>
          <p:nvPr/>
        </p:nvSpPr>
        <p:spPr>
          <a:xfrm>
            <a:off x="4689307" y="880076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78" name="object 1378"/>
          <p:cNvSpPr/>
          <p:nvPr/>
        </p:nvSpPr>
        <p:spPr>
          <a:xfrm>
            <a:off x="4689307" y="880076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79" name="object 1379"/>
          <p:cNvSpPr/>
          <p:nvPr/>
        </p:nvSpPr>
        <p:spPr>
          <a:xfrm>
            <a:off x="4689307" y="87623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0" name="object 1380"/>
          <p:cNvSpPr/>
          <p:nvPr/>
        </p:nvSpPr>
        <p:spPr>
          <a:xfrm>
            <a:off x="4689307" y="87623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1" name="object 1381"/>
          <p:cNvSpPr/>
          <p:nvPr/>
        </p:nvSpPr>
        <p:spPr>
          <a:xfrm>
            <a:off x="4689307" y="87315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2" name="object 1382"/>
          <p:cNvSpPr/>
          <p:nvPr/>
        </p:nvSpPr>
        <p:spPr>
          <a:xfrm>
            <a:off x="4689307" y="87315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83" name="object 1383"/>
          <p:cNvSpPr/>
          <p:nvPr/>
        </p:nvSpPr>
        <p:spPr>
          <a:xfrm>
            <a:off x="4700838"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84" name="object 1384"/>
          <p:cNvSpPr/>
          <p:nvPr/>
        </p:nvSpPr>
        <p:spPr>
          <a:xfrm>
            <a:off x="5538704"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85" name="object 1385"/>
          <p:cNvSpPr/>
          <p:nvPr/>
        </p:nvSpPr>
        <p:spPr>
          <a:xfrm>
            <a:off x="6376570" y="888147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386" name="object 1386"/>
          <p:cNvSpPr/>
          <p:nvPr/>
        </p:nvSpPr>
        <p:spPr>
          <a:xfrm>
            <a:off x="319338" y="9035214"/>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387" name="object 1387"/>
          <p:cNvSpPr/>
          <p:nvPr/>
        </p:nvSpPr>
        <p:spPr>
          <a:xfrm>
            <a:off x="2279482" y="9035214"/>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388" name="object 1388"/>
          <p:cNvSpPr/>
          <p:nvPr/>
        </p:nvSpPr>
        <p:spPr>
          <a:xfrm>
            <a:off x="2998202" y="903137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89" name="object 1389"/>
          <p:cNvSpPr/>
          <p:nvPr/>
        </p:nvSpPr>
        <p:spPr>
          <a:xfrm>
            <a:off x="2998202" y="903137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0" name="object 1390"/>
          <p:cNvSpPr/>
          <p:nvPr/>
        </p:nvSpPr>
        <p:spPr>
          <a:xfrm>
            <a:off x="2998202" y="899293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1" name="object 1391"/>
          <p:cNvSpPr/>
          <p:nvPr/>
        </p:nvSpPr>
        <p:spPr>
          <a:xfrm>
            <a:off x="2998202" y="899293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2" name="object 1392"/>
          <p:cNvSpPr/>
          <p:nvPr/>
        </p:nvSpPr>
        <p:spPr>
          <a:xfrm>
            <a:off x="2998202" y="895450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3" name="object 1393"/>
          <p:cNvSpPr/>
          <p:nvPr/>
        </p:nvSpPr>
        <p:spPr>
          <a:xfrm>
            <a:off x="2998202" y="895450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4" name="object 1394"/>
          <p:cNvSpPr/>
          <p:nvPr/>
        </p:nvSpPr>
        <p:spPr>
          <a:xfrm>
            <a:off x="2998202" y="89160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5" name="object 1395"/>
          <p:cNvSpPr/>
          <p:nvPr/>
        </p:nvSpPr>
        <p:spPr>
          <a:xfrm>
            <a:off x="2998202" y="89160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6" name="object 1396"/>
          <p:cNvSpPr/>
          <p:nvPr/>
        </p:nvSpPr>
        <p:spPr>
          <a:xfrm>
            <a:off x="2998202" y="88853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397" name="object 1397"/>
          <p:cNvSpPr/>
          <p:nvPr/>
        </p:nvSpPr>
        <p:spPr>
          <a:xfrm>
            <a:off x="2998202" y="88853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398" name="object 1398"/>
          <p:cNvSpPr/>
          <p:nvPr/>
        </p:nvSpPr>
        <p:spPr>
          <a:xfrm>
            <a:off x="3009732" y="90352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399" name="object 1399"/>
          <p:cNvSpPr/>
          <p:nvPr/>
        </p:nvSpPr>
        <p:spPr>
          <a:xfrm>
            <a:off x="3855285" y="9035214"/>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00" name="object 1400"/>
          <p:cNvSpPr/>
          <p:nvPr/>
        </p:nvSpPr>
        <p:spPr>
          <a:xfrm>
            <a:off x="4689307" y="903137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1" name="object 1401"/>
          <p:cNvSpPr/>
          <p:nvPr/>
        </p:nvSpPr>
        <p:spPr>
          <a:xfrm>
            <a:off x="4689307" y="903137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2" name="object 1402"/>
          <p:cNvSpPr/>
          <p:nvPr/>
        </p:nvSpPr>
        <p:spPr>
          <a:xfrm>
            <a:off x="4689307" y="899293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3" name="object 1403"/>
          <p:cNvSpPr/>
          <p:nvPr/>
        </p:nvSpPr>
        <p:spPr>
          <a:xfrm>
            <a:off x="4689307" y="899293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4" name="object 1404"/>
          <p:cNvSpPr/>
          <p:nvPr/>
        </p:nvSpPr>
        <p:spPr>
          <a:xfrm>
            <a:off x="4689307" y="895450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5" name="object 1405"/>
          <p:cNvSpPr/>
          <p:nvPr/>
        </p:nvSpPr>
        <p:spPr>
          <a:xfrm>
            <a:off x="4689307" y="895450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6" name="object 1406"/>
          <p:cNvSpPr/>
          <p:nvPr/>
        </p:nvSpPr>
        <p:spPr>
          <a:xfrm>
            <a:off x="4689307" y="89160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7" name="object 1407"/>
          <p:cNvSpPr/>
          <p:nvPr/>
        </p:nvSpPr>
        <p:spPr>
          <a:xfrm>
            <a:off x="4689307" y="89160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08" name="object 1408"/>
          <p:cNvSpPr/>
          <p:nvPr/>
        </p:nvSpPr>
        <p:spPr>
          <a:xfrm>
            <a:off x="4689307" y="88853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09" name="object 1409"/>
          <p:cNvSpPr/>
          <p:nvPr/>
        </p:nvSpPr>
        <p:spPr>
          <a:xfrm>
            <a:off x="4689307" y="88853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0" name="object 1410"/>
          <p:cNvSpPr/>
          <p:nvPr/>
        </p:nvSpPr>
        <p:spPr>
          <a:xfrm>
            <a:off x="4700838"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11" name="object 1411"/>
          <p:cNvSpPr/>
          <p:nvPr/>
        </p:nvSpPr>
        <p:spPr>
          <a:xfrm>
            <a:off x="5538704"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12" name="object 1412"/>
          <p:cNvSpPr/>
          <p:nvPr/>
        </p:nvSpPr>
        <p:spPr>
          <a:xfrm>
            <a:off x="6376570" y="9035214"/>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13" name="object 1413"/>
          <p:cNvSpPr/>
          <p:nvPr/>
        </p:nvSpPr>
        <p:spPr>
          <a:xfrm>
            <a:off x="319338" y="9188951"/>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14" name="object 1414"/>
          <p:cNvSpPr/>
          <p:nvPr/>
        </p:nvSpPr>
        <p:spPr>
          <a:xfrm>
            <a:off x="2279482" y="9188951"/>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15" name="object 1415"/>
          <p:cNvSpPr/>
          <p:nvPr/>
        </p:nvSpPr>
        <p:spPr>
          <a:xfrm>
            <a:off x="2998202" y="918510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6" name="object 1416"/>
          <p:cNvSpPr/>
          <p:nvPr/>
        </p:nvSpPr>
        <p:spPr>
          <a:xfrm>
            <a:off x="2998202" y="918510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7" name="object 1417"/>
          <p:cNvSpPr/>
          <p:nvPr/>
        </p:nvSpPr>
        <p:spPr>
          <a:xfrm>
            <a:off x="2998202" y="914667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18" name="object 1418"/>
          <p:cNvSpPr/>
          <p:nvPr/>
        </p:nvSpPr>
        <p:spPr>
          <a:xfrm>
            <a:off x="2998202" y="914667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19" name="object 1419"/>
          <p:cNvSpPr/>
          <p:nvPr/>
        </p:nvSpPr>
        <p:spPr>
          <a:xfrm>
            <a:off x="2998202" y="910823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0" name="object 1420"/>
          <p:cNvSpPr/>
          <p:nvPr/>
        </p:nvSpPr>
        <p:spPr>
          <a:xfrm>
            <a:off x="2998202" y="910823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1" name="object 1421"/>
          <p:cNvSpPr/>
          <p:nvPr/>
        </p:nvSpPr>
        <p:spPr>
          <a:xfrm>
            <a:off x="2998202" y="90698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2" name="object 1422"/>
          <p:cNvSpPr/>
          <p:nvPr/>
        </p:nvSpPr>
        <p:spPr>
          <a:xfrm>
            <a:off x="2998202" y="90698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3" name="object 1423"/>
          <p:cNvSpPr/>
          <p:nvPr/>
        </p:nvSpPr>
        <p:spPr>
          <a:xfrm>
            <a:off x="2998202" y="903905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4" name="object 1424"/>
          <p:cNvSpPr/>
          <p:nvPr/>
        </p:nvSpPr>
        <p:spPr>
          <a:xfrm>
            <a:off x="2998202" y="903905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5" name="object 1425"/>
          <p:cNvSpPr/>
          <p:nvPr/>
        </p:nvSpPr>
        <p:spPr>
          <a:xfrm>
            <a:off x="3009732" y="91889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26" name="object 1426"/>
          <p:cNvSpPr/>
          <p:nvPr/>
        </p:nvSpPr>
        <p:spPr>
          <a:xfrm>
            <a:off x="3855285" y="9188951"/>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27" name="object 1427"/>
          <p:cNvSpPr/>
          <p:nvPr/>
        </p:nvSpPr>
        <p:spPr>
          <a:xfrm>
            <a:off x="4689307" y="918510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28" name="object 1428"/>
          <p:cNvSpPr/>
          <p:nvPr/>
        </p:nvSpPr>
        <p:spPr>
          <a:xfrm>
            <a:off x="4689307" y="918510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29" name="object 1429"/>
          <p:cNvSpPr/>
          <p:nvPr/>
        </p:nvSpPr>
        <p:spPr>
          <a:xfrm>
            <a:off x="4689307" y="914667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0" name="object 1430"/>
          <p:cNvSpPr/>
          <p:nvPr/>
        </p:nvSpPr>
        <p:spPr>
          <a:xfrm>
            <a:off x="4689307" y="914667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1" name="object 1431"/>
          <p:cNvSpPr/>
          <p:nvPr/>
        </p:nvSpPr>
        <p:spPr>
          <a:xfrm>
            <a:off x="4689307" y="910823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2" name="object 1432"/>
          <p:cNvSpPr/>
          <p:nvPr/>
        </p:nvSpPr>
        <p:spPr>
          <a:xfrm>
            <a:off x="4689307" y="910823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3" name="object 1433"/>
          <p:cNvSpPr/>
          <p:nvPr/>
        </p:nvSpPr>
        <p:spPr>
          <a:xfrm>
            <a:off x="4689307" y="90698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4" name="object 1434"/>
          <p:cNvSpPr/>
          <p:nvPr/>
        </p:nvSpPr>
        <p:spPr>
          <a:xfrm>
            <a:off x="4689307" y="90698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5" name="object 1435"/>
          <p:cNvSpPr/>
          <p:nvPr/>
        </p:nvSpPr>
        <p:spPr>
          <a:xfrm>
            <a:off x="4689307" y="903905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36" name="object 1436"/>
          <p:cNvSpPr/>
          <p:nvPr/>
        </p:nvSpPr>
        <p:spPr>
          <a:xfrm>
            <a:off x="4689307" y="903905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37" name="object 1437"/>
          <p:cNvSpPr/>
          <p:nvPr/>
        </p:nvSpPr>
        <p:spPr>
          <a:xfrm>
            <a:off x="4700838"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38" name="object 1438"/>
          <p:cNvSpPr/>
          <p:nvPr/>
        </p:nvSpPr>
        <p:spPr>
          <a:xfrm>
            <a:off x="5538704"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39" name="object 1439"/>
          <p:cNvSpPr/>
          <p:nvPr/>
        </p:nvSpPr>
        <p:spPr>
          <a:xfrm>
            <a:off x="6376570" y="9188951"/>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40" name="object 1440"/>
          <p:cNvSpPr/>
          <p:nvPr/>
        </p:nvSpPr>
        <p:spPr>
          <a:xfrm>
            <a:off x="319338" y="9342688"/>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41" name="object 1441"/>
          <p:cNvSpPr/>
          <p:nvPr/>
        </p:nvSpPr>
        <p:spPr>
          <a:xfrm>
            <a:off x="2279482" y="9342688"/>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42" name="object 1442"/>
          <p:cNvSpPr/>
          <p:nvPr/>
        </p:nvSpPr>
        <p:spPr>
          <a:xfrm>
            <a:off x="2998202" y="933884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3" name="object 1443"/>
          <p:cNvSpPr/>
          <p:nvPr/>
        </p:nvSpPr>
        <p:spPr>
          <a:xfrm>
            <a:off x="2998202" y="933884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4" name="object 1444"/>
          <p:cNvSpPr/>
          <p:nvPr/>
        </p:nvSpPr>
        <p:spPr>
          <a:xfrm>
            <a:off x="2998202" y="930041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5" name="object 1445"/>
          <p:cNvSpPr/>
          <p:nvPr/>
        </p:nvSpPr>
        <p:spPr>
          <a:xfrm>
            <a:off x="2998202" y="930041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6" name="object 1446"/>
          <p:cNvSpPr/>
          <p:nvPr/>
        </p:nvSpPr>
        <p:spPr>
          <a:xfrm>
            <a:off x="2998202" y="9261976"/>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7" name="object 1447"/>
          <p:cNvSpPr/>
          <p:nvPr/>
        </p:nvSpPr>
        <p:spPr>
          <a:xfrm>
            <a:off x="2998202" y="9261976"/>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48" name="object 1448"/>
          <p:cNvSpPr/>
          <p:nvPr/>
        </p:nvSpPr>
        <p:spPr>
          <a:xfrm>
            <a:off x="2998202" y="9223542"/>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49" name="object 1449"/>
          <p:cNvSpPr/>
          <p:nvPr/>
        </p:nvSpPr>
        <p:spPr>
          <a:xfrm>
            <a:off x="2998202" y="9223542"/>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0" name="object 1450"/>
          <p:cNvSpPr/>
          <p:nvPr/>
        </p:nvSpPr>
        <p:spPr>
          <a:xfrm>
            <a:off x="2998202" y="919279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1" name="object 1451"/>
          <p:cNvSpPr/>
          <p:nvPr/>
        </p:nvSpPr>
        <p:spPr>
          <a:xfrm>
            <a:off x="2998202" y="919279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2" name="object 1452"/>
          <p:cNvSpPr/>
          <p:nvPr/>
        </p:nvSpPr>
        <p:spPr>
          <a:xfrm>
            <a:off x="3009732" y="93426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53" name="object 1453"/>
          <p:cNvSpPr/>
          <p:nvPr/>
        </p:nvSpPr>
        <p:spPr>
          <a:xfrm>
            <a:off x="3855285" y="9342688"/>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54" name="object 1454"/>
          <p:cNvSpPr/>
          <p:nvPr/>
        </p:nvSpPr>
        <p:spPr>
          <a:xfrm>
            <a:off x="4689307" y="933884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5" name="object 1455"/>
          <p:cNvSpPr/>
          <p:nvPr/>
        </p:nvSpPr>
        <p:spPr>
          <a:xfrm>
            <a:off x="4689307" y="933884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6" name="object 1456"/>
          <p:cNvSpPr/>
          <p:nvPr/>
        </p:nvSpPr>
        <p:spPr>
          <a:xfrm>
            <a:off x="4689307" y="930041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7" name="object 1457"/>
          <p:cNvSpPr/>
          <p:nvPr/>
        </p:nvSpPr>
        <p:spPr>
          <a:xfrm>
            <a:off x="4689307" y="930041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58" name="object 1458"/>
          <p:cNvSpPr/>
          <p:nvPr/>
        </p:nvSpPr>
        <p:spPr>
          <a:xfrm>
            <a:off x="4689307" y="9261976"/>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59" name="object 1459"/>
          <p:cNvSpPr/>
          <p:nvPr/>
        </p:nvSpPr>
        <p:spPr>
          <a:xfrm>
            <a:off x="4689307" y="9261976"/>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0" name="object 1460"/>
          <p:cNvSpPr/>
          <p:nvPr/>
        </p:nvSpPr>
        <p:spPr>
          <a:xfrm>
            <a:off x="4689307" y="9223542"/>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1" name="object 1461"/>
          <p:cNvSpPr/>
          <p:nvPr/>
        </p:nvSpPr>
        <p:spPr>
          <a:xfrm>
            <a:off x="4689307" y="9223542"/>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2" name="object 1462"/>
          <p:cNvSpPr/>
          <p:nvPr/>
        </p:nvSpPr>
        <p:spPr>
          <a:xfrm>
            <a:off x="4689307" y="919279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63" name="object 1463"/>
          <p:cNvSpPr/>
          <p:nvPr/>
        </p:nvSpPr>
        <p:spPr>
          <a:xfrm>
            <a:off x="4689307" y="919279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64" name="object 1464"/>
          <p:cNvSpPr/>
          <p:nvPr/>
        </p:nvSpPr>
        <p:spPr>
          <a:xfrm>
            <a:off x="4700838"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65" name="object 1465"/>
          <p:cNvSpPr/>
          <p:nvPr/>
        </p:nvSpPr>
        <p:spPr>
          <a:xfrm>
            <a:off x="5538704"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66" name="object 1466"/>
          <p:cNvSpPr/>
          <p:nvPr/>
        </p:nvSpPr>
        <p:spPr>
          <a:xfrm>
            <a:off x="6376570" y="9342688"/>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67" name="object 1467"/>
          <p:cNvSpPr/>
          <p:nvPr/>
        </p:nvSpPr>
        <p:spPr>
          <a:xfrm>
            <a:off x="319338" y="9496425"/>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68" name="object 1468"/>
          <p:cNvSpPr/>
          <p:nvPr/>
        </p:nvSpPr>
        <p:spPr>
          <a:xfrm>
            <a:off x="2279482" y="9496425"/>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69" name="object 1469"/>
          <p:cNvSpPr/>
          <p:nvPr/>
        </p:nvSpPr>
        <p:spPr>
          <a:xfrm>
            <a:off x="2998202" y="949258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0" name="object 1470"/>
          <p:cNvSpPr/>
          <p:nvPr/>
        </p:nvSpPr>
        <p:spPr>
          <a:xfrm>
            <a:off x="2998202" y="949258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1" name="object 1471"/>
          <p:cNvSpPr/>
          <p:nvPr/>
        </p:nvSpPr>
        <p:spPr>
          <a:xfrm>
            <a:off x="2998202" y="945414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2" name="object 1472"/>
          <p:cNvSpPr/>
          <p:nvPr/>
        </p:nvSpPr>
        <p:spPr>
          <a:xfrm>
            <a:off x="2998202" y="945414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3" name="object 1473"/>
          <p:cNvSpPr/>
          <p:nvPr/>
        </p:nvSpPr>
        <p:spPr>
          <a:xfrm>
            <a:off x="2998202" y="941571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4" name="object 1474"/>
          <p:cNvSpPr/>
          <p:nvPr/>
        </p:nvSpPr>
        <p:spPr>
          <a:xfrm>
            <a:off x="2998202" y="941571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5" name="object 1475"/>
          <p:cNvSpPr/>
          <p:nvPr/>
        </p:nvSpPr>
        <p:spPr>
          <a:xfrm>
            <a:off x="2998202" y="9377279"/>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6" name="object 1476"/>
          <p:cNvSpPr/>
          <p:nvPr/>
        </p:nvSpPr>
        <p:spPr>
          <a:xfrm>
            <a:off x="2998202" y="9377279"/>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7" name="object 1477"/>
          <p:cNvSpPr/>
          <p:nvPr/>
        </p:nvSpPr>
        <p:spPr>
          <a:xfrm>
            <a:off x="2998202" y="934653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78" name="object 1478"/>
          <p:cNvSpPr/>
          <p:nvPr/>
        </p:nvSpPr>
        <p:spPr>
          <a:xfrm>
            <a:off x="2998202" y="934653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79" name="object 1479"/>
          <p:cNvSpPr/>
          <p:nvPr/>
        </p:nvSpPr>
        <p:spPr>
          <a:xfrm>
            <a:off x="3009732" y="94964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80" name="object 1480"/>
          <p:cNvSpPr/>
          <p:nvPr/>
        </p:nvSpPr>
        <p:spPr>
          <a:xfrm>
            <a:off x="3855285" y="9496425"/>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481" name="object 1481"/>
          <p:cNvSpPr/>
          <p:nvPr/>
        </p:nvSpPr>
        <p:spPr>
          <a:xfrm>
            <a:off x="4689307" y="949258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2" name="object 1482"/>
          <p:cNvSpPr/>
          <p:nvPr/>
        </p:nvSpPr>
        <p:spPr>
          <a:xfrm>
            <a:off x="4689307" y="949258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3" name="object 1483"/>
          <p:cNvSpPr/>
          <p:nvPr/>
        </p:nvSpPr>
        <p:spPr>
          <a:xfrm>
            <a:off x="4689307" y="945414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4" name="object 1484"/>
          <p:cNvSpPr/>
          <p:nvPr/>
        </p:nvSpPr>
        <p:spPr>
          <a:xfrm>
            <a:off x="4689307" y="945414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5" name="object 1485"/>
          <p:cNvSpPr/>
          <p:nvPr/>
        </p:nvSpPr>
        <p:spPr>
          <a:xfrm>
            <a:off x="4689307" y="941571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6" name="object 1486"/>
          <p:cNvSpPr/>
          <p:nvPr/>
        </p:nvSpPr>
        <p:spPr>
          <a:xfrm>
            <a:off x="4689307" y="941571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7" name="object 1487"/>
          <p:cNvSpPr/>
          <p:nvPr/>
        </p:nvSpPr>
        <p:spPr>
          <a:xfrm>
            <a:off x="4689307" y="9377279"/>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88" name="object 1488"/>
          <p:cNvSpPr/>
          <p:nvPr/>
        </p:nvSpPr>
        <p:spPr>
          <a:xfrm>
            <a:off x="4689307" y="9377279"/>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89" name="object 1489"/>
          <p:cNvSpPr/>
          <p:nvPr/>
        </p:nvSpPr>
        <p:spPr>
          <a:xfrm>
            <a:off x="4689307" y="934653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0" name="object 1490"/>
          <p:cNvSpPr/>
          <p:nvPr/>
        </p:nvSpPr>
        <p:spPr>
          <a:xfrm>
            <a:off x="4689307" y="934653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1" name="object 1491"/>
          <p:cNvSpPr/>
          <p:nvPr/>
        </p:nvSpPr>
        <p:spPr>
          <a:xfrm>
            <a:off x="4700838"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92" name="object 1492"/>
          <p:cNvSpPr/>
          <p:nvPr/>
        </p:nvSpPr>
        <p:spPr>
          <a:xfrm>
            <a:off x="5538704"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93" name="object 1493"/>
          <p:cNvSpPr/>
          <p:nvPr/>
        </p:nvSpPr>
        <p:spPr>
          <a:xfrm>
            <a:off x="6376570" y="9496425"/>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494" name="object 1494"/>
          <p:cNvSpPr/>
          <p:nvPr/>
        </p:nvSpPr>
        <p:spPr>
          <a:xfrm>
            <a:off x="319338" y="9650162"/>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495" name="object 1495"/>
          <p:cNvSpPr/>
          <p:nvPr/>
        </p:nvSpPr>
        <p:spPr>
          <a:xfrm>
            <a:off x="2279482" y="9650162"/>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496" name="object 1496"/>
          <p:cNvSpPr/>
          <p:nvPr/>
        </p:nvSpPr>
        <p:spPr>
          <a:xfrm>
            <a:off x="2998202" y="964631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7" name="object 1497"/>
          <p:cNvSpPr/>
          <p:nvPr/>
        </p:nvSpPr>
        <p:spPr>
          <a:xfrm>
            <a:off x="2998202" y="964631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498" name="object 1498"/>
          <p:cNvSpPr/>
          <p:nvPr/>
        </p:nvSpPr>
        <p:spPr>
          <a:xfrm>
            <a:off x="2998202" y="9607884"/>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499" name="object 1499"/>
          <p:cNvSpPr/>
          <p:nvPr/>
        </p:nvSpPr>
        <p:spPr>
          <a:xfrm>
            <a:off x="2998202" y="9607884"/>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0" name="object 1500"/>
          <p:cNvSpPr/>
          <p:nvPr/>
        </p:nvSpPr>
        <p:spPr>
          <a:xfrm>
            <a:off x="2998202" y="9569450"/>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1" name="object 1501"/>
          <p:cNvSpPr/>
          <p:nvPr/>
        </p:nvSpPr>
        <p:spPr>
          <a:xfrm>
            <a:off x="2998202" y="9569450"/>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2" name="object 1502"/>
          <p:cNvSpPr/>
          <p:nvPr/>
        </p:nvSpPr>
        <p:spPr>
          <a:xfrm>
            <a:off x="2998202" y="953101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3" name="object 1503"/>
          <p:cNvSpPr/>
          <p:nvPr/>
        </p:nvSpPr>
        <p:spPr>
          <a:xfrm>
            <a:off x="2998202" y="953101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4" name="object 1504"/>
          <p:cNvSpPr/>
          <p:nvPr/>
        </p:nvSpPr>
        <p:spPr>
          <a:xfrm>
            <a:off x="2998202" y="9500268"/>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5" name="object 1505"/>
          <p:cNvSpPr/>
          <p:nvPr/>
        </p:nvSpPr>
        <p:spPr>
          <a:xfrm>
            <a:off x="2998202" y="9500268"/>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06" name="object 1506"/>
          <p:cNvSpPr/>
          <p:nvPr/>
        </p:nvSpPr>
        <p:spPr>
          <a:xfrm>
            <a:off x="3009732" y="965016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07" name="object 1507"/>
          <p:cNvSpPr/>
          <p:nvPr/>
        </p:nvSpPr>
        <p:spPr>
          <a:xfrm>
            <a:off x="3855285" y="9650162"/>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08" name="object 1508"/>
          <p:cNvSpPr/>
          <p:nvPr/>
        </p:nvSpPr>
        <p:spPr>
          <a:xfrm>
            <a:off x="4689307" y="964631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09" name="object 1509"/>
          <p:cNvSpPr/>
          <p:nvPr/>
        </p:nvSpPr>
        <p:spPr>
          <a:xfrm>
            <a:off x="4689307" y="964631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0" name="object 1510"/>
          <p:cNvSpPr/>
          <p:nvPr/>
        </p:nvSpPr>
        <p:spPr>
          <a:xfrm>
            <a:off x="4689307" y="9607884"/>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1" name="object 1511"/>
          <p:cNvSpPr/>
          <p:nvPr/>
        </p:nvSpPr>
        <p:spPr>
          <a:xfrm>
            <a:off x="4689307" y="9607884"/>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2" name="object 1512"/>
          <p:cNvSpPr/>
          <p:nvPr/>
        </p:nvSpPr>
        <p:spPr>
          <a:xfrm>
            <a:off x="4689307" y="9569450"/>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3" name="object 1513"/>
          <p:cNvSpPr/>
          <p:nvPr/>
        </p:nvSpPr>
        <p:spPr>
          <a:xfrm>
            <a:off x="4689307" y="9569450"/>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4" name="object 1514"/>
          <p:cNvSpPr/>
          <p:nvPr/>
        </p:nvSpPr>
        <p:spPr>
          <a:xfrm>
            <a:off x="4689307" y="953101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5" name="object 1515"/>
          <p:cNvSpPr/>
          <p:nvPr/>
        </p:nvSpPr>
        <p:spPr>
          <a:xfrm>
            <a:off x="4689307" y="953101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6" name="object 1516"/>
          <p:cNvSpPr/>
          <p:nvPr/>
        </p:nvSpPr>
        <p:spPr>
          <a:xfrm>
            <a:off x="4689307" y="9500268"/>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17" name="object 1517"/>
          <p:cNvSpPr/>
          <p:nvPr/>
        </p:nvSpPr>
        <p:spPr>
          <a:xfrm>
            <a:off x="4689307" y="9500268"/>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18" name="object 1518"/>
          <p:cNvSpPr/>
          <p:nvPr/>
        </p:nvSpPr>
        <p:spPr>
          <a:xfrm>
            <a:off x="4700838"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19" name="object 1519"/>
          <p:cNvSpPr/>
          <p:nvPr/>
        </p:nvSpPr>
        <p:spPr>
          <a:xfrm>
            <a:off x="5538704"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20" name="object 1520"/>
          <p:cNvSpPr/>
          <p:nvPr/>
        </p:nvSpPr>
        <p:spPr>
          <a:xfrm>
            <a:off x="6376570" y="9650162"/>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21" name="object 1521"/>
          <p:cNvSpPr/>
          <p:nvPr/>
        </p:nvSpPr>
        <p:spPr>
          <a:xfrm>
            <a:off x="319338" y="9803899"/>
            <a:ext cx="1952625" cy="0"/>
          </a:xfrm>
          <a:custGeom>
            <a:avLst/>
            <a:gdLst/>
            <a:ahLst/>
            <a:cxnLst/>
            <a:rect l="l" t="t" r="r" b="b"/>
            <a:pathLst>
              <a:path w="1952625" h="0">
                <a:moveTo>
                  <a:pt x="0" y="0"/>
                </a:moveTo>
                <a:lnTo>
                  <a:pt x="1952457" y="0"/>
                </a:lnTo>
              </a:path>
            </a:pathLst>
          </a:custGeom>
          <a:ln w="7686">
            <a:solidFill>
              <a:srgbClr val="CACACA"/>
            </a:solidFill>
          </a:ln>
        </p:spPr>
        <p:txBody>
          <a:bodyPr wrap="square" lIns="0" tIns="0" rIns="0" bIns="0" rtlCol="0"/>
          <a:lstStyle/>
          <a:p/>
        </p:txBody>
      </p:sp>
      <p:sp>
        <p:nvSpPr>
          <p:cNvPr id="1522" name="object 1522"/>
          <p:cNvSpPr/>
          <p:nvPr/>
        </p:nvSpPr>
        <p:spPr>
          <a:xfrm>
            <a:off x="2279482" y="9803899"/>
            <a:ext cx="722630" cy="0"/>
          </a:xfrm>
          <a:custGeom>
            <a:avLst/>
            <a:gdLst/>
            <a:ahLst/>
            <a:cxnLst/>
            <a:rect l="l" t="t" r="r" b="b"/>
            <a:pathLst>
              <a:path w="722630" h="0">
                <a:moveTo>
                  <a:pt x="0" y="0"/>
                </a:moveTo>
                <a:lnTo>
                  <a:pt x="722563" y="0"/>
                </a:lnTo>
              </a:path>
            </a:pathLst>
          </a:custGeom>
          <a:ln w="7686">
            <a:solidFill>
              <a:srgbClr val="CACACA"/>
            </a:solidFill>
          </a:ln>
        </p:spPr>
        <p:txBody>
          <a:bodyPr wrap="square" lIns="0" tIns="0" rIns="0" bIns="0" rtlCol="0"/>
          <a:lstStyle/>
          <a:p/>
        </p:txBody>
      </p:sp>
      <p:sp>
        <p:nvSpPr>
          <p:cNvPr id="1523" name="object 1523"/>
          <p:cNvSpPr/>
          <p:nvPr/>
        </p:nvSpPr>
        <p:spPr>
          <a:xfrm>
            <a:off x="2998202" y="980005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4" name="object 1524"/>
          <p:cNvSpPr/>
          <p:nvPr/>
        </p:nvSpPr>
        <p:spPr>
          <a:xfrm>
            <a:off x="2998202" y="980005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5" name="object 1525"/>
          <p:cNvSpPr/>
          <p:nvPr/>
        </p:nvSpPr>
        <p:spPr>
          <a:xfrm>
            <a:off x="2998202" y="9761621"/>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6" name="object 1526"/>
          <p:cNvSpPr/>
          <p:nvPr/>
        </p:nvSpPr>
        <p:spPr>
          <a:xfrm>
            <a:off x="2998202" y="9761621"/>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7" name="object 1527"/>
          <p:cNvSpPr/>
          <p:nvPr/>
        </p:nvSpPr>
        <p:spPr>
          <a:xfrm>
            <a:off x="2998202" y="9723187"/>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28" name="object 1528"/>
          <p:cNvSpPr/>
          <p:nvPr/>
        </p:nvSpPr>
        <p:spPr>
          <a:xfrm>
            <a:off x="2998202" y="9723187"/>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29" name="object 1529"/>
          <p:cNvSpPr/>
          <p:nvPr/>
        </p:nvSpPr>
        <p:spPr>
          <a:xfrm>
            <a:off x="2998202" y="9684753"/>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0" name="object 1530"/>
          <p:cNvSpPr/>
          <p:nvPr/>
        </p:nvSpPr>
        <p:spPr>
          <a:xfrm>
            <a:off x="2998202" y="9684753"/>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1" name="object 1531"/>
          <p:cNvSpPr/>
          <p:nvPr/>
        </p:nvSpPr>
        <p:spPr>
          <a:xfrm>
            <a:off x="2998202" y="9654005"/>
            <a:ext cx="8255" cy="8255"/>
          </a:xfrm>
          <a:custGeom>
            <a:avLst/>
            <a:gdLst/>
            <a:ahLst/>
            <a:cxnLst/>
            <a:rect l="l" t="t" r="r" b="b"/>
            <a:pathLst>
              <a:path w="8255"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2" name="object 1532"/>
          <p:cNvSpPr/>
          <p:nvPr/>
        </p:nvSpPr>
        <p:spPr>
          <a:xfrm>
            <a:off x="2998202" y="9654005"/>
            <a:ext cx="8255" cy="8255"/>
          </a:xfrm>
          <a:custGeom>
            <a:avLst/>
            <a:gdLst/>
            <a:ahLst/>
            <a:cxnLst/>
            <a:rect l="l" t="t" r="r" b="b"/>
            <a:pathLst>
              <a:path w="8255"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3" name="object 1533"/>
          <p:cNvSpPr/>
          <p:nvPr/>
        </p:nvSpPr>
        <p:spPr>
          <a:xfrm>
            <a:off x="3009732" y="980389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34" name="object 1534"/>
          <p:cNvSpPr/>
          <p:nvPr/>
        </p:nvSpPr>
        <p:spPr>
          <a:xfrm>
            <a:off x="3855285" y="9803899"/>
            <a:ext cx="838200" cy="0"/>
          </a:xfrm>
          <a:custGeom>
            <a:avLst/>
            <a:gdLst/>
            <a:ahLst/>
            <a:cxnLst/>
            <a:rect l="l" t="t" r="r" b="b"/>
            <a:pathLst>
              <a:path w="838200" h="0">
                <a:moveTo>
                  <a:pt x="0" y="0"/>
                </a:moveTo>
                <a:lnTo>
                  <a:pt x="837865" y="0"/>
                </a:lnTo>
              </a:path>
            </a:pathLst>
          </a:custGeom>
          <a:ln w="7686">
            <a:solidFill>
              <a:srgbClr val="CACACA"/>
            </a:solidFill>
          </a:ln>
        </p:spPr>
        <p:txBody>
          <a:bodyPr wrap="square" lIns="0" tIns="0" rIns="0" bIns="0" rtlCol="0"/>
          <a:lstStyle/>
          <a:p/>
        </p:txBody>
      </p:sp>
      <p:sp>
        <p:nvSpPr>
          <p:cNvPr id="1535" name="object 1535"/>
          <p:cNvSpPr/>
          <p:nvPr/>
        </p:nvSpPr>
        <p:spPr>
          <a:xfrm>
            <a:off x="4689307" y="980005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6" name="object 1536"/>
          <p:cNvSpPr/>
          <p:nvPr/>
        </p:nvSpPr>
        <p:spPr>
          <a:xfrm>
            <a:off x="4689307" y="980005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7" name="object 1537"/>
          <p:cNvSpPr/>
          <p:nvPr/>
        </p:nvSpPr>
        <p:spPr>
          <a:xfrm>
            <a:off x="4689307" y="9761621"/>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38" name="object 1538"/>
          <p:cNvSpPr/>
          <p:nvPr/>
        </p:nvSpPr>
        <p:spPr>
          <a:xfrm>
            <a:off x="4689307" y="9761621"/>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39" name="object 1539"/>
          <p:cNvSpPr/>
          <p:nvPr/>
        </p:nvSpPr>
        <p:spPr>
          <a:xfrm>
            <a:off x="4689307" y="9723187"/>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0" name="object 1540"/>
          <p:cNvSpPr/>
          <p:nvPr/>
        </p:nvSpPr>
        <p:spPr>
          <a:xfrm>
            <a:off x="4689307" y="9723187"/>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1" name="object 1541"/>
          <p:cNvSpPr/>
          <p:nvPr/>
        </p:nvSpPr>
        <p:spPr>
          <a:xfrm>
            <a:off x="4689307" y="9684753"/>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2" name="object 1542"/>
          <p:cNvSpPr/>
          <p:nvPr/>
        </p:nvSpPr>
        <p:spPr>
          <a:xfrm>
            <a:off x="4689307" y="9684753"/>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3" name="object 1543"/>
          <p:cNvSpPr/>
          <p:nvPr/>
        </p:nvSpPr>
        <p:spPr>
          <a:xfrm>
            <a:off x="4689307" y="9654005"/>
            <a:ext cx="8255" cy="8255"/>
          </a:xfrm>
          <a:custGeom>
            <a:avLst/>
            <a:gdLst/>
            <a:ahLst/>
            <a:cxnLst/>
            <a:rect l="l" t="t" r="r" b="b"/>
            <a:pathLst>
              <a:path w="8254" h="8254">
                <a:moveTo>
                  <a:pt x="5765" y="7686"/>
                </a:moveTo>
                <a:lnTo>
                  <a:pt x="1921" y="7686"/>
                </a:lnTo>
                <a:lnTo>
                  <a:pt x="0" y="5765"/>
                </a:lnTo>
                <a:lnTo>
                  <a:pt x="0" y="1921"/>
                </a:lnTo>
                <a:lnTo>
                  <a:pt x="1921" y="0"/>
                </a:lnTo>
                <a:lnTo>
                  <a:pt x="5765" y="0"/>
                </a:lnTo>
                <a:lnTo>
                  <a:pt x="7686" y="1921"/>
                </a:lnTo>
                <a:lnTo>
                  <a:pt x="7686" y="5765"/>
                </a:lnTo>
                <a:lnTo>
                  <a:pt x="5765" y="7686"/>
                </a:lnTo>
                <a:close/>
              </a:path>
            </a:pathLst>
          </a:custGeom>
          <a:solidFill>
            <a:srgbClr val="CACACA"/>
          </a:solidFill>
        </p:spPr>
        <p:txBody>
          <a:bodyPr wrap="square" lIns="0" tIns="0" rIns="0" bIns="0" rtlCol="0"/>
          <a:lstStyle/>
          <a:p/>
        </p:txBody>
      </p:sp>
      <p:sp>
        <p:nvSpPr>
          <p:cNvPr id="1544" name="object 1544"/>
          <p:cNvSpPr/>
          <p:nvPr/>
        </p:nvSpPr>
        <p:spPr>
          <a:xfrm>
            <a:off x="4689307" y="9654005"/>
            <a:ext cx="8255" cy="8255"/>
          </a:xfrm>
          <a:custGeom>
            <a:avLst/>
            <a:gdLst/>
            <a:ahLst/>
            <a:cxnLst/>
            <a:rect l="l" t="t" r="r" b="b"/>
            <a:pathLst>
              <a:path w="8254" h="8254">
                <a:moveTo>
                  <a:pt x="7686" y="3843"/>
                </a:moveTo>
                <a:lnTo>
                  <a:pt x="7686" y="5765"/>
                </a:lnTo>
                <a:lnTo>
                  <a:pt x="5765" y="7686"/>
                </a:lnTo>
                <a:lnTo>
                  <a:pt x="3843" y="7686"/>
                </a:lnTo>
                <a:lnTo>
                  <a:pt x="1921" y="7686"/>
                </a:lnTo>
                <a:lnTo>
                  <a:pt x="0" y="5765"/>
                </a:lnTo>
                <a:lnTo>
                  <a:pt x="0" y="3843"/>
                </a:lnTo>
                <a:lnTo>
                  <a:pt x="0" y="1921"/>
                </a:lnTo>
                <a:lnTo>
                  <a:pt x="1921" y="0"/>
                </a:lnTo>
                <a:lnTo>
                  <a:pt x="3843" y="0"/>
                </a:lnTo>
                <a:lnTo>
                  <a:pt x="5765" y="0"/>
                </a:lnTo>
                <a:lnTo>
                  <a:pt x="7686" y="1921"/>
                </a:lnTo>
                <a:lnTo>
                  <a:pt x="7686" y="3843"/>
                </a:lnTo>
                <a:close/>
              </a:path>
            </a:pathLst>
          </a:custGeom>
          <a:ln w="7686">
            <a:solidFill>
              <a:srgbClr val="CACACA"/>
            </a:solidFill>
          </a:ln>
        </p:spPr>
        <p:txBody>
          <a:bodyPr wrap="square" lIns="0" tIns="0" rIns="0" bIns="0" rtlCol="0"/>
          <a:lstStyle/>
          <a:p/>
        </p:txBody>
      </p:sp>
      <p:sp>
        <p:nvSpPr>
          <p:cNvPr id="1545" name="object 1545"/>
          <p:cNvSpPr/>
          <p:nvPr/>
        </p:nvSpPr>
        <p:spPr>
          <a:xfrm>
            <a:off x="4700838"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46" name="object 1546"/>
          <p:cNvSpPr/>
          <p:nvPr/>
        </p:nvSpPr>
        <p:spPr>
          <a:xfrm>
            <a:off x="5538704"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47" name="object 1547"/>
          <p:cNvSpPr/>
          <p:nvPr/>
        </p:nvSpPr>
        <p:spPr>
          <a:xfrm>
            <a:off x="6376570" y="9803899"/>
            <a:ext cx="830580" cy="0"/>
          </a:xfrm>
          <a:custGeom>
            <a:avLst/>
            <a:gdLst/>
            <a:ahLst/>
            <a:cxnLst/>
            <a:rect l="l" t="t" r="r" b="b"/>
            <a:pathLst>
              <a:path w="830579" h="0">
                <a:moveTo>
                  <a:pt x="0" y="0"/>
                </a:moveTo>
                <a:lnTo>
                  <a:pt x="830178" y="0"/>
                </a:lnTo>
              </a:path>
            </a:pathLst>
          </a:custGeom>
          <a:ln w="7686">
            <a:solidFill>
              <a:srgbClr val="CACACA"/>
            </a:solidFill>
          </a:ln>
        </p:spPr>
        <p:txBody>
          <a:bodyPr wrap="square" lIns="0" tIns="0" rIns="0" bIns="0" rtlCol="0"/>
          <a:lstStyle/>
          <a:p/>
        </p:txBody>
      </p:sp>
      <p:sp>
        <p:nvSpPr>
          <p:cNvPr id="1548" name="object 1548"/>
          <p:cNvSpPr/>
          <p:nvPr/>
        </p:nvSpPr>
        <p:spPr>
          <a:xfrm>
            <a:off x="315494" y="598905"/>
            <a:ext cx="3843421" cy="2206123"/>
          </a:xfrm>
          <a:prstGeom prst="rect">
            <a:avLst/>
          </a:prstGeom>
          <a:blipFill>
            <a:blip r:embed="rId26" cstate="print"/>
            <a:stretch>
              <a:fillRect/>
            </a:stretch>
          </a:blipFill>
        </p:spPr>
        <p:txBody>
          <a:bodyPr wrap="square" lIns="0" tIns="0" rIns="0" bIns="0" rtlCol="0"/>
          <a:lstStyle/>
          <a:p/>
        </p:txBody>
      </p:sp>
      <p:sp>
        <p:nvSpPr>
          <p:cNvPr id="1549" name="object 1549"/>
          <p:cNvSpPr txBox="1"/>
          <p:nvPr/>
        </p:nvSpPr>
        <p:spPr>
          <a:xfrm>
            <a:off x="302794" y="417094"/>
            <a:ext cx="3636010" cy="191770"/>
          </a:xfrm>
          <a:prstGeom prst="rect">
            <a:avLst/>
          </a:prstGeom>
        </p:spPr>
        <p:txBody>
          <a:bodyPr wrap="square" lIns="0" tIns="17780" rIns="0" bIns="0" rtlCol="0" vert="horz">
            <a:spAutoFit/>
          </a:bodyPr>
          <a:lstStyle/>
          <a:p>
            <a:pPr marL="12700">
              <a:lnSpc>
                <a:spcPct val="100000"/>
              </a:lnSpc>
              <a:spcBef>
                <a:spcPts val="140"/>
              </a:spcBef>
            </a:pPr>
            <a:r>
              <a:rPr dirty="0" sz="1050" spc="15" b="1">
                <a:solidFill>
                  <a:srgbClr val="007F06"/>
                </a:solidFill>
                <a:latin typeface="Arial"/>
                <a:cs typeface="Arial"/>
              </a:rPr>
              <a:t>Industry </a:t>
            </a:r>
            <a:r>
              <a:rPr dirty="0" sz="1050" spc="20" b="1">
                <a:solidFill>
                  <a:srgbClr val="007F06"/>
                </a:solidFill>
                <a:latin typeface="Arial"/>
                <a:cs typeface="Arial"/>
              </a:rPr>
              <a:t>Analysis </a:t>
            </a:r>
            <a:r>
              <a:rPr dirty="0" sz="850" spc="-5" b="1">
                <a:solidFill>
                  <a:srgbClr val="3E3E3E"/>
                </a:solidFill>
                <a:latin typeface="Arial"/>
                <a:cs typeface="Arial"/>
              </a:rPr>
              <a:t>Zacks Industry Rank: </a:t>
            </a:r>
            <a:r>
              <a:rPr dirty="0" sz="850" spc="-5">
                <a:solidFill>
                  <a:srgbClr val="3E3E3E"/>
                </a:solidFill>
                <a:latin typeface="Arial"/>
                <a:cs typeface="Arial"/>
              </a:rPr>
              <a:t>Top 43% (108 out of</a:t>
            </a:r>
            <a:r>
              <a:rPr dirty="0" sz="850" spc="45">
                <a:solidFill>
                  <a:srgbClr val="3E3E3E"/>
                </a:solidFill>
                <a:latin typeface="Arial"/>
                <a:cs typeface="Arial"/>
              </a:rPr>
              <a:t> </a:t>
            </a:r>
            <a:r>
              <a:rPr dirty="0" sz="850" spc="-5">
                <a:solidFill>
                  <a:srgbClr val="3E3E3E"/>
                </a:solidFill>
                <a:latin typeface="Arial"/>
                <a:cs typeface="Arial"/>
              </a:rPr>
              <a:t>253)</a:t>
            </a:r>
            <a:endParaRPr sz="850">
              <a:latin typeface="Arial"/>
              <a:cs typeface="Arial"/>
            </a:endParaRPr>
          </a:p>
        </p:txBody>
      </p:sp>
      <p:sp>
        <p:nvSpPr>
          <p:cNvPr id="1550" name="object 1550"/>
          <p:cNvSpPr txBox="1"/>
          <p:nvPr/>
        </p:nvSpPr>
        <p:spPr>
          <a:xfrm>
            <a:off x="4376821" y="417094"/>
            <a:ext cx="694690" cy="19177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Top</a:t>
            </a:r>
            <a:r>
              <a:rPr dirty="0" sz="1050" spc="-50" b="1">
                <a:solidFill>
                  <a:srgbClr val="007F06"/>
                </a:solidFill>
                <a:latin typeface="Arial"/>
                <a:cs typeface="Arial"/>
              </a:rPr>
              <a:t> </a:t>
            </a:r>
            <a:r>
              <a:rPr dirty="0" sz="1050" spc="20" b="1">
                <a:solidFill>
                  <a:srgbClr val="007F06"/>
                </a:solidFill>
                <a:latin typeface="Arial"/>
                <a:cs typeface="Arial"/>
              </a:rPr>
              <a:t>Peers</a:t>
            </a:r>
            <a:endParaRPr sz="1050">
              <a:latin typeface="Arial"/>
              <a:cs typeface="Arial"/>
            </a:endParaRPr>
          </a:p>
        </p:txBody>
      </p:sp>
      <p:sp>
        <p:nvSpPr>
          <p:cNvPr id="1551" name="object 1551"/>
          <p:cNvSpPr/>
          <p:nvPr/>
        </p:nvSpPr>
        <p:spPr>
          <a:xfrm>
            <a:off x="4397208" y="698834"/>
            <a:ext cx="2828757" cy="830179"/>
          </a:xfrm>
          <a:prstGeom prst="rect">
            <a:avLst/>
          </a:prstGeom>
          <a:blipFill>
            <a:blip r:embed="rId27" cstate="print"/>
            <a:stretch>
              <a:fillRect/>
            </a:stretch>
          </a:blipFill>
        </p:spPr>
        <p:txBody>
          <a:bodyPr wrap="square" lIns="0" tIns="0" rIns="0" bIns="0" rtlCol="0"/>
          <a:lstStyle/>
          <a:p/>
        </p:txBody>
      </p:sp>
      <p:sp>
        <p:nvSpPr>
          <p:cNvPr id="1552" name="object 1552"/>
          <p:cNvSpPr/>
          <p:nvPr/>
        </p:nvSpPr>
        <p:spPr>
          <a:xfrm>
            <a:off x="4397208" y="698834"/>
            <a:ext cx="2828757" cy="2206123"/>
          </a:xfrm>
          <a:prstGeom prst="rect">
            <a:avLst/>
          </a:prstGeom>
          <a:blipFill>
            <a:blip r:embed="rId28" cstate="print"/>
            <a:stretch>
              <a:fillRect/>
            </a:stretch>
          </a:blipFill>
        </p:spPr>
        <p:txBody>
          <a:bodyPr wrap="square" lIns="0" tIns="0" rIns="0" bIns="0" rtlCol="0"/>
          <a:lstStyle/>
          <a:p/>
        </p:txBody>
      </p:sp>
      <p:sp>
        <p:nvSpPr>
          <p:cNvPr id="1553" name="object 1553"/>
          <p:cNvSpPr/>
          <p:nvPr/>
        </p:nvSpPr>
        <p:spPr>
          <a:xfrm>
            <a:off x="7018421" y="921752"/>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48810"/>
          </a:solidFill>
        </p:spPr>
        <p:txBody>
          <a:bodyPr wrap="square" lIns="0" tIns="0" rIns="0" bIns="0" rtlCol="0"/>
          <a:lstStyle/>
          <a:p/>
        </p:txBody>
      </p:sp>
      <p:sp>
        <p:nvSpPr>
          <p:cNvPr id="1554" name="object 1554"/>
          <p:cNvSpPr/>
          <p:nvPr/>
        </p:nvSpPr>
        <p:spPr>
          <a:xfrm>
            <a:off x="7014578" y="917909"/>
            <a:ext cx="0" cy="154305"/>
          </a:xfrm>
          <a:custGeom>
            <a:avLst/>
            <a:gdLst/>
            <a:ahLst/>
            <a:cxnLst/>
            <a:rect l="l" t="t" r="r" b="b"/>
            <a:pathLst>
              <a:path w="0" h="154305">
                <a:moveTo>
                  <a:pt x="0" y="0"/>
                </a:moveTo>
                <a:lnTo>
                  <a:pt x="0" y="153736"/>
                </a:lnTo>
              </a:path>
            </a:pathLst>
          </a:custGeom>
          <a:ln w="7686">
            <a:solidFill>
              <a:srgbClr val="01640A"/>
            </a:solidFill>
          </a:ln>
        </p:spPr>
        <p:txBody>
          <a:bodyPr wrap="square" lIns="0" tIns="0" rIns="0" bIns="0" rtlCol="0"/>
          <a:lstStyle/>
          <a:p/>
        </p:txBody>
      </p:sp>
      <p:sp>
        <p:nvSpPr>
          <p:cNvPr id="1555" name="object 1555"/>
          <p:cNvSpPr/>
          <p:nvPr/>
        </p:nvSpPr>
        <p:spPr>
          <a:xfrm>
            <a:off x="7014578" y="917909"/>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1556" name="object 1556"/>
          <p:cNvSpPr/>
          <p:nvPr/>
        </p:nvSpPr>
        <p:spPr>
          <a:xfrm>
            <a:off x="7145253" y="917909"/>
            <a:ext cx="0" cy="161925"/>
          </a:xfrm>
          <a:custGeom>
            <a:avLst/>
            <a:gdLst/>
            <a:ahLst/>
            <a:cxnLst/>
            <a:rect l="l" t="t" r="r" b="b"/>
            <a:pathLst>
              <a:path w="0" h="161925">
                <a:moveTo>
                  <a:pt x="0" y="0"/>
                </a:moveTo>
                <a:lnTo>
                  <a:pt x="0" y="161423"/>
                </a:lnTo>
              </a:path>
            </a:pathLst>
          </a:custGeom>
          <a:ln w="7686">
            <a:solidFill>
              <a:srgbClr val="01640A"/>
            </a:solidFill>
          </a:ln>
        </p:spPr>
        <p:txBody>
          <a:bodyPr wrap="square" lIns="0" tIns="0" rIns="0" bIns="0" rtlCol="0"/>
          <a:lstStyle/>
          <a:p/>
        </p:txBody>
      </p:sp>
      <p:sp>
        <p:nvSpPr>
          <p:cNvPr id="1557" name="object 1557"/>
          <p:cNvSpPr/>
          <p:nvPr/>
        </p:nvSpPr>
        <p:spPr>
          <a:xfrm>
            <a:off x="7014578" y="1079332"/>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1558" name="object 1558"/>
          <p:cNvSpPr/>
          <p:nvPr/>
        </p:nvSpPr>
        <p:spPr>
          <a:xfrm>
            <a:off x="7018421" y="1175418"/>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048810"/>
          </a:solidFill>
        </p:spPr>
        <p:txBody>
          <a:bodyPr wrap="square" lIns="0" tIns="0" rIns="0" bIns="0" rtlCol="0"/>
          <a:lstStyle/>
          <a:p/>
        </p:txBody>
      </p:sp>
      <p:sp>
        <p:nvSpPr>
          <p:cNvPr id="1559" name="object 1559"/>
          <p:cNvSpPr/>
          <p:nvPr/>
        </p:nvSpPr>
        <p:spPr>
          <a:xfrm>
            <a:off x="7014578" y="1171575"/>
            <a:ext cx="0" cy="154305"/>
          </a:xfrm>
          <a:custGeom>
            <a:avLst/>
            <a:gdLst/>
            <a:ahLst/>
            <a:cxnLst/>
            <a:rect l="l" t="t" r="r" b="b"/>
            <a:pathLst>
              <a:path w="0" h="154305">
                <a:moveTo>
                  <a:pt x="0" y="0"/>
                </a:moveTo>
                <a:lnTo>
                  <a:pt x="0" y="153736"/>
                </a:lnTo>
              </a:path>
            </a:pathLst>
          </a:custGeom>
          <a:ln w="7686">
            <a:solidFill>
              <a:srgbClr val="01640A"/>
            </a:solidFill>
          </a:ln>
        </p:spPr>
        <p:txBody>
          <a:bodyPr wrap="square" lIns="0" tIns="0" rIns="0" bIns="0" rtlCol="0"/>
          <a:lstStyle/>
          <a:p/>
        </p:txBody>
      </p:sp>
      <p:sp>
        <p:nvSpPr>
          <p:cNvPr id="1560" name="object 1560"/>
          <p:cNvSpPr/>
          <p:nvPr/>
        </p:nvSpPr>
        <p:spPr>
          <a:xfrm>
            <a:off x="7014578" y="1171575"/>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1561" name="object 1561"/>
          <p:cNvSpPr/>
          <p:nvPr/>
        </p:nvSpPr>
        <p:spPr>
          <a:xfrm>
            <a:off x="7145253" y="1171575"/>
            <a:ext cx="0" cy="161925"/>
          </a:xfrm>
          <a:custGeom>
            <a:avLst/>
            <a:gdLst/>
            <a:ahLst/>
            <a:cxnLst/>
            <a:rect l="l" t="t" r="r" b="b"/>
            <a:pathLst>
              <a:path w="0" h="161925">
                <a:moveTo>
                  <a:pt x="0" y="0"/>
                </a:moveTo>
                <a:lnTo>
                  <a:pt x="0" y="161423"/>
                </a:lnTo>
              </a:path>
            </a:pathLst>
          </a:custGeom>
          <a:ln w="7686">
            <a:solidFill>
              <a:srgbClr val="01640A"/>
            </a:solidFill>
          </a:ln>
        </p:spPr>
        <p:txBody>
          <a:bodyPr wrap="square" lIns="0" tIns="0" rIns="0" bIns="0" rtlCol="0"/>
          <a:lstStyle/>
          <a:p/>
        </p:txBody>
      </p:sp>
      <p:sp>
        <p:nvSpPr>
          <p:cNvPr id="1562" name="object 1562"/>
          <p:cNvSpPr/>
          <p:nvPr/>
        </p:nvSpPr>
        <p:spPr>
          <a:xfrm>
            <a:off x="7014578" y="1332998"/>
            <a:ext cx="130810" cy="0"/>
          </a:xfrm>
          <a:custGeom>
            <a:avLst/>
            <a:gdLst/>
            <a:ahLst/>
            <a:cxnLst/>
            <a:rect l="l" t="t" r="r" b="b"/>
            <a:pathLst>
              <a:path w="130809" h="0">
                <a:moveTo>
                  <a:pt x="0" y="0"/>
                </a:moveTo>
                <a:lnTo>
                  <a:pt x="130676" y="0"/>
                </a:lnTo>
              </a:path>
            </a:pathLst>
          </a:custGeom>
          <a:ln w="7686">
            <a:solidFill>
              <a:srgbClr val="01640A"/>
            </a:solidFill>
          </a:ln>
        </p:spPr>
        <p:txBody>
          <a:bodyPr wrap="square" lIns="0" tIns="0" rIns="0" bIns="0" rtlCol="0"/>
          <a:lstStyle/>
          <a:p/>
        </p:txBody>
      </p:sp>
      <p:sp>
        <p:nvSpPr>
          <p:cNvPr id="1563" name="object 1563"/>
          <p:cNvSpPr/>
          <p:nvPr/>
        </p:nvSpPr>
        <p:spPr>
          <a:xfrm>
            <a:off x="7018421" y="1429084"/>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4" name="object 1564"/>
          <p:cNvSpPr/>
          <p:nvPr/>
        </p:nvSpPr>
        <p:spPr>
          <a:xfrm>
            <a:off x="7014578" y="1425240"/>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65" name="object 1565"/>
          <p:cNvSpPr/>
          <p:nvPr/>
        </p:nvSpPr>
        <p:spPr>
          <a:xfrm>
            <a:off x="7014578" y="1425240"/>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66" name="object 1566"/>
          <p:cNvSpPr/>
          <p:nvPr/>
        </p:nvSpPr>
        <p:spPr>
          <a:xfrm>
            <a:off x="7145253" y="1425240"/>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67" name="object 1567"/>
          <p:cNvSpPr/>
          <p:nvPr/>
        </p:nvSpPr>
        <p:spPr>
          <a:xfrm>
            <a:off x="7014578" y="1586664"/>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68" name="object 1568"/>
          <p:cNvSpPr/>
          <p:nvPr/>
        </p:nvSpPr>
        <p:spPr>
          <a:xfrm>
            <a:off x="7018421" y="1682750"/>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69" name="object 1569"/>
          <p:cNvSpPr/>
          <p:nvPr/>
        </p:nvSpPr>
        <p:spPr>
          <a:xfrm>
            <a:off x="7014578" y="1678906"/>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70" name="object 1570"/>
          <p:cNvSpPr/>
          <p:nvPr/>
        </p:nvSpPr>
        <p:spPr>
          <a:xfrm>
            <a:off x="7014578" y="1678906"/>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1" name="object 1571"/>
          <p:cNvSpPr/>
          <p:nvPr/>
        </p:nvSpPr>
        <p:spPr>
          <a:xfrm>
            <a:off x="7145253" y="1678906"/>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72" name="object 1572"/>
          <p:cNvSpPr/>
          <p:nvPr/>
        </p:nvSpPr>
        <p:spPr>
          <a:xfrm>
            <a:off x="7014578" y="1840330"/>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3" name="object 1573"/>
          <p:cNvSpPr/>
          <p:nvPr/>
        </p:nvSpPr>
        <p:spPr>
          <a:xfrm>
            <a:off x="7018421" y="1936415"/>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74" name="object 1574"/>
          <p:cNvSpPr/>
          <p:nvPr/>
        </p:nvSpPr>
        <p:spPr>
          <a:xfrm>
            <a:off x="7014578" y="1932572"/>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75" name="object 1575"/>
          <p:cNvSpPr/>
          <p:nvPr/>
        </p:nvSpPr>
        <p:spPr>
          <a:xfrm>
            <a:off x="7014578" y="1932572"/>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6" name="object 1576"/>
          <p:cNvSpPr/>
          <p:nvPr/>
        </p:nvSpPr>
        <p:spPr>
          <a:xfrm>
            <a:off x="7145253" y="1932572"/>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77" name="object 1577"/>
          <p:cNvSpPr/>
          <p:nvPr/>
        </p:nvSpPr>
        <p:spPr>
          <a:xfrm>
            <a:off x="7014578" y="2093996"/>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78" name="object 1578"/>
          <p:cNvSpPr/>
          <p:nvPr/>
        </p:nvSpPr>
        <p:spPr>
          <a:xfrm>
            <a:off x="7018421" y="2190081"/>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79" name="object 1579"/>
          <p:cNvSpPr/>
          <p:nvPr/>
        </p:nvSpPr>
        <p:spPr>
          <a:xfrm>
            <a:off x="7014578" y="2186238"/>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80" name="object 1580"/>
          <p:cNvSpPr/>
          <p:nvPr/>
        </p:nvSpPr>
        <p:spPr>
          <a:xfrm>
            <a:off x="7014578" y="2186238"/>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81" name="object 1581"/>
          <p:cNvSpPr/>
          <p:nvPr/>
        </p:nvSpPr>
        <p:spPr>
          <a:xfrm>
            <a:off x="7145253" y="2186238"/>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82" name="object 1582"/>
          <p:cNvSpPr/>
          <p:nvPr/>
        </p:nvSpPr>
        <p:spPr>
          <a:xfrm>
            <a:off x="7014578" y="2347661"/>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83" name="object 1583"/>
          <p:cNvSpPr/>
          <p:nvPr/>
        </p:nvSpPr>
        <p:spPr>
          <a:xfrm>
            <a:off x="7018421" y="2443747"/>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84" name="object 1584"/>
          <p:cNvSpPr/>
          <p:nvPr/>
        </p:nvSpPr>
        <p:spPr>
          <a:xfrm>
            <a:off x="7014578" y="2439903"/>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85" name="object 1585"/>
          <p:cNvSpPr/>
          <p:nvPr/>
        </p:nvSpPr>
        <p:spPr>
          <a:xfrm>
            <a:off x="7014578" y="2439903"/>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86" name="object 1586"/>
          <p:cNvSpPr/>
          <p:nvPr/>
        </p:nvSpPr>
        <p:spPr>
          <a:xfrm>
            <a:off x="7145253" y="2439903"/>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87" name="object 1587"/>
          <p:cNvSpPr/>
          <p:nvPr/>
        </p:nvSpPr>
        <p:spPr>
          <a:xfrm>
            <a:off x="7014578" y="2601327"/>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88" name="object 1588"/>
          <p:cNvSpPr/>
          <p:nvPr/>
        </p:nvSpPr>
        <p:spPr>
          <a:xfrm>
            <a:off x="7018421" y="2697413"/>
            <a:ext cx="123189" cy="154305"/>
          </a:xfrm>
          <a:custGeom>
            <a:avLst/>
            <a:gdLst/>
            <a:ahLst/>
            <a:cxnLst/>
            <a:rect l="l" t="t" r="r" b="b"/>
            <a:pathLst>
              <a:path w="123190" h="154305">
                <a:moveTo>
                  <a:pt x="0" y="0"/>
                </a:moveTo>
                <a:lnTo>
                  <a:pt x="122989" y="0"/>
                </a:lnTo>
                <a:lnTo>
                  <a:pt x="122989" y="153736"/>
                </a:lnTo>
                <a:lnTo>
                  <a:pt x="0" y="153736"/>
                </a:lnTo>
                <a:lnTo>
                  <a:pt x="0" y="0"/>
                </a:lnTo>
                <a:close/>
              </a:path>
            </a:pathLst>
          </a:custGeom>
          <a:solidFill>
            <a:srgbClr val="EC9B01"/>
          </a:solidFill>
        </p:spPr>
        <p:txBody>
          <a:bodyPr wrap="square" lIns="0" tIns="0" rIns="0" bIns="0" rtlCol="0"/>
          <a:lstStyle/>
          <a:p/>
        </p:txBody>
      </p:sp>
      <p:sp>
        <p:nvSpPr>
          <p:cNvPr id="1589" name="object 1589"/>
          <p:cNvSpPr/>
          <p:nvPr/>
        </p:nvSpPr>
        <p:spPr>
          <a:xfrm>
            <a:off x="7014578" y="2693569"/>
            <a:ext cx="0" cy="154305"/>
          </a:xfrm>
          <a:custGeom>
            <a:avLst/>
            <a:gdLst/>
            <a:ahLst/>
            <a:cxnLst/>
            <a:rect l="l" t="t" r="r" b="b"/>
            <a:pathLst>
              <a:path w="0" h="154305">
                <a:moveTo>
                  <a:pt x="0" y="0"/>
                </a:moveTo>
                <a:lnTo>
                  <a:pt x="0" y="153736"/>
                </a:lnTo>
              </a:path>
            </a:pathLst>
          </a:custGeom>
          <a:ln w="7686">
            <a:solidFill>
              <a:srgbClr val="BA7B01"/>
            </a:solidFill>
          </a:ln>
        </p:spPr>
        <p:txBody>
          <a:bodyPr wrap="square" lIns="0" tIns="0" rIns="0" bIns="0" rtlCol="0"/>
          <a:lstStyle/>
          <a:p/>
        </p:txBody>
      </p:sp>
      <p:sp>
        <p:nvSpPr>
          <p:cNvPr id="1590" name="object 1590"/>
          <p:cNvSpPr/>
          <p:nvPr/>
        </p:nvSpPr>
        <p:spPr>
          <a:xfrm>
            <a:off x="7014578" y="2693569"/>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sp>
        <p:nvSpPr>
          <p:cNvPr id="1591" name="object 1591"/>
          <p:cNvSpPr/>
          <p:nvPr/>
        </p:nvSpPr>
        <p:spPr>
          <a:xfrm>
            <a:off x="7145253" y="2693569"/>
            <a:ext cx="0" cy="161925"/>
          </a:xfrm>
          <a:custGeom>
            <a:avLst/>
            <a:gdLst/>
            <a:ahLst/>
            <a:cxnLst/>
            <a:rect l="l" t="t" r="r" b="b"/>
            <a:pathLst>
              <a:path w="0" h="161925">
                <a:moveTo>
                  <a:pt x="0" y="0"/>
                </a:moveTo>
                <a:lnTo>
                  <a:pt x="0" y="161423"/>
                </a:lnTo>
              </a:path>
            </a:pathLst>
          </a:custGeom>
          <a:ln w="7686">
            <a:solidFill>
              <a:srgbClr val="BA7B01"/>
            </a:solidFill>
          </a:ln>
        </p:spPr>
        <p:txBody>
          <a:bodyPr wrap="square" lIns="0" tIns="0" rIns="0" bIns="0" rtlCol="0"/>
          <a:lstStyle/>
          <a:p/>
        </p:txBody>
      </p:sp>
      <p:sp>
        <p:nvSpPr>
          <p:cNvPr id="1592" name="object 1592"/>
          <p:cNvSpPr/>
          <p:nvPr/>
        </p:nvSpPr>
        <p:spPr>
          <a:xfrm>
            <a:off x="7014578" y="2854993"/>
            <a:ext cx="130810" cy="0"/>
          </a:xfrm>
          <a:custGeom>
            <a:avLst/>
            <a:gdLst/>
            <a:ahLst/>
            <a:cxnLst/>
            <a:rect l="l" t="t" r="r" b="b"/>
            <a:pathLst>
              <a:path w="130809" h="0">
                <a:moveTo>
                  <a:pt x="0" y="0"/>
                </a:moveTo>
                <a:lnTo>
                  <a:pt x="130676" y="0"/>
                </a:lnTo>
              </a:path>
            </a:pathLst>
          </a:custGeom>
          <a:ln w="7686">
            <a:solidFill>
              <a:srgbClr val="BA7B01"/>
            </a:solidFill>
          </a:ln>
        </p:spPr>
        <p:txBody>
          <a:bodyPr wrap="square" lIns="0" tIns="0" rIns="0" bIns="0" rtlCol="0"/>
          <a:lstStyle/>
          <a:p/>
        </p:txBody>
      </p:sp>
      <p:graphicFrame>
        <p:nvGraphicFramePr>
          <p:cNvPr id="1593" name="object 1593"/>
          <p:cNvGraphicFramePr>
            <a:graphicFrameLocks noGrp="1"/>
          </p:cNvGraphicFramePr>
          <p:nvPr/>
        </p:nvGraphicFramePr>
        <p:xfrm>
          <a:off x="4389521" y="694990"/>
          <a:ext cx="2840355" cy="2221865"/>
        </p:xfrm>
        <a:graphic>
          <a:graphicData uri="http://schemas.openxmlformats.org/drawingml/2006/table">
            <a:tbl>
              <a:tblPr firstRow="1" bandRow="1">
                <a:tableStyleId>{2D5ABB26-0587-4C30-8999-92F81FD0307C}</a:tableStyleId>
              </a:tblPr>
              <a:tblGrid>
                <a:gridCol w="1631950"/>
                <a:gridCol w="799464"/>
                <a:gridCol w="404494"/>
              </a:tblGrid>
              <a:tr h="176797">
                <a:tc>
                  <a:txBody>
                    <a:bodyPr/>
                    <a:lstStyle/>
                    <a:p>
                      <a:pPr marL="64769">
                        <a:lnSpc>
                          <a:spcPct val="100000"/>
                        </a:lnSpc>
                        <a:spcBef>
                          <a:spcPts val="85"/>
                        </a:spcBef>
                      </a:pPr>
                      <a:r>
                        <a:rPr dirty="0" sz="850" spc="-5" b="1">
                          <a:solidFill>
                            <a:srgbClr val="3E3E3E"/>
                          </a:solidFill>
                          <a:latin typeface="Arial"/>
                          <a:cs typeface="Arial"/>
                        </a:rPr>
                        <a:t>Company</a:t>
                      </a:r>
                      <a:r>
                        <a:rPr dirty="0" sz="850" spc="-10" b="1">
                          <a:solidFill>
                            <a:srgbClr val="3E3E3E"/>
                          </a:solidFill>
                          <a:latin typeface="Arial"/>
                          <a:cs typeface="Arial"/>
                        </a:rPr>
                        <a:t> </a:t>
                      </a:r>
                      <a:r>
                        <a:rPr dirty="0" sz="850" spc="-5" b="1">
                          <a:solidFill>
                            <a:srgbClr val="3E3E3E"/>
                          </a:solidFill>
                          <a:latin typeface="Arial"/>
                          <a:cs typeface="Arial"/>
                        </a:rPr>
                        <a:t>(Ticker)</a:t>
                      </a:r>
                      <a:endParaRPr sz="850">
                        <a:latin typeface="Arial"/>
                        <a:cs typeface="Arial"/>
                      </a:endParaRPr>
                    </a:p>
                  </a:txBody>
                  <a:tcPr marL="0" marR="0" marB="0" marT="10795">
                    <a:lnL w="9525">
                      <a:solidFill>
                        <a:srgbClr val="CACACA"/>
                      </a:solidFill>
                      <a:prstDash val="solid"/>
                    </a:lnL>
                    <a:lnB w="9525">
                      <a:solidFill>
                        <a:srgbClr val="CACACA"/>
                      </a:solidFill>
                      <a:prstDash val="solid"/>
                    </a:lnB>
                  </a:tcPr>
                </a:tc>
                <a:tc>
                  <a:txBody>
                    <a:bodyPr/>
                    <a:lstStyle/>
                    <a:p>
                      <a:pPr algn="r" marR="54610">
                        <a:lnSpc>
                          <a:spcPct val="100000"/>
                        </a:lnSpc>
                        <a:spcBef>
                          <a:spcPts val="85"/>
                        </a:spcBef>
                      </a:pPr>
                      <a:r>
                        <a:rPr dirty="0" sz="850" b="1">
                          <a:solidFill>
                            <a:srgbClr val="3E3E3E"/>
                          </a:solidFill>
                          <a:latin typeface="Arial"/>
                          <a:cs typeface="Arial"/>
                        </a:rPr>
                        <a:t>Rec</a:t>
                      </a:r>
                      <a:endParaRPr sz="850">
                        <a:latin typeface="Arial"/>
                        <a:cs typeface="Arial"/>
                      </a:endParaRPr>
                    </a:p>
                  </a:txBody>
                  <a:tcPr marL="0" marR="0" marB="0" marT="10795">
                    <a:lnB w="9525">
                      <a:solidFill>
                        <a:srgbClr val="CACACA"/>
                      </a:solidFill>
                      <a:prstDash val="solid"/>
                    </a:lnB>
                  </a:tcPr>
                </a:tc>
                <a:tc>
                  <a:txBody>
                    <a:bodyPr/>
                    <a:lstStyle/>
                    <a:p>
                      <a:pPr marL="62230">
                        <a:lnSpc>
                          <a:spcPct val="100000"/>
                        </a:lnSpc>
                        <a:spcBef>
                          <a:spcPts val="85"/>
                        </a:spcBef>
                      </a:pPr>
                      <a:r>
                        <a:rPr dirty="0" sz="850" spc="-5" b="1">
                          <a:solidFill>
                            <a:srgbClr val="3E3E3E"/>
                          </a:solidFill>
                          <a:latin typeface="Arial"/>
                          <a:cs typeface="Arial"/>
                        </a:rPr>
                        <a:t>Rank</a:t>
                      </a:r>
                      <a:endParaRPr sz="850">
                        <a:latin typeface="Arial"/>
                        <a:cs typeface="Arial"/>
                      </a:endParaRPr>
                    </a:p>
                  </a:txBody>
                  <a:tcPr marL="0" marR="0" marB="0" marT="10795">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Jefferies Financial</a:t>
                      </a:r>
                      <a:r>
                        <a:rPr dirty="0" sz="850" spc="-10">
                          <a:solidFill>
                            <a:srgbClr val="3E3E3E"/>
                          </a:solidFill>
                          <a:latin typeface="Arial"/>
                          <a:cs typeface="Arial"/>
                        </a:rPr>
                        <a:t> </a:t>
                      </a:r>
                      <a:r>
                        <a:rPr dirty="0" sz="850" spc="-20">
                          <a:solidFill>
                            <a:srgbClr val="3E3E3E"/>
                          </a:solidFill>
                          <a:latin typeface="Arial"/>
                          <a:cs typeface="Arial"/>
                        </a:rPr>
                        <a:t>…</a:t>
                      </a:r>
                      <a:r>
                        <a:rPr dirty="0" sz="850" spc="-20" b="1">
                          <a:solidFill>
                            <a:srgbClr val="3E3E3E"/>
                          </a:solidFill>
                          <a:latin typeface="Arial"/>
                          <a:cs typeface="Arial"/>
                        </a:rPr>
                        <a:t>(JEF)</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75565">
                        <a:lnSpc>
                          <a:spcPct val="100000"/>
                        </a:lnSpc>
                        <a:spcBef>
                          <a:spcPts val="480"/>
                        </a:spcBef>
                      </a:pPr>
                      <a:r>
                        <a:rPr dirty="0" sz="700" b="1">
                          <a:solidFill>
                            <a:srgbClr val="556638"/>
                          </a:solidFill>
                          <a:latin typeface="Arial"/>
                          <a:cs typeface="Arial"/>
                        </a:rPr>
                        <a:t>Outperform</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23520">
                        <a:lnSpc>
                          <a:spcPct val="100000"/>
                        </a:lnSpc>
                        <a:spcBef>
                          <a:spcPts val="610"/>
                        </a:spcBef>
                      </a:pPr>
                      <a:r>
                        <a:rPr dirty="0" sz="750" b="1">
                          <a:solidFill>
                            <a:srgbClr val="FFFFFF"/>
                          </a:solidFill>
                          <a:latin typeface="Arial"/>
                          <a:cs typeface="Arial"/>
                        </a:rPr>
                        <a:t>1</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Synchrony Financial </a:t>
                      </a:r>
                      <a:r>
                        <a:rPr dirty="0" sz="850" spc="-5" b="1">
                          <a:solidFill>
                            <a:srgbClr val="3E3E3E"/>
                          </a:solidFill>
                          <a:latin typeface="Arial"/>
                          <a:cs typeface="Arial"/>
                        </a:rPr>
                        <a:t>(SYF)</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75565">
                        <a:lnSpc>
                          <a:spcPct val="100000"/>
                        </a:lnSpc>
                        <a:spcBef>
                          <a:spcPts val="480"/>
                        </a:spcBef>
                      </a:pPr>
                      <a:r>
                        <a:rPr dirty="0" sz="700" b="1">
                          <a:solidFill>
                            <a:srgbClr val="556638"/>
                          </a:solidFill>
                          <a:latin typeface="Arial"/>
                          <a:cs typeface="Arial"/>
                        </a:rPr>
                        <a:t>Outperform</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23520">
                        <a:lnSpc>
                          <a:spcPct val="100000"/>
                        </a:lnSpc>
                        <a:spcBef>
                          <a:spcPts val="610"/>
                        </a:spcBef>
                      </a:pPr>
                      <a:r>
                        <a:rPr dirty="0" sz="750" b="1">
                          <a:solidFill>
                            <a:srgbClr val="FFFFFF"/>
                          </a:solidFill>
                          <a:latin typeface="Arial"/>
                          <a:cs typeface="Arial"/>
                        </a:rPr>
                        <a:t>1</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Equitable Holdings,</a:t>
                      </a:r>
                      <a:r>
                        <a:rPr dirty="0" sz="850" spc="-10">
                          <a:solidFill>
                            <a:srgbClr val="3E3E3E"/>
                          </a:solidFill>
                          <a:latin typeface="Arial"/>
                          <a:cs typeface="Arial"/>
                        </a:rPr>
                        <a:t> </a:t>
                      </a:r>
                      <a:r>
                        <a:rPr dirty="0" sz="850" spc="-20">
                          <a:solidFill>
                            <a:srgbClr val="3E3E3E"/>
                          </a:solidFill>
                          <a:latin typeface="Arial"/>
                          <a:cs typeface="Arial"/>
                        </a:rPr>
                        <a:t>…</a:t>
                      </a:r>
                      <a:r>
                        <a:rPr dirty="0" sz="850" spc="-20" b="1">
                          <a:solidFill>
                            <a:srgbClr val="3E3E3E"/>
                          </a:solidFill>
                          <a:latin typeface="Arial"/>
                          <a:cs typeface="Arial"/>
                        </a:rPr>
                        <a:t>(EQH)</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8064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2352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Globe Life Inc.</a:t>
                      </a:r>
                      <a:r>
                        <a:rPr dirty="0" sz="850" spc="-20">
                          <a:solidFill>
                            <a:srgbClr val="3E3E3E"/>
                          </a:solidFill>
                          <a:latin typeface="Arial"/>
                          <a:cs typeface="Arial"/>
                        </a:rPr>
                        <a:t> </a:t>
                      </a:r>
                      <a:r>
                        <a:rPr dirty="0" sz="850" spc="-5" b="1">
                          <a:solidFill>
                            <a:srgbClr val="3E3E3E"/>
                          </a:solidFill>
                          <a:latin typeface="Arial"/>
                          <a:cs typeface="Arial"/>
                        </a:rPr>
                        <a:t>(GL)</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8064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2352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Orix Corp Ads</a:t>
                      </a:r>
                      <a:r>
                        <a:rPr dirty="0" sz="850">
                          <a:solidFill>
                            <a:srgbClr val="3E3E3E"/>
                          </a:solidFill>
                          <a:latin typeface="Arial"/>
                          <a:cs typeface="Arial"/>
                        </a:rPr>
                        <a:t> </a:t>
                      </a:r>
                      <a:r>
                        <a:rPr dirty="0" sz="850" spc="-5" b="1">
                          <a:solidFill>
                            <a:srgbClr val="3E3E3E"/>
                          </a:solidFill>
                          <a:latin typeface="Arial"/>
                          <a:cs typeface="Arial"/>
                        </a:rPr>
                        <a:t>(IX)</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8064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2352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Mastercard </a:t>
                      </a:r>
                      <a:r>
                        <a:rPr dirty="0" sz="850" spc="-15">
                          <a:solidFill>
                            <a:srgbClr val="3E3E3E"/>
                          </a:solidFill>
                          <a:latin typeface="Arial"/>
                          <a:cs typeface="Arial"/>
                        </a:rPr>
                        <a:t>Incorpora…</a:t>
                      </a:r>
                      <a:r>
                        <a:rPr dirty="0" sz="850" spc="-15" b="1">
                          <a:solidFill>
                            <a:srgbClr val="3E3E3E"/>
                          </a:solidFill>
                          <a:latin typeface="Arial"/>
                          <a:cs typeface="Arial"/>
                        </a:rPr>
                        <a:t>(MA)</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8064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2352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53665">
                <a:tc>
                  <a:txBody>
                    <a:bodyPr/>
                    <a:lstStyle/>
                    <a:p>
                      <a:pPr marL="64769">
                        <a:lnSpc>
                          <a:spcPct val="100000"/>
                        </a:lnSpc>
                        <a:spcBef>
                          <a:spcPts val="330"/>
                        </a:spcBef>
                      </a:pPr>
                      <a:r>
                        <a:rPr dirty="0" sz="850" spc="-5">
                          <a:solidFill>
                            <a:srgbClr val="3E3E3E"/>
                          </a:solidFill>
                          <a:latin typeface="Arial"/>
                          <a:cs typeface="Arial"/>
                        </a:rPr>
                        <a:t>Moodys Corporation </a:t>
                      </a:r>
                      <a:r>
                        <a:rPr dirty="0" sz="850" spc="-5" b="1">
                          <a:solidFill>
                            <a:srgbClr val="3E3E3E"/>
                          </a:solidFill>
                          <a:latin typeface="Arial"/>
                          <a:cs typeface="Arial"/>
                        </a:rPr>
                        <a:t>(MCO)</a:t>
                      </a:r>
                      <a:endParaRPr sz="850">
                        <a:latin typeface="Arial"/>
                        <a:cs typeface="Arial"/>
                      </a:endParaRPr>
                    </a:p>
                  </a:txBody>
                  <a:tcPr marL="0" marR="0" marB="0" marT="41910">
                    <a:lnL w="9525">
                      <a:solidFill>
                        <a:srgbClr val="CACACA"/>
                      </a:solidFill>
                      <a:prstDash val="solid"/>
                    </a:lnL>
                    <a:lnT w="9525">
                      <a:solidFill>
                        <a:srgbClr val="CACACA"/>
                      </a:solidFill>
                      <a:prstDash val="solid"/>
                    </a:lnT>
                    <a:lnB w="9525">
                      <a:solidFill>
                        <a:srgbClr val="CACACA"/>
                      </a:solidFill>
                      <a:prstDash val="solid"/>
                    </a:lnB>
                  </a:tcPr>
                </a:tc>
                <a:tc>
                  <a:txBody>
                    <a:bodyPr/>
                    <a:lstStyle/>
                    <a:p>
                      <a:pPr algn="r" marR="8064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lnB w="9525">
                      <a:solidFill>
                        <a:srgbClr val="CACACA"/>
                      </a:solidFill>
                      <a:prstDash val="solid"/>
                    </a:lnB>
                  </a:tcPr>
                </a:tc>
                <a:tc>
                  <a:txBody>
                    <a:bodyPr/>
                    <a:lstStyle/>
                    <a:p>
                      <a:pPr marL="22352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lnB w="9525">
                      <a:solidFill>
                        <a:srgbClr val="CACACA"/>
                      </a:solidFill>
                      <a:prstDash val="solid"/>
                    </a:lnB>
                  </a:tcPr>
                </a:tc>
              </a:tr>
              <a:tr h="269039">
                <a:tc>
                  <a:txBody>
                    <a:bodyPr/>
                    <a:lstStyle/>
                    <a:p>
                      <a:pPr marL="64769">
                        <a:lnSpc>
                          <a:spcPct val="100000"/>
                        </a:lnSpc>
                        <a:spcBef>
                          <a:spcPts val="330"/>
                        </a:spcBef>
                      </a:pPr>
                      <a:r>
                        <a:rPr dirty="0" sz="850" spc="-5">
                          <a:solidFill>
                            <a:srgbClr val="3E3E3E"/>
                          </a:solidFill>
                          <a:latin typeface="Arial"/>
                          <a:cs typeface="Arial"/>
                        </a:rPr>
                        <a:t>Visa Inc.</a:t>
                      </a:r>
                      <a:r>
                        <a:rPr dirty="0" sz="850" spc="15">
                          <a:solidFill>
                            <a:srgbClr val="3E3E3E"/>
                          </a:solidFill>
                          <a:latin typeface="Arial"/>
                          <a:cs typeface="Arial"/>
                        </a:rPr>
                        <a:t> </a:t>
                      </a:r>
                      <a:r>
                        <a:rPr dirty="0" sz="850" spc="-5" b="1">
                          <a:solidFill>
                            <a:srgbClr val="3E3E3E"/>
                          </a:solidFill>
                          <a:latin typeface="Arial"/>
                          <a:cs typeface="Arial"/>
                        </a:rPr>
                        <a:t>(V)</a:t>
                      </a:r>
                      <a:endParaRPr sz="850">
                        <a:latin typeface="Arial"/>
                        <a:cs typeface="Arial"/>
                      </a:endParaRPr>
                    </a:p>
                  </a:txBody>
                  <a:tcPr marL="0" marR="0" marB="0" marT="41910">
                    <a:lnL w="9525">
                      <a:solidFill>
                        <a:srgbClr val="CACACA"/>
                      </a:solidFill>
                      <a:prstDash val="solid"/>
                    </a:lnL>
                    <a:lnT w="9525">
                      <a:solidFill>
                        <a:srgbClr val="CACACA"/>
                      </a:solidFill>
                      <a:prstDash val="solid"/>
                    </a:lnT>
                  </a:tcPr>
                </a:tc>
                <a:tc>
                  <a:txBody>
                    <a:bodyPr/>
                    <a:lstStyle/>
                    <a:p>
                      <a:pPr algn="r" marR="80645">
                        <a:lnSpc>
                          <a:spcPct val="100000"/>
                        </a:lnSpc>
                        <a:spcBef>
                          <a:spcPts val="480"/>
                        </a:spcBef>
                      </a:pPr>
                      <a:r>
                        <a:rPr dirty="0" sz="700" b="1">
                          <a:solidFill>
                            <a:srgbClr val="A97730"/>
                          </a:solidFill>
                          <a:latin typeface="Arial"/>
                          <a:cs typeface="Arial"/>
                        </a:rPr>
                        <a:t>Neutral</a:t>
                      </a:r>
                      <a:endParaRPr sz="700">
                        <a:latin typeface="Arial"/>
                        <a:cs typeface="Arial"/>
                      </a:endParaRPr>
                    </a:p>
                  </a:txBody>
                  <a:tcPr marL="0" marR="0" marB="0" marT="60960">
                    <a:lnT w="9525">
                      <a:solidFill>
                        <a:srgbClr val="CACACA"/>
                      </a:solidFill>
                      <a:prstDash val="solid"/>
                    </a:lnT>
                  </a:tcPr>
                </a:tc>
                <a:tc>
                  <a:txBody>
                    <a:bodyPr/>
                    <a:lstStyle/>
                    <a:p>
                      <a:pPr marL="223520">
                        <a:lnSpc>
                          <a:spcPct val="100000"/>
                        </a:lnSpc>
                        <a:spcBef>
                          <a:spcPts val="610"/>
                        </a:spcBef>
                      </a:pPr>
                      <a:r>
                        <a:rPr dirty="0" sz="750" b="1">
                          <a:solidFill>
                            <a:srgbClr val="800101"/>
                          </a:solidFill>
                          <a:latin typeface="Arial"/>
                          <a:cs typeface="Arial"/>
                        </a:rPr>
                        <a:t>3</a:t>
                      </a:r>
                      <a:endParaRPr sz="750">
                        <a:latin typeface="Arial"/>
                        <a:cs typeface="Arial"/>
                      </a:endParaRPr>
                    </a:p>
                  </a:txBody>
                  <a:tcPr marL="0" marR="0" marB="0" marT="77470">
                    <a:lnT w="9525">
                      <a:solidFill>
                        <a:srgbClr val="CACACA"/>
                      </a:solidFill>
                      <a:prstDash val="solid"/>
                    </a:lnT>
                  </a:tcPr>
                </a:tc>
              </a:tr>
            </a:tbl>
          </a:graphicData>
        </a:graphic>
      </p:graphicFrame>
      <p:sp>
        <p:nvSpPr>
          <p:cNvPr id="1594" name="object 1594"/>
          <p:cNvSpPr/>
          <p:nvPr/>
        </p:nvSpPr>
        <p:spPr>
          <a:xfrm>
            <a:off x="4393364" y="694990"/>
            <a:ext cx="2836545" cy="0"/>
          </a:xfrm>
          <a:custGeom>
            <a:avLst/>
            <a:gdLst/>
            <a:ahLst/>
            <a:cxnLst/>
            <a:rect l="l" t="t" r="r" b="b"/>
            <a:pathLst>
              <a:path w="2836545" h="0">
                <a:moveTo>
                  <a:pt x="0" y="0"/>
                </a:moveTo>
                <a:lnTo>
                  <a:pt x="2836444" y="0"/>
                </a:lnTo>
              </a:path>
            </a:pathLst>
          </a:custGeom>
          <a:ln w="7686">
            <a:solidFill>
              <a:srgbClr val="CACACA"/>
            </a:solidFill>
          </a:ln>
        </p:spPr>
        <p:txBody>
          <a:bodyPr wrap="square" lIns="0" tIns="0" rIns="0" bIns="0" rtlCol="0"/>
          <a:lstStyle/>
          <a:p/>
        </p:txBody>
      </p:sp>
      <p:sp>
        <p:nvSpPr>
          <p:cNvPr id="1595" name="object 1595"/>
          <p:cNvSpPr/>
          <p:nvPr/>
        </p:nvSpPr>
        <p:spPr>
          <a:xfrm>
            <a:off x="7229809" y="694990"/>
            <a:ext cx="0" cy="2214245"/>
          </a:xfrm>
          <a:custGeom>
            <a:avLst/>
            <a:gdLst/>
            <a:ahLst/>
            <a:cxnLst/>
            <a:rect l="l" t="t" r="r" b="b"/>
            <a:pathLst>
              <a:path w="0" h="2214245">
                <a:moveTo>
                  <a:pt x="0" y="0"/>
                </a:moveTo>
                <a:lnTo>
                  <a:pt x="0" y="2213810"/>
                </a:lnTo>
              </a:path>
            </a:pathLst>
          </a:custGeom>
          <a:ln w="7686">
            <a:solidFill>
              <a:srgbClr val="CACACA"/>
            </a:solidFill>
          </a:ln>
        </p:spPr>
        <p:txBody>
          <a:bodyPr wrap="square" lIns="0" tIns="0" rIns="0" bIns="0" rtlCol="0"/>
          <a:lstStyle/>
          <a:p/>
        </p:txBody>
      </p:sp>
      <p:sp>
        <p:nvSpPr>
          <p:cNvPr id="1596" name="object 1596"/>
          <p:cNvSpPr/>
          <p:nvPr/>
        </p:nvSpPr>
        <p:spPr>
          <a:xfrm>
            <a:off x="4393364" y="2908801"/>
            <a:ext cx="2836545" cy="0"/>
          </a:xfrm>
          <a:custGeom>
            <a:avLst/>
            <a:gdLst/>
            <a:ahLst/>
            <a:cxnLst/>
            <a:rect l="l" t="t" r="r" b="b"/>
            <a:pathLst>
              <a:path w="2836545" h="0">
                <a:moveTo>
                  <a:pt x="0" y="0"/>
                </a:moveTo>
                <a:lnTo>
                  <a:pt x="2836444" y="0"/>
                </a:lnTo>
              </a:path>
            </a:pathLst>
          </a:custGeom>
          <a:ln w="7686">
            <a:solidFill>
              <a:srgbClr val="CACACA"/>
            </a:solidFill>
          </a:ln>
        </p:spPr>
        <p:txBody>
          <a:bodyPr wrap="square" lIns="0" tIns="0" rIns="0" bIns="0" rtlCol="0"/>
          <a:lstStyle/>
          <a:p/>
        </p:txBody>
      </p:sp>
      <p:sp>
        <p:nvSpPr>
          <p:cNvPr id="1597" name="object 1597"/>
          <p:cNvSpPr/>
          <p:nvPr/>
        </p:nvSpPr>
        <p:spPr>
          <a:xfrm>
            <a:off x="319338" y="9811585"/>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1598" name="object 1598"/>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1599" name="object 1599"/>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1600" name="object 1600"/>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1601" name="object 1601"/>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1602" name="object 1602"/>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1603" name="object 1603"/>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1604" name="object 1604"/>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1605" name="object 1605"/>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29"/>
              </a:rPr>
              <a:t>www.zacks.com</a:t>
            </a:r>
            <a:endParaRPr sz="850">
              <a:latin typeface="Arial"/>
              <a:cs typeface="Arial"/>
            </a:endParaRPr>
          </a:p>
        </p:txBody>
      </p:sp>
      <p:sp>
        <p:nvSpPr>
          <p:cNvPr id="1606" name="object 1606"/>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319338" y="3223961"/>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3" name="object 3"/>
          <p:cNvSpPr txBox="1"/>
          <p:nvPr/>
        </p:nvSpPr>
        <p:spPr>
          <a:xfrm>
            <a:off x="302794" y="417094"/>
            <a:ext cx="6947534" cy="3128010"/>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Zacks Stock Rating</a:t>
            </a:r>
            <a:r>
              <a:rPr dirty="0" sz="1050" spc="-15" b="1">
                <a:solidFill>
                  <a:srgbClr val="007F06"/>
                </a:solidFill>
                <a:latin typeface="Arial"/>
                <a:cs typeface="Arial"/>
              </a:rPr>
              <a:t> </a:t>
            </a:r>
            <a:r>
              <a:rPr dirty="0" sz="1050" spc="20" b="1">
                <a:solidFill>
                  <a:srgbClr val="007F06"/>
                </a:solidFill>
                <a:latin typeface="Arial"/>
                <a:cs typeface="Arial"/>
              </a:rPr>
              <a:t>System</a:t>
            </a:r>
            <a:endParaRPr sz="1050">
              <a:latin typeface="Arial"/>
              <a:cs typeface="Arial"/>
            </a:endParaRPr>
          </a:p>
          <a:p>
            <a:pPr algn="just" marL="12700" marR="6985">
              <a:lnSpc>
                <a:spcPct val="112700"/>
              </a:lnSpc>
              <a:spcBef>
                <a:spcPts val="565"/>
              </a:spcBef>
            </a:pPr>
            <a:r>
              <a:rPr dirty="0" sz="850" spc="-5">
                <a:solidFill>
                  <a:srgbClr val="3E3E3E"/>
                </a:solidFill>
                <a:latin typeface="Arial"/>
                <a:cs typeface="Arial"/>
              </a:rPr>
              <a:t>We offer two rating systems that take into account investors' holding horizons: Zacks Rank and Zacks Recommendation. Each provides valuable  insights</a:t>
            </a:r>
            <a:r>
              <a:rPr dirty="0" sz="850" spc="10">
                <a:solidFill>
                  <a:srgbClr val="3E3E3E"/>
                </a:solidFill>
                <a:latin typeface="Arial"/>
                <a:cs typeface="Arial"/>
              </a:rPr>
              <a:t> </a:t>
            </a:r>
            <a:r>
              <a:rPr dirty="0" sz="850" spc="-5">
                <a:solidFill>
                  <a:srgbClr val="3E3E3E"/>
                </a:solidFill>
                <a:latin typeface="Arial"/>
                <a:cs typeface="Arial"/>
              </a:rPr>
              <a:t>into</a:t>
            </a:r>
            <a:r>
              <a:rPr dirty="0" sz="850" spc="10">
                <a:solidFill>
                  <a:srgbClr val="3E3E3E"/>
                </a:solidFill>
                <a:latin typeface="Arial"/>
                <a:cs typeface="Arial"/>
              </a:rPr>
              <a:t> </a:t>
            </a:r>
            <a:r>
              <a:rPr dirty="0" sz="850" spc="-5">
                <a:solidFill>
                  <a:srgbClr val="3E3E3E"/>
                </a:solidFill>
                <a:latin typeface="Arial"/>
                <a:cs typeface="Arial"/>
              </a:rPr>
              <a:t>the</a:t>
            </a:r>
            <a:r>
              <a:rPr dirty="0" sz="850" spc="10">
                <a:solidFill>
                  <a:srgbClr val="3E3E3E"/>
                </a:solidFill>
                <a:latin typeface="Arial"/>
                <a:cs typeface="Arial"/>
              </a:rPr>
              <a:t> </a:t>
            </a:r>
            <a:r>
              <a:rPr dirty="0" sz="850" spc="-5">
                <a:solidFill>
                  <a:srgbClr val="3E3E3E"/>
                </a:solidFill>
                <a:latin typeface="Arial"/>
                <a:cs typeface="Arial"/>
              </a:rPr>
              <a:t>future</a:t>
            </a:r>
            <a:r>
              <a:rPr dirty="0" sz="850" spc="10">
                <a:solidFill>
                  <a:srgbClr val="3E3E3E"/>
                </a:solidFill>
                <a:latin typeface="Arial"/>
                <a:cs typeface="Arial"/>
              </a:rPr>
              <a:t> </a:t>
            </a:r>
            <a:r>
              <a:rPr dirty="0" sz="850" spc="-5">
                <a:solidFill>
                  <a:srgbClr val="3E3E3E"/>
                </a:solidFill>
                <a:latin typeface="Arial"/>
                <a:cs typeface="Arial"/>
              </a:rPr>
              <a:t>profitability</a:t>
            </a:r>
            <a:r>
              <a:rPr dirty="0" sz="850" spc="10">
                <a:solidFill>
                  <a:srgbClr val="3E3E3E"/>
                </a:solidFill>
                <a:latin typeface="Arial"/>
                <a:cs typeface="Arial"/>
              </a:rPr>
              <a:t> </a:t>
            </a:r>
            <a:r>
              <a:rPr dirty="0" sz="850" spc="-5">
                <a:solidFill>
                  <a:srgbClr val="3E3E3E"/>
                </a:solidFill>
                <a:latin typeface="Arial"/>
                <a:cs typeface="Arial"/>
              </a:rPr>
              <a:t>of</a:t>
            </a:r>
            <a:r>
              <a:rPr dirty="0" sz="850" spc="10">
                <a:solidFill>
                  <a:srgbClr val="3E3E3E"/>
                </a:solidFill>
                <a:latin typeface="Arial"/>
                <a:cs typeface="Arial"/>
              </a:rPr>
              <a:t> </a:t>
            </a:r>
            <a:r>
              <a:rPr dirty="0" sz="850" spc="-5">
                <a:solidFill>
                  <a:srgbClr val="3E3E3E"/>
                </a:solidFill>
                <a:latin typeface="Arial"/>
                <a:cs typeface="Arial"/>
              </a:rPr>
              <a:t>the</a:t>
            </a:r>
            <a:r>
              <a:rPr dirty="0" sz="850" spc="10">
                <a:solidFill>
                  <a:srgbClr val="3E3E3E"/>
                </a:solidFill>
                <a:latin typeface="Arial"/>
                <a:cs typeface="Arial"/>
              </a:rPr>
              <a:t> </a:t>
            </a:r>
            <a:r>
              <a:rPr dirty="0" sz="850" spc="-5">
                <a:solidFill>
                  <a:srgbClr val="3E3E3E"/>
                </a:solidFill>
                <a:latin typeface="Arial"/>
                <a:cs typeface="Arial"/>
              </a:rPr>
              <a:t>stock</a:t>
            </a:r>
            <a:r>
              <a:rPr dirty="0" sz="850" spc="10">
                <a:solidFill>
                  <a:srgbClr val="3E3E3E"/>
                </a:solidFill>
                <a:latin typeface="Arial"/>
                <a:cs typeface="Arial"/>
              </a:rPr>
              <a:t> </a:t>
            </a:r>
            <a:r>
              <a:rPr dirty="0" sz="850" spc="-5">
                <a:solidFill>
                  <a:srgbClr val="3E3E3E"/>
                </a:solidFill>
                <a:latin typeface="Arial"/>
                <a:cs typeface="Arial"/>
              </a:rPr>
              <a:t>and</a:t>
            </a:r>
            <a:r>
              <a:rPr dirty="0" sz="850" spc="10">
                <a:solidFill>
                  <a:srgbClr val="3E3E3E"/>
                </a:solidFill>
                <a:latin typeface="Arial"/>
                <a:cs typeface="Arial"/>
              </a:rPr>
              <a:t> </a:t>
            </a:r>
            <a:r>
              <a:rPr dirty="0" sz="850" spc="-5">
                <a:solidFill>
                  <a:srgbClr val="3E3E3E"/>
                </a:solidFill>
                <a:latin typeface="Arial"/>
                <a:cs typeface="Arial"/>
              </a:rPr>
              <a:t>can</a:t>
            </a:r>
            <a:r>
              <a:rPr dirty="0" sz="850" spc="10">
                <a:solidFill>
                  <a:srgbClr val="3E3E3E"/>
                </a:solidFill>
                <a:latin typeface="Arial"/>
                <a:cs typeface="Arial"/>
              </a:rPr>
              <a:t> </a:t>
            </a:r>
            <a:r>
              <a:rPr dirty="0" sz="850" spc="-5">
                <a:solidFill>
                  <a:srgbClr val="3E3E3E"/>
                </a:solidFill>
                <a:latin typeface="Arial"/>
                <a:cs typeface="Arial"/>
              </a:rPr>
              <a:t>be</a:t>
            </a:r>
            <a:r>
              <a:rPr dirty="0" sz="850" spc="10">
                <a:solidFill>
                  <a:srgbClr val="3E3E3E"/>
                </a:solidFill>
                <a:latin typeface="Arial"/>
                <a:cs typeface="Arial"/>
              </a:rPr>
              <a:t> </a:t>
            </a:r>
            <a:r>
              <a:rPr dirty="0" sz="850" spc="-5">
                <a:solidFill>
                  <a:srgbClr val="3E3E3E"/>
                </a:solidFill>
                <a:latin typeface="Arial"/>
                <a:cs typeface="Arial"/>
              </a:rPr>
              <a:t>used</a:t>
            </a:r>
            <a:r>
              <a:rPr dirty="0" sz="850" spc="10">
                <a:solidFill>
                  <a:srgbClr val="3E3E3E"/>
                </a:solidFill>
                <a:latin typeface="Arial"/>
                <a:cs typeface="Arial"/>
              </a:rPr>
              <a:t> </a:t>
            </a:r>
            <a:r>
              <a:rPr dirty="0" sz="850" spc="-5">
                <a:solidFill>
                  <a:srgbClr val="3E3E3E"/>
                </a:solidFill>
                <a:latin typeface="Arial"/>
                <a:cs typeface="Arial"/>
              </a:rPr>
              <a:t>separately</a:t>
            </a:r>
            <a:r>
              <a:rPr dirty="0" sz="850" spc="10">
                <a:solidFill>
                  <a:srgbClr val="3E3E3E"/>
                </a:solidFill>
                <a:latin typeface="Arial"/>
                <a:cs typeface="Arial"/>
              </a:rPr>
              <a:t> </a:t>
            </a:r>
            <a:r>
              <a:rPr dirty="0" sz="850" spc="-5">
                <a:solidFill>
                  <a:srgbClr val="3E3E3E"/>
                </a:solidFill>
                <a:latin typeface="Arial"/>
                <a:cs typeface="Arial"/>
              </a:rPr>
              <a:t>or</a:t>
            </a:r>
            <a:r>
              <a:rPr dirty="0" sz="850" spc="10">
                <a:solidFill>
                  <a:srgbClr val="3E3E3E"/>
                </a:solidFill>
                <a:latin typeface="Arial"/>
                <a:cs typeface="Arial"/>
              </a:rPr>
              <a:t> </a:t>
            </a:r>
            <a:r>
              <a:rPr dirty="0" sz="850" spc="-5">
                <a:solidFill>
                  <a:srgbClr val="3E3E3E"/>
                </a:solidFill>
                <a:latin typeface="Arial"/>
                <a:cs typeface="Arial"/>
              </a:rPr>
              <a:t>in</a:t>
            </a:r>
            <a:r>
              <a:rPr dirty="0" sz="850" spc="10">
                <a:solidFill>
                  <a:srgbClr val="3E3E3E"/>
                </a:solidFill>
                <a:latin typeface="Arial"/>
                <a:cs typeface="Arial"/>
              </a:rPr>
              <a:t> </a:t>
            </a:r>
            <a:r>
              <a:rPr dirty="0" sz="850" spc="-5">
                <a:solidFill>
                  <a:srgbClr val="3E3E3E"/>
                </a:solidFill>
                <a:latin typeface="Arial"/>
                <a:cs typeface="Arial"/>
              </a:rPr>
              <a:t>combination</a:t>
            </a:r>
            <a:r>
              <a:rPr dirty="0" sz="850" spc="10">
                <a:solidFill>
                  <a:srgbClr val="3E3E3E"/>
                </a:solidFill>
                <a:latin typeface="Arial"/>
                <a:cs typeface="Arial"/>
              </a:rPr>
              <a:t> </a:t>
            </a:r>
            <a:r>
              <a:rPr dirty="0" sz="850" spc="-5">
                <a:solidFill>
                  <a:srgbClr val="3E3E3E"/>
                </a:solidFill>
                <a:latin typeface="Arial"/>
                <a:cs typeface="Arial"/>
              </a:rPr>
              <a:t>with</a:t>
            </a:r>
            <a:r>
              <a:rPr dirty="0" sz="850" spc="10">
                <a:solidFill>
                  <a:srgbClr val="3E3E3E"/>
                </a:solidFill>
                <a:latin typeface="Arial"/>
                <a:cs typeface="Arial"/>
              </a:rPr>
              <a:t> </a:t>
            </a:r>
            <a:r>
              <a:rPr dirty="0" sz="850" spc="-5">
                <a:solidFill>
                  <a:srgbClr val="3E3E3E"/>
                </a:solidFill>
                <a:latin typeface="Arial"/>
                <a:cs typeface="Arial"/>
              </a:rPr>
              <a:t>each</a:t>
            </a:r>
            <a:r>
              <a:rPr dirty="0" sz="850" spc="10">
                <a:solidFill>
                  <a:srgbClr val="3E3E3E"/>
                </a:solidFill>
                <a:latin typeface="Arial"/>
                <a:cs typeface="Arial"/>
              </a:rPr>
              <a:t> </a:t>
            </a:r>
            <a:r>
              <a:rPr dirty="0" sz="850" spc="-5">
                <a:solidFill>
                  <a:srgbClr val="3E3E3E"/>
                </a:solidFill>
                <a:latin typeface="Arial"/>
                <a:cs typeface="Arial"/>
              </a:rPr>
              <a:t>other</a:t>
            </a:r>
            <a:r>
              <a:rPr dirty="0" sz="850" spc="10">
                <a:solidFill>
                  <a:srgbClr val="3E3E3E"/>
                </a:solidFill>
                <a:latin typeface="Arial"/>
                <a:cs typeface="Arial"/>
              </a:rPr>
              <a:t> </a:t>
            </a:r>
            <a:r>
              <a:rPr dirty="0" sz="850" spc="-5">
                <a:solidFill>
                  <a:srgbClr val="3E3E3E"/>
                </a:solidFill>
                <a:latin typeface="Arial"/>
                <a:cs typeface="Arial"/>
              </a:rPr>
              <a:t>depending</a:t>
            </a:r>
            <a:r>
              <a:rPr dirty="0" sz="850" spc="15">
                <a:solidFill>
                  <a:srgbClr val="3E3E3E"/>
                </a:solidFill>
                <a:latin typeface="Arial"/>
                <a:cs typeface="Arial"/>
              </a:rPr>
              <a:t> </a:t>
            </a:r>
            <a:r>
              <a:rPr dirty="0" sz="850" spc="-5">
                <a:solidFill>
                  <a:srgbClr val="3E3E3E"/>
                </a:solidFill>
                <a:latin typeface="Arial"/>
                <a:cs typeface="Arial"/>
              </a:rPr>
              <a:t>on</a:t>
            </a:r>
            <a:r>
              <a:rPr dirty="0" sz="850" spc="10">
                <a:solidFill>
                  <a:srgbClr val="3E3E3E"/>
                </a:solidFill>
                <a:latin typeface="Arial"/>
                <a:cs typeface="Arial"/>
              </a:rPr>
              <a:t> </a:t>
            </a:r>
            <a:r>
              <a:rPr dirty="0" sz="850" spc="-5">
                <a:solidFill>
                  <a:srgbClr val="3E3E3E"/>
                </a:solidFill>
                <a:latin typeface="Arial"/>
                <a:cs typeface="Arial"/>
              </a:rPr>
              <a:t>your</a:t>
            </a:r>
            <a:r>
              <a:rPr dirty="0" sz="850" spc="10">
                <a:solidFill>
                  <a:srgbClr val="3E3E3E"/>
                </a:solidFill>
                <a:latin typeface="Arial"/>
                <a:cs typeface="Arial"/>
              </a:rPr>
              <a:t> </a:t>
            </a:r>
            <a:r>
              <a:rPr dirty="0" sz="850" spc="-5">
                <a:solidFill>
                  <a:srgbClr val="3E3E3E"/>
                </a:solidFill>
                <a:latin typeface="Arial"/>
                <a:cs typeface="Arial"/>
              </a:rPr>
              <a:t>investment</a:t>
            </a:r>
            <a:r>
              <a:rPr dirty="0" sz="850" spc="10">
                <a:solidFill>
                  <a:srgbClr val="3E3E3E"/>
                </a:solidFill>
                <a:latin typeface="Arial"/>
                <a:cs typeface="Arial"/>
              </a:rPr>
              <a:t> </a:t>
            </a:r>
            <a:r>
              <a:rPr dirty="0" sz="850" spc="-5">
                <a:solidFill>
                  <a:srgbClr val="3E3E3E"/>
                </a:solidFill>
                <a:latin typeface="Arial"/>
                <a:cs typeface="Arial"/>
              </a:rPr>
              <a:t>style.</a:t>
            </a:r>
            <a:endParaRPr sz="850">
              <a:latin typeface="Arial"/>
              <a:cs typeface="Arial"/>
            </a:endParaRPr>
          </a:p>
          <a:p>
            <a:pPr>
              <a:lnSpc>
                <a:spcPct val="100000"/>
              </a:lnSpc>
            </a:pPr>
            <a:endParaRPr sz="900">
              <a:latin typeface="Times New Roman"/>
              <a:cs typeface="Times New Roman"/>
            </a:endParaRPr>
          </a:p>
          <a:p>
            <a:pPr marL="12700">
              <a:lnSpc>
                <a:spcPct val="100000"/>
              </a:lnSpc>
              <a:spcBef>
                <a:spcPts val="530"/>
              </a:spcBef>
            </a:pPr>
            <a:r>
              <a:rPr dirty="0" sz="1050" spc="20" b="1">
                <a:solidFill>
                  <a:srgbClr val="007F06"/>
                </a:solidFill>
                <a:latin typeface="Arial"/>
                <a:cs typeface="Arial"/>
              </a:rPr>
              <a:t>Zacks</a:t>
            </a:r>
            <a:r>
              <a:rPr dirty="0" sz="1050" spc="5" b="1">
                <a:solidFill>
                  <a:srgbClr val="007F06"/>
                </a:solidFill>
                <a:latin typeface="Arial"/>
                <a:cs typeface="Arial"/>
              </a:rPr>
              <a:t> </a:t>
            </a:r>
            <a:r>
              <a:rPr dirty="0" sz="1050" spc="20" b="1">
                <a:solidFill>
                  <a:srgbClr val="007F06"/>
                </a:solidFill>
                <a:latin typeface="Arial"/>
                <a:cs typeface="Arial"/>
              </a:rPr>
              <a:t>Recommendation</a:t>
            </a:r>
            <a:endParaRPr sz="1050">
              <a:latin typeface="Arial"/>
              <a:cs typeface="Arial"/>
            </a:endParaRPr>
          </a:p>
          <a:p>
            <a:pPr algn="just" marL="12700" marR="5715">
              <a:lnSpc>
                <a:spcPct val="112700"/>
              </a:lnSpc>
              <a:spcBef>
                <a:spcPts val="565"/>
              </a:spcBef>
            </a:pPr>
            <a:r>
              <a:rPr dirty="0" sz="850" spc="-5">
                <a:solidFill>
                  <a:srgbClr val="3E3E3E"/>
                </a:solidFill>
                <a:latin typeface="Arial"/>
                <a:cs typeface="Arial"/>
              </a:rPr>
              <a:t>The Zacks Recommendation aims to predict performance over the next 6 to 12 months. The foundation for the quantitatively determined Zacks  Recommendation is trends in the company's estimate revisions and earnings outlook. The Zacks Recommendation is broken down into 3 Levels;  Outperform, Neutral and Underperform. Unlike many Wall Street firms, we have an excellent balance between the number of Outperform and  Neutral recommendations. Our team of 70 analysts are fully versed in the benefits of earnings estimate revisions and how that is harnessed  through the Zacks quantitative rating system. But we have given our analysts the ability to override the Zacks Recommendation for the 1200  stocks that they follow. The reason for the analyst over-rides is that there are often factors such as valuation, industry conditions and  management effectiveness that a trained investment professional can spot better than a quantitative</a:t>
            </a:r>
            <a:r>
              <a:rPr dirty="0" sz="850" spc="35">
                <a:solidFill>
                  <a:srgbClr val="3E3E3E"/>
                </a:solidFill>
                <a:latin typeface="Arial"/>
                <a:cs typeface="Arial"/>
              </a:rPr>
              <a:t> </a:t>
            </a:r>
            <a:r>
              <a:rPr dirty="0" sz="850" spc="-5">
                <a:solidFill>
                  <a:srgbClr val="3E3E3E"/>
                </a:solidFill>
                <a:latin typeface="Arial"/>
                <a:cs typeface="Arial"/>
              </a:rPr>
              <a:t>model.</a:t>
            </a:r>
            <a:endParaRPr sz="850">
              <a:latin typeface="Arial"/>
              <a:cs typeface="Arial"/>
            </a:endParaRPr>
          </a:p>
          <a:p>
            <a:pPr>
              <a:lnSpc>
                <a:spcPct val="100000"/>
              </a:lnSpc>
            </a:pPr>
            <a:endParaRPr sz="900">
              <a:latin typeface="Times New Roman"/>
              <a:cs typeface="Times New Roman"/>
            </a:endParaRPr>
          </a:p>
          <a:p>
            <a:pPr marL="12700">
              <a:lnSpc>
                <a:spcPct val="100000"/>
              </a:lnSpc>
              <a:spcBef>
                <a:spcPts val="530"/>
              </a:spcBef>
            </a:pPr>
            <a:r>
              <a:rPr dirty="0" sz="1050" spc="20" b="1">
                <a:solidFill>
                  <a:srgbClr val="007F06"/>
                </a:solidFill>
                <a:latin typeface="Arial"/>
                <a:cs typeface="Arial"/>
              </a:rPr>
              <a:t>Zacks</a:t>
            </a:r>
            <a:r>
              <a:rPr dirty="0" sz="1050" spc="5" b="1">
                <a:solidFill>
                  <a:srgbClr val="007F06"/>
                </a:solidFill>
                <a:latin typeface="Arial"/>
                <a:cs typeface="Arial"/>
              </a:rPr>
              <a:t> </a:t>
            </a:r>
            <a:r>
              <a:rPr dirty="0" sz="1050" spc="20" b="1">
                <a:solidFill>
                  <a:srgbClr val="007F06"/>
                </a:solidFill>
                <a:latin typeface="Arial"/>
                <a:cs typeface="Arial"/>
              </a:rPr>
              <a:t>Rank</a:t>
            </a:r>
            <a:endParaRPr sz="1050">
              <a:latin typeface="Arial"/>
              <a:cs typeface="Arial"/>
            </a:endParaRPr>
          </a:p>
          <a:p>
            <a:pPr algn="just" marL="12700" marR="5080">
              <a:lnSpc>
                <a:spcPct val="112700"/>
              </a:lnSpc>
              <a:spcBef>
                <a:spcPts val="565"/>
              </a:spcBef>
            </a:pPr>
            <a:r>
              <a:rPr dirty="0" sz="850" spc="-5">
                <a:solidFill>
                  <a:srgbClr val="3E3E3E"/>
                </a:solidFill>
                <a:latin typeface="Arial"/>
                <a:cs typeface="Arial"/>
              </a:rPr>
              <a:t>The Zacks Rank is our short-term rating system that is most effective over the one- to three-month holding horizon. The underlying driver for the  quantitatively-determined Zacks Rank is the same as the Zacks Recommendation, and reflects trends in earnings estimate</a:t>
            </a:r>
            <a:r>
              <a:rPr dirty="0" sz="850" spc="130">
                <a:solidFill>
                  <a:srgbClr val="3E3E3E"/>
                </a:solidFill>
                <a:latin typeface="Arial"/>
                <a:cs typeface="Arial"/>
              </a:rPr>
              <a:t> </a:t>
            </a:r>
            <a:r>
              <a:rPr dirty="0" sz="850" spc="-5">
                <a:solidFill>
                  <a:srgbClr val="3E3E3E"/>
                </a:solidFill>
                <a:latin typeface="Arial"/>
                <a:cs typeface="Arial"/>
              </a:rPr>
              <a:t>revisions.</a:t>
            </a:r>
            <a:endParaRPr sz="850">
              <a:latin typeface="Arial"/>
              <a:cs typeface="Arial"/>
            </a:endParaRPr>
          </a:p>
          <a:p>
            <a:pPr>
              <a:lnSpc>
                <a:spcPct val="100000"/>
              </a:lnSpc>
            </a:pPr>
            <a:endParaRPr sz="900">
              <a:latin typeface="Times New Roman"/>
              <a:cs typeface="Times New Roman"/>
            </a:endParaRPr>
          </a:p>
          <a:p>
            <a:pPr>
              <a:lnSpc>
                <a:spcPct val="100000"/>
              </a:lnSpc>
              <a:spcBef>
                <a:spcPts val="25"/>
              </a:spcBef>
            </a:pPr>
            <a:endParaRPr sz="700">
              <a:latin typeface="Times New Roman"/>
              <a:cs typeface="Times New Roman"/>
            </a:endParaRPr>
          </a:p>
          <a:p>
            <a:pPr marL="12700">
              <a:lnSpc>
                <a:spcPct val="100000"/>
              </a:lnSpc>
            </a:pPr>
            <a:r>
              <a:rPr dirty="0" sz="1050" spc="20" b="1">
                <a:solidFill>
                  <a:srgbClr val="007F06"/>
                </a:solidFill>
                <a:latin typeface="Arial"/>
                <a:cs typeface="Arial"/>
              </a:rPr>
              <a:t>Zacks </a:t>
            </a:r>
            <a:r>
              <a:rPr dirty="0" sz="1050" spc="15" b="1">
                <a:solidFill>
                  <a:srgbClr val="007F06"/>
                </a:solidFill>
                <a:latin typeface="Arial"/>
                <a:cs typeface="Arial"/>
              </a:rPr>
              <a:t>Style</a:t>
            </a:r>
            <a:r>
              <a:rPr dirty="0" sz="1050" spc="-5" b="1">
                <a:solidFill>
                  <a:srgbClr val="007F06"/>
                </a:solidFill>
                <a:latin typeface="Arial"/>
                <a:cs typeface="Arial"/>
              </a:rPr>
              <a:t> </a:t>
            </a:r>
            <a:r>
              <a:rPr dirty="0" sz="1050" spc="20" b="1">
                <a:solidFill>
                  <a:srgbClr val="007F06"/>
                </a:solidFill>
                <a:latin typeface="Arial"/>
                <a:cs typeface="Arial"/>
              </a:rPr>
              <a:t>Scores</a:t>
            </a:r>
            <a:endParaRPr sz="1050">
              <a:latin typeface="Arial"/>
              <a:cs typeface="Arial"/>
            </a:endParaRPr>
          </a:p>
        </p:txBody>
      </p:sp>
      <p:sp>
        <p:nvSpPr>
          <p:cNvPr id="4" name="object 4"/>
          <p:cNvSpPr txBox="1"/>
          <p:nvPr/>
        </p:nvSpPr>
        <p:spPr>
          <a:xfrm>
            <a:off x="302794" y="3660942"/>
            <a:ext cx="5121275" cy="554355"/>
          </a:xfrm>
          <a:prstGeom prst="rect">
            <a:avLst/>
          </a:prstGeom>
        </p:spPr>
        <p:txBody>
          <a:bodyPr wrap="square" lIns="0" tIns="17780" rIns="0" bIns="0" rtlCol="0" vert="horz">
            <a:spAutoFit/>
          </a:bodyPr>
          <a:lstStyle/>
          <a:p>
            <a:pPr marL="12700">
              <a:lnSpc>
                <a:spcPct val="100000"/>
              </a:lnSpc>
              <a:spcBef>
                <a:spcPts val="140"/>
              </a:spcBef>
            </a:pPr>
            <a:r>
              <a:rPr dirty="0" sz="1050" spc="20" b="1">
                <a:solidFill>
                  <a:srgbClr val="007F06"/>
                </a:solidFill>
                <a:latin typeface="Arial"/>
                <a:cs typeface="Arial"/>
              </a:rPr>
              <a:t>Zacks </a:t>
            </a:r>
            <a:r>
              <a:rPr dirty="0" sz="1050" spc="15" b="1">
                <a:solidFill>
                  <a:srgbClr val="007F06"/>
                </a:solidFill>
                <a:latin typeface="Arial"/>
                <a:cs typeface="Arial"/>
              </a:rPr>
              <a:t>Style</a:t>
            </a:r>
            <a:r>
              <a:rPr dirty="0" sz="1050" spc="-5" b="1">
                <a:solidFill>
                  <a:srgbClr val="007F06"/>
                </a:solidFill>
                <a:latin typeface="Arial"/>
                <a:cs typeface="Arial"/>
              </a:rPr>
              <a:t> </a:t>
            </a:r>
            <a:r>
              <a:rPr dirty="0" sz="1050" spc="20" b="1">
                <a:solidFill>
                  <a:srgbClr val="007F06"/>
                </a:solidFill>
                <a:latin typeface="Arial"/>
                <a:cs typeface="Arial"/>
              </a:rPr>
              <a:t>Scores</a:t>
            </a:r>
            <a:endParaRPr sz="1050">
              <a:latin typeface="Arial"/>
              <a:cs typeface="Arial"/>
            </a:endParaRPr>
          </a:p>
          <a:p>
            <a:pPr marL="12700" marR="5080">
              <a:lnSpc>
                <a:spcPct val="112700"/>
              </a:lnSpc>
              <a:spcBef>
                <a:spcPts val="565"/>
              </a:spcBef>
            </a:pPr>
            <a:r>
              <a:rPr dirty="0" sz="850" spc="-5">
                <a:solidFill>
                  <a:srgbClr val="3E3E3E"/>
                </a:solidFill>
                <a:latin typeface="Arial"/>
                <a:cs typeface="Arial"/>
              </a:rPr>
              <a:t>The Zacks Style Score is as a complementary indicator to the Zacks rating system, giving investors a way  to focus on the highest rated stocks that best fit their own stock picking</a:t>
            </a:r>
            <a:r>
              <a:rPr dirty="0" sz="850" spc="40">
                <a:solidFill>
                  <a:srgbClr val="3E3E3E"/>
                </a:solidFill>
                <a:latin typeface="Arial"/>
                <a:cs typeface="Arial"/>
              </a:rPr>
              <a:t> </a:t>
            </a:r>
            <a:r>
              <a:rPr dirty="0" sz="850" spc="-5">
                <a:solidFill>
                  <a:srgbClr val="3E3E3E"/>
                </a:solidFill>
                <a:latin typeface="Arial"/>
                <a:cs typeface="Arial"/>
              </a:rPr>
              <a:t>preferences.</a:t>
            </a:r>
            <a:endParaRPr sz="850">
              <a:latin typeface="Arial"/>
              <a:cs typeface="Arial"/>
            </a:endParaRPr>
          </a:p>
        </p:txBody>
      </p:sp>
      <p:sp>
        <p:nvSpPr>
          <p:cNvPr id="5" name="object 5"/>
          <p:cNvSpPr txBox="1"/>
          <p:nvPr/>
        </p:nvSpPr>
        <p:spPr>
          <a:xfrm>
            <a:off x="302794" y="4305099"/>
            <a:ext cx="5125720" cy="755650"/>
          </a:xfrm>
          <a:prstGeom prst="rect">
            <a:avLst/>
          </a:prstGeom>
        </p:spPr>
        <p:txBody>
          <a:bodyPr wrap="square" lIns="0" tIns="12700" rIns="0" bIns="0" rtlCol="0" vert="horz">
            <a:spAutoFit/>
          </a:bodyPr>
          <a:lstStyle/>
          <a:p>
            <a:pPr algn="just" marL="12700" marR="5080">
              <a:lnSpc>
                <a:spcPct val="112700"/>
              </a:lnSpc>
              <a:spcBef>
                <a:spcPts val="100"/>
              </a:spcBef>
            </a:pPr>
            <a:r>
              <a:rPr dirty="0" sz="850" spc="-5">
                <a:solidFill>
                  <a:srgbClr val="3E3E3E"/>
                </a:solidFill>
                <a:latin typeface="Arial"/>
                <a:cs typeface="Arial"/>
              </a:rPr>
              <a:t>Academic research has proven that stocks with the best Value, Growth and Momentum characteristics  outperform the market. The Zacks Style Scores rate stocks on each of these individual styles and assigns  a rating of A, B, C, D and F. We also produce the VGM Score (V for Value, G for Growth and M for  Momentum), which combines the weighted average of the individual Style Scores into one score. This is  perfectly suited for those who want their stocks to have the best scores across the</a:t>
            </a:r>
            <a:r>
              <a:rPr dirty="0" sz="850" spc="55">
                <a:solidFill>
                  <a:srgbClr val="3E3E3E"/>
                </a:solidFill>
                <a:latin typeface="Arial"/>
                <a:cs typeface="Arial"/>
              </a:rPr>
              <a:t> </a:t>
            </a:r>
            <a:r>
              <a:rPr dirty="0" sz="850" spc="-5">
                <a:solidFill>
                  <a:srgbClr val="3E3E3E"/>
                </a:solidFill>
                <a:latin typeface="Arial"/>
                <a:cs typeface="Arial"/>
              </a:rPr>
              <a:t>board.</a:t>
            </a:r>
            <a:endParaRPr sz="850">
              <a:latin typeface="Arial"/>
              <a:cs typeface="Arial"/>
            </a:endParaRPr>
          </a:p>
        </p:txBody>
      </p:sp>
      <p:sp>
        <p:nvSpPr>
          <p:cNvPr id="6" name="object 6"/>
          <p:cNvSpPr/>
          <p:nvPr/>
        </p:nvSpPr>
        <p:spPr>
          <a:xfrm>
            <a:off x="5580981" y="3619834"/>
            <a:ext cx="1644984" cy="830179"/>
          </a:xfrm>
          <a:prstGeom prst="rect">
            <a:avLst/>
          </a:prstGeom>
          <a:blipFill>
            <a:blip r:embed="rId2" cstate="print"/>
            <a:stretch>
              <a:fillRect/>
            </a:stretch>
          </a:blipFill>
        </p:spPr>
        <p:txBody>
          <a:bodyPr wrap="square" lIns="0" tIns="0" rIns="0" bIns="0" rtlCol="0"/>
          <a:lstStyle/>
          <a:p/>
        </p:txBody>
      </p:sp>
      <p:sp>
        <p:nvSpPr>
          <p:cNvPr id="7" name="object 7"/>
          <p:cNvSpPr/>
          <p:nvPr/>
        </p:nvSpPr>
        <p:spPr>
          <a:xfrm>
            <a:off x="5580981" y="3619834"/>
            <a:ext cx="1644984" cy="1229894"/>
          </a:xfrm>
          <a:prstGeom prst="rect">
            <a:avLst/>
          </a:prstGeom>
          <a:blipFill>
            <a:blip r:embed="rId3" cstate="print"/>
            <a:stretch>
              <a:fillRect/>
            </a:stretch>
          </a:blipFill>
        </p:spPr>
        <p:txBody>
          <a:bodyPr wrap="square" lIns="0" tIns="0" rIns="0" bIns="0" rtlCol="0"/>
          <a:lstStyle/>
          <a:p/>
        </p:txBody>
      </p:sp>
      <p:sp>
        <p:nvSpPr>
          <p:cNvPr id="8" name="object 8"/>
          <p:cNvSpPr txBox="1"/>
          <p:nvPr/>
        </p:nvSpPr>
        <p:spPr>
          <a:xfrm>
            <a:off x="5711658" y="3730123"/>
            <a:ext cx="59944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Value</a:t>
            </a:r>
            <a:r>
              <a:rPr dirty="0" sz="850" spc="-5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9" name="object 9"/>
          <p:cNvSpPr/>
          <p:nvPr/>
        </p:nvSpPr>
        <p:spPr>
          <a:xfrm>
            <a:off x="6964613" y="3742823"/>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0" name="object 10"/>
          <p:cNvSpPr txBox="1"/>
          <p:nvPr/>
        </p:nvSpPr>
        <p:spPr>
          <a:xfrm>
            <a:off x="6987674" y="3753184"/>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B</a:t>
            </a:r>
            <a:endParaRPr sz="750">
              <a:latin typeface="Arial"/>
              <a:cs typeface="Arial"/>
            </a:endParaRPr>
          </a:p>
        </p:txBody>
      </p:sp>
      <p:sp>
        <p:nvSpPr>
          <p:cNvPr id="11" name="object 11"/>
          <p:cNvSpPr/>
          <p:nvPr/>
        </p:nvSpPr>
        <p:spPr>
          <a:xfrm>
            <a:off x="6960769" y="3738980"/>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2" name="object 12"/>
          <p:cNvSpPr/>
          <p:nvPr/>
        </p:nvSpPr>
        <p:spPr>
          <a:xfrm>
            <a:off x="6960769" y="3738980"/>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3" name="object 13"/>
          <p:cNvSpPr/>
          <p:nvPr/>
        </p:nvSpPr>
        <p:spPr>
          <a:xfrm>
            <a:off x="7091446" y="3738980"/>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14" name="object 14"/>
          <p:cNvSpPr/>
          <p:nvPr/>
        </p:nvSpPr>
        <p:spPr>
          <a:xfrm>
            <a:off x="6960769" y="3900404"/>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15" name="object 15"/>
          <p:cNvSpPr txBox="1"/>
          <p:nvPr/>
        </p:nvSpPr>
        <p:spPr>
          <a:xfrm>
            <a:off x="5711658" y="4006850"/>
            <a:ext cx="671195"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Growth</a:t>
            </a:r>
            <a:r>
              <a:rPr dirty="0" sz="850" spc="-5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16" name="object 16"/>
          <p:cNvSpPr/>
          <p:nvPr/>
        </p:nvSpPr>
        <p:spPr>
          <a:xfrm>
            <a:off x="6964613" y="4019550"/>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17" name="object 17"/>
          <p:cNvSpPr txBox="1"/>
          <p:nvPr/>
        </p:nvSpPr>
        <p:spPr>
          <a:xfrm>
            <a:off x="6987674" y="4029910"/>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C</a:t>
            </a:r>
            <a:endParaRPr sz="750">
              <a:latin typeface="Arial"/>
              <a:cs typeface="Arial"/>
            </a:endParaRPr>
          </a:p>
        </p:txBody>
      </p:sp>
      <p:sp>
        <p:nvSpPr>
          <p:cNvPr id="18" name="object 18"/>
          <p:cNvSpPr/>
          <p:nvPr/>
        </p:nvSpPr>
        <p:spPr>
          <a:xfrm>
            <a:off x="6960769" y="4015706"/>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19" name="object 19"/>
          <p:cNvSpPr/>
          <p:nvPr/>
        </p:nvSpPr>
        <p:spPr>
          <a:xfrm>
            <a:off x="6960769" y="401570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0" name="object 20"/>
          <p:cNvSpPr/>
          <p:nvPr/>
        </p:nvSpPr>
        <p:spPr>
          <a:xfrm>
            <a:off x="7091446" y="4015706"/>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1" name="object 21"/>
          <p:cNvSpPr/>
          <p:nvPr/>
        </p:nvSpPr>
        <p:spPr>
          <a:xfrm>
            <a:off x="6960769" y="4177130"/>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2" name="object 22"/>
          <p:cNvSpPr txBox="1"/>
          <p:nvPr/>
        </p:nvSpPr>
        <p:spPr>
          <a:xfrm>
            <a:off x="5711658" y="4283576"/>
            <a:ext cx="86233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Momentum</a:t>
            </a:r>
            <a:r>
              <a:rPr dirty="0" sz="850" spc="-45">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23" name="object 23"/>
          <p:cNvSpPr/>
          <p:nvPr/>
        </p:nvSpPr>
        <p:spPr>
          <a:xfrm>
            <a:off x="6964613" y="4296276"/>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D1D1CE"/>
          </a:solidFill>
        </p:spPr>
        <p:txBody>
          <a:bodyPr wrap="square" lIns="0" tIns="0" rIns="0" bIns="0" rtlCol="0"/>
          <a:lstStyle/>
          <a:p/>
        </p:txBody>
      </p:sp>
      <p:sp>
        <p:nvSpPr>
          <p:cNvPr id="24" name="object 24"/>
          <p:cNvSpPr txBox="1"/>
          <p:nvPr/>
        </p:nvSpPr>
        <p:spPr>
          <a:xfrm>
            <a:off x="6987674" y="4306637"/>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434343"/>
                </a:solidFill>
                <a:latin typeface="Arial"/>
                <a:cs typeface="Arial"/>
              </a:rPr>
              <a:t>A</a:t>
            </a:r>
            <a:endParaRPr sz="750">
              <a:latin typeface="Arial"/>
              <a:cs typeface="Arial"/>
            </a:endParaRPr>
          </a:p>
        </p:txBody>
      </p:sp>
      <p:sp>
        <p:nvSpPr>
          <p:cNvPr id="25" name="object 25"/>
          <p:cNvSpPr/>
          <p:nvPr/>
        </p:nvSpPr>
        <p:spPr>
          <a:xfrm>
            <a:off x="6960769" y="4292432"/>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26" name="object 26"/>
          <p:cNvSpPr/>
          <p:nvPr/>
        </p:nvSpPr>
        <p:spPr>
          <a:xfrm>
            <a:off x="6960769" y="429243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7" name="object 27"/>
          <p:cNvSpPr/>
          <p:nvPr/>
        </p:nvSpPr>
        <p:spPr>
          <a:xfrm>
            <a:off x="7091446" y="4292432"/>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28" name="object 28"/>
          <p:cNvSpPr/>
          <p:nvPr/>
        </p:nvSpPr>
        <p:spPr>
          <a:xfrm>
            <a:off x="6960769" y="4453856"/>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29" name="object 29"/>
          <p:cNvSpPr txBox="1"/>
          <p:nvPr/>
        </p:nvSpPr>
        <p:spPr>
          <a:xfrm>
            <a:off x="5711658" y="4560302"/>
            <a:ext cx="568960" cy="154940"/>
          </a:xfrm>
          <a:prstGeom prst="rect">
            <a:avLst/>
          </a:prstGeom>
        </p:spPr>
        <p:txBody>
          <a:bodyPr wrap="square" lIns="0" tIns="12065" rIns="0" bIns="0" rtlCol="0" vert="horz">
            <a:spAutoFit/>
          </a:bodyPr>
          <a:lstStyle/>
          <a:p>
            <a:pPr>
              <a:lnSpc>
                <a:spcPct val="100000"/>
              </a:lnSpc>
              <a:spcBef>
                <a:spcPts val="95"/>
              </a:spcBef>
            </a:pPr>
            <a:r>
              <a:rPr dirty="0" sz="850" spc="-5">
                <a:solidFill>
                  <a:srgbClr val="3E3E3E"/>
                </a:solidFill>
                <a:latin typeface="Arial"/>
                <a:cs typeface="Arial"/>
              </a:rPr>
              <a:t>VGM</a:t>
            </a:r>
            <a:r>
              <a:rPr dirty="0" sz="850" spc="-60">
                <a:solidFill>
                  <a:srgbClr val="3E3E3E"/>
                </a:solidFill>
                <a:latin typeface="Arial"/>
                <a:cs typeface="Arial"/>
              </a:rPr>
              <a:t> </a:t>
            </a:r>
            <a:r>
              <a:rPr dirty="0" sz="850" spc="-5">
                <a:solidFill>
                  <a:srgbClr val="3E3E3E"/>
                </a:solidFill>
                <a:latin typeface="Arial"/>
                <a:cs typeface="Arial"/>
              </a:rPr>
              <a:t>Score</a:t>
            </a:r>
            <a:endParaRPr sz="850">
              <a:latin typeface="Arial"/>
              <a:cs typeface="Arial"/>
            </a:endParaRPr>
          </a:p>
        </p:txBody>
      </p:sp>
      <p:sp>
        <p:nvSpPr>
          <p:cNvPr id="30" name="object 30"/>
          <p:cNvSpPr/>
          <p:nvPr/>
        </p:nvSpPr>
        <p:spPr>
          <a:xfrm>
            <a:off x="6964613" y="4573002"/>
            <a:ext cx="123189" cy="154305"/>
          </a:xfrm>
          <a:custGeom>
            <a:avLst/>
            <a:gdLst/>
            <a:ahLst/>
            <a:cxnLst/>
            <a:rect l="l" t="t" r="r" b="b"/>
            <a:pathLst>
              <a:path w="123190" h="154304">
                <a:moveTo>
                  <a:pt x="0" y="0"/>
                </a:moveTo>
                <a:lnTo>
                  <a:pt x="122989" y="0"/>
                </a:lnTo>
                <a:lnTo>
                  <a:pt x="122989" y="153736"/>
                </a:lnTo>
                <a:lnTo>
                  <a:pt x="0" y="153736"/>
                </a:lnTo>
                <a:lnTo>
                  <a:pt x="0" y="0"/>
                </a:lnTo>
                <a:close/>
              </a:path>
            </a:pathLst>
          </a:custGeom>
          <a:solidFill>
            <a:srgbClr val="000000"/>
          </a:solidFill>
        </p:spPr>
        <p:txBody>
          <a:bodyPr wrap="square" lIns="0" tIns="0" rIns="0" bIns="0" rtlCol="0"/>
          <a:lstStyle/>
          <a:p/>
        </p:txBody>
      </p:sp>
      <p:sp>
        <p:nvSpPr>
          <p:cNvPr id="31" name="object 31"/>
          <p:cNvSpPr txBox="1"/>
          <p:nvPr/>
        </p:nvSpPr>
        <p:spPr>
          <a:xfrm>
            <a:off x="6987674" y="4583363"/>
            <a:ext cx="85090" cy="145415"/>
          </a:xfrm>
          <a:prstGeom prst="rect">
            <a:avLst/>
          </a:prstGeom>
        </p:spPr>
        <p:txBody>
          <a:bodyPr wrap="square" lIns="0" tIns="17145" rIns="0" bIns="0" rtlCol="0" vert="horz">
            <a:spAutoFit/>
          </a:bodyPr>
          <a:lstStyle/>
          <a:p>
            <a:pPr>
              <a:lnSpc>
                <a:spcPct val="100000"/>
              </a:lnSpc>
              <a:spcBef>
                <a:spcPts val="135"/>
              </a:spcBef>
            </a:pPr>
            <a:r>
              <a:rPr dirty="0" sz="750" spc="25" b="1">
                <a:solidFill>
                  <a:srgbClr val="FFFFFF"/>
                </a:solidFill>
                <a:latin typeface="Arial"/>
                <a:cs typeface="Arial"/>
              </a:rPr>
              <a:t>B</a:t>
            </a:r>
            <a:endParaRPr sz="750">
              <a:latin typeface="Arial"/>
              <a:cs typeface="Arial"/>
            </a:endParaRPr>
          </a:p>
        </p:txBody>
      </p:sp>
      <p:sp>
        <p:nvSpPr>
          <p:cNvPr id="32" name="object 32"/>
          <p:cNvSpPr/>
          <p:nvPr/>
        </p:nvSpPr>
        <p:spPr>
          <a:xfrm>
            <a:off x="6960769" y="4569159"/>
            <a:ext cx="0" cy="154305"/>
          </a:xfrm>
          <a:custGeom>
            <a:avLst/>
            <a:gdLst/>
            <a:ahLst/>
            <a:cxnLst/>
            <a:rect l="l" t="t" r="r" b="b"/>
            <a:pathLst>
              <a:path w="0" h="154304">
                <a:moveTo>
                  <a:pt x="0" y="0"/>
                </a:moveTo>
                <a:lnTo>
                  <a:pt x="0" y="153736"/>
                </a:lnTo>
              </a:path>
            </a:pathLst>
          </a:custGeom>
          <a:ln w="7686">
            <a:solidFill>
              <a:srgbClr val="434343"/>
            </a:solidFill>
          </a:ln>
        </p:spPr>
        <p:txBody>
          <a:bodyPr wrap="square" lIns="0" tIns="0" rIns="0" bIns="0" rtlCol="0"/>
          <a:lstStyle/>
          <a:p/>
        </p:txBody>
      </p:sp>
      <p:sp>
        <p:nvSpPr>
          <p:cNvPr id="33" name="object 33"/>
          <p:cNvSpPr/>
          <p:nvPr/>
        </p:nvSpPr>
        <p:spPr>
          <a:xfrm>
            <a:off x="6960769" y="4569159"/>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4" name="object 34"/>
          <p:cNvSpPr/>
          <p:nvPr/>
        </p:nvSpPr>
        <p:spPr>
          <a:xfrm>
            <a:off x="7091446" y="4569159"/>
            <a:ext cx="0" cy="161925"/>
          </a:xfrm>
          <a:custGeom>
            <a:avLst/>
            <a:gdLst/>
            <a:ahLst/>
            <a:cxnLst/>
            <a:rect l="l" t="t" r="r" b="b"/>
            <a:pathLst>
              <a:path w="0" h="161925">
                <a:moveTo>
                  <a:pt x="0" y="0"/>
                </a:moveTo>
                <a:lnTo>
                  <a:pt x="0" y="161423"/>
                </a:lnTo>
              </a:path>
            </a:pathLst>
          </a:custGeom>
          <a:ln w="7686">
            <a:solidFill>
              <a:srgbClr val="434343"/>
            </a:solidFill>
          </a:ln>
        </p:spPr>
        <p:txBody>
          <a:bodyPr wrap="square" lIns="0" tIns="0" rIns="0" bIns="0" rtlCol="0"/>
          <a:lstStyle/>
          <a:p/>
        </p:txBody>
      </p:sp>
      <p:sp>
        <p:nvSpPr>
          <p:cNvPr id="35" name="object 35"/>
          <p:cNvSpPr/>
          <p:nvPr/>
        </p:nvSpPr>
        <p:spPr>
          <a:xfrm>
            <a:off x="6960769" y="4730582"/>
            <a:ext cx="130810" cy="0"/>
          </a:xfrm>
          <a:custGeom>
            <a:avLst/>
            <a:gdLst/>
            <a:ahLst/>
            <a:cxnLst/>
            <a:rect l="l" t="t" r="r" b="b"/>
            <a:pathLst>
              <a:path w="130809" h="0">
                <a:moveTo>
                  <a:pt x="0" y="0"/>
                </a:moveTo>
                <a:lnTo>
                  <a:pt x="130676" y="0"/>
                </a:lnTo>
              </a:path>
            </a:pathLst>
          </a:custGeom>
          <a:ln w="7686">
            <a:solidFill>
              <a:srgbClr val="434343"/>
            </a:solidFill>
          </a:ln>
        </p:spPr>
        <p:txBody>
          <a:bodyPr wrap="square" lIns="0" tIns="0" rIns="0" bIns="0" rtlCol="0"/>
          <a:lstStyle/>
          <a:p/>
        </p:txBody>
      </p:sp>
      <p:sp>
        <p:nvSpPr>
          <p:cNvPr id="36" name="object 36"/>
          <p:cNvSpPr/>
          <p:nvPr/>
        </p:nvSpPr>
        <p:spPr>
          <a:xfrm>
            <a:off x="5577138" y="3615990"/>
            <a:ext cx="0" cy="1229995"/>
          </a:xfrm>
          <a:custGeom>
            <a:avLst/>
            <a:gdLst/>
            <a:ahLst/>
            <a:cxnLst/>
            <a:rect l="l" t="t" r="r" b="b"/>
            <a:pathLst>
              <a:path w="0" h="1229995">
                <a:moveTo>
                  <a:pt x="0" y="0"/>
                </a:moveTo>
                <a:lnTo>
                  <a:pt x="0" y="1229894"/>
                </a:lnTo>
              </a:path>
            </a:pathLst>
          </a:custGeom>
          <a:ln w="7686">
            <a:solidFill>
              <a:srgbClr val="CACACA"/>
            </a:solidFill>
          </a:ln>
        </p:spPr>
        <p:txBody>
          <a:bodyPr wrap="square" lIns="0" tIns="0" rIns="0" bIns="0" rtlCol="0"/>
          <a:lstStyle/>
          <a:p/>
        </p:txBody>
      </p:sp>
      <p:sp>
        <p:nvSpPr>
          <p:cNvPr id="37" name="object 37"/>
          <p:cNvSpPr/>
          <p:nvPr/>
        </p:nvSpPr>
        <p:spPr>
          <a:xfrm>
            <a:off x="5577138" y="3615990"/>
            <a:ext cx="1652905" cy="0"/>
          </a:xfrm>
          <a:custGeom>
            <a:avLst/>
            <a:gdLst/>
            <a:ahLst/>
            <a:cxnLst/>
            <a:rect l="l" t="t" r="r" b="b"/>
            <a:pathLst>
              <a:path w="1652904" h="0">
                <a:moveTo>
                  <a:pt x="0" y="0"/>
                </a:moveTo>
                <a:lnTo>
                  <a:pt x="1652671" y="0"/>
                </a:lnTo>
              </a:path>
            </a:pathLst>
          </a:custGeom>
          <a:ln w="7686">
            <a:solidFill>
              <a:srgbClr val="CACACA"/>
            </a:solidFill>
          </a:ln>
        </p:spPr>
        <p:txBody>
          <a:bodyPr wrap="square" lIns="0" tIns="0" rIns="0" bIns="0" rtlCol="0"/>
          <a:lstStyle/>
          <a:p/>
        </p:txBody>
      </p:sp>
      <p:sp>
        <p:nvSpPr>
          <p:cNvPr id="38" name="object 38"/>
          <p:cNvSpPr/>
          <p:nvPr/>
        </p:nvSpPr>
        <p:spPr>
          <a:xfrm>
            <a:off x="7229809" y="3615990"/>
            <a:ext cx="0" cy="1237615"/>
          </a:xfrm>
          <a:custGeom>
            <a:avLst/>
            <a:gdLst/>
            <a:ahLst/>
            <a:cxnLst/>
            <a:rect l="l" t="t" r="r" b="b"/>
            <a:pathLst>
              <a:path w="0" h="1237614">
                <a:moveTo>
                  <a:pt x="0" y="0"/>
                </a:moveTo>
                <a:lnTo>
                  <a:pt x="0" y="1237581"/>
                </a:lnTo>
              </a:path>
            </a:pathLst>
          </a:custGeom>
          <a:ln w="7686">
            <a:solidFill>
              <a:srgbClr val="CACACA"/>
            </a:solidFill>
          </a:ln>
        </p:spPr>
        <p:txBody>
          <a:bodyPr wrap="square" lIns="0" tIns="0" rIns="0" bIns="0" rtlCol="0"/>
          <a:lstStyle/>
          <a:p/>
        </p:txBody>
      </p:sp>
      <p:sp>
        <p:nvSpPr>
          <p:cNvPr id="39" name="object 39"/>
          <p:cNvSpPr/>
          <p:nvPr/>
        </p:nvSpPr>
        <p:spPr>
          <a:xfrm>
            <a:off x="5577138" y="4853572"/>
            <a:ext cx="1652905" cy="0"/>
          </a:xfrm>
          <a:custGeom>
            <a:avLst/>
            <a:gdLst/>
            <a:ahLst/>
            <a:cxnLst/>
            <a:rect l="l" t="t" r="r" b="b"/>
            <a:pathLst>
              <a:path w="1652904" h="0">
                <a:moveTo>
                  <a:pt x="0" y="0"/>
                </a:moveTo>
                <a:lnTo>
                  <a:pt x="1652671" y="0"/>
                </a:lnTo>
              </a:path>
            </a:pathLst>
          </a:custGeom>
          <a:ln w="7686">
            <a:solidFill>
              <a:srgbClr val="CACACA"/>
            </a:solidFill>
          </a:ln>
        </p:spPr>
        <p:txBody>
          <a:bodyPr wrap="square" lIns="0" tIns="0" rIns="0" bIns="0" rtlCol="0"/>
          <a:lstStyle/>
          <a:p/>
        </p:txBody>
      </p:sp>
      <p:sp>
        <p:nvSpPr>
          <p:cNvPr id="40" name="object 40"/>
          <p:cNvSpPr/>
          <p:nvPr/>
        </p:nvSpPr>
        <p:spPr>
          <a:xfrm>
            <a:off x="319338" y="5583822"/>
            <a:ext cx="6910705" cy="0"/>
          </a:xfrm>
          <a:custGeom>
            <a:avLst/>
            <a:gdLst/>
            <a:ahLst/>
            <a:cxnLst/>
            <a:rect l="l" t="t" r="r" b="b"/>
            <a:pathLst>
              <a:path w="6910705" h="0">
                <a:moveTo>
                  <a:pt x="0" y="0"/>
                </a:moveTo>
                <a:lnTo>
                  <a:pt x="6910471" y="0"/>
                </a:lnTo>
              </a:path>
            </a:pathLst>
          </a:custGeom>
          <a:ln w="7686">
            <a:solidFill>
              <a:srgbClr val="CACACA"/>
            </a:solidFill>
          </a:ln>
        </p:spPr>
        <p:txBody>
          <a:bodyPr wrap="square" lIns="0" tIns="0" rIns="0" bIns="0" rtlCol="0"/>
          <a:lstStyle/>
          <a:p/>
        </p:txBody>
      </p:sp>
      <p:sp>
        <p:nvSpPr>
          <p:cNvPr id="41" name="object 41"/>
          <p:cNvSpPr txBox="1"/>
          <p:nvPr/>
        </p:nvSpPr>
        <p:spPr>
          <a:xfrm>
            <a:off x="302794" y="5150652"/>
            <a:ext cx="6947534" cy="4653280"/>
          </a:xfrm>
          <a:prstGeom prst="rect">
            <a:avLst/>
          </a:prstGeom>
        </p:spPr>
        <p:txBody>
          <a:bodyPr wrap="square" lIns="0" tIns="12700" rIns="0" bIns="0" rtlCol="0" vert="horz">
            <a:spAutoFit/>
          </a:bodyPr>
          <a:lstStyle/>
          <a:p>
            <a:pPr algn="just" marL="12700" marR="10795">
              <a:lnSpc>
                <a:spcPct val="112700"/>
              </a:lnSpc>
              <a:spcBef>
                <a:spcPts val="100"/>
              </a:spcBef>
            </a:pPr>
            <a:r>
              <a:rPr dirty="0" sz="850" spc="-5">
                <a:solidFill>
                  <a:srgbClr val="3E3E3E"/>
                </a:solidFill>
                <a:latin typeface="Arial"/>
                <a:cs typeface="Arial"/>
              </a:rPr>
              <a:t>As an investor, you want to buy stocks with the highest probability of success. That means buying stocks with a Zacks Recommendation of  Outperform, which also has a Style Score of an A or a B.</a:t>
            </a:r>
            <a:endParaRPr sz="850">
              <a:latin typeface="Arial"/>
              <a:cs typeface="Arial"/>
            </a:endParaRPr>
          </a:p>
          <a:p>
            <a:pPr>
              <a:lnSpc>
                <a:spcPct val="100000"/>
              </a:lnSpc>
            </a:pPr>
            <a:endParaRPr sz="900">
              <a:latin typeface="Times New Roman"/>
              <a:cs typeface="Times New Roman"/>
            </a:endParaRPr>
          </a:p>
          <a:p>
            <a:pPr>
              <a:lnSpc>
                <a:spcPct val="100000"/>
              </a:lnSpc>
              <a:spcBef>
                <a:spcPts val="40"/>
              </a:spcBef>
            </a:pPr>
            <a:endParaRPr sz="950">
              <a:latin typeface="Times New Roman"/>
              <a:cs typeface="Times New Roman"/>
            </a:endParaRPr>
          </a:p>
          <a:p>
            <a:pPr marL="12700">
              <a:lnSpc>
                <a:spcPct val="100000"/>
              </a:lnSpc>
            </a:pPr>
            <a:r>
              <a:rPr dirty="0" sz="1050" spc="20" b="1">
                <a:solidFill>
                  <a:srgbClr val="007F06"/>
                </a:solidFill>
                <a:latin typeface="Arial"/>
                <a:cs typeface="Arial"/>
              </a:rPr>
              <a:t>Disclosures</a:t>
            </a:r>
            <a:endParaRPr sz="1050">
              <a:latin typeface="Arial"/>
              <a:cs typeface="Arial"/>
            </a:endParaRPr>
          </a:p>
          <a:p>
            <a:pPr algn="just" marL="12700" marR="5080">
              <a:lnSpc>
                <a:spcPct val="112700"/>
              </a:lnSpc>
              <a:spcBef>
                <a:spcPts val="565"/>
              </a:spcBef>
            </a:pPr>
            <a:r>
              <a:rPr dirty="0" sz="850" spc="-5" b="1">
                <a:solidFill>
                  <a:srgbClr val="3E3E3E"/>
                </a:solidFill>
                <a:latin typeface="Arial"/>
                <a:cs typeface="Arial"/>
              </a:rPr>
              <a:t>This report contains independent commentary to be used for informational purposes only. The analysts contributing to this report do  not hold any shares of this stock. The analysts contributing to this report do not serve on the board of the company that issued this  stock. The EPS and revenue forecasts are the Zacks Consensus estimates, unless indicated otherwise on the report's first page.  </a:t>
            </a:r>
            <a:r>
              <a:rPr dirty="0" sz="850" spc="-5">
                <a:solidFill>
                  <a:srgbClr val="3E3E3E"/>
                </a:solidFill>
                <a:latin typeface="Arial"/>
                <a:cs typeface="Arial"/>
              </a:rPr>
              <a:t>Additionally, the analysts contributing to this report certify that the views expressed herein accurately reflect the analysts' personal views as to the  subject securities and issuers. ZIR certifies that no part of the analysts' compensation was, is, or will be, directly or indirectly, related to the  specific recommendation or views expressed by the analyst in the</a:t>
            </a:r>
            <a:r>
              <a:rPr dirty="0" sz="850" spc="5">
                <a:solidFill>
                  <a:srgbClr val="3E3E3E"/>
                </a:solidFill>
                <a:latin typeface="Arial"/>
                <a:cs typeface="Arial"/>
              </a:rPr>
              <a:t> </a:t>
            </a:r>
            <a:r>
              <a:rPr dirty="0" sz="850" spc="-5">
                <a:solidFill>
                  <a:srgbClr val="3E3E3E"/>
                </a:solidFill>
                <a:latin typeface="Arial"/>
                <a:cs typeface="Arial"/>
              </a:rPr>
              <a:t>report.</a:t>
            </a:r>
            <a:endParaRPr sz="850">
              <a:latin typeface="Arial"/>
              <a:cs typeface="Arial"/>
            </a:endParaRPr>
          </a:p>
          <a:p>
            <a:pPr>
              <a:lnSpc>
                <a:spcPct val="100000"/>
              </a:lnSpc>
              <a:spcBef>
                <a:spcPts val="50"/>
              </a:spcBef>
            </a:pPr>
            <a:endParaRPr sz="800">
              <a:latin typeface="Times New Roman"/>
              <a:cs typeface="Times New Roman"/>
            </a:endParaRPr>
          </a:p>
          <a:p>
            <a:pPr algn="just" marL="12700" marR="8890">
              <a:lnSpc>
                <a:spcPct val="112700"/>
              </a:lnSpc>
            </a:pPr>
            <a:r>
              <a:rPr dirty="0" sz="850" spc="-5">
                <a:solidFill>
                  <a:srgbClr val="3E3E3E"/>
                </a:solidFill>
                <a:latin typeface="Arial"/>
                <a:cs typeface="Arial"/>
              </a:rPr>
              <a:t>Additional information on the securities mentioned in this report is available upon request. This report is based on data obtained from sources we  believe to be reliable, but is not guaranteed as to accuracy and does not purport to be complete. Any opinions expressed herein are subject to  change.</a:t>
            </a:r>
            <a:endParaRPr sz="850">
              <a:latin typeface="Arial"/>
              <a:cs typeface="Arial"/>
            </a:endParaRPr>
          </a:p>
          <a:p>
            <a:pPr>
              <a:lnSpc>
                <a:spcPct val="100000"/>
              </a:lnSpc>
              <a:spcBef>
                <a:spcPts val="50"/>
              </a:spcBef>
            </a:pPr>
            <a:endParaRPr sz="800">
              <a:latin typeface="Times New Roman"/>
              <a:cs typeface="Times New Roman"/>
            </a:endParaRPr>
          </a:p>
          <a:p>
            <a:pPr algn="just" marL="12700" marR="5080">
              <a:lnSpc>
                <a:spcPct val="112700"/>
              </a:lnSpc>
            </a:pPr>
            <a:r>
              <a:rPr dirty="0" sz="850" spc="-5">
                <a:solidFill>
                  <a:srgbClr val="3E3E3E"/>
                </a:solidFill>
                <a:latin typeface="Arial"/>
                <a:cs typeface="Arial"/>
              </a:rPr>
              <a:t>ZIR is not an investment advisor and the report should not be construed as advice designed to meet the particular investment needs of any  investor. Prior to making any investment decision, you are advised to consult with your broker, investment advisor, or other appropriate tax or  financial professional to determine the suitability of any investment. This report and others like it are published regularly and not in response to  episodic market activity or events affecting the securities</a:t>
            </a:r>
            <a:r>
              <a:rPr dirty="0" sz="850">
                <a:solidFill>
                  <a:srgbClr val="3E3E3E"/>
                </a:solidFill>
                <a:latin typeface="Arial"/>
                <a:cs typeface="Arial"/>
              </a:rPr>
              <a:t> </a:t>
            </a:r>
            <a:r>
              <a:rPr dirty="0" sz="850" spc="-5">
                <a:solidFill>
                  <a:srgbClr val="3E3E3E"/>
                </a:solidFill>
                <a:latin typeface="Arial"/>
                <a:cs typeface="Arial"/>
              </a:rPr>
              <a:t>industry.</a:t>
            </a:r>
            <a:endParaRPr sz="850">
              <a:latin typeface="Arial"/>
              <a:cs typeface="Arial"/>
            </a:endParaRPr>
          </a:p>
          <a:p>
            <a:pPr>
              <a:lnSpc>
                <a:spcPct val="100000"/>
              </a:lnSpc>
              <a:spcBef>
                <a:spcPts val="50"/>
              </a:spcBef>
            </a:pPr>
            <a:endParaRPr sz="800">
              <a:latin typeface="Times New Roman"/>
              <a:cs typeface="Times New Roman"/>
            </a:endParaRPr>
          </a:p>
          <a:p>
            <a:pPr algn="just" marL="12700" marR="5080">
              <a:lnSpc>
                <a:spcPct val="112700"/>
              </a:lnSpc>
            </a:pPr>
            <a:r>
              <a:rPr dirty="0" sz="850" spc="-5">
                <a:solidFill>
                  <a:srgbClr val="3E3E3E"/>
                </a:solidFill>
                <a:latin typeface="Arial"/>
                <a:cs typeface="Arial"/>
              </a:rPr>
              <a:t>This report is not to be construed as an offer or the solicitation of an offer to buy or sell the securities herein mentioned. ZIR or its officers,  employees or customers may have a position long or short in the securities mentioned and buy or sell the securities from time to time. ZIR is not  a broker-dealer. ZIR may enter into arms-length agreements with broker-dealers to provide this research to their clients. Zacks and its staff are  not involved in investment banking activities for the stock issuer covered in this</a:t>
            </a:r>
            <a:r>
              <a:rPr dirty="0" sz="850" spc="15">
                <a:solidFill>
                  <a:srgbClr val="3E3E3E"/>
                </a:solidFill>
                <a:latin typeface="Arial"/>
                <a:cs typeface="Arial"/>
              </a:rPr>
              <a:t> </a:t>
            </a:r>
            <a:r>
              <a:rPr dirty="0" sz="850" spc="-5">
                <a:solidFill>
                  <a:srgbClr val="3E3E3E"/>
                </a:solidFill>
                <a:latin typeface="Arial"/>
                <a:cs typeface="Arial"/>
              </a:rPr>
              <a:t>report.</a:t>
            </a:r>
            <a:endParaRPr sz="850">
              <a:latin typeface="Arial"/>
              <a:cs typeface="Arial"/>
            </a:endParaRPr>
          </a:p>
          <a:p>
            <a:pPr>
              <a:lnSpc>
                <a:spcPct val="100000"/>
              </a:lnSpc>
              <a:spcBef>
                <a:spcPts val="5"/>
              </a:spcBef>
            </a:pPr>
            <a:endParaRPr sz="950">
              <a:latin typeface="Times New Roman"/>
              <a:cs typeface="Times New Roman"/>
            </a:endParaRPr>
          </a:p>
          <a:p>
            <a:pPr algn="just" marL="12700">
              <a:lnSpc>
                <a:spcPct val="100000"/>
              </a:lnSpc>
            </a:pPr>
            <a:r>
              <a:rPr dirty="0" sz="850" spc="-5">
                <a:solidFill>
                  <a:srgbClr val="3E3E3E"/>
                </a:solidFill>
                <a:latin typeface="Arial"/>
                <a:cs typeface="Arial"/>
              </a:rPr>
              <a:t>ZIR uses the following rating system for the securities it covers. </a:t>
            </a:r>
            <a:r>
              <a:rPr dirty="0" sz="850" spc="-5" b="1">
                <a:solidFill>
                  <a:srgbClr val="3E3E3E"/>
                </a:solidFill>
                <a:latin typeface="Arial"/>
                <a:cs typeface="Arial"/>
              </a:rPr>
              <a:t>Outperform- </a:t>
            </a:r>
            <a:r>
              <a:rPr dirty="0" sz="850" spc="-5">
                <a:solidFill>
                  <a:srgbClr val="3E3E3E"/>
                </a:solidFill>
                <a:latin typeface="Arial"/>
                <a:cs typeface="Arial"/>
              </a:rPr>
              <a:t>ZIR expects that the subject company will outperform the</a:t>
            </a:r>
            <a:r>
              <a:rPr dirty="0" sz="850" spc="-114">
                <a:solidFill>
                  <a:srgbClr val="3E3E3E"/>
                </a:solidFill>
                <a:latin typeface="Arial"/>
                <a:cs typeface="Arial"/>
              </a:rPr>
              <a:t> </a:t>
            </a:r>
            <a:r>
              <a:rPr dirty="0" sz="850" spc="-5">
                <a:solidFill>
                  <a:srgbClr val="3E3E3E"/>
                </a:solidFill>
                <a:latin typeface="Arial"/>
                <a:cs typeface="Arial"/>
              </a:rPr>
              <a:t>broader</a:t>
            </a:r>
            <a:endParaRPr sz="850">
              <a:latin typeface="Arial"/>
              <a:cs typeface="Arial"/>
            </a:endParaRPr>
          </a:p>
          <a:p>
            <a:pPr algn="just" marL="12700" marR="6350">
              <a:lnSpc>
                <a:spcPct val="112700"/>
              </a:lnSpc>
            </a:pPr>
            <a:r>
              <a:rPr dirty="0" sz="850" spc="-5">
                <a:solidFill>
                  <a:srgbClr val="3E3E3E"/>
                </a:solidFill>
                <a:latin typeface="Arial"/>
                <a:cs typeface="Arial"/>
              </a:rPr>
              <a:t>U.S. equities markets over the next six to twelve months. </a:t>
            </a:r>
            <a:r>
              <a:rPr dirty="0" sz="850" spc="-5" b="1">
                <a:solidFill>
                  <a:srgbClr val="3E3E3E"/>
                </a:solidFill>
                <a:latin typeface="Arial"/>
                <a:cs typeface="Arial"/>
              </a:rPr>
              <a:t>Neutral- </a:t>
            </a:r>
            <a:r>
              <a:rPr dirty="0" sz="850" spc="-5">
                <a:solidFill>
                  <a:srgbClr val="3E3E3E"/>
                </a:solidFill>
                <a:latin typeface="Arial"/>
                <a:cs typeface="Arial"/>
              </a:rPr>
              <a:t>ZIR expects that the company will perform in line with the broader U.S.  equities markets over the next six to twelve months. </a:t>
            </a:r>
            <a:r>
              <a:rPr dirty="0" sz="850" spc="-5" b="1">
                <a:solidFill>
                  <a:srgbClr val="3E3E3E"/>
                </a:solidFill>
                <a:latin typeface="Arial"/>
                <a:cs typeface="Arial"/>
              </a:rPr>
              <a:t>Underperform- </a:t>
            </a:r>
            <a:r>
              <a:rPr dirty="0" sz="850" spc="-5">
                <a:solidFill>
                  <a:srgbClr val="3E3E3E"/>
                </a:solidFill>
                <a:latin typeface="Arial"/>
                <a:cs typeface="Arial"/>
              </a:rPr>
              <a:t>ZIR expects the company will underperform the broader U.S. equities  markets over the next six to twelve months.</a:t>
            </a:r>
            <a:endParaRPr sz="850">
              <a:latin typeface="Arial"/>
              <a:cs typeface="Arial"/>
            </a:endParaRPr>
          </a:p>
          <a:p>
            <a:pPr>
              <a:lnSpc>
                <a:spcPct val="100000"/>
              </a:lnSpc>
              <a:spcBef>
                <a:spcPts val="5"/>
              </a:spcBef>
            </a:pPr>
            <a:endParaRPr sz="950">
              <a:latin typeface="Times New Roman"/>
              <a:cs typeface="Times New Roman"/>
            </a:endParaRPr>
          </a:p>
          <a:p>
            <a:pPr algn="just" marL="12700">
              <a:lnSpc>
                <a:spcPct val="100000"/>
              </a:lnSpc>
            </a:pPr>
            <a:r>
              <a:rPr dirty="0" sz="850" spc="-5">
                <a:solidFill>
                  <a:srgbClr val="3E3E3E"/>
                </a:solidFill>
                <a:latin typeface="Arial"/>
                <a:cs typeface="Arial"/>
              </a:rPr>
              <a:t>No part of this report can be reprinted, republished or transmitted electronically without the prior written authorization of</a:t>
            </a:r>
            <a:r>
              <a:rPr dirty="0" sz="850" spc="100">
                <a:solidFill>
                  <a:srgbClr val="3E3E3E"/>
                </a:solidFill>
                <a:latin typeface="Arial"/>
                <a:cs typeface="Arial"/>
              </a:rPr>
              <a:t> </a:t>
            </a:r>
            <a:r>
              <a:rPr dirty="0" sz="850" spc="-5">
                <a:solidFill>
                  <a:srgbClr val="3E3E3E"/>
                </a:solidFill>
                <a:latin typeface="Arial"/>
                <a:cs typeface="Arial"/>
              </a:rPr>
              <a:t>ZIR.</a:t>
            </a:r>
            <a:endParaRPr sz="850">
              <a:latin typeface="Arial"/>
              <a:cs typeface="Arial"/>
            </a:endParaRPr>
          </a:p>
        </p:txBody>
      </p:sp>
      <p:sp>
        <p:nvSpPr>
          <p:cNvPr id="42" name="object 42"/>
          <p:cNvSpPr/>
          <p:nvPr/>
        </p:nvSpPr>
        <p:spPr>
          <a:xfrm>
            <a:off x="273217" y="273885"/>
            <a:ext cx="6918325" cy="0"/>
          </a:xfrm>
          <a:custGeom>
            <a:avLst/>
            <a:gdLst/>
            <a:ahLst/>
            <a:cxnLst/>
            <a:rect l="l" t="t" r="r" b="b"/>
            <a:pathLst>
              <a:path w="6918325" h="0">
                <a:moveTo>
                  <a:pt x="0" y="0"/>
                </a:moveTo>
                <a:lnTo>
                  <a:pt x="6918158" y="0"/>
                </a:lnTo>
              </a:path>
            </a:pathLst>
          </a:custGeom>
          <a:ln w="7686">
            <a:solidFill>
              <a:srgbClr val="ABA899"/>
            </a:solidFill>
          </a:ln>
        </p:spPr>
        <p:txBody>
          <a:bodyPr wrap="square" lIns="0" tIns="0" rIns="0" bIns="0" rtlCol="0"/>
          <a:lstStyle/>
          <a:p/>
        </p:txBody>
      </p:sp>
      <p:sp>
        <p:nvSpPr>
          <p:cNvPr id="43" name="object 43"/>
          <p:cNvSpPr/>
          <p:nvPr/>
        </p:nvSpPr>
        <p:spPr>
          <a:xfrm>
            <a:off x="273217" y="273885"/>
            <a:ext cx="0" cy="8255"/>
          </a:xfrm>
          <a:custGeom>
            <a:avLst/>
            <a:gdLst/>
            <a:ahLst/>
            <a:cxnLst/>
            <a:rect l="l" t="t" r="r" b="b"/>
            <a:pathLst>
              <a:path w="0" h="8254">
                <a:moveTo>
                  <a:pt x="-3843" y="3843"/>
                </a:moveTo>
                <a:lnTo>
                  <a:pt x="3843" y="3843"/>
                </a:lnTo>
              </a:path>
            </a:pathLst>
          </a:custGeom>
          <a:ln w="7686">
            <a:solidFill>
              <a:srgbClr val="ABA899"/>
            </a:solidFill>
          </a:ln>
        </p:spPr>
        <p:txBody>
          <a:bodyPr wrap="square" lIns="0" tIns="0" rIns="0" bIns="0" rtlCol="0"/>
          <a:lstStyle/>
          <a:p/>
        </p:txBody>
      </p:sp>
      <p:sp>
        <p:nvSpPr>
          <p:cNvPr id="44" name="object 44"/>
          <p:cNvSpPr/>
          <p:nvPr/>
        </p:nvSpPr>
        <p:spPr>
          <a:xfrm>
            <a:off x="273217" y="281572"/>
            <a:ext cx="6918325" cy="0"/>
          </a:xfrm>
          <a:custGeom>
            <a:avLst/>
            <a:gdLst/>
            <a:ahLst/>
            <a:cxnLst/>
            <a:rect l="l" t="t" r="r" b="b"/>
            <a:pathLst>
              <a:path w="6918325" h="0">
                <a:moveTo>
                  <a:pt x="0" y="0"/>
                </a:moveTo>
                <a:lnTo>
                  <a:pt x="6918158" y="0"/>
                </a:lnTo>
              </a:path>
            </a:pathLst>
          </a:custGeom>
          <a:ln w="7686">
            <a:solidFill>
              <a:srgbClr val="ECE9D8"/>
            </a:solidFill>
          </a:ln>
        </p:spPr>
        <p:txBody>
          <a:bodyPr wrap="square" lIns="0" tIns="0" rIns="0" bIns="0" rtlCol="0"/>
          <a:lstStyle/>
          <a:p/>
        </p:txBody>
      </p:sp>
      <p:sp>
        <p:nvSpPr>
          <p:cNvPr id="45" name="object 45"/>
          <p:cNvSpPr/>
          <p:nvPr/>
        </p:nvSpPr>
        <p:spPr>
          <a:xfrm>
            <a:off x="7191375" y="273885"/>
            <a:ext cx="0" cy="8255"/>
          </a:xfrm>
          <a:custGeom>
            <a:avLst/>
            <a:gdLst/>
            <a:ahLst/>
            <a:cxnLst/>
            <a:rect l="l" t="t" r="r" b="b"/>
            <a:pathLst>
              <a:path w="0" h="8254">
                <a:moveTo>
                  <a:pt x="-3843" y="3843"/>
                </a:moveTo>
                <a:lnTo>
                  <a:pt x="3843" y="3843"/>
                </a:lnTo>
              </a:path>
            </a:pathLst>
          </a:custGeom>
          <a:ln w="7686">
            <a:solidFill>
              <a:srgbClr val="ECE9D8"/>
            </a:solidFill>
          </a:ln>
        </p:spPr>
        <p:txBody>
          <a:bodyPr wrap="square" lIns="0" tIns="0" rIns="0" bIns="0" rtlCol="0"/>
          <a:lstStyle/>
          <a:p/>
        </p:txBody>
      </p:sp>
      <p:sp>
        <p:nvSpPr>
          <p:cNvPr id="46" name="object 46"/>
          <p:cNvSpPr/>
          <p:nvPr/>
        </p:nvSpPr>
        <p:spPr>
          <a:xfrm>
            <a:off x="257843" y="10136104"/>
            <a:ext cx="6949440" cy="0"/>
          </a:xfrm>
          <a:custGeom>
            <a:avLst/>
            <a:gdLst/>
            <a:ahLst/>
            <a:cxnLst/>
            <a:rect l="l" t="t" r="r" b="b"/>
            <a:pathLst>
              <a:path w="6949440" h="0">
                <a:moveTo>
                  <a:pt x="0" y="0"/>
                </a:moveTo>
                <a:lnTo>
                  <a:pt x="6948905" y="0"/>
                </a:lnTo>
              </a:path>
            </a:pathLst>
          </a:custGeom>
          <a:ln w="7686">
            <a:solidFill>
              <a:srgbClr val="CACACA"/>
            </a:solidFill>
          </a:ln>
        </p:spPr>
        <p:txBody>
          <a:bodyPr wrap="square" lIns="0" tIns="0" rIns="0" bIns="0" rtlCol="0"/>
          <a:lstStyle/>
          <a:p/>
        </p:txBody>
      </p:sp>
      <p:sp>
        <p:nvSpPr>
          <p:cNvPr id="47" name="object 47"/>
          <p:cNvSpPr txBox="1">
            <a:spLocks noGrp="1"/>
          </p:cNvSpPr>
          <p:nvPr>
            <p:ph type="ftr" idx="5" sz="quarter"/>
          </p:nvPr>
        </p:nvSpPr>
        <p:spPr>
          <a:prstGeom prst="rect"/>
        </p:spPr>
        <p:txBody>
          <a:bodyPr wrap="square" lIns="0" tIns="1905" rIns="0" bIns="0" rtlCol="0" vert="horz">
            <a:spAutoFit/>
          </a:bodyPr>
          <a:lstStyle/>
          <a:p>
            <a:pPr marL="12700">
              <a:lnSpc>
                <a:spcPct val="100000"/>
              </a:lnSpc>
              <a:spcBef>
                <a:spcPts val="15"/>
              </a:spcBef>
            </a:pPr>
            <a:r>
              <a:rPr dirty="0" spc="-5"/>
              <a:t>Past</a:t>
            </a:r>
            <a:r>
              <a:rPr dirty="0" spc="10"/>
              <a:t> </a:t>
            </a:r>
            <a:r>
              <a:rPr dirty="0" spc="-5"/>
              <a:t>performance</a:t>
            </a:r>
            <a:r>
              <a:rPr dirty="0" spc="10"/>
              <a:t> </a:t>
            </a:r>
            <a:r>
              <a:rPr dirty="0" spc="-5"/>
              <a:t>is</a:t>
            </a:r>
            <a:r>
              <a:rPr dirty="0" spc="10"/>
              <a:t> </a:t>
            </a:r>
            <a:r>
              <a:rPr dirty="0" spc="-5"/>
              <a:t>no</a:t>
            </a:r>
            <a:r>
              <a:rPr dirty="0" spc="10"/>
              <a:t> </a:t>
            </a:r>
            <a:r>
              <a:rPr dirty="0" spc="-5"/>
              <a:t>guarantee</a:t>
            </a:r>
            <a:r>
              <a:rPr dirty="0" spc="10"/>
              <a:t> </a:t>
            </a:r>
            <a:r>
              <a:rPr dirty="0" spc="-5"/>
              <a:t>of</a:t>
            </a:r>
            <a:r>
              <a:rPr dirty="0" spc="10"/>
              <a:t> </a:t>
            </a:r>
            <a:r>
              <a:rPr dirty="0" spc="-5"/>
              <a:t>future</a:t>
            </a:r>
            <a:r>
              <a:rPr dirty="0" spc="10"/>
              <a:t> </a:t>
            </a:r>
            <a:r>
              <a:rPr dirty="0" spc="-5"/>
              <a:t>results.</a:t>
            </a:r>
            <a:r>
              <a:rPr dirty="0" spc="10"/>
              <a:t> </a:t>
            </a:r>
            <a:r>
              <a:rPr dirty="0" spc="-5"/>
              <a:t>Please</a:t>
            </a:r>
            <a:r>
              <a:rPr dirty="0" spc="15"/>
              <a:t> </a:t>
            </a:r>
            <a:r>
              <a:rPr dirty="0" spc="-5"/>
              <a:t>see</a:t>
            </a:r>
            <a:r>
              <a:rPr dirty="0" spc="10"/>
              <a:t> </a:t>
            </a:r>
            <a:r>
              <a:rPr dirty="0" spc="-5"/>
              <a:t>important</a:t>
            </a:r>
            <a:r>
              <a:rPr dirty="0" spc="10"/>
              <a:t> </a:t>
            </a:r>
            <a:r>
              <a:rPr dirty="0" spc="-5"/>
              <a:t>disclosures</a:t>
            </a:r>
            <a:r>
              <a:rPr dirty="0" spc="10"/>
              <a:t> </a:t>
            </a:r>
            <a:r>
              <a:rPr dirty="0" spc="-5"/>
              <a:t>and</a:t>
            </a:r>
            <a:r>
              <a:rPr dirty="0" spc="10"/>
              <a:t> </a:t>
            </a:r>
            <a:r>
              <a:rPr dirty="0" spc="-5"/>
              <a:t>definitions</a:t>
            </a:r>
            <a:r>
              <a:rPr dirty="0" spc="10"/>
              <a:t> </a:t>
            </a:r>
            <a:r>
              <a:rPr dirty="0" spc="-5"/>
              <a:t>at</a:t>
            </a:r>
            <a:r>
              <a:rPr dirty="0" spc="10"/>
              <a:t> </a:t>
            </a:r>
            <a:r>
              <a:rPr dirty="0" spc="-5"/>
              <a:t>the</a:t>
            </a:r>
            <a:r>
              <a:rPr dirty="0" spc="10"/>
              <a:t> </a:t>
            </a:r>
            <a:r>
              <a:rPr dirty="0" spc="-5"/>
              <a:t>end</a:t>
            </a:r>
            <a:r>
              <a:rPr dirty="0" spc="15"/>
              <a:t> </a:t>
            </a:r>
            <a:r>
              <a:rPr dirty="0" spc="-5"/>
              <a:t>of</a:t>
            </a:r>
            <a:r>
              <a:rPr dirty="0" spc="10"/>
              <a:t> </a:t>
            </a:r>
            <a:r>
              <a:rPr dirty="0" spc="-5"/>
              <a:t>this</a:t>
            </a:r>
            <a:r>
              <a:rPr dirty="0" spc="10"/>
              <a:t> </a:t>
            </a:r>
            <a:r>
              <a:rPr dirty="0" spc="-5"/>
              <a:t>report.</a:t>
            </a:r>
          </a:p>
        </p:txBody>
      </p:sp>
      <p:sp>
        <p:nvSpPr>
          <p:cNvPr id="48" name="object 48"/>
          <p:cNvSpPr txBox="1">
            <a:spLocks noGrp="1"/>
          </p:cNvSpPr>
          <p:nvPr>
            <p:ph type="dt" idx="6" sz="half"/>
          </p:nvPr>
        </p:nvSpPr>
        <p:spPr>
          <a:prstGeom prst="rect"/>
        </p:spPr>
        <p:txBody>
          <a:bodyPr wrap="square" lIns="0" tIns="1905" rIns="0" bIns="0" rtlCol="0" vert="horz">
            <a:spAutoFit/>
          </a:bodyPr>
          <a:lstStyle/>
          <a:p>
            <a:pPr marL="12700">
              <a:lnSpc>
                <a:spcPct val="100000"/>
              </a:lnSpc>
              <a:spcBef>
                <a:spcPts val="15"/>
              </a:spcBef>
            </a:pPr>
            <a:r>
              <a:rPr dirty="0" spc="-5"/>
              <a:t>Zacks Equity</a:t>
            </a:r>
            <a:r>
              <a:rPr dirty="0" spc="-30"/>
              <a:t> </a:t>
            </a:r>
            <a:r>
              <a:rPr dirty="0" spc="-5"/>
              <a:t>Research</a:t>
            </a:r>
          </a:p>
        </p:txBody>
      </p:sp>
      <p:sp>
        <p:nvSpPr>
          <p:cNvPr id="49" name="object 49"/>
          <p:cNvSpPr txBox="1"/>
          <p:nvPr/>
        </p:nvSpPr>
        <p:spPr>
          <a:xfrm>
            <a:off x="3339097" y="10321926"/>
            <a:ext cx="796925" cy="146050"/>
          </a:xfrm>
          <a:prstGeom prst="rect">
            <a:avLst/>
          </a:prstGeom>
        </p:spPr>
        <p:txBody>
          <a:bodyPr wrap="square" lIns="0" tIns="1905" rIns="0" bIns="0" rtlCol="0" vert="horz">
            <a:spAutoFit/>
          </a:bodyPr>
          <a:lstStyle/>
          <a:p>
            <a:pPr marL="12700">
              <a:lnSpc>
                <a:spcPct val="100000"/>
              </a:lnSpc>
              <a:spcBef>
                <a:spcPts val="15"/>
              </a:spcBef>
            </a:pPr>
            <a:r>
              <a:rPr dirty="0" sz="850" spc="-5">
                <a:solidFill>
                  <a:srgbClr val="CACACA"/>
                </a:solidFill>
                <a:latin typeface="Arial"/>
                <a:cs typeface="Arial"/>
                <a:hlinkClick r:id="rId4"/>
              </a:rPr>
              <a:t>www.zacks.com</a:t>
            </a:r>
            <a:endParaRPr sz="850">
              <a:latin typeface="Arial"/>
              <a:cs typeface="Arial"/>
            </a:endParaRPr>
          </a:p>
        </p:txBody>
      </p:sp>
      <p:sp>
        <p:nvSpPr>
          <p:cNvPr id="50" name="object 50"/>
          <p:cNvSpPr txBox="1">
            <a:spLocks noGrp="1"/>
          </p:cNvSpPr>
          <p:nvPr>
            <p:ph type="sldNum" idx="7" sz="quarter"/>
          </p:nvPr>
        </p:nvSpPr>
        <p:spPr>
          <a:prstGeom prst="rect"/>
        </p:spPr>
        <p:txBody>
          <a:bodyPr wrap="square" lIns="0" tIns="1905" rIns="0" bIns="0" rtlCol="0" vert="horz">
            <a:spAutoFit/>
          </a:bodyPr>
          <a:lstStyle/>
          <a:p>
            <a:pPr marL="12700">
              <a:lnSpc>
                <a:spcPct val="100000"/>
              </a:lnSpc>
              <a:spcBef>
                <a:spcPts val="15"/>
              </a:spcBef>
            </a:pPr>
            <a:r>
              <a:rPr dirty="0" spc="-5"/>
              <a:t>Page </a:t>
            </a:r>
            <a:fld id="{81D60167-4931-47E6-BA6A-407CBD079E47}" type="slidenum">
              <a:rPr dirty="0" spc="-5"/>
              <a:t>2</a:t>
            </a:fld>
            <a:r>
              <a:rPr dirty="0" spc="-5"/>
              <a:t> of</a:t>
            </a:r>
            <a:r>
              <a:rPr dirty="0" spc="-70"/>
              <a:t> </a:t>
            </a:r>
            <a:r>
              <a:rPr dirty="0" spc="-5"/>
              <a:t>8</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Application>Microsoft Office PowerPoint</Application>
  <PresentationFormat>On-screen Show (4:3)</PresentationFormat>
  <ScaleCrop>false</ScaleCrop>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subject>Zacks Equity Research Report for AXP</dc:subject>
  <dc:title>Zacks Equity Research Report for AXP</dc:title>
  <dcterms:created xsi:type="dcterms:W3CDTF">2021-03-21T00:18:14Z</dcterms:created>
  <dcterms:modified xsi:type="dcterms:W3CDTF">2021-03-21T00:18:14Z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2021-03-20T00:00:00Z</vt:filetime>
  </property>
  <property fmtid="{D5CDD505-2E9C-101B-9397-08002B2CF9AE}" pid="3" name="Creator">
    <vt:lpwstr>PD4ML. HTML to PDF Converter for Java (370fx2)</vt:lpwstr>
  </property>
  <property fmtid="{D5CDD505-2E9C-101B-9397-08002B2CF9AE}" pid="4" name="LastSaved">
    <vt:filetime>2021-03-20T00:00:00Z</vt:filetime>
  </property>
</Properties>
</file>