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handoutMasterIdLst>
    <p:handoutMasterId r:id="rId10"/>
  </p:handoutMasterIdLst>
  <p:sldIdLst>
    <p:sldId id="256" r:id="rId3"/>
    <p:sldId id="257" r:id="rId4"/>
    <p:sldId id="258" r:id="rId5"/>
    <p:sldId id="259" r:id="rId6"/>
    <p:sldId id="267" r:id="rId7"/>
    <p:sldId id="264" r:id="rId8"/>
  </p:sldIdLst>
  <p:sldSz cx="7556500" cy="10693400"/>
  <p:notesSz cx="7556500" cy="106934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82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915"/>
        <p:guide pos="219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handoutMaster" Target="handoutMasters/handoutMaster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4483" cy="536527"/>
          </a:xfrm>
          <a:prstGeom prst="rect">
            <a:avLst/>
          </a:prstGeom>
        </p:spPr>
        <p:txBody>
          <a:bodyPr vert="horz" lIns="91440" tIns="45720" rIns="91440" bIns="45720" rtlCol="0"/>
          <a:lstStyle>
            <a:lvl1pPr algn="l">
              <a:defRPr sz="1320"/>
            </a:lvl1pPr>
          </a:lstStyle>
          <a:p>
            <a:endParaRPr lang="zh-CN" altLang="en-US"/>
          </a:p>
        </p:txBody>
      </p:sp>
      <p:sp>
        <p:nvSpPr>
          <p:cNvPr id="3" name="日期占位符 2"/>
          <p:cNvSpPr>
            <a:spLocks noGrp="1"/>
          </p:cNvSpPr>
          <p:nvPr>
            <p:ph type="dt" sz="quarter" idx="1"/>
          </p:nvPr>
        </p:nvSpPr>
        <p:spPr>
          <a:xfrm>
            <a:off x="4280268" y="0"/>
            <a:ext cx="3274483" cy="536527"/>
          </a:xfrm>
          <a:prstGeom prst="rect">
            <a:avLst/>
          </a:prstGeom>
        </p:spPr>
        <p:txBody>
          <a:bodyPr vert="horz" lIns="91440" tIns="45720" rIns="91440" bIns="45720" rtlCol="0"/>
          <a:lstStyle>
            <a:lvl1pPr algn="r">
              <a:defRPr sz="132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156874"/>
            <a:ext cx="3274483" cy="536526"/>
          </a:xfrm>
          <a:prstGeom prst="rect">
            <a:avLst/>
          </a:prstGeom>
        </p:spPr>
        <p:txBody>
          <a:bodyPr vert="horz" lIns="91440" tIns="45720" rIns="91440" bIns="45720" rtlCol="0" anchor="b"/>
          <a:lstStyle>
            <a:lvl1pPr algn="l">
              <a:defRPr sz="1320"/>
            </a:lvl1pPr>
          </a:lstStyle>
          <a:p>
            <a:endParaRPr lang="zh-CN" altLang="en-US"/>
          </a:p>
        </p:txBody>
      </p:sp>
      <p:sp>
        <p:nvSpPr>
          <p:cNvPr id="5" name="灯片编号占位符 4"/>
          <p:cNvSpPr>
            <a:spLocks noGrp="1"/>
          </p:cNvSpPr>
          <p:nvPr>
            <p:ph type="sldNum" sz="quarter" idx="3"/>
          </p:nvPr>
        </p:nvSpPr>
        <p:spPr>
          <a:xfrm>
            <a:off x="4280268" y="10156874"/>
            <a:ext cx="3274483" cy="536526"/>
          </a:xfrm>
          <a:prstGeom prst="rect">
            <a:avLst/>
          </a:prstGeom>
        </p:spPr>
        <p:txBody>
          <a:bodyPr vert="horz" lIns="91440" tIns="45720" rIns="91440" bIns="45720" rtlCol="0" anchor="b"/>
          <a:lstStyle>
            <a:lvl1pPr algn="r">
              <a:defRPr sz="132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4483" cy="536527"/>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280268" y="0"/>
            <a:ext cx="3274483" cy="536527"/>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570230" y="1336675"/>
            <a:ext cx="6416040" cy="3609023"/>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55650" y="5146199"/>
            <a:ext cx="6045200" cy="4210526"/>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10156874"/>
            <a:ext cx="3274483" cy="536526"/>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280268" y="10156874"/>
            <a:ext cx="3274483" cy="536526"/>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6" name="Holder 6"/>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6" name="Holder 6"/>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sz="half" idx="2"/>
          </p:nvPr>
        </p:nvSpPr>
        <p:spPr>
          <a:xfrm>
            <a:off x="377825" y="2459482"/>
            <a:ext cx="3287077" cy="7057644"/>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3891597" y="2459482"/>
            <a:ext cx="3287077" cy="7057644"/>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6" name="Holder 6"/>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7" name="Holder 7"/>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4" name="Holder 4"/>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5" name="Holder 5"/>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3" name="Holder 3"/>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4" name="Holder 4"/>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a:xfrm>
            <a:off x="241300" y="10137442"/>
            <a:ext cx="5948045" cy="146050"/>
          </a:xfrm>
          <a:prstGeom prst="rect">
            <a:avLst/>
          </a:prstGeom>
        </p:spPr>
        <p:txBody>
          <a:bodyPr wrap="square" lIns="0" tIns="0" rIns="0" bIns="0">
            <a:spAutoFit/>
          </a:bodyPr>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a:prstGeom prst="rect">
            <a:avLst/>
          </a:prstGeom>
        </p:spPr>
        <p:txBody>
          <a:bodyPr wrap="square" lIns="0" tIns="0" rIns="0" bIns="0">
            <a:spAutoFit/>
          </a:bodyPr>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6" name="Holder 6"/>
          <p:cNvSpPr>
            <a:spLocks noGrp="1"/>
          </p:cNvSpPr>
          <p:nvPr>
            <p:ph type="sldNum" sz="quarter" idx="7"/>
          </p:nvPr>
        </p:nvSpPr>
        <p:spPr>
          <a:xfrm>
            <a:off x="6513763" y="10321926"/>
            <a:ext cx="713740" cy="146050"/>
          </a:xfrm>
          <a:prstGeom prst="rect">
            <a:avLst/>
          </a:prstGeom>
        </p:spPr>
        <p:txBody>
          <a:bodyPr wrap="square" lIns="0" tIns="0" rIns="0" bIns="0">
            <a:spAutoFit/>
          </a:bodyPr>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7.png"/><Relationship Id="rId8" Type="http://schemas.openxmlformats.org/officeDocument/2006/relationships/tags" Target="../tags/tag1.xml"/><Relationship Id="rId7" Type="http://schemas.openxmlformats.org/officeDocument/2006/relationships/image" Target="../media/image6.png"/><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1.png"/><Relationship Id="rId10" Type="http://schemas.openxmlformats.org/officeDocument/2006/relationships/slideLayout" Target="../slideLayouts/slideLayout5.xml"/><Relationship Id="rId1" Type="http://schemas.openxmlformats.org/officeDocument/2006/relationships/hyperlink" Target="http://www.zacks.com/" TargetMode="Externa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hyperlink" Target="http://www.zacks.com/" TargetMode="Externa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hyperlink" Target="http://www.zacks.com/" TargetMode="External"/><Relationship Id="rId1"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hyperlink" Target="http://www.zacks.com/" TargetMode="External"/><Relationship Id="rId1" Type="http://schemas.openxmlformats.org/officeDocument/2006/relationships/image" Target="../media/image11.png"/></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5.xml"/><Relationship Id="rId4" Type="http://schemas.openxmlformats.org/officeDocument/2006/relationships/hyperlink" Target="http://www.zacks.com/" TargetMode="External"/><Relationship Id="rId3" Type="http://schemas.openxmlformats.org/officeDocument/2006/relationships/tags" Target="../tags/tag2.xml"/><Relationship Id="rId2" Type="http://schemas.openxmlformats.org/officeDocument/2006/relationships/image" Target="../media/image13.png"/><Relationship Id="rId1" Type="http://schemas.openxmlformats.org/officeDocument/2006/relationships/image" Target="../media/image12.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hyperlink" Target="http://www.zacks.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3489091" y="954839"/>
            <a:ext cx="121793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Long Term: 6-12</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Months</a:t>
            </a:r>
            <a:endParaRPr sz="850">
              <a:latin typeface="Arial" panose="020B0604020202020204"/>
              <a:cs typeface="Arial" panose="020B0604020202020204"/>
            </a:endParaRPr>
          </a:p>
        </p:txBody>
      </p:sp>
      <p:sp>
        <p:nvSpPr>
          <p:cNvPr id="4" name="object 4"/>
          <p:cNvSpPr/>
          <p:nvPr/>
        </p:nvSpPr>
        <p:spPr>
          <a:xfrm>
            <a:off x="4793080" y="948322"/>
            <a:ext cx="0" cy="154305"/>
          </a:xfrm>
          <a:custGeom>
            <a:avLst/>
            <a:gdLst/>
            <a:ahLst/>
            <a:cxnLst/>
            <a:rect l="l" t="t" r="r" b="b"/>
            <a:pathLst>
              <a:path h="154305">
                <a:moveTo>
                  <a:pt x="0" y="0"/>
                </a:moveTo>
                <a:lnTo>
                  <a:pt x="0" y="153736"/>
                </a:lnTo>
              </a:path>
            </a:pathLst>
          </a:custGeom>
          <a:ln w="7686">
            <a:solidFill>
              <a:srgbClr val="CCCCCC"/>
            </a:solidFill>
          </a:ln>
        </p:spPr>
        <p:txBody>
          <a:bodyPr wrap="square" lIns="0" tIns="0" rIns="0" bIns="0" rtlCol="0"/>
          <a:lstStyle/>
          <a:p/>
        </p:txBody>
      </p:sp>
      <p:sp>
        <p:nvSpPr>
          <p:cNvPr id="5" name="object 5"/>
          <p:cNvSpPr txBox="1"/>
          <p:nvPr/>
        </p:nvSpPr>
        <p:spPr>
          <a:xfrm>
            <a:off x="6741695" y="954839"/>
            <a:ext cx="383540" cy="154940"/>
          </a:xfrm>
          <a:prstGeom prst="rect">
            <a:avLst/>
          </a:prstGeom>
        </p:spPr>
        <p:txBody>
          <a:bodyPr vert="horz" wrap="square" lIns="0" tIns="12065" rIns="0" bIns="0" rtlCol="0">
            <a:spAutoFit/>
          </a:bodyPr>
          <a:lstStyle/>
          <a:p>
            <a:pPr>
              <a:lnSpc>
                <a:spcPct val="100000"/>
              </a:lnSpc>
              <a:spcBef>
                <a:spcPts val="95"/>
              </a:spcBef>
            </a:pPr>
            <a:r>
              <a:rPr sz="850" b="1" spc="-5" dirty="0">
                <a:solidFill>
                  <a:srgbClr val="3E3E3E"/>
                </a:solidFill>
                <a:latin typeface="Arial" panose="020B0604020202020204"/>
                <a:cs typeface="Arial" panose="020B0604020202020204"/>
              </a:rPr>
              <a:t>Neutral</a:t>
            </a:r>
            <a:endParaRPr sz="850">
              <a:latin typeface="Arial" panose="020B0604020202020204"/>
              <a:cs typeface="Arial" panose="020B0604020202020204"/>
            </a:endParaRPr>
          </a:p>
        </p:txBody>
      </p:sp>
      <p:sp>
        <p:nvSpPr>
          <p:cNvPr id="6" name="object 6"/>
          <p:cNvSpPr txBox="1"/>
          <p:nvPr/>
        </p:nvSpPr>
        <p:spPr>
          <a:xfrm>
            <a:off x="4866105" y="881265"/>
            <a:ext cx="1717675" cy="410845"/>
          </a:xfrm>
          <a:prstGeom prst="rect">
            <a:avLst/>
          </a:prstGeom>
        </p:spPr>
        <p:txBody>
          <a:bodyPr vert="horz" wrap="square" lIns="0" tIns="79375" rIns="0" bIns="0" rtlCol="0">
            <a:spAutoFit/>
          </a:bodyPr>
          <a:lstStyle/>
          <a:p>
            <a:pPr marL="7620">
              <a:lnSpc>
                <a:spcPct val="100000"/>
              </a:lnSpc>
              <a:spcBef>
                <a:spcPts val="625"/>
              </a:spcBef>
            </a:pPr>
            <a:r>
              <a:rPr sz="900" b="1" dirty="0">
                <a:solidFill>
                  <a:srgbClr val="3E3E3E"/>
                </a:solidFill>
                <a:latin typeface="Arial" panose="020B0604020202020204"/>
                <a:cs typeface="Arial" panose="020B0604020202020204"/>
              </a:rPr>
              <a:t>Recommendation:</a:t>
            </a:r>
            <a:endParaRPr sz="900">
              <a:latin typeface="Arial" panose="020B0604020202020204"/>
              <a:cs typeface="Arial" panose="020B0604020202020204"/>
            </a:endParaRPr>
          </a:p>
          <a:p>
            <a:pPr>
              <a:lnSpc>
                <a:spcPct val="100000"/>
              </a:lnSpc>
              <a:spcBef>
                <a:spcPts val="485"/>
              </a:spcBef>
            </a:pPr>
            <a:endParaRPr sz="850">
              <a:latin typeface="Arial" panose="020B0604020202020204"/>
              <a:cs typeface="Arial" panose="020B0604020202020204"/>
            </a:endParaRPr>
          </a:p>
        </p:txBody>
      </p:sp>
      <p:sp>
        <p:nvSpPr>
          <p:cNvPr id="7" name="object 7"/>
          <p:cNvSpPr/>
          <p:nvPr/>
        </p:nvSpPr>
        <p:spPr>
          <a:xfrm>
            <a:off x="4793080" y="1388477"/>
            <a:ext cx="0" cy="154305"/>
          </a:xfrm>
          <a:custGeom>
            <a:avLst/>
            <a:gdLst/>
            <a:ahLst/>
            <a:cxnLst/>
            <a:rect l="l" t="t" r="r" b="b"/>
            <a:pathLst>
              <a:path h="154305">
                <a:moveTo>
                  <a:pt x="0" y="0"/>
                </a:moveTo>
                <a:lnTo>
                  <a:pt x="0" y="153736"/>
                </a:lnTo>
              </a:path>
            </a:pathLst>
          </a:custGeom>
          <a:ln w="7686">
            <a:solidFill>
              <a:srgbClr val="CCCCCC"/>
            </a:solidFill>
          </a:ln>
        </p:spPr>
        <p:txBody>
          <a:bodyPr wrap="square" lIns="0" tIns="0" rIns="0" bIns="0" rtlCol="0"/>
          <a:lstStyle/>
          <a:p/>
        </p:txBody>
      </p:sp>
      <p:sp>
        <p:nvSpPr>
          <p:cNvPr id="9" name="object 9"/>
          <p:cNvSpPr txBox="1"/>
          <p:nvPr/>
        </p:nvSpPr>
        <p:spPr>
          <a:xfrm>
            <a:off x="3452495" y="1319530"/>
            <a:ext cx="3550285" cy="419735"/>
          </a:xfrm>
          <a:prstGeom prst="rect">
            <a:avLst/>
          </a:prstGeom>
        </p:spPr>
        <p:txBody>
          <a:bodyPr vert="horz" wrap="square" lIns="0" tIns="71120" rIns="0" bIns="0" rtlCol="0">
            <a:spAutoFit/>
          </a:bodyPr>
          <a:lstStyle/>
          <a:p>
            <a:pPr marR="353060" algn="l">
              <a:lnSpc>
                <a:spcPct val="100000"/>
              </a:lnSpc>
              <a:spcBef>
                <a:spcPts val="560"/>
              </a:spcBef>
              <a:tabLst>
                <a:tab pos="1360170" algn="l"/>
              </a:tabLst>
            </a:pPr>
            <a:r>
              <a:rPr lang="en-US"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Short Term: </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1-3</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Months	   </a:t>
            </a:r>
            <a:r>
              <a:rPr sz="900" b="1" dirty="0">
                <a:solidFill>
                  <a:srgbClr val="3E3E3E"/>
                </a:solidFill>
                <a:latin typeface="Arial" panose="020B0604020202020204"/>
                <a:cs typeface="Arial" panose="020B0604020202020204"/>
              </a:rPr>
              <a:t>Rank:</a:t>
            </a:r>
            <a:r>
              <a:rPr sz="900" b="1" spc="-10" dirty="0">
                <a:solidFill>
                  <a:srgbClr val="3E3E3E"/>
                </a:solidFill>
                <a:latin typeface="Arial" panose="020B0604020202020204"/>
                <a:cs typeface="Arial" panose="020B0604020202020204"/>
              </a:rPr>
              <a:t> </a:t>
            </a:r>
            <a:r>
              <a:rPr sz="900" dirty="0">
                <a:solidFill>
                  <a:srgbClr val="3E3E3E"/>
                </a:solidFill>
                <a:latin typeface="Arial" panose="020B0604020202020204"/>
                <a:cs typeface="Arial" panose="020B0604020202020204"/>
              </a:rPr>
              <a:t>(1-5)</a:t>
            </a:r>
            <a:endParaRPr sz="900" dirty="0">
              <a:solidFill>
                <a:srgbClr val="3E3E3E"/>
              </a:solidFill>
              <a:latin typeface="Arial" panose="020B0604020202020204"/>
              <a:cs typeface="Arial" panose="020B0604020202020204"/>
            </a:endParaRPr>
          </a:p>
          <a:p>
            <a:pPr marR="353060" algn="l">
              <a:lnSpc>
                <a:spcPct val="100000"/>
              </a:lnSpc>
              <a:spcBef>
                <a:spcPts val="560"/>
              </a:spcBef>
              <a:tabLst>
                <a:tab pos="1360170" algn="l"/>
              </a:tabLst>
            </a:pPr>
            <a:r>
              <a:rPr lang="en-US" sz="900" dirty="0">
                <a:solidFill>
                  <a:srgbClr val="3E3E3E"/>
                </a:solidFill>
                <a:latin typeface="Arial" panose="020B0604020202020204"/>
                <a:cs typeface="Arial" panose="020B0604020202020204"/>
              </a:rPr>
              <a:t>	</a:t>
            </a:r>
            <a:endParaRPr sz="850">
              <a:latin typeface="Arial" panose="020B0604020202020204"/>
              <a:cs typeface="Arial" panose="020B0604020202020204"/>
            </a:endParaRPr>
          </a:p>
        </p:txBody>
      </p:sp>
      <p:sp>
        <p:nvSpPr>
          <p:cNvPr id="11" name="object 11"/>
          <p:cNvSpPr txBox="1"/>
          <p:nvPr/>
        </p:nvSpPr>
        <p:spPr>
          <a:xfrm>
            <a:off x="6449595" y="1282436"/>
            <a:ext cx="677545" cy="426720"/>
          </a:xfrm>
          <a:prstGeom prst="rect">
            <a:avLst/>
          </a:prstGeom>
        </p:spPr>
        <p:txBody>
          <a:bodyPr vert="horz" wrap="square" lIns="0" tIns="87630" rIns="0" bIns="0" rtlCol="0">
            <a:spAutoFit/>
          </a:bodyPr>
          <a:lstStyle/>
          <a:p>
            <a:pPr marR="5715" algn="r">
              <a:lnSpc>
                <a:spcPct val="100000"/>
              </a:lnSpc>
              <a:spcBef>
                <a:spcPts val="690"/>
              </a:spcBef>
            </a:pPr>
            <a:r>
              <a:rPr lang="en-US" sz="900" b="1" dirty="0">
                <a:solidFill>
                  <a:srgbClr val="3E3E3E"/>
                </a:solidFill>
                <a:latin typeface="Arial" panose="020B0604020202020204"/>
                <a:cs typeface="Arial" panose="020B0604020202020204"/>
              </a:rPr>
              <a:t>3</a:t>
            </a:r>
            <a:r>
              <a:rPr sz="900" b="1" dirty="0">
                <a:solidFill>
                  <a:srgbClr val="3E3E3E"/>
                </a:solidFill>
                <a:latin typeface="Arial" panose="020B0604020202020204"/>
                <a:cs typeface="Arial" panose="020B0604020202020204"/>
              </a:rPr>
              <a:t>-</a:t>
            </a:r>
            <a:r>
              <a:rPr lang="en-US" sz="900" b="1" dirty="0">
                <a:solidFill>
                  <a:srgbClr val="3E3E3E"/>
                </a:solidFill>
                <a:latin typeface="Arial" panose="020B0604020202020204"/>
                <a:cs typeface="Arial" panose="020B0604020202020204"/>
              </a:rPr>
              <a:t>Hold</a:t>
            </a:r>
            <a:endParaRPr sz="900">
              <a:latin typeface="Arial" panose="020B0604020202020204"/>
              <a:cs typeface="Arial" panose="020B0604020202020204"/>
            </a:endParaRPr>
          </a:p>
          <a:p>
            <a:pPr marL="292100">
              <a:lnSpc>
                <a:spcPct val="100000"/>
              </a:lnSpc>
              <a:spcBef>
                <a:spcPts val="545"/>
              </a:spcBef>
            </a:pPr>
            <a:endParaRPr lang="en-US" sz="850" spc="-75" dirty="0">
              <a:solidFill>
                <a:srgbClr val="3E3E3E"/>
              </a:solidFill>
              <a:latin typeface="Arial" panose="020B0604020202020204"/>
              <a:cs typeface="Arial" panose="020B0604020202020204"/>
            </a:endParaRPr>
          </a:p>
        </p:txBody>
      </p:sp>
      <p:sp>
        <p:nvSpPr>
          <p:cNvPr id="12" name="object 12"/>
          <p:cNvSpPr/>
          <p:nvPr/>
        </p:nvSpPr>
        <p:spPr>
          <a:xfrm>
            <a:off x="3517064" y="1319296"/>
            <a:ext cx="1268730" cy="0"/>
          </a:xfrm>
          <a:custGeom>
            <a:avLst/>
            <a:gdLst/>
            <a:ahLst/>
            <a:cxnLst/>
            <a:rect l="l" t="t" r="r" b="b"/>
            <a:pathLst>
              <a:path w="1268729">
                <a:moveTo>
                  <a:pt x="0" y="0"/>
                </a:moveTo>
                <a:lnTo>
                  <a:pt x="1268328" y="0"/>
                </a:lnTo>
              </a:path>
            </a:pathLst>
          </a:custGeom>
          <a:ln w="7686">
            <a:solidFill>
              <a:srgbClr val="CCCCCC"/>
            </a:solidFill>
          </a:ln>
        </p:spPr>
        <p:txBody>
          <a:bodyPr wrap="square" lIns="0" tIns="0" rIns="0" bIns="0" rtlCol="0"/>
          <a:lstStyle/>
          <a:p/>
        </p:txBody>
      </p:sp>
      <p:sp>
        <p:nvSpPr>
          <p:cNvPr id="13" name="object 13"/>
          <p:cNvSpPr/>
          <p:nvPr/>
        </p:nvSpPr>
        <p:spPr>
          <a:xfrm>
            <a:off x="4793080" y="1319296"/>
            <a:ext cx="2313940" cy="0"/>
          </a:xfrm>
          <a:custGeom>
            <a:avLst/>
            <a:gdLst/>
            <a:ahLst/>
            <a:cxnLst/>
            <a:rect l="l" t="t" r="r" b="b"/>
            <a:pathLst>
              <a:path w="2313940">
                <a:moveTo>
                  <a:pt x="0" y="0"/>
                </a:moveTo>
                <a:lnTo>
                  <a:pt x="2313739" y="0"/>
                </a:lnTo>
              </a:path>
            </a:pathLst>
          </a:custGeom>
          <a:ln w="7686">
            <a:solidFill>
              <a:srgbClr val="CCCCCC"/>
            </a:solidFill>
          </a:ln>
        </p:spPr>
        <p:txBody>
          <a:bodyPr wrap="square" lIns="0" tIns="0" rIns="0" bIns="0" rtlCol="0"/>
          <a:lstStyle/>
          <a:p/>
        </p:txBody>
      </p:sp>
      <p:sp>
        <p:nvSpPr>
          <p:cNvPr id="15" name="object 15"/>
          <p:cNvSpPr/>
          <p:nvPr/>
        </p:nvSpPr>
        <p:spPr>
          <a:xfrm flipV="1">
            <a:off x="323215" y="503555"/>
            <a:ext cx="6910705" cy="244475"/>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7" name="object 17"/>
          <p:cNvSpPr/>
          <p:nvPr/>
        </p:nvSpPr>
        <p:spPr>
          <a:xfrm>
            <a:off x="319338" y="2019433"/>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8" name="object 18"/>
          <p:cNvSpPr txBox="1"/>
          <p:nvPr/>
        </p:nvSpPr>
        <p:spPr>
          <a:xfrm>
            <a:off x="257709" y="2132931"/>
            <a:ext cx="656590" cy="191770"/>
          </a:xfrm>
          <a:prstGeom prst="rect">
            <a:avLst/>
          </a:prstGeom>
        </p:spPr>
        <p:txBody>
          <a:bodyPr vert="horz" wrap="square" lIns="0" tIns="17780" rIns="0" bIns="0" rtlCol="0">
            <a:spAutoFit/>
          </a:bodyPr>
          <a:lstStyle/>
          <a:p>
            <a:pPr marL="12700">
              <a:lnSpc>
                <a:spcPct val="100000"/>
              </a:lnSpc>
              <a:spcBef>
                <a:spcPts val="140"/>
              </a:spcBef>
            </a:pPr>
            <a:r>
              <a:rPr sz="1050" b="1" spc="25" dirty="0">
                <a:solidFill>
                  <a:srgbClr val="0070C0"/>
                </a:solidFill>
                <a:latin typeface="Arial" panose="020B0604020202020204"/>
                <a:cs typeface="Arial" panose="020B0604020202020204"/>
              </a:rPr>
              <a:t>Summary</a:t>
            </a:r>
            <a:endParaRPr sz="1050" b="1" spc="25" dirty="0">
              <a:solidFill>
                <a:srgbClr val="0070C0"/>
              </a:solidFill>
              <a:latin typeface="Arial" panose="020B0604020202020204"/>
              <a:cs typeface="Arial" panose="020B0604020202020204"/>
            </a:endParaRPr>
          </a:p>
        </p:txBody>
      </p:sp>
      <p:sp>
        <p:nvSpPr>
          <p:cNvPr id="20" name="object 20"/>
          <p:cNvSpPr txBox="1"/>
          <p:nvPr/>
        </p:nvSpPr>
        <p:spPr>
          <a:xfrm>
            <a:off x="4372175" y="2132931"/>
            <a:ext cx="1925320" cy="191770"/>
          </a:xfrm>
          <a:prstGeom prst="rect">
            <a:avLst/>
          </a:prstGeom>
        </p:spPr>
        <p:txBody>
          <a:bodyPr vert="horz" wrap="square" lIns="0" tIns="17780" rIns="0" bIns="0" rtlCol="0">
            <a:spAutoFit/>
          </a:bodyPr>
          <a:lstStyle/>
          <a:p>
            <a:pPr marL="12700">
              <a:lnSpc>
                <a:spcPct val="100000"/>
              </a:lnSpc>
              <a:spcBef>
                <a:spcPts val="140"/>
              </a:spcBef>
            </a:pPr>
            <a:r>
              <a:rPr sz="1050" b="1" spc="15" dirty="0">
                <a:solidFill>
                  <a:srgbClr val="0070C0"/>
                </a:solidFill>
                <a:latin typeface="Arial" panose="020B0604020202020204"/>
                <a:cs typeface="Arial" panose="020B0604020202020204"/>
              </a:rPr>
              <a:t>Price, </a:t>
            </a:r>
            <a:r>
              <a:rPr sz="1050" b="1" spc="20" dirty="0">
                <a:solidFill>
                  <a:srgbClr val="0070C0"/>
                </a:solidFill>
                <a:latin typeface="Arial" panose="020B0604020202020204"/>
                <a:cs typeface="Arial" panose="020B0604020202020204"/>
              </a:rPr>
              <a:t>Consensus </a:t>
            </a:r>
            <a:r>
              <a:rPr sz="1050" b="1" spc="25" dirty="0">
                <a:solidFill>
                  <a:srgbClr val="0070C0"/>
                </a:solidFill>
                <a:latin typeface="Arial" panose="020B0604020202020204"/>
                <a:cs typeface="Arial" panose="020B0604020202020204"/>
              </a:rPr>
              <a:t>&amp;</a:t>
            </a:r>
            <a:r>
              <a:rPr sz="1050" b="1" spc="-50" dirty="0">
                <a:solidFill>
                  <a:srgbClr val="0070C0"/>
                </a:solidFill>
                <a:latin typeface="Arial" panose="020B0604020202020204"/>
                <a:cs typeface="Arial" panose="020B0604020202020204"/>
              </a:rPr>
              <a:t> </a:t>
            </a:r>
            <a:r>
              <a:rPr sz="1050" b="1" spc="20" dirty="0">
                <a:solidFill>
                  <a:srgbClr val="0070C0"/>
                </a:solidFill>
                <a:latin typeface="Arial" panose="020B0604020202020204"/>
                <a:cs typeface="Arial" panose="020B0604020202020204"/>
              </a:rPr>
              <a:t>Surprise</a:t>
            </a:r>
            <a:endParaRPr sz="1050" b="1" spc="20" dirty="0">
              <a:solidFill>
                <a:srgbClr val="0070C0"/>
              </a:solidFill>
              <a:latin typeface="Arial" panose="020B0604020202020204"/>
              <a:cs typeface="Arial" panose="020B0604020202020204"/>
            </a:endParaRPr>
          </a:p>
        </p:txBody>
      </p:sp>
      <p:sp>
        <p:nvSpPr>
          <p:cNvPr id="23" name="object 23"/>
          <p:cNvSpPr txBox="1"/>
          <p:nvPr/>
        </p:nvSpPr>
        <p:spPr>
          <a:xfrm>
            <a:off x="257810" y="2390140"/>
            <a:ext cx="3003550" cy="1736090"/>
          </a:xfrm>
          <a:prstGeom prst="rect">
            <a:avLst/>
          </a:prstGeom>
        </p:spPr>
        <p:txBody>
          <a:bodyPr vert="horz" wrap="square" lIns="0" tIns="12700" rIns="0" bIns="0" rtlCol="0">
            <a:spAutoFit/>
          </a:bodyPr>
          <a:lstStyle/>
          <a:p>
            <a:pPr>
              <a:lnSpc>
                <a:spcPct val="100000"/>
              </a:lnSpc>
            </a:pPr>
            <a:r>
              <a:rPr sz="800" spc="-5" dirty="0">
                <a:solidFill>
                  <a:srgbClr val="3E3E3E"/>
                </a:solidFill>
                <a:latin typeface="Arial" panose="020B0604020202020204"/>
                <a:cs typeface="Arial" panose="020B0604020202020204"/>
                <a:sym typeface="+mn-ea"/>
              </a:rPr>
              <a:t>Shares of American Express have outperformed the industry  in the past six months. Its strategic initiatives bode well to  recover from the bleak market. The company regulated its  expense base while selectively investing in the areas crucial  for long-term strategies. Its cost control efforts are likely to aid  margins. Decline in card member services due to less usage  of travel-related benefits following COVID-imposed travel  restrictions also aided the bottom line. Given that billed  business and travel are likely to stay at low levels, the decline  is likely to persist. Maintenance of sufficient capital will boost  business. However, the company is witnessing tepid spending  volumes. The company's drained profitability and stressed  revenues might persist due to the uncertain environment. Its  weaker debt servicing capacity continue to bother</a:t>
            </a:r>
            <a:r>
              <a:rPr sz="800" spc="15" dirty="0">
                <a:solidFill>
                  <a:srgbClr val="3E3E3E"/>
                </a:solidFill>
                <a:latin typeface="Arial" panose="020B0604020202020204"/>
                <a:cs typeface="Arial" panose="020B0604020202020204"/>
                <a:sym typeface="+mn-ea"/>
              </a:rPr>
              <a:t> </a:t>
            </a:r>
            <a:r>
              <a:rPr sz="800" spc="-5" dirty="0">
                <a:solidFill>
                  <a:srgbClr val="3E3E3E"/>
                </a:solidFill>
                <a:latin typeface="Arial" panose="020B0604020202020204"/>
                <a:cs typeface="Arial" panose="020B0604020202020204"/>
                <a:sym typeface="+mn-ea"/>
              </a:rPr>
              <a:t>us.</a:t>
            </a:r>
            <a:endParaRPr sz="800">
              <a:latin typeface="Arial" panose="020B0604020202020204"/>
              <a:cs typeface="Arial" panose="020B0604020202020204"/>
            </a:endParaRPr>
          </a:p>
          <a:p>
            <a:pPr>
              <a:lnSpc>
                <a:spcPct val="100000"/>
              </a:lnSpc>
            </a:pPr>
            <a:endParaRPr sz="800" dirty="0">
              <a:solidFill>
                <a:srgbClr val="3E3E3E"/>
              </a:solidFill>
              <a:latin typeface="Arial" panose="020B0604020202020204"/>
              <a:cs typeface="Arial" panose="020B0604020202020204"/>
            </a:endParaRPr>
          </a:p>
        </p:txBody>
      </p:sp>
      <p:sp>
        <p:nvSpPr>
          <p:cNvPr id="28" name="object 28"/>
          <p:cNvSpPr txBox="1"/>
          <p:nvPr/>
        </p:nvSpPr>
        <p:spPr>
          <a:xfrm>
            <a:off x="6498924" y="611772"/>
            <a:ext cx="757555" cy="136525"/>
          </a:xfrm>
          <a:prstGeom prst="rect">
            <a:avLst/>
          </a:prstGeom>
        </p:spPr>
        <p:txBody>
          <a:bodyPr vert="horz" wrap="square" lIns="0" tIns="14604" rIns="0" bIns="0" rtlCol="0">
            <a:spAutoFit/>
          </a:bodyPr>
          <a:lstStyle/>
          <a:p>
            <a:pPr marL="12700">
              <a:lnSpc>
                <a:spcPct val="100000"/>
              </a:lnSpc>
              <a:spcBef>
                <a:spcPts val="115"/>
              </a:spcBef>
            </a:pPr>
            <a:r>
              <a:rPr lang="en-US" sz="800" b="1" spc="10" dirty="0">
                <a:solidFill>
                  <a:srgbClr val="3E3E3E"/>
                </a:solidFill>
                <a:latin typeface="Arial" panose="020B0604020202020204"/>
                <a:cs typeface="Arial" panose="020B0604020202020204"/>
              </a:rPr>
              <a:t>Mar</a:t>
            </a:r>
            <a:r>
              <a:rPr sz="800" b="1" spc="10" dirty="0">
                <a:solidFill>
                  <a:srgbClr val="3E3E3E"/>
                </a:solidFill>
                <a:latin typeface="Arial" panose="020B0604020202020204"/>
                <a:cs typeface="Arial" panose="020B0604020202020204"/>
              </a:rPr>
              <a:t> </a:t>
            </a:r>
            <a:r>
              <a:rPr lang="en-US" sz="800" b="1" spc="10" dirty="0">
                <a:solidFill>
                  <a:srgbClr val="3E3E3E"/>
                </a:solidFill>
                <a:latin typeface="Arial" panose="020B0604020202020204"/>
                <a:cs typeface="Arial" panose="020B0604020202020204"/>
              </a:rPr>
              <a:t>20</a:t>
            </a:r>
            <a:r>
              <a:rPr sz="800" b="1" spc="5" dirty="0">
                <a:solidFill>
                  <a:srgbClr val="3E3E3E"/>
                </a:solidFill>
                <a:latin typeface="Arial" panose="020B0604020202020204"/>
                <a:cs typeface="Arial" panose="020B0604020202020204"/>
              </a:rPr>
              <a:t>,</a:t>
            </a:r>
            <a:r>
              <a:rPr sz="800" b="1" spc="-75" dirty="0">
                <a:solidFill>
                  <a:srgbClr val="3E3E3E"/>
                </a:solidFill>
                <a:latin typeface="Arial" panose="020B0604020202020204"/>
                <a:cs typeface="Arial" panose="020B0604020202020204"/>
              </a:rPr>
              <a:t> </a:t>
            </a:r>
            <a:r>
              <a:rPr sz="800" b="1" spc="10" dirty="0">
                <a:solidFill>
                  <a:srgbClr val="3E3E3E"/>
                </a:solidFill>
                <a:latin typeface="Arial" panose="020B0604020202020204"/>
                <a:cs typeface="Arial" panose="020B0604020202020204"/>
              </a:rPr>
              <a:t>2021</a:t>
            </a:r>
            <a:endParaRPr sz="800">
              <a:latin typeface="Arial" panose="020B0604020202020204"/>
              <a:cs typeface="Arial" panose="020B0604020202020204"/>
            </a:endParaRPr>
          </a:p>
        </p:txBody>
      </p:sp>
      <p:sp>
        <p:nvSpPr>
          <p:cNvPr id="30" name="object 3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0" name="object 17"/>
          <p:cNvSpPr txBox="1"/>
          <p:nvPr/>
        </p:nvSpPr>
        <p:spPr>
          <a:xfrm>
            <a:off x="6552966" y="10321926"/>
            <a:ext cx="654050" cy="132080"/>
          </a:xfrm>
          <a:prstGeom prst="rect">
            <a:avLst/>
          </a:prstGeom>
        </p:spPr>
        <p:txBody>
          <a:bodyPr vert="horz" wrap="square" lIns="0" tIns="1905" rIns="0" bIns="0" rtlCol="0">
            <a:spAutoFit/>
          </a:bodyPr>
          <a:lstStyle/>
          <a:p>
            <a:pPr marL="12700">
              <a:lnSpc>
                <a:spcPct val="100000"/>
              </a:lnSpc>
              <a:spcBef>
                <a:spcPts val="15"/>
              </a:spcBef>
            </a:pPr>
            <a:r>
              <a:rPr sz="850" b="1" spc="-5" dirty="0">
                <a:solidFill>
                  <a:srgbClr val="CACACA"/>
                </a:solidFill>
                <a:latin typeface="Arial" panose="020B0604020202020204"/>
                <a:cs typeface="Arial" panose="020B0604020202020204"/>
              </a:rPr>
              <a:t>Page </a:t>
            </a:r>
            <a:fld id="{81D60167-4931-47E6-BA6A-407CBD079E47}" type="slidenum">
              <a:rPr sz="850" b="1" spc="-5" dirty="0">
                <a:solidFill>
                  <a:srgbClr val="CACACA"/>
                </a:solidFill>
                <a:latin typeface="Arial" panose="020B0604020202020204"/>
                <a:cs typeface="Arial" panose="020B0604020202020204"/>
              </a:rPr>
            </a:fld>
            <a:r>
              <a:rPr sz="850" b="1" spc="-5" dirty="0">
                <a:solidFill>
                  <a:srgbClr val="CACACA"/>
                </a:solidFill>
                <a:latin typeface="Arial" panose="020B0604020202020204"/>
                <a:cs typeface="Arial" panose="020B0604020202020204"/>
              </a:rPr>
              <a:t> of</a:t>
            </a:r>
            <a:r>
              <a:rPr sz="850" b="1" spc="-65" dirty="0">
                <a:solidFill>
                  <a:srgbClr val="CACACA"/>
                </a:solidFill>
                <a:latin typeface="Arial" panose="020B0604020202020204"/>
                <a:cs typeface="Arial" panose="020B0604020202020204"/>
              </a:rPr>
              <a:t> </a:t>
            </a:r>
            <a:r>
              <a:rPr lang="en-US" sz="850" b="1" spc="-65" dirty="0">
                <a:solidFill>
                  <a:srgbClr val="CACACA"/>
                </a:solidFill>
                <a:latin typeface="Arial" panose="020B0604020202020204"/>
                <a:cs typeface="Arial" panose="020B0604020202020204"/>
              </a:rPr>
              <a:t>6</a:t>
            </a:r>
            <a:endParaRPr lang="en-US" sz="850" b="1" spc="-65" dirty="0">
              <a:solidFill>
                <a:srgbClr val="CACACA"/>
              </a:solidFill>
              <a:latin typeface="Arial" panose="020B0604020202020204"/>
              <a:cs typeface="Arial" panose="020B0604020202020204"/>
            </a:endParaRPr>
          </a:p>
        </p:txBody>
      </p:sp>
      <p:sp>
        <p:nvSpPr>
          <p:cNvPr id="27"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9" name="object 13"/>
          <p:cNvSpPr txBox="1"/>
          <p:nvPr/>
        </p:nvSpPr>
        <p:spPr>
          <a:xfrm>
            <a:off x="3453130"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1"/>
              </a:rPr>
              <a:t>www.seabridgefintech.com</a:t>
            </a:r>
            <a:endParaRPr sz="850" spc="-5" dirty="0">
              <a:solidFill>
                <a:srgbClr val="CACACA"/>
              </a:solidFill>
              <a:latin typeface="Arial" panose="020B0604020202020204"/>
              <a:cs typeface="Arial" panose="020B0604020202020204"/>
            </a:endParaRPr>
          </a:p>
        </p:txBody>
      </p:sp>
      <p:pic>
        <p:nvPicPr>
          <p:cNvPr id="34" name="图片 33" descr="捕获"/>
          <p:cNvPicPr>
            <a:picLocks noChangeAspect="1"/>
          </p:cNvPicPr>
          <p:nvPr/>
        </p:nvPicPr>
        <p:blipFill>
          <a:blip r:embed="rId2"/>
          <a:stretch>
            <a:fillRect/>
          </a:stretch>
        </p:blipFill>
        <p:spPr>
          <a:xfrm>
            <a:off x="257810" y="92075"/>
            <a:ext cx="7019290" cy="444500"/>
          </a:xfrm>
          <a:prstGeom prst="rect">
            <a:avLst/>
          </a:prstGeom>
        </p:spPr>
      </p:pic>
      <p:sp>
        <p:nvSpPr>
          <p:cNvPr id="53" name="object 53"/>
          <p:cNvSpPr txBox="1"/>
          <p:nvPr/>
        </p:nvSpPr>
        <p:spPr>
          <a:xfrm>
            <a:off x="3798135" y="4919579"/>
            <a:ext cx="2440305" cy="439420"/>
          </a:xfrm>
          <a:prstGeom prst="rect">
            <a:avLst/>
          </a:prstGeom>
        </p:spPr>
        <p:txBody>
          <a:bodyPr vert="horz" wrap="square" lIns="0" tIns="17780" rIns="0" bIns="0" rtlCol="0">
            <a:spAutoFit/>
          </a:bodyPr>
          <a:p>
            <a:pPr marL="12700">
              <a:lnSpc>
                <a:spcPct val="100000"/>
              </a:lnSpc>
              <a:spcBef>
                <a:spcPts val="140"/>
              </a:spcBef>
            </a:pPr>
            <a:r>
              <a:rPr sz="1050" b="1" spc="20" dirty="0">
                <a:solidFill>
                  <a:srgbClr val="0070C0"/>
                </a:solidFill>
                <a:latin typeface="Arial" panose="020B0604020202020204"/>
                <a:cs typeface="Arial" panose="020B0604020202020204"/>
              </a:rPr>
              <a:t>Sales and </a:t>
            </a:r>
            <a:r>
              <a:rPr sz="1050" b="1" spc="25" dirty="0">
                <a:solidFill>
                  <a:srgbClr val="0070C0"/>
                </a:solidFill>
                <a:latin typeface="Arial" panose="020B0604020202020204"/>
                <a:cs typeface="Arial" panose="020B0604020202020204"/>
              </a:rPr>
              <a:t>EPS </a:t>
            </a:r>
            <a:r>
              <a:rPr sz="1050" b="1" spc="20" dirty="0">
                <a:solidFill>
                  <a:srgbClr val="0070C0"/>
                </a:solidFill>
                <a:latin typeface="Arial" panose="020B0604020202020204"/>
                <a:cs typeface="Arial" panose="020B0604020202020204"/>
              </a:rPr>
              <a:t>Growth Rates </a:t>
            </a:r>
            <a:r>
              <a:rPr sz="1050" b="1" spc="15" dirty="0">
                <a:solidFill>
                  <a:srgbClr val="0070C0"/>
                </a:solidFill>
                <a:latin typeface="Arial" panose="020B0604020202020204"/>
                <a:cs typeface="Arial" panose="020B0604020202020204"/>
              </a:rPr>
              <a:t>(Y/Y</a:t>
            </a:r>
            <a:r>
              <a:rPr sz="1050" b="1" spc="-80" dirty="0">
                <a:solidFill>
                  <a:srgbClr val="0070C0"/>
                </a:solidFill>
                <a:latin typeface="Arial" panose="020B0604020202020204"/>
                <a:cs typeface="Arial" panose="020B0604020202020204"/>
              </a:rPr>
              <a:t> </a:t>
            </a:r>
            <a:r>
              <a:rPr sz="1050" b="1" spc="20" dirty="0">
                <a:solidFill>
                  <a:srgbClr val="0070C0"/>
                </a:solidFill>
                <a:latin typeface="Arial" panose="020B0604020202020204"/>
                <a:cs typeface="Arial" panose="020B0604020202020204"/>
              </a:rPr>
              <a:t>%)</a:t>
            </a:r>
            <a:endParaRPr sz="1050">
              <a:solidFill>
                <a:srgbClr val="0070C0"/>
              </a:solidFill>
              <a:latin typeface="Arial" panose="020B0604020202020204"/>
              <a:cs typeface="Arial" panose="020B0604020202020204"/>
            </a:endParaRPr>
          </a:p>
          <a:p>
            <a:pPr marL="12700">
              <a:lnSpc>
                <a:spcPct val="100000"/>
              </a:lnSpc>
              <a:spcBef>
                <a:spcPts val="935"/>
              </a:spcBef>
              <a:tabLst>
                <a:tab pos="1757045" algn="l"/>
              </a:tabLst>
            </a:pPr>
            <a:r>
              <a:rPr sz="850" spc="-5" dirty="0">
                <a:solidFill>
                  <a:srgbClr val="3E3E3E"/>
                </a:solidFill>
                <a:latin typeface="Arial" panose="020B0604020202020204"/>
                <a:cs typeface="Arial" panose="020B0604020202020204"/>
              </a:rPr>
              <a:t>Sales	EPS</a:t>
            </a:r>
            <a:endParaRPr sz="850">
              <a:latin typeface="Arial" panose="020B0604020202020204"/>
              <a:cs typeface="Arial" panose="020B0604020202020204"/>
            </a:endParaRPr>
          </a:p>
        </p:txBody>
      </p:sp>
      <p:sp>
        <p:nvSpPr>
          <p:cNvPr id="40" name="object 22"/>
          <p:cNvSpPr/>
          <p:nvPr/>
        </p:nvSpPr>
        <p:spPr>
          <a:xfrm>
            <a:off x="3831055" y="5358999"/>
            <a:ext cx="968542" cy="76868"/>
          </a:xfrm>
          <a:prstGeom prst="rect">
            <a:avLst/>
          </a:prstGeom>
          <a:blipFill>
            <a:blip r:embed="rId3" cstate="print"/>
            <a:stretch>
              <a:fillRect/>
            </a:stretch>
          </a:blipFill>
        </p:spPr>
        <p:txBody>
          <a:bodyPr wrap="square" lIns="0" tIns="0" rIns="0" bIns="0" rtlCol="0"/>
          <a:p/>
        </p:txBody>
      </p:sp>
      <p:sp>
        <p:nvSpPr>
          <p:cNvPr id="41" name="object 24"/>
          <p:cNvSpPr/>
          <p:nvPr/>
        </p:nvSpPr>
        <p:spPr>
          <a:xfrm>
            <a:off x="5530823" y="5358999"/>
            <a:ext cx="968134" cy="76868"/>
          </a:xfrm>
          <a:prstGeom prst="rect">
            <a:avLst/>
          </a:prstGeom>
          <a:blipFill>
            <a:blip r:embed="rId4" cstate="print"/>
            <a:stretch>
              <a:fillRect/>
            </a:stretch>
          </a:blipFill>
        </p:spPr>
        <p:txBody>
          <a:bodyPr wrap="square" lIns="0" tIns="0" rIns="0" bIns="0" rtlCol="0"/>
          <a:p/>
        </p:txBody>
      </p:sp>
      <p:sp>
        <p:nvSpPr>
          <p:cNvPr id="46" name="object 25"/>
          <p:cNvSpPr/>
          <p:nvPr/>
        </p:nvSpPr>
        <p:spPr>
          <a:xfrm>
            <a:off x="3801444" y="5592010"/>
            <a:ext cx="3297655" cy="1276015"/>
          </a:xfrm>
          <a:prstGeom prst="rect">
            <a:avLst/>
          </a:prstGeom>
          <a:blipFill>
            <a:blip r:embed="rId5" cstate="print"/>
            <a:stretch>
              <a:fillRect/>
            </a:stretch>
          </a:blipFill>
        </p:spPr>
        <p:txBody>
          <a:bodyPr wrap="square" lIns="0" tIns="0" rIns="0" bIns="0" rtlCol="0"/>
          <a:p/>
        </p:txBody>
      </p:sp>
      <p:sp>
        <p:nvSpPr>
          <p:cNvPr id="57" name="object 2"/>
          <p:cNvSpPr txBox="1"/>
          <p:nvPr/>
        </p:nvSpPr>
        <p:spPr>
          <a:xfrm>
            <a:off x="323215" y="943610"/>
            <a:ext cx="2131060" cy="751840"/>
          </a:xfrm>
          <a:prstGeom prst="rect">
            <a:avLst/>
          </a:prstGeom>
        </p:spPr>
        <p:txBody>
          <a:bodyPr vert="horz" wrap="square" lIns="0" tIns="15240" rIns="0" bIns="0" rtlCol="0">
            <a:spAutoFit/>
          </a:bodyPr>
          <a:p>
            <a:pPr>
              <a:lnSpc>
                <a:spcPct val="100000"/>
              </a:lnSpc>
              <a:spcBef>
                <a:spcPts val="120"/>
              </a:spcBef>
            </a:pPr>
            <a:r>
              <a:rPr sz="1250" b="1" spc="10" dirty="0">
                <a:solidFill>
                  <a:srgbClr val="0070C0"/>
                </a:solidFill>
                <a:latin typeface="Arial" panose="020B0604020202020204"/>
                <a:cs typeface="Arial" panose="020B0604020202020204"/>
              </a:rPr>
              <a:t>American Express</a:t>
            </a:r>
            <a:r>
              <a:rPr sz="1250" b="1" spc="-50" dirty="0">
                <a:solidFill>
                  <a:srgbClr val="0070C0"/>
                </a:solidFill>
                <a:latin typeface="Arial" panose="020B0604020202020204"/>
                <a:cs typeface="Arial" panose="020B0604020202020204"/>
              </a:rPr>
              <a:t> </a:t>
            </a:r>
            <a:r>
              <a:rPr sz="1250" b="1" spc="10" dirty="0">
                <a:solidFill>
                  <a:srgbClr val="0070C0"/>
                </a:solidFill>
                <a:latin typeface="Arial" panose="020B0604020202020204"/>
                <a:cs typeface="Arial" panose="020B0604020202020204"/>
              </a:rPr>
              <a:t>(AXP)</a:t>
            </a:r>
            <a:endParaRPr sz="1250">
              <a:solidFill>
                <a:srgbClr val="0070C0"/>
              </a:solidFill>
              <a:latin typeface="Arial" panose="020B0604020202020204"/>
              <a:cs typeface="Arial" panose="020B0604020202020204"/>
            </a:endParaRPr>
          </a:p>
          <a:p>
            <a:pPr>
              <a:lnSpc>
                <a:spcPct val="100000"/>
              </a:lnSpc>
              <a:spcBef>
                <a:spcPts val="1110"/>
              </a:spcBef>
            </a:pPr>
            <a:r>
              <a:rPr sz="1000" b="1" spc="10" dirty="0">
                <a:latin typeface="Arial" panose="020B0604020202020204"/>
                <a:cs typeface="Arial" panose="020B0604020202020204"/>
              </a:rPr>
              <a:t>$140.71 </a:t>
            </a:r>
            <a:r>
              <a:rPr sz="900" dirty="0">
                <a:solidFill>
                  <a:srgbClr val="3E3E3E"/>
                </a:solidFill>
                <a:latin typeface="Arial" panose="020B0604020202020204"/>
                <a:cs typeface="Arial" panose="020B0604020202020204"/>
              </a:rPr>
              <a:t>(As of</a:t>
            </a:r>
            <a:r>
              <a:rPr sz="900" spc="-20" dirty="0">
                <a:solidFill>
                  <a:srgbClr val="3E3E3E"/>
                </a:solidFill>
                <a:latin typeface="Arial" panose="020B0604020202020204"/>
                <a:cs typeface="Arial" panose="020B0604020202020204"/>
              </a:rPr>
              <a:t> </a:t>
            </a:r>
            <a:r>
              <a:rPr sz="900" dirty="0">
                <a:solidFill>
                  <a:srgbClr val="3E3E3E"/>
                </a:solidFill>
                <a:latin typeface="Arial" panose="020B0604020202020204"/>
                <a:cs typeface="Arial" panose="020B0604020202020204"/>
              </a:rPr>
              <a:t>03/19/21)</a:t>
            </a:r>
            <a:endParaRPr sz="900">
              <a:latin typeface="Arial" panose="020B0604020202020204"/>
              <a:cs typeface="Arial" panose="020B0604020202020204"/>
            </a:endParaRPr>
          </a:p>
          <a:p>
            <a:pPr>
              <a:lnSpc>
                <a:spcPct val="100000"/>
              </a:lnSpc>
              <a:spcBef>
                <a:spcPts val="735"/>
              </a:spcBef>
            </a:pPr>
            <a:r>
              <a:rPr sz="900" dirty="0">
                <a:solidFill>
                  <a:srgbClr val="3E3E3E"/>
                </a:solidFill>
                <a:latin typeface="Arial" panose="020B0604020202020204"/>
                <a:cs typeface="Arial" panose="020B0604020202020204"/>
              </a:rPr>
              <a:t>Price Target (6-12 Months):</a:t>
            </a:r>
            <a:r>
              <a:rPr sz="900" spc="45" dirty="0">
                <a:solidFill>
                  <a:srgbClr val="3E3E3E"/>
                </a:solidFill>
                <a:latin typeface="Arial" panose="020B0604020202020204"/>
                <a:cs typeface="Arial" panose="020B0604020202020204"/>
              </a:rPr>
              <a:t> </a:t>
            </a:r>
            <a:r>
              <a:rPr sz="1000" b="1" spc="10" dirty="0">
                <a:latin typeface="Arial" panose="020B0604020202020204"/>
                <a:cs typeface="Arial" panose="020B0604020202020204"/>
              </a:rPr>
              <a:t>$155.00</a:t>
            </a:r>
            <a:endParaRPr sz="1000">
              <a:latin typeface="Arial" panose="020B0604020202020204"/>
              <a:cs typeface="Arial" panose="020B0604020202020204"/>
            </a:endParaRPr>
          </a:p>
        </p:txBody>
      </p:sp>
      <p:sp>
        <p:nvSpPr>
          <p:cNvPr id="58" name="object 32"/>
          <p:cNvSpPr/>
          <p:nvPr/>
        </p:nvSpPr>
        <p:spPr>
          <a:xfrm>
            <a:off x="3490160" y="2314742"/>
            <a:ext cx="3689684" cy="2482850"/>
          </a:xfrm>
          <a:prstGeom prst="rect">
            <a:avLst/>
          </a:prstGeom>
          <a:blipFill>
            <a:blip r:embed="rId6" cstate="print"/>
            <a:stretch>
              <a:fillRect/>
            </a:stretch>
          </a:blipFill>
        </p:spPr>
        <p:txBody>
          <a:bodyPr wrap="square" lIns="0" tIns="0" rIns="0" bIns="0" rtlCol="0"/>
          <a:p/>
        </p:txBody>
      </p:sp>
      <p:sp>
        <p:nvSpPr>
          <p:cNvPr id="60" name="object 36"/>
          <p:cNvSpPr/>
          <p:nvPr/>
        </p:nvSpPr>
        <p:spPr>
          <a:xfrm>
            <a:off x="3797634" y="5466347"/>
            <a:ext cx="3297655" cy="1429752"/>
          </a:xfrm>
          <a:prstGeom prst="rect">
            <a:avLst/>
          </a:prstGeom>
          <a:blipFill>
            <a:blip r:embed="rId7" cstate="print"/>
            <a:stretch>
              <a:fillRect/>
            </a:stretch>
          </a:blipFill>
        </p:spPr>
        <p:txBody>
          <a:bodyPr wrap="square" lIns="0" tIns="0" rIns="0" bIns="0" rtlCol="0"/>
          <a:p/>
        </p:txBody>
      </p:sp>
      <p:graphicFrame>
        <p:nvGraphicFramePr>
          <p:cNvPr id="62" name="object 38"/>
          <p:cNvGraphicFramePr>
            <a:graphicFrameLocks noGrp="1"/>
          </p:cNvGraphicFramePr>
          <p:nvPr>
            <p:custDataLst>
              <p:tags r:id="rId8"/>
            </p:custDataLst>
          </p:nvPr>
        </p:nvGraphicFramePr>
        <p:xfrm>
          <a:off x="3492082" y="7353587"/>
          <a:ext cx="3743325" cy="1932977"/>
        </p:xfrm>
        <a:graphic>
          <a:graphicData uri="http://schemas.openxmlformats.org/drawingml/2006/table">
            <a:tbl>
              <a:tblPr firstRow="1" bandRow="1">
                <a:tableStyleId>{2D5ABB26-0587-4C30-8999-92F81FD0307C}</a:tableStyleId>
              </a:tblPr>
              <a:tblGrid>
                <a:gridCol w="294005"/>
                <a:gridCol w="831214"/>
                <a:gridCol w="683894"/>
                <a:gridCol w="683894"/>
                <a:gridCol w="668655"/>
                <a:gridCol w="580389"/>
              </a:tblGrid>
              <a:tr h="184363">
                <a:tc>
                  <a:txBody>
                    <a:bodyPr/>
                    <a:p>
                      <a:pPr>
                        <a:lnSpc>
                          <a:spcPct val="100000"/>
                        </a:lnSpc>
                      </a:pPr>
                      <a:endParaRPr sz="800">
                        <a:latin typeface="Times New Roman" panose="02020603050405020304"/>
                        <a:cs typeface="Times New Roman" panose="02020603050405020304"/>
                      </a:endParaRPr>
                    </a:p>
                  </a:txBody>
                  <a:tcPr marL="0" marR="0" marT="0" marB="0">
                    <a:lnB w="9525">
                      <a:solidFill>
                        <a:srgbClr val="CCCCCC"/>
                      </a:solidFill>
                      <a:prstDash val="solid"/>
                    </a:lnB>
                  </a:tcPr>
                </a:tc>
                <a:tc>
                  <a:txBody>
                    <a:bodyPr/>
                    <a:p>
                      <a:pPr marR="117475" algn="r">
                        <a:lnSpc>
                          <a:spcPts val="1065"/>
                        </a:lnSpc>
                      </a:pPr>
                      <a:r>
                        <a:rPr sz="950" b="1" dirty="0">
                          <a:solidFill>
                            <a:srgbClr val="3E3E3E"/>
                          </a:solidFill>
                          <a:latin typeface="Arial" panose="020B0604020202020204"/>
                          <a:cs typeface="Arial" panose="020B0604020202020204"/>
                        </a:rPr>
                        <a:t>Q1</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marR="117475" algn="r">
                        <a:lnSpc>
                          <a:spcPts val="1065"/>
                        </a:lnSpc>
                      </a:pPr>
                      <a:r>
                        <a:rPr sz="950" b="1" dirty="0">
                          <a:solidFill>
                            <a:srgbClr val="3E3E3E"/>
                          </a:solidFill>
                          <a:latin typeface="Arial" panose="020B0604020202020204"/>
                          <a:cs typeface="Arial" panose="020B0604020202020204"/>
                        </a:rPr>
                        <a:t>Q2</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marR="117475" algn="r">
                        <a:lnSpc>
                          <a:spcPts val="1065"/>
                        </a:lnSpc>
                      </a:pPr>
                      <a:r>
                        <a:rPr sz="950" b="1" dirty="0">
                          <a:solidFill>
                            <a:srgbClr val="3E3E3E"/>
                          </a:solidFill>
                          <a:latin typeface="Arial" panose="020B0604020202020204"/>
                          <a:cs typeface="Arial" panose="020B0604020202020204"/>
                        </a:rPr>
                        <a:t>Q3</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marR="102235" algn="r">
                        <a:lnSpc>
                          <a:spcPts val="1065"/>
                        </a:lnSpc>
                      </a:pPr>
                      <a:r>
                        <a:rPr sz="950" b="1" dirty="0">
                          <a:solidFill>
                            <a:srgbClr val="3E3E3E"/>
                          </a:solidFill>
                          <a:latin typeface="Arial" panose="020B0604020202020204"/>
                          <a:cs typeface="Arial" panose="020B0604020202020204"/>
                        </a:rPr>
                        <a:t>Q4</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algn="r">
                        <a:lnSpc>
                          <a:spcPts val="1065"/>
                        </a:lnSpc>
                      </a:pPr>
                      <a:r>
                        <a:rPr sz="950" b="1" dirty="0">
                          <a:solidFill>
                            <a:srgbClr val="3E3E3E"/>
                          </a:solidFill>
                          <a:latin typeface="Arial" panose="020B0604020202020204"/>
                          <a:cs typeface="Arial" panose="020B0604020202020204"/>
                        </a:rPr>
                        <a:t>Annual*</a:t>
                      </a:r>
                      <a:endParaRPr sz="950">
                        <a:latin typeface="Arial" panose="020B0604020202020204"/>
                        <a:cs typeface="Arial" panose="020B0604020202020204"/>
                      </a:endParaRPr>
                    </a:p>
                  </a:txBody>
                  <a:tcPr marL="0" marR="0" marT="0" marB="0">
                    <a:lnB w="9525">
                      <a:solidFill>
                        <a:srgbClr val="CCCCCC"/>
                      </a:solidFill>
                      <a:prstDash val="solid"/>
                    </a:lnB>
                  </a:tcPr>
                </a:tc>
              </a:tr>
              <a:tr h="239418">
                <a:tc>
                  <a:txBody>
                    <a:bodyPr/>
                    <a:p>
                      <a:pPr>
                        <a:lnSpc>
                          <a:spcPct val="100000"/>
                        </a:lnSpc>
                        <a:spcBef>
                          <a:spcPts val="570"/>
                        </a:spcBef>
                      </a:pPr>
                      <a:r>
                        <a:rPr sz="850" spc="-5" dirty="0">
                          <a:solidFill>
                            <a:srgbClr val="3E3E3E"/>
                          </a:solidFill>
                          <a:latin typeface="Arial" panose="020B0604020202020204"/>
                          <a:cs typeface="Arial" panose="020B0604020202020204"/>
                        </a:rPr>
                        <a:t>2022</a:t>
                      </a:r>
                      <a:endParaRPr sz="850">
                        <a:latin typeface="Arial" panose="020B0604020202020204"/>
                        <a:cs typeface="Arial" panose="020B0604020202020204"/>
                      </a:endParaRPr>
                    </a:p>
                  </a:txBody>
                  <a:tcPr marL="0" marR="0" marT="72390" marB="0">
                    <a:lnT w="9525">
                      <a:solidFill>
                        <a:srgbClr val="CCCCCC"/>
                      </a:solidFill>
                      <a:prstDash val="solid"/>
                    </a:lnT>
                  </a:tcPr>
                </a:tc>
                <a:tc>
                  <a:txBody>
                    <a:bodyPr/>
                    <a:p>
                      <a:pPr marR="120015" algn="r">
                        <a:lnSpc>
                          <a:spcPct val="100000"/>
                        </a:lnSpc>
                        <a:spcBef>
                          <a:spcPts val="450"/>
                        </a:spcBef>
                      </a:pPr>
                      <a:r>
                        <a:rPr sz="850" spc="-5" dirty="0">
                          <a:solidFill>
                            <a:srgbClr val="3E3E3E"/>
                          </a:solidFill>
                          <a:latin typeface="Arial" panose="020B0604020202020204"/>
                          <a:cs typeface="Arial" panose="020B0604020202020204"/>
                        </a:rPr>
                        <a:t>10,420</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120015" algn="r">
                        <a:lnSpc>
                          <a:spcPct val="100000"/>
                        </a:lnSpc>
                        <a:spcBef>
                          <a:spcPts val="450"/>
                        </a:spcBef>
                      </a:pPr>
                      <a:r>
                        <a:rPr sz="850" spc="-5" dirty="0">
                          <a:solidFill>
                            <a:srgbClr val="3E3E3E"/>
                          </a:solidFill>
                          <a:latin typeface="Arial" panose="020B0604020202020204"/>
                          <a:cs typeface="Arial" panose="020B0604020202020204"/>
                        </a:rPr>
                        <a:t>10,836</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120015" algn="r">
                        <a:lnSpc>
                          <a:spcPct val="100000"/>
                        </a:lnSpc>
                        <a:spcBef>
                          <a:spcPts val="450"/>
                        </a:spcBef>
                      </a:pPr>
                      <a:r>
                        <a:rPr sz="850" spc="-5" dirty="0">
                          <a:solidFill>
                            <a:srgbClr val="3E3E3E"/>
                          </a:solidFill>
                          <a:latin typeface="Arial" panose="020B0604020202020204"/>
                          <a:cs typeface="Arial" panose="020B0604020202020204"/>
                        </a:rPr>
                        <a:t>11,054</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104775" algn="r">
                        <a:lnSpc>
                          <a:spcPct val="100000"/>
                        </a:lnSpc>
                        <a:spcBef>
                          <a:spcPts val="450"/>
                        </a:spcBef>
                      </a:pPr>
                      <a:r>
                        <a:rPr sz="850" spc="-5" dirty="0">
                          <a:solidFill>
                            <a:srgbClr val="3E3E3E"/>
                          </a:solidFill>
                          <a:latin typeface="Arial" panose="020B0604020202020204"/>
                          <a:cs typeface="Arial" panose="020B0604020202020204"/>
                        </a:rPr>
                        <a:t>11,651</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algn="r">
                        <a:lnSpc>
                          <a:spcPct val="100000"/>
                        </a:lnSpc>
                        <a:spcBef>
                          <a:spcPts val="450"/>
                        </a:spcBef>
                      </a:pPr>
                      <a:r>
                        <a:rPr sz="850" spc="-5" dirty="0">
                          <a:solidFill>
                            <a:srgbClr val="3E3E3E"/>
                          </a:solidFill>
                          <a:latin typeface="Arial" panose="020B0604020202020204"/>
                          <a:cs typeface="Arial" panose="020B0604020202020204"/>
                        </a:rPr>
                        <a:t>44,327</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r>
              <a:tr h="207544">
                <a:tc>
                  <a:txBody>
                    <a:bodyPr/>
                    <a:p>
                      <a:pPr>
                        <a:lnSpc>
                          <a:spcPct val="100000"/>
                        </a:lnSpc>
                        <a:spcBef>
                          <a:spcPts val="320"/>
                        </a:spcBef>
                      </a:pP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40640" marB="0"/>
                </a:tc>
                <a:tc>
                  <a:txBody>
                    <a:bodyPr/>
                    <a:p>
                      <a:pPr marR="118110" algn="r">
                        <a:lnSpc>
                          <a:spcPct val="100000"/>
                        </a:lnSpc>
                        <a:spcBef>
                          <a:spcPts val="200"/>
                        </a:spcBef>
                      </a:pPr>
                      <a:r>
                        <a:rPr sz="850" spc="-5" dirty="0">
                          <a:solidFill>
                            <a:srgbClr val="3E3E3E"/>
                          </a:solidFill>
                          <a:latin typeface="Arial" panose="020B0604020202020204"/>
                          <a:cs typeface="Arial" panose="020B0604020202020204"/>
                        </a:rPr>
                        <a:t>9,261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marR="118110" algn="r">
                        <a:lnSpc>
                          <a:spcPct val="100000"/>
                        </a:lnSpc>
                        <a:spcBef>
                          <a:spcPts val="200"/>
                        </a:spcBef>
                      </a:pPr>
                      <a:r>
                        <a:rPr sz="850" spc="-5" dirty="0">
                          <a:solidFill>
                            <a:srgbClr val="3E3E3E"/>
                          </a:solidFill>
                          <a:latin typeface="Arial" panose="020B0604020202020204"/>
                          <a:cs typeface="Arial" panose="020B0604020202020204"/>
                        </a:rPr>
                        <a:t>9,476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marR="118110" algn="r">
                        <a:lnSpc>
                          <a:spcPct val="100000"/>
                        </a:lnSpc>
                        <a:spcBef>
                          <a:spcPts val="200"/>
                        </a:spcBef>
                      </a:pPr>
                      <a:r>
                        <a:rPr sz="850" spc="-5" dirty="0">
                          <a:solidFill>
                            <a:srgbClr val="3E3E3E"/>
                          </a:solidFill>
                          <a:latin typeface="Arial" panose="020B0604020202020204"/>
                          <a:cs typeface="Arial" panose="020B0604020202020204"/>
                        </a:rPr>
                        <a:t>9,972</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marR="104775" algn="r">
                        <a:lnSpc>
                          <a:spcPct val="100000"/>
                        </a:lnSpc>
                        <a:spcBef>
                          <a:spcPts val="200"/>
                        </a:spcBef>
                      </a:pPr>
                      <a:r>
                        <a:rPr sz="850" spc="-5" dirty="0">
                          <a:solidFill>
                            <a:srgbClr val="3E3E3E"/>
                          </a:solidFill>
                          <a:latin typeface="Arial" panose="020B0604020202020204"/>
                          <a:cs typeface="Arial" panose="020B0604020202020204"/>
                        </a:rPr>
                        <a:t>10,621</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algn="r">
                        <a:lnSpc>
                          <a:spcPct val="100000"/>
                        </a:lnSpc>
                        <a:spcBef>
                          <a:spcPts val="200"/>
                        </a:spcBef>
                      </a:pPr>
                      <a:r>
                        <a:rPr sz="850" spc="-5" dirty="0">
                          <a:solidFill>
                            <a:srgbClr val="3E3E3E"/>
                          </a:solidFill>
                          <a:latin typeface="Arial" panose="020B0604020202020204"/>
                          <a:cs typeface="Arial" panose="020B0604020202020204"/>
                        </a:rPr>
                        <a:t>39,410</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r>
              <a:tr h="259080">
                <a:tc>
                  <a:txBody>
                    <a:bodyPr/>
                    <a:p>
                      <a:pPr>
                        <a:lnSpc>
                          <a:spcPct val="100000"/>
                        </a:lnSpc>
                        <a:spcBef>
                          <a:spcPts val="320"/>
                        </a:spcBef>
                      </a:pP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txBody>
                  <a:tcPr marL="0" marR="0" marT="40640" marB="0"/>
                </a:tc>
                <a:tc>
                  <a:txBody>
                    <a:bodyPr/>
                    <a:p>
                      <a:pPr marR="120015" algn="r">
                        <a:lnSpc>
                          <a:spcPct val="100000"/>
                        </a:lnSpc>
                        <a:spcBef>
                          <a:spcPts val="200"/>
                        </a:spcBef>
                      </a:pPr>
                      <a:r>
                        <a:rPr sz="850" spc="-5" dirty="0">
                          <a:solidFill>
                            <a:srgbClr val="3E3E3E"/>
                          </a:solidFill>
                          <a:latin typeface="Arial" panose="020B0604020202020204"/>
                          <a:cs typeface="Arial" panose="020B0604020202020204"/>
                        </a:rPr>
                        <a:t>10,310</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18110" algn="r">
                        <a:lnSpc>
                          <a:spcPct val="100000"/>
                        </a:lnSpc>
                        <a:spcBef>
                          <a:spcPts val="200"/>
                        </a:spcBef>
                      </a:pPr>
                      <a:r>
                        <a:rPr sz="850" spc="-5" dirty="0">
                          <a:solidFill>
                            <a:srgbClr val="3E3E3E"/>
                          </a:solidFill>
                          <a:latin typeface="Arial" panose="020B0604020202020204"/>
                          <a:cs typeface="Arial" panose="020B0604020202020204"/>
                        </a:rPr>
                        <a:t>7,675</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18110" algn="r">
                        <a:lnSpc>
                          <a:spcPct val="100000"/>
                        </a:lnSpc>
                        <a:spcBef>
                          <a:spcPts val="200"/>
                        </a:spcBef>
                      </a:pPr>
                      <a:r>
                        <a:rPr sz="850" spc="-5" dirty="0">
                          <a:solidFill>
                            <a:srgbClr val="3E3E3E"/>
                          </a:solidFill>
                          <a:latin typeface="Arial" panose="020B0604020202020204"/>
                          <a:cs typeface="Arial" panose="020B0604020202020204"/>
                        </a:rPr>
                        <a:t>8,751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02870" algn="r">
                        <a:lnSpc>
                          <a:spcPct val="100000"/>
                        </a:lnSpc>
                        <a:spcBef>
                          <a:spcPts val="200"/>
                        </a:spcBef>
                      </a:pPr>
                      <a:r>
                        <a:rPr sz="850" spc="-5" dirty="0">
                          <a:solidFill>
                            <a:srgbClr val="3E3E3E"/>
                          </a:solidFill>
                          <a:latin typeface="Arial" panose="020B0604020202020204"/>
                          <a:cs typeface="Arial" panose="020B0604020202020204"/>
                        </a:rPr>
                        <a:t>9,351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algn="r">
                        <a:lnSpc>
                          <a:spcPct val="100000"/>
                        </a:lnSpc>
                        <a:spcBef>
                          <a:spcPts val="200"/>
                        </a:spcBef>
                      </a:pPr>
                      <a:r>
                        <a:rPr sz="850" spc="-5" dirty="0">
                          <a:solidFill>
                            <a:srgbClr val="3E3E3E"/>
                          </a:solidFill>
                          <a:latin typeface="Arial" panose="020B0604020202020204"/>
                          <a:cs typeface="Arial" panose="020B0604020202020204"/>
                        </a:rPr>
                        <a:t>36,087</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r>
              <a:tr h="470158">
                <a:tc>
                  <a:txBody>
                    <a:bodyPr/>
                    <a:p>
                      <a:pPr>
                        <a:lnSpc>
                          <a:spcPct val="100000"/>
                        </a:lnSpc>
                        <a:spcBef>
                          <a:spcPts val="625"/>
                        </a:spcBef>
                      </a:pPr>
                      <a:r>
                        <a:rPr sz="1050" b="1" spc="25" dirty="0">
                          <a:solidFill>
                            <a:srgbClr val="0070C0"/>
                          </a:solidFill>
                          <a:latin typeface="Arial" panose="020B0604020202020204"/>
                          <a:cs typeface="Arial" panose="020B0604020202020204"/>
                        </a:rPr>
                        <a:t>EPS</a:t>
                      </a:r>
                      <a:endParaRPr sz="1050" b="1" spc="25" dirty="0">
                        <a:solidFill>
                          <a:srgbClr val="0070C0"/>
                        </a:solidFill>
                        <a:latin typeface="Arial" panose="020B0604020202020204"/>
                        <a:cs typeface="Arial" panose="020B0604020202020204"/>
                      </a:endParaRPr>
                    </a:p>
                  </a:txBody>
                  <a:tcPr marL="0" marR="0" marT="79375" marB="0">
                    <a:lnB w="9525">
                      <a:solidFill>
                        <a:srgbClr val="CCCCCC"/>
                      </a:solidFill>
                      <a:prstDash val="solid"/>
                    </a:lnB>
                  </a:tcPr>
                </a:tc>
                <a:tc>
                  <a:txBody>
                    <a:bodyPr/>
                    <a:p>
                      <a:pPr marL="19050">
                        <a:lnSpc>
                          <a:spcPct val="100000"/>
                        </a:lnSpc>
                        <a:spcBef>
                          <a:spcPts val="625"/>
                        </a:spcBef>
                      </a:pPr>
                      <a:r>
                        <a:rPr sz="1050" b="1" spc="20" dirty="0">
                          <a:solidFill>
                            <a:srgbClr val="0070C0"/>
                          </a:solidFill>
                          <a:latin typeface="Arial" panose="020B0604020202020204"/>
                          <a:cs typeface="Arial" panose="020B0604020202020204"/>
                        </a:rPr>
                        <a:t>Estimates</a:t>
                      </a:r>
                      <a:endParaRPr sz="1050">
                        <a:latin typeface="Arial" panose="020B0604020202020204"/>
                        <a:cs typeface="Arial" panose="020B0604020202020204"/>
                      </a:endParaRPr>
                    </a:p>
                    <a:p>
                      <a:pPr marL="541655">
                        <a:lnSpc>
                          <a:spcPct val="100000"/>
                        </a:lnSpc>
                        <a:spcBef>
                          <a:spcPts val="290"/>
                        </a:spcBef>
                      </a:pPr>
                      <a:r>
                        <a:rPr sz="950" b="1" spc="10" dirty="0">
                          <a:solidFill>
                            <a:srgbClr val="3E3E3E"/>
                          </a:solidFill>
                          <a:latin typeface="Arial" panose="020B0604020202020204"/>
                          <a:cs typeface="Arial" panose="020B0604020202020204"/>
                        </a:rPr>
                        <a:t>Q1</a:t>
                      </a:r>
                      <a:endParaRPr sz="950">
                        <a:latin typeface="Arial" panose="020B0604020202020204"/>
                        <a:cs typeface="Arial" panose="020B0604020202020204"/>
                      </a:endParaRPr>
                    </a:p>
                  </a:txBody>
                  <a:tcPr marL="0" marR="0" marT="79375" marB="0">
                    <a:lnB w="9525">
                      <a:solidFill>
                        <a:srgbClr val="CCCCCC"/>
                      </a:solidFill>
                      <a:prstDash val="solid"/>
                    </a:lnB>
                  </a:tcPr>
                </a:tc>
                <a:tc>
                  <a:txBody>
                    <a:bodyPr/>
                    <a:p>
                      <a:pPr>
                        <a:lnSpc>
                          <a:spcPct val="100000"/>
                        </a:lnSpc>
                      </a:pPr>
                      <a:endParaRPr sz="1100">
                        <a:latin typeface="Times New Roman" panose="02020603050405020304"/>
                        <a:cs typeface="Times New Roman" panose="02020603050405020304"/>
                      </a:endParaRPr>
                    </a:p>
                    <a:p>
                      <a:pPr marR="117475" algn="r">
                        <a:lnSpc>
                          <a:spcPct val="100000"/>
                        </a:lnSpc>
                        <a:spcBef>
                          <a:spcPts val="910"/>
                        </a:spcBef>
                      </a:pPr>
                      <a:r>
                        <a:rPr sz="950" b="1" dirty="0">
                          <a:solidFill>
                            <a:srgbClr val="3E3E3E"/>
                          </a:solidFill>
                          <a:latin typeface="Arial" panose="020B0604020202020204"/>
                          <a:cs typeface="Arial" panose="020B0604020202020204"/>
                        </a:rPr>
                        <a:t>Q2</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a:lnSpc>
                          <a:spcPct val="100000"/>
                        </a:lnSpc>
                      </a:pPr>
                      <a:endParaRPr sz="1100">
                        <a:latin typeface="Times New Roman" panose="02020603050405020304"/>
                        <a:cs typeface="Times New Roman" panose="02020603050405020304"/>
                      </a:endParaRPr>
                    </a:p>
                    <a:p>
                      <a:pPr marR="117475" algn="r">
                        <a:lnSpc>
                          <a:spcPct val="100000"/>
                        </a:lnSpc>
                        <a:spcBef>
                          <a:spcPts val="910"/>
                        </a:spcBef>
                      </a:pPr>
                      <a:r>
                        <a:rPr sz="950" b="1" dirty="0">
                          <a:solidFill>
                            <a:srgbClr val="3E3E3E"/>
                          </a:solidFill>
                          <a:latin typeface="Arial" panose="020B0604020202020204"/>
                          <a:cs typeface="Arial" panose="020B0604020202020204"/>
                        </a:rPr>
                        <a:t>Q3</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a:lnSpc>
                          <a:spcPct val="100000"/>
                        </a:lnSpc>
                      </a:pPr>
                      <a:endParaRPr sz="1100">
                        <a:latin typeface="Times New Roman" panose="02020603050405020304"/>
                        <a:cs typeface="Times New Roman" panose="02020603050405020304"/>
                      </a:endParaRPr>
                    </a:p>
                    <a:p>
                      <a:pPr marR="102235" algn="r">
                        <a:lnSpc>
                          <a:spcPct val="100000"/>
                        </a:lnSpc>
                        <a:spcBef>
                          <a:spcPts val="910"/>
                        </a:spcBef>
                      </a:pPr>
                      <a:r>
                        <a:rPr sz="950" b="1" dirty="0">
                          <a:solidFill>
                            <a:srgbClr val="3E3E3E"/>
                          </a:solidFill>
                          <a:latin typeface="Arial" panose="020B0604020202020204"/>
                          <a:cs typeface="Arial" panose="020B0604020202020204"/>
                        </a:rPr>
                        <a:t>Q4</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marR="3175">
                        <a:lnSpc>
                          <a:spcPct val="100000"/>
                        </a:lnSpc>
                      </a:pPr>
                      <a:endParaRPr sz="1100">
                        <a:latin typeface="Times New Roman" panose="02020603050405020304"/>
                        <a:cs typeface="Times New Roman" panose="02020603050405020304"/>
                      </a:endParaRPr>
                    </a:p>
                    <a:p>
                      <a:pPr algn="r">
                        <a:lnSpc>
                          <a:spcPct val="100000"/>
                        </a:lnSpc>
                        <a:spcBef>
                          <a:spcPts val="910"/>
                        </a:spcBef>
                      </a:pPr>
                      <a:r>
                        <a:rPr sz="950" b="1" dirty="0">
                          <a:solidFill>
                            <a:srgbClr val="3E3E3E"/>
                          </a:solidFill>
                          <a:latin typeface="Arial" panose="020B0604020202020204"/>
                          <a:cs typeface="Arial" panose="020B0604020202020204"/>
                        </a:rPr>
                        <a:t>Annual*</a:t>
                      </a:r>
                      <a:endParaRPr sz="950">
                        <a:latin typeface="Arial" panose="020B0604020202020204"/>
                        <a:cs typeface="Arial" panose="020B0604020202020204"/>
                      </a:endParaRPr>
                    </a:p>
                  </a:txBody>
                  <a:tcPr marL="0" marR="0" marT="0" marB="0">
                    <a:lnB w="9525">
                      <a:solidFill>
                        <a:srgbClr val="CCCCCC"/>
                      </a:solidFill>
                      <a:prstDash val="solid"/>
                    </a:lnB>
                  </a:tcPr>
                </a:tc>
              </a:tr>
              <a:tr h="224044">
                <a:tc>
                  <a:txBody>
                    <a:bodyPr/>
                    <a:p>
                      <a:pPr>
                        <a:lnSpc>
                          <a:spcPct val="100000"/>
                        </a:lnSpc>
                        <a:spcBef>
                          <a:spcPts val="450"/>
                        </a:spcBef>
                      </a:pPr>
                      <a:r>
                        <a:rPr sz="850" spc="-5" dirty="0">
                          <a:solidFill>
                            <a:srgbClr val="3E3E3E"/>
                          </a:solidFill>
                          <a:latin typeface="Arial" panose="020B0604020202020204"/>
                          <a:cs typeface="Arial" panose="020B0604020202020204"/>
                        </a:rPr>
                        <a:t>2022</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118110" algn="r">
                        <a:lnSpc>
                          <a:spcPct val="100000"/>
                        </a:lnSpc>
                        <a:spcBef>
                          <a:spcPts val="450"/>
                        </a:spcBef>
                      </a:pPr>
                      <a:r>
                        <a:rPr sz="850" spc="-5" dirty="0">
                          <a:solidFill>
                            <a:srgbClr val="3E3E3E"/>
                          </a:solidFill>
                          <a:latin typeface="Arial" panose="020B0604020202020204"/>
                          <a:cs typeface="Arial" panose="020B0604020202020204"/>
                        </a:rPr>
                        <a:t>$2.07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118110" algn="r">
                        <a:lnSpc>
                          <a:spcPct val="100000"/>
                        </a:lnSpc>
                        <a:spcBef>
                          <a:spcPts val="450"/>
                        </a:spcBef>
                      </a:pPr>
                      <a:r>
                        <a:rPr sz="850" spc="-5" dirty="0">
                          <a:solidFill>
                            <a:srgbClr val="3E3E3E"/>
                          </a:solidFill>
                          <a:latin typeface="Arial" panose="020B0604020202020204"/>
                          <a:cs typeface="Arial" panose="020B0604020202020204"/>
                        </a:rPr>
                        <a:t>$2.26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118110" algn="r">
                        <a:lnSpc>
                          <a:spcPct val="100000"/>
                        </a:lnSpc>
                        <a:spcBef>
                          <a:spcPts val="450"/>
                        </a:spcBef>
                      </a:pPr>
                      <a:r>
                        <a:rPr sz="850" spc="-5" dirty="0">
                          <a:solidFill>
                            <a:srgbClr val="3E3E3E"/>
                          </a:solidFill>
                          <a:latin typeface="Arial" panose="020B0604020202020204"/>
                          <a:cs typeface="Arial" panose="020B0604020202020204"/>
                        </a:rPr>
                        <a:t>$2.41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102870" algn="r">
                        <a:lnSpc>
                          <a:spcPct val="100000"/>
                        </a:lnSpc>
                        <a:spcBef>
                          <a:spcPts val="450"/>
                        </a:spcBef>
                      </a:pPr>
                      <a:r>
                        <a:rPr sz="850" spc="-5" dirty="0">
                          <a:solidFill>
                            <a:srgbClr val="3E3E3E"/>
                          </a:solidFill>
                          <a:latin typeface="Arial" panose="020B0604020202020204"/>
                          <a:cs typeface="Arial" panose="020B0604020202020204"/>
                        </a:rPr>
                        <a:t>$2.33</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algn="r">
                        <a:lnSpc>
                          <a:spcPct val="100000"/>
                        </a:lnSpc>
                        <a:spcBef>
                          <a:spcPts val="450"/>
                        </a:spcBef>
                      </a:pPr>
                      <a:r>
                        <a:rPr sz="850" spc="-5" dirty="0">
                          <a:solidFill>
                            <a:srgbClr val="3E3E3E"/>
                          </a:solidFill>
                          <a:latin typeface="Arial" panose="020B0604020202020204"/>
                          <a:cs typeface="Arial" panose="020B0604020202020204"/>
                        </a:rPr>
                        <a:t>$9.02</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r>
              <a:tr h="192171">
                <a:tc>
                  <a:txBody>
                    <a:bodyPr/>
                    <a:p>
                      <a:pPr>
                        <a:lnSpc>
                          <a:spcPct val="100000"/>
                        </a:lnSpc>
                        <a:spcBef>
                          <a:spcPts val="200"/>
                        </a:spcBef>
                      </a:pP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25400" marB="0"/>
                </a:tc>
                <a:tc>
                  <a:txBody>
                    <a:bodyPr/>
                    <a:p>
                      <a:pPr marR="118110" algn="r">
                        <a:lnSpc>
                          <a:spcPct val="100000"/>
                        </a:lnSpc>
                        <a:spcBef>
                          <a:spcPts val="200"/>
                        </a:spcBef>
                      </a:pPr>
                      <a:r>
                        <a:rPr sz="850" spc="-5" dirty="0">
                          <a:solidFill>
                            <a:srgbClr val="3E3E3E"/>
                          </a:solidFill>
                          <a:latin typeface="Arial" panose="020B0604020202020204"/>
                          <a:cs typeface="Arial" panose="020B0604020202020204"/>
                        </a:rPr>
                        <a:t>$1.55</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marR="118110" algn="r">
                        <a:lnSpc>
                          <a:spcPct val="100000"/>
                        </a:lnSpc>
                        <a:spcBef>
                          <a:spcPts val="200"/>
                        </a:spcBef>
                      </a:pPr>
                      <a:r>
                        <a:rPr sz="850" spc="-5" dirty="0">
                          <a:solidFill>
                            <a:srgbClr val="3E3E3E"/>
                          </a:solidFill>
                          <a:latin typeface="Arial" panose="020B0604020202020204"/>
                          <a:cs typeface="Arial" panose="020B0604020202020204"/>
                        </a:rPr>
                        <a:t>$1.61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marR="118110" algn="r">
                        <a:lnSpc>
                          <a:spcPct val="100000"/>
                        </a:lnSpc>
                        <a:spcBef>
                          <a:spcPts val="200"/>
                        </a:spcBef>
                      </a:pPr>
                      <a:r>
                        <a:rPr sz="850" spc="-5" dirty="0">
                          <a:solidFill>
                            <a:srgbClr val="3E3E3E"/>
                          </a:solidFill>
                          <a:latin typeface="Arial" panose="020B0604020202020204"/>
                          <a:cs typeface="Arial" panose="020B0604020202020204"/>
                        </a:rPr>
                        <a:t>$1.67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marR="102870" algn="r">
                        <a:lnSpc>
                          <a:spcPct val="100000"/>
                        </a:lnSpc>
                        <a:spcBef>
                          <a:spcPts val="200"/>
                        </a:spcBef>
                      </a:pPr>
                      <a:r>
                        <a:rPr sz="850" spc="-5" dirty="0">
                          <a:solidFill>
                            <a:srgbClr val="3E3E3E"/>
                          </a:solidFill>
                          <a:latin typeface="Arial" panose="020B0604020202020204"/>
                          <a:cs typeface="Arial" panose="020B0604020202020204"/>
                        </a:rPr>
                        <a:t>$1.58</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algn="r">
                        <a:lnSpc>
                          <a:spcPct val="100000"/>
                        </a:lnSpc>
                        <a:spcBef>
                          <a:spcPts val="200"/>
                        </a:spcBef>
                      </a:pPr>
                      <a:r>
                        <a:rPr sz="850" spc="-5" dirty="0">
                          <a:solidFill>
                            <a:srgbClr val="3E3E3E"/>
                          </a:solidFill>
                          <a:latin typeface="Arial" panose="020B0604020202020204"/>
                          <a:cs typeface="Arial" panose="020B0604020202020204"/>
                        </a:rPr>
                        <a:t>$6.48</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r>
              <a:tr h="156199">
                <a:tc>
                  <a:txBody>
                    <a:bodyPr/>
                    <a:p>
                      <a:pPr>
                        <a:lnSpc>
                          <a:spcPts val="930"/>
                        </a:lnSpc>
                        <a:spcBef>
                          <a:spcPts val="200"/>
                        </a:spcBef>
                      </a:pP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txBody>
                  <a:tcPr marL="0" marR="0" marT="25400" marB="0"/>
                </a:tc>
                <a:tc>
                  <a:txBody>
                    <a:bodyPr/>
                    <a:p>
                      <a:pPr marR="118110" algn="r">
                        <a:lnSpc>
                          <a:spcPts val="930"/>
                        </a:lnSpc>
                        <a:spcBef>
                          <a:spcPts val="200"/>
                        </a:spcBef>
                      </a:pPr>
                      <a:r>
                        <a:rPr sz="850" spc="-5" dirty="0">
                          <a:solidFill>
                            <a:srgbClr val="3E3E3E"/>
                          </a:solidFill>
                          <a:latin typeface="Arial" panose="020B0604020202020204"/>
                          <a:cs typeface="Arial" panose="020B0604020202020204"/>
                        </a:rPr>
                        <a:t>$1.98</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18110" algn="r">
                        <a:lnSpc>
                          <a:spcPts val="930"/>
                        </a:lnSpc>
                        <a:spcBef>
                          <a:spcPts val="200"/>
                        </a:spcBef>
                      </a:pPr>
                      <a:r>
                        <a:rPr sz="850" spc="-5" dirty="0">
                          <a:solidFill>
                            <a:srgbClr val="3E3E3E"/>
                          </a:solidFill>
                          <a:latin typeface="Arial" panose="020B0604020202020204"/>
                          <a:cs typeface="Arial" panose="020B0604020202020204"/>
                        </a:rPr>
                        <a:t>$0.29</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18110" algn="r">
                        <a:lnSpc>
                          <a:spcPts val="930"/>
                        </a:lnSpc>
                        <a:spcBef>
                          <a:spcPts val="200"/>
                        </a:spcBef>
                      </a:pPr>
                      <a:r>
                        <a:rPr sz="850" spc="-5" dirty="0">
                          <a:solidFill>
                            <a:srgbClr val="3E3E3E"/>
                          </a:solidFill>
                          <a:latin typeface="Arial" panose="020B0604020202020204"/>
                          <a:cs typeface="Arial" panose="020B0604020202020204"/>
                        </a:rPr>
                        <a:t>$1.30</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02870" algn="r">
                        <a:lnSpc>
                          <a:spcPts val="930"/>
                        </a:lnSpc>
                        <a:spcBef>
                          <a:spcPts val="200"/>
                        </a:spcBef>
                      </a:pPr>
                      <a:r>
                        <a:rPr sz="850" spc="-5" dirty="0">
                          <a:solidFill>
                            <a:srgbClr val="3E3E3E"/>
                          </a:solidFill>
                          <a:latin typeface="Arial" panose="020B0604020202020204"/>
                          <a:cs typeface="Arial" panose="020B0604020202020204"/>
                        </a:rPr>
                        <a:t>$1.76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algn="r">
                        <a:lnSpc>
                          <a:spcPts val="930"/>
                        </a:lnSpc>
                        <a:spcBef>
                          <a:spcPts val="200"/>
                        </a:spcBef>
                      </a:pPr>
                      <a:r>
                        <a:rPr sz="850" spc="-5" dirty="0">
                          <a:solidFill>
                            <a:srgbClr val="3E3E3E"/>
                          </a:solidFill>
                          <a:latin typeface="Arial" panose="020B0604020202020204"/>
                          <a:cs typeface="Arial" panose="020B0604020202020204"/>
                        </a:rPr>
                        <a:t>$5.34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r>
            </a:tbl>
          </a:graphicData>
        </a:graphic>
      </p:graphicFrame>
      <p:pic>
        <p:nvPicPr>
          <p:cNvPr id="63" name="图片 62"/>
          <p:cNvPicPr>
            <a:picLocks noChangeAspect="1"/>
          </p:cNvPicPr>
          <p:nvPr/>
        </p:nvPicPr>
        <p:blipFill>
          <a:blip r:embed="rId9"/>
          <a:stretch>
            <a:fillRect/>
          </a:stretch>
        </p:blipFill>
        <p:spPr>
          <a:xfrm>
            <a:off x="257810" y="4347210"/>
            <a:ext cx="3164205" cy="455866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object 9"/>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0" name="object 10"/>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1" name="object 11"/>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2" name="object 12"/>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3" name="object 13"/>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7" name="object 17"/>
          <p:cNvSpPr txBox="1"/>
          <p:nvPr/>
        </p:nvSpPr>
        <p:spPr>
          <a:xfrm>
            <a:off x="6552966" y="10321926"/>
            <a:ext cx="654050" cy="132080"/>
          </a:xfrm>
          <a:prstGeom prst="rect">
            <a:avLst/>
          </a:prstGeom>
        </p:spPr>
        <p:txBody>
          <a:bodyPr vert="horz" wrap="square" lIns="0" tIns="1905" rIns="0" bIns="0" rtlCol="0">
            <a:spAutoFit/>
          </a:bodyPr>
          <a:lstStyle/>
          <a:p>
            <a:pPr marL="12700">
              <a:lnSpc>
                <a:spcPct val="100000"/>
              </a:lnSpc>
              <a:spcBef>
                <a:spcPts val="15"/>
              </a:spcBef>
            </a:pPr>
            <a:r>
              <a:rPr sz="850" b="1" spc="-5" dirty="0">
                <a:solidFill>
                  <a:srgbClr val="CACACA"/>
                </a:solidFill>
                <a:latin typeface="Arial" panose="020B0604020202020204"/>
                <a:cs typeface="Arial" panose="020B0604020202020204"/>
              </a:rPr>
              <a:t>Page </a:t>
            </a:r>
            <a:fld id="{81D60167-4931-47E6-BA6A-407CBD079E47}" type="slidenum">
              <a:rPr sz="850" b="1" spc="-5" dirty="0">
                <a:solidFill>
                  <a:srgbClr val="CACACA"/>
                </a:solidFill>
                <a:latin typeface="Arial" panose="020B0604020202020204"/>
                <a:cs typeface="Arial" panose="020B0604020202020204"/>
              </a:rPr>
            </a:fld>
            <a:r>
              <a:rPr sz="850" b="1" spc="-5" dirty="0">
                <a:solidFill>
                  <a:srgbClr val="CACACA"/>
                </a:solidFill>
                <a:latin typeface="Arial" panose="020B0604020202020204"/>
                <a:cs typeface="Arial" panose="020B0604020202020204"/>
              </a:rPr>
              <a:t> of</a:t>
            </a:r>
            <a:r>
              <a:rPr sz="850" b="1" spc="-65" dirty="0">
                <a:solidFill>
                  <a:srgbClr val="CACACA"/>
                </a:solidFill>
                <a:latin typeface="Arial" panose="020B0604020202020204"/>
                <a:cs typeface="Arial" panose="020B0604020202020204"/>
              </a:rPr>
              <a:t> </a:t>
            </a:r>
            <a:r>
              <a:rPr lang="en-US" sz="850" b="1" spc="-65" dirty="0">
                <a:solidFill>
                  <a:srgbClr val="CACACA"/>
                </a:solidFill>
                <a:latin typeface="Arial" panose="020B0604020202020204"/>
                <a:cs typeface="Arial" panose="020B0604020202020204"/>
              </a:rPr>
              <a:t>6</a:t>
            </a:r>
            <a:endParaRPr lang="en-US" sz="850" b="1" spc="-65" dirty="0">
              <a:solidFill>
                <a:srgbClr val="CACACA"/>
              </a:solidFill>
              <a:latin typeface="Arial" panose="020B0604020202020204"/>
              <a:cs typeface="Arial" panose="020B0604020202020204"/>
            </a:endParaRPr>
          </a:p>
        </p:txBody>
      </p:sp>
      <p:sp>
        <p:nvSpPr>
          <p:cNvPr id="18"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19" name="object 13"/>
          <p:cNvSpPr txBox="1"/>
          <p:nvPr/>
        </p:nvSpPr>
        <p:spPr>
          <a:xfrm>
            <a:off x="3453130"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1"/>
              </a:rPr>
              <a:t>www.seabridgefintech.com</a:t>
            </a:r>
            <a:endParaRPr sz="850" spc="-5" dirty="0">
              <a:solidFill>
                <a:srgbClr val="CACACA"/>
              </a:solidFill>
              <a:latin typeface="Arial" panose="020B0604020202020204"/>
              <a:cs typeface="Arial" panose="020B0604020202020204"/>
            </a:endParaRPr>
          </a:p>
        </p:txBody>
      </p:sp>
      <p:sp>
        <p:nvSpPr>
          <p:cNvPr id="7" name="文本框 6"/>
          <p:cNvSpPr txBox="1"/>
          <p:nvPr/>
        </p:nvSpPr>
        <p:spPr>
          <a:xfrm>
            <a:off x="108585" y="405130"/>
            <a:ext cx="4146550" cy="4785995"/>
          </a:xfrm>
          <a:prstGeom prst="rect">
            <a:avLst/>
          </a:prstGeom>
          <a:noFill/>
        </p:spPr>
        <p:txBody>
          <a:bodyPr wrap="square" rtlCol="0">
            <a:spAutoFit/>
          </a:bodyPr>
          <a:p>
            <a:pPr marL="12700">
              <a:lnSpc>
                <a:spcPct val="100000"/>
              </a:lnSpc>
              <a:spcBef>
                <a:spcPts val="140"/>
              </a:spcBef>
            </a:pPr>
            <a:r>
              <a:rPr b="1" spc="20" dirty="0">
                <a:solidFill>
                  <a:srgbClr val="0070C0"/>
                </a:solidFill>
                <a:latin typeface="Arial" panose="020B0604020202020204"/>
                <a:cs typeface="Arial" panose="020B0604020202020204"/>
                <a:sym typeface="+mn-ea"/>
              </a:rPr>
              <a:t>Overview</a:t>
            </a:r>
            <a:endParaRPr>
              <a:solidFill>
                <a:srgbClr val="0070C0"/>
              </a:solidFill>
              <a:latin typeface="Arial" panose="020B0604020202020204"/>
              <a:cs typeface="Arial" panose="020B0604020202020204"/>
            </a:endParaRPr>
          </a:p>
          <a:p>
            <a:pPr marL="12700" marR="3448685" algn="just">
              <a:lnSpc>
                <a:spcPct val="113000"/>
              </a:lnSpc>
              <a:spcBef>
                <a:spcPts val="565"/>
              </a:spcBef>
            </a:pPr>
            <a:r>
              <a:rPr sz="800" spc="-5" dirty="0">
                <a:solidFill>
                  <a:srgbClr val="3E3E3E"/>
                </a:solidFill>
                <a:latin typeface="Arial" panose="020B0604020202020204"/>
                <a:cs typeface="Arial" panose="020B0604020202020204"/>
                <a:sym typeface="+mn-ea"/>
              </a:rPr>
              <a:t>Founded in 1850, NY-based American Express Company is a diversified  financial services company, offering charge and credit payment card  products, and travel-related services worldwide. American Express and  its main subsidiary – American Express Travel Related Services  Company, Inc. (“TRS”) – are bank holding companies under the Bank  Holding Company Act of 1956. The company offers business travel-  related services through its non-consolidated joint venture, American  Express Global Business Travel (the GBT JV).</a:t>
            </a:r>
            <a:endParaRPr sz="800">
              <a:latin typeface="Arial" panose="020B0604020202020204"/>
              <a:cs typeface="Arial" panose="020B0604020202020204"/>
            </a:endParaRPr>
          </a:p>
          <a:p>
            <a:pPr>
              <a:lnSpc>
                <a:spcPct val="100000"/>
              </a:lnSpc>
              <a:spcBef>
                <a:spcPts val="45"/>
              </a:spcBef>
            </a:pPr>
            <a:endParaRPr sz="800">
              <a:latin typeface="Times New Roman" panose="02020603050405020304"/>
              <a:cs typeface="Times New Roman" panose="02020603050405020304"/>
            </a:endParaRPr>
          </a:p>
          <a:p>
            <a:pPr marL="12700" marR="3447415" algn="just">
              <a:lnSpc>
                <a:spcPct val="113000"/>
              </a:lnSpc>
              <a:spcBef>
                <a:spcPts val="5"/>
              </a:spcBef>
            </a:pPr>
            <a:r>
              <a:rPr sz="800" spc="-5" dirty="0">
                <a:solidFill>
                  <a:srgbClr val="3E3E3E"/>
                </a:solidFill>
                <a:latin typeface="Arial" panose="020B0604020202020204"/>
                <a:cs typeface="Arial" panose="020B0604020202020204"/>
                <a:sym typeface="+mn-ea"/>
              </a:rPr>
              <a:t>The company’s range of products and services include charge card,  credit card and other payment and financing products; Merchant  acquisition and processing, servicing and settlement, and point-of-sale  marketing and information products and services for merchants; Network  services; other fee services, including fraud prevention services and the  design and operation of customer loyalty programs; Expense  management products and services and Travel-related</a:t>
            </a:r>
            <a:r>
              <a:rPr sz="800" spc="25" dirty="0">
                <a:solidFill>
                  <a:srgbClr val="3E3E3E"/>
                </a:solidFill>
                <a:latin typeface="Arial" panose="020B0604020202020204"/>
                <a:cs typeface="Arial" panose="020B0604020202020204"/>
                <a:sym typeface="+mn-ea"/>
              </a:rPr>
              <a:t> </a:t>
            </a:r>
            <a:r>
              <a:rPr sz="800" spc="-5" dirty="0">
                <a:solidFill>
                  <a:srgbClr val="3E3E3E"/>
                </a:solidFill>
                <a:latin typeface="Arial" panose="020B0604020202020204"/>
                <a:cs typeface="Arial" panose="020B0604020202020204"/>
                <a:sym typeface="+mn-ea"/>
              </a:rPr>
              <a:t>services.</a:t>
            </a:r>
            <a:endParaRPr sz="80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gn="just">
              <a:lnSpc>
                <a:spcPct val="100000"/>
              </a:lnSpc>
            </a:pPr>
            <a:r>
              <a:rPr sz="800" spc="-5" dirty="0">
                <a:solidFill>
                  <a:srgbClr val="3E3E3E"/>
                </a:solidFill>
                <a:latin typeface="Arial" panose="020B0604020202020204"/>
                <a:cs typeface="Arial" panose="020B0604020202020204"/>
                <a:sym typeface="+mn-ea"/>
              </a:rPr>
              <a:t>The company’s reporting segments are as follows:</a:t>
            </a:r>
            <a:endParaRPr sz="800">
              <a:latin typeface="Arial" panose="020B0604020202020204"/>
              <a:cs typeface="Arial" panose="020B0604020202020204"/>
            </a:endParaRPr>
          </a:p>
          <a:p>
            <a:pPr marL="12700" marR="3447415" algn="just">
              <a:lnSpc>
                <a:spcPct val="113000"/>
              </a:lnSpc>
              <a:buFont typeface="Arial" panose="020B0604020202020204"/>
              <a:buChar char="•"/>
              <a:tabLst>
                <a:tab pos="197485" algn="l"/>
              </a:tabLst>
            </a:pPr>
            <a:r>
              <a:rPr sz="800" b="1" spc="-5" dirty="0">
                <a:solidFill>
                  <a:srgbClr val="3E3E3E"/>
                </a:solidFill>
                <a:latin typeface="Arial" panose="020B0604020202020204"/>
                <a:cs typeface="Arial" panose="020B0604020202020204"/>
                <a:sym typeface="+mn-ea"/>
              </a:rPr>
              <a:t>Global Consumer Services Group </a:t>
            </a:r>
            <a:r>
              <a:rPr sz="800" spc="-5" dirty="0">
                <a:solidFill>
                  <a:srgbClr val="3E3E3E"/>
                </a:solidFill>
                <a:latin typeface="Arial" panose="020B0604020202020204"/>
                <a:cs typeface="Arial" panose="020B0604020202020204"/>
                <a:sym typeface="+mn-ea"/>
              </a:rPr>
              <a:t>(GCSG), (58% of 2020 total net  revenues) including proprietary consumer cards globally, consumer  services including travel services and non-card financing products,  certain international joint ventures and the company’s partnership  agreements in</a:t>
            </a:r>
            <a:r>
              <a:rPr sz="800" spc="-10" dirty="0">
                <a:solidFill>
                  <a:srgbClr val="3E3E3E"/>
                </a:solidFill>
                <a:latin typeface="Arial" panose="020B0604020202020204"/>
                <a:cs typeface="Arial" panose="020B0604020202020204"/>
                <a:sym typeface="+mn-ea"/>
              </a:rPr>
              <a:t> </a:t>
            </a:r>
            <a:r>
              <a:rPr sz="800" spc="-5" dirty="0">
                <a:solidFill>
                  <a:srgbClr val="3E3E3E"/>
                </a:solidFill>
                <a:latin typeface="Arial" panose="020B0604020202020204"/>
                <a:cs typeface="Arial" panose="020B0604020202020204"/>
                <a:sym typeface="+mn-ea"/>
              </a:rPr>
              <a:t>China;</a:t>
            </a:r>
            <a:endParaRPr sz="800">
              <a:latin typeface="Arial" panose="020B0604020202020204"/>
              <a:cs typeface="Arial" panose="020B0604020202020204"/>
            </a:endParaRPr>
          </a:p>
          <a:p>
            <a:pPr>
              <a:lnSpc>
                <a:spcPct val="100000"/>
              </a:lnSpc>
              <a:spcBef>
                <a:spcPts val="5"/>
              </a:spcBef>
              <a:buClr>
                <a:srgbClr val="3E3E3E"/>
              </a:buClr>
              <a:buFont typeface="Arial" panose="020B0604020202020204"/>
              <a:buChar char="•"/>
            </a:pPr>
            <a:endParaRPr sz="800">
              <a:latin typeface="Times New Roman" panose="02020603050405020304"/>
              <a:cs typeface="Times New Roman" panose="02020603050405020304"/>
            </a:endParaRPr>
          </a:p>
          <a:p>
            <a:pPr marL="204470" indent="-192405" algn="just">
              <a:lnSpc>
                <a:spcPct val="100000"/>
              </a:lnSpc>
              <a:buFont typeface="Arial" panose="020B0604020202020204"/>
              <a:buChar char="•"/>
              <a:tabLst>
                <a:tab pos="204470" algn="l"/>
              </a:tabLst>
            </a:pPr>
            <a:r>
              <a:rPr sz="800" b="1" spc="-5" dirty="0">
                <a:solidFill>
                  <a:srgbClr val="3E3E3E"/>
                </a:solidFill>
                <a:latin typeface="Arial" panose="020B0604020202020204"/>
                <a:cs typeface="Arial" panose="020B0604020202020204"/>
                <a:sym typeface="+mn-ea"/>
              </a:rPr>
              <a:t>Global  Commercial Services  </a:t>
            </a:r>
            <a:r>
              <a:rPr sz="800" spc="-5" dirty="0">
                <a:solidFill>
                  <a:srgbClr val="3E3E3E"/>
                </a:solidFill>
                <a:latin typeface="Arial" panose="020B0604020202020204"/>
                <a:cs typeface="Arial" panose="020B0604020202020204"/>
                <a:sym typeface="+mn-ea"/>
              </a:rPr>
              <a:t>(GCS),  (29%) offers a wide range</a:t>
            </a:r>
            <a:r>
              <a:rPr sz="800" spc="35" dirty="0">
                <a:solidFill>
                  <a:srgbClr val="3E3E3E"/>
                </a:solidFill>
                <a:latin typeface="Arial" panose="020B0604020202020204"/>
                <a:cs typeface="Arial" panose="020B0604020202020204"/>
                <a:sym typeface="+mn-ea"/>
              </a:rPr>
              <a:t> </a:t>
            </a:r>
            <a:r>
              <a:rPr sz="800" spc="-5" dirty="0">
                <a:solidFill>
                  <a:srgbClr val="3E3E3E"/>
                </a:solidFill>
                <a:latin typeface="Arial" panose="020B0604020202020204"/>
                <a:cs typeface="Arial" panose="020B0604020202020204"/>
                <a:sym typeface="+mn-ea"/>
              </a:rPr>
              <a:t>of</a:t>
            </a:r>
            <a:endParaRPr sz="800">
              <a:latin typeface="Arial" panose="020B0604020202020204"/>
              <a:cs typeface="Arial" panose="020B0604020202020204"/>
            </a:endParaRPr>
          </a:p>
          <a:p>
            <a:pPr marL="12700" marR="10160">
              <a:lnSpc>
                <a:spcPct val="113000"/>
              </a:lnSpc>
            </a:pPr>
            <a:r>
              <a:rPr sz="800" spc="-5" dirty="0">
                <a:solidFill>
                  <a:srgbClr val="3E3E3E"/>
                </a:solidFill>
                <a:latin typeface="Arial" panose="020B0604020202020204"/>
                <a:cs typeface="Arial" panose="020B0604020202020204"/>
                <a:sym typeface="+mn-ea"/>
              </a:rPr>
              <a:t>card and payment programs, expense management tools, consulting services, business financing and cross-border payments solutions to small  businesses, mid-size companies and large corporations around the</a:t>
            </a:r>
            <a:r>
              <a:rPr sz="800" dirty="0">
                <a:solidFill>
                  <a:srgbClr val="3E3E3E"/>
                </a:solidFill>
                <a:latin typeface="Arial" panose="020B0604020202020204"/>
                <a:cs typeface="Arial" panose="020B0604020202020204"/>
                <a:sym typeface="+mn-ea"/>
              </a:rPr>
              <a:t> </a:t>
            </a:r>
            <a:r>
              <a:rPr sz="800" spc="-5" dirty="0">
                <a:solidFill>
                  <a:srgbClr val="3E3E3E"/>
                </a:solidFill>
                <a:latin typeface="Arial" panose="020B0604020202020204"/>
                <a:cs typeface="Arial" panose="020B0604020202020204"/>
                <a:sym typeface="+mn-ea"/>
              </a:rPr>
              <a:t>world.</a:t>
            </a:r>
            <a:endParaRPr sz="800">
              <a:latin typeface="Arial" panose="020B0604020202020204"/>
              <a:cs typeface="Arial" panose="020B0604020202020204"/>
            </a:endParaRPr>
          </a:p>
          <a:p>
            <a:pPr>
              <a:lnSpc>
                <a:spcPct val="100000"/>
              </a:lnSpc>
              <a:spcBef>
                <a:spcPts val="50"/>
              </a:spcBef>
            </a:pPr>
            <a:endParaRPr sz="800">
              <a:latin typeface="Times New Roman" panose="02020603050405020304"/>
              <a:cs typeface="Times New Roman" panose="02020603050405020304"/>
            </a:endParaRPr>
          </a:p>
          <a:p>
            <a:pPr marL="12700" marR="5080" algn="just">
              <a:lnSpc>
                <a:spcPct val="113000"/>
              </a:lnSpc>
              <a:buFont typeface="Arial" panose="020B0604020202020204"/>
              <a:buChar char="•"/>
              <a:tabLst>
                <a:tab pos="204470" algn="l"/>
              </a:tabLst>
            </a:pPr>
            <a:r>
              <a:rPr sz="800" b="1" spc="-5" dirty="0">
                <a:solidFill>
                  <a:srgbClr val="3E3E3E"/>
                </a:solidFill>
                <a:latin typeface="Arial" panose="020B0604020202020204"/>
                <a:cs typeface="Arial" panose="020B0604020202020204"/>
                <a:sym typeface="+mn-ea"/>
              </a:rPr>
              <a:t>Global Merchant and Network Services </a:t>
            </a:r>
            <a:r>
              <a:rPr sz="800" b="1" dirty="0">
                <a:solidFill>
                  <a:srgbClr val="3E3E3E"/>
                </a:solidFill>
                <a:latin typeface="Arial" panose="020B0604020202020204"/>
                <a:cs typeface="Arial" panose="020B0604020202020204"/>
                <a:sym typeface="+mn-ea"/>
              </a:rPr>
              <a:t>(GMNS</a:t>
            </a:r>
            <a:r>
              <a:rPr sz="800" dirty="0">
                <a:solidFill>
                  <a:srgbClr val="3E3E3E"/>
                </a:solidFill>
                <a:latin typeface="Arial" panose="020B0604020202020204"/>
                <a:cs typeface="Arial" panose="020B0604020202020204"/>
                <a:sym typeface="+mn-ea"/>
              </a:rPr>
              <a:t>), </a:t>
            </a:r>
            <a:r>
              <a:rPr sz="800" spc="-5" dirty="0">
                <a:solidFill>
                  <a:srgbClr val="3E3E3E"/>
                </a:solidFill>
                <a:latin typeface="Arial" panose="020B0604020202020204"/>
                <a:cs typeface="Arial" panose="020B0604020202020204"/>
                <a:sym typeface="+mn-ea"/>
              </a:rPr>
              <a:t>(13%) operate a global payments network that processes and settles card transactions,  acquires merchants and provides fraud-prevention tools, marketing solutions, data analytics and other programs and services to merchants that  leverage the capabilities of the company’s integrated</a:t>
            </a:r>
            <a:r>
              <a:rPr sz="800" dirty="0">
                <a:solidFill>
                  <a:srgbClr val="3E3E3E"/>
                </a:solidFill>
                <a:latin typeface="Arial" panose="020B0604020202020204"/>
                <a:cs typeface="Arial" panose="020B0604020202020204"/>
                <a:sym typeface="+mn-ea"/>
              </a:rPr>
              <a:t> </a:t>
            </a:r>
            <a:r>
              <a:rPr sz="800" spc="-5" dirty="0">
                <a:solidFill>
                  <a:srgbClr val="3E3E3E"/>
                </a:solidFill>
                <a:latin typeface="Arial" panose="020B0604020202020204"/>
                <a:cs typeface="Arial" panose="020B0604020202020204"/>
                <a:sym typeface="+mn-ea"/>
              </a:rPr>
              <a:t>network.</a:t>
            </a:r>
            <a:endParaRPr sz="800">
              <a:latin typeface="Arial" panose="020B0604020202020204"/>
              <a:cs typeface="Arial" panose="020B0604020202020204"/>
            </a:endParaRPr>
          </a:p>
          <a:p>
            <a:pPr>
              <a:lnSpc>
                <a:spcPct val="100000"/>
              </a:lnSpc>
              <a:spcBef>
                <a:spcPts val="55"/>
              </a:spcBef>
            </a:pPr>
            <a:endParaRPr sz="800">
              <a:latin typeface="Times New Roman" panose="02020603050405020304"/>
              <a:cs typeface="Times New Roman" panose="02020603050405020304"/>
            </a:endParaRPr>
          </a:p>
          <a:p>
            <a:pPr marL="12700" marR="6350" algn="just">
              <a:lnSpc>
                <a:spcPct val="113000"/>
              </a:lnSpc>
            </a:pPr>
            <a:endParaRPr lang="zh-CN" altLang="en-US" sz="800"/>
          </a:p>
        </p:txBody>
      </p:sp>
      <p:sp>
        <p:nvSpPr>
          <p:cNvPr id="26" name="object 4"/>
          <p:cNvSpPr/>
          <p:nvPr/>
        </p:nvSpPr>
        <p:spPr>
          <a:xfrm>
            <a:off x="4424045" y="1369060"/>
            <a:ext cx="2767330" cy="3077210"/>
          </a:xfrm>
          <a:prstGeom prst="rect">
            <a:avLst/>
          </a:prstGeom>
          <a:blipFill>
            <a:blip r:embed="rId2" cstate="print"/>
            <a:stretch>
              <a:fillRect/>
            </a:stretch>
          </a:blipFill>
        </p:spPr>
        <p:txBody>
          <a:bodyPr wrap="square" lIns="0" tIns="0" rIns="0" bIns="0" rtlCol="0"/>
          <a:p/>
        </p:txBody>
      </p:sp>
      <p:sp>
        <p:nvSpPr>
          <p:cNvPr id="27" name="object 3"/>
          <p:cNvSpPr/>
          <p:nvPr/>
        </p:nvSpPr>
        <p:spPr>
          <a:xfrm>
            <a:off x="315494" y="5495423"/>
            <a:ext cx="6918158" cy="3197726"/>
          </a:xfrm>
          <a:prstGeom prst="rect">
            <a:avLst/>
          </a:prstGeom>
          <a:blipFill>
            <a:blip r:embed="rId3" cstate="print"/>
            <a:stretch>
              <a:fillRect/>
            </a:stretch>
          </a:blipFill>
        </p:spPr>
        <p:txBody>
          <a:bodyPr wrap="square" lIns="0" tIns="0" rIns="0" bIns="0" rtlCol="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302794" y="417094"/>
            <a:ext cx="4679950" cy="69405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0070C0"/>
                </a:solidFill>
                <a:latin typeface="Arial" panose="020B0604020202020204"/>
                <a:cs typeface="Arial" panose="020B0604020202020204"/>
              </a:rPr>
              <a:t>Reasons To</a:t>
            </a:r>
            <a:r>
              <a:rPr sz="1050" b="1" spc="-5" dirty="0">
                <a:solidFill>
                  <a:srgbClr val="0070C0"/>
                </a:solidFill>
                <a:latin typeface="Arial" panose="020B0604020202020204"/>
                <a:cs typeface="Arial" panose="020B0604020202020204"/>
              </a:rPr>
              <a:t> </a:t>
            </a:r>
            <a:r>
              <a:rPr sz="1050" b="1" spc="20" dirty="0">
                <a:solidFill>
                  <a:srgbClr val="0070C0"/>
                </a:solidFill>
                <a:latin typeface="Arial" panose="020B0604020202020204"/>
                <a:cs typeface="Arial" panose="020B0604020202020204"/>
              </a:rPr>
              <a:t>Buy:</a:t>
            </a:r>
            <a:endParaRPr sz="1050">
              <a:solidFill>
                <a:srgbClr val="0070C0"/>
              </a:solidFill>
              <a:latin typeface="Arial" panose="020B0604020202020204"/>
              <a:cs typeface="Arial" panose="020B0604020202020204"/>
            </a:endParaRPr>
          </a:p>
          <a:p>
            <a:pPr marL="181610" marR="5080" algn="just">
              <a:lnSpc>
                <a:spcPct val="113000"/>
              </a:lnSpc>
              <a:spcBef>
                <a:spcPts val="565"/>
              </a:spcBef>
            </a:pPr>
            <a:r>
              <a:rPr sz="850" b="1" spc="-5" dirty="0">
                <a:solidFill>
                  <a:srgbClr val="3E3E3E"/>
                </a:solidFill>
                <a:latin typeface="Arial" panose="020B0604020202020204"/>
                <a:cs typeface="Arial" panose="020B0604020202020204"/>
                <a:sym typeface="+mn-ea"/>
              </a:rPr>
              <a:t>Share Price Movement: </a:t>
            </a:r>
            <a:r>
              <a:rPr sz="850" spc="-5" dirty="0">
                <a:solidFill>
                  <a:srgbClr val="3E3E3E"/>
                </a:solidFill>
                <a:latin typeface="Arial" panose="020B0604020202020204"/>
                <a:cs typeface="Arial" panose="020B0604020202020204"/>
                <a:sym typeface="+mn-ea"/>
              </a:rPr>
              <a:t>American Express’ shares have outperformed its industry in a year.  Moreover, its progress on fundamentals is likely to continue benefiting the stock’s steady  performance in the quarters ahead.</a:t>
            </a:r>
            <a:endParaRPr sz="850">
              <a:latin typeface="Arial" panose="020B0604020202020204"/>
              <a:cs typeface="Arial" panose="020B0604020202020204"/>
            </a:endParaRPr>
          </a:p>
        </p:txBody>
      </p:sp>
      <p:sp>
        <p:nvSpPr>
          <p:cNvPr id="4" name="object 4"/>
          <p:cNvSpPr/>
          <p:nvPr/>
        </p:nvSpPr>
        <p:spPr>
          <a:xfrm>
            <a:off x="319304" y="1429518"/>
            <a:ext cx="115302" cy="92242"/>
          </a:xfrm>
          <a:prstGeom prst="rect">
            <a:avLst/>
          </a:prstGeom>
          <a:solidFill>
            <a:schemeClr val="accent1"/>
          </a:solidFill>
        </p:spPr>
        <p:txBody>
          <a:bodyPr wrap="square" lIns="0" tIns="0" rIns="0" bIns="0" rtlCol="0"/>
          <a:lstStyle/>
          <a:p/>
        </p:txBody>
      </p:sp>
      <p:sp>
        <p:nvSpPr>
          <p:cNvPr id="6" name="object 6"/>
          <p:cNvSpPr/>
          <p:nvPr/>
        </p:nvSpPr>
        <p:spPr>
          <a:xfrm>
            <a:off x="319304" y="1877294"/>
            <a:ext cx="115302" cy="92242"/>
          </a:xfrm>
          <a:prstGeom prst="rect">
            <a:avLst/>
          </a:prstGeom>
          <a:solidFill>
            <a:schemeClr val="accent1"/>
          </a:solidFill>
        </p:spPr>
        <p:txBody>
          <a:bodyPr wrap="square" lIns="0" tIns="0" rIns="0" bIns="0" rtlCol="0"/>
          <a:lstStyle/>
          <a:p/>
        </p:txBody>
      </p:sp>
      <p:sp>
        <p:nvSpPr>
          <p:cNvPr id="9" name="object 9"/>
          <p:cNvSpPr txBox="1"/>
          <p:nvPr/>
        </p:nvSpPr>
        <p:spPr>
          <a:xfrm>
            <a:off x="497940" y="1366319"/>
            <a:ext cx="6802755" cy="2252345"/>
          </a:xfrm>
          <a:prstGeom prst="rect">
            <a:avLst/>
          </a:prstGeom>
        </p:spPr>
        <p:txBody>
          <a:bodyPr vert="horz" wrap="square" lIns="0" tIns="12700" rIns="0" bIns="0" rtlCol="0">
            <a:spAutoFit/>
          </a:bodyPr>
          <a:lstStyle/>
          <a:p>
            <a:pPr marL="12700" marR="2284095" algn="just">
              <a:lnSpc>
                <a:spcPct val="113000"/>
              </a:lnSpc>
              <a:spcBef>
                <a:spcPts val="100"/>
              </a:spcBef>
            </a:pPr>
            <a:r>
              <a:rPr sz="850" b="1" spc="-5" dirty="0">
                <a:solidFill>
                  <a:srgbClr val="3E3E3E"/>
                </a:solidFill>
                <a:latin typeface="Arial" panose="020B0604020202020204"/>
                <a:cs typeface="Arial" panose="020B0604020202020204"/>
                <a:sym typeface="+mn-ea"/>
              </a:rPr>
              <a:t>Decrease in Operating Expenses: </a:t>
            </a:r>
            <a:r>
              <a:rPr sz="850" spc="-5" dirty="0">
                <a:solidFill>
                  <a:srgbClr val="3E3E3E"/>
                </a:solidFill>
                <a:latin typeface="Arial" panose="020B0604020202020204"/>
                <a:cs typeface="Arial" panose="020B0604020202020204"/>
                <a:sym typeface="+mn-ea"/>
              </a:rPr>
              <a:t>The company’s total expenses were down 14% in 2020 as the  company regulated its expense base while selectively investing in the areas crucial for long-term  strategies. In 2021, the company expects its operating expenses to be $11.5 billion, indicating a fall  from the reported 2019 levels as it steadily controls its operating expenses. This decline in expenses  will aid</a:t>
            </a:r>
            <a:r>
              <a:rPr sz="850" spc="-1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margins.</a:t>
            </a:r>
            <a:endParaRPr sz="850" spc="-5" dirty="0">
              <a:solidFill>
                <a:srgbClr val="3E3E3E"/>
              </a:solidFill>
              <a:latin typeface="Arial" panose="020B0604020202020204"/>
              <a:cs typeface="Arial" panose="020B0604020202020204"/>
              <a:sym typeface="+mn-ea"/>
            </a:endParaRPr>
          </a:p>
          <a:p>
            <a:pPr marL="12700" marR="2284095" algn="just">
              <a:lnSpc>
                <a:spcPct val="113000"/>
              </a:lnSpc>
              <a:spcBef>
                <a:spcPts val="100"/>
              </a:spcBef>
            </a:pPr>
            <a:r>
              <a:rPr sz="850" b="1" spc="-5" dirty="0">
                <a:solidFill>
                  <a:srgbClr val="3E3E3E"/>
                </a:solidFill>
                <a:latin typeface="Arial" panose="020B0604020202020204"/>
                <a:cs typeface="Arial" panose="020B0604020202020204"/>
                <a:sym typeface="+mn-ea"/>
              </a:rPr>
              <a:t>Decrease in Card Member Services and Card Member Rewards: </a:t>
            </a:r>
            <a:r>
              <a:rPr sz="850" spc="-5" dirty="0">
                <a:solidFill>
                  <a:srgbClr val="3E3E3E"/>
                </a:solidFill>
                <a:latin typeface="Arial" panose="020B0604020202020204"/>
                <a:cs typeface="Arial" panose="020B0604020202020204"/>
                <a:sym typeface="+mn-ea"/>
              </a:rPr>
              <a:t>The company has been  experiencing a rise in Reward expenses and card member services for the past many years. These  two categories constitute nearly 40% of the company total expenses. However, these expenses  declined in 2020. While card member rewards fell 23% due to decrease in billed business,</a:t>
            </a:r>
            <a:r>
              <a:rPr sz="850" spc="5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card member services were down 45% due to decrease in usage of travel-related benefits following the COVID-19-related travel decline. This  decline in card member rewards and card member services is expected to continue for some time now, given that billed business and travel  are likely to stay at low levels. A decline in the expense category will in turn, aid the bottom</a:t>
            </a:r>
            <a:r>
              <a:rPr sz="850" spc="3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line.</a:t>
            </a:r>
            <a:endParaRPr sz="850">
              <a:latin typeface="Arial" panose="020B0604020202020204"/>
              <a:cs typeface="Arial" panose="020B0604020202020204"/>
            </a:endParaRPr>
          </a:p>
          <a:p>
            <a:pPr>
              <a:lnSpc>
                <a:spcPct val="100000"/>
              </a:lnSpc>
              <a:spcBef>
                <a:spcPts val="45"/>
              </a:spcBef>
            </a:pPr>
            <a:endParaRPr sz="850">
              <a:latin typeface="Times New Roman" panose="02020603050405020304"/>
              <a:cs typeface="Times New Roman" panose="02020603050405020304"/>
            </a:endParaRPr>
          </a:p>
          <a:p>
            <a:pPr marL="12700" marR="8255" algn="just">
              <a:lnSpc>
                <a:spcPct val="113000"/>
              </a:lnSpc>
            </a:pPr>
            <a:r>
              <a:rPr sz="850" b="1" spc="-5" dirty="0">
                <a:solidFill>
                  <a:srgbClr val="3E3E3E"/>
                </a:solidFill>
                <a:latin typeface="Arial" panose="020B0604020202020204"/>
                <a:cs typeface="Arial" panose="020B0604020202020204"/>
                <a:sym typeface="+mn-ea"/>
              </a:rPr>
              <a:t>Favorable Debt Ratings: </a:t>
            </a:r>
            <a:r>
              <a:rPr sz="850" spc="-5" dirty="0">
                <a:solidFill>
                  <a:srgbClr val="3E3E3E"/>
                </a:solidFill>
                <a:latin typeface="Arial" panose="020B0604020202020204"/>
                <a:cs typeface="Arial" panose="020B0604020202020204"/>
                <a:sym typeface="+mn-ea"/>
              </a:rPr>
              <a:t>The company’s unsecured debt carries investment grade ratings with a stable outlook from Moody’s and S&amp;P. Its  investment grade rating along with a stable outlook places it in a favorable position to secure funding at reasonable costs and keep intact its  borrowing</a:t>
            </a:r>
            <a:r>
              <a:rPr sz="850" spc="-1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capacity.</a:t>
            </a:r>
            <a:endParaRPr sz="850">
              <a:latin typeface="Arial" panose="020B0604020202020204"/>
              <a:cs typeface="Arial" panose="020B0604020202020204"/>
            </a:endParaRPr>
          </a:p>
          <a:p>
            <a:pPr marL="12700" marR="2284095" algn="just">
              <a:lnSpc>
                <a:spcPct val="113000"/>
              </a:lnSpc>
              <a:spcBef>
                <a:spcPts val="100"/>
              </a:spcBef>
            </a:pPr>
            <a:endParaRPr sz="850">
              <a:latin typeface="Arial" panose="020B0604020202020204"/>
              <a:cs typeface="Arial" panose="020B0604020202020204"/>
            </a:endParaRPr>
          </a:p>
          <a:p>
            <a:pPr marL="12700" marR="2284095" algn="just">
              <a:lnSpc>
                <a:spcPct val="113000"/>
              </a:lnSpc>
              <a:spcBef>
                <a:spcPts val="100"/>
              </a:spcBef>
            </a:pPr>
            <a:endParaRPr sz="850">
              <a:latin typeface="Arial" panose="020B0604020202020204"/>
              <a:cs typeface="Arial" panose="020B0604020202020204"/>
            </a:endParaRPr>
          </a:p>
        </p:txBody>
      </p:sp>
      <p:sp>
        <p:nvSpPr>
          <p:cNvPr id="11" name="object 11"/>
          <p:cNvSpPr/>
          <p:nvPr/>
        </p:nvSpPr>
        <p:spPr>
          <a:xfrm flipH="1">
            <a:off x="5156200" y="351790"/>
            <a:ext cx="76200" cy="943610"/>
          </a:xfrm>
          <a:custGeom>
            <a:avLst/>
            <a:gdLst/>
            <a:ahLst/>
            <a:cxnLst/>
            <a:rect l="l" t="t" r="r" b="b"/>
            <a:pathLst>
              <a:path h="1137920">
                <a:moveTo>
                  <a:pt x="0" y="0"/>
                </a:moveTo>
                <a:lnTo>
                  <a:pt x="0" y="1137652"/>
                </a:lnTo>
              </a:path>
            </a:pathLst>
          </a:custGeom>
          <a:ln w="15373">
            <a:solidFill>
              <a:srgbClr val="38829D"/>
            </a:solidFill>
          </a:ln>
        </p:spPr>
        <p:txBody>
          <a:bodyPr wrap="square" lIns="0" tIns="0" rIns="0" bIns="0" rtlCol="0"/>
          <a:lstStyle/>
          <a:p/>
        </p:txBody>
      </p:sp>
      <p:sp>
        <p:nvSpPr>
          <p:cNvPr id="13" name="object 13"/>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4" name="object 14"/>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5" name="object 15"/>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6" name="object 16"/>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7" name="object 17"/>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21" name="object 21"/>
          <p:cNvSpPr txBox="1"/>
          <p:nvPr/>
        </p:nvSpPr>
        <p:spPr>
          <a:xfrm>
            <a:off x="6567571" y="10321926"/>
            <a:ext cx="654050" cy="132080"/>
          </a:xfrm>
          <a:prstGeom prst="rect">
            <a:avLst/>
          </a:prstGeom>
        </p:spPr>
        <p:txBody>
          <a:bodyPr vert="horz" wrap="square" lIns="0" tIns="1905" rIns="0" bIns="0" rtlCol="0">
            <a:spAutoFit/>
          </a:bodyPr>
          <a:lstStyle/>
          <a:p>
            <a:pPr marL="12700">
              <a:lnSpc>
                <a:spcPct val="100000"/>
              </a:lnSpc>
              <a:spcBef>
                <a:spcPts val="15"/>
              </a:spcBef>
            </a:pPr>
            <a:r>
              <a:rPr sz="850" b="1" spc="-5" dirty="0">
                <a:solidFill>
                  <a:srgbClr val="CACACA"/>
                </a:solidFill>
                <a:latin typeface="Arial" panose="020B0604020202020204"/>
                <a:cs typeface="Arial" panose="020B0604020202020204"/>
              </a:rPr>
              <a:t>Page </a:t>
            </a:r>
            <a:fld id="{81D60167-4931-47E6-BA6A-407CBD079E47}" type="slidenum">
              <a:rPr sz="850" b="1" spc="-5" dirty="0">
                <a:solidFill>
                  <a:srgbClr val="CACACA"/>
                </a:solidFill>
                <a:latin typeface="Arial" panose="020B0604020202020204"/>
                <a:cs typeface="Arial" panose="020B0604020202020204"/>
              </a:rPr>
            </a:fld>
            <a:r>
              <a:rPr sz="850" b="1" spc="-5" dirty="0">
                <a:solidFill>
                  <a:srgbClr val="CACACA"/>
                </a:solidFill>
                <a:latin typeface="Arial" panose="020B0604020202020204"/>
                <a:cs typeface="Arial" panose="020B0604020202020204"/>
              </a:rPr>
              <a:t> of</a:t>
            </a:r>
            <a:r>
              <a:rPr sz="850" b="1" spc="-65" dirty="0">
                <a:solidFill>
                  <a:srgbClr val="CACACA"/>
                </a:solidFill>
                <a:latin typeface="Arial" panose="020B0604020202020204"/>
                <a:cs typeface="Arial" panose="020B0604020202020204"/>
              </a:rPr>
              <a:t>  </a:t>
            </a:r>
            <a:r>
              <a:rPr lang="en-US" sz="850" b="1" spc="-65" dirty="0">
                <a:solidFill>
                  <a:srgbClr val="CACACA"/>
                </a:solidFill>
                <a:latin typeface="Arial" panose="020B0604020202020204"/>
                <a:cs typeface="Arial" panose="020B0604020202020204"/>
              </a:rPr>
              <a:t>6</a:t>
            </a:r>
            <a:endParaRPr lang="en-US" sz="850" b="1" spc="-65" dirty="0">
              <a:solidFill>
                <a:srgbClr val="CACACA"/>
              </a:solidFill>
              <a:latin typeface="Arial" panose="020B0604020202020204"/>
              <a:cs typeface="Arial" panose="020B0604020202020204"/>
            </a:endParaRPr>
          </a:p>
        </p:txBody>
      </p:sp>
      <p:sp>
        <p:nvSpPr>
          <p:cNvPr id="22" name="object 4"/>
          <p:cNvSpPr/>
          <p:nvPr/>
        </p:nvSpPr>
        <p:spPr>
          <a:xfrm>
            <a:off x="319304" y="706888"/>
            <a:ext cx="115302" cy="92242"/>
          </a:xfrm>
          <a:prstGeom prst="rect">
            <a:avLst/>
          </a:prstGeom>
          <a:solidFill>
            <a:schemeClr val="accent1"/>
          </a:solidFill>
        </p:spPr>
        <p:txBody>
          <a:bodyPr wrap="square" lIns="0" tIns="0" rIns="0" bIns="0" rtlCol="0"/>
          <a:p/>
        </p:txBody>
      </p:sp>
      <p:sp>
        <p:nvSpPr>
          <p:cNvPr id="23" name="object 20"/>
          <p:cNvSpPr txBox="1">
            <a:spLocks noGrp="1"/>
          </p:cNvSpPr>
          <p:nvPr/>
        </p:nvSpPr>
        <p:spPr>
          <a:xfrm>
            <a:off x="257810" y="10328910"/>
            <a:ext cx="2713355"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4" name="object 21"/>
          <p:cNvSpPr txBox="1"/>
          <p:nvPr/>
        </p:nvSpPr>
        <p:spPr>
          <a:xfrm>
            <a:off x="3948430" y="10328910"/>
            <a:ext cx="152717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2"/>
              </a:rPr>
              <a:t>www.seabridgefintech.com/</a:t>
            </a:r>
            <a:endParaRPr sz="850">
              <a:latin typeface="Arial" panose="020B0604020202020204"/>
              <a:cs typeface="Arial" panose="020B0604020202020204"/>
            </a:endParaRPr>
          </a:p>
        </p:txBody>
      </p:sp>
      <p:sp>
        <p:nvSpPr>
          <p:cNvPr id="25" name="object 9"/>
          <p:cNvSpPr txBox="1"/>
          <p:nvPr/>
        </p:nvSpPr>
        <p:spPr>
          <a:xfrm>
            <a:off x="5405320" y="434774"/>
            <a:ext cx="1786255" cy="912495"/>
          </a:xfrm>
          <a:prstGeom prst="rect">
            <a:avLst/>
          </a:prstGeom>
        </p:spPr>
        <p:txBody>
          <a:bodyPr vert="horz" wrap="square" lIns="0" tIns="50800" rIns="0" bIns="0" rtlCol="0">
            <a:spAutoFit/>
          </a:bodyPr>
          <a:p>
            <a:pPr marL="12700" marR="5080">
              <a:lnSpc>
                <a:spcPct val="80000"/>
              </a:lnSpc>
              <a:spcBef>
                <a:spcPts val="400"/>
              </a:spcBef>
            </a:pPr>
            <a:r>
              <a:rPr sz="1000" spc="5" dirty="0">
                <a:solidFill>
                  <a:srgbClr val="3E3E3E"/>
                </a:solidFill>
                <a:latin typeface="Arial" panose="020B0604020202020204"/>
                <a:cs typeface="Arial" panose="020B0604020202020204"/>
              </a:rPr>
              <a:t>P&amp;G’s </a:t>
            </a:r>
            <a:r>
              <a:rPr sz="1000" dirty="0">
                <a:solidFill>
                  <a:srgbClr val="3E3E3E"/>
                </a:solidFill>
                <a:latin typeface="Arial" panose="020B0604020202020204"/>
                <a:cs typeface="Arial" panose="020B0604020202020204"/>
              </a:rPr>
              <a:t>strong </a:t>
            </a:r>
            <a:r>
              <a:rPr sz="1000" spc="5" dirty="0">
                <a:solidFill>
                  <a:srgbClr val="3E3E3E"/>
                </a:solidFill>
                <a:latin typeface="Arial" panose="020B0604020202020204"/>
                <a:cs typeface="Arial" panose="020B0604020202020204"/>
              </a:rPr>
              <a:t>momentum  continued </a:t>
            </a:r>
            <a:r>
              <a:rPr sz="1000" dirty="0">
                <a:solidFill>
                  <a:srgbClr val="3E3E3E"/>
                </a:solidFill>
                <a:latin typeface="Arial" panose="020B0604020202020204"/>
                <a:cs typeface="Arial" panose="020B0604020202020204"/>
              </a:rPr>
              <a:t>in </a:t>
            </a:r>
            <a:r>
              <a:rPr sz="1000" spc="5" dirty="0">
                <a:solidFill>
                  <a:srgbClr val="3E3E3E"/>
                </a:solidFill>
                <a:latin typeface="Arial" panose="020B0604020202020204"/>
                <a:cs typeface="Arial" panose="020B0604020202020204"/>
              </a:rPr>
              <a:t>Q2 as  </a:t>
            </a:r>
            <a:r>
              <a:rPr sz="1000" dirty="0">
                <a:solidFill>
                  <a:srgbClr val="3E3E3E"/>
                </a:solidFill>
                <a:latin typeface="Arial" panose="020B0604020202020204"/>
                <a:cs typeface="Arial" panose="020B0604020202020204"/>
              </a:rPr>
              <a:t>reflected </a:t>
            </a:r>
            <a:r>
              <a:rPr sz="1000" spc="5" dirty="0">
                <a:solidFill>
                  <a:srgbClr val="3E3E3E"/>
                </a:solidFill>
                <a:latin typeface="Arial" panose="020B0604020202020204"/>
                <a:cs typeface="Arial" panose="020B0604020202020204"/>
              </a:rPr>
              <a:t>by </a:t>
            </a:r>
            <a:r>
              <a:rPr sz="1000" dirty="0">
                <a:solidFill>
                  <a:srgbClr val="3E3E3E"/>
                </a:solidFill>
                <a:latin typeface="Arial" panose="020B0604020202020204"/>
                <a:cs typeface="Arial" panose="020B0604020202020204"/>
              </a:rPr>
              <a:t>underlying  </a:t>
            </a:r>
            <a:r>
              <a:rPr sz="1000" spc="5" dirty="0">
                <a:solidFill>
                  <a:srgbClr val="3E3E3E"/>
                </a:solidFill>
                <a:latin typeface="Arial" panose="020B0604020202020204"/>
                <a:cs typeface="Arial" panose="020B0604020202020204"/>
              </a:rPr>
              <a:t>brands </a:t>
            </a:r>
            <a:r>
              <a:rPr sz="1000" dirty="0">
                <a:solidFill>
                  <a:srgbClr val="3E3E3E"/>
                </a:solidFill>
                <a:latin typeface="Arial" panose="020B0604020202020204"/>
                <a:cs typeface="Arial" panose="020B0604020202020204"/>
              </a:rPr>
              <a:t>strength </a:t>
            </a:r>
            <a:r>
              <a:rPr sz="1000" spc="5" dirty="0">
                <a:solidFill>
                  <a:srgbClr val="3E3E3E"/>
                </a:solidFill>
                <a:latin typeface="Arial" panose="020B0604020202020204"/>
                <a:cs typeface="Arial" panose="020B0604020202020204"/>
              </a:rPr>
              <a:t>and  </a:t>
            </a:r>
            <a:r>
              <a:rPr sz="1000" dirty="0">
                <a:solidFill>
                  <a:srgbClr val="3E3E3E"/>
                </a:solidFill>
                <a:latin typeface="Arial" panose="020B0604020202020204"/>
                <a:cs typeface="Arial" panose="020B0604020202020204"/>
              </a:rPr>
              <a:t>appropriate strategies,  </a:t>
            </a:r>
            <a:r>
              <a:rPr sz="1000" spc="5" dirty="0">
                <a:solidFill>
                  <a:srgbClr val="3E3E3E"/>
                </a:solidFill>
                <a:latin typeface="Arial" panose="020B0604020202020204"/>
                <a:cs typeface="Arial" panose="020B0604020202020204"/>
              </a:rPr>
              <a:t>which </a:t>
            </a:r>
            <a:r>
              <a:rPr sz="1000" dirty="0">
                <a:solidFill>
                  <a:srgbClr val="3E3E3E"/>
                </a:solidFill>
                <a:latin typeface="Arial" panose="020B0604020202020204"/>
                <a:cs typeface="Arial" panose="020B0604020202020204"/>
              </a:rPr>
              <a:t>led to organic</a:t>
            </a:r>
            <a:r>
              <a:rPr sz="1000" spc="-25" dirty="0">
                <a:solidFill>
                  <a:srgbClr val="3E3E3E"/>
                </a:solidFill>
                <a:latin typeface="Arial" panose="020B0604020202020204"/>
                <a:cs typeface="Arial" panose="020B0604020202020204"/>
              </a:rPr>
              <a:t> </a:t>
            </a:r>
            <a:r>
              <a:rPr sz="1000" dirty="0">
                <a:solidFill>
                  <a:srgbClr val="3E3E3E"/>
                </a:solidFill>
                <a:latin typeface="Arial" panose="020B0604020202020204"/>
                <a:cs typeface="Arial" panose="020B0604020202020204"/>
              </a:rPr>
              <a:t>sales  </a:t>
            </a:r>
            <a:r>
              <a:rPr sz="1000" spc="5" dirty="0">
                <a:solidFill>
                  <a:srgbClr val="3E3E3E"/>
                </a:solidFill>
                <a:latin typeface="Arial" panose="020B0604020202020204"/>
                <a:cs typeface="Arial" panose="020B0604020202020204"/>
              </a:rPr>
              <a:t>growth </a:t>
            </a:r>
            <a:r>
              <a:rPr sz="1000" dirty="0">
                <a:solidFill>
                  <a:srgbClr val="3E3E3E"/>
                </a:solidFill>
                <a:latin typeface="Arial" panose="020B0604020202020204"/>
                <a:cs typeface="Arial" panose="020B0604020202020204"/>
              </a:rPr>
              <a:t>of </a:t>
            </a:r>
            <a:r>
              <a:rPr sz="1000" spc="5" dirty="0">
                <a:solidFill>
                  <a:srgbClr val="3E3E3E"/>
                </a:solidFill>
                <a:latin typeface="Arial" panose="020B0604020202020204"/>
                <a:cs typeface="Arial" panose="020B0604020202020204"/>
              </a:rPr>
              <a:t>8%. </a:t>
            </a:r>
            <a:r>
              <a:rPr sz="1000" dirty="0">
                <a:solidFill>
                  <a:srgbClr val="3E3E3E"/>
                </a:solidFill>
                <a:latin typeface="Arial" panose="020B0604020202020204"/>
                <a:cs typeface="Arial" panose="020B0604020202020204"/>
              </a:rPr>
              <a:t>It </a:t>
            </a:r>
            <a:r>
              <a:rPr sz="1000" spc="5" dirty="0">
                <a:solidFill>
                  <a:srgbClr val="3E3E3E"/>
                </a:solidFill>
                <a:latin typeface="Arial" panose="020B0604020202020204"/>
                <a:cs typeface="Arial" panose="020B0604020202020204"/>
              </a:rPr>
              <a:t>expects  </a:t>
            </a:r>
            <a:r>
              <a:rPr sz="1000" dirty="0">
                <a:solidFill>
                  <a:srgbClr val="3E3E3E"/>
                </a:solidFill>
                <a:latin typeface="Arial" panose="020B0604020202020204"/>
                <a:cs typeface="Arial" panose="020B0604020202020204"/>
              </a:rPr>
              <a:t>organic sales </a:t>
            </a:r>
            <a:r>
              <a:rPr sz="1000" spc="5" dirty="0">
                <a:solidFill>
                  <a:srgbClr val="3E3E3E"/>
                </a:solidFill>
                <a:latin typeface="Arial" panose="020B0604020202020204"/>
                <a:cs typeface="Arial" panose="020B0604020202020204"/>
              </a:rPr>
              <a:t>up 5-6% </a:t>
            </a:r>
            <a:r>
              <a:rPr sz="1000" dirty="0">
                <a:solidFill>
                  <a:srgbClr val="3E3E3E"/>
                </a:solidFill>
                <a:latin typeface="Arial" panose="020B0604020202020204"/>
                <a:cs typeface="Arial" panose="020B0604020202020204"/>
              </a:rPr>
              <a:t>in  </a:t>
            </a:r>
            <a:r>
              <a:rPr sz="1000" spc="5" dirty="0">
                <a:solidFill>
                  <a:srgbClr val="3E3E3E"/>
                </a:solidFill>
                <a:latin typeface="Arial" panose="020B0604020202020204"/>
                <a:cs typeface="Arial" panose="020B0604020202020204"/>
              </a:rPr>
              <a:t>FY21.</a:t>
            </a:r>
            <a:endParaRPr sz="1000">
              <a:latin typeface="Arial" panose="020B0604020202020204"/>
              <a:cs typeface="Arial" panose="020B0604020202020204"/>
            </a:endParaRPr>
          </a:p>
        </p:txBody>
      </p:sp>
      <p:sp>
        <p:nvSpPr>
          <p:cNvPr id="27" name="object 6"/>
          <p:cNvSpPr/>
          <p:nvPr/>
        </p:nvSpPr>
        <p:spPr>
          <a:xfrm>
            <a:off x="319304" y="2891389"/>
            <a:ext cx="115302" cy="92242"/>
          </a:xfrm>
          <a:prstGeom prst="rect">
            <a:avLst/>
          </a:prstGeom>
          <a:solidFill>
            <a:schemeClr val="accent1"/>
          </a:solidFill>
        </p:spPr>
        <p:txBody>
          <a:bodyPr wrap="square" lIns="0" tIns="0" rIns="0" bIns="0" rtlCol="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302794" y="417094"/>
            <a:ext cx="4679950" cy="172656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CC0000"/>
                </a:solidFill>
                <a:latin typeface="Arial" panose="020B0604020202020204"/>
                <a:cs typeface="Arial" panose="020B0604020202020204"/>
              </a:rPr>
              <a:t>Reasons To</a:t>
            </a:r>
            <a:r>
              <a:rPr sz="1050" b="1" spc="-5" dirty="0">
                <a:solidFill>
                  <a:srgbClr val="CC0000"/>
                </a:solidFill>
                <a:latin typeface="Arial" panose="020B0604020202020204"/>
                <a:cs typeface="Arial" panose="020B0604020202020204"/>
              </a:rPr>
              <a:t> </a:t>
            </a:r>
            <a:r>
              <a:rPr sz="1050" b="1" spc="15" dirty="0">
                <a:solidFill>
                  <a:srgbClr val="CC0000"/>
                </a:solidFill>
                <a:latin typeface="Arial" panose="020B0604020202020204"/>
                <a:cs typeface="Arial" panose="020B0604020202020204"/>
              </a:rPr>
              <a:t>Sell:</a:t>
            </a:r>
            <a:endParaRPr sz="1050">
              <a:latin typeface="Arial" panose="020B0604020202020204"/>
              <a:cs typeface="Arial" panose="020B0604020202020204"/>
            </a:endParaRPr>
          </a:p>
          <a:p>
            <a:pPr marL="181610" marR="5080" algn="just">
              <a:lnSpc>
                <a:spcPct val="113000"/>
              </a:lnSpc>
              <a:spcBef>
                <a:spcPts val="565"/>
              </a:spcBef>
            </a:pPr>
            <a:r>
              <a:rPr sz="850" b="1" spc="-5" dirty="0">
                <a:solidFill>
                  <a:srgbClr val="3E3E3E"/>
                </a:solidFill>
                <a:latin typeface="Arial" panose="020B0604020202020204"/>
                <a:cs typeface="Arial" panose="020B0604020202020204"/>
                <a:sym typeface="+mn-ea"/>
              </a:rPr>
              <a:t>Revenue Growth to Remain Stressed: </a:t>
            </a:r>
            <a:r>
              <a:rPr sz="850" spc="-5" dirty="0">
                <a:solidFill>
                  <a:srgbClr val="3E3E3E"/>
                </a:solidFill>
                <a:latin typeface="Arial" panose="020B0604020202020204"/>
                <a:cs typeface="Arial" panose="020B0604020202020204"/>
                <a:sym typeface="+mn-ea"/>
              </a:rPr>
              <a:t>The company’s revenues have been increasing since 2016,  led by a number of growth initiatives, such as launching products, enhancing the existing features,  modifying price, reaching agreements and forging alliances among others. However, the COVID-19-  led fall in business volumes, which hurt the company’s cross border as well as domestic business  weighed on the company’s full year revenues. In 2020 the company’s non-interest revenues were  down 20% year over year. We expect revenues to remain stressed for at least the first half of 2021 as  discount revenues, the biggest revenue driver and dependent on billed business, are expected to  remain supressed. The company’s billed business is dependent on travel and entertainment  expenditure, and non-T&amp;E spend. Since the T&amp;E spend is still at low levels, it will drag down overall  revenues.</a:t>
            </a:r>
            <a:endParaRPr sz="850">
              <a:latin typeface="Arial" panose="020B0604020202020204"/>
              <a:cs typeface="Arial" panose="020B0604020202020204"/>
            </a:endParaRPr>
          </a:p>
        </p:txBody>
      </p:sp>
      <p:sp>
        <p:nvSpPr>
          <p:cNvPr id="4" name="object 4"/>
          <p:cNvSpPr/>
          <p:nvPr/>
        </p:nvSpPr>
        <p:spPr>
          <a:xfrm>
            <a:off x="315494" y="2300103"/>
            <a:ext cx="115302" cy="92242"/>
          </a:xfrm>
          <a:prstGeom prst="rect">
            <a:avLst/>
          </a:prstGeom>
          <a:blipFill>
            <a:blip r:embed="rId1" cstate="print"/>
            <a:stretch>
              <a:fillRect/>
            </a:stretch>
          </a:blipFill>
        </p:spPr>
        <p:txBody>
          <a:bodyPr wrap="square" lIns="0" tIns="0" rIns="0" bIns="0" rtlCol="0"/>
          <a:lstStyle/>
          <a:p/>
        </p:txBody>
      </p:sp>
      <p:sp>
        <p:nvSpPr>
          <p:cNvPr id="6" name="object 6"/>
          <p:cNvSpPr/>
          <p:nvPr/>
        </p:nvSpPr>
        <p:spPr>
          <a:xfrm>
            <a:off x="302794" y="3177139"/>
            <a:ext cx="115302" cy="92242"/>
          </a:xfrm>
          <a:prstGeom prst="rect">
            <a:avLst/>
          </a:prstGeom>
          <a:blipFill>
            <a:blip r:embed="rId1" cstate="print"/>
            <a:stretch>
              <a:fillRect/>
            </a:stretch>
          </a:blipFill>
        </p:spPr>
        <p:txBody>
          <a:bodyPr wrap="square" lIns="0" tIns="0" rIns="0" bIns="0" rtlCol="0"/>
          <a:lstStyle/>
          <a:p/>
        </p:txBody>
      </p:sp>
      <p:sp>
        <p:nvSpPr>
          <p:cNvPr id="8" name="object 8"/>
          <p:cNvSpPr txBox="1"/>
          <p:nvPr/>
        </p:nvSpPr>
        <p:spPr>
          <a:xfrm>
            <a:off x="431265" y="2246796"/>
            <a:ext cx="6778625" cy="2080895"/>
          </a:xfrm>
          <a:prstGeom prst="rect">
            <a:avLst/>
          </a:prstGeom>
        </p:spPr>
        <p:txBody>
          <a:bodyPr vert="horz" wrap="square" lIns="0" tIns="12700" rIns="0" bIns="0" rtlCol="0">
            <a:spAutoFit/>
          </a:bodyPr>
          <a:lstStyle/>
          <a:p>
            <a:pPr marL="12700" marR="5080" algn="just">
              <a:lnSpc>
                <a:spcPct val="113000"/>
              </a:lnSpc>
              <a:spcBef>
                <a:spcPts val="100"/>
              </a:spcBef>
            </a:pPr>
            <a:r>
              <a:rPr sz="850" b="1" spc="-5" dirty="0">
                <a:solidFill>
                  <a:srgbClr val="3E3E3E"/>
                </a:solidFill>
                <a:latin typeface="Arial" panose="020B0604020202020204"/>
                <a:cs typeface="Arial" panose="020B0604020202020204"/>
                <a:sym typeface="+mn-ea"/>
              </a:rPr>
              <a:t>Decline in Net Interest Income: </a:t>
            </a:r>
            <a:r>
              <a:rPr sz="850" spc="-5" dirty="0">
                <a:solidFill>
                  <a:srgbClr val="3E3E3E"/>
                </a:solidFill>
                <a:latin typeface="Arial" panose="020B0604020202020204"/>
                <a:cs typeface="Arial" panose="020B0604020202020204"/>
                <a:sym typeface="+mn-ea"/>
              </a:rPr>
              <a:t>Net interest income fell 7% in 2020 due to lower loans. This revenue  driver is likely to stay at subdued levels at least through the first half of 2021 as demand for loans  remains</a:t>
            </a:r>
            <a:r>
              <a:rPr sz="850" spc="-1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supressed.</a:t>
            </a:r>
            <a:endParaRPr sz="850">
              <a:latin typeface="Arial" panose="020B0604020202020204"/>
              <a:cs typeface="Arial" panose="020B0604020202020204"/>
            </a:endParaRPr>
          </a:p>
          <a:p>
            <a:pPr marL="12700" marR="20320" algn="just">
              <a:lnSpc>
                <a:spcPct val="113000"/>
              </a:lnSpc>
              <a:spcBef>
                <a:spcPts val="100"/>
              </a:spcBef>
            </a:pPr>
            <a:r>
              <a:rPr sz="850" b="1" spc="-5" dirty="0">
                <a:solidFill>
                  <a:srgbClr val="3E3E3E"/>
                </a:solidFill>
                <a:latin typeface="Arial" panose="020B0604020202020204"/>
                <a:cs typeface="Arial" panose="020B0604020202020204"/>
                <a:sym typeface="+mn-ea"/>
              </a:rPr>
              <a:t>Increase in Provision: </a:t>
            </a:r>
            <a:r>
              <a:rPr sz="850" spc="-5" dirty="0">
                <a:solidFill>
                  <a:srgbClr val="3E3E3E"/>
                </a:solidFill>
                <a:latin typeface="Arial" panose="020B0604020202020204"/>
                <a:cs typeface="Arial" panose="020B0604020202020204"/>
                <a:sym typeface="+mn-ea"/>
              </a:rPr>
              <a:t>Provisions for credit losses increased 32% in 2020, due to a significant reserve build that reflected the deterioration of  the estimated global macroeconomic outlook as a result of the COVID-19 impact. This reserve is expected to remain high at least through the  first half of 2020 and is likely to drain margins.</a:t>
            </a:r>
            <a:endParaRPr sz="850">
              <a:latin typeface="Arial" panose="020B0604020202020204"/>
              <a:cs typeface="Arial" panose="020B0604020202020204"/>
            </a:endParaRPr>
          </a:p>
          <a:p>
            <a:pPr>
              <a:lnSpc>
                <a:spcPct val="100000"/>
              </a:lnSpc>
              <a:spcBef>
                <a:spcPts val="45"/>
              </a:spcBef>
            </a:pPr>
            <a:endParaRPr sz="850">
              <a:latin typeface="Times New Roman" panose="02020603050405020304"/>
              <a:cs typeface="Times New Roman" panose="02020603050405020304"/>
            </a:endParaRPr>
          </a:p>
          <a:p>
            <a:pPr marL="12700" marR="24130" algn="just">
              <a:lnSpc>
                <a:spcPct val="113000"/>
              </a:lnSpc>
            </a:pPr>
            <a:r>
              <a:rPr sz="850" b="1" spc="-5" dirty="0">
                <a:solidFill>
                  <a:srgbClr val="3E3E3E"/>
                </a:solidFill>
                <a:latin typeface="Arial" panose="020B0604020202020204"/>
                <a:cs typeface="Arial" panose="020B0604020202020204"/>
                <a:sym typeface="+mn-ea"/>
              </a:rPr>
              <a:t>Decline in Profitability: </a:t>
            </a:r>
            <a:r>
              <a:rPr sz="850" spc="-5" dirty="0">
                <a:solidFill>
                  <a:srgbClr val="3E3E3E"/>
                </a:solidFill>
                <a:latin typeface="Arial" panose="020B0604020202020204"/>
                <a:cs typeface="Arial" panose="020B0604020202020204"/>
                <a:sym typeface="+mn-ea"/>
              </a:rPr>
              <a:t>The company’s return on equity at the end of the fourth quarter was 14.2% down 1540 basis points year over year.  Given a difficult operating environment, we expect profitability to remain under pressure in the coming</a:t>
            </a:r>
            <a:r>
              <a:rPr sz="850" spc="5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quarters.</a:t>
            </a:r>
            <a:endParaRPr sz="850">
              <a:latin typeface="Arial" panose="020B0604020202020204"/>
              <a:cs typeface="Arial" panose="020B0604020202020204"/>
            </a:endParaRPr>
          </a:p>
          <a:p>
            <a:pPr>
              <a:lnSpc>
                <a:spcPct val="100000"/>
              </a:lnSpc>
              <a:spcBef>
                <a:spcPts val="45"/>
              </a:spcBef>
            </a:pPr>
            <a:endParaRPr sz="850">
              <a:latin typeface="Times New Roman" panose="02020603050405020304"/>
              <a:cs typeface="Times New Roman" panose="02020603050405020304"/>
            </a:endParaRPr>
          </a:p>
          <a:p>
            <a:pPr marL="12700" marR="5080" algn="just">
              <a:lnSpc>
                <a:spcPct val="113000"/>
              </a:lnSpc>
            </a:pPr>
            <a:r>
              <a:rPr sz="850" b="1" spc="-5" dirty="0">
                <a:solidFill>
                  <a:srgbClr val="3E3E3E"/>
                </a:solidFill>
                <a:latin typeface="Arial" panose="020B0604020202020204"/>
                <a:cs typeface="Arial" panose="020B0604020202020204"/>
                <a:sym typeface="+mn-ea"/>
              </a:rPr>
              <a:t>High Debt and Low Interest Coverage: </a:t>
            </a:r>
            <a:r>
              <a:rPr sz="850" spc="-5" dirty="0">
                <a:solidFill>
                  <a:srgbClr val="3E3E3E"/>
                </a:solidFill>
                <a:latin typeface="Arial" panose="020B0604020202020204"/>
                <a:cs typeface="Arial" panose="020B0604020202020204"/>
                <a:sym typeface="+mn-ea"/>
              </a:rPr>
              <a:t>The company’s debt to equity level of 187% has declined from 204% in the previous quarter, but  remains at a high level than the industry’s average of 142%. Moreover, its interest earned ratio of 0.6x implies that earnings are insufficient to  service interest costs. The company’s long-term debt and liabilities of $79 billion are higher than its cash and cash equivalents of $33 billion.  The company’s higher-than-average debt position and weaker debt servicing capacity raises financial</a:t>
            </a:r>
            <a:r>
              <a:rPr sz="850" spc="3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risk.</a:t>
            </a:r>
            <a:endParaRPr sz="850">
              <a:latin typeface="Arial" panose="020B0604020202020204"/>
              <a:cs typeface="Arial" panose="020B0604020202020204"/>
            </a:endParaRPr>
          </a:p>
          <a:p>
            <a:pPr marL="12700" marR="5080" algn="just">
              <a:lnSpc>
                <a:spcPct val="113000"/>
              </a:lnSpc>
              <a:spcBef>
                <a:spcPts val="100"/>
              </a:spcBef>
            </a:pPr>
            <a:endParaRPr sz="850">
              <a:latin typeface="Arial" panose="020B0604020202020204"/>
              <a:cs typeface="Arial" panose="020B0604020202020204"/>
            </a:endParaRPr>
          </a:p>
        </p:txBody>
      </p:sp>
      <p:sp>
        <p:nvSpPr>
          <p:cNvPr id="10" name="object 10"/>
          <p:cNvSpPr/>
          <p:nvPr/>
        </p:nvSpPr>
        <p:spPr>
          <a:xfrm>
            <a:off x="5208337" y="711968"/>
            <a:ext cx="0" cy="1137920"/>
          </a:xfrm>
          <a:custGeom>
            <a:avLst/>
            <a:gdLst/>
            <a:ahLst/>
            <a:cxnLst/>
            <a:rect l="l" t="t" r="r" b="b"/>
            <a:pathLst>
              <a:path h="1137920">
                <a:moveTo>
                  <a:pt x="0" y="0"/>
                </a:moveTo>
                <a:lnTo>
                  <a:pt x="0" y="1137652"/>
                </a:lnTo>
              </a:path>
            </a:pathLst>
          </a:custGeom>
          <a:ln w="15373">
            <a:solidFill>
              <a:srgbClr val="CC0000"/>
            </a:solidFill>
          </a:ln>
        </p:spPr>
        <p:txBody>
          <a:bodyPr wrap="square" lIns="0" tIns="0" rIns="0" bIns="0" rtlCol="0"/>
          <a:lstStyle/>
          <a:p/>
        </p:txBody>
      </p:sp>
      <p:sp>
        <p:nvSpPr>
          <p:cNvPr id="12" name="object 12"/>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3" name="object 13"/>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4" name="object 14"/>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5" name="object 15"/>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6" name="object 16"/>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20" name="object 20"/>
          <p:cNvSpPr txBox="1"/>
          <p:nvPr/>
        </p:nvSpPr>
        <p:spPr>
          <a:xfrm>
            <a:off x="6567571" y="10328911"/>
            <a:ext cx="654050" cy="132080"/>
          </a:xfrm>
          <a:prstGeom prst="rect">
            <a:avLst/>
          </a:prstGeom>
        </p:spPr>
        <p:txBody>
          <a:bodyPr vert="horz" wrap="square" lIns="0" tIns="1905" rIns="0" bIns="0" rtlCol="0">
            <a:spAutoFit/>
          </a:bodyPr>
          <a:lstStyle/>
          <a:p>
            <a:pPr marL="12700">
              <a:lnSpc>
                <a:spcPct val="100000"/>
              </a:lnSpc>
              <a:spcBef>
                <a:spcPts val="15"/>
              </a:spcBef>
            </a:pPr>
            <a:r>
              <a:rPr sz="850" b="1" spc="-5" dirty="0">
                <a:solidFill>
                  <a:srgbClr val="CACACA"/>
                </a:solidFill>
                <a:latin typeface="Arial" panose="020B0604020202020204"/>
                <a:cs typeface="Arial" panose="020B0604020202020204"/>
              </a:rPr>
              <a:t>Page </a:t>
            </a:r>
            <a:fld id="{81D60167-4931-47E6-BA6A-407CBD079E47}" type="slidenum">
              <a:rPr sz="850" b="1" spc="-5" dirty="0">
                <a:solidFill>
                  <a:srgbClr val="CACACA"/>
                </a:solidFill>
                <a:latin typeface="Arial" panose="020B0604020202020204"/>
                <a:cs typeface="Arial" panose="020B0604020202020204"/>
              </a:rPr>
            </a:fld>
            <a:r>
              <a:rPr sz="850" b="1" spc="-5" dirty="0">
                <a:solidFill>
                  <a:srgbClr val="CACACA"/>
                </a:solidFill>
                <a:latin typeface="Arial" panose="020B0604020202020204"/>
                <a:cs typeface="Arial" panose="020B0604020202020204"/>
              </a:rPr>
              <a:t> of</a:t>
            </a:r>
            <a:r>
              <a:rPr sz="850" b="1" spc="-65" dirty="0">
                <a:solidFill>
                  <a:srgbClr val="CACACA"/>
                </a:solidFill>
                <a:latin typeface="Arial" panose="020B0604020202020204"/>
                <a:cs typeface="Arial" panose="020B0604020202020204"/>
              </a:rPr>
              <a:t> </a:t>
            </a:r>
            <a:r>
              <a:rPr lang="en-US" sz="850" b="1" spc="-65" dirty="0">
                <a:solidFill>
                  <a:srgbClr val="CACACA"/>
                </a:solidFill>
                <a:latin typeface="Arial" panose="020B0604020202020204"/>
                <a:cs typeface="Arial" panose="020B0604020202020204"/>
              </a:rPr>
              <a:t>6</a:t>
            </a:r>
            <a:endParaRPr lang="en-US" sz="850" b="1" spc="-65" dirty="0">
              <a:solidFill>
                <a:srgbClr val="CACACA"/>
              </a:solidFill>
              <a:latin typeface="Arial" panose="020B0604020202020204"/>
              <a:cs typeface="Arial" panose="020B0604020202020204"/>
            </a:endParaRPr>
          </a:p>
        </p:txBody>
      </p:sp>
      <p:sp>
        <p:nvSpPr>
          <p:cNvPr id="23" name="object 20"/>
          <p:cNvSpPr txBox="1">
            <a:spLocks noGrp="1"/>
          </p:cNvSpPr>
          <p:nvPr/>
        </p:nvSpPr>
        <p:spPr>
          <a:xfrm>
            <a:off x="257810" y="10335895"/>
            <a:ext cx="2713355"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4" name="object 21"/>
          <p:cNvSpPr txBox="1"/>
          <p:nvPr/>
        </p:nvSpPr>
        <p:spPr>
          <a:xfrm>
            <a:off x="3848735" y="10335895"/>
            <a:ext cx="152717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2"/>
              </a:rPr>
              <a:t>www.seabridgefintech.com/</a:t>
            </a:r>
            <a:endParaRPr sz="850">
              <a:latin typeface="Arial" panose="020B0604020202020204"/>
              <a:cs typeface="Arial" panose="020B0604020202020204"/>
            </a:endParaRPr>
          </a:p>
        </p:txBody>
      </p:sp>
      <p:sp>
        <p:nvSpPr>
          <p:cNvPr id="18" name="object 6"/>
          <p:cNvSpPr/>
          <p:nvPr/>
        </p:nvSpPr>
        <p:spPr>
          <a:xfrm>
            <a:off x="315494" y="3622274"/>
            <a:ext cx="115302" cy="92242"/>
          </a:xfrm>
          <a:prstGeom prst="rect">
            <a:avLst/>
          </a:prstGeom>
          <a:blipFill>
            <a:blip r:embed="rId1" cstate="print"/>
            <a:stretch>
              <a:fillRect/>
            </a:stretch>
          </a:blipFill>
        </p:spPr>
        <p:txBody>
          <a:bodyPr wrap="square" lIns="0" tIns="0" rIns="0" bIns="0" rtlCol="0"/>
          <a:p/>
        </p:txBody>
      </p:sp>
      <p:sp>
        <p:nvSpPr>
          <p:cNvPr id="19" name="object 6"/>
          <p:cNvSpPr/>
          <p:nvPr/>
        </p:nvSpPr>
        <p:spPr>
          <a:xfrm>
            <a:off x="302794" y="2614529"/>
            <a:ext cx="115302" cy="92242"/>
          </a:xfrm>
          <a:prstGeom prst="rect">
            <a:avLst/>
          </a:prstGeom>
          <a:blipFill>
            <a:blip r:embed="rId1" cstate="print"/>
            <a:stretch>
              <a:fillRect/>
            </a:stretch>
          </a:blipFill>
        </p:spPr>
        <p:txBody>
          <a:bodyPr wrap="square" lIns="0" tIns="0" rIns="0" bIns="0" rtlCol="0"/>
          <a:p/>
        </p:txBody>
      </p:sp>
      <p:sp>
        <p:nvSpPr>
          <p:cNvPr id="22" name="object 10"/>
          <p:cNvSpPr txBox="1"/>
          <p:nvPr/>
        </p:nvSpPr>
        <p:spPr>
          <a:xfrm>
            <a:off x="5432425" y="711835"/>
            <a:ext cx="1789430" cy="1097915"/>
          </a:xfrm>
          <a:prstGeom prst="rect">
            <a:avLst/>
          </a:prstGeom>
        </p:spPr>
        <p:txBody>
          <a:bodyPr vert="horz" wrap="square" lIns="0" tIns="12065" rIns="0" bIns="0" rtlCol="0">
            <a:spAutoFit/>
          </a:bodyPr>
          <a:p>
            <a:pPr marL="12700" marR="5080">
              <a:lnSpc>
                <a:spcPct val="101000"/>
              </a:lnSpc>
              <a:spcBef>
                <a:spcPts val="95"/>
              </a:spcBef>
            </a:pPr>
            <a:r>
              <a:rPr sz="1000" spc="5" dirty="0">
                <a:solidFill>
                  <a:srgbClr val="3E3E3E"/>
                </a:solidFill>
                <a:latin typeface="Arial" panose="020B0604020202020204"/>
                <a:cs typeface="Arial" panose="020B0604020202020204"/>
              </a:rPr>
              <a:t>Pressure on</a:t>
            </a:r>
            <a:r>
              <a:rPr sz="1000" spc="-100" dirty="0">
                <a:solidFill>
                  <a:srgbClr val="3E3E3E"/>
                </a:solidFill>
                <a:latin typeface="Arial" panose="020B0604020202020204"/>
                <a:cs typeface="Arial" panose="020B0604020202020204"/>
              </a:rPr>
              <a:t> </a:t>
            </a:r>
            <a:r>
              <a:rPr sz="1000" spc="5" dirty="0">
                <a:solidFill>
                  <a:srgbClr val="3E3E3E"/>
                </a:solidFill>
                <a:latin typeface="Arial" panose="020B0604020202020204"/>
                <a:cs typeface="Arial" panose="020B0604020202020204"/>
              </a:rPr>
              <a:t>revenue  </a:t>
            </a:r>
            <a:r>
              <a:rPr sz="1000" dirty="0">
                <a:solidFill>
                  <a:srgbClr val="3E3E3E"/>
                </a:solidFill>
                <a:latin typeface="Arial" panose="020B0604020202020204"/>
                <a:cs typeface="Arial" panose="020B0604020202020204"/>
              </a:rPr>
              <a:t>growth, decline in  profitability,  </a:t>
            </a:r>
            <a:r>
              <a:rPr sz="1000" spc="5" dirty="0">
                <a:solidFill>
                  <a:srgbClr val="3E3E3E"/>
                </a:solidFill>
                <a:latin typeface="Arial" panose="020B0604020202020204"/>
                <a:cs typeface="Arial" panose="020B0604020202020204"/>
              </a:rPr>
              <a:t>suspension </a:t>
            </a:r>
            <a:r>
              <a:rPr sz="1000" dirty="0">
                <a:solidFill>
                  <a:srgbClr val="3E3E3E"/>
                </a:solidFill>
                <a:latin typeface="Arial" panose="020B0604020202020204"/>
                <a:cs typeface="Arial" panose="020B0604020202020204"/>
              </a:rPr>
              <a:t>of </a:t>
            </a:r>
            <a:r>
              <a:rPr sz="1000" spc="5" dirty="0">
                <a:solidFill>
                  <a:srgbClr val="3E3E3E"/>
                </a:solidFill>
                <a:latin typeface="Arial" panose="020B0604020202020204"/>
                <a:cs typeface="Arial" panose="020B0604020202020204"/>
              </a:rPr>
              <a:t>share  buyback, high debt  </a:t>
            </a:r>
            <a:r>
              <a:rPr sz="1000" dirty="0">
                <a:solidFill>
                  <a:srgbClr val="3E3E3E"/>
                </a:solidFill>
                <a:latin typeface="Arial" panose="020B0604020202020204"/>
                <a:cs typeface="Arial" panose="020B0604020202020204"/>
              </a:rPr>
              <a:t>level </a:t>
            </a:r>
            <a:r>
              <a:rPr sz="1000" spc="5" dirty="0">
                <a:solidFill>
                  <a:srgbClr val="3E3E3E"/>
                </a:solidFill>
                <a:latin typeface="Arial" panose="020B0604020202020204"/>
                <a:cs typeface="Arial" panose="020B0604020202020204"/>
              </a:rPr>
              <a:t>and reduced  </a:t>
            </a:r>
            <a:r>
              <a:rPr sz="1000" dirty="0">
                <a:solidFill>
                  <a:srgbClr val="3E3E3E"/>
                </a:solidFill>
                <a:latin typeface="Arial" panose="020B0604020202020204"/>
                <a:cs typeface="Arial" panose="020B0604020202020204"/>
              </a:rPr>
              <a:t>interest </a:t>
            </a:r>
            <a:r>
              <a:rPr sz="1000" spc="5" dirty="0">
                <a:solidFill>
                  <a:srgbClr val="3E3E3E"/>
                </a:solidFill>
                <a:latin typeface="Arial" panose="020B0604020202020204"/>
                <a:cs typeface="Arial" panose="020B0604020202020204"/>
              </a:rPr>
              <a:t>payment  </a:t>
            </a:r>
            <a:r>
              <a:rPr sz="1000" dirty="0">
                <a:solidFill>
                  <a:srgbClr val="3E3E3E"/>
                </a:solidFill>
                <a:latin typeface="Arial" panose="020B0604020202020204"/>
                <a:cs typeface="Arial" panose="020B0604020202020204"/>
              </a:rPr>
              <a:t>capability </a:t>
            </a:r>
            <a:r>
              <a:rPr sz="1000" spc="5" dirty="0">
                <a:solidFill>
                  <a:srgbClr val="3E3E3E"/>
                </a:solidFill>
                <a:latin typeface="Arial" panose="020B0604020202020204"/>
                <a:cs typeface="Arial" panose="020B0604020202020204"/>
              </a:rPr>
              <a:t>are some  </a:t>
            </a:r>
            <a:r>
              <a:rPr sz="1000" dirty="0">
                <a:solidFill>
                  <a:srgbClr val="3E3E3E"/>
                </a:solidFill>
                <a:latin typeface="Arial" panose="020B0604020202020204"/>
                <a:cs typeface="Arial" panose="020B0604020202020204"/>
              </a:rPr>
              <a:t>of the </a:t>
            </a:r>
            <a:r>
              <a:rPr sz="1000" spc="5" dirty="0">
                <a:solidFill>
                  <a:srgbClr val="3E3E3E"/>
                </a:solidFill>
                <a:latin typeface="Arial" panose="020B0604020202020204"/>
                <a:cs typeface="Arial" panose="020B0604020202020204"/>
              </a:rPr>
              <a:t>headwinds  </a:t>
            </a:r>
            <a:r>
              <a:rPr sz="1000" dirty="0">
                <a:solidFill>
                  <a:srgbClr val="3E3E3E"/>
                </a:solidFill>
                <a:latin typeface="Arial" panose="020B0604020202020204"/>
                <a:cs typeface="Arial" panose="020B0604020202020204"/>
              </a:rPr>
              <a:t>facing the</a:t>
            </a:r>
            <a:r>
              <a:rPr sz="1000" spc="-35" dirty="0">
                <a:solidFill>
                  <a:srgbClr val="3E3E3E"/>
                </a:solidFill>
                <a:latin typeface="Arial" panose="020B0604020202020204"/>
                <a:cs typeface="Arial" panose="020B0604020202020204"/>
              </a:rPr>
              <a:t> </a:t>
            </a:r>
            <a:r>
              <a:rPr sz="1000" spc="5" dirty="0">
                <a:solidFill>
                  <a:srgbClr val="3E3E3E"/>
                </a:solidFill>
                <a:latin typeface="Arial" panose="020B0604020202020204"/>
                <a:cs typeface="Arial" panose="020B0604020202020204"/>
              </a:rPr>
              <a:t>company.</a:t>
            </a:r>
            <a:endParaRPr sz="1000">
              <a:latin typeface="Arial" panose="020B0604020202020204"/>
              <a:cs typeface="Arial" panose="020B0604020202020204"/>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2794" y="1485566"/>
            <a:ext cx="4481830"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Earnings took a hit from weak spending volumes as a result of the adverse COVID-19</a:t>
            </a:r>
            <a:r>
              <a:rPr sz="850" spc="1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impact.</a:t>
            </a:r>
            <a:endParaRPr sz="850">
              <a:latin typeface="Arial" panose="020B0604020202020204"/>
              <a:cs typeface="Arial" panose="020B0604020202020204"/>
            </a:endParaRPr>
          </a:p>
        </p:txBody>
      </p:sp>
      <p:sp>
        <p:nvSpPr>
          <p:cNvPr id="3" name="object 3"/>
          <p:cNvSpPr txBox="1"/>
          <p:nvPr/>
        </p:nvSpPr>
        <p:spPr>
          <a:xfrm>
            <a:off x="302794" y="1730007"/>
            <a:ext cx="6946265" cy="4509135"/>
          </a:xfrm>
          <a:prstGeom prst="rect">
            <a:avLst/>
          </a:prstGeom>
        </p:spPr>
        <p:txBody>
          <a:bodyPr vert="horz" wrap="square" lIns="0" tIns="12700" rIns="0" bIns="0" rtlCol="0">
            <a:spAutoFit/>
          </a:bodyPr>
          <a:lstStyle/>
          <a:p>
            <a:pPr marL="12700" marR="2254250" algn="just">
              <a:lnSpc>
                <a:spcPct val="113000"/>
              </a:lnSpc>
              <a:spcBef>
                <a:spcPts val="100"/>
              </a:spcBef>
            </a:pPr>
            <a:r>
              <a:rPr sz="850" spc="-5" dirty="0">
                <a:solidFill>
                  <a:srgbClr val="3E3E3E"/>
                </a:solidFill>
                <a:latin typeface="Arial" panose="020B0604020202020204"/>
                <a:cs typeface="Arial" panose="020B0604020202020204"/>
              </a:rPr>
              <a:t>Total revenues of $9.4 billion missed the SeaBridge Consensus Estimate, marginally by 0.5% and also  declined 18% year over year. The top line was affected by a drop in Card Member spending and  lower average discount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rate.</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080">
              <a:lnSpc>
                <a:spcPct val="113000"/>
              </a:lnSpc>
            </a:pPr>
            <a:r>
              <a:rPr sz="850" spc="-5" dirty="0">
                <a:solidFill>
                  <a:srgbClr val="3E3E3E"/>
                </a:solidFill>
                <a:latin typeface="Arial" panose="020B0604020202020204"/>
                <a:cs typeface="Arial" panose="020B0604020202020204"/>
              </a:rPr>
              <a:t>Meanwhile, total expenses of $7.6 billion decreased 9% year over year owing to lower customer engagement costs on the back of limited Card  Member spending as well as controlled usage of travel-related Card Member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benefits.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10160">
              <a:lnSpc>
                <a:spcPct val="113000"/>
              </a:lnSpc>
            </a:pPr>
            <a:r>
              <a:rPr sz="850" spc="-5" dirty="0">
                <a:solidFill>
                  <a:srgbClr val="3E3E3E"/>
                </a:solidFill>
                <a:latin typeface="Arial" panose="020B0604020202020204"/>
                <a:cs typeface="Arial" panose="020B0604020202020204"/>
              </a:rPr>
              <a:t>Total provision led to a $111-million benefit in the reported quarter compared with $1 billion reported in the year-ago period on the back of  reserve releases and a solid credit performance.</a:t>
            </a:r>
            <a:endParaRPr sz="850">
              <a:latin typeface="Arial" panose="020B0604020202020204"/>
              <a:cs typeface="Arial" panose="020B0604020202020204"/>
            </a:endParaRPr>
          </a:p>
          <a:p>
            <a:pPr>
              <a:lnSpc>
                <a:spcPct val="100000"/>
              </a:lnSpc>
              <a:spcBef>
                <a:spcPts val="5"/>
              </a:spcBef>
            </a:pPr>
            <a:endParaRPr sz="9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Return on equity of 14.2% declined 1540 basis points year over</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Segmental Performances</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10160">
              <a:lnSpc>
                <a:spcPct val="113000"/>
              </a:lnSpc>
              <a:spcBef>
                <a:spcPts val="5"/>
              </a:spcBef>
            </a:pPr>
            <a:r>
              <a:rPr sz="850" spc="-5" dirty="0">
                <a:solidFill>
                  <a:srgbClr val="3E3E3E"/>
                </a:solidFill>
                <a:latin typeface="Arial" panose="020B0604020202020204"/>
                <a:cs typeface="Arial" panose="020B0604020202020204"/>
              </a:rPr>
              <a:t>American Express’ Global Consumer Services segment reported net income of $1.1 billion, up 12.1% year over year. Total revenues, net of  interest expenses of $5.5 billion, decreased 14% year over year, reflecting a fall in Card Member spending and net interest</a:t>
            </a:r>
            <a:r>
              <a:rPr sz="850" spc="1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income.</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715">
              <a:lnSpc>
                <a:spcPct val="113000"/>
              </a:lnSpc>
            </a:pPr>
            <a:r>
              <a:rPr sz="850" spc="-5" dirty="0">
                <a:solidFill>
                  <a:srgbClr val="3E3E3E"/>
                </a:solidFill>
                <a:latin typeface="Arial" panose="020B0604020202020204"/>
                <a:cs typeface="Arial" panose="020B0604020202020204"/>
              </a:rPr>
              <a:t>Global Commercial Services posted net income of $538 million, down 2.2% year over year. Total revenues, net of interest expenses, were $2.7  billion, which in turn, decreased 20% year over year, mirroring a decline in Card Member</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spending.</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10160">
              <a:lnSpc>
                <a:spcPct val="113000"/>
              </a:lnSpc>
            </a:pPr>
            <a:r>
              <a:rPr sz="850" spc="-5" dirty="0">
                <a:solidFill>
                  <a:srgbClr val="3E3E3E"/>
                </a:solidFill>
                <a:latin typeface="Arial" panose="020B0604020202020204"/>
                <a:cs typeface="Arial" panose="020B0604020202020204"/>
              </a:rPr>
              <a:t>Global Merchant and Network Services’ net income plunged 56.1% year over year to $208 million in the reported quarter. Total revenues, net of  interest</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expenses,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were</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down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21%</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over</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to</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$1.2</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mainly</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due</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to</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reduced</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Card</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Member</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spending</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and</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average</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discount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rate.</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Strong Financial Position (as of Dec 31, 2020)</a:t>
            </a:r>
            <a:endParaRPr sz="90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Cash and cash equivalents were $33 billion, up 38% year over year. Total long-term debt of $43 billion was down 26% year over</a:t>
            </a:r>
            <a:r>
              <a:rPr sz="850" spc="15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a:p>
            <a:pPr>
              <a:lnSpc>
                <a:spcPct val="100000"/>
              </a:lnSpc>
              <a:spcBef>
                <a:spcPts val="10"/>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2020</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Update</a:t>
            </a:r>
            <a:endParaRPr sz="90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Full-year adjusted earnings of $3.77 per share were down 53% year over</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a:p>
            <a:pPr marL="12700" marR="2115820">
              <a:lnSpc>
                <a:spcPct val="202000"/>
              </a:lnSpc>
            </a:pPr>
            <a:r>
              <a:rPr sz="850" spc="-5" dirty="0">
                <a:solidFill>
                  <a:srgbClr val="3E3E3E"/>
                </a:solidFill>
                <a:latin typeface="Arial" panose="020B0604020202020204"/>
                <a:cs typeface="Arial" panose="020B0604020202020204"/>
              </a:rPr>
              <a:t>Total revenues, net of interest expense for the full year, were $36.1 billion, down 17% year over year.  Consolidated expenses for 2020 stood at $27.1 billion, down 14% year over</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p:txBody>
      </p:sp>
      <p:sp>
        <p:nvSpPr>
          <p:cNvPr id="4" name="object 4"/>
          <p:cNvSpPr/>
          <p:nvPr/>
        </p:nvSpPr>
        <p:spPr>
          <a:xfrm>
            <a:off x="5242760" y="875631"/>
            <a:ext cx="1967831" cy="830179"/>
          </a:xfrm>
          <a:prstGeom prst="rect">
            <a:avLst/>
          </a:prstGeom>
          <a:blipFill>
            <a:blip r:embed="rId1" cstate="print"/>
            <a:stretch>
              <a:fillRect/>
            </a:stretch>
          </a:blipFill>
        </p:spPr>
        <p:txBody>
          <a:bodyPr wrap="square" lIns="0" tIns="0" rIns="0" bIns="0" rtlCol="0"/>
          <a:lstStyle/>
          <a:p/>
        </p:txBody>
      </p:sp>
      <p:sp>
        <p:nvSpPr>
          <p:cNvPr id="5" name="object 5"/>
          <p:cNvSpPr/>
          <p:nvPr/>
        </p:nvSpPr>
        <p:spPr>
          <a:xfrm>
            <a:off x="5242760" y="875631"/>
            <a:ext cx="1967831" cy="907047"/>
          </a:xfrm>
          <a:prstGeom prst="rect">
            <a:avLst/>
          </a:prstGeom>
          <a:blipFill>
            <a:blip r:embed="rId2" cstate="print"/>
            <a:stretch>
              <a:fillRect/>
            </a:stretch>
          </a:blipFill>
        </p:spPr>
        <p:txBody>
          <a:bodyPr wrap="square" lIns="0" tIns="0" rIns="0" bIns="0" rtlCol="0"/>
          <a:lstStyle/>
          <a:p/>
        </p:txBody>
      </p:sp>
      <p:sp>
        <p:nvSpPr>
          <p:cNvPr id="6" name="object 6"/>
          <p:cNvSpPr txBox="1"/>
          <p:nvPr/>
        </p:nvSpPr>
        <p:spPr>
          <a:xfrm>
            <a:off x="5291555" y="1416384"/>
            <a:ext cx="713740"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Quarterly</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EPS</a:t>
            </a:r>
            <a:endParaRPr sz="850">
              <a:latin typeface="Arial" panose="020B0604020202020204"/>
              <a:cs typeface="Arial" panose="020B0604020202020204"/>
            </a:endParaRPr>
          </a:p>
        </p:txBody>
      </p:sp>
      <p:sp>
        <p:nvSpPr>
          <p:cNvPr id="7" name="object 7"/>
          <p:cNvSpPr txBox="1"/>
          <p:nvPr/>
        </p:nvSpPr>
        <p:spPr>
          <a:xfrm>
            <a:off x="6928853" y="1416384"/>
            <a:ext cx="234950"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1.76</a:t>
            </a:r>
            <a:endParaRPr sz="850">
              <a:latin typeface="Arial" panose="020B0604020202020204"/>
              <a:cs typeface="Arial" panose="020B0604020202020204"/>
            </a:endParaRPr>
          </a:p>
        </p:txBody>
      </p:sp>
      <p:sp>
        <p:nvSpPr>
          <p:cNvPr id="8" name="object 8"/>
          <p:cNvSpPr txBox="1"/>
          <p:nvPr/>
        </p:nvSpPr>
        <p:spPr>
          <a:xfrm>
            <a:off x="5291555" y="1585494"/>
            <a:ext cx="929005"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Annual EPS</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(TTM)</a:t>
            </a:r>
            <a:endParaRPr sz="850">
              <a:latin typeface="Arial" panose="020B0604020202020204"/>
              <a:cs typeface="Arial" panose="020B0604020202020204"/>
            </a:endParaRPr>
          </a:p>
        </p:txBody>
      </p:sp>
      <p:sp>
        <p:nvSpPr>
          <p:cNvPr id="9" name="object 9"/>
          <p:cNvSpPr txBox="1"/>
          <p:nvPr/>
        </p:nvSpPr>
        <p:spPr>
          <a:xfrm>
            <a:off x="6928853" y="1585494"/>
            <a:ext cx="234950"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5.33</a:t>
            </a:r>
            <a:endParaRPr sz="850">
              <a:latin typeface="Arial" panose="020B0604020202020204"/>
              <a:cs typeface="Arial" panose="020B0604020202020204"/>
            </a:endParaRPr>
          </a:p>
        </p:txBody>
      </p:sp>
      <p:sp>
        <p:nvSpPr>
          <p:cNvPr id="10" name="object 10"/>
          <p:cNvSpPr/>
          <p:nvPr/>
        </p:nvSpPr>
        <p:spPr>
          <a:xfrm>
            <a:off x="5308098" y="1594351"/>
            <a:ext cx="1068705" cy="0"/>
          </a:xfrm>
          <a:custGeom>
            <a:avLst/>
            <a:gdLst/>
            <a:ahLst/>
            <a:cxnLst/>
            <a:rect l="l" t="t" r="r" b="b"/>
            <a:pathLst>
              <a:path w="1068704">
                <a:moveTo>
                  <a:pt x="0" y="0"/>
                </a:moveTo>
                <a:lnTo>
                  <a:pt x="1068471" y="0"/>
                </a:lnTo>
              </a:path>
            </a:pathLst>
          </a:custGeom>
          <a:ln w="7686">
            <a:solidFill>
              <a:srgbClr val="CACACA"/>
            </a:solidFill>
          </a:ln>
        </p:spPr>
        <p:txBody>
          <a:bodyPr wrap="square" lIns="0" tIns="0" rIns="0" bIns="0" rtlCol="0"/>
          <a:lstStyle/>
          <a:p/>
        </p:txBody>
      </p:sp>
      <p:sp>
        <p:nvSpPr>
          <p:cNvPr id="11" name="object 11"/>
          <p:cNvSpPr/>
          <p:nvPr/>
        </p:nvSpPr>
        <p:spPr>
          <a:xfrm>
            <a:off x="6384256" y="1594351"/>
            <a:ext cx="761365" cy="0"/>
          </a:xfrm>
          <a:custGeom>
            <a:avLst/>
            <a:gdLst/>
            <a:ahLst/>
            <a:cxnLst/>
            <a:rect l="l" t="t" r="r" b="b"/>
            <a:pathLst>
              <a:path w="761365">
                <a:moveTo>
                  <a:pt x="0" y="0"/>
                </a:moveTo>
                <a:lnTo>
                  <a:pt x="760997" y="0"/>
                </a:lnTo>
              </a:path>
            </a:pathLst>
          </a:custGeom>
          <a:ln w="7686">
            <a:solidFill>
              <a:srgbClr val="CACACA"/>
            </a:solidFill>
          </a:ln>
        </p:spPr>
        <p:txBody>
          <a:bodyPr wrap="square" lIns="0" tIns="0" rIns="0" bIns="0" rtlCol="0"/>
          <a:lstStyle/>
          <a:p/>
        </p:txBody>
      </p:sp>
      <p:sp>
        <p:nvSpPr>
          <p:cNvPr id="12" name="object 12"/>
          <p:cNvSpPr/>
          <p:nvPr/>
        </p:nvSpPr>
        <p:spPr>
          <a:xfrm>
            <a:off x="5238917" y="871788"/>
            <a:ext cx="0" cy="907415"/>
          </a:xfrm>
          <a:custGeom>
            <a:avLst/>
            <a:gdLst/>
            <a:ahLst/>
            <a:cxnLst/>
            <a:rect l="l" t="t" r="r" b="b"/>
            <a:pathLst>
              <a:path h="907414">
                <a:moveTo>
                  <a:pt x="0" y="0"/>
                </a:moveTo>
                <a:lnTo>
                  <a:pt x="0" y="907047"/>
                </a:lnTo>
              </a:path>
            </a:pathLst>
          </a:custGeom>
          <a:ln w="7686">
            <a:solidFill>
              <a:srgbClr val="CACACA"/>
            </a:solidFill>
          </a:ln>
        </p:spPr>
        <p:txBody>
          <a:bodyPr wrap="square" lIns="0" tIns="0" rIns="0" bIns="0" rtlCol="0"/>
          <a:lstStyle/>
          <a:p/>
        </p:txBody>
      </p:sp>
      <p:graphicFrame>
        <p:nvGraphicFramePr>
          <p:cNvPr id="13" name="object 13"/>
          <p:cNvGraphicFramePr>
            <a:graphicFrameLocks noGrp="1"/>
          </p:cNvGraphicFramePr>
          <p:nvPr>
            <p:custDataLst>
              <p:tags r:id="rId3"/>
            </p:custDataLst>
          </p:nvPr>
        </p:nvGraphicFramePr>
        <p:xfrm>
          <a:off x="283744" y="442901"/>
          <a:ext cx="6931025" cy="990600"/>
        </p:xfrm>
        <a:graphic>
          <a:graphicData uri="http://schemas.openxmlformats.org/drawingml/2006/table">
            <a:tbl>
              <a:tblPr firstRow="1" bandRow="1">
                <a:tableStyleId>{2D5ABB26-0587-4C30-8999-92F81FD0307C}</a:tableStyleId>
              </a:tblPr>
              <a:tblGrid>
                <a:gridCol w="4954905"/>
                <a:gridCol w="1064260"/>
                <a:gridCol w="911225"/>
              </a:tblGrid>
              <a:tr h="202665">
                <a:tc>
                  <a:txBody>
                    <a:bodyPr/>
                    <a:lstStyle/>
                    <a:p>
                      <a:pPr marL="31750">
                        <a:lnSpc>
                          <a:spcPts val="1195"/>
                        </a:lnSpc>
                      </a:pPr>
                      <a:r>
                        <a:rPr sz="1050" b="1" spc="20" dirty="0">
                          <a:solidFill>
                            <a:srgbClr val="0070C0"/>
                          </a:solidFill>
                          <a:latin typeface="Arial" panose="020B0604020202020204"/>
                          <a:cs typeface="Arial" panose="020B0604020202020204"/>
                        </a:rPr>
                        <a:t>Last Earnings</a:t>
                      </a:r>
                      <a:r>
                        <a:rPr sz="1050" b="1" spc="-5" dirty="0">
                          <a:solidFill>
                            <a:srgbClr val="0070C0"/>
                          </a:solidFill>
                          <a:latin typeface="Arial" panose="020B0604020202020204"/>
                          <a:cs typeface="Arial" panose="020B0604020202020204"/>
                        </a:rPr>
                        <a:t> </a:t>
                      </a:r>
                      <a:r>
                        <a:rPr sz="1050" b="1" spc="20" dirty="0">
                          <a:solidFill>
                            <a:srgbClr val="0070C0"/>
                          </a:solidFill>
                          <a:latin typeface="Arial" panose="020B0604020202020204"/>
                          <a:cs typeface="Arial" panose="020B0604020202020204"/>
                        </a:rPr>
                        <a:t>Report</a:t>
                      </a:r>
                      <a:endParaRPr sz="1050" b="1" spc="20" dirty="0">
                        <a:solidFill>
                          <a:srgbClr val="0070C0"/>
                        </a:solidFill>
                        <a:latin typeface="Arial" panose="020B0604020202020204"/>
                        <a:cs typeface="Arial" panose="020B0604020202020204"/>
                      </a:endParaRPr>
                    </a:p>
                  </a:txBody>
                  <a:tcPr marL="0" marR="0" marT="0" marB="0"/>
                </a:tc>
                <a:tc gridSpan="2">
                  <a:txBody>
                    <a:bodyPr/>
                    <a:lstStyle/>
                    <a:p>
                      <a:pPr>
                        <a:lnSpc>
                          <a:spcPct val="100000"/>
                        </a:lnSpc>
                      </a:pPr>
                      <a:endParaRPr sz="800">
                        <a:latin typeface="Times New Roman" panose="02020603050405020304"/>
                        <a:cs typeface="Times New Roman" panose="02020603050405020304"/>
                      </a:endParaRPr>
                    </a:p>
                  </a:txBody>
                  <a:tcPr marL="0" marR="0" marT="0" marB="0"/>
                </a:tc>
                <a:tc hMerge="1">
                  <a:tcPr marL="0" marR="0" marT="0" marB="0"/>
                </a:tc>
              </a:tr>
              <a:tr h="226221">
                <a:tc>
                  <a:txBody>
                    <a:bodyPr/>
                    <a:lstStyle/>
                    <a:p>
                      <a:pPr marL="31750">
                        <a:lnSpc>
                          <a:spcPct val="100000"/>
                        </a:lnSpc>
                        <a:spcBef>
                          <a:spcPts val="295"/>
                        </a:spcBef>
                      </a:pPr>
                      <a:r>
                        <a:rPr sz="850" b="1" spc="-5" dirty="0">
                          <a:solidFill>
                            <a:srgbClr val="3E3E3E"/>
                          </a:solidFill>
                          <a:latin typeface="Arial" panose="020B0604020202020204"/>
                          <a:cs typeface="Arial" panose="020B0604020202020204"/>
                        </a:rPr>
                        <a:t>AmEx's Q4 Earnings Surpass Estimates, Decline Y/Y</a:t>
                      </a:r>
                      <a:endParaRPr sz="850">
                        <a:latin typeface="Arial" panose="020B0604020202020204"/>
                        <a:cs typeface="Arial" panose="020B0604020202020204"/>
                      </a:endParaRPr>
                    </a:p>
                  </a:txBody>
                  <a:tcPr marL="0" marR="0" marT="37465" marB="0"/>
                </a:tc>
                <a:tc>
                  <a:txBody>
                    <a:bodyPr/>
                    <a:lstStyle/>
                    <a:p>
                      <a:pPr marL="73025">
                        <a:lnSpc>
                          <a:spcPct val="100000"/>
                        </a:lnSpc>
                        <a:spcBef>
                          <a:spcPts val="355"/>
                        </a:spcBef>
                      </a:pPr>
                      <a:r>
                        <a:rPr sz="850" b="1" spc="-5" dirty="0">
                          <a:solidFill>
                            <a:srgbClr val="0070C0"/>
                          </a:solidFill>
                          <a:latin typeface="Arial" panose="020B0604020202020204"/>
                          <a:cs typeface="Arial" panose="020B0604020202020204"/>
                        </a:rPr>
                        <a:t>Quarter</a:t>
                      </a:r>
                      <a:r>
                        <a:rPr sz="850" b="1" spc="-15" dirty="0">
                          <a:solidFill>
                            <a:srgbClr val="0070C0"/>
                          </a:solidFill>
                          <a:latin typeface="Arial" panose="020B0604020202020204"/>
                          <a:cs typeface="Arial" panose="020B0604020202020204"/>
                        </a:rPr>
                        <a:t> </a:t>
                      </a:r>
                      <a:r>
                        <a:rPr sz="850" b="1" spc="-5" dirty="0">
                          <a:solidFill>
                            <a:srgbClr val="0070C0"/>
                          </a:solidFill>
                          <a:latin typeface="Arial" panose="020B0604020202020204"/>
                          <a:cs typeface="Arial" panose="020B0604020202020204"/>
                        </a:rPr>
                        <a:t>Ending</a:t>
                      </a:r>
                      <a:endParaRPr sz="850" b="1" spc="-5" dirty="0">
                        <a:solidFill>
                          <a:srgbClr val="0070C0"/>
                        </a:solidFill>
                        <a:latin typeface="Arial" panose="020B0604020202020204"/>
                        <a:cs typeface="Arial" panose="020B0604020202020204"/>
                      </a:endParaRPr>
                    </a:p>
                  </a:txBody>
                  <a:tcPr marL="0" marR="0" marT="45085" marB="0">
                    <a:lnB w="9525">
                      <a:solidFill>
                        <a:srgbClr val="CACACA"/>
                      </a:solidFill>
                      <a:prstDash val="solid"/>
                    </a:lnB>
                  </a:tcPr>
                </a:tc>
                <a:tc>
                  <a:txBody>
                    <a:bodyPr/>
                    <a:lstStyle/>
                    <a:p>
                      <a:pPr marR="52705" algn="r">
                        <a:lnSpc>
                          <a:spcPct val="100000"/>
                        </a:lnSpc>
                        <a:spcBef>
                          <a:spcPts val="355"/>
                        </a:spcBef>
                      </a:pPr>
                      <a:r>
                        <a:rPr sz="850" b="1" dirty="0">
                          <a:solidFill>
                            <a:srgbClr val="0070C0"/>
                          </a:solidFill>
                          <a:latin typeface="Arial" panose="020B0604020202020204"/>
                          <a:cs typeface="Arial" panose="020B0604020202020204"/>
                        </a:rPr>
                        <a:t>12/2020</a:t>
                      </a:r>
                      <a:endParaRPr sz="850" b="1" dirty="0">
                        <a:solidFill>
                          <a:srgbClr val="0070C0"/>
                        </a:solidFill>
                        <a:latin typeface="Arial" panose="020B0604020202020204"/>
                        <a:cs typeface="Arial" panose="020B0604020202020204"/>
                      </a:endParaRPr>
                    </a:p>
                  </a:txBody>
                  <a:tcPr marL="0" marR="0" marT="45085" marB="0">
                    <a:lnB w="9525">
                      <a:solidFill>
                        <a:srgbClr val="CACACA"/>
                      </a:solidFill>
                      <a:prstDash val="solid"/>
                    </a:lnB>
                  </a:tcPr>
                </a:tc>
              </a:tr>
              <a:tr h="215231">
                <a:tc>
                  <a:txBody>
                    <a:bodyPr/>
                    <a:lstStyle/>
                    <a:p>
                      <a:pPr marL="31750">
                        <a:lnSpc>
                          <a:spcPct val="100000"/>
                        </a:lnSpc>
                        <a:spcBef>
                          <a:spcPts val="570"/>
                        </a:spcBef>
                      </a:pPr>
                      <a:r>
                        <a:rPr sz="850" spc="-5" dirty="0">
                          <a:solidFill>
                            <a:srgbClr val="3E3E3E"/>
                          </a:solidFill>
                          <a:latin typeface="Arial" panose="020B0604020202020204"/>
                          <a:cs typeface="Arial" panose="020B0604020202020204"/>
                        </a:rPr>
                        <a:t>American Express Company reported fourth-quarter 2020 earnings of $1.76 per share,</a:t>
                      </a:r>
                      <a:r>
                        <a:rPr sz="850" spc="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beating</a:t>
                      </a:r>
                      <a:endParaRPr sz="850">
                        <a:latin typeface="Arial" panose="020B0604020202020204"/>
                        <a:cs typeface="Arial" panose="020B0604020202020204"/>
                      </a:endParaRPr>
                    </a:p>
                  </a:txBody>
                  <a:tcPr marL="0" marR="0" marT="72390" marB="0"/>
                </a:tc>
                <a:tc>
                  <a:txBody>
                    <a:bodyPr/>
                    <a:lstStyle/>
                    <a:p>
                      <a:pPr marL="64770">
                        <a:lnSpc>
                          <a:spcPct val="100000"/>
                        </a:lnSpc>
                        <a:spcBef>
                          <a:spcPts val="390"/>
                        </a:spcBef>
                      </a:pPr>
                      <a:r>
                        <a:rPr sz="850" spc="-5" dirty="0">
                          <a:solidFill>
                            <a:srgbClr val="3E3E3E"/>
                          </a:solidFill>
                          <a:latin typeface="Arial" panose="020B0604020202020204"/>
                          <a:cs typeface="Arial" panose="020B0604020202020204"/>
                        </a:rPr>
                        <a:t>Report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Date</a:t>
                      </a:r>
                      <a:endParaRPr sz="850">
                        <a:latin typeface="Arial" panose="020B0604020202020204"/>
                        <a:cs typeface="Arial" panose="020B0604020202020204"/>
                      </a:endParaRPr>
                    </a:p>
                  </a:txBody>
                  <a:tcPr marL="0" marR="0" marT="49530" marB="0">
                    <a:lnT w="9525">
                      <a:solidFill>
                        <a:srgbClr val="CACACA"/>
                      </a:solidFill>
                      <a:prstDash val="solid"/>
                    </a:lnT>
                    <a:lnB w="9525">
                      <a:solidFill>
                        <a:srgbClr val="CACACA"/>
                      </a:solidFill>
                      <a:prstDash val="solid"/>
                    </a:lnB>
                  </a:tcPr>
                </a:tc>
                <a:tc>
                  <a:txBody>
                    <a:bodyPr/>
                    <a:lstStyle/>
                    <a:p>
                      <a:pPr marR="60960" algn="r">
                        <a:lnSpc>
                          <a:spcPct val="100000"/>
                        </a:lnSpc>
                        <a:spcBef>
                          <a:spcPts val="390"/>
                        </a:spcBef>
                      </a:pPr>
                      <a:r>
                        <a:rPr sz="850" b="1" spc="-5" dirty="0">
                          <a:solidFill>
                            <a:srgbClr val="3E3E3E"/>
                          </a:solidFill>
                          <a:latin typeface="Arial" panose="020B0604020202020204"/>
                          <a:cs typeface="Arial" panose="020B0604020202020204"/>
                        </a:rPr>
                        <a:t>Jan 26,</a:t>
                      </a:r>
                      <a:r>
                        <a:rPr sz="850" b="1" spc="-7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49530" marB="0">
                    <a:lnT w="9525">
                      <a:solidFill>
                        <a:srgbClr val="CACACA"/>
                      </a:solidFill>
                      <a:prstDash val="solid"/>
                    </a:lnT>
                    <a:lnB w="9525">
                      <a:solidFill>
                        <a:srgbClr val="CACACA"/>
                      </a:solidFill>
                      <a:prstDash val="solid"/>
                    </a:lnB>
                  </a:tcPr>
                </a:tc>
              </a:tr>
              <a:tr h="160087">
                <a:tc>
                  <a:txBody>
                    <a:bodyPr/>
                    <a:lstStyle/>
                    <a:p>
                      <a:pPr marL="31750">
                        <a:lnSpc>
                          <a:spcPct val="100000"/>
                        </a:lnSpc>
                        <a:spcBef>
                          <a:spcPts val="25"/>
                        </a:spcBef>
                      </a:pPr>
                      <a:r>
                        <a:rPr sz="850" spc="-5" dirty="0">
                          <a:solidFill>
                            <a:srgbClr val="3E3E3E"/>
                          </a:solidFill>
                          <a:latin typeface="Arial" panose="020B0604020202020204"/>
                          <a:cs typeface="Arial" panose="020B0604020202020204"/>
                        </a:rPr>
                        <a:t>the</a:t>
                      </a:r>
                      <a:r>
                        <a:rPr sz="850" spc="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SeaBridge</a:t>
                      </a:r>
                      <a:r>
                        <a:rPr sz="850" spc="5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Consensus</a:t>
                      </a:r>
                      <a:r>
                        <a:rPr sz="850" spc="6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Estimate</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of</a:t>
                      </a:r>
                      <a:r>
                        <a:rPr sz="850" spc="9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$1.26</a:t>
                      </a:r>
                      <a:r>
                        <a:rPr sz="850" spc="7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by</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39.7%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on</a:t>
                      </a:r>
                      <a:r>
                        <a:rPr sz="850" spc="10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back</a:t>
                      </a:r>
                      <a:r>
                        <a:rPr sz="850" spc="9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of</a:t>
                      </a:r>
                      <a:r>
                        <a:rPr sz="850" spc="9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lower</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expenses.</a:t>
                      </a:r>
                      <a:r>
                        <a:rPr sz="850" spc="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However,</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endParaRPr sz="850">
                        <a:latin typeface="Arial" panose="020B0604020202020204"/>
                        <a:cs typeface="Arial" panose="020B0604020202020204"/>
                      </a:endParaRPr>
                    </a:p>
                  </a:txBody>
                  <a:tcPr marL="0" marR="0" marT="3175" marB="0"/>
                </a:tc>
                <a:tc>
                  <a:txBody>
                    <a:bodyPr/>
                    <a:lstStyle/>
                    <a:p>
                      <a:pPr marL="64770">
                        <a:lnSpc>
                          <a:spcPct val="100000"/>
                        </a:lnSpc>
                        <a:spcBef>
                          <a:spcPts val="25"/>
                        </a:spcBef>
                      </a:pPr>
                      <a:r>
                        <a:rPr sz="850" spc="-5" dirty="0">
                          <a:solidFill>
                            <a:srgbClr val="3E3E3E"/>
                          </a:solidFill>
                          <a:latin typeface="Arial" panose="020B0604020202020204"/>
                          <a:cs typeface="Arial" panose="020B0604020202020204"/>
                        </a:rPr>
                        <a:t>Sales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c>
                  <a:txBody>
                    <a:bodyPr/>
                    <a:lstStyle/>
                    <a:p>
                      <a:pPr marR="54610" algn="r">
                        <a:lnSpc>
                          <a:spcPct val="100000"/>
                        </a:lnSpc>
                        <a:spcBef>
                          <a:spcPts val="25"/>
                        </a:spcBef>
                      </a:pPr>
                      <a:r>
                        <a:rPr sz="850" b="1" dirty="0">
                          <a:solidFill>
                            <a:srgbClr val="3E3E3E"/>
                          </a:solidFill>
                          <a:latin typeface="Arial" panose="020B0604020202020204"/>
                          <a:cs typeface="Arial" panose="020B0604020202020204"/>
                        </a:rPr>
                        <a:t>-0.51%</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r>
              <a:tr h="178133">
                <a:tc>
                  <a:txBody>
                    <a:bodyPr/>
                    <a:lstStyle/>
                    <a:p>
                      <a:pPr marL="31750">
                        <a:lnSpc>
                          <a:spcPts val="935"/>
                        </a:lnSpc>
                      </a:pPr>
                      <a:r>
                        <a:rPr sz="850" spc="-5" dirty="0">
                          <a:solidFill>
                            <a:srgbClr val="3E3E3E"/>
                          </a:solidFill>
                          <a:latin typeface="Arial" panose="020B0604020202020204"/>
                          <a:cs typeface="Arial" panose="020B0604020202020204"/>
                        </a:rPr>
                        <a:t>bottom line fell 13.3% year over year due to muted</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revenues.</a:t>
                      </a:r>
                      <a:endParaRPr sz="850">
                        <a:latin typeface="Arial" panose="020B0604020202020204"/>
                        <a:cs typeface="Arial" panose="020B0604020202020204"/>
                      </a:endParaRPr>
                    </a:p>
                  </a:txBody>
                  <a:tcPr marL="0" marR="0" marT="0" marB="0"/>
                </a:tc>
                <a:tc>
                  <a:txBody>
                    <a:bodyPr/>
                    <a:lstStyle/>
                    <a:p>
                      <a:pPr marL="64770">
                        <a:lnSpc>
                          <a:spcPct val="100000"/>
                        </a:lnSpc>
                        <a:spcBef>
                          <a:spcPts val="25"/>
                        </a:spcBef>
                      </a:pPr>
                      <a:r>
                        <a:rPr sz="850" spc="-5" dirty="0">
                          <a:solidFill>
                            <a:srgbClr val="3E3E3E"/>
                          </a:solidFill>
                          <a:latin typeface="Arial" panose="020B0604020202020204"/>
                          <a:cs typeface="Arial" panose="020B0604020202020204"/>
                        </a:rPr>
                        <a:t>EPS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c>
                  <a:txBody>
                    <a:bodyPr/>
                    <a:lstStyle/>
                    <a:p>
                      <a:pPr marR="53975" algn="r">
                        <a:lnSpc>
                          <a:spcPct val="100000"/>
                        </a:lnSpc>
                        <a:spcBef>
                          <a:spcPts val="25"/>
                        </a:spcBef>
                      </a:pPr>
                      <a:r>
                        <a:rPr sz="850" b="1" dirty="0">
                          <a:solidFill>
                            <a:srgbClr val="3E3E3E"/>
                          </a:solidFill>
                          <a:latin typeface="Arial" panose="020B0604020202020204"/>
                          <a:cs typeface="Arial" panose="020B0604020202020204"/>
                        </a:rPr>
                        <a:t>39.68%</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r>
            </a:tbl>
          </a:graphicData>
        </a:graphic>
      </p:graphicFrame>
      <p:sp>
        <p:nvSpPr>
          <p:cNvPr id="14" name="object 14"/>
          <p:cNvSpPr/>
          <p:nvPr/>
        </p:nvSpPr>
        <p:spPr>
          <a:xfrm>
            <a:off x="7214435" y="871788"/>
            <a:ext cx="0" cy="915035"/>
          </a:xfrm>
          <a:custGeom>
            <a:avLst/>
            <a:gdLst/>
            <a:ahLst/>
            <a:cxnLst/>
            <a:rect l="l" t="t" r="r" b="b"/>
            <a:pathLst>
              <a:path h="915035">
                <a:moveTo>
                  <a:pt x="0" y="0"/>
                </a:moveTo>
                <a:lnTo>
                  <a:pt x="0" y="914734"/>
                </a:lnTo>
              </a:path>
            </a:pathLst>
          </a:custGeom>
          <a:ln w="7686">
            <a:solidFill>
              <a:srgbClr val="CACACA"/>
            </a:solidFill>
          </a:ln>
        </p:spPr>
        <p:txBody>
          <a:bodyPr wrap="square" lIns="0" tIns="0" rIns="0" bIns="0" rtlCol="0"/>
          <a:lstStyle/>
          <a:p/>
        </p:txBody>
      </p:sp>
      <p:sp>
        <p:nvSpPr>
          <p:cNvPr id="15" name="object 15"/>
          <p:cNvSpPr/>
          <p:nvPr/>
        </p:nvSpPr>
        <p:spPr>
          <a:xfrm>
            <a:off x="5238917" y="1786522"/>
            <a:ext cx="1976120" cy="0"/>
          </a:xfrm>
          <a:custGeom>
            <a:avLst/>
            <a:gdLst/>
            <a:ahLst/>
            <a:cxnLst/>
            <a:rect l="l" t="t" r="r" b="b"/>
            <a:pathLst>
              <a:path w="1976120">
                <a:moveTo>
                  <a:pt x="0" y="0"/>
                </a:moveTo>
                <a:lnTo>
                  <a:pt x="1975518" y="0"/>
                </a:lnTo>
              </a:path>
            </a:pathLst>
          </a:custGeom>
          <a:ln w="7686">
            <a:solidFill>
              <a:srgbClr val="CACACA"/>
            </a:solidFill>
          </a:ln>
        </p:spPr>
        <p:txBody>
          <a:bodyPr wrap="square" lIns="0" tIns="0" rIns="0" bIns="0" rtlCol="0"/>
          <a:lstStyle/>
          <a:p/>
        </p:txBody>
      </p:sp>
      <p:sp>
        <p:nvSpPr>
          <p:cNvPr id="17" name="object 17"/>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8" name="object 18"/>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9" name="object 19"/>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20" name="object 20"/>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21" name="object 21"/>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23" name="object 23"/>
          <p:cNvSpPr txBox="1">
            <a:spLocks noGrp="1"/>
          </p:cNvSpPr>
          <p:nvPr>
            <p:ph type="dt" sz="half" idx="6"/>
          </p:nvPr>
        </p:nvSpPr>
        <p:spPr>
          <a:xfrm>
            <a:off x="241300" y="10321925"/>
            <a:ext cx="2427605" cy="132080"/>
          </a:xfrm>
          <a:prstGeom prst="rect">
            <a:avLst/>
          </a:prstGeom>
        </p:spPr>
        <p:txBody>
          <a:bodyPr vert="horz" wrap="square" lIns="0" tIns="1905" rIns="0" bIns="0" rtlCol="0">
            <a:spAutoFit/>
          </a:bodyPr>
          <a:lstStyle/>
          <a:p>
            <a:pPr marL="12700">
              <a:lnSpc>
                <a:spcPct val="100000"/>
              </a:lnSpc>
              <a:spcBef>
                <a:spcPts val="15"/>
              </a:spcBef>
            </a:pPr>
            <a:r>
              <a:rPr spc="-5" dirty="0"/>
              <a:t>SeaBridge Equity</a:t>
            </a:r>
            <a:r>
              <a:rPr spc="-30" dirty="0"/>
              <a:t> </a:t>
            </a:r>
            <a:r>
              <a:rPr spc="-5" dirty="0"/>
              <a:t>Research</a:t>
            </a:r>
            <a:endParaRPr spc="-5" dirty="0"/>
          </a:p>
        </p:txBody>
      </p:sp>
      <p:sp>
        <p:nvSpPr>
          <p:cNvPr id="24" name="object 24"/>
          <p:cNvSpPr txBox="1"/>
          <p:nvPr/>
        </p:nvSpPr>
        <p:spPr>
          <a:xfrm>
            <a:off x="3338830" y="10321925"/>
            <a:ext cx="1716405" cy="132080"/>
          </a:xfrm>
          <a:prstGeom prst="rect">
            <a:avLst/>
          </a:prstGeom>
        </p:spPr>
        <p:txBody>
          <a:bodyPr vert="horz" wrap="square" lIns="0" tIns="1905" rIns="0" bIns="0" rtlCol="0">
            <a:spAutoFit/>
          </a:bodyPr>
          <a:lstStyle/>
          <a:p>
            <a:pPr marL="12700">
              <a:lnSpc>
                <a:spcPct val="100000"/>
              </a:lnSpc>
              <a:spcBef>
                <a:spcPts val="15"/>
              </a:spcBef>
            </a:pPr>
            <a:r>
              <a:rPr sz="850" spc="-5" dirty="0">
                <a:solidFill>
                  <a:srgbClr val="CACACA"/>
                </a:solidFill>
                <a:latin typeface="Arial" panose="020B0604020202020204"/>
                <a:cs typeface="Arial" panose="020B0604020202020204"/>
                <a:hlinkClick r:id="rId4"/>
              </a:rPr>
              <a:t>www.SeaBridge.com</a:t>
            </a:r>
            <a:endParaRPr sz="850">
              <a:latin typeface="Arial" panose="020B0604020202020204"/>
              <a:cs typeface="Arial" panose="020B0604020202020204"/>
            </a:endParaRPr>
          </a:p>
        </p:txBody>
      </p:sp>
      <p:sp>
        <p:nvSpPr>
          <p:cNvPr id="25" name="object 25"/>
          <p:cNvSpPr txBox="1">
            <a:spLocks noGrp="1"/>
          </p:cNvSpPr>
          <p:nvPr>
            <p:ph type="sldNum" sz="quarter" idx="7"/>
          </p:nvPr>
        </p:nvSpPr>
        <p:spPr>
          <a:xfrm>
            <a:off x="6513763" y="10321926"/>
            <a:ext cx="713740" cy="132080"/>
          </a:xfrm>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lang="en-US" spc="-70" dirty="0"/>
              <a:t>6</a:t>
            </a:r>
            <a:endParaRPr lang="en-US" spc="-7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19338" y="9173578"/>
            <a:ext cx="6933565" cy="0"/>
          </a:xfrm>
          <a:custGeom>
            <a:avLst/>
            <a:gdLst/>
            <a:ahLst/>
            <a:cxnLst/>
            <a:rect l="l" t="t" r="r" b="b"/>
            <a:pathLst>
              <a:path w="6933565">
                <a:moveTo>
                  <a:pt x="0" y="0"/>
                </a:moveTo>
                <a:lnTo>
                  <a:pt x="6933531" y="0"/>
                </a:lnTo>
              </a:path>
            </a:pathLst>
          </a:custGeom>
          <a:ln w="7686">
            <a:solidFill>
              <a:srgbClr val="CACACA"/>
            </a:solidFill>
          </a:ln>
        </p:spPr>
        <p:txBody>
          <a:bodyPr wrap="square" lIns="0" tIns="0" rIns="0" bIns="0" rtlCol="0"/>
          <a:lstStyle/>
          <a:p/>
        </p:txBody>
      </p:sp>
      <p:sp>
        <p:nvSpPr>
          <p:cNvPr id="3" name="object 3"/>
          <p:cNvSpPr txBox="1"/>
          <p:nvPr/>
        </p:nvSpPr>
        <p:spPr>
          <a:xfrm>
            <a:off x="302794" y="417094"/>
            <a:ext cx="6964680" cy="1821815"/>
          </a:xfrm>
          <a:prstGeom prst="rect">
            <a:avLst/>
          </a:prstGeom>
        </p:spPr>
        <p:txBody>
          <a:bodyPr vert="horz" wrap="square" lIns="0" tIns="17780" rIns="0" bIns="0" rtlCol="0">
            <a:spAutoFit/>
          </a:bodyPr>
          <a:lstStyle/>
          <a:p>
            <a:pPr>
              <a:lnSpc>
                <a:spcPct val="100000"/>
              </a:lnSpc>
            </a:pPr>
            <a:r>
              <a:rPr sz="1050" b="1" spc="15" dirty="0">
                <a:solidFill>
                  <a:srgbClr val="0070C0"/>
                </a:solidFill>
                <a:latin typeface="Arial" panose="020B0604020202020204"/>
                <a:cs typeface="Arial" panose="020B0604020202020204"/>
              </a:rPr>
              <a:t>Valuation</a:t>
            </a:r>
            <a:endParaRPr sz="1050">
              <a:solidFill>
                <a:srgbClr val="0070C0"/>
              </a:solidFill>
              <a:latin typeface="Arial" panose="020B0604020202020204"/>
              <a:cs typeface="Arial" panose="020B0604020202020204"/>
            </a:endParaRPr>
          </a:p>
          <a:p>
            <a:pPr marL="12700" marR="13970" algn="just">
              <a:lnSpc>
                <a:spcPct val="113000"/>
              </a:lnSpc>
              <a:spcBef>
                <a:spcPts val="570"/>
              </a:spcBef>
            </a:pPr>
            <a:r>
              <a:rPr sz="850" spc="-5" dirty="0">
                <a:solidFill>
                  <a:srgbClr val="3E3E3E"/>
                </a:solidFill>
                <a:latin typeface="Arial" panose="020B0604020202020204"/>
                <a:cs typeface="Arial" panose="020B0604020202020204"/>
                <a:sym typeface="+mn-ea"/>
              </a:rPr>
              <a:t>American Express shares are up 21.9% and 49.9%, in the year-to-date period and over the trailing 12-month period, respectively. Stocks in the  SeaBridge sub-industry are up 8.4% and the SeaBridge Finance sector are up 9% in the year-to-date period, respectively. Over the past year, the SeaBridge  sub-industry are up 10.2% but the sector is up 33.8%.</a:t>
            </a:r>
            <a:endParaRPr sz="850">
              <a:latin typeface="Arial" panose="020B0604020202020204"/>
              <a:cs typeface="Arial" panose="020B0604020202020204"/>
            </a:endParaRPr>
          </a:p>
          <a:p>
            <a:pPr>
              <a:lnSpc>
                <a:spcPct val="100000"/>
              </a:lnSpc>
              <a:spcBef>
                <a:spcPts val="5"/>
              </a:spcBef>
            </a:pPr>
            <a:endParaRPr sz="85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sym typeface="+mn-ea"/>
              </a:rPr>
              <a:t>The S&amp;P 500 index is up 2.9% in the year-to-date period and 42.6% in the past</a:t>
            </a:r>
            <a:r>
              <a:rPr sz="850" spc="1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year.</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15240" algn="just">
              <a:lnSpc>
                <a:spcPct val="113000"/>
              </a:lnSpc>
            </a:pPr>
            <a:r>
              <a:rPr sz="850" spc="-5" dirty="0">
                <a:solidFill>
                  <a:srgbClr val="3E3E3E"/>
                </a:solidFill>
                <a:latin typeface="Arial" panose="020B0604020202020204"/>
                <a:cs typeface="Arial" panose="020B0604020202020204"/>
                <a:sym typeface="+mn-ea"/>
              </a:rPr>
              <a:t>The stock is currently trading at 21.26x forward 12-month earnings, which compares to 14.45x for the SeaBridge sub-industry, 16.92x for the SeaBridge  sector and 22.12x for the S&amp;P 500 index.</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6510" algn="just">
              <a:lnSpc>
                <a:spcPct val="113000"/>
              </a:lnSpc>
            </a:pPr>
            <a:r>
              <a:rPr sz="850" spc="-5" dirty="0">
                <a:solidFill>
                  <a:srgbClr val="3E3E3E"/>
                </a:solidFill>
                <a:latin typeface="Arial" panose="020B0604020202020204"/>
                <a:cs typeface="Arial" panose="020B0604020202020204"/>
                <a:sym typeface="+mn-ea"/>
              </a:rPr>
              <a:t>Over the past five years, the stock has traded as high as 21.26x and as low as 8.03x, with a 5-year median of 13.53x. Our Neutral  recommendation indicates that the stock will perform in-line with the market. Our $155 price target reflects 22.37x forward</a:t>
            </a:r>
            <a:r>
              <a:rPr sz="850" spc="14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earnings.</a:t>
            </a:r>
            <a:endParaRPr sz="850">
              <a:latin typeface="Arial" panose="020B0604020202020204"/>
              <a:cs typeface="Arial" panose="020B0604020202020204"/>
            </a:endParaRPr>
          </a:p>
        </p:txBody>
      </p:sp>
      <p:sp>
        <p:nvSpPr>
          <p:cNvPr id="4" name="object 4"/>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5" name="object 5"/>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6" name="object 6"/>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7" name="object 7"/>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8" name="object 8"/>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0" name="object 10"/>
          <p:cNvSpPr txBox="1">
            <a:spLocks noGrp="1"/>
          </p:cNvSpPr>
          <p:nvPr>
            <p:ph type="dt" sz="half" idx="6"/>
          </p:nvPr>
        </p:nvSpPr>
        <p:spPr>
          <a:xfrm>
            <a:off x="241300" y="10321925"/>
            <a:ext cx="1928495" cy="132080"/>
          </a:xfrm>
          <a:prstGeom prst="rect">
            <a:avLst/>
          </a:prstGeom>
        </p:spPr>
        <p:txBody>
          <a:bodyPr vert="horz" wrap="square" lIns="0" tIns="1905" rIns="0" bIns="0" rtlCol="0">
            <a:spAutoFit/>
          </a:bodyPr>
          <a:lstStyle/>
          <a:p>
            <a:pPr marL="12700">
              <a:lnSpc>
                <a:spcPct val="100000"/>
              </a:lnSpc>
              <a:spcBef>
                <a:spcPts val="15"/>
              </a:spcBef>
            </a:pPr>
            <a:r>
              <a:rPr spc="-5" dirty="0"/>
              <a:t>SeaBridge Equity</a:t>
            </a:r>
            <a:r>
              <a:rPr spc="-30" dirty="0"/>
              <a:t> </a:t>
            </a:r>
            <a:r>
              <a:rPr spc="-5" dirty="0"/>
              <a:t>Research</a:t>
            </a:r>
            <a:endParaRPr spc="-5" dirty="0"/>
          </a:p>
        </p:txBody>
      </p:sp>
      <p:sp>
        <p:nvSpPr>
          <p:cNvPr id="11" name="object 11"/>
          <p:cNvSpPr txBox="1"/>
          <p:nvPr/>
        </p:nvSpPr>
        <p:spPr>
          <a:xfrm>
            <a:off x="3338830" y="10321925"/>
            <a:ext cx="2487295" cy="132080"/>
          </a:xfrm>
          <a:prstGeom prst="rect">
            <a:avLst/>
          </a:prstGeom>
        </p:spPr>
        <p:txBody>
          <a:bodyPr vert="horz" wrap="square" lIns="0" tIns="1905" rIns="0" bIns="0" rtlCol="0">
            <a:spAutoFit/>
          </a:bodyPr>
          <a:lstStyle/>
          <a:p>
            <a:pPr marL="12700">
              <a:lnSpc>
                <a:spcPct val="100000"/>
              </a:lnSpc>
              <a:spcBef>
                <a:spcPts val="15"/>
              </a:spcBef>
            </a:pPr>
            <a:r>
              <a:rPr sz="850" spc="-5" dirty="0">
                <a:solidFill>
                  <a:srgbClr val="CACACA"/>
                </a:solidFill>
                <a:latin typeface="Arial" panose="020B0604020202020204"/>
                <a:cs typeface="Arial" panose="020B0604020202020204"/>
                <a:hlinkClick r:id="rId1"/>
              </a:rPr>
              <a:t>www.SeaBridge.com</a:t>
            </a:r>
            <a:endParaRPr sz="850">
              <a:latin typeface="Arial" panose="020B0604020202020204"/>
              <a:cs typeface="Arial" panose="020B0604020202020204"/>
            </a:endParaRPr>
          </a:p>
        </p:txBody>
      </p:sp>
      <p:sp>
        <p:nvSpPr>
          <p:cNvPr id="12" name="object 12"/>
          <p:cNvSpPr txBox="1">
            <a:spLocks noGrp="1"/>
          </p:cNvSpPr>
          <p:nvPr>
            <p:ph type="sldNum" sz="quarter" idx="7"/>
          </p:nvPr>
        </p:nvSpPr>
        <p:spPr>
          <a:xfrm>
            <a:off x="6513763" y="10321926"/>
            <a:ext cx="713740" cy="132080"/>
          </a:xfrm>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lang="en-US" spc="-70" dirty="0"/>
              <a:t>6</a:t>
            </a:r>
            <a:endParaRPr lang="en-US" spc="-70" dirty="0"/>
          </a:p>
        </p:txBody>
      </p:sp>
    </p:spTree>
  </p:cSld>
  <p:clrMapOvr>
    <a:masterClrMapping/>
  </p:clrMapOvr>
</p:sld>
</file>

<file path=ppt/tags/tag1.xml><?xml version="1.0" encoding="utf-8"?>
<p:tagLst xmlns:p="http://schemas.openxmlformats.org/presentationml/2006/main">
  <p:tag name="KSO_WM_UNIT_TABLE_BEAUTIFY" val="smartTable{132ecf7a-929a-4739-b952-24c20eca790a}"/>
</p:tagLst>
</file>

<file path=ppt/tags/tag2.xml><?xml version="1.0" encoding="utf-8"?>
<p:tagLst xmlns:p="http://schemas.openxmlformats.org/presentationml/2006/main">
  <p:tag name="KSO_WM_UNIT_TABLE_BEAUTIFY" val="smartTable{3a1be96b-a64c-4d07-b69d-47196f8edb34}"/>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11416</Words>
  <Application>WPS 演示</Application>
  <PresentationFormat>On-screen Show (4:3)</PresentationFormat>
  <Paragraphs>270</Paragraphs>
  <Slides>6</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6</vt:i4>
      </vt:variant>
    </vt:vector>
  </HeadingPairs>
  <TitlesOfParts>
    <vt:vector size="16" baseType="lpstr">
      <vt:lpstr>Arial</vt:lpstr>
      <vt:lpstr>宋体</vt:lpstr>
      <vt:lpstr>Wingdings</vt:lpstr>
      <vt:lpstr>Arial</vt:lpstr>
      <vt:lpstr>Times New Roman</vt:lpstr>
      <vt:lpstr>Calibri</vt:lpstr>
      <vt:lpstr>微软雅黑</vt:lpstr>
      <vt:lpstr>Arial Unicode MS</vt:lpstr>
      <vt:lpstr>Wingdings</vt:lpstr>
      <vt:lpstr>Office Theme</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Zacks Equity Research Report for MSFT</dc:title>
  <dc:creator/>
  <dc:subject>Zacks Equity Research Report for MSFT</dc:subject>
  <cp:lastModifiedBy>frank</cp:lastModifiedBy>
  <cp:revision>13</cp:revision>
  <dcterms:created xsi:type="dcterms:W3CDTF">2021-02-28T15:54:00Z</dcterms:created>
  <dcterms:modified xsi:type="dcterms:W3CDTF">2021-03-21T00:45:09Z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2021-02-28T00:00:00Z</vt:filetime>
  </property>
  <property fmtid="{D5CDD505-2E9C-101B-9397-08002B2CF9AE}" pid="3" name="Creator">
    <vt:lpwstr>PD4ML. HTML to PDF Converter for Java (370fx2)</vt:lpwstr>
  </property>
  <property fmtid="{D5CDD505-2E9C-101B-9397-08002B2CF9AE}" pid="4" name="LastSaved">
    <vt:filetime>2021-02-28T00:00:00Z</vt:filetime>
  </property>
  <property fmtid="{D5CDD505-2E9C-101B-9397-08002B2CF9AE}" pid="5" name="KSOProductBuildVer">
    <vt:lpwstr>2052-11.1.0.9513</vt:lpwstr>
  </property>
</Properties>
</file>