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jpg" ContentType="image/jpg"/>
  <Override PartName="/ppt/slides/slide8.xml" ContentType="application/vnd.openxmlformats-officedocument.presentationml.slide+xml"/>
  <Override PartName="/ppt/slides/slide9.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6" name="Holder 6"/>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7" name="Holder 7"/>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 name="Holder 4"/>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5" name="Holder 5"/>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 name="Holder 3"/>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4" name="Holder 4"/>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9</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a:xfrm>
            <a:off x="241300" y="10321926"/>
            <a:ext cx="113220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9</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zacks.com/stocks/industry-rank/industry/diversified-operations-48" TargetMode="Externa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hyperlink" Target="http://www.zack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jpg"/><Relationship Id="rId3"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hyperlink" Target="https://www.zacks.com/stock/chart/HON/fundamental/peg-ratio-ttm" TargetMode="External"/><Relationship Id="rId4" Type="http://schemas.openxmlformats.org/officeDocument/2006/relationships/hyperlink" Target="https://www.zacks.com/stock/chart/GE/fundamental/peg-ratio-ttm" TargetMode="External"/><Relationship Id="rId5" Type="http://schemas.openxmlformats.org/officeDocument/2006/relationships/hyperlink" Target="https://www.zacks.com/stock/chart/MMM/fundamental/peg-ratio-ttm" TargetMode="External"/><Relationship Id="rId6" Type="http://schemas.openxmlformats.org/officeDocument/2006/relationships/hyperlink" Target="https://www.zacks.com/stock/chart/PH/fundamental/peg-ratio-ttm" TargetMode="External"/><Relationship Id="rId7" Type="http://schemas.openxmlformats.org/officeDocument/2006/relationships/hyperlink" Target="https://www.zacks.com/stock/chart/HON/fundamental/price-book-value" TargetMode="External"/><Relationship Id="rId8" Type="http://schemas.openxmlformats.org/officeDocument/2006/relationships/hyperlink" Target="https://www.zacks.com/stock/chart/GE/fundamental/price-book-value" TargetMode="External"/><Relationship Id="rId9" Type="http://schemas.openxmlformats.org/officeDocument/2006/relationships/hyperlink" Target="https://www.zacks.com/stock/chart/MMM/fundamental/price-book-value" TargetMode="External"/><Relationship Id="rId10" Type="http://schemas.openxmlformats.org/officeDocument/2006/relationships/hyperlink" Target="https://www.zacks.com/stock/chart/PH/fundamental/price-book-value" TargetMode="External"/><Relationship Id="rId11" Type="http://schemas.openxmlformats.org/officeDocument/2006/relationships/hyperlink" Target="https://www.zacks.com/stock/chart/HON/fundamental/pe-ratio-ttm" TargetMode="External"/><Relationship Id="rId12" Type="http://schemas.openxmlformats.org/officeDocument/2006/relationships/hyperlink" Target="https://www.zacks.com/stock/chart/GE/fundamental/pe-ratio-ttm" TargetMode="External"/><Relationship Id="rId13" Type="http://schemas.openxmlformats.org/officeDocument/2006/relationships/hyperlink" Target="https://www.zacks.com/stock/chart/MMM/fundamental/pe-ratio-ttm" TargetMode="External"/><Relationship Id="rId14" Type="http://schemas.openxmlformats.org/officeDocument/2006/relationships/hyperlink" Target="https://www.zacks.com/stock/chart/PH/fundamental/pe-ratio-ttm" TargetMode="External"/><Relationship Id="rId15" Type="http://schemas.openxmlformats.org/officeDocument/2006/relationships/hyperlink" Target="https://www.zacks.com/stock/chart/HON/fundamental/ps-ratio-ttm" TargetMode="External"/><Relationship Id="rId16" Type="http://schemas.openxmlformats.org/officeDocument/2006/relationships/hyperlink" Target="https://www.zacks.com/stock/chart/GE/fundamental/ps-ratio-ttm" TargetMode="External"/><Relationship Id="rId17" Type="http://schemas.openxmlformats.org/officeDocument/2006/relationships/hyperlink" Target="https://www.zacks.com/stock/chart/MMM/fundamental/ps-ratio-ttm" TargetMode="External"/><Relationship Id="rId18" Type="http://schemas.openxmlformats.org/officeDocument/2006/relationships/hyperlink" Target="https://www.zacks.com/stock/chart/PH/fundamental/ps-ratio-ttm" TargetMode="External"/><Relationship Id="rId19" Type="http://schemas.openxmlformats.org/officeDocument/2006/relationships/hyperlink" Target="https://www.zacks.com/stock/chart/HON/fundamental/earnings-yield-ttm" TargetMode="External"/><Relationship Id="rId20" Type="http://schemas.openxmlformats.org/officeDocument/2006/relationships/hyperlink" Target="https://www.zacks.com/stock/chart/GE/fundamental/earnings-yield-ttm" TargetMode="External"/><Relationship Id="rId21" Type="http://schemas.openxmlformats.org/officeDocument/2006/relationships/hyperlink" Target="https://www.zacks.com/stock/chart/MMM/fundamental/earnings-yield-ttm" TargetMode="External"/><Relationship Id="rId22" Type="http://schemas.openxmlformats.org/officeDocument/2006/relationships/hyperlink" Target="https://www.zacks.com/stock/chart/PH/fundamental/earnings-yield-ttm" TargetMode="External"/><Relationship Id="rId23" Type="http://schemas.openxmlformats.org/officeDocument/2006/relationships/hyperlink" Target="https://www.zacks.com/stock/chart/HON/fundamental/debt-equity-ratio-quarterly" TargetMode="External"/><Relationship Id="rId24" Type="http://schemas.openxmlformats.org/officeDocument/2006/relationships/hyperlink" Target="https://www.zacks.com/stock/chart/GE/fundamental/debt-equity-ratio-quarterly" TargetMode="External"/><Relationship Id="rId25" Type="http://schemas.openxmlformats.org/officeDocument/2006/relationships/hyperlink" Target="https://www.zacks.com/stock/chart/MMM/fundamental/debt-equity-ratio-quarterly" TargetMode="External"/><Relationship Id="rId26" Type="http://schemas.openxmlformats.org/officeDocument/2006/relationships/hyperlink" Target="https://www.zacks.com/stock/chart/PH/fundamental/debt-equity-ratio-quarterly" TargetMode="External"/><Relationship Id="rId27" Type="http://schemas.openxmlformats.org/officeDocument/2006/relationships/image" Target="../media/image14.png"/><Relationship Id="rId28" Type="http://schemas.openxmlformats.org/officeDocument/2006/relationships/image" Target="../media/image15.png"/><Relationship Id="rId29" Type="http://schemas.openxmlformats.org/officeDocument/2006/relationships/image" Target="../media/image11.png"/><Relationship Id="rId30" Type="http://schemas.openxmlformats.org/officeDocument/2006/relationships/hyperlink" Target="http://www.zacks.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930400" cy="758825"/>
          </a:xfrm>
          <a:prstGeom prst="rect">
            <a:avLst/>
          </a:prstGeom>
        </p:spPr>
        <p:txBody>
          <a:bodyPr wrap="square" lIns="0" tIns="15240" rIns="0" bIns="0" rtlCol="0" vert="horz">
            <a:spAutoFit/>
          </a:bodyPr>
          <a:lstStyle/>
          <a:p>
            <a:pPr>
              <a:lnSpc>
                <a:spcPct val="100000"/>
              </a:lnSpc>
              <a:spcBef>
                <a:spcPts val="120"/>
              </a:spcBef>
            </a:pPr>
            <a:r>
              <a:rPr dirty="0" sz="1250" spc="10" b="1">
                <a:solidFill>
                  <a:srgbClr val="007F06"/>
                </a:solidFill>
                <a:latin typeface="Arial"/>
                <a:cs typeface="Arial"/>
              </a:rPr>
              <a:t>Honeywell</a:t>
            </a:r>
            <a:r>
              <a:rPr dirty="0" sz="1250" spc="-75" b="1">
                <a:solidFill>
                  <a:srgbClr val="007F06"/>
                </a:solidFill>
                <a:latin typeface="Arial"/>
                <a:cs typeface="Arial"/>
              </a:rPr>
              <a:t> </a:t>
            </a:r>
            <a:r>
              <a:rPr dirty="0" sz="1250" spc="10" b="1">
                <a:solidFill>
                  <a:srgbClr val="007F06"/>
                </a:solidFill>
                <a:latin typeface="Arial"/>
                <a:cs typeface="Arial"/>
              </a:rPr>
              <a:t>(HON)</a:t>
            </a:r>
            <a:endParaRPr sz="1250">
              <a:latin typeface="Arial"/>
              <a:cs typeface="Arial"/>
            </a:endParaRPr>
          </a:p>
          <a:p>
            <a:pPr>
              <a:lnSpc>
                <a:spcPct val="100000"/>
              </a:lnSpc>
              <a:spcBef>
                <a:spcPts val="1110"/>
              </a:spcBef>
            </a:pPr>
            <a:r>
              <a:rPr dirty="0" sz="1000" spc="10" b="1">
                <a:latin typeface="Arial"/>
                <a:cs typeface="Arial"/>
              </a:rPr>
              <a:t>$212.91 </a:t>
            </a:r>
            <a:r>
              <a:rPr dirty="0" sz="900">
                <a:solidFill>
                  <a:srgbClr val="3E3E3E"/>
                </a:solidFill>
                <a:latin typeface="Arial"/>
                <a:cs typeface="Arial"/>
              </a:rPr>
              <a:t>(As of</a:t>
            </a:r>
            <a:r>
              <a:rPr dirty="0" sz="900" spc="-30">
                <a:solidFill>
                  <a:srgbClr val="3E3E3E"/>
                </a:solidFill>
                <a:latin typeface="Arial"/>
                <a:cs typeface="Arial"/>
              </a:rPr>
              <a:t> </a:t>
            </a:r>
            <a:r>
              <a:rPr dirty="0" sz="900">
                <a:solidFill>
                  <a:srgbClr val="3E3E3E"/>
                </a:solidFill>
                <a:latin typeface="Arial"/>
                <a:cs typeface="Arial"/>
              </a:rPr>
              <a:t>03/19/21)</a:t>
            </a:r>
            <a:endParaRPr sz="900">
              <a:latin typeface="Arial"/>
              <a:cs typeface="Arial"/>
            </a:endParaRPr>
          </a:p>
          <a:p>
            <a:pPr>
              <a:lnSpc>
                <a:spcPct val="100000"/>
              </a:lnSpc>
              <a:spcBef>
                <a:spcPts val="735"/>
              </a:spcBef>
            </a:pPr>
            <a:r>
              <a:rPr dirty="0" sz="900">
                <a:solidFill>
                  <a:srgbClr val="3E3E3E"/>
                </a:solidFill>
                <a:latin typeface="Arial"/>
                <a:cs typeface="Arial"/>
              </a:rPr>
              <a:t>Price Target (6-12 Months):</a:t>
            </a:r>
            <a:r>
              <a:rPr dirty="0" sz="900" spc="45">
                <a:solidFill>
                  <a:srgbClr val="3E3E3E"/>
                </a:solidFill>
                <a:latin typeface="Arial"/>
                <a:cs typeface="Arial"/>
              </a:rPr>
              <a:t> </a:t>
            </a:r>
            <a:r>
              <a:rPr dirty="0" sz="1000" spc="10" b="1">
                <a:latin typeface="Arial"/>
                <a:cs typeface="Arial"/>
              </a:rPr>
              <a:t>$217.00</a:t>
            </a:r>
            <a:endParaRPr sz="1000">
              <a:latin typeface="Arial"/>
              <a:cs typeface="Arial"/>
            </a:endParaRPr>
          </a:p>
        </p:txBody>
      </p:sp>
      <p:sp>
        <p:nvSpPr>
          <p:cNvPr id="3" name="object 3"/>
          <p:cNvSpPr txBox="1"/>
          <p:nvPr/>
        </p:nvSpPr>
        <p:spPr>
          <a:xfrm>
            <a:off x="3513221" y="726239"/>
            <a:ext cx="12179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Long Term: 6-12</a:t>
            </a:r>
            <a:r>
              <a:rPr dirty="0" sz="850" spc="-60">
                <a:solidFill>
                  <a:srgbClr val="3E3E3E"/>
                </a:solidFill>
                <a:latin typeface="Arial"/>
                <a:cs typeface="Arial"/>
              </a:rPr>
              <a:t> </a:t>
            </a:r>
            <a:r>
              <a:rPr dirty="0" sz="850" spc="-5">
                <a:solidFill>
                  <a:srgbClr val="3E3E3E"/>
                </a:solidFill>
                <a:latin typeface="Arial"/>
                <a:cs typeface="Arial"/>
              </a:rPr>
              <a:t>Months</a:t>
            </a:r>
            <a:endParaRPr sz="850">
              <a:latin typeface="Arial"/>
              <a:cs typeface="Arial"/>
            </a:endParaRPr>
          </a:p>
        </p:txBody>
      </p:sp>
      <p:sp>
        <p:nvSpPr>
          <p:cNvPr id="4" name="object 4"/>
          <p:cNvSpPr/>
          <p:nvPr/>
        </p:nvSpPr>
        <p:spPr>
          <a:xfrm>
            <a:off x="4785393" y="719722"/>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34008" y="726239"/>
            <a:ext cx="383540" cy="154940"/>
          </a:xfrm>
          <a:prstGeom prst="rect">
            <a:avLst/>
          </a:prstGeom>
        </p:spPr>
        <p:txBody>
          <a:bodyPr wrap="square" lIns="0" tIns="12065" rIns="0" bIns="0" rtlCol="0" vert="horz">
            <a:spAutoFit/>
          </a:bodyPr>
          <a:lstStyle/>
          <a:p>
            <a:pPr>
              <a:lnSpc>
                <a:spcPct val="100000"/>
              </a:lnSpc>
              <a:spcBef>
                <a:spcPts val="95"/>
              </a:spcBef>
            </a:pPr>
            <a:r>
              <a:rPr dirty="0" sz="850" spc="-5" b="1">
                <a:solidFill>
                  <a:srgbClr val="3E3E3E"/>
                </a:solidFill>
                <a:latin typeface="Arial"/>
                <a:cs typeface="Arial"/>
              </a:rPr>
              <a:t>Neutral</a:t>
            </a:r>
            <a:endParaRPr sz="850">
              <a:latin typeface="Arial"/>
              <a:cs typeface="Arial"/>
            </a:endParaRPr>
          </a:p>
        </p:txBody>
      </p:sp>
      <p:sp>
        <p:nvSpPr>
          <p:cNvPr id="6" name="object 6"/>
          <p:cNvSpPr txBox="1"/>
          <p:nvPr/>
        </p:nvSpPr>
        <p:spPr>
          <a:xfrm>
            <a:off x="4858418" y="652665"/>
            <a:ext cx="1837055" cy="612775"/>
          </a:xfrm>
          <a:prstGeom prst="rect">
            <a:avLst/>
          </a:prstGeom>
        </p:spPr>
        <p:txBody>
          <a:bodyPr wrap="square" lIns="0" tIns="79375" rIns="0" bIns="0" rtlCol="0" vert="horz">
            <a:spAutoFit/>
          </a:bodyPr>
          <a:lstStyle/>
          <a:p>
            <a:pPr marL="7620">
              <a:lnSpc>
                <a:spcPct val="100000"/>
              </a:lnSpc>
              <a:spcBef>
                <a:spcPts val="625"/>
              </a:spcBef>
            </a:pPr>
            <a:r>
              <a:rPr dirty="0" sz="900" b="1">
                <a:solidFill>
                  <a:srgbClr val="3E3E3E"/>
                </a:solidFill>
                <a:latin typeface="Arial"/>
                <a:cs typeface="Arial"/>
              </a:rPr>
              <a:t>Zacks</a:t>
            </a:r>
            <a:r>
              <a:rPr dirty="0" sz="900" spc="-5" b="1">
                <a:solidFill>
                  <a:srgbClr val="3E3E3E"/>
                </a:solidFill>
                <a:latin typeface="Arial"/>
                <a:cs typeface="Arial"/>
              </a:rPr>
              <a:t> </a:t>
            </a:r>
            <a:r>
              <a:rPr dirty="0" sz="900" b="1">
                <a:solidFill>
                  <a:srgbClr val="3E3E3E"/>
                </a:solidFill>
                <a:latin typeface="Arial"/>
                <a:cs typeface="Arial"/>
              </a:rPr>
              <a:t>Recommendation:</a:t>
            </a:r>
            <a:endParaRPr sz="900">
              <a:latin typeface="Arial"/>
              <a:cs typeface="Arial"/>
            </a:endParaRPr>
          </a:p>
          <a:p>
            <a:pPr>
              <a:lnSpc>
                <a:spcPct val="100000"/>
              </a:lnSpc>
              <a:spcBef>
                <a:spcPts val="484"/>
              </a:spcBef>
            </a:pPr>
            <a:r>
              <a:rPr dirty="0" sz="850" spc="-5">
                <a:solidFill>
                  <a:srgbClr val="3E3E3E"/>
                </a:solidFill>
                <a:latin typeface="Arial"/>
                <a:cs typeface="Arial"/>
              </a:rPr>
              <a:t>(Since:</a:t>
            </a:r>
            <a:r>
              <a:rPr dirty="0" sz="850" spc="-35">
                <a:solidFill>
                  <a:srgbClr val="3E3E3E"/>
                </a:solidFill>
                <a:latin typeface="Arial"/>
                <a:cs typeface="Arial"/>
              </a:rPr>
              <a:t> </a:t>
            </a:r>
            <a:r>
              <a:rPr dirty="0" sz="850" spc="-5">
                <a:solidFill>
                  <a:srgbClr val="3E3E3E"/>
                </a:solidFill>
                <a:latin typeface="Arial"/>
                <a:cs typeface="Arial"/>
              </a:rPr>
              <a:t>12/23/18)</a:t>
            </a:r>
            <a:endParaRPr sz="850">
              <a:latin typeface="Arial"/>
              <a:cs typeface="Arial"/>
            </a:endParaRPr>
          </a:p>
          <a:p>
            <a:pPr>
              <a:lnSpc>
                <a:spcPct val="100000"/>
              </a:lnSpc>
              <a:spcBef>
                <a:spcPts val="490"/>
              </a:spcBef>
            </a:pPr>
            <a:r>
              <a:rPr dirty="0" sz="850" spc="-5">
                <a:solidFill>
                  <a:srgbClr val="3E3E3E"/>
                </a:solidFill>
                <a:latin typeface="Arial"/>
                <a:cs typeface="Arial"/>
              </a:rPr>
              <a:t>Prior Recommendation:</a:t>
            </a:r>
            <a:r>
              <a:rPr dirty="0" sz="850" spc="5">
                <a:solidFill>
                  <a:srgbClr val="3E3E3E"/>
                </a:solidFill>
                <a:latin typeface="Arial"/>
                <a:cs typeface="Arial"/>
              </a:rPr>
              <a:t> </a:t>
            </a:r>
            <a:r>
              <a:rPr dirty="0" sz="850" spc="-5">
                <a:solidFill>
                  <a:srgbClr val="3E3E3E"/>
                </a:solidFill>
                <a:latin typeface="Arial"/>
                <a:cs typeface="Arial"/>
              </a:rPr>
              <a:t>Underperform</a:t>
            </a:r>
            <a:endParaRPr sz="850">
              <a:latin typeface="Arial"/>
              <a:cs typeface="Arial"/>
            </a:endParaRPr>
          </a:p>
        </p:txBody>
      </p:sp>
      <p:sp>
        <p:nvSpPr>
          <p:cNvPr id="7" name="object 7"/>
          <p:cNvSpPr/>
          <p:nvPr/>
        </p:nvSpPr>
        <p:spPr>
          <a:xfrm>
            <a:off x="4785393" y="1388477"/>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38704"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221" y="1329656"/>
            <a:ext cx="2665095" cy="574040"/>
          </a:xfrm>
          <a:prstGeom prst="rect">
            <a:avLst/>
          </a:prstGeom>
        </p:spPr>
        <p:txBody>
          <a:bodyPr wrap="square" lIns="0" tIns="71120" rIns="0" bIns="0" rtlCol="0" vert="horz">
            <a:spAutoFit/>
          </a:bodyPr>
          <a:lstStyle/>
          <a:p>
            <a:pPr algn="r" marR="345440">
              <a:lnSpc>
                <a:spcPct val="100000"/>
              </a:lnSpc>
              <a:spcBef>
                <a:spcPts val="560"/>
              </a:spcBef>
              <a:tabLst>
                <a:tab pos="1352550" algn="l"/>
              </a:tabLst>
            </a:pPr>
            <a:r>
              <a:rPr dirty="0" sz="850" spc="-5">
                <a:solidFill>
                  <a:srgbClr val="3E3E3E"/>
                </a:solidFill>
                <a:latin typeface="Arial"/>
                <a:cs typeface="Arial"/>
              </a:rPr>
              <a:t>Short Term: </a:t>
            </a:r>
            <a:r>
              <a:rPr dirty="0" sz="850" spc="45">
                <a:solidFill>
                  <a:srgbClr val="3E3E3E"/>
                </a:solidFill>
                <a:latin typeface="Arial"/>
                <a:cs typeface="Arial"/>
              </a:rPr>
              <a:t> </a:t>
            </a:r>
            <a:r>
              <a:rPr dirty="0" sz="850" spc="-5">
                <a:solidFill>
                  <a:srgbClr val="3E3E3E"/>
                </a:solidFill>
                <a:latin typeface="Arial"/>
                <a:cs typeface="Arial"/>
              </a:rPr>
              <a:t>1-3</a:t>
            </a:r>
            <a:r>
              <a:rPr dirty="0" sz="850" spc="5">
                <a:solidFill>
                  <a:srgbClr val="3E3E3E"/>
                </a:solidFill>
                <a:latin typeface="Arial"/>
                <a:cs typeface="Arial"/>
              </a:rPr>
              <a:t> </a:t>
            </a:r>
            <a:r>
              <a:rPr dirty="0" sz="850" spc="-5">
                <a:solidFill>
                  <a:srgbClr val="3E3E3E"/>
                </a:solidFill>
                <a:latin typeface="Arial"/>
                <a:cs typeface="Arial"/>
              </a:rPr>
              <a:t>Months	</a:t>
            </a:r>
            <a:r>
              <a:rPr dirty="0" sz="900" b="1">
                <a:solidFill>
                  <a:srgbClr val="3E3E3E"/>
                </a:solidFill>
                <a:latin typeface="Arial"/>
                <a:cs typeface="Arial"/>
              </a:rPr>
              <a:t>Zacks Rank:</a:t>
            </a:r>
            <a:r>
              <a:rPr dirty="0" sz="900" spc="-10" b="1">
                <a:solidFill>
                  <a:srgbClr val="3E3E3E"/>
                </a:solidFill>
                <a:latin typeface="Arial"/>
                <a:cs typeface="Arial"/>
              </a:rPr>
              <a:t> </a:t>
            </a:r>
            <a:r>
              <a:rPr dirty="0" sz="900">
                <a:solidFill>
                  <a:srgbClr val="3E3E3E"/>
                </a:solidFill>
                <a:latin typeface="Arial"/>
                <a:cs typeface="Arial"/>
              </a:rPr>
              <a:t>(1-5)</a:t>
            </a:r>
            <a:endParaRPr sz="900">
              <a:latin typeface="Arial"/>
              <a:cs typeface="Arial"/>
            </a:endParaRPr>
          </a:p>
          <a:p>
            <a:pPr algn="r" marR="360680">
              <a:lnSpc>
                <a:spcPct val="100000"/>
              </a:lnSpc>
              <a:spcBef>
                <a:spcPts val="425"/>
              </a:spcBef>
            </a:pPr>
            <a:r>
              <a:rPr dirty="0" sz="850" spc="-5">
                <a:solidFill>
                  <a:srgbClr val="3E3E3E"/>
                </a:solidFill>
                <a:latin typeface="Arial"/>
                <a:cs typeface="Arial"/>
              </a:rPr>
              <a:t>Zacks Style</a:t>
            </a:r>
            <a:r>
              <a:rPr dirty="0" sz="850" spc="-45">
                <a:solidFill>
                  <a:srgbClr val="3E3E3E"/>
                </a:solidFill>
                <a:latin typeface="Arial"/>
                <a:cs typeface="Arial"/>
              </a:rPr>
              <a:t> </a:t>
            </a:r>
            <a:r>
              <a:rPr dirty="0" sz="850" spc="-5">
                <a:solidFill>
                  <a:srgbClr val="3E3E3E"/>
                </a:solidFill>
                <a:latin typeface="Arial"/>
                <a:cs typeface="Arial"/>
              </a:rPr>
              <a:t>Scores:</a:t>
            </a:r>
            <a:endParaRPr sz="850">
              <a:latin typeface="Arial"/>
              <a:cs typeface="Arial"/>
            </a:endParaRPr>
          </a:p>
          <a:p>
            <a:pPr marL="1344930">
              <a:lnSpc>
                <a:spcPct val="100000"/>
              </a:lnSpc>
              <a:spcBef>
                <a:spcPts val="310"/>
              </a:spcBef>
              <a:tabLst>
                <a:tab pos="2167255" algn="l"/>
              </a:tabLst>
            </a:pPr>
            <a:r>
              <a:rPr dirty="0" sz="850" spc="-5">
                <a:solidFill>
                  <a:srgbClr val="3E3E3E"/>
                </a:solidFill>
                <a:latin typeface="Arial"/>
                <a:cs typeface="Arial"/>
              </a:rPr>
              <a:t>Value:</a:t>
            </a:r>
            <a:r>
              <a:rPr dirty="0" sz="850">
                <a:solidFill>
                  <a:srgbClr val="3E3E3E"/>
                </a:solidFill>
                <a:latin typeface="Arial"/>
                <a:cs typeface="Arial"/>
              </a:rPr>
              <a:t> </a:t>
            </a:r>
            <a:r>
              <a:rPr dirty="0" sz="850" spc="-5">
                <a:solidFill>
                  <a:srgbClr val="3E3E3E"/>
                </a:solidFill>
                <a:latin typeface="Arial"/>
                <a:cs typeface="Arial"/>
              </a:rPr>
              <a:t>C	Growth:</a:t>
            </a:r>
            <a:r>
              <a:rPr dirty="0" sz="850" spc="-50">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p:txBody>
      </p:sp>
      <p:sp>
        <p:nvSpPr>
          <p:cNvPr id="10" name="object 10"/>
          <p:cNvSpPr/>
          <p:nvPr/>
        </p:nvSpPr>
        <p:spPr>
          <a:xfrm>
            <a:off x="6307388"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26534" y="1282436"/>
            <a:ext cx="692150" cy="621030"/>
          </a:xfrm>
          <a:prstGeom prst="rect">
            <a:avLst/>
          </a:prstGeom>
        </p:spPr>
        <p:txBody>
          <a:bodyPr wrap="square" lIns="0" tIns="87630" rIns="0" bIns="0" rtlCol="0" vert="horz">
            <a:spAutoFit/>
          </a:bodyPr>
          <a:lstStyle/>
          <a:p>
            <a:pPr algn="r" marR="5080">
              <a:lnSpc>
                <a:spcPct val="100000"/>
              </a:lnSpc>
              <a:spcBef>
                <a:spcPts val="690"/>
              </a:spcBef>
            </a:pPr>
            <a:r>
              <a:rPr dirty="0" sz="850" spc="5" b="1">
                <a:solidFill>
                  <a:srgbClr val="3E3E3E"/>
                </a:solidFill>
                <a:latin typeface="Arial"/>
                <a:cs typeface="Arial"/>
              </a:rPr>
              <a:t>3</a:t>
            </a:r>
            <a:r>
              <a:rPr dirty="0" sz="900" b="1">
                <a:solidFill>
                  <a:srgbClr val="3E3E3E"/>
                </a:solidFill>
                <a:latin typeface="Arial"/>
                <a:cs typeface="Arial"/>
              </a:rPr>
              <a:t>-Hold</a:t>
            </a:r>
            <a:endParaRPr sz="900">
              <a:latin typeface="Arial"/>
              <a:cs typeface="Arial"/>
            </a:endParaRPr>
          </a:p>
          <a:p>
            <a:pPr marL="292100">
              <a:lnSpc>
                <a:spcPct val="100000"/>
              </a:lnSpc>
              <a:spcBef>
                <a:spcPts val="545"/>
              </a:spcBef>
            </a:pPr>
            <a:r>
              <a:rPr dirty="0" sz="850" spc="-5">
                <a:solidFill>
                  <a:srgbClr val="3E3E3E"/>
                </a:solidFill>
                <a:latin typeface="Arial"/>
                <a:cs typeface="Arial"/>
              </a:rPr>
              <a:t>VGM:</a:t>
            </a:r>
            <a:r>
              <a:rPr dirty="0" sz="850" spc="-75">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a:p>
            <a:pPr algn="r" marR="7620">
              <a:lnSpc>
                <a:spcPct val="100000"/>
              </a:lnSpc>
              <a:spcBef>
                <a:spcPts val="430"/>
              </a:spcBef>
            </a:pPr>
            <a:r>
              <a:rPr dirty="0" sz="850" spc="-5">
                <a:solidFill>
                  <a:srgbClr val="3E3E3E"/>
                </a:solidFill>
                <a:latin typeface="Arial"/>
                <a:cs typeface="Arial"/>
              </a:rPr>
              <a:t>Momentum:</a:t>
            </a:r>
            <a:r>
              <a:rPr dirty="0" sz="850" spc="-75">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p:txBody>
      </p:sp>
      <p:sp>
        <p:nvSpPr>
          <p:cNvPr id="12" name="object 12"/>
          <p:cNvSpPr/>
          <p:nvPr/>
        </p:nvSpPr>
        <p:spPr>
          <a:xfrm>
            <a:off x="3517064" y="1319296"/>
            <a:ext cx="1261110" cy="0"/>
          </a:xfrm>
          <a:custGeom>
            <a:avLst/>
            <a:gdLst/>
            <a:ahLst/>
            <a:cxnLst/>
            <a:rect l="l" t="t" r="r" b="b"/>
            <a:pathLst>
              <a:path w="1261110" h="0">
                <a:moveTo>
                  <a:pt x="0" y="0"/>
                </a:moveTo>
                <a:lnTo>
                  <a:pt x="1260642" y="0"/>
                </a:lnTo>
              </a:path>
            </a:pathLst>
          </a:custGeom>
          <a:ln w="7686">
            <a:solidFill>
              <a:srgbClr val="CCCCCC"/>
            </a:solidFill>
          </a:ln>
        </p:spPr>
        <p:txBody>
          <a:bodyPr wrap="square" lIns="0" tIns="0" rIns="0" bIns="0" rtlCol="0"/>
          <a:lstStyle/>
          <a:p/>
        </p:txBody>
      </p:sp>
      <p:sp>
        <p:nvSpPr>
          <p:cNvPr id="13" name="object 13"/>
          <p:cNvSpPr/>
          <p:nvPr/>
        </p:nvSpPr>
        <p:spPr>
          <a:xfrm>
            <a:off x="4785393" y="1319296"/>
            <a:ext cx="2313940" cy="0"/>
          </a:xfrm>
          <a:custGeom>
            <a:avLst/>
            <a:gdLst/>
            <a:ahLst/>
            <a:cxnLst/>
            <a:rect l="l" t="t" r="r" b="b"/>
            <a:pathLst>
              <a:path w="2313940" h="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w="0"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w="0"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wrap="square" lIns="0" tIns="17780" rIns="0" bIns="0" rtlCol="0" vert="horz">
            <a:spAutoFit/>
          </a:bodyPr>
          <a:lstStyle/>
          <a:p>
            <a:pPr marL="12700">
              <a:lnSpc>
                <a:spcPct val="100000"/>
              </a:lnSpc>
              <a:spcBef>
                <a:spcPts val="140"/>
              </a:spcBef>
            </a:pPr>
            <a:r>
              <a:rPr dirty="0" sz="1050" spc="25" b="1">
                <a:solidFill>
                  <a:srgbClr val="007F06"/>
                </a:solidFill>
                <a:latin typeface="Arial"/>
                <a:cs typeface="Arial"/>
              </a:rPr>
              <a:t>Summary</a:t>
            </a:r>
            <a:endParaRPr sz="1050">
              <a:latin typeface="Arial"/>
              <a:cs typeface="Arial"/>
            </a:endParaRPr>
          </a:p>
        </p:txBody>
      </p:sp>
      <p:graphicFrame>
        <p:nvGraphicFramePr>
          <p:cNvPr id="19" name="object 19"/>
          <p:cNvGraphicFramePr>
            <a:graphicFrameLocks noGrp="1"/>
          </p:cNvGraphicFramePr>
          <p:nvPr/>
        </p:nvGraphicFramePr>
        <p:xfrm>
          <a:off x="283744" y="4964436"/>
          <a:ext cx="3065145" cy="4460875"/>
        </p:xfrm>
        <a:graphic>
          <a:graphicData uri="http://schemas.openxmlformats.org/drawingml/2006/table">
            <a:tbl>
              <a:tblPr firstRow="1" bandRow="1">
                <a:tableStyleId>{2D5ABB26-0587-4C30-8999-92F81FD0307C}</a:tableStyleId>
              </a:tblPr>
              <a:tblGrid>
                <a:gridCol w="1591310"/>
                <a:gridCol w="1473835"/>
              </a:tblGrid>
              <a:tr h="218039">
                <a:tc>
                  <a:txBody>
                    <a:bodyPr/>
                    <a:lstStyle/>
                    <a:p>
                      <a:pPr marL="31750">
                        <a:lnSpc>
                          <a:spcPts val="1195"/>
                        </a:lnSpc>
                      </a:pPr>
                      <a:r>
                        <a:rPr dirty="0" sz="1050" spc="20" b="1">
                          <a:solidFill>
                            <a:srgbClr val="007F06"/>
                          </a:solidFill>
                          <a:latin typeface="Arial"/>
                          <a:cs typeface="Arial"/>
                        </a:rPr>
                        <a:t>Data</a:t>
                      </a:r>
                      <a:r>
                        <a:rPr dirty="0" sz="1050" spc="5" b="1">
                          <a:solidFill>
                            <a:srgbClr val="007F06"/>
                          </a:solidFill>
                          <a:latin typeface="Arial"/>
                          <a:cs typeface="Arial"/>
                        </a:rPr>
                        <a:t> </a:t>
                      </a:r>
                      <a:r>
                        <a:rPr dirty="0" sz="1050" spc="20" b="1">
                          <a:solidFill>
                            <a:srgbClr val="007F06"/>
                          </a:solidFill>
                          <a:latin typeface="Arial"/>
                          <a:cs typeface="Arial"/>
                        </a:rPr>
                        <a:t>Overview</a:t>
                      </a:r>
                      <a:endParaRPr sz="1050">
                        <a:latin typeface="Arial"/>
                        <a:cs typeface="Arial"/>
                      </a:endParaRPr>
                    </a:p>
                  </a:txBody>
                  <a:tcPr marL="0" marR="0" marB="0" marT="0"/>
                </a:tc>
                <a:tc>
                  <a:txBody>
                    <a:bodyPr/>
                    <a:lstStyle/>
                    <a:p>
                      <a:pPr>
                        <a:lnSpc>
                          <a:spcPct val="100000"/>
                        </a:lnSpc>
                      </a:pPr>
                      <a:endParaRPr sz="800">
                        <a:latin typeface="Times New Roman"/>
                        <a:cs typeface="Times New Roman"/>
                      </a:endParaRPr>
                    </a:p>
                  </a:txBody>
                  <a:tcPr marL="0" marR="0" marB="0" marT="0"/>
                </a:tc>
              </a:tr>
              <a:tr h="238877">
                <a:tc>
                  <a:txBody>
                    <a:bodyPr/>
                    <a:lstStyle/>
                    <a:p>
                      <a:pPr marL="31750">
                        <a:lnSpc>
                          <a:spcPct val="100000"/>
                        </a:lnSpc>
                        <a:spcBef>
                          <a:spcPts val="415"/>
                        </a:spcBef>
                      </a:pPr>
                      <a:r>
                        <a:rPr dirty="0" sz="850" spc="-5">
                          <a:solidFill>
                            <a:srgbClr val="3E3E3E"/>
                          </a:solidFill>
                          <a:latin typeface="Arial"/>
                          <a:cs typeface="Arial"/>
                        </a:rPr>
                        <a:t>52 Week</a:t>
                      </a:r>
                      <a:r>
                        <a:rPr dirty="0" sz="850" spc="-10">
                          <a:solidFill>
                            <a:srgbClr val="3E3E3E"/>
                          </a:solidFill>
                          <a:latin typeface="Arial"/>
                          <a:cs typeface="Arial"/>
                        </a:rPr>
                        <a:t> </a:t>
                      </a:r>
                      <a:r>
                        <a:rPr dirty="0" sz="850" spc="-5">
                          <a:solidFill>
                            <a:srgbClr val="3E3E3E"/>
                          </a:solidFill>
                          <a:latin typeface="Arial"/>
                          <a:cs typeface="Arial"/>
                        </a:rPr>
                        <a:t>High-Low</a:t>
                      </a:r>
                      <a:endParaRPr sz="850">
                        <a:latin typeface="Arial"/>
                        <a:cs typeface="Arial"/>
                      </a:endParaRPr>
                    </a:p>
                  </a:txBody>
                  <a:tcPr marL="0" marR="0" marB="0" marT="52705"/>
                </a:tc>
                <a:tc>
                  <a:txBody>
                    <a:bodyPr/>
                    <a:lstStyle/>
                    <a:p>
                      <a:pPr algn="r" marR="29845">
                        <a:lnSpc>
                          <a:spcPct val="100000"/>
                        </a:lnSpc>
                        <a:spcBef>
                          <a:spcPts val="415"/>
                        </a:spcBef>
                      </a:pPr>
                      <a:r>
                        <a:rPr dirty="0" sz="850" spc="-5" b="1">
                          <a:solidFill>
                            <a:srgbClr val="3E3E3E"/>
                          </a:solidFill>
                          <a:latin typeface="Arial"/>
                          <a:cs typeface="Arial"/>
                        </a:rPr>
                        <a:t>$219.00 -</a:t>
                      </a:r>
                      <a:r>
                        <a:rPr dirty="0" sz="850" spc="-50" b="1">
                          <a:solidFill>
                            <a:srgbClr val="3E3E3E"/>
                          </a:solidFill>
                          <a:latin typeface="Arial"/>
                          <a:cs typeface="Arial"/>
                        </a:rPr>
                        <a:t> </a:t>
                      </a:r>
                      <a:r>
                        <a:rPr dirty="0" sz="850" spc="-5" b="1">
                          <a:solidFill>
                            <a:srgbClr val="3E3E3E"/>
                          </a:solidFill>
                          <a:latin typeface="Arial"/>
                          <a:cs typeface="Arial"/>
                        </a:rPr>
                        <a:t>$101.08</a:t>
                      </a:r>
                      <a:endParaRPr sz="850">
                        <a:latin typeface="Arial"/>
                        <a:cs typeface="Arial"/>
                      </a:endParaRPr>
                    </a:p>
                  </a:txBody>
                  <a:tcPr marL="0" marR="0" marB="0" marT="52705"/>
                </a:tc>
              </a:tr>
              <a:tr h="230605">
                <a:tc>
                  <a:txBody>
                    <a:bodyPr/>
                    <a:lstStyle/>
                    <a:p>
                      <a:pPr marL="31750">
                        <a:lnSpc>
                          <a:spcPct val="100000"/>
                        </a:lnSpc>
                        <a:spcBef>
                          <a:spcPts val="350"/>
                        </a:spcBef>
                      </a:pPr>
                      <a:r>
                        <a:rPr dirty="0" sz="850" spc="-5">
                          <a:solidFill>
                            <a:srgbClr val="3E3E3E"/>
                          </a:solidFill>
                          <a:latin typeface="Arial"/>
                          <a:cs typeface="Arial"/>
                        </a:rPr>
                        <a:t>20 Day Average Volume</a:t>
                      </a:r>
                      <a:r>
                        <a:rPr dirty="0" sz="850" spc="-15">
                          <a:solidFill>
                            <a:srgbClr val="3E3E3E"/>
                          </a:solidFill>
                          <a:latin typeface="Arial"/>
                          <a:cs typeface="Arial"/>
                        </a:rPr>
                        <a:t> </a:t>
                      </a:r>
                      <a:r>
                        <a:rPr dirty="0" sz="850" spc="-5">
                          <a:solidFill>
                            <a:srgbClr val="3E3E3E"/>
                          </a:solidFill>
                          <a:latin typeface="Arial"/>
                          <a:cs typeface="Arial"/>
                        </a:rPr>
                        <a:t>(sh)</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2,869,750</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Cap</a:t>
                      </a:r>
                      <a:endParaRPr sz="850">
                        <a:latin typeface="Arial"/>
                        <a:cs typeface="Arial"/>
                      </a:endParaRPr>
                    </a:p>
                  </a:txBody>
                  <a:tcPr marL="0" marR="0" marB="0" marT="44450"/>
                </a:tc>
                <a:tc>
                  <a:txBody>
                    <a:bodyPr/>
                    <a:lstStyle/>
                    <a:p>
                      <a:pPr algn="r" marR="28575">
                        <a:lnSpc>
                          <a:spcPct val="100000"/>
                        </a:lnSpc>
                        <a:spcBef>
                          <a:spcPts val="350"/>
                        </a:spcBef>
                      </a:pPr>
                      <a:r>
                        <a:rPr dirty="0" sz="850" spc="-5" b="1">
                          <a:solidFill>
                            <a:srgbClr val="3E3E3E"/>
                          </a:solidFill>
                          <a:latin typeface="Arial"/>
                          <a:cs typeface="Arial"/>
                        </a:rPr>
                        <a:t>$149.5</a:t>
                      </a:r>
                      <a:r>
                        <a:rPr dirty="0" sz="850" spc="-80" b="1">
                          <a:solidFill>
                            <a:srgbClr val="3E3E3E"/>
                          </a:solidFill>
                          <a:latin typeface="Arial"/>
                          <a:cs typeface="Arial"/>
                        </a:rPr>
                        <a:t> </a:t>
                      </a:r>
                      <a:r>
                        <a:rPr dirty="0" sz="850" spc="-5" b="1">
                          <a:solidFill>
                            <a:srgbClr val="3E3E3E"/>
                          </a:solidFill>
                          <a:latin typeface="Arial"/>
                          <a:cs typeface="Arial"/>
                        </a:rPr>
                        <a:t>B</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YTD Price</a:t>
                      </a:r>
                      <a:r>
                        <a:rPr dirty="0" sz="850" spc="-1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1.1%</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Beta</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1.17</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Dividend / Div</a:t>
                      </a:r>
                      <a:r>
                        <a:rPr dirty="0" sz="850" spc="-10">
                          <a:solidFill>
                            <a:srgbClr val="3E3E3E"/>
                          </a:solidFill>
                          <a:latin typeface="Arial"/>
                          <a:cs typeface="Arial"/>
                        </a:rPr>
                        <a:t> </a:t>
                      </a:r>
                      <a:r>
                        <a:rPr dirty="0" sz="850" spc="-5">
                          <a:solidFill>
                            <a:srgbClr val="3E3E3E"/>
                          </a:solidFill>
                          <a:latin typeface="Arial"/>
                          <a:cs typeface="Arial"/>
                        </a:rPr>
                        <a:t>Yld</a:t>
                      </a:r>
                      <a:endParaRPr sz="850">
                        <a:latin typeface="Arial"/>
                        <a:cs typeface="Arial"/>
                      </a:endParaRPr>
                    </a:p>
                  </a:txBody>
                  <a:tcPr marL="0" marR="0" marB="0" marT="44450"/>
                </a:tc>
                <a:tc>
                  <a:txBody>
                    <a:bodyPr/>
                    <a:lstStyle/>
                    <a:p>
                      <a:pPr algn="r" marR="30480">
                        <a:lnSpc>
                          <a:spcPct val="100000"/>
                        </a:lnSpc>
                        <a:spcBef>
                          <a:spcPts val="350"/>
                        </a:spcBef>
                      </a:pPr>
                      <a:r>
                        <a:rPr dirty="0" sz="850" spc="-5" b="1">
                          <a:solidFill>
                            <a:srgbClr val="3E3E3E"/>
                          </a:solidFill>
                          <a:latin typeface="Arial"/>
                          <a:cs typeface="Arial"/>
                        </a:rPr>
                        <a:t>$3.72 /</a:t>
                      </a:r>
                      <a:r>
                        <a:rPr dirty="0" sz="850" spc="-70" b="1">
                          <a:solidFill>
                            <a:srgbClr val="3E3E3E"/>
                          </a:solidFill>
                          <a:latin typeface="Arial"/>
                          <a:cs typeface="Arial"/>
                        </a:rPr>
                        <a:t> </a:t>
                      </a:r>
                      <a:r>
                        <a:rPr dirty="0" sz="850" spc="-5" b="1">
                          <a:solidFill>
                            <a:srgbClr val="3E3E3E"/>
                          </a:solidFill>
                          <a:latin typeface="Arial"/>
                          <a:cs typeface="Arial"/>
                        </a:rPr>
                        <a:t>1.7%</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Industry</a:t>
                      </a:r>
                      <a:endParaRPr sz="850">
                        <a:latin typeface="Arial"/>
                        <a:cs typeface="Arial"/>
                      </a:endParaRPr>
                    </a:p>
                  </a:txBody>
                  <a:tcPr marL="0" marR="0" marB="0" marT="44450"/>
                </a:tc>
                <a:tc>
                  <a:txBody>
                    <a:bodyPr/>
                    <a:lstStyle/>
                    <a:p>
                      <a:pPr algn="r" marR="24765">
                        <a:lnSpc>
                          <a:spcPct val="100000"/>
                        </a:lnSpc>
                        <a:spcBef>
                          <a:spcPts val="350"/>
                        </a:spcBef>
                      </a:pPr>
                      <a:r>
                        <a:rPr dirty="0" u="sng" sz="850" spc="-5" b="1">
                          <a:solidFill>
                            <a:srgbClr val="0000FF"/>
                          </a:solidFill>
                          <a:uFill>
                            <a:solidFill>
                              <a:srgbClr val="0000FF"/>
                            </a:solidFill>
                          </a:uFill>
                          <a:latin typeface="Arial"/>
                          <a:cs typeface="Arial"/>
                          <a:hlinkClick r:id="rId2"/>
                        </a:rPr>
                        <a:t>Diversified</a:t>
                      </a:r>
                      <a:r>
                        <a:rPr dirty="0" u="sng" sz="850" spc="-30" b="1">
                          <a:solidFill>
                            <a:srgbClr val="0000FF"/>
                          </a:solidFill>
                          <a:uFill>
                            <a:solidFill>
                              <a:srgbClr val="0000FF"/>
                            </a:solidFill>
                          </a:uFill>
                          <a:latin typeface="Arial"/>
                          <a:cs typeface="Arial"/>
                          <a:hlinkClick r:id="rId2"/>
                        </a:rPr>
                        <a:t> </a:t>
                      </a:r>
                      <a:r>
                        <a:rPr dirty="0" u="sng" sz="850" spc="-5" b="1">
                          <a:solidFill>
                            <a:srgbClr val="0000FF"/>
                          </a:solidFill>
                          <a:uFill>
                            <a:solidFill>
                              <a:srgbClr val="0000FF"/>
                            </a:solidFill>
                          </a:uFill>
                          <a:latin typeface="Arial"/>
                          <a:cs typeface="Arial"/>
                          <a:hlinkClick r:id="rId2"/>
                        </a:rPr>
                        <a:t>Operations</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Zacks Industry</a:t>
                      </a:r>
                      <a:r>
                        <a:rPr dirty="0" sz="850" spc="-10">
                          <a:solidFill>
                            <a:srgbClr val="3E3E3E"/>
                          </a:solidFill>
                          <a:latin typeface="Arial"/>
                          <a:cs typeface="Arial"/>
                        </a:rPr>
                        <a:t> </a:t>
                      </a:r>
                      <a:r>
                        <a:rPr dirty="0" sz="850" spc="-5">
                          <a:solidFill>
                            <a:srgbClr val="3E3E3E"/>
                          </a:solidFill>
                          <a:latin typeface="Arial"/>
                          <a:cs typeface="Arial"/>
                        </a:rPr>
                        <a:t>Rank</a:t>
                      </a:r>
                      <a:endParaRPr sz="850">
                        <a:latin typeface="Arial"/>
                        <a:cs typeface="Arial"/>
                      </a:endParaRPr>
                    </a:p>
                  </a:txBody>
                  <a:tcPr marL="0" marR="0" marB="0" marT="44450"/>
                </a:tc>
                <a:tc>
                  <a:txBody>
                    <a:bodyPr/>
                    <a:lstStyle/>
                    <a:p>
                      <a:pPr algn="r" marR="26034">
                        <a:lnSpc>
                          <a:spcPct val="100000"/>
                        </a:lnSpc>
                        <a:spcBef>
                          <a:spcPts val="350"/>
                        </a:spcBef>
                      </a:pPr>
                      <a:r>
                        <a:rPr dirty="0" sz="850" spc="-5" b="1">
                          <a:solidFill>
                            <a:srgbClr val="3E3E3E"/>
                          </a:solidFill>
                          <a:latin typeface="Arial"/>
                          <a:cs typeface="Arial"/>
                        </a:rPr>
                        <a:t>Top 40% (102 out of</a:t>
                      </a:r>
                      <a:r>
                        <a:rPr dirty="0" sz="850" spc="-40" b="1">
                          <a:solidFill>
                            <a:srgbClr val="3E3E3E"/>
                          </a:solidFill>
                          <a:latin typeface="Arial"/>
                          <a:cs typeface="Arial"/>
                        </a:rPr>
                        <a:t> </a:t>
                      </a:r>
                      <a:r>
                        <a:rPr dirty="0" sz="850" spc="-5" b="1">
                          <a:solidFill>
                            <a:srgbClr val="3E3E3E"/>
                          </a:solidFill>
                          <a:latin typeface="Arial"/>
                          <a:cs typeface="Arial"/>
                        </a:rPr>
                        <a:t>253)</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Last 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7940">
                        <a:lnSpc>
                          <a:spcPct val="100000"/>
                        </a:lnSpc>
                      </a:pPr>
                      <a:r>
                        <a:rPr dirty="0" sz="850" b="1">
                          <a:solidFill>
                            <a:srgbClr val="3E3E3E"/>
                          </a:solidFill>
                          <a:latin typeface="Arial"/>
                          <a:cs typeface="Arial"/>
                        </a:rPr>
                        <a:t>3.5%</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Last 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6.5%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EPS F1 Est- 4 week</a:t>
                      </a:r>
                      <a:r>
                        <a:rPr dirty="0" sz="850" spc="-2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0.0%</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Expected 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4450"/>
                </a:tc>
                <a:tc>
                  <a:txBody>
                    <a:bodyPr/>
                    <a:lstStyle/>
                    <a:p>
                      <a:pPr algn="r" marR="26670">
                        <a:lnSpc>
                          <a:spcPct val="100000"/>
                        </a:lnSpc>
                        <a:spcBef>
                          <a:spcPts val="350"/>
                        </a:spcBef>
                      </a:pPr>
                      <a:r>
                        <a:rPr dirty="0" sz="850" b="1">
                          <a:solidFill>
                            <a:srgbClr val="3E3E3E"/>
                          </a:solidFill>
                          <a:latin typeface="Arial"/>
                          <a:cs typeface="Arial"/>
                        </a:rPr>
                        <a:t>05/07/2021</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Earnings</a:t>
                      </a:r>
                      <a:r>
                        <a:rPr dirty="0" sz="850" spc="-10">
                          <a:solidFill>
                            <a:srgbClr val="3E3E3E"/>
                          </a:solidFill>
                          <a:latin typeface="Arial"/>
                          <a:cs typeface="Arial"/>
                        </a:rPr>
                        <a:t> </a:t>
                      </a:r>
                      <a:r>
                        <a:rPr dirty="0" sz="850" spc="-5">
                          <a:solidFill>
                            <a:srgbClr val="3E3E3E"/>
                          </a:solidFill>
                          <a:latin typeface="Arial"/>
                          <a:cs typeface="Arial"/>
                        </a:rPr>
                        <a:t>ESP</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0.0%</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5400">
                        <a:lnSpc>
                          <a:spcPct val="100000"/>
                        </a:lnSpc>
                      </a:pPr>
                      <a:r>
                        <a:rPr dirty="0" sz="850" b="1">
                          <a:solidFill>
                            <a:srgbClr val="3E3E3E"/>
                          </a:solidFill>
                          <a:latin typeface="Arial"/>
                          <a:cs typeface="Arial"/>
                        </a:rPr>
                        <a:t>30.0</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27.1</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PEG</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4130">
                        <a:lnSpc>
                          <a:spcPct val="100000"/>
                        </a:lnSpc>
                        <a:spcBef>
                          <a:spcPts val="350"/>
                        </a:spcBef>
                      </a:pPr>
                      <a:r>
                        <a:rPr dirty="0" sz="850" b="1">
                          <a:solidFill>
                            <a:srgbClr val="3E3E3E"/>
                          </a:solidFill>
                          <a:latin typeface="Arial"/>
                          <a:cs typeface="Arial"/>
                        </a:rPr>
                        <a:t>2.9</a:t>
                      </a:r>
                      <a:endParaRPr sz="850">
                        <a:latin typeface="Arial"/>
                        <a:cs typeface="Arial"/>
                      </a:endParaRPr>
                    </a:p>
                  </a:txBody>
                  <a:tcPr marL="0" marR="0" marB="0" marT="44450"/>
                </a:tc>
              </a:tr>
              <a:tr h="175416">
                <a:tc>
                  <a:txBody>
                    <a:bodyPr/>
                    <a:lstStyle/>
                    <a:p>
                      <a:pPr marL="31750">
                        <a:lnSpc>
                          <a:spcPts val="930"/>
                        </a:lnSpc>
                        <a:spcBef>
                          <a:spcPts val="350"/>
                        </a:spcBef>
                      </a:pPr>
                      <a:r>
                        <a:rPr dirty="0" sz="850" spc="-5">
                          <a:solidFill>
                            <a:srgbClr val="3E3E3E"/>
                          </a:solidFill>
                          <a:latin typeface="Arial"/>
                          <a:cs typeface="Arial"/>
                        </a:rPr>
                        <a:t>P/S</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44450"/>
                </a:tc>
                <a:tc>
                  <a:txBody>
                    <a:bodyPr/>
                    <a:lstStyle/>
                    <a:p>
                      <a:pPr algn="r" marR="24130">
                        <a:lnSpc>
                          <a:spcPts val="930"/>
                        </a:lnSpc>
                        <a:spcBef>
                          <a:spcPts val="350"/>
                        </a:spcBef>
                      </a:pPr>
                      <a:r>
                        <a:rPr dirty="0" sz="850" b="1">
                          <a:solidFill>
                            <a:srgbClr val="3E3E3E"/>
                          </a:solidFill>
                          <a:latin typeface="Arial"/>
                          <a:cs typeface="Arial"/>
                        </a:rPr>
                        <a:t>4.5</a:t>
                      </a:r>
                      <a:endParaRPr sz="850">
                        <a:latin typeface="Arial"/>
                        <a:cs typeface="Arial"/>
                      </a:endParaRPr>
                    </a:p>
                  </a:txBody>
                  <a:tcPr marL="0" marR="0" marB="0" marT="44450"/>
                </a:tc>
              </a:tr>
            </a:tbl>
          </a:graphicData>
        </a:graphic>
      </p:graphicFrame>
      <p:sp>
        <p:nvSpPr>
          <p:cNvPr id="20" name="object 20"/>
          <p:cNvSpPr txBox="1"/>
          <p:nvPr/>
        </p:nvSpPr>
        <p:spPr>
          <a:xfrm>
            <a:off x="3477460" y="2132931"/>
            <a:ext cx="1925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Price, </a:t>
            </a:r>
            <a:r>
              <a:rPr dirty="0" sz="1050" spc="20" b="1">
                <a:solidFill>
                  <a:srgbClr val="007F06"/>
                </a:solidFill>
                <a:latin typeface="Arial"/>
                <a:cs typeface="Arial"/>
              </a:rPr>
              <a:t>Consensus </a:t>
            </a:r>
            <a:r>
              <a:rPr dirty="0" sz="1050" spc="25" b="1">
                <a:solidFill>
                  <a:srgbClr val="007F06"/>
                </a:solidFill>
                <a:latin typeface="Arial"/>
                <a:cs typeface="Arial"/>
              </a:rPr>
              <a:t>&amp;</a:t>
            </a:r>
            <a:r>
              <a:rPr dirty="0" sz="1050" spc="-50" b="1">
                <a:solidFill>
                  <a:srgbClr val="007F06"/>
                </a:solidFill>
                <a:latin typeface="Arial"/>
                <a:cs typeface="Arial"/>
              </a:rPr>
              <a:t> </a:t>
            </a:r>
            <a:r>
              <a:rPr dirty="0" sz="1050" spc="20" b="1">
                <a:solidFill>
                  <a:srgbClr val="007F06"/>
                </a:solidFill>
                <a:latin typeface="Arial"/>
                <a:cs typeface="Arial"/>
              </a:rPr>
              <a:t>Surprise</a:t>
            </a:r>
            <a:endParaRPr sz="1050">
              <a:latin typeface="Arial"/>
              <a:cs typeface="Arial"/>
            </a:endParaRPr>
          </a:p>
        </p:txBody>
      </p:sp>
      <p:sp>
        <p:nvSpPr>
          <p:cNvPr id="21" name="object 21"/>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3" name="object 23"/>
          <p:cNvSpPr txBox="1"/>
          <p:nvPr/>
        </p:nvSpPr>
        <p:spPr>
          <a:xfrm>
            <a:off x="302794" y="2408120"/>
            <a:ext cx="5614670" cy="2969895"/>
          </a:xfrm>
          <a:prstGeom prst="rect">
            <a:avLst/>
          </a:prstGeom>
        </p:spPr>
        <p:txBody>
          <a:bodyPr wrap="square" lIns="0" tIns="12700" rIns="0" bIns="0" rtlCol="0" vert="horz">
            <a:spAutoFit/>
          </a:bodyPr>
          <a:lstStyle/>
          <a:p>
            <a:pPr algn="just" marL="12700" marR="2630805">
              <a:lnSpc>
                <a:spcPct val="118700"/>
              </a:lnSpc>
              <a:spcBef>
                <a:spcPts val="100"/>
              </a:spcBef>
            </a:pPr>
            <a:r>
              <a:rPr dirty="0" sz="850" spc="-5">
                <a:solidFill>
                  <a:srgbClr val="3E3E3E"/>
                </a:solidFill>
                <a:latin typeface="Arial"/>
                <a:cs typeface="Arial"/>
              </a:rPr>
              <a:t>Strength in defense and space businesses as well as solid  demand for warehouse automation products are likely to  boost Honeywell’s revenues in the quarters ahead. Also,  solid demand for personal protective equipment, along with a  strong backlog conversion rate, will act as tailwinds.  Increased commercial and operational excellence initiatives  are likely to improve its near-term profitability. Also, strong  cash flows allow it to effectively deploy capital for making  acquisitions and paying out dividends. However, in the past  six months, the company’s shares have underperformed the  industry. It believes that the coronavirus outbreak-led market  downturn and weak commercial aerospace will adversely  impact its near-term results. Given its extensive geographic  presence, its business is subject to political, economic and  geopolitical</a:t>
            </a:r>
            <a:r>
              <a:rPr dirty="0" sz="850" spc="-10">
                <a:solidFill>
                  <a:srgbClr val="3E3E3E"/>
                </a:solidFill>
                <a:latin typeface="Arial"/>
                <a:cs typeface="Arial"/>
              </a:rPr>
              <a:t> </a:t>
            </a:r>
            <a:r>
              <a:rPr dirty="0" sz="850" spc="-5">
                <a:solidFill>
                  <a:srgbClr val="3E3E3E"/>
                </a:solidFill>
                <a:latin typeface="Arial"/>
                <a:cs typeface="Arial"/>
              </a:rPr>
              <a:t>risks.</a:t>
            </a:r>
            <a:endParaRPr sz="850">
              <a:latin typeface="Arial"/>
              <a:cs typeface="Arial"/>
            </a:endParaRPr>
          </a:p>
          <a:p>
            <a:pPr>
              <a:lnSpc>
                <a:spcPct val="100000"/>
              </a:lnSpc>
            </a:pPr>
            <a:endParaRPr sz="900">
              <a:latin typeface="Times New Roman"/>
              <a:cs typeface="Times New Roman"/>
            </a:endParaRPr>
          </a:p>
          <a:p>
            <a:pPr marL="3187065">
              <a:lnSpc>
                <a:spcPct val="100000"/>
              </a:lnSpc>
              <a:spcBef>
                <a:spcPts val="770"/>
              </a:spcBef>
            </a:pPr>
            <a:r>
              <a:rPr dirty="0" sz="1050" spc="20" b="1">
                <a:solidFill>
                  <a:srgbClr val="007F06"/>
                </a:solidFill>
                <a:latin typeface="Arial"/>
                <a:cs typeface="Arial"/>
              </a:rPr>
              <a:t>Sales and </a:t>
            </a:r>
            <a:r>
              <a:rPr dirty="0" sz="1050" spc="25" b="1">
                <a:solidFill>
                  <a:srgbClr val="007F06"/>
                </a:solidFill>
                <a:latin typeface="Arial"/>
                <a:cs typeface="Arial"/>
              </a:rPr>
              <a:t>EPS </a:t>
            </a:r>
            <a:r>
              <a:rPr dirty="0" sz="1050" spc="20" b="1">
                <a:solidFill>
                  <a:srgbClr val="007F06"/>
                </a:solidFill>
                <a:latin typeface="Arial"/>
                <a:cs typeface="Arial"/>
              </a:rPr>
              <a:t>Growth Rates </a:t>
            </a:r>
            <a:r>
              <a:rPr dirty="0" sz="1050" spc="15" b="1">
                <a:solidFill>
                  <a:srgbClr val="007F06"/>
                </a:solidFill>
                <a:latin typeface="Arial"/>
                <a:cs typeface="Arial"/>
              </a:rPr>
              <a:t>(Y/Y</a:t>
            </a:r>
            <a:r>
              <a:rPr dirty="0" sz="1050" spc="-80" b="1">
                <a:solidFill>
                  <a:srgbClr val="007F06"/>
                </a:solidFill>
                <a:latin typeface="Arial"/>
                <a:cs typeface="Arial"/>
              </a:rPr>
              <a:t> </a:t>
            </a:r>
            <a:r>
              <a:rPr dirty="0" sz="1050" spc="20" b="1">
                <a:solidFill>
                  <a:srgbClr val="007F06"/>
                </a:solidFill>
                <a:latin typeface="Arial"/>
                <a:cs typeface="Arial"/>
              </a:rPr>
              <a:t>%)</a:t>
            </a:r>
            <a:endParaRPr sz="1050">
              <a:latin typeface="Arial"/>
              <a:cs typeface="Arial"/>
            </a:endParaRPr>
          </a:p>
          <a:p>
            <a:pPr marL="3187065">
              <a:lnSpc>
                <a:spcPct val="100000"/>
              </a:lnSpc>
              <a:spcBef>
                <a:spcPts val="940"/>
              </a:spcBef>
              <a:tabLst>
                <a:tab pos="4932045" algn="l"/>
              </a:tabLst>
            </a:pPr>
            <a:r>
              <a:rPr dirty="0" sz="850" spc="-5">
                <a:solidFill>
                  <a:srgbClr val="3E3E3E"/>
                </a:solidFill>
                <a:latin typeface="Arial"/>
                <a:cs typeface="Arial"/>
              </a:rPr>
              <a:t>Sales	EPS</a:t>
            </a:r>
            <a:endParaRPr sz="850">
              <a:latin typeface="Arial"/>
              <a:cs typeface="Arial"/>
            </a:endParaRPr>
          </a:p>
        </p:txBody>
      </p:sp>
      <p:sp>
        <p:nvSpPr>
          <p:cNvPr id="24" name="object 24"/>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5" name="object 25"/>
          <p:cNvSpPr/>
          <p:nvPr/>
        </p:nvSpPr>
        <p:spPr>
          <a:xfrm>
            <a:off x="3797634" y="5535529"/>
            <a:ext cx="3297655" cy="1399005"/>
          </a:xfrm>
          <a:prstGeom prst="rect">
            <a:avLst/>
          </a:prstGeom>
          <a:blipFill>
            <a:blip r:embed="rId6" cstate="print"/>
            <a:stretch>
              <a:fillRect/>
            </a:stretch>
          </a:blipFill>
        </p:spPr>
        <p:txBody>
          <a:bodyPr wrap="square" lIns="0" tIns="0" rIns="0" bIns="0" rtlCol="0"/>
          <a:lstStyle/>
          <a:p/>
        </p:txBody>
      </p:sp>
      <p:graphicFrame>
        <p:nvGraphicFramePr>
          <p:cNvPr id="26" name="object 26"/>
          <p:cNvGraphicFramePr>
            <a:graphicFrameLocks noGrp="1"/>
          </p:cNvGraphicFramePr>
          <p:nvPr/>
        </p:nvGraphicFramePr>
        <p:xfrm>
          <a:off x="3458410" y="7139812"/>
          <a:ext cx="3801745" cy="2146935"/>
        </p:xfrm>
        <a:graphic>
          <a:graphicData uri="http://schemas.openxmlformats.org/drawingml/2006/table">
            <a:tbl>
              <a:tblPr firstRow="1" bandRow="1">
                <a:tableStyleId>{2D5ABB26-0587-4C30-8999-92F81FD0307C}</a:tableStyleId>
              </a:tblPr>
              <a:tblGrid>
                <a:gridCol w="327660"/>
                <a:gridCol w="861694"/>
                <a:gridCol w="683895"/>
                <a:gridCol w="653414"/>
                <a:gridCol w="668655"/>
                <a:gridCol w="605155"/>
              </a:tblGrid>
              <a:tr h="213775">
                <a:tc gridSpan="6">
                  <a:txBody>
                    <a:bodyPr/>
                    <a:lstStyle/>
                    <a:p>
                      <a:pPr marL="31750">
                        <a:lnSpc>
                          <a:spcPts val="1195"/>
                        </a:lnSpc>
                      </a:pPr>
                      <a:r>
                        <a:rPr dirty="0" sz="1050" spc="20" b="1">
                          <a:solidFill>
                            <a:srgbClr val="007F06"/>
                          </a:solidFill>
                          <a:latin typeface="Arial"/>
                          <a:cs typeface="Arial"/>
                        </a:rPr>
                        <a:t>Sales Estimates </a:t>
                      </a:r>
                      <a:r>
                        <a:rPr dirty="0" sz="850" spc="-5" b="1">
                          <a:latin typeface="Arial"/>
                          <a:cs typeface="Arial"/>
                        </a:rPr>
                        <a:t>(millions of</a:t>
                      </a:r>
                      <a:r>
                        <a:rPr dirty="0" sz="850" spc="-105" b="1">
                          <a:latin typeface="Arial"/>
                          <a:cs typeface="Arial"/>
                        </a:rPr>
                        <a:t> </a:t>
                      </a:r>
                      <a:r>
                        <a:rPr dirty="0" sz="850" spc="-5" b="1">
                          <a:latin typeface="Arial"/>
                          <a:cs typeface="Arial"/>
                        </a:rPr>
                        <a:t>$)</a:t>
                      </a:r>
                      <a:endParaRPr sz="850">
                        <a:latin typeface="Arial"/>
                        <a:cs typeface="Arial"/>
                      </a:endParaR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r>
              <a:tr h="184363">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48590">
                        <a:lnSpc>
                          <a:spcPts val="1065"/>
                        </a:lnSpc>
                      </a:pPr>
                      <a:r>
                        <a:rPr dirty="0" sz="950" b="1">
                          <a:solidFill>
                            <a:srgbClr val="3E3E3E"/>
                          </a:solidFill>
                          <a:latin typeface="Arial"/>
                          <a:cs typeface="Arial"/>
                        </a:rPr>
                        <a:t>Q1</a:t>
                      </a:r>
                      <a:endParaRPr sz="950">
                        <a:latin typeface="Arial"/>
                        <a:cs typeface="Arial"/>
                      </a:endParaRPr>
                    </a:p>
                  </a:txBody>
                  <a:tcPr marL="0" marR="0" marB="0" marT="0">
                    <a:lnB w="9525">
                      <a:solidFill>
                        <a:srgbClr val="CCCCCC"/>
                      </a:solidFill>
                      <a:prstDash val="solid"/>
                    </a:lnB>
                  </a:tcPr>
                </a:tc>
                <a:tc>
                  <a:txBody>
                    <a:bodyPr/>
                    <a:lstStyle/>
                    <a:p>
                      <a:pPr algn="r" marR="148590">
                        <a:lnSpc>
                          <a:spcPts val="1065"/>
                        </a:lnSpc>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gn="r" marR="102235">
                        <a:lnSpc>
                          <a:spcPts val="1065"/>
                        </a:lnSpc>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algn="r" marR="22225">
                        <a:lnSpc>
                          <a:spcPts val="1065"/>
                        </a:lnSpc>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39418">
                <a:tc>
                  <a:txBody>
                    <a:bodyPr/>
                    <a:lstStyle/>
                    <a:p>
                      <a:pPr algn="ctr" marR="17145">
                        <a:lnSpc>
                          <a:spcPct val="100000"/>
                        </a:lnSpc>
                        <a:spcBef>
                          <a:spcPts val="570"/>
                        </a:spcBef>
                      </a:pPr>
                      <a:r>
                        <a:rPr dirty="0" sz="850" spc="-5">
                          <a:solidFill>
                            <a:srgbClr val="3E3E3E"/>
                          </a:solidFill>
                          <a:latin typeface="Arial"/>
                          <a:cs typeface="Arial"/>
                        </a:rPr>
                        <a:t>2022</a:t>
                      </a:r>
                      <a:endParaRPr sz="850">
                        <a:latin typeface="Arial"/>
                        <a:cs typeface="Arial"/>
                      </a:endParaRPr>
                    </a:p>
                  </a:txBody>
                  <a:tcPr marL="0" marR="0" marB="0" marT="72390">
                    <a:lnT w="9525">
                      <a:solidFill>
                        <a:srgbClr val="CCCCCC"/>
                      </a:solidFill>
                      <a:prstDash val="solid"/>
                    </a:lnT>
                  </a:tcPr>
                </a:tc>
                <a:tc>
                  <a:txBody>
                    <a:bodyPr/>
                    <a:lstStyle/>
                    <a:p>
                      <a:pPr algn="r" marR="149225">
                        <a:lnSpc>
                          <a:spcPct val="100000"/>
                        </a:lnSpc>
                        <a:spcBef>
                          <a:spcPts val="450"/>
                        </a:spcBef>
                      </a:pPr>
                      <a:r>
                        <a:rPr dirty="0" sz="850" spc="-5">
                          <a:solidFill>
                            <a:srgbClr val="3E3E3E"/>
                          </a:solidFill>
                          <a:latin typeface="Arial"/>
                          <a:cs typeface="Arial"/>
                        </a:rPr>
                        <a:t>8,612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49225">
                        <a:lnSpc>
                          <a:spcPct val="100000"/>
                        </a:lnSpc>
                        <a:spcBef>
                          <a:spcPts val="450"/>
                        </a:spcBef>
                      </a:pPr>
                      <a:r>
                        <a:rPr dirty="0" sz="850" spc="-5">
                          <a:solidFill>
                            <a:srgbClr val="3E3E3E"/>
                          </a:solidFill>
                          <a:latin typeface="Arial"/>
                          <a:cs typeface="Arial"/>
                        </a:rPr>
                        <a:t>9,006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9,075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4775">
                        <a:lnSpc>
                          <a:spcPct val="100000"/>
                        </a:lnSpc>
                        <a:spcBef>
                          <a:spcPts val="450"/>
                        </a:spcBef>
                      </a:pPr>
                      <a:r>
                        <a:rPr dirty="0" sz="850" spc="-5">
                          <a:solidFill>
                            <a:srgbClr val="3E3E3E"/>
                          </a:solidFill>
                          <a:latin typeface="Arial"/>
                          <a:cs typeface="Arial"/>
                        </a:rPr>
                        <a:t>10,006</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25400">
                        <a:lnSpc>
                          <a:spcPct val="100000"/>
                        </a:lnSpc>
                        <a:spcBef>
                          <a:spcPts val="450"/>
                        </a:spcBef>
                      </a:pPr>
                      <a:r>
                        <a:rPr dirty="0" sz="850" spc="-5">
                          <a:solidFill>
                            <a:srgbClr val="3E3E3E"/>
                          </a:solidFill>
                          <a:latin typeface="Arial"/>
                          <a:cs typeface="Arial"/>
                        </a:rPr>
                        <a:t>36,502</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207544">
                <a:tc>
                  <a:txBody>
                    <a:bodyPr/>
                    <a:lstStyle/>
                    <a:p>
                      <a:pPr algn="ctr" marR="17145">
                        <a:lnSpc>
                          <a:spcPct val="100000"/>
                        </a:lnSpc>
                        <a:spcBef>
                          <a:spcPts val="320"/>
                        </a:spcBef>
                      </a:pPr>
                      <a:r>
                        <a:rPr dirty="0" sz="850" spc="-5">
                          <a:solidFill>
                            <a:srgbClr val="3E3E3E"/>
                          </a:solidFill>
                          <a:latin typeface="Arial"/>
                          <a:cs typeface="Arial"/>
                        </a:rPr>
                        <a:t>2021</a:t>
                      </a:r>
                      <a:endParaRPr sz="850">
                        <a:latin typeface="Arial"/>
                        <a:cs typeface="Arial"/>
                      </a:endParaRPr>
                    </a:p>
                  </a:txBody>
                  <a:tcPr marL="0" marR="0" marB="0" marT="40640"/>
                </a:tc>
                <a:tc>
                  <a:txBody>
                    <a:bodyPr/>
                    <a:lstStyle/>
                    <a:p>
                      <a:pPr algn="r" marR="149225">
                        <a:lnSpc>
                          <a:spcPct val="100000"/>
                        </a:lnSpc>
                        <a:spcBef>
                          <a:spcPts val="200"/>
                        </a:spcBef>
                      </a:pPr>
                      <a:r>
                        <a:rPr dirty="0" sz="850" spc="-5">
                          <a:solidFill>
                            <a:srgbClr val="3E3E3E"/>
                          </a:solidFill>
                          <a:latin typeface="Arial"/>
                          <a:cs typeface="Arial"/>
                        </a:rPr>
                        <a:t>8,048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49225">
                        <a:lnSpc>
                          <a:spcPct val="100000"/>
                        </a:lnSpc>
                        <a:spcBef>
                          <a:spcPts val="200"/>
                        </a:spcBef>
                      </a:pPr>
                      <a:r>
                        <a:rPr dirty="0" sz="850" spc="-5">
                          <a:solidFill>
                            <a:srgbClr val="3E3E3E"/>
                          </a:solidFill>
                          <a:latin typeface="Arial"/>
                          <a:cs typeface="Arial"/>
                        </a:rPr>
                        <a:t>8,255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8,522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9,344</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25400">
                        <a:lnSpc>
                          <a:spcPct val="100000"/>
                        </a:lnSpc>
                        <a:spcBef>
                          <a:spcPts val="200"/>
                        </a:spcBef>
                      </a:pPr>
                      <a:r>
                        <a:rPr dirty="0" sz="850" spc="-5">
                          <a:solidFill>
                            <a:srgbClr val="3E3E3E"/>
                          </a:solidFill>
                          <a:latin typeface="Arial"/>
                          <a:cs typeface="Arial"/>
                        </a:rPr>
                        <a:t>34,034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258965">
                <a:tc>
                  <a:txBody>
                    <a:bodyPr/>
                    <a:lstStyle/>
                    <a:p>
                      <a:pPr algn="ctr" marR="17145">
                        <a:lnSpc>
                          <a:spcPct val="100000"/>
                        </a:lnSpc>
                        <a:spcBef>
                          <a:spcPts val="320"/>
                        </a:spcBef>
                      </a:pPr>
                      <a:r>
                        <a:rPr dirty="0" sz="850" spc="-5">
                          <a:solidFill>
                            <a:srgbClr val="3E3E3E"/>
                          </a:solidFill>
                          <a:latin typeface="Arial"/>
                          <a:cs typeface="Arial"/>
                        </a:rPr>
                        <a:t>2020</a:t>
                      </a:r>
                      <a:endParaRPr sz="850">
                        <a:latin typeface="Arial"/>
                        <a:cs typeface="Arial"/>
                      </a:endParaRPr>
                    </a:p>
                  </a:txBody>
                  <a:tcPr marL="0" marR="0" marB="0" marT="40640"/>
                </a:tc>
                <a:tc>
                  <a:txBody>
                    <a:bodyPr/>
                    <a:lstStyle/>
                    <a:p>
                      <a:pPr algn="r" marR="149225">
                        <a:lnSpc>
                          <a:spcPct val="100000"/>
                        </a:lnSpc>
                        <a:spcBef>
                          <a:spcPts val="200"/>
                        </a:spcBef>
                      </a:pPr>
                      <a:r>
                        <a:rPr dirty="0" sz="850" spc="-5">
                          <a:solidFill>
                            <a:srgbClr val="3E3E3E"/>
                          </a:solidFill>
                          <a:latin typeface="Arial"/>
                          <a:cs typeface="Arial"/>
                        </a:rPr>
                        <a:t>8,463</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49225">
                        <a:lnSpc>
                          <a:spcPct val="100000"/>
                        </a:lnSpc>
                        <a:spcBef>
                          <a:spcPts val="200"/>
                        </a:spcBef>
                      </a:pPr>
                      <a:r>
                        <a:rPr dirty="0" sz="850" spc="-5">
                          <a:solidFill>
                            <a:srgbClr val="3E3E3E"/>
                          </a:solidFill>
                          <a:latin typeface="Arial"/>
                          <a:cs typeface="Arial"/>
                        </a:rPr>
                        <a:t>7,477</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7,797</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8,900</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5400">
                        <a:lnSpc>
                          <a:spcPct val="100000"/>
                        </a:lnSpc>
                        <a:spcBef>
                          <a:spcPts val="200"/>
                        </a:spcBef>
                      </a:pPr>
                      <a:r>
                        <a:rPr dirty="0" sz="850" spc="-5">
                          <a:solidFill>
                            <a:srgbClr val="3E3E3E"/>
                          </a:solidFill>
                          <a:latin typeface="Arial"/>
                          <a:cs typeface="Arial"/>
                        </a:rPr>
                        <a:t>32,637</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r h="263882">
                <a:tc>
                  <a:txBody>
                    <a:bodyPr/>
                    <a:lstStyle/>
                    <a:p>
                      <a:pPr algn="ctr" marL="12065">
                        <a:lnSpc>
                          <a:spcPct val="100000"/>
                        </a:lnSpc>
                        <a:spcBef>
                          <a:spcPts val="625"/>
                        </a:spcBef>
                      </a:pPr>
                      <a:r>
                        <a:rPr dirty="0" sz="1050" spc="25" b="1">
                          <a:solidFill>
                            <a:srgbClr val="007F06"/>
                          </a:solidFill>
                          <a:latin typeface="Arial"/>
                          <a:cs typeface="Arial"/>
                        </a:rPr>
                        <a:t>EPS</a:t>
                      </a:r>
                      <a:endParaRPr sz="1050">
                        <a:latin typeface="Arial"/>
                        <a:cs typeface="Arial"/>
                      </a:endParaRPr>
                    </a:p>
                  </a:txBody>
                  <a:tcPr marL="0" marR="0" marB="0" marT="79375"/>
                </a:tc>
                <a:tc>
                  <a:txBody>
                    <a:bodyPr/>
                    <a:lstStyle/>
                    <a:p>
                      <a:pPr algn="r" marR="180975">
                        <a:lnSpc>
                          <a:spcPct val="100000"/>
                        </a:lnSpc>
                        <a:spcBef>
                          <a:spcPts val="625"/>
                        </a:spcBef>
                      </a:pPr>
                      <a:r>
                        <a:rPr dirty="0" sz="1050" b="1">
                          <a:solidFill>
                            <a:srgbClr val="007F06"/>
                          </a:solidFill>
                          <a:latin typeface="Arial"/>
                          <a:cs typeface="Arial"/>
                        </a:rPr>
                        <a:t>Estimates</a:t>
                      </a:r>
                      <a:endParaRPr sz="1050">
                        <a:latin typeface="Arial"/>
                        <a:cs typeface="Arial"/>
                      </a:endParaRPr>
                    </a:p>
                  </a:txBody>
                  <a:tcPr marL="0" marR="0" marB="0" marT="79375"/>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r>
              <a:tr h="206275">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48590">
                        <a:lnSpc>
                          <a:spcPct val="100000"/>
                        </a:lnSpc>
                        <a:spcBef>
                          <a:spcPts val="100"/>
                        </a:spcBef>
                      </a:pPr>
                      <a:r>
                        <a:rPr dirty="0" sz="950" b="1">
                          <a:solidFill>
                            <a:srgbClr val="3E3E3E"/>
                          </a:solidFill>
                          <a:latin typeface="Arial"/>
                          <a:cs typeface="Arial"/>
                        </a:rPr>
                        <a:t>Q1</a:t>
                      </a:r>
                      <a:endParaRPr sz="950">
                        <a:latin typeface="Arial"/>
                        <a:cs typeface="Arial"/>
                      </a:endParaRPr>
                    </a:p>
                  </a:txBody>
                  <a:tcPr marL="0" marR="0" marB="0" marT="12700">
                    <a:lnB w="9525">
                      <a:solidFill>
                        <a:srgbClr val="CCCCCC"/>
                      </a:solidFill>
                      <a:prstDash val="solid"/>
                    </a:lnB>
                  </a:tcPr>
                </a:tc>
                <a:tc>
                  <a:txBody>
                    <a:bodyPr/>
                    <a:lstStyle/>
                    <a:p>
                      <a:pPr algn="r" marR="148590">
                        <a:lnSpc>
                          <a:spcPct val="100000"/>
                        </a:lnSpc>
                        <a:spcBef>
                          <a:spcPts val="100"/>
                        </a:spcBef>
                      </a:pPr>
                      <a:r>
                        <a:rPr dirty="0" sz="950" b="1">
                          <a:solidFill>
                            <a:srgbClr val="3E3E3E"/>
                          </a:solidFill>
                          <a:latin typeface="Arial"/>
                          <a:cs typeface="Arial"/>
                        </a:rPr>
                        <a:t>Q2</a:t>
                      </a:r>
                      <a:endParaRPr sz="950">
                        <a:latin typeface="Arial"/>
                        <a:cs typeface="Arial"/>
                      </a:endParaRPr>
                    </a:p>
                  </a:txBody>
                  <a:tcPr marL="0" marR="0" marB="0" marT="1270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Q3</a:t>
                      </a:r>
                      <a:endParaRPr sz="950">
                        <a:latin typeface="Arial"/>
                        <a:cs typeface="Arial"/>
                      </a:endParaRPr>
                    </a:p>
                  </a:txBody>
                  <a:tcPr marL="0" marR="0" marB="0" marT="12700">
                    <a:lnB w="9525">
                      <a:solidFill>
                        <a:srgbClr val="CCCCCC"/>
                      </a:solidFill>
                      <a:prstDash val="solid"/>
                    </a:lnB>
                  </a:tcPr>
                </a:tc>
                <a:tc>
                  <a:txBody>
                    <a:bodyPr/>
                    <a:lstStyle/>
                    <a:p>
                      <a:pPr algn="r" marR="102235">
                        <a:lnSpc>
                          <a:spcPct val="100000"/>
                        </a:lnSpc>
                        <a:spcBef>
                          <a:spcPts val="100"/>
                        </a:spcBef>
                      </a:pPr>
                      <a:r>
                        <a:rPr dirty="0" sz="950" b="1">
                          <a:solidFill>
                            <a:srgbClr val="3E3E3E"/>
                          </a:solidFill>
                          <a:latin typeface="Arial"/>
                          <a:cs typeface="Arial"/>
                        </a:rPr>
                        <a:t>Q4</a:t>
                      </a:r>
                      <a:endParaRPr sz="950">
                        <a:latin typeface="Arial"/>
                        <a:cs typeface="Arial"/>
                      </a:endParaRPr>
                    </a:p>
                  </a:txBody>
                  <a:tcPr marL="0" marR="0" marB="0" marT="12700">
                    <a:lnB w="9525">
                      <a:solidFill>
                        <a:srgbClr val="CCCCCC"/>
                      </a:solidFill>
                      <a:prstDash val="solid"/>
                    </a:lnB>
                  </a:tcPr>
                </a:tc>
                <a:tc>
                  <a:txBody>
                    <a:bodyPr/>
                    <a:lstStyle/>
                    <a:p>
                      <a:pPr algn="r" marR="22225">
                        <a:lnSpc>
                          <a:spcPct val="100000"/>
                        </a:lnSpc>
                        <a:spcBef>
                          <a:spcPts val="100"/>
                        </a:spcBef>
                      </a:pPr>
                      <a:r>
                        <a:rPr dirty="0" sz="950" b="1">
                          <a:solidFill>
                            <a:srgbClr val="3E3E3E"/>
                          </a:solidFill>
                          <a:latin typeface="Arial"/>
                          <a:cs typeface="Arial"/>
                        </a:rPr>
                        <a:t>Annual*</a:t>
                      </a:r>
                      <a:endParaRPr sz="950">
                        <a:latin typeface="Arial"/>
                        <a:cs typeface="Arial"/>
                      </a:endParaRPr>
                    </a:p>
                  </a:txBody>
                  <a:tcPr marL="0" marR="0" marB="0" marT="12700">
                    <a:lnB w="9525">
                      <a:solidFill>
                        <a:srgbClr val="CCCCCC"/>
                      </a:solidFill>
                      <a:prstDash val="solid"/>
                    </a:lnB>
                  </a:tcPr>
                </a:tc>
              </a:tr>
              <a:tr h="249567">
                <a:tc>
                  <a:txBody>
                    <a:bodyPr/>
                    <a:lstStyle/>
                    <a:p>
                      <a:pPr algn="ctr" marR="17145">
                        <a:lnSpc>
                          <a:spcPct val="100000"/>
                        </a:lnSpc>
                        <a:spcBef>
                          <a:spcPts val="450"/>
                        </a:spcBef>
                      </a:pPr>
                      <a:r>
                        <a:rPr dirty="0" sz="850" spc="-5">
                          <a:solidFill>
                            <a:srgbClr val="3E3E3E"/>
                          </a:solidFill>
                          <a:latin typeface="Arial"/>
                          <a:cs typeface="Arial"/>
                        </a:rPr>
                        <a:t>2022</a:t>
                      </a:r>
                      <a:endParaRPr sz="850">
                        <a:latin typeface="Arial"/>
                        <a:cs typeface="Arial"/>
                      </a:endParaRPr>
                    </a:p>
                  </a:txBody>
                  <a:tcPr marL="0" marR="0" marB="0" marT="57150"/>
                </a:tc>
                <a:tc>
                  <a:txBody>
                    <a:bodyPr/>
                    <a:lstStyle/>
                    <a:p>
                      <a:pPr algn="r" marR="149225">
                        <a:lnSpc>
                          <a:spcPct val="100000"/>
                        </a:lnSpc>
                        <a:spcBef>
                          <a:spcPts val="450"/>
                        </a:spcBef>
                      </a:pPr>
                      <a:r>
                        <a:rPr dirty="0" sz="850" spc="-5">
                          <a:solidFill>
                            <a:srgbClr val="3E3E3E"/>
                          </a:solidFill>
                          <a:latin typeface="Arial"/>
                          <a:cs typeface="Arial"/>
                        </a:rPr>
                        <a:t>$2.09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49225">
                        <a:lnSpc>
                          <a:spcPct val="100000"/>
                        </a:lnSpc>
                        <a:spcBef>
                          <a:spcPts val="450"/>
                        </a:spcBef>
                      </a:pPr>
                      <a:r>
                        <a:rPr dirty="0" sz="850" spc="-5">
                          <a:solidFill>
                            <a:srgbClr val="3E3E3E"/>
                          </a:solidFill>
                          <a:latin typeface="Arial"/>
                          <a:cs typeface="Arial"/>
                        </a:rPr>
                        <a:t>$2.04</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$2.21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02870">
                        <a:lnSpc>
                          <a:spcPct val="100000"/>
                        </a:lnSpc>
                        <a:spcBef>
                          <a:spcPts val="450"/>
                        </a:spcBef>
                      </a:pPr>
                      <a:r>
                        <a:rPr dirty="0" sz="850" spc="-5">
                          <a:solidFill>
                            <a:srgbClr val="3E3E3E"/>
                          </a:solidFill>
                          <a:latin typeface="Arial"/>
                          <a:cs typeface="Arial"/>
                        </a:rPr>
                        <a:t>$2.60</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24130">
                        <a:lnSpc>
                          <a:spcPct val="100000"/>
                        </a:lnSpc>
                        <a:spcBef>
                          <a:spcPts val="450"/>
                        </a:spcBef>
                      </a:pPr>
                      <a:r>
                        <a:rPr dirty="0" sz="850" spc="-5">
                          <a:solidFill>
                            <a:srgbClr val="3E3E3E"/>
                          </a:solidFill>
                          <a:latin typeface="Arial"/>
                          <a:cs typeface="Arial"/>
                        </a:rPr>
                        <a:t>$8.83</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r>
              <a:tr h="166648">
                <a:tc>
                  <a:txBody>
                    <a:bodyPr/>
                    <a:lstStyle/>
                    <a:p>
                      <a:pPr algn="ctr" marR="17145">
                        <a:lnSpc>
                          <a:spcPts val="935"/>
                        </a:lnSpc>
                      </a:pPr>
                      <a:r>
                        <a:rPr dirty="0" sz="850" spc="-5">
                          <a:solidFill>
                            <a:srgbClr val="3E3E3E"/>
                          </a:solidFill>
                          <a:latin typeface="Arial"/>
                          <a:cs typeface="Arial"/>
                        </a:rPr>
                        <a:t>2021</a:t>
                      </a:r>
                      <a:endParaRPr sz="850">
                        <a:latin typeface="Arial"/>
                        <a:cs typeface="Arial"/>
                      </a:endParaRPr>
                    </a:p>
                  </a:txBody>
                  <a:tcPr marL="0" marR="0" marB="0" marT="0"/>
                </a:tc>
                <a:tc>
                  <a:txBody>
                    <a:bodyPr/>
                    <a:lstStyle/>
                    <a:p>
                      <a:pPr algn="r" marR="149225">
                        <a:lnSpc>
                          <a:spcPts val="935"/>
                        </a:lnSpc>
                      </a:pPr>
                      <a:r>
                        <a:rPr dirty="0" sz="850" spc="-5">
                          <a:solidFill>
                            <a:srgbClr val="3E3E3E"/>
                          </a:solidFill>
                          <a:latin typeface="Arial"/>
                          <a:cs typeface="Arial"/>
                        </a:rPr>
                        <a:t>$1.79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49225">
                        <a:lnSpc>
                          <a:spcPts val="935"/>
                        </a:lnSpc>
                      </a:pPr>
                      <a:r>
                        <a:rPr dirty="0" sz="850" spc="-5">
                          <a:solidFill>
                            <a:srgbClr val="3E3E3E"/>
                          </a:solidFill>
                          <a:latin typeface="Arial"/>
                          <a:cs typeface="Arial"/>
                        </a:rPr>
                        <a:t>$1.82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$1.97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02870">
                        <a:lnSpc>
                          <a:spcPts val="935"/>
                        </a:lnSpc>
                      </a:pPr>
                      <a:r>
                        <a:rPr dirty="0" sz="850" spc="-5">
                          <a:solidFill>
                            <a:srgbClr val="3E3E3E"/>
                          </a:solidFill>
                          <a:latin typeface="Arial"/>
                          <a:cs typeface="Arial"/>
                        </a:rPr>
                        <a:t>$2.27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24130">
                        <a:lnSpc>
                          <a:spcPts val="935"/>
                        </a:lnSpc>
                      </a:pPr>
                      <a:r>
                        <a:rPr dirty="0" sz="850" spc="-5">
                          <a:solidFill>
                            <a:srgbClr val="3E3E3E"/>
                          </a:solidFill>
                          <a:latin typeface="Arial"/>
                          <a:cs typeface="Arial"/>
                        </a:rPr>
                        <a:t>$7.86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r>
              <a:tr h="156199">
                <a:tc>
                  <a:txBody>
                    <a:bodyPr/>
                    <a:lstStyle/>
                    <a:p>
                      <a:pPr algn="ctr" marR="17145">
                        <a:lnSpc>
                          <a:spcPts val="930"/>
                        </a:lnSpc>
                        <a:spcBef>
                          <a:spcPts val="200"/>
                        </a:spcBef>
                      </a:pPr>
                      <a:r>
                        <a:rPr dirty="0" sz="850" spc="-5">
                          <a:solidFill>
                            <a:srgbClr val="3E3E3E"/>
                          </a:solidFill>
                          <a:latin typeface="Arial"/>
                          <a:cs typeface="Arial"/>
                        </a:rPr>
                        <a:t>2020</a:t>
                      </a:r>
                      <a:endParaRPr sz="850">
                        <a:latin typeface="Arial"/>
                        <a:cs typeface="Arial"/>
                      </a:endParaRPr>
                    </a:p>
                  </a:txBody>
                  <a:tcPr marL="0" marR="0" marB="0" marT="25400"/>
                </a:tc>
                <a:tc>
                  <a:txBody>
                    <a:bodyPr/>
                    <a:lstStyle/>
                    <a:p>
                      <a:pPr algn="r" marR="149225">
                        <a:lnSpc>
                          <a:spcPts val="930"/>
                        </a:lnSpc>
                        <a:spcBef>
                          <a:spcPts val="200"/>
                        </a:spcBef>
                      </a:pPr>
                      <a:r>
                        <a:rPr dirty="0" sz="850" spc="-5">
                          <a:solidFill>
                            <a:srgbClr val="3E3E3E"/>
                          </a:solidFill>
                          <a:latin typeface="Arial"/>
                          <a:cs typeface="Arial"/>
                        </a:rPr>
                        <a:t>$2.21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49225">
                        <a:lnSpc>
                          <a:spcPts val="930"/>
                        </a:lnSpc>
                        <a:spcBef>
                          <a:spcPts val="200"/>
                        </a:spcBef>
                      </a:pPr>
                      <a:r>
                        <a:rPr dirty="0" sz="850" spc="-5">
                          <a:solidFill>
                            <a:srgbClr val="3E3E3E"/>
                          </a:solidFill>
                          <a:latin typeface="Arial"/>
                          <a:cs typeface="Arial"/>
                        </a:rPr>
                        <a:t>$1.26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$1.56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ts val="930"/>
                        </a:lnSpc>
                        <a:spcBef>
                          <a:spcPts val="200"/>
                        </a:spcBef>
                      </a:pPr>
                      <a:r>
                        <a:rPr dirty="0" sz="850" spc="-5">
                          <a:solidFill>
                            <a:srgbClr val="3E3E3E"/>
                          </a:solidFill>
                          <a:latin typeface="Arial"/>
                          <a:cs typeface="Arial"/>
                        </a:rPr>
                        <a:t>$2.07</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4130">
                        <a:lnSpc>
                          <a:spcPts val="930"/>
                        </a:lnSpc>
                        <a:spcBef>
                          <a:spcPts val="200"/>
                        </a:spcBef>
                      </a:pPr>
                      <a:r>
                        <a:rPr dirty="0" sz="850" spc="-5">
                          <a:solidFill>
                            <a:srgbClr val="3E3E3E"/>
                          </a:solidFill>
                          <a:latin typeface="Arial"/>
                          <a:cs typeface="Arial"/>
                        </a:rPr>
                        <a:t>$7.10</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bl>
          </a:graphicData>
        </a:graphic>
      </p:graphicFrame>
      <p:sp>
        <p:nvSpPr>
          <p:cNvPr id="27" name="object 27"/>
          <p:cNvSpPr/>
          <p:nvPr/>
        </p:nvSpPr>
        <p:spPr>
          <a:xfrm>
            <a:off x="321595" y="277728"/>
            <a:ext cx="1756992" cy="222918"/>
          </a:xfrm>
          <a:prstGeom prst="rect">
            <a:avLst/>
          </a:prstGeom>
          <a:blipFill>
            <a:blip r:embed="rId7" cstate="print"/>
            <a:stretch>
              <a:fillRect/>
            </a:stretch>
          </a:blipFill>
        </p:spPr>
        <p:txBody>
          <a:bodyPr wrap="square" lIns="0" tIns="0" rIns="0" bIns="0" rtlCol="0"/>
          <a:lstStyle/>
          <a:p/>
        </p:txBody>
      </p:sp>
      <p:sp>
        <p:nvSpPr>
          <p:cNvPr id="28" name="object 28"/>
          <p:cNvSpPr txBox="1"/>
          <p:nvPr/>
        </p:nvSpPr>
        <p:spPr>
          <a:xfrm>
            <a:off x="6413834" y="341897"/>
            <a:ext cx="757555" cy="173355"/>
          </a:xfrm>
          <a:prstGeom prst="rect">
            <a:avLst/>
          </a:prstGeom>
        </p:spPr>
        <p:txBody>
          <a:bodyPr wrap="square" lIns="0" tIns="14604" rIns="0" bIns="0" rtlCol="0" vert="horz">
            <a:spAutoFit/>
          </a:bodyPr>
          <a:lstStyle/>
          <a:p>
            <a:pPr marL="12700">
              <a:lnSpc>
                <a:spcPct val="100000"/>
              </a:lnSpc>
              <a:spcBef>
                <a:spcPts val="114"/>
              </a:spcBef>
            </a:pPr>
            <a:r>
              <a:rPr dirty="0" sz="950" spc="10" b="1">
                <a:solidFill>
                  <a:srgbClr val="3E3E3E"/>
                </a:solidFill>
                <a:latin typeface="Arial"/>
                <a:cs typeface="Arial"/>
              </a:rPr>
              <a:t>Mar </a:t>
            </a:r>
            <a:r>
              <a:rPr dirty="0" sz="950" spc="5" b="1">
                <a:solidFill>
                  <a:srgbClr val="3E3E3E"/>
                </a:solidFill>
                <a:latin typeface="Arial"/>
                <a:cs typeface="Arial"/>
              </a:rPr>
              <a:t>20,</a:t>
            </a:r>
            <a:r>
              <a:rPr dirty="0" sz="950" spc="-75" b="1">
                <a:solidFill>
                  <a:srgbClr val="3E3E3E"/>
                </a:solidFill>
                <a:latin typeface="Arial"/>
                <a:cs typeface="Arial"/>
              </a:rPr>
              <a:t> </a:t>
            </a:r>
            <a:r>
              <a:rPr dirty="0" sz="950" spc="10" b="1">
                <a:solidFill>
                  <a:srgbClr val="3E3E3E"/>
                </a:solidFill>
                <a:latin typeface="Arial"/>
                <a:cs typeface="Arial"/>
              </a:rPr>
              <a:t>2021</a:t>
            </a:r>
            <a:endParaRPr sz="950">
              <a:latin typeface="Arial"/>
              <a:cs typeface="Arial"/>
            </a:endParaRPr>
          </a:p>
        </p:txBody>
      </p:sp>
      <p:sp>
        <p:nvSpPr>
          <p:cNvPr id="29" name="object 29"/>
          <p:cNvSpPr txBox="1"/>
          <p:nvPr/>
        </p:nvSpPr>
        <p:spPr>
          <a:xfrm>
            <a:off x="241300" y="9358563"/>
            <a:ext cx="6978650" cy="1108075"/>
          </a:xfrm>
          <a:prstGeom prst="rect">
            <a:avLst/>
          </a:prstGeom>
        </p:spPr>
        <p:txBody>
          <a:bodyPr wrap="square" lIns="0" tIns="17145" rIns="0" bIns="0" rtlCol="0" vert="horz">
            <a:spAutoFit/>
          </a:bodyPr>
          <a:lstStyle/>
          <a:p>
            <a:pPr marL="3248660">
              <a:lnSpc>
                <a:spcPct val="100000"/>
              </a:lnSpc>
              <a:spcBef>
                <a:spcPts val="135"/>
              </a:spcBef>
            </a:pPr>
            <a:r>
              <a:rPr dirty="0" sz="750" spc="15">
                <a:solidFill>
                  <a:srgbClr val="3E3E3E"/>
                </a:solidFill>
                <a:latin typeface="Arial"/>
                <a:cs typeface="Arial"/>
              </a:rPr>
              <a:t>*Quarterly figures </a:t>
            </a:r>
            <a:r>
              <a:rPr dirty="0" sz="750" spc="20">
                <a:solidFill>
                  <a:srgbClr val="3E3E3E"/>
                </a:solidFill>
                <a:latin typeface="Arial"/>
                <a:cs typeface="Arial"/>
              </a:rPr>
              <a:t>may </a:t>
            </a:r>
            <a:r>
              <a:rPr dirty="0" sz="750" spc="15">
                <a:solidFill>
                  <a:srgbClr val="3E3E3E"/>
                </a:solidFill>
                <a:latin typeface="Arial"/>
                <a:cs typeface="Arial"/>
              </a:rPr>
              <a:t>not </a:t>
            </a:r>
            <a:r>
              <a:rPr dirty="0" sz="750" spc="20">
                <a:solidFill>
                  <a:srgbClr val="3E3E3E"/>
                </a:solidFill>
                <a:latin typeface="Arial"/>
                <a:cs typeface="Arial"/>
              </a:rPr>
              <a:t>add up </a:t>
            </a:r>
            <a:r>
              <a:rPr dirty="0" sz="750" spc="15">
                <a:solidFill>
                  <a:srgbClr val="3E3E3E"/>
                </a:solidFill>
                <a:latin typeface="Arial"/>
                <a:cs typeface="Arial"/>
              </a:rPr>
              <a:t>to</a:t>
            </a:r>
            <a:r>
              <a:rPr dirty="0" sz="750" spc="-40">
                <a:solidFill>
                  <a:srgbClr val="3E3E3E"/>
                </a:solidFill>
                <a:latin typeface="Arial"/>
                <a:cs typeface="Arial"/>
              </a:rPr>
              <a:t> </a:t>
            </a:r>
            <a:r>
              <a:rPr dirty="0" sz="750" spc="15">
                <a:solidFill>
                  <a:srgbClr val="3E3E3E"/>
                </a:solidFill>
                <a:latin typeface="Arial"/>
                <a:cs typeface="Arial"/>
              </a:rPr>
              <a:t>annual.</a:t>
            </a:r>
            <a:endParaRPr sz="750">
              <a:latin typeface="Arial"/>
              <a:cs typeface="Arial"/>
            </a:endParaRPr>
          </a:p>
          <a:p>
            <a:pPr>
              <a:lnSpc>
                <a:spcPct val="100000"/>
              </a:lnSpc>
            </a:pPr>
            <a:endParaRPr sz="900">
              <a:latin typeface="Times New Roman"/>
              <a:cs typeface="Times New Roman"/>
            </a:endParaRPr>
          </a:p>
          <a:p>
            <a:pPr marL="73660" marR="361315">
              <a:lnSpc>
                <a:spcPct val="112700"/>
              </a:lnSpc>
              <a:spcBef>
                <a:spcPts val="800"/>
              </a:spcBef>
            </a:pPr>
            <a:r>
              <a:rPr dirty="0" sz="850" spc="-5">
                <a:solidFill>
                  <a:srgbClr val="3E3E3E"/>
                </a:solidFill>
                <a:latin typeface="Arial"/>
                <a:cs typeface="Arial"/>
              </a:rPr>
              <a:t>The data in the charts and tables, including the Zacks Consensus EPS and sales estimates, is as of 03/19/2021. The report's text and the  analyst-provided price target are as of 03/03/2021.</a:t>
            </a:r>
            <a:endParaRPr sz="850">
              <a:latin typeface="Arial"/>
              <a:cs typeface="Arial"/>
            </a:endParaRPr>
          </a:p>
          <a:p>
            <a:pPr>
              <a:lnSpc>
                <a:spcPct val="100000"/>
              </a:lnSpc>
            </a:pPr>
            <a:endParaRPr sz="850">
              <a:latin typeface="Times New Roman"/>
              <a:cs typeface="Times New Roman"/>
            </a:endParaRPr>
          </a:p>
          <a:p>
            <a:pPr marL="12700">
              <a:lnSpc>
                <a:spcPct val="100000"/>
              </a:lnSpc>
            </a:pPr>
            <a:r>
              <a:rPr dirty="0" sz="850" spc="-5">
                <a:solidFill>
                  <a:srgbClr val="CACACA"/>
                </a:solidFill>
                <a:latin typeface="Arial"/>
                <a:cs typeface="Arial"/>
              </a:rPr>
              <a:t>Past performance is no guarantee of future results. Please see important disclosures and definitions at the end of this</a:t>
            </a:r>
            <a:r>
              <a:rPr dirty="0" sz="850" spc="100">
                <a:solidFill>
                  <a:srgbClr val="CACACA"/>
                </a:solidFill>
                <a:latin typeface="Arial"/>
                <a:cs typeface="Arial"/>
              </a:rPr>
              <a:t> </a:t>
            </a:r>
            <a:r>
              <a:rPr dirty="0" sz="850" spc="-5">
                <a:solidFill>
                  <a:srgbClr val="CACACA"/>
                </a:solidFill>
                <a:latin typeface="Arial"/>
                <a:cs typeface="Arial"/>
              </a:rPr>
              <a:t>report.</a:t>
            </a:r>
            <a:endParaRPr sz="850">
              <a:latin typeface="Arial"/>
              <a:cs typeface="Arial"/>
            </a:endParaRPr>
          </a:p>
          <a:p>
            <a:pPr marL="12700">
              <a:lnSpc>
                <a:spcPct val="100000"/>
              </a:lnSpc>
              <a:spcBef>
                <a:spcPts val="434"/>
              </a:spcBef>
              <a:tabLst>
                <a:tab pos="4424680" algn="l"/>
              </a:tabLst>
            </a:pPr>
            <a:r>
              <a:rPr dirty="0" sz="850" spc="-5">
                <a:solidFill>
                  <a:srgbClr val="CACACA"/>
                </a:solidFill>
                <a:latin typeface="Arial"/>
                <a:cs typeface="Arial"/>
              </a:rPr>
              <a:t>© 2021 Zacks Investment Research, All</a:t>
            </a:r>
            <a:r>
              <a:rPr dirty="0" sz="850" spc="105">
                <a:solidFill>
                  <a:srgbClr val="CACACA"/>
                </a:solidFill>
                <a:latin typeface="Arial"/>
                <a:cs typeface="Arial"/>
              </a:rPr>
              <a:t> </a:t>
            </a:r>
            <a:r>
              <a:rPr dirty="0" sz="850" spc="-5">
                <a:solidFill>
                  <a:srgbClr val="CACACA"/>
                </a:solidFill>
                <a:latin typeface="Arial"/>
                <a:cs typeface="Arial"/>
              </a:rPr>
              <a:t>Rights</a:t>
            </a:r>
            <a:r>
              <a:rPr dirty="0" sz="850" spc="10">
                <a:solidFill>
                  <a:srgbClr val="CACACA"/>
                </a:solidFill>
                <a:latin typeface="Arial"/>
                <a:cs typeface="Arial"/>
              </a:rPr>
              <a:t> </a:t>
            </a:r>
            <a:r>
              <a:rPr dirty="0" sz="850" spc="-5">
                <a:solidFill>
                  <a:srgbClr val="CACACA"/>
                </a:solidFill>
                <a:latin typeface="Arial"/>
                <a:cs typeface="Arial"/>
              </a:rPr>
              <a:t>Reserved	10 S. Riverside Plaza Suite 1600 </a:t>
            </a:r>
            <a:r>
              <a:rPr dirty="0" sz="850" spc="-5" b="1">
                <a:solidFill>
                  <a:srgbClr val="CACACA"/>
                </a:solidFill>
                <a:latin typeface="Arial"/>
                <a:cs typeface="Arial"/>
              </a:rPr>
              <a:t>· </a:t>
            </a:r>
            <a:r>
              <a:rPr dirty="0" sz="850" spc="-5">
                <a:solidFill>
                  <a:srgbClr val="CACACA"/>
                </a:solidFill>
                <a:latin typeface="Arial"/>
                <a:cs typeface="Arial"/>
              </a:rPr>
              <a:t>Chicago, IL</a:t>
            </a:r>
            <a:r>
              <a:rPr dirty="0" sz="850" spc="40">
                <a:solidFill>
                  <a:srgbClr val="CACACA"/>
                </a:solidFill>
                <a:latin typeface="Arial"/>
                <a:cs typeface="Arial"/>
              </a:rPr>
              <a:t> </a:t>
            </a:r>
            <a:r>
              <a:rPr dirty="0" sz="850" spc="-5">
                <a:solidFill>
                  <a:srgbClr val="CACACA"/>
                </a:solidFill>
                <a:latin typeface="Arial"/>
                <a:cs typeface="Arial"/>
              </a:rPr>
              <a:t>60606</a:t>
            </a:r>
            <a:endParaRPr sz="850">
              <a:latin typeface="Arial"/>
              <a:cs typeface="Arial"/>
            </a:endParaRPr>
          </a:p>
        </p:txBody>
      </p:sp>
      <p:sp>
        <p:nvSpPr>
          <p:cNvPr id="30" name="object 3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5352" y="2889584"/>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3" name="object 3"/>
          <p:cNvSpPr/>
          <p:nvPr/>
        </p:nvSpPr>
        <p:spPr>
          <a:xfrm>
            <a:off x="515352" y="2889584"/>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4" name="object 4"/>
          <p:cNvSpPr/>
          <p:nvPr/>
        </p:nvSpPr>
        <p:spPr>
          <a:xfrm>
            <a:off x="515352" y="4057984"/>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5" name="object 5"/>
          <p:cNvSpPr/>
          <p:nvPr/>
        </p:nvSpPr>
        <p:spPr>
          <a:xfrm>
            <a:off x="515352" y="4057984"/>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6" name="object 6"/>
          <p:cNvSpPr/>
          <p:nvPr/>
        </p:nvSpPr>
        <p:spPr>
          <a:xfrm>
            <a:off x="515352" y="4934284"/>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7" name="object 7"/>
          <p:cNvSpPr/>
          <p:nvPr/>
        </p:nvSpPr>
        <p:spPr>
          <a:xfrm>
            <a:off x="515352" y="4934284"/>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8" name="object 8"/>
          <p:cNvSpPr/>
          <p:nvPr/>
        </p:nvSpPr>
        <p:spPr>
          <a:xfrm>
            <a:off x="515352" y="5518484"/>
            <a:ext cx="31115" cy="31115"/>
          </a:xfrm>
          <a:custGeom>
            <a:avLst/>
            <a:gdLst/>
            <a:ahLst/>
            <a:cxnLst/>
            <a:rect l="l" t="t" r="r" b="b"/>
            <a:pathLst>
              <a:path w="31115" h="31114">
                <a:moveTo>
                  <a:pt x="23060" y="30747"/>
                </a:moveTo>
                <a:lnTo>
                  <a:pt x="7686" y="30747"/>
                </a:lnTo>
                <a:lnTo>
                  <a:pt x="0" y="23060"/>
                </a:lnTo>
                <a:lnTo>
                  <a:pt x="0" y="7686"/>
                </a:lnTo>
                <a:lnTo>
                  <a:pt x="7686" y="0"/>
                </a:lnTo>
                <a:lnTo>
                  <a:pt x="23060" y="0"/>
                </a:lnTo>
                <a:lnTo>
                  <a:pt x="30747" y="7686"/>
                </a:lnTo>
                <a:lnTo>
                  <a:pt x="30747" y="23060"/>
                </a:lnTo>
                <a:lnTo>
                  <a:pt x="23060" y="30747"/>
                </a:lnTo>
                <a:close/>
              </a:path>
            </a:pathLst>
          </a:custGeom>
          <a:solidFill>
            <a:srgbClr val="3E3E3E"/>
          </a:solidFill>
        </p:spPr>
        <p:txBody>
          <a:bodyPr wrap="square" lIns="0" tIns="0" rIns="0" bIns="0" rtlCol="0"/>
          <a:lstStyle/>
          <a:p/>
        </p:txBody>
      </p:sp>
      <p:sp>
        <p:nvSpPr>
          <p:cNvPr id="9" name="object 9"/>
          <p:cNvSpPr/>
          <p:nvPr/>
        </p:nvSpPr>
        <p:spPr>
          <a:xfrm>
            <a:off x="515352" y="5518484"/>
            <a:ext cx="31115" cy="31115"/>
          </a:xfrm>
          <a:custGeom>
            <a:avLst/>
            <a:gdLst/>
            <a:ahLst/>
            <a:cxnLst/>
            <a:rect l="l" t="t" r="r" b="b"/>
            <a:pathLst>
              <a:path w="31115" h="31114">
                <a:moveTo>
                  <a:pt x="30747" y="15373"/>
                </a:moveTo>
                <a:lnTo>
                  <a:pt x="30747" y="23060"/>
                </a:lnTo>
                <a:lnTo>
                  <a:pt x="23060" y="30747"/>
                </a:lnTo>
                <a:lnTo>
                  <a:pt x="15373" y="30747"/>
                </a:lnTo>
                <a:lnTo>
                  <a:pt x="7686" y="30747"/>
                </a:lnTo>
                <a:lnTo>
                  <a:pt x="0" y="23060"/>
                </a:lnTo>
                <a:lnTo>
                  <a:pt x="0" y="15373"/>
                </a:lnTo>
                <a:lnTo>
                  <a:pt x="0" y="7686"/>
                </a:lnTo>
                <a:lnTo>
                  <a:pt x="7686" y="0"/>
                </a:lnTo>
                <a:lnTo>
                  <a:pt x="15373" y="0"/>
                </a:lnTo>
                <a:lnTo>
                  <a:pt x="23060" y="0"/>
                </a:lnTo>
                <a:lnTo>
                  <a:pt x="30747" y="7686"/>
                </a:lnTo>
                <a:lnTo>
                  <a:pt x="30747" y="15373"/>
                </a:lnTo>
                <a:close/>
              </a:path>
            </a:pathLst>
          </a:custGeom>
          <a:ln w="7686">
            <a:solidFill>
              <a:srgbClr val="3E3E3E"/>
            </a:solidFill>
          </a:ln>
        </p:spPr>
        <p:txBody>
          <a:bodyPr wrap="square" lIns="0" tIns="0" rIns="0" bIns="0" rtlCol="0"/>
          <a:lstStyle/>
          <a:p/>
        </p:txBody>
      </p:sp>
      <p:sp>
        <p:nvSpPr>
          <p:cNvPr id="10" name="object 10"/>
          <p:cNvSpPr txBox="1"/>
          <p:nvPr/>
        </p:nvSpPr>
        <p:spPr>
          <a:xfrm>
            <a:off x="302794" y="417094"/>
            <a:ext cx="6960234" cy="532828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Overview</a:t>
            </a:r>
            <a:endParaRPr sz="1050">
              <a:latin typeface="Arial"/>
              <a:cs typeface="Arial"/>
            </a:endParaRPr>
          </a:p>
          <a:p>
            <a:pPr marL="12700" marR="3455035">
              <a:lnSpc>
                <a:spcPct val="112700"/>
              </a:lnSpc>
              <a:spcBef>
                <a:spcPts val="565"/>
              </a:spcBef>
            </a:pPr>
            <a:r>
              <a:rPr dirty="0" sz="850" spc="-5">
                <a:solidFill>
                  <a:srgbClr val="3E3E3E"/>
                </a:solidFill>
                <a:latin typeface="Arial"/>
                <a:cs typeface="Arial"/>
              </a:rPr>
              <a:t>Honeywell International Inc. has solid footprints in the aerospace  industry, with commercial aviation and defense being two major business  sources. Opportunities within unmanned aerial systems (UAS) and urban  air mobility (UAM) industries are encouraging too. Newly formed unit —  Unmanned Aerial Systems — is working to leverage from these  promising markets. Launch of SATCOM — by far smallest and lightest  satellite communication system for unmanned aerial vehicles — is a  step forward in the direction.</a:t>
            </a:r>
            <a:endParaRPr sz="850">
              <a:latin typeface="Arial"/>
              <a:cs typeface="Arial"/>
            </a:endParaRPr>
          </a:p>
          <a:p>
            <a:pPr>
              <a:lnSpc>
                <a:spcPct val="100000"/>
              </a:lnSpc>
              <a:spcBef>
                <a:spcPts val="45"/>
              </a:spcBef>
            </a:pPr>
            <a:endParaRPr sz="800">
              <a:latin typeface="Times New Roman"/>
              <a:cs typeface="Times New Roman"/>
            </a:endParaRPr>
          </a:p>
          <a:p>
            <a:pPr algn="just" marL="12700" marR="3460750">
              <a:lnSpc>
                <a:spcPct val="112700"/>
              </a:lnSpc>
              <a:spcBef>
                <a:spcPts val="5"/>
              </a:spcBef>
            </a:pPr>
            <a:r>
              <a:rPr dirty="0" sz="850" spc="-5">
                <a:solidFill>
                  <a:srgbClr val="3E3E3E"/>
                </a:solidFill>
                <a:latin typeface="Arial"/>
                <a:cs typeface="Arial"/>
              </a:rPr>
              <a:t>Based in Morris Township, NJ, Honeywell is a global diversified  technology and manufacturing company, with a wide range of aerospace  products and services. The company has operations in the United  States, Europe, Canada, Asia and Latin America. Honeywell operates  through four business segments as discussed</a:t>
            </a:r>
            <a:r>
              <a:rPr dirty="0" sz="850" spc="5">
                <a:solidFill>
                  <a:srgbClr val="3E3E3E"/>
                </a:solidFill>
                <a:latin typeface="Arial"/>
                <a:cs typeface="Arial"/>
              </a:rPr>
              <a:t> </a:t>
            </a:r>
            <a:r>
              <a:rPr dirty="0" sz="850" spc="-5">
                <a:solidFill>
                  <a:srgbClr val="3E3E3E"/>
                </a:solidFill>
                <a:latin typeface="Arial"/>
                <a:cs typeface="Arial"/>
              </a:rPr>
              <a:t>hereunder:</a:t>
            </a:r>
            <a:endParaRPr sz="850">
              <a:latin typeface="Arial"/>
              <a:cs typeface="Arial"/>
            </a:endParaRPr>
          </a:p>
          <a:p>
            <a:pPr>
              <a:lnSpc>
                <a:spcPct val="100000"/>
              </a:lnSpc>
              <a:spcBef>
                <a:spcPts val="45"/>
              </a:spcBef>
            </a:pPr>
            <a:endParaRPr sz="800">
              <a:latin typeface="Times New Roman"/>
              <a:cs typeface="Times New Roman"/>
            </a:endParaRPr>
          </a:p>
          <a:p>
            <a:pPr algn="just" marL="320040" marR="3461385">
              <a:lnSpc>
                <a:spcPct val="112700"/>
              </a:lnSpc>
            </a:pPr>
            <a:r>
              <a:rPr dirty="0" sz="850" spc="-5">
                <a:solidFill>
                  <a:srgbClr val="3E3E3E"/>
                </a:solidFill>
                <a:latin typeface="Arial"/>
                <a:cs typeface="Arial"/>
              </a:rPr>
              <a:t>Aerospace (33.4% revenues came from this segment in fourth-  quarter 2020) is a leading global provider of integrated avionics,  engines, systems and service solutions for aircraft manufacturers,  airlines, business and general aviation, military, space and airport  operations. In April 2018, the segment announced its decision to  develop laser communication products for satellite communication  in collaboration with market partners.</a:t>
            </a:r>
            <a:endParaRPr sz="850">
              <a:latin typeface="Arial"/>
              <a:cs typeface="Arial"/>
            </a:endParaRPr>
          </a:p>
          <a:p>
            <a:pPr>
              <a:lnSpc>
                <a:spcPct val="100000"/>
              </a:lnSpc>
            </a:pPr>
            <a:endParaRPr sz="1000">
              <a:latin typeface="Times New Roman"/>
              <a:cs typeface="Times New Roman"/>
            </a:endParaRPr>
          </a:p>
          <a:p>
            <a:pPr algn="just" marL="320040" marR="3462654">
              <a:lnSpc>
                <a:spcPct val="112700"/>
              </a:lnSpc>
            </a:pPr>
            <a:r>
              <a:rPr dirty="0" sz="850" spc="-5">
                <a:solidFill>
                  <a:srgbClr val="3E3E3E"/>
                </a:solidFill>
                <a:latin typeface="Arial"/>
                <a:cs typeface="Arial"/>
              </a:rPr>
              <a:t>Performance Materials and Technologies segment (28.7%) offers  leading technologies and high-performance materials,</a:t>
            </a:r>
            <a:r>
              <a:rPr dirty="0" sz="850" spc="175">
                <a:solidFill>
                  <a:srgbClr val="3E3E3E"/>
                </a:solidFill>
                <a:latin typeface="Arial"/>
                <a:cs typeface="Arial"/>
              </a:rPr>
              <a:t> </a:t>
            </a:r>
            <a:r>
              <a:rPr dirty="0" sz="850" spc="-5">
                <a:solidFill>
                  <a:srgbClr val="3E3E3E"/>
                </a:solidFill>
                <a:latin typeface="Arial"/>
                <a:cs typeface="Arial"/>
              </a:rPr>
              <a:t>including</a:t>
            </a:r>
            <a:endParaRPr sz="850">
              <a:latin typeface="Arial"/>
              <a:cs typeface="Arial"/>
            </a:endParaRPr>
          </a:p>
          <a:p>
            <a:pPr algn="just" marL="320040" marR="18415">
              <a:lnSpc>
                <a:spcPct val="112700"/>
              </a:lnSpc>
              <a:spcBef>
                <a:spcPts val="5"/>
              </a:spcBef>
            </a:pPr>
            <a:r>
              <a:rPr dirty="0" sz="850" spc="-5">
                <a:solidFill>
                  <a:srgbClr val="3E3E3E"/>
                </a:solidFill>
                <a:latin typeface="Arial"/>
                <a:cs typeface="Arial"/>
              </a:rPr>
              <a:t>hydrocarbon processing technologies, catalysts, adsorbents, equipment and services. This segment includes its wholly owned subsidiary,  Honeywell UOP, which is an international supplier and licensor of process technology, and consulting services to the petrochemical and  petroleum refining industries.</a:t>
            </a:r>
            <a:endParaRPr sz="850">
              <a:latin typeface="Arial"/>
              <a:cs typeface="Arial"/>
            </a:endParaRPr>
          </a:p>
          <a:p>
            <a:pPr>
              <a:lnSpc>
                <a:spcPct val="100000"/>
              </a:lnSpc>
              <a:spcBef>
                <a:spcPts val="55"/>
              </a:spcBef>
            </a:pPr>
            <a:endParaRPr sz="950">
              <a:latin typeface="Times New Roman"/>
              <a:cs typeface="Times New Roman"/>
            </a:endParaRPr>
          </a:p>
          <a:p>
            <a:pPr algn="just" marL="320040" marR="5080">
              <a:lnSpc>
                <a:spcPct val="112700"/>
              </a:lnSpc>
            </a:pPr>
            <a:r>
              <a:rPr dirty="0" sz="850" spc="-5">
                <a:solidFill>
                  <a:srgbClr val="3E3E3E"/>
                </a:solidFill>
                <a:latin typeface="Arial"/>
                <a:cs typeface="Arial"/>
              </a:rPr>
              <a:t>Honeywell Building Technologies segment (16%) offers environmental &amp; energy solutions, security and fire, and building solutions. Some  of the notable products offered by the segment include sensors, switches, control systems and instruments for energy management as well  as advanced software applications for building control and</a:t>
            </a:r>
            <a:r>
              <a:rPr dirty="0" sz="850">
                <a:solidFill>
                  <a:srgbClr val="3E3E3E"/>
                </a:solidFill>
                <a:latin typeface="Arial"/>
                <a:cs typeface="Arial"/>
              </a:rPr>
              <a:t> </a:t>
            </a:r>
            <a:r>
              <a:rPr dirty="0" sz="850" spc="-5">
                <a:solidFill>
                  <a:srgbClr val="3E3E3E"/>
                </a:solidFill>
                <a:latin typeface="Arial"/>
                <a:cs typeface="Arial"/>
              </a:rPr>
              <a:t>optimization.</a:t>
            </a:r>
            <a:endParaRPr sz="850">
              <a:latin typeface="Arial"/>
              <a:cs typeface="Arial"/>
            </a:endParaRPr>
          </a:p>
          <a:p>
            <a:pPr>
              <a:lnSpc>
                <a:spcPct val="100000"/>
              </a:lnSpc>
            </a:pPr>
            <a:endParaRPr sz="1000">
              <a:latin typeface="Times New Roman"/>
              <a:cs typeface="Times New Roman"/>
            </a:endParaRPr>
          </a:p>
          <a:p>
            <a:pPr algn="just" marL="320040" marR="23495">
              <a:lnSpc>
                <a:spcPct val="112700"/>
              </a:lnSpc>
            </a:pPr>
            <a:r>
              <a:rPr dirty="0" sz="850" spc="-5">
                <a:solidFill>
                  <a:srgbClr val="3E3E3E"/>
                </a:solidFill>
                <a:latin typeface="Arial"/>
                <a:cs typeface="Arial"/>
              </a:rPr>
              <a:t>Safety and Productivity Solutions (21.9%) includes sensing &amp; productivity solutions and industrial safety, as well as the recently acquired  Intelligrated</a:t>
            </a:r>
            <a:r>
              <a:rPr dirty="0" sz="850" spc="-10">
                <a:solidFill>
                  <a:srgbClr val="3E3E3E"/>
                </a:solidFill>
                <a:latin typeface="Arial"/>
                <a:cs typeface="Arial"/>
              </a:rPr>
              <a:t> </a:t>
            </a:r>
            <a:r>
              <a:rPr dirty="0" sz="850" spc="-5">
                <a:solidFill>
                  <a:srgbClr val="3E3E3E"/>
                </a:solidFill>
                <a:latin typeface="Arial"/>
                <a:cs typeface="Arial"/>
              </a:rPr>
              <a:t>business.</a:t>
            </a:r>
            <a:endParaRPr sz="850">
              <a:latin typeface="Arial"/>
              <a:cs typeface="Arial"/>
            </a:endParaRPr>
          </a:p>
        </p:txBody>
      </p:sp>
      <p:sp>
        <p:nvSpPr>
          <p:cNvPr id="11" name="object 11"/>
          <p:cNvSpPr/>
          <p:nvPr/>
        </p:nvSpPr>
        <p:spPr>
          <a:xfrm>
            <a:off x="315494" y="5864392"/>
            <a:ext cx="6918158" cy="3197726"/>
          </a:xfrm>
          <a:prstGeom prst="rect">
            <a:avLst/>
          </a:prstGeom>
          <a:blipFill>
            <a:blip r:embed="rId2" cstate="print"/>
            <a:stretch>
              <a:fillRect/>
            </a:stretch>
          </a:blipFill>
        </p:spPr>
        <p:txBody>
          <a:bodyPr wrap="square" lIns="0" tIns="0" rIns="0" bIns="0" rtlCol="0"/>
          <a:lstStyle/>
          <a:p/>
        </p:txBody>
      </p:sp>
      <p:sp>
        <p:nvSpPr>
          <p:cNvPr id="12" name="object 12"/>
          <p:cNvSpPr/>
          <p:nvPr/>
        </p:nvSpPr>
        <p:spPr>
          <a:xfrm>
            <a:off x="3889876" y="714207"/>
            <a:ext cx="3343776" cy="3382210"/>
          </a:xfrm>
          <a:prstGeom prst="rect">
            <a:avLst/>
          </a:prstGeom>
          <a:blipFill>
            <a:blip r:embed="rId3" cstate="print"/>
            <a:stretch>
              <a:fillRect/>
            </a:stretch>
          </a:blipFill>
        </p:spPr>
        <p:txBody>
          <a:bodyPr wrap="square" lIns="0" tIns="0" rIns="0" bIns="0" rtlCol="0"/>
          <a:lstStyle/>
          <a:p/>
        </p:txBody>
      </p:sp>
      <p:sp>
        <p:nvSpPr>
          <p:cNvPr id="13" name="object 13"/>
          <p:cNvSpPr/>
          <p:nvPr/>
        </p:nvSpPr>
        <p:spPr>
          <a:xfrm>
            <a:off x="319338" y="9065962"/>
            <a:ext cx="6925945" cy="0"/>
          </a:xfrm>
          <a:custGeom>
            <a:avLst/>
            <a:gdLst/>
            <a:ahLst/>
            <a:cxnLst/>
            <a:rect l="l" t="t" r="r" b="b"/>
            <a:pathLst>
              <a:path w="6925945" h="0">
                <a:moveTo>
                  <a:pt x="0" y="0"/>
                </a:moveTo>
                <a:lnTo>
                  <a:pt x="6925844" y="0"/>
                </a:lnTo>
              </a:path>
            </a:pathLst>
          </a:custGeom>
          <a:ln w="7686">
            <a:solidFill>
              <a:srgbClr val="CACACA"/>
            </a:solidFill>
          </a:ln>
        </p:spPr>
        <p:txBody>
          <a:bodyPr wrap="square" lIns="0" tIns="0" rIns="0" bIns="0" rtlCol="0"/>
          <a:lstStyle/>
          <a:p/>
        </p:txBody>
      </p:sp>
      <p:sp>
        <p:nvSpPr>
          <p:cNvPr id="14" name="object 14"/>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5" name="object 15"/>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6" name="object 16"/>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7" name="object 17"/>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8" name="object 18"/>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9" name="object 19"/>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20" name="object 20"/>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1" name="object 21"/>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22" name="object 22"/>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9315" cy="18688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Reasons To</a:t>
            </a:r>
            <a:r>
              <a:rPr dirty="0" sz="1050" spc="-5" b="1">
                <a:solidFill>
                  <a:srgbClr val="007F06"/>
                </a:solidFill>
                <a:latin typeface="Arial"/>
                <a:cs typeface="Arial"/>
              </a:rPr>
              <a:t> </a:t>
            </a:r>
            <a:r>
              <a:rPr dirty="0" sz="1050" spc="20" b="1">
                <a:solidFill>
                  <a:srgbClr val="007F06"/>
                </a:solidFill>
                <a:latin typeface="Arial"/>
                <a:cs typeface="Arial"/>
              </a:rPr>
              <a:t>Buy:</a:t>
            </a:r>
            <a:endParaRPr sz="1050">
              <a:latin typeface="Arial"/>
              <a:cs typeface="Arial"/>
            </a:endParaRPr>
          </a:p>
          <a:p>
            <a:pPr algn="just" marL="181610" marR="5080">
              <a:lnSpc>
                <a:spcPct val="112700"/>
              </a:lnSpc>
              <a:spcBef>
                <a:spcPts val="565"/>
              </a:spcBef>
            </a:pPr>
            <a:r>
              <a:rPr dirty="0" sz="850" spc="-5">
                <a:solidFill>
                  <a:srgbClr val="3E3E3E"/>
                </a:solidFill>
                <a:latin typeface="Arial"/>
                <a:cs typeface="Arial"/>
              </a:rPr>
              <a:t>Honeywell’s strength across its defense and space business, supported by stable U.S.  government defense budgets, is likely to act as a tailwind in the quarters ahead. In both third  and fourth quarters of 2020, its defense and space business reported double digit organic  sales growth on a year-over-year basis. Also, signs of recovery in business aviation  aftermarket bode well for its aerospace segment. Moreover, it is set to benefit from solid  product offerings and growing opportunities within UAS and UAM markets. Notably, it  launched SATCOM — the smallest and lightest satellite communication system for unmanned  aerial vehicles — in June 2020. For 2021, it anticipates Aerospace segment to be flat to up in  low single digits. Going forward, strong demand for warehouse automation products and  robust backlog level are likely to support its Intelligrated business. Notably, exiting 2020, its  Intelligrated backlog remained in excess of $2.5 billion. In addition, solid demand for</a:t>
            </a:r>
            <a:r>
              <a:rPr dirty="0" sz="850" spc="135">
                <a:solidFill>
                  <a:srgbClr val="3E3E3E"/>
                </a:solidFill>
                <a:latin typeface="Arial"/>
                <a:cs typeface="Arial"/>
              </a:rPr>
              <a:t> </a:t>
            </a:r>
            <a:r>
              <a:rPr dirty="0" sz="850" spc="-5">
                <a:solidFill>
                  <a:srgbClr val="3E3E3E"/>
                </a:solidFill>
                <a:latin typeface="Arial"/>
                <a:cs typeface="Arial"/>
              </a:rPr>
              <a:t>personal</a:t>
            </a:r>
            <a:endParaRPr sz="850">
              <a:latin typeface="Arial"/>
              <a:cs typeface="Arial"/>
            </a:endParaRPr>
          </a:p>
        </p:txBody>
      </p:sp>
      <p:sp>
        <p:nvSpPr>
          <p:cNvPr id="4" name="object 4"/>
          <p:cNvSpPr/>
          <p:nvPr/>
        </p:nvSpPr>
        <p:spPr>
          <a:xfrm>
            <a:off x="315494" y="345072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4296276"/>
            <a:ext cx="115302" cy="922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15494" y="5141829"/>
            <a:ext cx="115302" cy="92242"/>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71905" y="2260399"/>
            <a:ext cx="6777990" cy="4168775"/>
          </a:xfrm>
          <a:prstGeom prst="rect">
            <a:avLst/>
          </a:prstGeom>
        </p:spPr>
        <p:txBody>
          <a:bodyPr wrap="square" lIns="0" tIns="12700" rIns="0" bIns="0" rtlCol="0" vert="horz">
            <a:spAutoFit/>
          </a:bodyPr>
          <a:lstStyle/>
          <a:p>
            <a:pPr algn="just" marL="12700" marR="5715">
              <a:lnSpc>
                <a:spcPct val="112700"/>
              </a:lnSpc>
              <a:spcBef>
                <a:spcPts val="100"/>
              </a:spcBef>
            </a:pPr>
            <a:r>
              <a:rPr dirty="0" sz="850" spc="-5">
                <a:solidFill>
                  <a:srgbClr val="3E3E3E"/>
                </a:solidFill>
                <a:latin typeface="Arial"/>
                <a:cs typeface="Arial"/>
              </a:rPr>
              <a:t>protective equipment and growth in productivity solutions and services will act as tailwinds for its Safety and Productivity Solutions segment.  Also, in both the third quarter and the fourth quarter, it witnessed double digit year-over-year organic sales growth in Intelligrated and personal  protective equipment businesses. For first-quarter 2021, the company expects similar growth in these businesses. It expects Safety and  Productivity Solutions segment to grow in double digits in 2021. Honeywell’s focus on investing in product introductions, and growth  opportunities across building solutions and safety products businesses through partnership with SAP will likely be beneficial for the Building  Technologies segment. For 2021, it anticipates Building Technologies segment to grow in low single digits. For 2021, it anticipates revenues  to lie in the range of $33.4-$34.4 billion, with organic revenues expected to be up 1-4% on a year-over-year</a:t>
            </a:r>
            <a:r>
              <a:rPr dirty="0" sz="850" spc="70">
                <a:solidFill>
                  <a:srgbClr val="3E3E3E"/>
                </a:solidFill>
                <a:latin typeface="Arial"/>
                <a:cs typeface="Arial"/>
              </a:rPr>
              <a:t> </a:t>
            </a:r>
            <a:r>
              <a:rPr dirty="0" sz="850" spc="-5">
                <a:solidFill>
                  <a:srgbClr val="3E3E3E"/>
                </a:solidFill>
                <a:latin typeface="Arial"/>
                <a:cs typeface="Arial"/>
              </a:rPr>
              <a:t>basis.</a:t>
            </a:r>
            <a:endParaRPr sz="850">
              <a:latin typeface="Arial"/>
              <a:cs typeface="Arial"/>
            </a:endParaRPr>
          </a:p>
          <a:p>
            <a:pPr>
              <a:lnSpc>
                <a:spcPct val="100000"/>
              </a:lnSpc>
              <a:spcBef>
                <a:spcPts val="45"/>
              </a:spcBef>
            </a:pPr>
            <a:endParaRPr sz="750">
              <a:latin typeface="Times New Roman"/>
              <a:cs typeface="Times New Roman"/>
            </a:endParaRPr>
          </a:p>
          <a:p>
            <a:pPr algn="just" marL="12700" marR="6350">
              <a:lnSpc>
                <a:spcPct val="112700"/>
              </a:lnSpc>
            </a:pPr>
            <a:r>
              <a:rPr dirty="0" sz="850" spc="-5">
                <a:solidFill>
                  <a:srgbClr val="3E3E3E"/>
                </a:solidFill>
                <a:latin typeface="Arial"/>
                <a:cs typeface="Arial"/>
              </a:rPr>
              <a:t>Honeywell has been undertaking several cost-control measures to maintain a healthy capital structure amid the coronavirus crisis. Some of  the actions are the reduction of discretionary expenses and repositioning actions. Notably, these steps enabled it to reduce costs by  approximately $1,500 million year over year in 2020. The company believes that these measures, along with commercial and operational  excellence initiatives, are likely to help it drive margin expansion across all four of its segments in the quarters ahead. In addition, its three  transformation initiatives — the Connected Enterprise, Integrated Supply Chain and Honeywell Digital — will drive its</a:t>
            </a:r>
            <a:r>
              <a:rPr dirty="0" sz="850" spc="135">
                <a:solidFill>
                  <a:srgbClr val="3E3E3E"/>
                </a:solidFill>
                <a:latin typeface="Arial"/>
                <a:cs typeface="Arial"/>
              </a:rPr>
              <a:t> </a:t>
            </a:r>
            <a:r>
              <a:rPr dirty="0" sz="850" spc="-5">
                <a:solidFill>
                  <a:srgbClr val="3E3E3E"/>
                </a:solidFill>
                <a:latin typeface="Arial"/>
                <a:cs typeface="Arial"/>
              </a:rPr>
              <a:t>profitability.</a:t>
            </a:r>
            <a:endParaRPr sz="850">
              <a:latin typeface="Arial"/>
              <a:cs typeface="Arial"/>
            </a:endParaRPr>
          </a:p>
          <a:p>
            <a:pPr>
              <a:lnSpc>
                <a:spcPct val="100000"/>
              </a:lnSpc>
              <a:spcBef>
                <a:spcPts val="45"/>
              </a:spcBef>
            </a:pPr>
            <a:endParaRPr sz="750">
              <a:latin typeface="Times New Roman"/>
              <a:cs typeface="Times New Roman"/>
            </a:endParaRPr>
          </a:p>
          <a:p>
            <a:pPr algn="just" marL="12700" marR="6350">
              <a:lnSpc>
                <a:spcPct val="112700"/>
              </a:lnSpc>
            </a:pPr>
            <a:r>
              <a:rPr dirty="0" sz="850" spc="-5">
                <a:solidFill>
                  <a:srgbClr val="3E3E3E"/>
                </a:solidFill>
                <a:latin typeface="Arial"/>
                <a:cs typeface="Arial"/>
              </a:rPr>
              <a:t>Strong cash flows allow the company to effectively deploy capital for making acquisitions, repurchasing shares and paying out dividend.  Notably, for 2021, the company expects free cash flow to be between $5.1 billion and $5.5 billion. Also, in</a:t>
            </a:r>
            <a:r>
              <a:rPr dirty="0" sz="850" spc="-140">
                <a:solidFill>
                  <a:srgbClr val="3E3E3E"/>
                </a:solidFill>
                <a:latin typeface="Arial"/>
                <a:cs typeface="Arial"/>
              </a:rPr>
              <a:t> </a:t>
            </a:r>
            <a:r>
              <a:rPr dirty="0" sz="850" spc="-5">
                <a:solidFill>
                  <a:srgbClr val="3E3E3E"/>
                </a:solidFill>
                <a:latin typeface="Arial"/>
                <a:cs typeface="Arial"/>
              </a:rPr>
              <a:t>2020, it paid out dividends worth</a:t>
            </a:r>
            <a:endParaRPr sz="850">
              <a:latin typeface="Arial"/>
              <a:cs typeface="Arial"/>
            </a:endParaRPr>
          </a:p>
          <a:p>
            <a:pPr algn="just" marL="12700" marR="6350">
              <a:lnSpc>
                <a:spcPct val="112700"/>
              </a:lnSpc>
            </a:pPr>
            <a:r>
              <a:rPr dirty="0" sz="850" spc="-5">
                <a:solidFill>
                  <a:srgbClr val="3E3E3E"/>
                </a:solidFill>
                <a:latin typeface="Arial"/>
                <a:cs typeface="Arial"/>
              </a:rPr>
              <a:t>$2,592 million to shareholders, higher than $2,442 million paid out in the year-ago. Also, the company repurchased shares worth $3,714  million during the same time frame. It is worth noting that the quarterly dividend rate was hiked 3.3% in September 2020, marking its 11th  increment since 2010. Such diligent capital deployment strategies boost shareholders'</a:t>
            </a:r>
            <a:r>
              <a:rPr dirty="0" sz="850" spc="15">
                <a:solidFill>
                  <a:srgbClr val="3E3E3E"/>
                </a:solidFill>
                <a:latin typeface="Arial"/>
                <a:cs typeface="Arial"/>
              </a:rPr>
              <a:t> </a:t>
            </a:r>
            <a:r>
              <a:rPr dirty="0" sz="850" spc="-5">
                <a:solidFill>
                  <a:srgbClr val="3E3E3E"/>
                </a:solidFill>
                <a:latin typeface="Arial"/>
                <a:cs typeface="Arial"/>
              </a:rPr>
              <a:t>wealth.</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spcBef>
                <a:spcPts val="5"/>
              </a:spcBef>
            </a:pPr>
            <a:r>
              <a:rPr dirty="0" sz="850" spc="-5">
                <a:solidFill>
                  <a:srgbClr val="3E3E3E"/>
                </a:solidFill>
                <a:latin typeface="Arial"/>
                <a:cs typeface="Arial"/>
              </a:rPr>
              <a:t>Honeywell has been steadily strengthening business through acquisitions. For instance, the company’s agreement to acquire Sparta  Systems (anticipated to close by the first quarter of 2021), will help in strengthening its position in digital transformation, industrial automation  and enterprise performance management solutions space. In December 2020, Honeywell completed the acquisition of Sine Group, which will  allow it to offer its Connected Buildings solutions with added security and safety features to its customers. Also, in October 2020, it acquired  Ballard Unmanned Systems. The buyout will enhance growth scopes for Honeywell in the UAS market. Further, its acquisition of Rocky  Research in the same month will enhance growth opportunities for its existing offerings in the energy storage, power and thermal  management, and power generation arenas. This apart, in December 2019, the company acquired the Rebellion Photonics, which has been  augmenting its portfolio of automation, process technologies and gas detection solutions. Also, Honeywell’s buyout of TruTrak Flight  Systems (July 2019) has been expanding its capabilities in the aviation</a:t>
            </a:r>
            <a:r>
              <a:rPr dirty="0" sz="850" spc="10">
                <a:solidFill>
                  <a:srgbClr val="3E3E3E"/>
                </a:solidFill>
                <a:latin typeface="Arial"/>
                <a:cs typeface="Arial"/>
              </a:rPr>
              <a:t> </a:t>
            </a:r>
            <a:r>
              <a:rPr dirty="0" sz="850" spc="-5">
                <a:solidFill>
                  <a:srgbClr val="3E3E3E"/>
                </a:solidFill>
                <a:latin typeface="Arial"/>
                <a:cs typeface="Arial"/>
              </a:rPr>
              <a:t>market.</a:t>
            </a:r>
            <a:endParaRPr sz="850">
              <a:latin typeface="Arial"/>
              <a:cs typeface="Arial"/>
            </a:endParaRPr>
          </a:p>
        </p:txBody>
      </p:sp>
      <p:sp>
        <p:nvSpPr>
          <p:cNvPr id="8" name="object 8"/>
          <p:cNvSpPr txBox="1"/>
          <p:nvPr/>
        </p:nvSpPr>
        <p:spPr>
          <a:xfrm>
            <a:off x="5376110" y="624639"/>
            <a:ext cx="1862455" cy="123253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Strength </a:t>
            </a:r>
            <a:r>
              <a:rPr dirty="0" sz="1200">
                <a:solidFill>
                  <a:srgbClr val="3E3E3E"/>
                </a:solidFill>
                <a:latin typeface="Arial"/>
                <a:cs typeface="Arial"/>
              </a:rPr>
              <a:t>in Intelligrated,  </a:t>
            </a:r>
            <a:r>
              <a:rPr dirty="0" sz="1200" spc="5">
                <a:solidFill>
                  <a:srgbClr val="3E3E3E"/>
                </a:solidFill>
                <a:latin typeface="Arial"/>
                <a:cs typeface="Arial"/>
              </a:rPr>
              <a:t>defense and </a:t>
            </a:r>
            <a:r>
              <a:rPr dirty="0" sz="1200">
                <a:solidFill>
                  <a:srgbClr val="3E3E3E"/>
                </a:solidFill>
                <a:latin typeface="Arial"/>
                <a:cs typeface="Arial"/>
              </a:rPr>
              <a:t>safety  </a:t>
            </a:r>
            <a:r>
              <a:rPr dirty="0" sz="1200" spc="5">
                <a:solidFill>
                  <a:srgbClr val="3E3E3E"/>
                </a:solidFill>
                <a:latin typeface="Arial"/>
                <a:cs typeface="Arial"/>
              </a:rPr>
              <a:t>products businesses, </a:t>
            </a:r>
            <a:r>
              <a:rPr dirty="0" sz="1200">
                <a:solidFill>
                  <a:srgbClr val="3E3E3E"/>
                </a:solidFill>
                <a:latin typeface="Arial"/>
                <a:cs typeface="Arial"/>
              </a:rPr>
              <a:t>cost  control </a:t>
            </a:r>
            <a:r>
              <a:rPr dirty="0" sz="1200" spc="5">
                <a:solidFill>
                  <a:srgbClr val="3E3E3E"/>
                </a:solidFill>
                <a:latin typeface="Arial"/>
                <a:cs typeface="Arial"/>
              </a:rPr>
              <a:t>and </a:t>
            </a:r>
            <a:r>
              <a:rPr dirty="0" sz="1200">
                <a:solidFill>
                  <a:srgbClr val="3E3E3E"/>
                </a:solidFill>
                <a:latin typeface="Arial"/>
                <a:cs typeface="Arial"/>
              </a:rPr>
              <a:t>operational  </a:t>
            </a:r>
            <a:r>
              <a:rPr dirty="0" sz="1200" spc="5">
                <a:solidFill>
                  <a:srgbClr val="3E3E3E"/>
                </a:solidFill>
                <a:latin typeface="Arial"/>
                <a:cs typeface="Arial"/>
              </a:rPr>
              <a:t>excellence </a:t>
            </a:r>
            <a:r>
              <a:rPr dirty="0" sz="1200">
                <a:solidFill>
                  <a:srgbClr val="3E3E3E"/>
                </a:solidFill>
                <a:latin typeface="Arial"/>
                <a:cs typeface="Arial"/>
              </a:rPr>
              <a:t>initiatives,  acquisitions </a:t>
            </a:r>
            <a:r>
              <a:rPr dirty="0" sz="1200" spc="5">
                <a:solidFill>
                  <a:srgbClr val="3E3E3E"/>
                </a:solidFill>
                <a:latin typeface="Arial"/>
                <a:cs typeface="Arial"/>
              </a:rPr>
              <a:t>and </a:t>
            </a:r>
            <a:r>
              <a:rPr dirty="0" sz="1200">
                <a:solidFill>
                  <a:srgbClr val="3E3E3E"/>
                </a:solidFill>
                <a:latin typeface="Arial"/>
                <a:cs typeface="Arial"/>
              </a:rPr>
              <a:t>strong  </a:t>
            </a:r>
            <a:r>
              <a:rPr dirty="0" sz="1200" spc="5">
                <a:solidFill>
                  <a:srgbClr val="3E3E3E"/>
                </a:solidFill>
                <a:latin typeface="Arial"/>
                <a:cs typeface="Arial"/>
              </a:rPr>
              <a:t>cash </a:t>
            </a:r>
            <a:r>
              <a:rPr dirty="0" sz="1200">
                <a:solidFill>
                  <a:srgbClr val="3E3E3E"/>
                </a:solidFill>
                <a:latin typeface="Arial"/>
                <a:cs typeface="Arial"/>
              </a:rPr>
              <a:t>flow </a:t>
            </a:r>
            <a:r>
              <a:rPr dirty="0" sz="1200" spc="5">
                <a:solidFill>
                  <a:srgbClr val="3E3E3E"/>
                </a:solidFill>
                <a:latin typeface="Arial"/>
                <a:cs typeface="Arial"/>
              </a:rPr>
              <a:t>are </a:t>
            </a:r>
            <a:r>
              <a:rPr dirty="0" sz="1200">
                <a:solidFill>
                  <a:srgbClr val="3E3E3E"/>
                </a:solidFill>
                <a:latin typeface="Arial"/>
                <a:cs typeface="Arial"/>
              </a:rPr>
              <a:t>likely to</a:t>
            </a:r>
            <a:r>
              <a:rPr dirty="0" sz="1200" spc="-35">
                <a:solidFill>
                  <a:srgbClr val="3E3E3E"/>
                </a:solidFill>
                <a:latin typeface="Arial"/>
                <a:cs typeface="Arial"/>
              </a:rPr>
              <a:t> </a:t>
            </a:r>
            <a:r>
              <a:rPr dirty="0" sz="1200">
                <a:solidFill>
                  <a:srgbClr val="3E3E3E"/>
                </a:solidFill>
                <a:latin typeface="Arial"/>
                <a:cs typeface="Arial"/>
              </a:rPr>
              <a:t>drive  </a:t>
            </a:r>
            <a:r>
              <a:rPr dirty="0" sz="1200" spc="5">
                <a:solidFill>
                  <a:srgbClr val="3E3E3E"/>
                </a:solidFill>
                <a:latin typeface="Arial"/>
                <a:cs typeface="Arial"/>
              </a:rPr>
              <a:t>Honeywell's</a:t>
            </a:r>
            <a:r>
              <a:rPr dirty="0" sz="1200" spc="-30">
                <a:solidFill>
                  <a:srgbClr val="3E3E3E"/>
                </a:solidFill>
                <a:latin typeface="Arial"/>
                <a:cs typeface="Arial"/>
              </a:rPr>
              <a:t> </a:t>
            </a:r>
            <a:r>
              <a:rPr dirty="0" sz="1200" spc="5">
                <a:solidFill>
                  <a:srgbClr val="3E3E3E"/>
                </a:solidFill>
                <a:latin typeface="Arial"/>
                <a:cs typeface="Arial"/>
              </a:rPr>
              <a:t>competency.</a:t>
            </a:r>
            <a:endParaRPr sz="1200">
              <a:latin typeface="Arial"/>
              <a:cs typeface="Arial"/>
            </a:endParaRPr>
          </a:p>
        </p:txBody>
      </p:sp>
      <p:sp>
        <p:nvSpPr>
          <p:cNvPr id="9" name="object 9"/>
          <p:cNvSpPr/>
          <p:nvPr/>
        </p:nvSpPr>
        <p:spPr>
          <a:xfrm>
            <a:off x="5227387" y="675773"/>
            <a:ext cx="0" cy="1283970"/>
          </a:xfrm>
          <a:custGeom>
            <a:avLst/>
            <a:gdLst/>
            <a:ahLst/>
            <a:cxnLst/>
            <a:rect l="l" t="t" r="r" b="b"/>
            <a:pathLst>
              <a:path w="0" h="1283970">
                <a:moveTo>
                  <a:pt x="0" y="0"/>
                </a:moveTo>
                <a:lnTo>
                  <a:pt x="0" y="1283702"/>
                </a:lnTo>
              </a:path>
            </a:pathLst>
          </a:custGeom>
          <a:ln w="15373">
            <a:solidFill>
              <a:srgbClr val="007F06"/>
            </a:solidFill>
          </a:ln>
        </p:spPr>
        <p:txBody>
          <a:bodyPr wrap="square" lIns="0" tIns="0" rIns="0" bIns="0" rtlCol="0"/>
          <a:lstStyle/>
          <a:p/>
        </p:txBody>
      </p:sp>
      <p:sp>
        <p:nvSpPr>
          <p:cNvPr id="10" name="object 10"/>
          <p:cNvSpPr/>
          <p:nvPr/>
        </p:nvSpPr>
        <p:spPr>
          <a:xfrm>
            <a:off x="319338" y="654467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1" name="object 11"/>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2" name="object 12"/>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3" name="object 13"/>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4" name="object 14"/>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5" name="object 15"/>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 name="object 16"/>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7" name="object 17"/>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8" name="object 18"/>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9" name="object 19"/>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9315" cy="15767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CC0000"/>
                </a:solidFill>
                <a:latin typeface="Arial"/>
                <a:cs typeface="Arial"/>
              </a:rPr>
              <a:t>Reasons To</a:t>
            </a:r>
            <a:r>
              <a:rPr dirty="0" sz="1050" spc="-5" b="1">
                <a:solidFill>
                  <a:srgbClr val="CC0000"/>
                </a:solidFill>
                <a:latin typeface="Arial"/>
                <a:cs typeface="Arial"/>
              </a:rPr>
              <a:t> </a:t>
            </a:r>
            <a:r>
              <a:rPr dirty="0" sz="1050" spc="15" b="1">
                <a:solidFill>
                  <a:srgbClr val="CC0000"/>
                </a:solidFill>
                <a:latin typeface="Arial"/>
                <a:cs typeface="Arial"/>
              </a:rPr>
              <a:t>Sell:</a:t>
            </a:r>
            <a:endParaRPr sz="1050">
              <a:latin typeface="Arial"/>
              <a:cs typeface="Arial"/>
            </a:endParaRPr>
          </a:p>
          <a:p>
            <a:pPr algn="just" marL="181610" marR="5080">
              <a:lnSpc>
                <a:spcPct val="112700"/>
              </a:lnSpc>
              <a:spcBef>
                <a:spcPts val="565"/>
              </a:spcBef>
            </a:pPr>
            <a:r>
              <a:rPr dirty="0" sz="850" spc="-5">
                <a:solidFill>
                  <a:srgbClr val="3E3E3E"/>
                </a:solidFill>
                <a:latin typeface="Arial"/>
                <a:cs typeface="Arial"/>
              </a:rPr>
              <a:t>In the fourth quarter, Honeywell’s revenues declined 7% on an organic basis on account of  weakness across its end markets due to the coronavirus outbreak. Notably, the company  expects headwinds across its commercial original equipment business due to lower air  transport, slowdown in original equipment build rates and lower business jet demand to  continue affecting its revenues in the near term. Also, persistent low global air transport flight  hours, owing to the coronavirus outbreak-led issues, will affect its commercial aftermarket  business in the quarters ahead. The company expects the Performance Materials and  Technologies segment’s revenues to remain challenged in the first quarter of 2021, owing to  the soft near-term outlook for oil and gas capital expenditure, persistent weakness in its</a:t>
            </a:r>
            <a:r>
              <a:rPr dirty="0" sz="850" spc="-160">
                <a:solidFill>
                  <a:srgbClr val="3E3E3E"/>
                </a:solidFill>
                <a:latin typeface="Arial"/>
                <a:cs typeface="Arial"/>
              </a:rPr>
              <a:t> </a:t>
            </a:r>
            <a:r>
              <a:rPr dirty="0" sz="850" spc="-5">
                <a:solidFill>
                  <a:srgbClr val="3E3E3E"/>
                </a:solidFill>
                <a:latin typeface="Arial"/>
                <a:cs typeface="Arial"/>
              </a:rPr>
              <a:t>UOP</a:t>
            </a:r>
            <a:endParaRPr sz="850">
              <a:latin typeface="Arial"/>
              <a:cs typeface="Arial"/>
            </a:endParaRPr>
          </a:p>
        </p:txBody>
      </p:sp>
      <p:sp>
        <p:nvSpPr>
          <p:cNvPr id="4" name="object 4"/>
          <p:cNvSpPr/>
          <p:nvPr/>
        </p:nvSpPr>
        <p:spPr>
          <a:xfrm>
            <a:off x="315494" y="257442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3419976"/>
            <a:ext cx="115302" cy="922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15494" y="4411579"/>
            <a:ext cx="115302" cy="92242"/>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71905" y="1968299"/>
            <a:ext cx="6778625" cy="2854325"/>
          </a:xfrm>
          <a:prstGeom prst="rect">
            <a:avLst/>
          </a:prstGeom>
        </p:spPr>
        <p:txBody>
          <a:bodyPr wrap="square" lIns="0" tIns="12700" rIns="0" bIns="0" rtlCol="0" vert="horz">
            <a:spAutoFit/>
          </a:bodyPr>
          <a:lstStyle/>
          <a:p>
            <a:pPr algn="just" marL="12700" marR="6350">
              <a:lnSpc>
                <a:spcPct val="112700"/>
              </a:lnSpc>
              <a:spcBef>
                <a:spcPts val="100"/>
              </a:spcBef>
            </a:pPr>
            <a:r>
              <a:rPr dirty="0" sz="850" spc="-5">
                <a:solidFill>
                  <a:srgbClr val="3E3E3E"/>
                </a:solidFill>
                <a:latin typeface="Arial"/>
                <a:cs typeface="Arial"/>
              </a:rPr>
              <a:t>business and automation project delays in process solutions business. Moreover, persistent weakness in its IoT and gas sensing businesses  remains a concern for its top-line performance in the near term. Over the past six months, Honeywell’s shares have gained 23.9% compared  with the industry’s increase of 27%.</a:t>
            </a:r>
            <a:endParaRPr sz="850">
              <a:latin typeface="Arial"/>
              <a:cs typeface="Arial"/>
            </a:endParaRPr>
          </a:p>
          <a:p>
            <a:pPr>
              <a:lnSpc>
                <a:spcPct val="100000"/>
              </a:lnSpc>
              <a:spcBef>
                <a:spcPts val="45"/>
              </a:spcBef>
            </a:pPr>
            <a:endParaRPr sz="750">
              <a:latin typeface="Times New Roman"/>
              <a:cs typeface="Times New Roman"/>
            </a:endParaRPr>
          </a:p>
          <a:p>
            <a:pPr marL="12700" marR="5080">
              <a:lnSpc>
                <a:spcPct val="112700"/>
              </a:lnSpc>
            </a:pPr>
            <a:r>
              <a:rPr dirty="0" sz="850" spc="-5">
                <a:solidFill>
                  <a:srgbClr val="3E3E3E"/>
                </a:solidFill>
                <a:latin typeface="Arial"/>
                <a:cs typeface="Arial"/>
              </a:rPr>
              <a:t>Honeywell’s long-term debt in the last five years (2016-2020) increased 6.1% (CAGR). At the end of 2020, the company’s long-term debt  was $16,342 million, up 47.1% on a year-over-year basis. Notably, it had cash and cash equivalents of $14,275 million. Also, the company’s  ability of repaying the financial obligations seems to have weakened in the quarter, with times interest earned declining from 18.1x in the third  quarter of 2020 to 17.7x in the fourth quarter. High-debt levels can increase its financial obligations and prove detrimental to profitability in the  quarters</a:t>
            </a:r>
            <a:r>
              <a:rPr dirty="0" sz="850" spc="-10">
                <a:solidFill>
                  <a:srgbClr val="3E3E3E"/>
                </a:solidFill>
                <a:latin typeface="Arial"/>
                <a:cs typeface="Arial"/>
              </a:rPr>
              <a:t> </a:t>
            </a:r>
            <a:r>
              <a:rPr dirty="0" sz="850" spc="-5">
                <a:solidFill>
                  <a:srgbClr val="3E3E3E"/>
                </a:solidFill>
                <a:latin typeface="Arial"/>
                <a:cs typeface="Arial"/>
              </a:rPr>
              <a:t>ahead.</a:t>
            </a:r>
            <a:endParaRPr sz="850">
              <a:latin typeface="Arial"/>
              <a:cs typeface="Arial"/>
            </a:endParaRPr>
          </a:p>
          <a:p>
            <a:pPr>
              <a:lnSpc>
                <a:spcPct val="100000"/>
              </a:lnSpc>
              <a:spcBef>
                <a:spcPts val="45"/>
              </a:spcBef>
            </a:pPr>
            <a:endParaRPr sz="750">
              <a:latin typeface="Times New Roman"/>
              <a:cs typeface="Times New Roman"/>
            </a:endParaRPr>
          </a:p>
          <a:p>
            <a:pPr algn="just" marL="12700" marR="8255">
              <a:lnSpc>
                <a:spcPct val="112700"/>
              </a:lnSpc>
            </a:pPr>
            <a:r>
              <a:rPr dirty="0" sz="850" spc="-5">
                <a:solidFill>
                  <a:srgbClr val="3E3E3E"/>
                </a:solidFill>
                <a:latin typeface="Arial"/>
                <a:cs typeface="Arial"/>
              </a:rPr>
              <a:t>Although Honeywell’s repositioning initiatives hold good for aligning its business to pandemic-related market conditions, it will negatively  impact its short-term earnings. For instance, the company incurred repositioning and other charges of $89 million in the fourth quarter. Also, it  incurred $291 million of capital expenditures in the quarter. Notably, the company expects to incur repositioning and other charges of</a:t>
            </a:r>
            <a:r>
              <a:rPr dirty="0" sz="850" spc="75">
                <a:solidFill>
                  <a:srgbClr val="3E3E3E"/>
                </a:solidFill>
                <a:latin typeface="Arial"/>
                <a:cs typeface="Arial"/>
              </a:rPr>
              <a:t> </a:t>
            </a:r>
            <a:r>
              <a:rPr dirty="0" sz="850" spc="-5">
                <a:solidFill>
                  <a:srgbClr val="3E3E3E"/>
                </a:solidFill>
                <a:latin typeface="Arial"/>
                <a:cs typeface="Arial"/>
              </a:rPr>
              <a:t>$100-</a:t>
            </a:r>
            <a:endParaRPr sz="850">
              <a:latin typeface="Arial"/>
              <a:cs typeface="Arial"/>
            </a:endParaRPr>
          </a:p>
          <a:p>
            <a:pPr algn="just" marL="12700" marR="5080">
              <a:lnSpc>
                <a:spcPct val="112700"/>
              </a:lnSpc>
            </a:pPr>
            <a:r>
              <a:rPr dirty="0" sz="850" spc="-5">
                <a:solidFill>
                  <a:srgbClr val="3E3E3E"/>
                </a:solidFill>
                <a:latin typeface="Arial"/>
                <a:cs typeface="Arial"/>
              </a:rPr>
              <a:t>$140 million in the first quarter for executing restructuring programs. High costs and expenses and capital expenditure incurred will negatively  impact its short-term profitability. For first quarter of 2021, it anticipates adjusted earnings to be in the range of $1.68-$1.83 per share, down  14.8% year over</a:t>
            </a:r>
            <a:r>
              <a:rPr dirty="0" sz="850" spc="-1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45"/>
              </a:spcBef>
            </a:pPr>
            <a:endParaRPr sz="750">
              <a:latin typeface="Times New Roman"/>
              <a:cs typeface="Times New Roman"/>
            </a:endParaRPr>
          </a:p>
          <a:p>
            <a:pPr algn="just" marL="12700" marR="10160">
              <a:lnSpc>
                <a:spcPct val="112700"/>
              </a:lnSpc>
              <a:spcBef>
                <a:spcPts val="5"/>
              </a:spcBef>
            </a:pPr>
            <a:r>
              <a:rPr dirty="0" sz="850" spc="-5">
                <a:solidFill>
                  <a:srgbClr val="3E3E3E"/>
                </a:solidFill>
                <a:latin typeface="Arial"/>
                <a:cs typeface="Arial"/>
              </a:rPr>
              <a:t>The company operates across diverse geographies, which exposes it to certain political, economic and geopolitical issues. Although foreign  exchange had no impact on the company’s fourth-quarter sales, it adversely impacted sales in both the first and second quarters of 2020 by  1%. Fluctuations in foreign exchange rates might affect the company’s top line in the quarters</a:t>
            </a:r>
            <a:r>
              <a:rPr dirty="0" sz="850" spc="35">
                <a:solidFill>
                  <a:srgbClr val="3E3E3E"/>
                </a:solidFill>
                <a:latin typeface="Arial"/>
                <a:cs typeface="Arial"/>
              </a:rPr>
              <a:t> </a:t>
            </a:r>
            <a:r>
              <a:rPr dirty="0" sz="850" spc="-5">
                <a:solidFill>
                  <a:srgbClr val="3E3E3E"/>
                </a:solidFill>
                <a:latin typeface="Arial"/>
                <a:cs typeface="Arial"/>
              </a:rPr>
              <a:t>ahead.</a:t>
            </a:r>
            <a:endParaRPr sz="850">
              <a:latin typeface="Arial"/>
              <a:cs typeface="Arial"/>
            </a:endParaRPr>
          </a:p>
        </p:txBody>
      </p:sp>
      <p:sp>
        <p:nvSpPr>
          <p:cNvPr id="8" name="object 8"/>
          <p:cNvSpPr txBox="1"/>
          <p:nvPr/>
        </p:nvSpPr>
        <p:spPr>
          <a:xfrm>
            <a:off x="5376110" y="624639"/>
            <a:ext cx="1845945" cy="94043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The </a:t>
            </a:r>
            <a:r>
              <a:rPr dirty="0" sz="1200">
                <a:solidFill>
                  <a:srgbClr val="3E3E3E"/>
                </a:solidFill>
                <a:latin typeface="Arial"/>
                <a:cs typeface="Arial"/>
              </a:rPr>
              <a:t>coronavirus outbreak-  led </a:t>
            </a:r>
            <a:r>
              <a:rPr dirty="0" sz="1200" spc="5">
                <a:solidFill>
                  <a:srgbClr val="3E3E3E"/>
                </a:solidFill>
                <a:latin typeface="Arial"/>
                <a:cs typeface="Arial"/>
              </a:rPr>
              <a:t>market downturn,</a:t>
            </a:r>
            <a:r>
              <a:rPr dirty="0" sz="1200" spc="-65">
                <a:solidFill>
                  <a:srgbClr val="3E3E3E"/>
                </a:solidFill>
                <a:latin typeface="Arial"/>
                <a:cs typeface="Arial"/>
              </a:rPr>
              <a:t> </a:t>
            </a:r>
            <a:r>
              <a:rPr dirty="0" sz="1200">
                <a:solidFill>
                  <a:srgbClr val="3E3E3E"/>
                </a:solidFill>
                <a:latin typeface="Arial"/>
                <a:cs typeface="Arial"/>
              </a:rPr>
              <a:t>high-  </a:t>
            </a:r>
            <a:r>
              <a:rPr dirty="0" sz="1200" spc="5">
                <a:solidFill>
                  <a:srgbClr val="3E3E3E"/>
                </a:solidFill>
                <a:latin typeface="Arial"/>
                <a:cs typeface="Arial"/>
              </a:rPr>
              <a:t>debt </a:t>
            </a:r>
            <a:r>
              <a:rPr dirty="0" sz="1200">
                <a:solidFill>
                  <a:srgbClr val="3E3E3E"/>
                </a:solidFill>
                <a:latin typeface="Arial"/>
                <a:cs typeface="Arial"/>
              </a:rPr>
              <a:t>levels </a:t>
            </a:r>
            <a:r>
              <a:rPr dirty="0" sz="1200" spc="5">
                <a:solidFill>
                  <a:srgbClr val="3E3E3E"/>
                </a:solidFill>
                <a:latin typeface="Arial"/>
                <a:cs typeface="Arial"/>
              </a:rPr>
              <a:t>and  unfavorable movements </a:t>
            </a:r>
            <a:r>
              <a:rPr dirty="0" sz="1200">
                <a:solidFill>
                  <a:srgbClr val="3E3E3E"/>
                </a:solidFill>
                <a:latin typeface="Arial"/>
                <a:cs typeface="Arial"/>
              </a:rPr>
              <a:t>in  foreign currencies </a:t>
            </a:r>
            <a:r>
              <a:rPr dirty="0" sz="1200" spc="5">
                <a:solidFill>
                  <a:srgbClr val="3E3E3E"/>
                </a:solidFill>
                <a:latin typeface="Arial"/>
                <a:cs typeface="Arial"/>
              </a:rPr>
              <a:t>weigh  on</a:t>
            </a:r>
            <a:r>
              <a:rPr dirty="0" sz="1200" spc="-5">
                <a:solidFill>
                  <a:srgbClr val="3E3E3E"/>
                </a:solidFill>
                <a:latin typeface="Arial"/>
                <a:cs typeface="Arial"/>
              </a:rPr>
              <a:t> </a:t>
            </a:r>
            <a:r>
              <a:rPr dirty="0" sz="1200" spc="5">
                <a:solidFill>
                  <a:srgbClr val="3E3E3E"/>
                </a:solidFill>
                <a:latin typeface="Arial"/>
                <a:cs typeface="Arial"/>
              </a:rPr>
              <a:t>Honeywell.</a:t>
            </a:r>
            <a:endParaRPr sz="1200">
              <a:latin typeface="Arial"/>
              <a:cs typeface="Arial"/>
            </a:endParaRPr>
          </a:p>
        </p:txBody>
      </p:sp>
      <p:sp>
        <p:nvSpPr>
          <p:cNvPr id="9" name="object 9"/>
          <p:cNvSpPr/>
          <p:nvPr/>
        </p:nvSpPr>
        <p:spPr>
          <a:xfrm>
            <a:off x="5227387" y="675773"/>
            <a:ext cx="0" cy="991869"/>
          </a:xfrm>
          <a:custGeom>
            <a:avLst/>
            <a:gdLst/>
            <a:ahLst/>
            <a:cxnLst/>
            <a:rect l="l" t="t" r="r" b="b"/>
            <a:pathLst>
              <a:path w="0" h="991869">
                <a:moveTo>
                  <a:pt x="0" y="0"/>
                </a:moveTo>
                <a:lnTo>
                  <a:pt x="0" y="991602"/>
                </a:lnTo>
              </a:path>
            </a:pathLst>
          </a:custGeom>
          <a:ln w="15373">
            <a:solidFill>
              <a:srgbClr val="CC0000"/>
            </a:solidFill>
          </a:ln>
        </p:spPr>
        <p:txBody>
          <a:bodyPr wrap="square" lIns="0" tIns="0" rIns="0" bIns="0" rtlCol="0"/>
          <a:lstStyle/>
          <a:p/>
        </p:txBody>
      </p:sp>
      <p:sp>
        <p:nvSpPr>
          <p:cNvPr id="10" name="object 10"/>
          <p:cNvSpPr/>
          <p:nvPr/>
        </p:nvSpPr>
        <p:spPr>
          <a:xfrm>
            <a:off x="319338" y="4938127"/>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1" name="object 11"/>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2" name="object 12"/>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3" name="object 13"/>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4" name="object 14"/>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5" name="object 15"/>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 name="object 16"/>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7" name="object 17"/>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8" name="object 18"/>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9" name="object 19"/>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0386"/>
            <a:ext cx="3063240" cy="488950"/>
          </a:xfrm>
          <a:prstGeom prst="rect">
            <a:avLst/>
          </a:prstGeom>
        </p:spPr>
        <p:txBody>
          <a:bodyPr wrap="square" lIns="0" tIns="104139" rIns="0" bIns="0" rtlCol="0" vert="horz">
            <a:spAutoFit/>
          </a:bodyPr>
          <a:lstStyle/>
          <a:p>
            <a:pPr marL="12700">
              <a:lnSpc>
                <a:spcPct val="100000"/>
              </a:lnSpc>
              <a:spcBef>
                <a:spcPts val="819"/>
              </a:spcBef>
            </a:pPr>
            <a:r>
              <a:rPr dirty="0" sz="1050" spc="20" b="1">
                <a:solidFill>
                  <a:srgbClr val="007F06"/>
                </a:solidFill>
                <a:latin typeface="Arial"/>
                <a:cs typeface="Arial"/>
              </a:rPr>
              <a:t>Last Earnings</a:t>
            </a:r>
            <a:r>
              <a:rPr dirty="0" sz="1050" spc="-5" b="1">
                <a:solidFill>
                  <a:srgbClr val="007F06"/>
                </a:solidFill>
                <a:latin typeface="Arial"/>
                <a:cs typeface="Arial"/>
              </a:rPr>
              <a:t> </a:t>
            </a:r>
            <a:r>
              <a:rPr dirty="0" sz="1050" spc="20" b="1">
                <a:solidFill>
                  <a:srgbClr val="007F06"/>
                </a:solidFill>
                <a:latin typeface="Arial"/>
                <a:cs typeface="Arial"/>
              </a:rPr>
              <a:t>Report</a:t>
            </a:r>
            <a:endParaRPr sz="1050">
              <a:latin typeface="Arial"/>
              <a:cs typeface="Arial"/>
            </a:endParaRPr>
          </a:p>
          <a:p>
            <a:pPr marL="12700">
              <a:lnSpc>
                <a:spcPct val="100000"/>
              </a:lnSpc>
              <a:spcBef>
                <a:spcPts val="585"/>
              </a:spcBef>
            </a:pPr>
            <a:r>
              <a:rPr dirty="0" sz="900" b="1">
                <a:solidFill>
                  <a:srgbClr val="3E3E3E"/>
                </a:solidFill>
                <a:latin typeface="Arial"/>
                <a:cs typeface="Arial"/>
              </a:rPr>
              <a:t>Honeywell </a:t>
            </a:r>
            <a:r>
              <a:rPr dirty="0" sz="900" spc="5" b="1">
                <a:solidFill>
                  <a:srgbClr val="3E3E3E"/>
                </a:solidFill>
                <a:latin typeface="Arial"/>
                <a:cs typeface="Arial"/>
              </a:rPr>
              <a:t>Q4 </a:t>
            </a:r>
            <a:r>
              <a:rPr dirty="0" sz="900" b="1">
                <a:solidFill>
                  <a:srgbClr val="3E3E3E"/>
                </a:solidFill>
                <a:latin typeface="Arial"/>
                <a:cs typeface="Arial"/>
              </a:rPr>
              <a:t>Earnings </a:t>
            </a:r>
            <a:r>
              <a:rPr dirty="0" sz="900" spc="5" b="1">
                <a:solidFill>
                  <a:srgbClr val="3E3E3E"/>
                </a:solidFill>
                <a:latin typeface="Arial"/>
                <a:cs typeface="Arial"/>
              </a:rPr>
              <a:t>&amp; </a:t>
            </a:r>
            <a:r>
              <a:rPr dirty="0" sz="900" b="1">
                <a:solidFill>
                  <a:srgbClr val="3E3E3E"/>
                </a:solidFill>
                <a:latin typeface="Arial"/>
                <a:cs typeface="Arial"/>
              </a:rPr>
              <a:t>Revenues Surpass</a:t>
            </a:r>
            <a:r>
              <a:rPr dirty="0" sz="900" spc="60" b="1">
                <a:solidFill>
                  <a:srgbClr val="3E3E3E"/>
                </a:solidFill>
                <a:latin typeface="Arial"/>
                <a:cs typeface="Arial"/>
              </a:rPr>
              <a:t> </a:t>
            </a:r>
            <a:r>
              <a:rPr dirty="0" sz="900" b="1">
                <a:solidFill>
                  <a:srgbClr val="3E3E3E"/>
                </a:solidFill>
                <a:latin typeface="Arial"/>
                <a:cs typeface="Arial"/>
              </a:rPr>
              <a:t>Estimates</a:t>
            </a:r>
            <a:endParaRPr sz="900">
              <a:latin typeface="Arial"/>
              <a:cs typeface="Arial"/>
            </a:endParaRPr>
          </a:p>
        </p:txBody>
      </p:sp>
      <p:sp>
        <p:nvSpPr>
          <p:cNvPr id="3" name="object 3"/>
          <p:cNvSpPr txBox="1"/>
          <p:nvPr/>
        </p:nvSpPr>
        <p:spPr>
          <a:xfrm>
            <a:off x="302794" y="907515"/>
            <a:ext cx="4689475" cy="317500"/>
          </a:xfrm>
          <a:prstGeom prst="rect">
            <a:avLst/>
          </a:prstGeom>
        </p:spPr>
        <p:txBody>
          <a:bodyPr wrap="square" lIns="0" tIns="12700" rIns="0" bIns="0" rtlCol="0" vert="horz">
            <a:spAutoFit/>
          </a:bodyPr>
          <a:lstStyle/>
          <a:p>
            <a:pPr marL="12700" marR="5080">
              <a:lnSpc>
                <a:spcPct val="112700"/>
              </a:lnSpc>
              <a:spcBef>
                <a:spcPts val="100"/>
              </a:spcBef>
            </a:pPr>
            <a:r>
              <a:rPr dirty="0" sz="850" spc="-5">
                <a:solidFill>
                  <a:srgbClr val="3E3E3E"/>
                </a:solidFill>
                <a:latin typeface="Arial"/>
                <a:cs typeface="Arial"/>
              </a:rPr>
              <a:t>Honeywell has reported better-than-expected fourth-quarter 2020 results, wherein both earnings  and revenues surpassed estimates.</a:t>
            </a:r>
            <a:endParaRPr sz="850">
              <a:latin typeface="Arial"/>
              <a:cs typeface="Arial"/>
            </a:endParaRPr>
          </a:p>
        </p:txBody>
      </p:sp>
      <p:sp>
        <p:nvSpPr>
          <p:cNvPr id="4" name="object 4"/>
          <p:cNvSpPr txBox="1"/>
          <p:nvPr/>
        </p:nvSpPr>
        <p:spPr>
          <a:xfrm>
            <a:off x="302794" y="1316455"/>
            <a:ext cx="1210945" cy="163830"/>
          </a:xfrm>
          <a:prstGeom prst="rect">
            <a:avLst/>
          </a:prstGeom>
        </p:spPr>
        <p:txBody>
          <a:bodyPr wrap="square" lIns="0" tIns="13335" rIns="0" bIns="0" rtlCol="0" vert="horz">
            <a:spAutoFit/>
          </a:bodyPr>
          <a:lstStyle/>
          <a:p>
            <a:pPr marL="12700">
              <a:lnSpc>
                <a:spcPct val="100000"/>
              </a:lnSpc>
              <a:spcBef>
                <a:spcPts val="105"/>
              </a:spcBef>
            </a:pPr>
            <a:r>
              <a:rPr dirty="0" sz="900" b="1">
                <a:solidFill>
                  <a:srgbClr val="3E3E3E"/>
                </a:solidFill>
                <a:latin typeface="Arial"/>
                <a:cs typeface="Arial"/>
              </a:rPr>
              <a:t>Earnings </a:t>
            </a:r>
            <a:r>
              <a:rPr dirty="0" sz="900" spc="5" b="1">
                <a:solidFill>
                  <a:srgbClr val="3E3E3E"/>
                </a:solidFill>
                <a:latin typeface="Arial"/>
                <a:cs typeface="Arial"/>
              </a:rPr>
              <a:t>&amp;</a:t>
            </a:r>
            <a:r>
              <a:rPr dirty="0" sz="900" spc="-25" b="1">
                <a:solidFill>
                  <a:srgbClr val="3E3E3E"/>
                </a:solidFill>
                <a:latin typeface="Arial"/>
                <a:cs typeface="Arial"/>
              </a:rPr>
              <a:t> </a:t>
            </a:r>
            <a:r>
              <a:rPr dirty="0" sz="900" b="1">
                <a:solidFill>
                  <a:srgbClr val="3E3E3E"/>
                </a:solidFill>
                <a:latin typeface="Arial"/>
                <a:cs typeface="Arial"/>
              </a:rPr>
              <a:t>Revenues</a:t>
            </a:r>
            <a:endParaRPr sz="900">
              <a:latin typeface="Arial"/>
              <a:cs typeface="Arial"/>
            </a:endParaRPr>
          </a:p>
        </p:txBody>
      </p:sp>
      <p:sp>
        <p:nvSpPr>
          <p:cNvPr id="5" name="object 5"/>
          <p:cNvSpPr txBox="1"/>
          <p:nvPr/>
        </p:nvSpPr>
        <p:spPr>
          <a:xfrm>
            <a:off x="302794" y="1568583"/>
            <a:ext cx="4690745" cy="317500"/>
          </a:xfrm>
          <a:prstGeom prst="rect">
            <a:avLst/>
          </a:prstGeom>
        </p:spPr>
        <p:txBody>
          <a:bodyPr wrap="square" lIns="0" tIns="12700" rIns="0" bIns="0" rtlCol="0" vert="horz">
            <a:spAutoFit/>
          </a:bodyPr>
          <a:lstStyle/>
          <a:p>
            <a:pPr marL="12700" marR="5080">
              <a:lnSpc>
                <a:spcPct val="112700"/>
              </a:lnSpc>
              <a:spcBef>
                <a:spcPts val="100"/>
              </a:spcBef>
            </a:pPr>
            <a:r>
              <a:rPr dirty="0" sz="850" spc="-5">
                <a:solidFill>
                  <a:srgbClr val="3E3E3E"/>
                </a:solidFill>
                <a:latin typeface="Arial"/>
                <a:cs typeface="Arial"/>
              </a:rPr>
              <a:t>Adjusted earnings were $2.07 per share, surpassing the Zacks Consensus Estimate of $2.00.  Moreover, the bottom line was up 0.5% year over</a:t>
            </a:r>
            <a:r>
              <a:rPr dirty="0" sz="85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p:txBody>
      </p:sp>
      <p:sp>
        <p:nvSpPr>
          <p:cNvPr id="6" name="object 6"/>
          <p:cNvSpPr txBox="1"/>
          <p:nvPr/>
        </p:nvSpPr>
        <p:spPr>
          <a:xfrm>
            <a:off x="302794" y="2008271"/>
            <a:ext cx="6958330" cy="5189855"/>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In 2020, the company’s adjusted earnings came in at $7.10, down 13% year over</a:t>
            </a:r>
            <a:r>
              <a:rPr dirty="0" sz="850" spc="1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spcBef>
                <a:spcPts val="5"/>
              </a:spcBef>
            </a:pPr>
            <a:r>
              <a:rPr dirty="0" sz="850" spc="-5">
                <a:solidFill>
                  <a:srgbClr val="3E3E3E"/>
                </a:solidFill>
                <a:latin typeface="Arial"/>
                <a:cs typeface="Arial"/>
              </a:rPr>
              <a:t>Honeywell’s fourth-quarter revenues were $8,900 million, surpassing the consensus estimate of $8,358 million. The top line fell 6% year over  year on a reported basis and 7% on an organic basis, owing to weakness in end markets due to the coronavirus outbreak-led</a:t>
            </a:r>
            <a:r>
              <a:rPr dirty="0" sz="850" spc="145">
                <a:solidFill>
                  <a:srgbClr val="3E3E3E"/>
                </a:solidFill>
                <a:latin typeface="Arial"/>
                <a:cs typeface="Arial"/>
              </a:rPr>
              <a:t> </a:t>
            </a:r>
            <a:r>
              <a:rPr dirty="0" sz="850" spc="-5">
                <a:solidFill>
                  <a:srgbClr val="3E3E3E"/>
                </a:solidFill>
                <a:latin typeface="Arial"/>
                <a:cs typeface="Arial"/>
              </a:rPr>
              <a:t>issues.</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In 2020, the company’s revenues were $32,637 million, down 11% on a year-over-year</a:t>
            </a:r>
            <a:r>
              <a:rPr dirty="0" sz="850" spc="15">
                <a:solidFill>
                  <a:srgbClr val="3E3E3E"/>
                </a:solidFill>
                <a:latin typeface="Arial"/>
                <a:cs typeface="Arial"/>
              </a:rPr>
              <a:t> </a:t>
            </a:r>
            <a:r>
              <a:rPr dirty="0" sz="850" spc="-5">
                <a:solidFill>
                  <a:srgbClr val="3E3E3E"/>
                </a:solidFill>
                <a:latin typeface="Arial"/>
                <a:cs typeface="Arial"/>
              </a:rPr>
              <a:t>basis.</a:t>
            </a:r>
            <a:endParaRPr sz="850">
              <a:latin typeface="Arial"/>
              <a:cs typeface="Arial"/>
            </a:endParaRPr>
          </a:p>
          <a:p>
            <a:pPr>
              <a:lnSpc>
                <a:spcPct val="100000"/>
              </a:lnSpc>
              <a:spcBef>
                <a:spcPts val="10"/>
              </a:spcBef>
            </a:pPr>
            <a:endParaRPr sz="800">
              <a:latin typeface="Times New Roman"/>
              <a:cs typeface="Times New Roman"/>
            </a:endParaRPr>
          </a:p>
          <a:p>
            <a:pPr marL="12700">
              <a:lnSpc>
                <a:spcPct val="100000"/>
              </a:lnSpc>
            </a:pPr>
            <a:r>
              <a:rPr dirty="0" sz="900" b="1">
                <a:solidFill>
                  <a:srgbClr val="3E3E3E"/>
                </a:solidFill>
                <a:latin typeface="Arial"/>
                <a:cs typeface="Arial"/>
              </a:rPr>
              <a:t>Segmental</a:t>
            </a:r>
            <a:r>
              <a:rPr dirty="0" sz="900" spc="-5" b="1">
                <a:solidFill>
                  <a:srgbClr val="3E3E3E"/>
                </a:solidFill>
                <a:latin typeface="Arial"/>
                <a:cs typeface="Arial"/>
              </a:rPr>
              <a:t> </a:t>
            </a:r>
            <a:r>
              <a:rPr dirty="0" sz="900" b="1">
                <a:solidFill>
                  <a:srgbClr val="3E3E3E"/>
                </a:solidFill>
                <a:latin typeface="Arial"/>
                <a:cs typeface="Arial"/>
              </a:rPr>
              <a:t>Breakup</a:t>
            </a:r>
            <a:endParaRPr sz="900">
              <a:latin typeface="Arial"/>
              <a:cs typeface="Arial"/>
            </a:endParaRPr>
          </a:p>
          <a:p>
            <a:pPr>
              <a:lnSpc>
                <a:spcPct val="100000"/>
              </a:lnSpc>
              <a:spcBef>
                <a:spcPts val="50"/>
              </a:spcBef>
            </a:pPr>
            <a:endParaRPr sz="850">
              <a:latin typeface="Times New Roman"/>
              <a:cs typeface="Times New Roman"/>
            </a:endParaRPr>
          </a:p>
          <a:p>
            <a:pPr marL="12700">
              <a:lnSpc>
                <a:spcPct val="100000"/>
              </a:lnSpc>
            </a:pPr>
            <a:r>
              <a:rPr dirty="0" sz="850" spc="-5">
                <a:solidFill>
                  <a:srgbClr val="3E3E3E"/>
                </a:solidFill>
                <a:latin typeface="Arial"/>
                <a:cs typeface="Arial"/>
              </a:rPr>
              <a:t>Aerospace’s quarterly revenues were $2,978 million, down 19% year over year. Honeywell Building Technologies’ revenues declined 3%</a:t>
            </a:r>
            <a:r>
              <a:rPr dirty="0" sz="850" spc="105">
                <a:solidFill>
                  <a:srgbClr val="3E3E3E"/>
                </a:solidFill>
                <a:latin typeface="Arial"/>
                <a:cs typeface="Arial"/>
              </a:rPr>
              <a:t> </a:t>
            </a:r>
            <a:r>
              <a:rPr dirty="0" sz="850" spc="-5">
                <a:solidFill>
                  <a:srgbClr val="3E3E3E"/>
                </a:solidFill>
                <a:latin typeface="Arial"/>
                <a:cs typeface="Arial"/>
              </a:rPr>
              <a:t>to</a:t>
            </a:r>
            <a:endParaRPr sz="850">
              <a:latin typeface="Arial"/>
              <a:cs typeface="Arial"/>
            </a:endParaRPr>
          </a:p>
          <a:p>
            <a:pPr algn="just" marL="12700" marR="16510">
              <a:lnSpc>
                <a:spcPct val="112700"/>
              </a:lnSpc>
            </a:pPr>
            <a:r>
              <a:rPr dirty="0" sz="850" spc="-5">
                <a:solidFill>
                  <a:srgbClr val="3E3E3E"/>
                </a:solidFill>
                <a:latin typeface="Arial"/>
                <a:cs typeface="Arial"/>
              </a:rPr>
              <a:t>$1,426 million. Performance Materials and Technologies’ revenues totaled $2,556 million, down 11%, while that for Safety and Productivity  Solutions increased 28% to $1,940 million.</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spcBef>
                <a:spcPts val="5"/>
              </a:spcBef>
            </a:pPr>
            <a:r>
              <a:rPr dirty="0" sz="900" b="1">
                <a:solidFill>
                  <a:srgbClr val="3E3E3E"/>
                </a:solidFill>
                <a:latin typeface="Arial"/>
                <a:cs typeface="Arial"/>
              </a:rPr>
              <a:t>Costs/Margins</a:t>
            </a:r>
            <a:endParaRPr sz="900">
              <a:latin typeface="Arial"/>
              <a:cs typeface="Arial"/>
            </a:endParaRPr>
          </a:p>
          <a:p>
            <a:pPr algn="just" marL="12700" marR="15875">
              <a:lnSpc>
                <a:spcPct val="112700"/>
              </a:lnSpc>
              <a:spcBef>
                <a:spcPts val="894"/>
              </a:spcBef>
            </a:pPr>
            <a:r>
              <a:rPr dirty="0" sz="850" spc="-5">
                <a:solidFill>
                  <a:srgbClr val="3E3E3E"/>
                </a:solidFill>
                <a:latin typeface="Arial"/>
                <a:cs typeface="Arial"/>
              </a:rPr>
              <a:t>The company’s total cost of sales in the reported quarter was $5,976 million, down 5.6% year over year. Selling, general and administrative  expenses</a:t>
            </a:r>
            <a:r>
              <a:rPr dirty="0" sz="850" spc="10">
                <a:solidFill>
                  <a:srgbClr val="3E3E3E"/>
                </a:solidFill>
                <a:latin typeface="Arial"/>
                <a:cs typeface="Arial"/>
              </a:rPr>
              <a:t> </a:t>
            </a:r>
            <a:r>
              <a:rPr dirty="0" sz="850" spc="-5">
                <a:solidFill>
                  <a:srgbClr val="3E3E3E"/>
                </a:solidFill>
                <a:latin typeface="Arial"/>
                <a:cs typeface="Arial"/>
              </a:rPr>
              <a:t>declined</a:t>
            </a:r>
            <a:r>
              <a:rPr dirty="0" sz="850" spc="10">
                <a:solidFill>
                  <a:srgbClr val="3E3E3E"/>
                </a:solidFill>
                <a:latin typeface="Arial"/>
                <a:cs typeface="Arial"/>
              </a:rPr>
              <a:t> </a:t>
            </a:r>
            <a:r>
              <a:rPr dirty="0" sz="850" spc="-5">
                <a:solidFill>
                  <a:srgbClr val="3E3E3E"/>
                </a:solidFill>
                <a:latin typeface="Arial"/>
                <a:cs typeface="Arial"/>
              </a:rPr>
              <a:t>15.3%</a:t>
            </a:r>
            <a:r>
              <a:rPr dirty="0" sz="850" spc="10">
                <a:solidFill>
                  <a:srgbClr val="3E3E3E"/>
                </a:solidFill>
                <a:latin typeface="Arial"/>
                <a:cs typeface="Arial"/>
              </a:rPr>
              <a:t> </a:t>
            </a:r>
            <a:r>
              <a:rPr dirty="0" sz="850" spc="-5">
                <a:solidFill>
                  <a:srgbClr val="3E3E3E"/>
                </a:solidFill>
                <a:latin typeface="Arial"/>
                <a:cs typeface="Arial"/>
              </a:rPr>
              <a:t>to</a:t>
            </a:r>
            <a:r>
              <a:rPr dirty="0" sz="850" spc="15">
                <a:solidFill>
                  <a:srgbClr val="3E3E3E"/>
                </a:solidFill>
                <a:latin typeface="Arial"/>
                <a:cs typeface="Arial"/>
              </a:rPr>
              <a:t> </a:t>
            </a:r>
            <a:r>
              <a:rPr dirty="0" sz="850" spc="-5">
                <a:solidFill>
                  <a:srgbClr val="3E3E3E"/>
                </a:solidFill>
                <a:latin typeface="Arial"/>
                <a:cs typeface="Arial"/>
              </a:rPr>
              <a:t>$1,248</a:t>
            </a:r>
            <a:r>
              <a:rPr dirty="0" sz="850" spc="10">
                <a:solidFill>
                  <a:srgbClr val="3E3E3E"/>
                </a:solidFill>
                <a:latin typeface="Arial"/>
                <a:cs typeface="Arial"/>
              </a:rPr>
              <a:t> </a:t>
            </a:r>
            <a:r>
              <a:rPr dirty="0" sz="850" spc="-5">
                <a:solidFill>
                  <a:srgbClr val="3E3E3E"/>
                </a:solidFill>
                <a:latin typeface="Arial"/>
                <a:cs typeface="Arial"/>
              </a:rPr>
              <a:t>million.</a:t>
            </a:r>
            <a:r>
              <a:rPr dirty="0" sz="850" spc="10">
                <a:solidFill>
                  <a:srgbClr val="3E3E3E"/>
                </a:solidFill>
                <a:latin typeface="Arial"/>
                <a:cs typeface="Arial"/>
              </a:rPr>
              <a:t> </a:t>
            </a:r>
            <a:r>
              <a:rPr dirty="0" sz="850" spc="-5">
                <a:solidFill>
                  <a:srgbClr val="3E3E3E"/>
                </a:solidFill>
                <a:latin typeface="Arial"/>
                <a:cs typeface="Arial"/>
              </a:rPr>
              <a:t>Interest</a:t>
            </a:r>
            <a:r>
              <a:rPr dirty="0" sz="850" spc="15">
                <a:solidFill>
                  <a:srgbClr val="3E3E3E"/>
                </a:solidFill>
                <a:latin typeface="Arial"/>
                <a:cs typeface="Arial"/>
              </a:rPr>
              <a:t> </a:t>
            </a:r>
            <a:r>
              <a:rPr dirty="0" sz="850" spc="-5">
                <a:solidFill>
                  <a:srgbClr val="3E3E3E"/>
                </a:solidFill>
                <a:latin typeface="Arial"/>
                <a:cs typeface="Arial"/>
              </a:rPr>
              <a:t>expenses</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other</a:t>
            </a:r>
            <a:r>
              <a:rPr dirty="0" sz="850" spc="15">
                <a:solidFill>
                  <a:srgbClr val="3E3E3E"/>
                </a:solidFill>
                <a:latin typeface="Arial"/>
                <a:cs typeface="Arial"/>
              </a:rPr>
              <a:t> </a:t>
            </a:r>
            <a:r>
              <a:rPr dirty="0" sz="850" spc="-5">
                <a:solidFill>
                  <a:srgbClr val="3E3E3E"/>
                </a:solidFill>
                <a:latin typeface="Arial"/>
                <a:cs typeface="Arial"/>
              </a:rPr>
              <a:t>financial</a:t>
            </a:r>
            <a:r>
              <a:rPr dirty="0" sz="850" spc="10">
                <a:solidFill>
                  <a:srgbClr val="3E3E3E"/>
                </a:solidFill>
                <a:latin typeface="Arial"/>
                <a:cs typeface="Arial"/>
              </a:rPr>
              <a:t> </a:t>
            </a:r>
            <a:r>
              <a:rPr dirty="0" sz="850" spc="-5">
                <a:solidFill>
                  <a:srgbClr val="3E3E3E"/>
                </a:solidFill>
                <a:latin typeface="Arial"/>
                <a:cs typeface="Arial"/>
              </a:rPr>
              <a:t>charges</a:t>
            </a:r>
            <a:r>
              <a:rPr dirty="0" sz="850" spc="10">
                <a:solidFill>
                  <a:srgbClr val="3E3E3E"/>
                </a:solidFill>
                <a:latin typeface="Arial"/>
                <a:cs typeface="Arial"/>
              </a:rPr>
              <a:t> </a:t>
            </a:r>
            <a:r>
              <a:rPr dirty="0" sz="850" spc="-5">
                <a:solidFill>
                  <a:srgbClr val="3E3E3E"/>
                </a:solidFill>
                <a:latin typeface="Arial"/>
                <a:cs typeface="Arial"/>
              </a:rPr>
              <a:t>were</a:t>
            </a:r>
            <a:r>
              <a:rPr dirty="0" sz="850" spc="15">
                <a:solidFill>
                  <a:srgbClr val="3E3E3E"/>
                </a:solidFill>
                <a:latin typeface="Arial"/>
                <a:cs typeface="Arial"/>
              </a:rPr>
              <a:t> </a:t>
            </a:r>
            <a:r>
              <a:rPr dirty="0" sz="850" spc="-5">
                <a:solidFill>
                  <a:srgbClr val="3E3E3E"/>
                </a:solidFill>
                <a:latin typeface="Arial"/>
                <a:cs typeface="Arial"/>
              </a:rPr>
              <a:t>$95</a:t>
            </a:r>
            <a:r>
              <a:rPr dirty="0" sz="850" spc="10">
                <a:solidFill>
                  <a:srgbClr val="3E3E3E"/>
                </a:solidFill>
                <a:latin typeface="Arial"/>
                <a:cs typeface="Arial"/>
              </a:rPr>
              <a:t> </a:t>
            </a:r>
            <a:r>
              <a:rPr dirty="0" sz="850" spc="-5">
                <a:solidFill>
                  <a:srgbClr val="3E3E3E"/>
                </a:solidFill>
                <a:latin typeface="Arial"/>
                <a:cs typeface="Arial"/>
              </a:rPr>
              <a:t>million</a:t>
            </a:r>
            <a:r>
              <a:rPr dirty="0" sz="850" spc="10">
                <a:solidFill>
                  <a:srgbClr val="3E3E3E"/>
                </a:solidFill>
                <a:latin typeface="Arial"/>
                <a:cs typeface="Arial"/>
              </a:rPr>
              <a:t> </a:t>
            </a:r>
            <a:r>
              <a:rPr dirty="0" sz="850" spc="-5">
                <a:solidFill>
                  <a:srgbClr val="3E3E3E"/>
                </a:solidFill>
                <a:latin typeface="Arial"/>
                <a:cs typeface="Arial"/>
              </a:rPr>
              <a:t>compared</a:t>
            </a:r>
            <a:r>
              <a:rPr dirty="0" sz="850" spc="15">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$91</a:t>
            </a:r>
            <a:r>
              <a:rPr dirty="0" sz="850" spc="10">
                <a:solidFill>
                  <a:srgbClr val="3E3E3E"/>
                </a:solidFill>
                <a:latin typeface="Arial"/>
                <a:cs typeface="Arial"/>
              </a:rPr>
              <a:t> </a:t>
            </a:r>
            <a:r>
              <a:rPr dirty="0" sz="850" spc="-5">
                <a:solidFill>
                  <a:srgbClr val="3E3E3E"/>
                </a:solidFill>
                <a:latin typeface="Arial"/>
                <a:cs typeface="Arial"/>
              </a:rPr>
              <a:t>million</a:t>
            </a:r>
            <a:r>
              <a:rPr dirty="0" sz="850" spc="15">
                <a:solidFill>
                  <a:srgbClr val="3E3E3E"/>
                </a:solidFill>
                <a:latin typeface="Arial"/>
                <a:cs typeface="Arial"/>
              </a:rPr>
              <a:t> </a:t>
            </a:r>
            <a:r>
              <a:rPr dirty="0" sz="850" spc="-5">
                <a:solidFill>
                  <a:srgbClr val="3E3E3E"/>
                </a:solidFill>
                <a:latin typeface="Arial"/>
                <a:cs typeface="Arial"/>
              </a:rPr>
              <a:t>a</a:t>
            </a:r>
            <a:r>
              <a:rPr dirty="0" sz="850" spc="10">
                <a:solidFill>
                  <a:srgbClr val="3E3E3E"/>
                </a:solidFill>
                <a:latin typeface="Arial"/>
                <a:cs typeface="Arial"/>
              </a:rPr>
              <a:t> </a:t>
            </a:r>
            <a:r>
              <a:rPr dirty="0" sz="850" spc="-5">
                <a:solidFill>
                  <a:srgbClr val="3E3E3E"/>
                </a:solidFill>
                <a:latin typeface="Arial"/>
                <a:cs typeface="Arial"/>
              </a:rPr>
              <a:t>year</a:t>
            </a:r>
            <a:r>
              <a:rPr dirty="0" sz="850" spc="10">
                <a:solidFill>
                  <a:srgbClr val="3E3E3E"/>
                </a:solidFill>
                <a:latin typeface="Arial"/>
                <a:cs typeface="Arial"/>
              </a:rPr>
              <a:t> </a:t>
            </a:r>
            <a:r>
              <a:rPr dirty="0" sz="850" spc="-5">
                <a:solidFill>
                  <a:srgbClr val="3E3E3E"/>
                </a:solidFill>
                <a:latin typeface="Arial"/>
                <a:cs typeface="Arial"/>
              </a:rPr>
              <a:t>ago.</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Operating income margin in the fourth quarter was 18.8%, up 100 basis points year over</a:t>
            </a:r>
            <a:r>
              <a:rPr dirty="0" sz="850" spc="2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spcBef>
                <a:spcPts val="5"/>
              </a:spcBef>
            </a:pPr>
            <a:r>
              <a:rPr dirty="0" sz="900" b="1">
                <a:solidFill>
                  <a:srgbClr val="3E3E3E"/>
                </a:solidFill>
                <a:latin typeface="Arial"/>
                <a:cs typeface="Arial"/>
              </a:rPr>
              <a:t>Balance Sheet/Cash</a:t>
            </a:r>
            <a:r>
              <a:rPr dirty="0" sz="900" spc="-5" b="1">
                <a:solidFill>
                  <a:srgbClr val="3E3E3E"/>
                </a:solidFill>
                <a:latin typeface="Arial"/>
                <a:cs typeface="Arial"/>
              </a:rPr>
              <a:t> </a:t>
            </a:r>
            <a:r>
              <a:rPr dirty="0" sz="900" b="1">
                <a:solidFill>
                  <a:srgbClr val="3E3E3E"/>
                </a:solidFill>
                <a:latin typeface="Arial"/>
                <a:cs typeface="Arial"/>
              </a:rPr>
              <a:t>Flow</a:t>
            </a:r>
            <a:endParaRPr sz="900">
              <a:latin typeface="Arial"/>
              <a:cs typeface="Arial"/>
            </a:endParaRPr>
          </a:p>
          <a:p>
            <a:pPr>
              <a:lnSpc>
                <a:spcPct val="100000"/>
              </a:lnSpc>
              <a:spcBef>
                <a:spcPts val="45"/>
              </a:spcBef>
            </a:pPr>
            <a:endParaRPr sz="850">
              <a:latin typeface="Times New Roman"/>
              <a:cs typeface="Times New Roman"/>
            </a:endParaRPr>
          </a:p>
          <a:p>
            <a:pPr marL="12700">
              <a:lnSpc>
                <a:spcPct val="100000"/>
              </a:lnSpc>
              <a:spcBef>
                <a:spcPts val="5"/>
              </a:spcBef>
            </a:pPr>
            <a:r>
              <a:rPr dirty="0" sz="850" spc="-5">
                <a:solidFill>
                  <a:srgbClr val="3E3E3E"/>
                </a:solidFill>
                <a:latin typeface="Arial"/>
                <a:cs typeface="Arial"/>
              </a:rPr>
              <a:t>Exiting</a:t>
            </a:r>
            <a:r>
              <a:rPr dirty="0" sz="850" spc="10">
                <a:solidFill>
                  <a:srgbClr val="3E3E3E"/>
                </a:solidFill>
                <a:latin typeface="Arial"/>
                <a:cs typeface="Arial"/>
              </a:rPr>
              <a:t> </a:t>
            </a:r>
            <a:r>
              <a:rPr dirty="0" sz="850" spc="-5">
                <a:solidFill>
                  <a:srgbClr val="3E3E3E"/>
                </a:solidFill>
                <a:latin typeface="Arial"/>
                <a:cs typeface="Arial"/>
              </a:rPr>
              <a:t>2020,</a:t>
            </a:r>
            <a:r>
              <a:rPr dirty="0" sz="850" spc="15">
                <a:solidFill>
                  <a:srgbClr val="3E3E3E"/>
                </a:solidFill>
                <a:latin typeface="Arial"/>
                <a:cs typeface="Arial"/>
              </a:rPr>
              <a:t> </a:t>
            </a:r>
            <a:r>
              <a:rPr dirty="0" sz="850" spc="-5">
                <a:solidFill>
                  <a:srgbClr val="3E3E3E"/>
                </a:solidFill>
                <a:latin typeface="Arial"/>
                <a:cs typeface="Arial"/>
              </a:rPr>
              <a:t>Honeywell</a:t>
            </a:r>
            <a:r>
              <a:rPr dirty="0" sz="850" spc="45">
                <a:solidFill>
                  <a:srgbClr val="3E3E3E"/>
                </a:solidFill>
                <a:latin typeface="Arial"/>
                <a:cs typeface="Arial"/>
              </a:rPr>
              <a:t> </a:t>
            </a:r>
            <a:r>
              <a:rPr dirty="0" sz="850" spc="-5">
                <a:solidFill>
                  <a:srgbClr val="3E3E3E"/>
                </a:solidFill>
                <a:latin typeface="Arial"/>
                <a:cs typeface="Arial"/>
              </a:rPr>
              <a:t>had cash</a:t>
            </a:r>
            <a:r>
              <a:rPr dirty="0" sz="850" spc="45">
                <a:solidFill>
                  <a:srgbClr val="3E3E3E"/>
                </a:solidFill>
                <a:latin typeface="Arial"/>
                <a:cs typeface="Arial"/>
              </a:rPr>
              <a:t> </a:t>
            </a:r>
            <a:r>
              <a:rPr dirty="0" sz="850" spc="-5">
                <a:solidFill>
                  <a:srgbClr val="3E3E3E"/>
                </a:solidFill>
                <a:latin typeface="Arial"/>
                <a:cs typeface="Arial"/>
              </a:rPr>
              <a:t>and cash</a:t>
            </a:r>
            <a:r>
              <a:rPr dirty="0" sz="850" spc="45">
                <a:solidFill>
                  <a:srgbClr val="3E3E3E"/>
                </a:solidFill>
                <a:latin typeface="Arial"/>
                <a:cs typeface="Arial"/>
              </a:rPr>
              <a:t> </a:t>
            </a:r>
            <a:r>
              <a:rPr dirty="0" sz="850" spc="-5">
                <a:solidFill>
                  <a:srgbClr val="3E3E3E"/>
                </a:solidFill>
                <a:latin typeface="Arial"/>
                <a:cs typeface="Arial"/>
              </a:rPr>
              <a:t>equivalents</a:t>
            </a:r>
            <a:r>
              <a:rPr dirty="0" sz="850" spc="30">
                <a:solidFill>
                  <a:srgbClr val="3E3E3E"/>
                </a:solidFill>
                <a:latin typeface="Arial"/>
                <a:cs typeface="Arial"/>
              </a:rPr>
              <a:t> </a:t>
            </a:r>
            <a:r>
              <a:rPr dirty="0" sz="850" spc="-5">
                <a:solidFill>
                  <a:srgbClr val="3E3E3E"/>
                </a:solidFill>
                <a:latin typeface="Arial"/>
                <a:cs typeface="Arial"/>
              </a:rPr>
              <a:t>of</a:t>
            </a:r>
            <a:r>
              <a:rPr dirty="0" sz="850" spc="40">
                <a:solidFill>
                  <a:srgbClr val="3E3E3E"/>
                </a:solidFill>
                <a:latin typeface="Arial"/>
                <a:cs typeface="Arial"/>
              </a:rPr>
              <a:t> </a:t>
            </a:r>
            <a:r>
              <a:rPr dirty="0" sz="850" spc="-5">
                <a:solidFill>
                  <a:srgbClr val="3E3E3E"/>
                </a:solidFill>
                <a:latin typeface="Arial"/>
                <a:cs typeface="Arial"/>
              </a:rPr>
              <a:t>$14,275</a:t>
            </a:r>
            <a:r>
              <a:rPr dirty="0" sz="850" spc="45">
                <a:solidFill>
                  <a:srgbClr val="3E3E3E"/>
                </a:solidFill>
                <a:latin typeface="Arial"/>
                <a:cs typeface="Arial"/>
              </a:rPr>
              <a:t> </a:t>
            </a:r>
            <a:r>
              <a:rPr dirty="0" sz="850" spc="-5">
                <a:solidFill>
                  <a:srgbClr val="3E3E3E"/>
                </a:solidFill>
                <a:latin typeface="Arial"/>
                <a:cs typeface="Arial"/>
              </a:rPr>
              <a:t>million</a:t>
            </a:r>
            <a:r>
              <a:rPr dirty="0" sz="850" spc="40">
                <a:solidFill>
                  <a:srgbClr val="3E3E3E"/>
                </a:solidFill>
                <a:latin typeface="Arial"/>
                <a:cs typeface="Arial"/>
              </a:rPr>
              <a:t> </a:t>
            </a:r>
            <a:r>
              <a:rPr dirty="0" sz="850" spc="-5">
                <a:solidFill>
                  <a:srgbClr val="3E3E3E"/>
                </a:solidFill>
                <a:latin typeface="Arial"/>
                <a:cs typeface="Arial"/>
              </a:rPr>
              <a:t>compared</a:t>
            </a:r>
            <a:r>
              <a:rPr dirty="0" sz="850">
                <a:solidFill>
                  <a:srgbClr val="3E3E3E"/>
                </a:solidFill>
                <a:latin typeface="Arial"/>
                <a:cs typeface="Arial"/>
              </a:rPr>
              <a:t> </a:t>
            </a:r>
            <a:r>
              <a:rPr dirty="0" sz="850" spc="-5">
                <a:solidFill>
                  <a:srgbClr val="3E3E3E"/>
                </a:solidFill>
                <a:latin typeface="Arial"/>
                <a:cs typeface="Arial"/>
              </a:rPr>
              <a:t>with</a:t>
            </a:r>
            <a:r>
              <a:rPr dirty="0" sz="850" spc="25">
                <a:solidFill>
                  <a:srgbClr val="3E3E3E"/>
                </a:solidFill>
                <a:latin typeface="Arial"/>
                <a:cs typeface="Arial"/>
              </a:rPr>
              <a:t> </a:t>
            </a:r>
            <a:r>
              <a:rPr dirty="0" sz="850" spc="-5">
                <a:solidFill>
                  <a:srgbClr val="3E3E3E"/>
                </a:solidFill>
                <a:latin typeface="Arial"/>
                <a:cs typeface="Arial"/>
              </a:rPr>
              <a:t>$9,067</a:t>
            </a:r>
            <a:r>
              <a:rPr dirty="0" sz="850" spc="35">
                <a:solidFill>
                  <a:srgbClr val="3E3E3E"/>
                </a:solidFill>
                <a:latin typeface="Arial"/>
                <a:cs typeface="Arial"/>
              </a:rPr>
              <a:t> </a:t>
            </a:r>
            <a:r>
              <a:rPr dirty="0" sz="850" spc="-5">
                <a:solidFill>
                  <a:srgbClr val="3E3E3E"/>
                </a:solidFill>
                <a:latin typeface="Arial"/>
                <a:cs typeface="Arial"/>
              </a:rPr>
              <a:t>million</a:t>
            </a:r>
            <a:r>
              <a:rPr dirty="0" sz="850" spc="40">
                <a:solidFill>
                  <a:srgbClr val="3E3E3E"/>
                </a:solidFill>
                <a:latin typeface="Arial"/>
                <a:cs typeface="Arial"/>
              </a:rPr>
              <a:t> </a:t>
            </a:r>
            <a:r>
              <a:rPr dirty="0" sz="850" spc="-5">
                <a:solidFill>
                  <a:srgbClr val="3E3E3E"/>
                </a:solidFill>
                <a:latin typeface="Arial"/>
                <a:cs typeface="Arial"/>
              </a:rPr>
              <a:t>as</a:t>
            </a:r>
            <a:r>
              <a:rPr dirty="0" sz="850" spc="30">
                <a:solidFill>
                  <a:srgbClr val="3E3E3E"/>
                </a:solidFill>
                <a:latin typeface="Arial"/>
                <a:cs typeface="Arial"/>
              </a:rPr>
              <a:t> </a:t>
            </a:r>
            <a:r>
              <a:rPr dirty="0" sz="850" spc="-5">
                <a:solidFill>
                  <a:srgbClr val="3E3E3E"/>
                </a:solidFill>
                <a:latin typeface="Arial"/>
                <a:cs typeface="Arial"/>
              </a:rPr>
              <a:t>of</a:t>
            </a:r>
            <a:r>
              <a:rPr dirty="0" sz="850" spc="40">
                <a:solidFill>
                  <a:srgbClr val="3E3E3E"/>
                </a:solidFill>
                <a:latin typeface="Arial"/>
                <a:cs typeface="Arial"/>
              </a:rPr>
              <a:t> </a:t>
            </a:r>
            <a:r>
              <a:rPr dirty="0" sz="850" spc="-5">
                <a:solidFill>
                  <a:srgbClr val="3E3E3E"/>
                </a:solidFill>
                <a:latin typeface="Arial"/>
                <a:cs typeface="Arial"/>
              </a:rPr>
              <a:t>Dec</a:t>
            </a:r>
            <a:r>
              <a:rPr dirty="0" sz="850" spc="25">
                <a:solidFill>
                  <a:srgbClr val="3E3E3E"/>
                </a:solidFill>
                <a:latin typeface="Arial"/>
                <a:cs typeface="Arial"/>
              </a:rPr>
              <a:t> </a:t>
            </a:r>
            <a:r>
              <a:rPr dirty="0" sz="850" spc="-5">
                <a:solidFill>
                  <a:srgbClr val="3E3E3E"/>
                </a:solidFill>
                <a:latin typeface="Arial"/>
                <a:cs typeface="Arial"/>
              </a:rPr>
              <a:t>31,</a:t>
            </a:r>
            <a:r>
              <a:rPr dirty="0" sz="850" spc="-15">
                <a:solidFill>
                  <a:srgbClr val="3E3E3E"/>
                </a:solidFill>
                <a:latin typeface="Arial"/>
                <a:cs typeface="Arial"/>
              </a:rPr>
              <a:t> </a:t>
            </a:r>
            <a:r>
              <a:rPr dirty="0" sz="850" spc="-5">
                <a:solidFill>
                  <a:srgbClr val="3E3E3E"/>
                </a:solidFill>
                <a:latin typeface="Arial"/>
                <a:cs typeface="Arial"/>
              </a:rPr>
              <a:t>2019.</a:t>
            </a:r>
            <a:r>
              <a:rPr dirty="0" sz="850" spc="15">
                <a:solidFill>
                  <a:srgbClr val="3E3E3E"/>
                </a:solidFill>
                <a:latin typeface="Arial"/>
                <a:cs typeface="Arial"/>
              </a:rPr>
              <a:t> </a:t>
            </a:r>
            <a:r>
              <a:rPr dirty="0" sz="850" spc="-5">
                <a:solidFill>
                  <a:srgbClr val="3E3E3E"/>
                </a:solidFill>
                <a:latin typeface="Arial"/>
                <a:cs typeface="Arial"/>
              </a:rPr>
              <a:t>Long-term</a:t>
            </a:r>
            <a:r>
              <a:rPr dirty="0" sz="850" spc="30">
                <a:solidFill>
                  <a:srgbClr val="3E3E3E"/>
                </a:solidFill>
                <a:latin typeface="Arial"/>
                <a:cs typeface="Arial"/>
              </a:rPr>
              <a:t> </a:t>
            </a:r>
            <a:r>
              <a:rPr dirty="0" sz="850" spc="-5">
                <a:solidFill>
                  <a:srgbClr val="3E3E3E"/>
                </a:solidFill>
                <a:latin typeface="Arial"/>
                <a:cs typeface="Arial"/>
              </a:rPr>
              <a:t>debt</a:t>
            </a:r>
            <a:r>
              <a:rPr dirty="0" sz="850" spc="5">
                <a:solidFill>
                  <a:srgbClr val="3E3E3E"/>
                </a:solidFill>
                <a:latin typeface="Arial"/>
                <a:cs typeface="Arial"/>
              </a:rPr>
              <a:t> </a:t>
            </a:r>
            <a:r>
              <a:rPr dirty="0" sz="850" spc="-5">
                <a:solidFill>
                  <a:srgbClr val="3E3E3E"/>
                </a:solidFill>
                <a:latin typeface="Arial"/>
                <a:cs typeface="Arial"/>
              </a:rPr>
              <a:t>was</a:t>
            </a:r>
            <a:endParaRPr sz="850">
              <a:latin typeface="Arial"/>
              <a:cs typeface="Arial"/>
            </a:endParaRPr>
          </a:p>
          <a:p>
            <a:pPr marL="12700">
              <a:lnSpc>
                <a:spcPct val="100000"/>
              </a:lnSpc>
              <a:spcBef>
                <a:spcPts val="130"/>
              </a:spcBef>
            </a:pPr>
            <a:r>
              <a:rPr dirty="0" sz="850" spc="-5">
                <a:solidFill>
                  <a:srgbClr val="3E3E3E"/>
                </a:solidFill>
                <a:latin typeface="Arial"/>
                <a:cs typeface="Arial"/>
              </a:rPr>
              <a:t>$16,342 million, higher than $11,110 million recorded at the end of</a:t>
            </a:r>
            <a:r>
              <a:rPr dirty="0" sz="850" spc="5">
                <a:solidFill>
                  <a:srgbClr val="3E3E3E"/>
                </a:solidFill>
                <a:latin typeface="Arial"/>
                <a:cs typeface="Arial"/>
              </a:rPr>
              <a:t> </a:t>
            </a:r>
            <a:r>
              <a:rPr dirty="0" sz="850" spc="-5">
                <a:solidFill>
                  <a:srgbClr val="3E3E3E"/>
                </a:solidFill>
                <a:latin typeface="Arial"/>
                <a:cs typeface="Arial"/>
              </a:rPr>
              <a:t>2019.</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pPr>
            <a:r>
              <a:rPr dirty="0" sz="850" spc="-5">
                <a:solidFill>
                  <a:srgbClr val="3E3E3E"/>
                </a:solidFill>
                <a:latin typeface="Arial"/>
                <a:cs typeface="Arial"/>
              </a:rPr>
              <a:t>In 2020, the company generated $6,208 million in cash from operating activities compared with $6,897 million a year ago. Capital expenditure  was $906 million compared with $839 million incurred in</a:t>
            </a:r>
            <a:r>
              <a:rPr dirty="0" sz="850">
                <a:solidFill>
                  <a:srgbClr val="3E3E3E"/>
                </a:solidFill>
                <a:latin typeface="Arial"/>
                <a:cs typeface="Arial"/>
              </a:rPr>
              <a:t> </a:t>
            </a:r>
            <a:r>
              <a:rPr dirty="0" sz="850" spc="-5">
                <a:solidFill>
                  <a:srgbClr val="3E3E3E"/>
                </a:solidFill>
                <a:latin typeface="Arial"/>
                <a:cs typeface="Arial"/>
              </a:rPr>
              <a:t>2019.</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Adjusted free cash flow in the quarter was $2,491 million, up 8.7% year over</a:t>
            </a:r>
            <a:r>
              <a:rPr dirty="0" sz="850" spc="1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Outlook</a:t>
            </a:r>
            <a:endParaRPr sz="900">
              <a:latin typeface="Arial"/>
              <a:cs typeface="Arial"/>
            </a:endParaRPr>
          </a:p>
          <a:p>
            <a:pPr>
              <a:lnSpc>
                <a:spcPct val="100000"/>
              </a:lnSpc>
              <a:spcBef>
                <a:spcPts val="35"/>
              </a:spcBef>
            </a:pPr>
            <a:endParaRPr sz="750">
              <a:latin typeface="Times New Roman"/>
              <a:cs typeface="Times New Roman"/>
            </a:endParaRPr>
          </a:p>
          <a:p>
            <a:pPr algn="just" marL="12700" marR="19685">
              <a:lnSpc>
                <a:spcPct val="112700"/>
              </a:lnSpc>
            </a:pPr>
            <a:r>
              <a:rPr dirty="0" sz="850" spc="-5">
                <a:solidFill>
                  <a:srgbClr val="3E3E3E"/>
                </a:solidFill>
                <a:latin typeface="Arial"/>
                <a:cs typeface="Arial"/>
              </a:rPr>
              <a:t>Honeywell provided guidance for full-year 2021. For the year, the company anticipates earnings to be in the range of $7.60 to $8.00 per share,  suggesting 9.9% year-over-year improvement at the mid-point. It anticipates revenues to be between $33.4 billion and $34.4 billion, with organic  revenues expected to be up 1-4%.</a:t>
            </a:r>
            <a:endParaRPr sz="850">
              <a:latin typeface="Arial"/>
              <a:cs typeface="Arial"/>
            </a:endParaRPr>
          </a:p>
          <a:p>
            <a:pPr>
              <a:lnSpc>
                <a:spcPct val="100000"/>
              </a:lnSpc>
              <a:spcBef>
                <a:spcPts val="55"/>
              </a:spcBef>
            </a:pPr>
            <a:endParaRPr sz="850">
              <a:latin typeface="Times New Roman"/>
              <a:cs typeface="Times New Roman"/>
            </a:endParaRPr>
          </a:p>
          <a:p>
            <a:pPr algn="just" marL="12700" marR="17145">
              <a:lnSpc>
                <a:spcPct val="112700"/>
              </a:lnSpc>
            </a:pPr>
            <a:r>
              <a:rPr dirty="0" sz="850" spc="-5">
                <a:solidFill>
                  <a:srgbClr val="3E3E3E"/>
                </a:solidFill>
                <a:latin typeface="Arial"/>
                <a:cs typeface="Arial"/>
              </a:rPr>
              <a:t>For 2021, it also expects operating cash flow in the range of $5.7 billion to $6.1 billion, and free cash flow to be between $5.1 billion and $5.5  billion.</a:t>
            </a:r>
            <a:endParaRPr sz="850">
              <a:latin typeface="Arial"/>
              <a:cs typeface="Arial"/>
            </a:endParaRPr>
          </a:p>
        </p:txBody>
      </p:sp>
      <p:sp>
        <p:nvSpPr>
          <p:cNvPr id="7" name="object 7"/>
          <p:cNvSpPr txBox="1"/>
          <p:nvPr/>
        </p:nvSpPr>
        <p:spPr>
          <a:xfrm>
            <a:off x="5299242" y="678447"/>
            <a:ext cx="80899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007F06"/>
                </a:solidFill>
                <a:latin typeface="Arial"/>
                <a:cs typeface="Arial"/>
              </a:rPr>
              <a:t>Quarter</a:t>
            </a:r>
            <a:r>
              <a:rPr dirty="0" sz="850" spc="-45" b="1">
                <a:solidFill>
                  <a:srgbClr val="007F06"/>
                </a:solidFill>
                <a:latin typeface="Arial"/>
                <a:cs typeface="Arial"/>
              </a:rPr>
              <a:t> </a:t>
            </a:r>
            <a:r>
              <a:rPr dirty="0" sz="850" spc="-5" b="1">
                <a:solidFill>
                  <a:srgbClr val="007F06"/>
                </a:solidFill>
                <a:latin typeface="Arial"/>
                <a:cs typeface="Arial"/>
              </a:rPr>
              <a:t>Ending</a:t>
            </a:r>
            <a:endParaRPr sz="850">
              <a:latin typeface="Arial"/>
              <a:cs typeface="Arial"/>
            </a:endParaRPr>
          </a:p>
        </p:txBody>
      </p:sp>
      <p:sp>
        <p:nvSpPr>
          <p:cNvPr id="8" name="object 8"/>
          <p:cNvSpPr txBox="1"/>
          <p:nvPr/>
        </p:nvSpPr>
        <p:spPr>
          <a:xfrm>
            <a:off x="6752056" y="678447"/>
            <a:ext cx="414655"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007F06"/>
                </a:solidFill>
                <a:latin typeface="Arial"/>
                <a:cs typeface="Arial"/>
              </a:rPr>
              <a:t>12/2020</a:t>
            </a:r>
            <a:endParaRPr sz="850">
              <a:latin typeface="Arial"/>
              <a:cs typeface="Arial"/>
            </a:endParaRPr>
          </a:p>
        </p:txBody>
      </p:sp>
      <p:sp>
        <p:nvSpPr>
          <p:cNvPr id="9" name="object 9"/>
          <p:cNvSpPr/>
          <p:nvPr/>
        </p:nvSpPr>
        <p:spPr>
          <a:xfrm>
            <a:off x="5242760" y="875631"/>
            <a:ext cx="1967831" cy="830179"/>
          </a:xfrm>
          <a:prstGeom prst="rect">
            <a:avLst/>
          </a:prstGeom>
          <a:blipFill>
            <a:blip r:embed="rId2" cstate="print"/>
            <a:stretch>
              <a:fillRect/>
            </a:stretch>
          </a:blipFill>
        </p:spPr>
        <p:txBody>
          <a:bodyPr wrap="square" lIns="0" tIns="0" rIns="0" bIns="0" rtlCol="0"/>
          <a:lstStyle/>
          <a:p/>
        </p:txBody>
      </p:sp>
      <p:sp>
        <p:nvSpPr>
          <p:cNvPr id="10" name="object 10"/>
          <p:cNvSpPr/>
          <p:nvPr/>
        </p:nvSpPr>
        <p:spPr>
          <a:xfrm>
            <a:off x="5242760" y="875631"/>
            <a:ext cx="1967831" cy="907047"/>
          </a:xfrm>
          <a:prstGeom prst="rect">
            <a:avLst/>
          </a:prstGeom>
          <a:blipFill>
            <a:blip r:embed="rId3" cstate="print"/>
            <a:stretch>
              <a:fillRect/>
            </a:stretch>
          </a:blipFill>
        </p:spPr>
        <p:txBody>
          <a:bodyPr wrap="square" lIns="0" tIns="0" rIns="0" bIns="0" rtlCol="0"/>
          <a:lstStyle/>
          <a:p/>
        </p:txBody>
      </p:sp>
      <p:sp>
        <p:nvSpPr>
          <p:cNvPr id="11" name="object 11"/>
          <p:cNvSpPr txBox="1"/>
          <p:nvPr/>
        </p:nvSpPr>
        <p:spPr>
          <a:xfrm>
            <a:off x="5304255" y="869080"/>
            <a:ext cx="916305" cy="871219"/>
          </a:xfrm>
          <a:prstGeom prst="rect">
            <a:avLst/>
          </a:prstGeom>
        </p:spPr>
        <p:txBody>
          <a:bodyPr wrap="square" lIns="0" tIns="12700" rIns="0" bIns="0" rtlCol="0" vert="horz">
            <a:spAutoFit/>
          </a:bodyPr>
          <a:lstStyle/>
          <a:p>
            <a:pPr marR="208915">
              <a:lnSpc>
                <a:spcPct val="130500"/>
              </a:lnSpc>
              <a:spcBef>
                <a:spcPts val="100"/>
              </a:spcBef>
            </a:pPr>
            <a:r>
              <a:rPr dirty="0" sz="850" spc="-5">
                <a:solidFill>
                  <a:srgbClr val="3E3E3E"/>
                </a:solidFill>
                <a:latin typeface="Arial"/>
                <a:cs typeface="Arial"/>
              </a:rPr>
              <a:t>Report Date  Sales</a:t>
            </a:r>
            <a:r>
              <a:rPr dirty="0" sz="850" spc="-55">
                <a:solidFill>
                  <a:srgbClr val="3E3E3E"/>
                </a:solidFill>
                <a:latin typeface="Arial"/>
                <a:cs typeface="Arial"/>
              </a:rPr>
              <a:t> </a:t>
            </a:r>
            <a:r>
              <a:rPr dirty="0" sz="850" spc="-5">
                <a:solidFill>
                  <a:srgbClr val="3E3E3E"/>
                </a:solidFill>
                <a:latin typeface="Arial"/>
                <a:cs typeface="Arial"/>
              </a:rPr>
              <a:t>Surprise  EPS Surprise  Quarterly</a:t>
            </a:r>
            <a:r>
              <a:rPr dirty="0" sz="850" spc="-45">
                <a:solidFill>
                  <a:srgbClr val="3E3E3E"/>
                </a:solidFill>
                <a:latin typeface="Arial"/>
                <a:cs typeface="Arial"/>
              </a:rPr>
              <a:t> </a:t>
            </a:r>
            <a:r>
              <a:rPr dirty="0" sz="850" spc="-5">
                <a:solidFill>
                  <a:srgbClr val="3E3E3E"/>
                </a:solidFill>
                <a:latin typeface="Arial"/>
                <a:cs typeface="Arial"/>
              </a:rPr>
              <a:t>EPS</a:t>
            </a:r>
            <a:endParaRPr sz="850">
              <a:latin typeface="Arial"/>
              <a:cs typeface="Arial"/>
            </a:endParaRPr>
          </a:p>
          <a:p>
            <a:pPr>
              <a:lnSpc>
                <a:spcPct val="100000"/>
              </a:lnSpc>
              <a:spcBef>
                <a:spcPts val="310"/>
              </a:spcBef>
            </a:pPr>
            <a:r>
              <a:rPr dirty="0" sz="850" spc="-5">
                <a:solidFill>
                  <a:srgbClr val="3E3E3E"/>
                </a:solidFill>
                <a:latin typeface="Arial"/>
                <a:cs typeface="Arial"/>
              </a:rPr>
              <a:t>Annual EPS</a:t>
            </a:r>
            <a:r>
              <a:rPr dirty="0" sz="850" spc="-5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p:txBody>
      </p:sp>
      <p:sp>
        <p:nvSpPr>
          <p:cNvPr id="12" name="object 12"/>
          <p:cNvSpPr txBox="1"/>
          <p:nvPr/>
        </p:nvSpPr>
        <p:spPr>
          <a:xfrm>
            <a:off x="6511090" y="869080"/>
            <a:ext cx="652780" cy="871219"/>
          </a:xfrm>
          <a:prstGeom prst="rect">
            <a:avLst/>
          </a:prstGeom>
        </p:spPr>
        <p:txBody>
          <a:bodyPr wrap="square" lIns="0" tIns="52069" rIns="0" bIns="0" rtlCol="0" vert="horz">
            <a:spAutoFit/>
          </a:bodyPr>
          <a:lstStyle/>
          <a:p>
            <a:pPr algn="r" marR="10160">
              <a:lnSpc>
                <a:spcPct val="100000"/>
              </a:lnSpc>
              <a:spcBef>
                <a:spcPts val="409"/>
              </a:spcBef>
            </a:pPr>
            <a:r>
              <a:rPr dirty="0" sz="850" spc="-5" b="1">
                <a:solidFill>
                  <a:srgbClr val="3E3E3E"/>
                </a:solidFill>
                <a:latin typeface="Arial"/>
                <a:cs typeface="Arial"/>
              </a:rPr>
              <a:t>Jan 29,</a:t>
            </a:r>
            <a:r>
              <a:rPr dirty="0" sz="850" spc="-70" b="1">
                <a:solidFill>
                  <a:srgbClr val="3E3E3E"/>
                </a:solidFill>
                <a:latin typeface="Arial"/>
                <a:cs typeface="Arial"/>
              </a:rPr>
              <a:t> </a:t>
            </a:r>
            <a:r>
              <a:rPr dirty="0" sz="850" spc="-5" b="1">
                <a:solidFill>
                  <a:srgbClr val="3E3E3E"/>
                </a:solidFill>
                <a:latin typeface="Arial"/>
                <a:cs typeface="Arial"/>
              </a:rPr>
              <a:t>2021</a:t>
            </a:r>
            <a:endParaRPr sz="850">
              <a:latin typeface="Arial"/>
              <a:cs typeface="Arial"/>
            </a:endParaRPr>
          </a:p>
          <a:p>
            <a:pPr algn="r" marR="8890">
              <a:lnSpc>
                <a:spcPct val="100000"/>
              </a:lnSpc>
              <a:spcBef>
                <a:spcPts val="310"/>
              </a:spcBef>
            </a:pPr>
            <a:r>
              <a:rPr dirty="0" sz="850" spc="-5" b="1">
                <a:solidFill>
                  <a:srgbClr val="3E3E3E"/>
                </a:solidFill>
                <a:latin typeface="Arial"/>
                <a:cs typeface="Arial"/>
              </a:rPr>
              <a:t>6.49%</a:t>
            </a:r>
            <a:endParaRPr sz="850">
              <a:latin typeface="Arial"/>
              <a:cs typeface="Arial"/>
            </a:endParaRPr>
          </a:p>
          <a:p>
            <a:pPr algn="r" marR="8890">
              <a:lnSpc>
                <a:spcPct val="100000"/>
              </a:lnSpc>
              <a:spcBef>
                <a:spcPts val="315"/>
              </a:spcBef>
            </a:pPr>
            <a:r>
              <a:rPr dirty="0" sz="850" spc="-5" b="1">
                <a:solidFill>
                  <a:srgbClr val="3E3E3E"/>
                </a:solidFill>
                <a:latin typeface="Arial"/>
                <a:cs typeface="Arial"/>
              </a:rPr>
              <a:t>3.50%</a:t>
            </a:r>
            <a:endParaRPr sz="850">
              <a:latin typeface="Arial"/>
              <a:cs typeface="Arial"/>
            </a:endParaRPr>
          </a:p>
          <a:p>
            <a:pPr algn="r" marR="5080">
              <a:lnSpc>
                <a:spcPct val="100000"/>
              </a:lnSpc>
              <a:spcBef>
                <a:spcPts val="310"/>
              </a:spcBef>
            </a:pPr>
            <a:r>
              <a:rPr dirty="0" sz="850" spc="-5" b="1">
                <a:solidFill>
                  <a:srgbClr val="3E3E3E"/>
                </a:solidFill>
                <a:latin typeface="Arial"/>
                <a:cs typeface="Arial"/>
              </a:rPr>
              <a:t>2.07</a:t>
            </a:r>
            <a:endParaRPr sz="850">
              <a:latin typeface="Arial"/>
              <a:cs typeface="Arial"/>
            </a:endParaRPr>
          </a:p>
          <a:p>
            <a:pPr algn="r" marR="5080">
              <a:lnSpc>
                <a:spcPct val="100000"/>
              </a:lnSpc>
              <a:spcBef>
                <a:spcPts val="310"/>
              </a:spcBef>
            </a:pPr>
            <a:r>
              <a:rPr dirty="0" sz="850" spc="-5" b="1">
                <a:solidFill>
                  <a:srgbClr val="3E3E3E"/>
                </a:solidFill>
                <a:latin typeface="Arial"/>
                <a:cs typeface="Arial"/>
              </a:rPr>
              <a:t>7.10</a:t>
            </a:r>
            <a:endParaRPr sz="850">
              <a:latin typeface="Arial"/>
              <a:cs typeface="Arial"/>
            </a:endParaRPr>
          </a:p>
        </p:txBody>
      </p:sp>
      <p:sp>
        <p:nvSpPr>
          <p:cNvPr id="13" name="object 13"/>
          <p:cNvSpPr/>
          <p:nvPr/>
        </p:nvSpPr>
        <p:spPr>
          <a:xfrm>
            <a:off x="5308098" y="1087019"/>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4" name="object 14"/>
          <p:cNvSpPr/>
          <p:nvPr/>
        </p:nvSpPr>
        <p:spPr>
          <a:xfrm>
            <a:off x="6384256" y="1087019"/>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5" name="object 15"/>
          <p:cNvSpPr/>
          <p:nvPr/>
        </p:nvSpPr>
        <p:spPr>
          <a:xfrm>
            <a:off x="5308098" y="1256130"/>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6" name="object 16"/>
          <p:cNvSpPr/>
          <p:nvPr/>
        </p:nvSpPr>
        <p:spPr>
          <a:xfrm>
            <a:off x="6384256" y="1256130"/>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7" name="object 17"/>
          <p:cNvSpPr/>
          <p:nvPr/>
        </p:nvSpPr>
        <p:spPr>
          <a:xfrm>
            <a:off x="5308098" y="1425240"/>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8" name="object 18"/>
          <p:cNvSpPr/>
          <p:nvPr/>
        </p:nvSpPr>
        <p:spPr>
          <a:xfrm>
            <a:off x="6384256" y="1425240"/>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9" name="object 19"/>
          <p:cNvSpPr/>
          <p:nvPr/>
        </p:nvSpPr>
        <p:spPr>
          <a:xfrm>
            <a:off x="5308098" y="1594351"/>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20" name="object 20"/>
          <p:cNvSpPr/>
          <p:nvPr/>
        </p:nvSpPr>
        <p:spPr>
          <a:xfrm>
            <a:off x="6384256" y="1594351"/>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21" name="object 21"/>
          <p:cNvSpPr/>
          <p:nvPr/>
        </p:nvSpPr>
        <p:spPr>
          <a:xfrm>
            <a:off x="5238917" y="871788"/>
            <a:ext cx="0" cy="907415"/>
          </a:xfrm>
          <a:custGeom>
            <a:avLst/>
            <a:gdLst/>
            <a:ahLst/>
            <a:cxnLst/>
            <a:rect l="l" t="t" r="r" b="b"/>
            <a:pathLst>
              <a:path w="0" h="907414">
                <a:moveTo>
                  <a:pt x="0" y="0"/>
                </a:moveTo>
                <a:lnTo>
                  <a:pt x="0" y="907047"/>
                </a:lnTo>
              </a:path>
            </a:pathLst>
          </a:custGeom>
          <a:ln w="7686">
            <a:solidFill>
              <a:srgbClr val="CACACA"/>
            </a:solidFill>
          </a:ln>
        </p:spPr>
        <p:txBody>
          <a:bodyPr wrap="square" lIns="0" tIns="0" rIns="0" bIns="0" rtlCol="0"/>
          <a:lstStyle/>
          <a:p/>
        </p:txBody>
      </p:sp>
      <p:sp>
        <p:nvSpPr>
          <p:cNvPr id="22" name="object 22"/>
          <p:cNvSpPr/>
          <p:nvPr/>
        </p:nvSpPr>
        <p:spPr>
          <a:xfrm>
            <a:off x="5238917" y="871788"/>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23" name="object 23"/>
          <p:cNvSpPr/>
          <p:nvPr/>
        </p:nvSpPr>
        <p:spPr>
          <a:xfrm>
            <a:off x="7214435" y="871788"/>
            <a:ext cx="0" cy="915035"/>
          </a:xfrm>
          <a:custGeom>
            <a:avLst/>
            <a:gdLst/>
            <a:ahLst/>
            <a:cxnLst/>
            <a:rect l="l" t="t" r="r" b="b"/>
            <a:pathLst>
              <a:path w="0" h="915035">
                <a:moveTo>
                  <a:pt x="0" y="0"/>
                </a:moveTo>
                <a:lnTo>
                  <a:pt x="0" y="914734"/>
                </a:lnTo>
              </a:path>
            </a:pathLst>
          </a:custGeom>
          <a:ln w="7686">
            <a:solidFill>
              <a:srgbClr val="CACACA"/>
            </a:solidFill>
          </a:ln>
        </p:spPr>
        <p:txBody>
          <a:bodyPr wrap="square" lIns="0" tIns="0" rIns="0" bIns="0" rtlCol="0"/>
          <a:lstStyle/>
          <a:p/>
        </p:txBody>
      </p:sp>
      <p:sp>
        <p:nvSpPr>
          <p:cNvPr id="24" name="object 24"/>
          <p:cNvSpPr/>
          <p:nvPr/>
        </p:nvSpPr>
        <p:spPr>
          <a:xfrm>
            <a:off x="5238917" y="1786522"/>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25" name="object 25"/>
          <p:cNvSpPr/>
          <p:nvPr/>
        </p:nvSpPr>
        <p:spPr>
          <a:xfrm>
            <a:off x="319338" y="7313362"/>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26" name="object 2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27" name="object 2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28" name="object 2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29" name="object 2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30" name="object 3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31" name="object 3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2" name="object 3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33" name="object 3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34" name="object 3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9173578"/>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64680" cy="958659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Recent</a:t>
            </a:r>
            <a:r>
              <a:rPr dirty="0" sz="1050" spc="5" b="1">
                <a:solidFill>
                  <a:srgbClr val="007F06"/>
                </a:solidFill>
                <a:latin typeface="Arial"/>
                <a:cs typeface="Arial"/>
              </a:rPr>
              <a:t> </a:t>
            </a:r>
            <a:r>
              <a:rPr dirty="0" sz="1050" spc="25" b="1">
                <a:solidFill>
                  <a:srgbClr val="007F06"/>
                </a:solidFill>
                <a:latin typeface="Arial"/>
                <a:cs typeface="Arial"/>
              </a:rPr>
              <a:t>News</a:t>
            </a:r>
            <a:endParaRPr sz="1050">
              <a:latin typeface="Arial"/>
              <a:cs typeface="Arial"/>
            </a:endParaRPr>
          </a:p>
          <a:p>
            <a:pPr algn="just" marL="12700" marR="22225">
              <a:lnSpc>
                <a:spcPct val="112700"/>
              </a:lnSpc>
              <a:spcBef>
                <a:spcPts val="565"/>
              </a:spcBef>
            </a:pPr>
            <a:r>
              <a:rPr dirty="0" sz="850" spc="-5">
                <a:solidFill>
                  <a:srgbClr val="3E3E3E"/>
                </a:solidFill>
                <a:latin typeface="Arial"/>
                <a:cs typeface="Arial"/>
              </a:rPr>
              <a:t>On </a:t>
            </a:r>
            <a:r>
              <a:rPr dirty="0" sz="850" spc="-5" b="1">
                <a:solidFill>
                  <a:srgbClr val="3E3E3E"/>
                </a:solidFill>
                <a:latin typeface="Arial"/>
                <a:cs typeface="Arial"/>
              </a:rPr>
              <a:t>Feb 12, 2021</a:t>
            </a:r>
            <a:r>
              <a:rPr dirty="0" sz="850" spc="-5">
                <a:solidFill>
                  <a:srgbClr val="3E3E3E"/>
                </a:solidFill>
                <a:latin typeface="Arial"/>
                <a:cs typeface="Arial"/>
              </a:rPr>
              <a:t>, Honeywell’s board of directors approved the payment of a quarterly dividend of 93 cents per share. Notably, the dividend will  be paid on Mar 12, 2021, to shareholders on record as of Feb 26,</a:t>
            </a:r>
            <a:r>
              <a:rPr dirty="0" sz="850" spc="5">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p>
            <a:pPr>
              <a:lnSpc>
                <a:spcPct val="100000"/>
              </a:lnSpc>
              <a:spcBef>
                <a:spcPts val="45"/>
              </a:spcBef>
            </a:pPr>
            <a:endParaRPr sz="750">
              <a:latin typeface="Times New Roman"/>
              <a:cs typeface="Times New Roman"/>
            </a:endParaRPr>
          </a:p>
          <a:p>
            <a:pPr algn="just" marL="12700" marR="22860">
              <a:lnSpc>
                <a:spcPct val="112700"/>
              </a:lnSpc>
            </a:pPr>
            <a:r>
              <a:rPr dirty="0" sz="850" spc="-5">
                <a:solidFill>
                  <a:srgbClr val="3E3E3E"/>
                </a:solidFill>
                <a:latin typeface="Arial"/>
                <a:cs typeface="Arial"/>
              </a:rPr>
              <a:t>On </a:t>
            </a:r>
            <a:r>
              <a:rPr dirty="0" sz="850" spc="-5" b="1">
                <a:solidFill>
                  <a:srgbClr val="3E3E3E"/>
                </a:solidFill>
                <a:latin typeface="Arial"/>
                <a:cs typeface="Arial"/>
              </a:rPr>
              <a:t>Jan 25, 2020</a:t>
            </a:r>
            <a:r>
              <a:rPr dirty="0" sz="850" spc="-5">
                <a:solidFill>
                  <a:srgbClr val="3E3E3E"/>
                </a:solidFill>
                <a:latin typeface="Arial"/>
                <a:cs typeface="Arial"/>
              </a:rPr>
              <a:t>, Honeywell introduced its Cabin Pressure Control and Monitoring System with applications in both commercial and military  aircraft.</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a:solidFill>
                  <a:srgbClr val="3E3E3E"/>
                </a:solidFill>
                <a:latin typeface="Arial"/>
                <a:cs typeface="Arial"/>
              </a:rPr>
              <a:t>On </a:t>
            </a:r>
            <a:r>
              <a:rPr dirty="0" sz="850" spc="-5" b="1">
                <a:solidFill>
                  <a:srgbClr val="3E3E3E"/>
                </a:solidFill>
                <a:latin typeface="Arial"/>
                <a:cs typeface="Arial"/>
              </a:rPr>
              <a:t>Dec 22, 2020</a:t>
            </a:r>
            <a:r>
              <a:rPr dirty="0" sz="850" spc="-5">
                <a:solidFill>
                  <a:srgbClr val="3E3E3E"/>
                </a:solidFill>
                <a:latin typeface="Arial"/>
                <a:cs typeface="Arial"/>
              </a:rPr>
              <a:t>, Honeywell announced that it has decided to buy Sparta Systems from New Mountain Capital. The buyout, which is expected to  be completed by the first quarter of 2021 subject to certain regulatory approvals, is valued at $1.3 billion in</a:t>
            </a:r>
            <a:r>
              <a:rPr dirty="0" sz="850" spc="65">
                <a:solidFill>
                  <a:srgbClr val="3E3E3E"/>
                </a:solidFill>
                <a:latin typeface="Arial"/>
                <a:cs typeface="Arial"/>
              </a:rPr>
              <a:t> </a:t>
            </a:r>
            <a:r>
              <a:rPr dirty="0" sz="850" spc="-5">
                <a:solidFill>
                  <a:srgbClr val="3E3E3E"/>
                </a:solidFill>
                <a:latin typeface="Arial"/>
                <a:cs typeface="Arial"/>
              </a:rPr>
              <a:t>cash.</a:t>
            </a:r>
            <a:endParaRPr sz="850">
              <a:latin typeface="Arial"/>
              <a:cs typeface="Arial"/>
            </a:endParaRPr>
          </a:p>
          <a:p>
            <a:pPr>
              <a:lnSpc>
                <a:spcPct val="100000"/>
              </a:lnSpc>
              <a:spcBef>
                <a:spcPts val="10"/>
              </a:spcBef>
            </a:pPr>
            <a:endParaRPr sz="1000">
              <a:latin typeface="Times New Roman"/>
              <a:cs typeface="Times New Roman"/>
            </a:endParaRPr>
          </a:p>
          <a:p>
            <a:pPr algn="just" marL="12700">
              <a:lnSpc>
                <a:spcPct val="100000"/>
              </a:lnSpc>
            </a:pPr>
            <a:r>
              <a:rPr dirty="0" sz="850" spc="-5">
                <a:solidFill>
                  <a:srgbClr val="3E3E3E"/>
                </a:solidFill>
                <a:latin typeface="Arial"/>
                <a:cs typeface="Arial"/>
              </a:rPr>
              <a:t>Hamilton, N.J.-based Sparta Systems is engaged in providing enterprise quality management software for the life sciences</a:t>
            </a:r>
            <a:r>
              <a:rPr dirty="0" sz="850" spc="125">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50">
              <a:latin typeface="Times New Roman"/>
              <a:cs typeface="Times New Roman"/>
            </a:endParaRPr>
          </a:p>
          <a:p>
            <a:pPr algn="just" marL="12700" marR="24130">
              <a:lnSpc>
                <a:spcPct val="112700"/>
              </a:lnSpc>
            </a:pPr>
            <a:r>
              <a:rPr dirty="0" sz="850" spc="-5">
                <a:solidFill>
                  <a:srgbClr val="3E3E3E"/>
                </a:solidFill>
                <a:latin typeface="Arial"/>
                <a:cs typeface="Arial"/>
              </a:rPr>
              <a:t>The acquisition will enable Honeywell to strengthen its position in digital transformation, industrial automation and enterprise performance  management solutions space. Notably, Honeywell will leverage Sparta’s expertise in artificial intelligence enabled software as a service-based  solutions and combine it with Honeywell Forge and Experion Process Knowledge System to further expand into the life sciences</a:t>
            </a:r>
            <a:r>
              <a:rPr dirty="0" sz="850" spc="170">
                <a:solidFill>
                  <a:srgbClr val="3E3E3E"/>
                </a:solidFill>
                <a:latin typeface="Arial"/>
                <a:cs typeface="Arial"/>
              </a:rPr>
              <a:t> </a:t>
            </a:r>
            <a:r>
              <a:rPr dirty="0" sz="850" spc="-5">
                <a:solidFill>
                  <a:srgbClr val="3E3E3E"/>
                </a:solidFill>
                <a:latin typeface="Arial"/>
                <a:cs typeface="Arial"/>
              </a:rPr>
              <a:t>market.</a:t>
            </a:r>
            <a:endParaRPr sz="850">
              <a:latin typeface="Arial"/>
              <a:cs typeface="Arial"/>
            </a:endParaRPr>
          </a:p>
          <a:p>
            <a:pPr>
              <a:lnSpc>
                <a:spcPct val="100000"/>
              </a:lnSpc>
              <a:spcBef>
                <a:spcPts val="55"/>
              </a:spcBef>
            </a:pPr>
            <a:endParaRPr sz="850">
              <a:latin typeface="Times New Roman"/>
              <a:cs typeface="Times New Roman"/>
            </a:endParaRPr>
          </a:p>
          <a:p>
            <a:pPr algn="just" marL="12700" marR="26034">
              <a:lnSpc>
                <a:spcPct val="112700"/>
              </a:lnSpc>
            </a:pPr>
            <a:r>
              <a:rPr dirty="0" sz="850" spc="-5">
                <a:solidFill>
                  <a:srgbClr val="3E3E3E"/>
                </a:solidFill>
                <a:latin typeface="Arial"/>
                <a:cs typeface="Arial"/>
              </a:rPr>
              <a:t>On </a:t>
            </a:r>
            <a:r>
              <a:rPr dirty="0" sz="850" spc="-5" b="1">
                <a:solidFill>
                  <a:srgbClr val="3E3E3E"/>
                </a:solidFill>
                <a:latin typeface="Arial"/>
                <a:cs typeface="Arial"/>
              </a:rPr>
              <a:t>Dec 14, 2020</a:t>
            </a:r>
            <a:r>
              <a:rPr dirty="0" sz="850" spc="-5">
                <a:solidFill>
                  <a:srgbClr val="3E3E3E"/>
                </a:solidFill>
                <a:latin typeface="Arial"/>
                <a:cs typeface="Arial"/>
              </a:rPr>
              <a:t>, Honeywell announced that it has completed the acquisition of Sine Group. Based in Adelaide, Australia, Sine Group is a  software as a service company engaged in offering visitor management, supply chain and workplace solutions, which are easily compatible with  mobile devices. The financial terms of the transaction were kept under</a:t>
            </a:r>
            <a:r>
              <a:rPr dirty="0" sz="850" spc="5">
                <a:solidFill>
                  <a:srgbClr val="3E3E3E"/>
                </a:solidFill>
                <a:latin typeface="Arial"/>
                <a:cs typeface="Arial"/>
              </a:rPr>
              <a:t> </a:t>
            </a:r>
            <a:r>
              <a:rPr dirty="0" sz="850" spc="-5">
                <a:solidFill>
                  <a:srgbClr val="3E3E3E"/>
                </a:solidFill>
                <a:latin typeface="Arial"/>
                <a:cs typeface="Arial"/>
              </a:rPr>
              <a:t>wraps.</a:t>
            </a:r>
            <a:endParaRPr sz="850">
              <a:latin typeface="Arial"/>
              <a:cs typeface="Arial"/>
            </a:endParaRPr>
          </a:p>
          <a:p>
            <a:pPr>
              <a:lnSpc>
                <a:spcPct val="100000"/>
              </a:lnSpc>
              <a:spcBef>
                <a:spcPts val="50"/>
              </a:spcBef>
            </a:pPr>
            <a:endParaRPr sz="850">
              <a:latin typeface="Times New Roman"/>
              <a:cs typeface="Times New Roman"/>
            </a:endParaRPr>
          </a:p>
          <a:p>
            <a:pPr algn="just" marL="12700" marR="22860">
              <a:lnSpc>
                <a:spcPct val="112700"/>
              </a:lnSpc>
            </a:pPr>
            <a:r>
              <a:rPr dirty="0" sz="850" spc="-5">
                <a:solidFill>
                  <a:srgbClr val="3E3E3E"/>
                </a:solidFill>
                <a:latin typeface="Arial"/>
                <a:cs typeface="Arial"/>
              </a:rPr>
              <a:t>On </a:t>
            </a:r>
            <a:r>
              <a:rPr dirty="0" sz="850" spc="-5" b="1">
                <a:solidFill>
                  <a:srgbClr val="3E3E3E"/>
                </a:solidFill>
                <a:latin typeface="Arial"/>
                <a:cs typeface="Arial"/>
              </a:rPr>
              <a:t>Dec 7, 2020</a:t>
            </a:r>
            <a:r>
              <a:rPr dirty="0" sz="850" spc="-5">
                <a:solidFill>
                  <a:srgbClr val="3E3E3E"/>
                </a:solidFill>
                <a:latin typeface="Arial"/>
                <a:cs typeface="Arial"/>
              </a:rPr>
              <a:t>, Honeywell introduced Honeywell Small and Medium Building Administrator — its building portfolio management system  developed particularly for small and medium scale buildings.</a:t>
            </a:r>
            <a:endParaRPr sz="850">
              <a:latin typeface="Arial"/>
              <a:cs typeface="Arial"/>
            </a:endParaRPr>
          </a:p>
          <a:p>
            <a:pPr>
              <a:lnSpc>
                <a:spcPct val="100000"/>
              </a:lnSpc>
              <a:spcBef>
                <a:spcPts val="50"/>
              </a:spcBef>
            </a:pPr>
            <a:endParaRPr sz="850">
              <a:latin typeface="Times New Roman"/>
              <a:cs typeface="Times New Roman"/>
            </a:endParaRPr>
          </a:p>
          <a:p>
            <a:pPr algn="just" marL="12700" marR="28575">
              <a:lnSpc>
                <a:spcPct val="112700"/>
              </a:lnSpc>
              <a:spcBef>
                <a:spcPts val="5"/>
              </a:spcBef>
            </a:pPr>
            <a:r>
              <a:rPr dirty="0" sz="850" spc="-5">
                <a:solidFill>
                  <a:srgbClr val="3E3E3E"/>
                </a:solidFill>
                <a:latin typeface="Arial"/>
                <a:cs typeface="Arial"/>
              </a:rPr>
              <a:t>On </a:t>
            </a:r>
            <a:r>
              <a:rPr dirty="0" sz="850" spc="-5" b="1">
                <a:solidFill>
                  <a:srgbClr val="3E3E3E"/>
                </a:solidFill>
                <a:latin typeface="Arial"/>
                <a:cs typeface="Arial"/>
              </a:rPr>
              <a:t>Dec 1, 2020</a:t>
            </a:r>
            <a:r>
              <a:rPr dirty="0" sz="850" spc="-5">
                <a:solidFill>
                  <a:srgbClr val="3E3E3E"/>
                </a:solidFill>
                <a:latin typeface="Arial"/>
                <a:cs typeface="Arial"/>
              </a:rPr>
              <a:t>, Honeywell introduced a catalyst for aircraft cabin air systems. Its new fourth-generation Combined Hydrocarbon Ozone Catalyst  (CHOC4) improves in-cabin air quality, thus ensuring comfortable and safe travel experience for</a:t>
            </a:r>
            <a:r>
              <a:rPr dirty="0" sz="850" spc="40">
                <a:solidFill>
                  <a:srgbClr val="3E3E3E"/>
                </a:solidFill>
                <a:latin typeface="Arial"/>
                <a:cs typeface="Arial"/>
              </a:rPr>
              <a:t> </a:t>
            </a:r>
            <a:r>
              <a:rPr dirty="0" sz="850" spc="-5">
                <a:solidFill>
                  <a:srgbClr val="3E3E3E"/>
                </a:solidFill>
                <a:latin typeface="Arial"/>
                <a:cs typeface="Arial"/>
              </a:rPr>
              <a:t>passengers.</a:t>
            </a:r>
            <a:endParaRPr sz="850">
              <a:latin typeface="Arial"/>
              <a:cs typeface="Arial"/>
            </a:endParaRPr>
          </a:p>
          <a:p>
            <a:pPr>
              <a:lnSpc>
                <a:spcPct val="100000"/>
              </a:lnSpc>
              <a:spcBef>
                <a:spcPts val="45"/>
              </a:spcBef>
            </a:pPr>
            <a:endParaRPr sz="750">
              <a:latin typeface="Times New Roman"/>
              <a:cs typeface="Times New Roman"/>
            </a:endParaRPr>
          </a:p>
          <a:p>
            <a:pPr algn="just" marL="12700" marR="27305">
              <a:lnSpc>
                <a:spcPct val="112700"/>
              </a:lnSpc>
            </a:pPr>
            <a:r>
              <a:rPr dirty="0" sz="850" spc="-5">
                <a:solidFill>
                  <a:srgbClr val="3E3E3E"/>
                </a:solidFill>
                <a:latin typeface="Arial"/>
                <a:cs typeface="Arial"/>
              </a:rPr>
              <a:t>On </a:t>
            </a:r>
            <a:r>
              <a:rPr dirty="0" sz="850" spc="-5" b="1">
                <a:solidFill>
                  <a:srgbClr val="3E3E3E"/>
                </a:solidFill>
                <a:latin typeface="Arial"/>
                <a:cs typeface="Arial"/>
              </a:rPr>
              <a:t>Nov 19, 2020</a:t>
            </a:r>
            <a:r>
              <a:rPr dirty="0" sz="850" spc="-5">
                <a:solidFill>
                  <a:srgbClr val="3E3E3E"/>
                </a:solidFill>
                <a:latin typeface="Arial"/>
                <a:cs typeface="Arial"/>
              </a:rPr>
              <a:t>, Honeywell announced a cybersecurity partnership with Nozomi Networks for delivering comprehensive, end-to-end  cybersecurity for Operational Technology (OT) environments.</a:t>
            </a:r>
            <a:endParaRPr sz="850">
              <a:latin typeface="Arial"/>
              <a:cs typeface="Arial"/>
            </a:endParaRPr>
          </a:p>
          <a:p>
            <a:pPr>
              <a:lnSpc>
                <a:spcPct val="100000"/>
              </a:lnSpc>
              <a:spcBef>
                <a:spcPts val="45"/>
              </a:spcBef>
            </a:pPr>
            <a:endParaRPr sz="750">
              <a:latin typeface="Times New Roman"/>
              <a:cs typeface="Times New Roman"/>
            </a:endParaRPr>
          </a:p>
          <a:p>
            <a:pPr algn="just" marL="12700" marR="22225">
              <a:lnSpc>
                <a:spcPct val="112700"/>
              </a:lnSpc>
            </a:pPr>
            <a:r>
              <a:rPr dirty="0" sz="850" spc="-5">
                <a:solidFill>
                  <a:srgbClr val="3E3E3E"/>
                </a:solidFill>
                <a:latin typeface="Arial"/>
                <a:cs typeface="Arial"/>
              </a:rPr>
              <a:t>On </a:t>
            </a:r>
            <a:r>
              <a:rPr dirty="0" sz="850" spc="-5" b="1">
                <a:solidFill>
                  <a:srgbClr val="3E3E3E"/>
                </a:solidFill>
                <a:latin typeface="Arial"/>
                <a:cs typeface="Arial"/>
              </a:rPr>
              <a:t>Nov 17, 2020</a:t>
            </a:r>
            <a:r>
              <a:rPr dirty="0" sz="850" spc="-5">
                <a:solidFill>
                  <a:srgbClr val="3E3E3E"/>
                </a:solidFill>
                <a:latin typeface="Arial"/>
                <a:cs typeface="Arial"/>
              </a:rPr>
              <a:t>, Honeywell announced the launch of Electronic Air Cleaners (EACs) with UV Systems and a new line of indoor air quality (IAQ)  sensors.</a:t>
            </a:r>
            <a:endParaRPr sz="850">
              <a:latin typeface="Arial"/>
              <a:cs typeface="Arial"/>
            </a:endParaRPr>
          </a:p>
          <a:p>
            <a:pPr>
              <a:lnSpc>
                <a:spcPct val="100000"/>
              </a:lnSpc>
              <a:spcBef>
                <a:spcPts val="45"/>
              </a:spcBef>
            </a:pPr>
            <a:endParaRPr sz="750">
              <a:latin typeface="Times New Roman"/>
              <a:cs typeface="Times New Roman"/>
            </a:endParaRPr>
          </a:p>
          <a:p>
            <a:pPr algn="just" marL="12700" marR="27940">
              <a:lnSpc>
                <a:spcPct val="112700"/>
              </a:lnSpc>
            </a:pPr>
            <a:r>
              <a:rPr dirty="0" sz="850" spc="-5">
                <a:solidFill>
                  <a:srgbClr val="3E3E3E"/>
                </a:solidFill>
                <a:latin typeface="Arial"/>
                <a:cs typeface="Arial"/>
              </a:rPr>
              <a:t>On </a:t>
            </a:r>
            <a:r>
              <a:rPr dirty="0" sz="850" spc="-5" b="1">
                <a:solidFill>
                  <a:srgbClr val="3E3E3E"/>
                </a:solidFill>
                <a:latin typeface="Arial"/>
                <a:cs typeface="Arial"/>
              </a:rPr>
              <a:t>Nov 16, 2020</a:t>
            </a:r>
            <a:r>
              <a:rPr dirty="0" sz="850" spc="-5">
                <a:solidFill>
                  <a:srgbClr val="3E3E3E"/>
                </a:solidFill>
                <a:latin typeface="Arial"/>
                <a:cs typeface="Arial"/>
              </a:rPr>
              <a:t>, Honeywell announced its investment in India-based Trinity Mobility Private Limited for managing a connected infrastructure to  make cities safer, sustainable and more convenient for</a:t>
            </a:r>
            <a:r>
              <a:rPr dirty="0" sz="850">
                <a:solidFill>
                  <a:srgbClr val="3E3E3E"/>
                </a:solidFill>
                <a:latin typeface="Arial"/>
                <a:cs typeface="Arial"/>
              </a:rPr>
              <a:t> </a:t>
            </a:r>
            <a:r>
              <a:rPr dirty="0" sz="850" spc="-5">
                <a:solidFill>
                  <a:srgbClr val="3E3E3E"/>
                </a:solidFill>
                <a:latin typeface="Arial"/>
                <a:cs typeface="Arial"/>
              </a:rPr>
              <a:t>citizens.</a:t>
            </a:r>
            <a:endParaRPr sz="850">
              <a:latin typeface="Arial"/>
              <a:cs typeface="Arial"/>
            </a:endParaRPr>
          </a:p>
          <a:p>
            <a:pPr>
              <a:lnSpc>
                <a:spcPct val="100000"/>
              </a:lnSpc>
              <a:spcBef>
                <a:spcPts val="45"/>
              </a:spcBef>
            </a:pPr>
            <a:endParaRPr sz="750">
              <a:latin typeface="Times New Roman"/>
              <a:cs typeface="Times New Roman"/>
            </a:endParaRPr>
          </a:p>
          <a:p>
            <a:pPr algn="just" marL="12700" marR="22860">
              <a:lnSpc>
                <a:spcPct val="112700"/>
              </a:lnSpc>
            </a:pPr>
            <a:r>
              <a:rPr dirty="0" sz="850" spc="-5">
                <a:solidFill>
                  <a:srgbClr val="3E3E3E"/>
                </a:solidFill>
                <a:latin typeface="Arial"/>
                <a:cs typeface="Arial"/>
              </a:rPr>
              <a:t>On </a:t>
            </a:r>
            <a:r>
              <a:rPr dirty="0" sz="850" spc="-5" b="1">
                <a:solidFill>
                  <a:srgbClr val="3E3E3E"/>
                </a:solidFill>
                <a:latin typeface="Arial"/>
                <a:cs typeface="Arial"/>
              </a:rPr>
              <a:t>Oct 26, 2020</a:t>
            </a:r>
            <a:r>
              <a:rPr dirty="0" sz="850" spc="-5">
                <a:solidFill>
                  <a:srgbClr val="3E3E3E"/>
                </a:solidFill>
                <a:latin typeface="Arial"/>
                <a:cs typeface="Arial"/>
              </a:rPr>
              <a:t>, Honeywell announced the launch of Immersive Field Simulator, an advanced industrial training solution for plant operators and  field technicians. The solution combines 3D immersive technology with advanced operator training</a:t>
            </a:r>
            <a:r>
              <a:rPr dirty="0" sz="850" spc="35">
                <a:solidFill>
                  <a:srgbClr val="3E3E3E"/>
                </a:solidFill>
                <a:latin typeface="Arial"/>
                <a:cs typeface="Arial"/>
              </a:rPr>
              <a:t> </a:t>
            </a:r>
            <a:r>
              <a:rPr dirty="0" sz="850" spc="-5">
                <a:solidFill>
                  <a:srgbClr val="3E3E3E"/>
                </a:solidFill>
                <a:latin typeface="Arial"/>
                <a:cs typeface="Arial"/>
              </a:rPr>
              <a:t>simulation.</a:t>
            </a:r>
            <a:endParaRPr sz="850">
              <a:latin typeface="Arial"/>
              <a:cs typeface="Arial"/>
            </a:endParaRPr>
          </a:p>
          <a:p>
            <a:pPr>
              <a:lnSpc>
                <a:spcPct val="100000"/>
              </a:lnSpc>
              <a:spcBef>
                <a:spcPts val="5"/>
              </a:spcBef>
            </a:pPr>
            <a:endParaRPr sz="900">
              <a:latin typeface="Times New Roman"/>
              <a:cs typeface="Times New Roman"/>
            </a:endParaRPr>
          </a:p>
          <a:p>
            <a:pPr algn="just" marL="12700">
              <a:lnSpc>
                <a:spcPct val="100000"/>
              </a:lnSpc>
            </a:pPr>
            <a:r>
              <a:rPr dirty="0" sz="850" spc="-5">
                <a:solidFill>
                  <a:srgbClr val="3E3E3E"/>
                </a:solidFill>
                <a:latin typeface="Arial"/>
                <a:cs typeface="Arial"/>
              </a:rPr>
              <a:t>Oct </a:t>
            </a:r>
            <a:r>
              <a:rPr dirty="0" sz="850" spc="-5" b="1">
                <a:solidFill>
                  <a:srgbClr val="3E3E3E"/>
                </a:solidFill>
                <a:latin typeface="Arial"/>
                <a:cs typeface="Arial"/>
              </a:rPr>
              <a:t>Oct 20, </a:t>
            </a:r>
            <a:r>
              <a:rPr dirty="0" sz="850" b="1">
                <a:solidFill>
                  <a:srgbClr val="3E3E3E"/>
                </a:solidFill>
                <a:latin typeface="Arial"/>
                <a:cs typeface="Arial"/>
              </a:rPr>
              <a:t>2020</a:t>
            </a:r>
            <a:r>
              <a:rPr dirty="0" sz="850">
                <a:solidFill>
                  <a:srgbClr val="3E3E3E"/>
                </a:solidFill>
                <a:latin typeface="Arial"/>
                <a:cs typeface="Arial"/>
              </a:rPr>
              <a:t>, </a:t>
            </a:r>
            <a:r>
              <a:rPr dirty="0" sz="850" spc="-5">
                <a:solidFill>
                  <a:srgbClr val="3E3E3E"/>
                </a:solidFill>
                <a:latin typeface="Arial"/>
                <a:cs typeface="Arial"/>
              </a:rPr>
              <a:t>Honeywell introduced the first tools from its new suite of Connected Life Safety</a:t>
            </a:r>
            <a:r>
              <a:rPr dirty="0" sz="850" spc="65">
                <a:solidFill>
                  <a:srgbClr val="3E3E3E"/>
                </a:solidFill>
                <a:latin typeface="Arial"/>
                <a:cs typeface="Arial"/>
              </a:rPr>
              <a:t> </a:t>
            </a:r>
            <a:r>
              <a:rPr dirty="0" sz="850" spc="-5">
                <a:solidFill>
                  <a:srgbClr val="3E3E3E"/>
                </a:solidFill>
                <a:latin typeface="Arial"/>
                <a:cs typeface="Arial"/>
              </a:rPr>
              <a:t>Services.</a:t>
            </a:r>
            <a:endParaRPr sz="850">
              <a:latin typeface="Arial"/>
              <a:cs typeface="Arial"/>
            </a:endParaRPr>
          </a:p>
          <a:p>
            <a:pPr>
              <a:lnSpc>
                <a:spcPct val="100000"/>
              </a:lnSpc>
              <a:spcBef>
                <a:spcPts val="50"/>
              </a:spcBef>
            </a:pPr>
            <a:endParaRPr sz="850">
              <a:latin typeface="Times New Roman"/>
              <a:cs typeface="Times New Roman"/>
            </a:endParaRPr>
          </a:p>
          <a:p>
            <a:pPr algn="just" marL="12700" marR="28575">
              <a:lnSpc>
                <a:spcPct val="112700"/>
              </a:lnSpc>
            </a:pPr>
            <a:r>
              <a:rPr dirty="0" sz="850" spc="-5">
                <a:solidFill>
                  <a:srgbClr val="3E3E3E"/>
                </a:solidFill>
                <a:latin typeface="Arial"/>
                <a:cs typeface="Arial"/>
              </a:rPr>
              <a:t>On </a:t>
            </a:r>
            <a:r>
              <a:rPr dirty="0" sz="850" spc="-5" b="1">
                <a:solidFill>
                  <a:srgbClr val="3E3E3E"/>
                </a:solidFill>
                <a:latin typeface="Arial"/>
                <a:cs typeface="Arial"/>
              </a:rPr>
              <a:t>Oct 15, 2020</a:t>
            </a:r>
            <a:r>
              <a:rPr dirty="0" sz="850" spc="-5">
                <a:solidFill>
                  <a:srgbClr val="3E3E3E"/>
                </a:solidFill>
                <a:latin typeface="Arial"/>
                <a:cs typeface="Arial"/>
              </a:rPr>
              <a:t>, Honeywell announced that it acquired Southborough, MA-based fuel cell system manufacturer Ballard Unmanned Systems.  The financial terms of the transaction have not been</a:t>
            </a:r>
            <a:r>
              <a:rPr dirty="0" sz="850">
                <a:solidFill>
                  <a:srgbClr val="3E3E3E"/>
                </a:solidFill>
                <a:latin typeface="Arial"/>
                <a:cs typeface="Arial"/>
              </a:rPr>
              <a:t> </a:t>
            </a:r>
            <a:r>
              <a:rPr dirty="0" sz="850" spc="-5">
                <a:solidFill>
                  <a:srgbClr val="3E3E3E"/>
                </a:solidFill>
                <a:latin typeface="Arial"/>
                <a:cs typeface="Arial"/>
              </a:rPr>
              <a:t>disclosed.</a:t>
            </a:r>
            <a:endParaRPr sz="850">
              <a:latin typeface="Arial"/>
              <a:cs typeface="Arial"/>
            </a:endParaRPr>
          </a:p>
          <a:p>
            <a:pPr>
              <a:lnSpc>
                <a:spcPct val="100000"/>
              </a:lnSpc>
              <a:spcBef>
                <a:spcPts val="50"/>
              </a:spcBef>
            </a:pPr>
            <a:endParaRPr sz="850">
              <a:latin typeface="Times New Roman"/>
              <a:cs typeface="Times New Roman"/>
            </a:endParaRPr>
          </a:p>
          <a:p>
            <a:pPr algn="just" marL="12700" marR="27940">
              <a:lnSpc>
                <a:spcPct val="112700"/>
              </a:lnSpc>
              <a:spcBef>
                <a:spcPts val="5"/>
              </a:spcBef>
            </a:pPr>
            <a:r>
              <a:rPr dirty="0" sz="850" spc="-5">
                <a:solidFill>
                  <a:srgbClr val="3E3E3E"/>
                </a:solidFill>
                <a:latin typeface="Arial"/>
                <a:cs typeface="Arial"/>
              </a:rPr>
              <a:t>The products/solutions provided by Ballard Unmanned Systems will enhance growth scopes for Honeywell in the UAS market. Going forward,  Honeywell wishes to expand its product offerings of fuel-cell systems and also work on opportunities in the aviation market with Ballard Power  Systems.</a:t>
            </a:r>
            <a:endParaRPr sz="850">
              <a:latin typeface="Arial"/>
              <a:cs typeface="Arial"/>
            </a:endParaRPr>
          </a:p>
          <a:p>
            <a:pPr>
              <a:lnSpc>
                <a:spcPct val="100000"/>
              </a:lnSpc>
              <a:spcBef>
                <a:spcPts val="50"/>
              </a:spcBef>
            </a:pPr>
            <a:endParaRPr sz="850">
              <a:latin typeface="Times New Roman"/>
              <a:cs typeface="Times New Roman"/>
            </a:endParaRPr>
          </a:p>
          <a:p>
            <a:pPr algn="just" marL="12700" marR="8890">
              <a:lnSpc>
                <a:spcPct val="112700"/>
              </a:lnSpc>
            </a:pPr>
            <a:r>
              <a:rPr dirty="0" sz="850" spc="-5">
                <a:solidFill>
                  <a:srgbClr val="3E3E3E"/>
                </a:solidFill>
                <a:latin typeface="Arial"/>
                <a:cs typeface="Arial"/>
              </a:rPr>
              <a:t>On </a:t>
            </a:r>
            <a:r>
              <a:rPr dirty="0" sz="850" spc="-5" b="1">
                <a:solidFill>
                  <a:srgbClr val="3E3E3E"/>
                </a:solidFill>
                <a:latin typeface="Arial"/>
                <a:cs typeface="Arial"/>
              </a:rPr>
              <a:t>Oct 14, 2020</a:t>
            </a:r>
            <a:r>
              <a:rPr dirty="0" sz="850" spc="-5">
                <a:solidFill>
                  <a:srgbClr val="3E3E3E"/>
                </a:solidFill>
                <a:latin typeface="Arial"/>
                <a:cs typeface="Arial"/>
              </a:rPr>
              <a:t>, Honeywell announced that it has teamed up with Vertiv Holdings Co. to develop integrated solutions for improving sustainability  and operational performance of data centers. The solutions are anticipated to be rolled out this</a:t>
            </a:r>
            <a:r>
              <a:rPr dirty="0" sz="850" spc="3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0"/>
              </a:spcBef>
            </a:pPr>
            <a:endParaRPr sz="850">
              <a:latin typeface="Times New Roman"/>
              <a:cs typeface="Times New Roman"/>
            </a:endParaRPr>
          </a:p>
          <a:p>
            <a:pPr algn="just" marL="12700" marR="21590">
              <a:lnSpc>
                <a:spcPct val="112700"/>
              </a:lnSpc>
            </a:pPr>
            <a:r>
              <a:rPr dirty="0" sz="850" spc="-5">
                <a:solidFill>
                  <a:srgbClr val="3E3E3E"/>
                </a:solidFill>
                <a:latin typeface="Arial"/>
                <a:cs typeface="Arial"/>
              </a:rPr>
              <a:t>On </a:t>
            </a:r>
            <a:r>
              <a:rPr dirty="0" sz="850" spc="-5" b="1">
                <a:solidFill>
                  <a:srgbClr val="3E3E3E"/>
                </a:solidFill>
                <a:latin typeface="Arial"/>
                <a:cs typeface="Arial"/>
              </a:rPr>
              <a:t>Oct 12, 2020</a:t>
            </a:r>
            <a:r>
              <a:rPr dirty="0" sz="850" spc="-5">
                <a:solidFill>
                  <a:srgbClr val="3E3E3E"/>
                </a:solidFill>
                <a:latin typeface="Arial"/>
                <a:cs typeface="Arial"/>
              </a:rPr>
              <a:t>, Honeywell announced that it has clinched an “IDIQ” (Indefinite Delivery, Indefinite Quantity) deal from the U.S. Army. The five-  year contract will require the company to provide repair and overhaul services for its advanced T55-GA-714A engines, deployed on CH-47  Chinook helicopters of the U.S. Army.</a:t>
            </a:r>
            <a:endParaRPr sz="850">
              <a:latin typeface="Arial"/>
              <a:cs typeface="Arial"/>
            </a:endParaRPr>
          </a:p>
          <a:p>
            <a:pPr>
              <a:lnSpc>
                <a:spcPct val="100000"/>
              </a:lnSpc>
              <a:spcBef>
                <a:spcPts val="55"/>
              </a:spcBef>
            </a:pPr>
            <a:endParaRPr sz="850">
              <a:latin typeface="Times New Roman"/>
              <a:cs typeface="Times New Roman"/>
            </a:endParaRPr>
          </a:p>
          <a:p>
            <a:pPr algn="just" marL="12700" marR="21590">
              <a:lnSpc>
                <a:spcPct val="112700"/>
              </a:lnSpc>
            </a:pPr>
            <a:r>
              <a:rPr dirty="0" sz="850" spc="-5">
                <a:solidFill>
                  <a:srgbClr val="3E3E3E"/>
                </a:solidFill>
                <a:latin typeface="Arial"/>
                <a:cs typeface="Arial"/>
              </a:rPr>
              <a:t>On </a:t>
            </a:r>
            <a:r>
              <a:rPr dirty="0" sz="850" spc="-5" b="1">
                <a:solidFill>
                  <a:srgbClr val="3E3E3E"/>
                </a:solidFill>
                <a:latin typeface="Arial"/>
                <a:cs typeface="Arial"/>
              </a:rPr>
              <a:t>Oct 8, 2020</a:t>
            </a:r>
            <a:r>
              <a:rPr dirty="0" sz="850" spc="-5">
                <a:solidFill>
                  <a:srgbClr val="3E3E3E"/>
                </a:solidFill>
                <a:latin typeface="Arial"/>
                <a:cs typeface="Arial"/>
              </a:rPr>
              <a:t>, Honeywell announced that it acquired Boulder City, NV-based technology firm Rocky Research. The financial terms of the  transaction have not been disclosed.</a:t>
            </a:r>
            <a:endParaRPr sz="850">
              <a:latin typeface="Arial"/>
              <a:cs typeface="Arial"/>
            </a:endParaRPr>
          </a:p>
          <a:p>
            <a:pPr>
              <a:lnSpc>
                <a:spcPct val="100000"/>
              </a:lnSpc>
              <a:spcBef>
                <a:spcPts val="50"/>
              </a:spcBef>
            </a:pPr>
            <a:endParaRPr sz="850">
              <a:latin typeface="Times New Roman"/>
              <a:cs typeface="Times New Roman"/>
            </a:endParaRPr>
          </a:p>
          <a:p>
            <a:pPr marL="12700" marR="25400">
              <a:lnSpc>
                <a:spcPct val="112700"/>
              </a:lnSpc>
            </a:pPr>
            <a:r>
              <a:rPr dirty="0" sz="850" spc="-5">
                <a:solidFill>
                  <a:srgbClr val="3E3E3E"/>
                </a:solidFill>
                <a:latin typeface="Arial"/>
                <a:cs typeface="Arial"/>
              </a:rPr>
              <a:t>The solutions provided by Rocky Research as well as its expertise in research and development will enhance growth scopes for Honeywell’s  existing offerings in the energy storage, power and thermal management, and power generation arenas. In all, the buyout will assist Honeywell to  deliver a complete range of products and services — including prototyping, demonstration, product delivery, support and others — to its  customers.</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spcBef>
                <a:spcPts val="5"/>
              </a:spcBef>
            </a:pPr>
            <a:r>
              <a:rPr dirty="0" sz="1050" spc="15" b="1">
                <a:solidFill>
                  <a:srgbClr val="007F06"/>
                </a:solidFill>
                <a:latin typeface="Arial"/>
                <a:cs typeface="Arial"/>
              </a:rPr>
              <a:t>Valuation</a:t>
            </a:r>
            <a:endParaRPr sz="1050">
              <a:latin typeface="Arial"/>
              <a:cs typeface="Arial"/>
            </a:endParaRPr>
          </a:p>
          <a:p>
            <a:pPr algn="just" marL="12700" marR="22860">
              <a:lnSpc>
                <a:spcPct val="112700"/>
              </a:lnSpc>
              <a:spcBef>
                <a:spcPts val="565"/>
              </a:spcBef>
            </a:pPr>
            <a:r>
              <a:rPr dirty="0" sz="850" spc="-5">
                <a:solidFill>
                  <a:srgbClr val="3E3E3E"/>
                </a:solidFill>
                <a:latin typeface="Arial"/>
                <a:cs typeface="Arial"/>
              </a:rPr>
              <a:t>Honeywell shares are up 23.9% in the past six months while increased 20.7% over the trailing 12-month period. Stocks in both the Zacks sub-  industry and the Zacks Conglomerates sector are up 27.4% in the trailing six-month period. Over the past year, both the Zacks sub-industry and  sector are up</a:t>
            </a:r>
            <a:r>
              <a:rPr dirty="0" sz="850" spc="-10">
                <a:solidFill>
                  <a:srgbClr val="3E3E3E"/>
                </a:solidFill>
                <a:latin typeface="Arial"/>
                <a:cs typeface="Arial"/>
              </a:rPr>
              <a:t> </a:t>
            </a:r>
            <a:r>
              <a:rPr dirty="0" sz="850" spc="-5">
                <a:solidFill>
                  <a:srgbClr val="3E3E3E"/>
                </a:solidFill>
                <a:latin typeface="Arial"/>
                <a:cs typeface="Arial"/>
              </a:rPr>
              <a:t>22.9%.</a:t>
            </a:r>
            <a:endParaRPr sz="850">
              <a:latin typeface="Arial"/>
              <a:cs typeface="Arial"/>
            </a:endParaRPr>
          </a:p>
        </p:txBody>
      </p:sp>
      <p:sp>
        <p:nvSpPr>
          <p:cNvPr id="4" name="object 4"/>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0" name="object 10"/>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1" name="object 11"/>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
              </a:rPr>
              <a:t>www.zacks.com</a:t>
            </a:r>
            <a:endParaRPr sz="850">
              <a:latin typeface="Arial"/>
              <a:cs typeface="Arial"/>
            </a:endParaRPr>
          </a:p>
        </p:txBody>
      </p:sp>
      <p:sp>
        <p:nvSpPr>
          <p:cNvPr id="12" name="object 12"/>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86347"/>
            <a:ext cx="6953884" cy="1276985"/>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The S&amp;P 500 Index has moved up 14.7% in the past six months and increased 27% in the past</a:t>
            </a:r>
            <a:r>
              <a:rPr dirty="0" sz="850" spc="3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0"/>
              </a:spcBef>
            </a:pPr>
            <a:endParaRPr sz="850">
              <a:latin typeface="Times New Roman"/>
              <a:cs typeface="Times New Roman"/>
            </a:endParaRPr>
          </a:p>
          <a:p>
            <a:pPr marL="12700" marR="14604">
              <a:lnSpc>
                <a:spcPct val="112700"/>
              </a:lnSpc>
              <a:spcBef>
                <a:spcPts val="5"/>
              </a:spcBef>
            </a:pPr>
            <a:r>
              <a:rPr dirty="0" sz="850" spc="-5">
                <a:solidFill>
                  <a:srgbClr val="3E3E3E"/>
                </a:solidFill>
                <a:latin typeface="Arial"/>
                <a:cs typeface="Arial"/>
              </a:rPr>
              <a:t>The stock is currently trading at 25.74x forward 12-month P/E, which compares to 27.24x for both the Zacks sub-industry and the Zacks sector,  and 22.51x for the S&amp;P 500 index.</a:t>
            </a:r>
            <a:endParaRPr sz="850">
              <a:latin typeface="Arial"/>
              <a:cs typeface="Arial"/>
            </a:endParaRPr>
          </a:p>
          <a:p>
            <a:pPr>
              <a:lnSpc>
                <a:spcPct val="100000"/>
              </a:lnSpc>
              <a:spcBef>
                <a:spcPts val="50"/>
              </a:spcBef>
            </a:pPr>
            <a:endParaRPr sz="850">
              <a:latin typeface="Times New Roman"/>
              <a:cs typeface="Times New Roman"/>
            </a:endParaRPr>
          </a:p>
          <a:p>
            <a:pPr marL="12700" marR="5080">
              <a:lnSpc>
                <a:spcPct val="112700"/>
              </a:lnSpc>
            </a:pPr>
            <a:r>
              <a:rPr dirty="0" sz="850" spc="-5">
                <a:solidFill>
                  <a:srgbClr val="3E3E3E"/>
                </a:solidFill>
                <a:latin typeface="Arial"/>
                <a:cs typeface="Arial"/>
              </a:rPr>
              <a:t>Over the past five years, the stock has traded as high as 27.55x and as low as 12x, with a 5-year median of 18.47x. Our Neutral recommendation  indicates that the stock will perform in line with the market. Our $217 price target reflects 27.03x forward 12-month earnings per</a:t>
            </a:r>
            <a:r>
              <a:rPr dirty="0" sz="850" spc="170">
                <a:solidFill>
                  <a:srgbClr val="3E3E3E"/>
                </a:solidFill>
                <a:latin typeface="Arial"/>
                <a:cs typeface="Arial"/>
              </a:rPr>
              <a:t> </a:t>
            </a:r>
            <a:r>
              <a:rPr dirty="0" sz="850" spc="-5">
                <a:solidFill>
                  <a:srgbClr val="3E3E3E"/>
                </a:solidFill>
                <a:latin typeface="Arial"/>
                <a:cs typeface="Arial"/>
              </a:rPr>
              <a:t>share.</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The table below shows summary valuation data for HON.</a:t>
            </a:r>
            <a:endParaRPr sz="850">
              <a:latin typeface="Arial"/>
              <a:cs typeface="Arial"/>
            </a:endParaRPr>
          </a:p>
        </p:txBody>
      </p:sp>
      <p:sp>
        <p:nvSpPr>
          <p:cNvPr id="3" name="object 3"/>
          <p:cNvSpPr/>
          <p:nvPr/>
        </p:nvSpPr>
        <p:spPr>
          <a:xfrm>
            <a:off x="1852863" y="1675063"/>
            <a:ext cx="3843421" cy="242135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19338" y="4115635"/>
            <a:ext cx="6918325" cy="0"/>
          </a:xfrm>
          <a:custGeom>
            <a:avLst/>
            <a:gdLst/>
            <a:ahLst/>
            <a:cxnLst/>
            <a:rect l="l" t="t" r="r" b="b"/>
            <a:pathLst>
              <a:path w="6918325" h="0">
                <a:moveTo>
                  <a:pt x="0" y="0"/>
                </a:moveTo>
                <a:lnTo>
                  <a:pt x="6918158" y="0"/>
                </a:lnTo>
              </a:path>
            </a:pathLst>
          </a:custGeom>
          <a:ln w="7686">
            <a:solidFill>
              <a:srgbClr val="CACACA"/>
            </a:solidFill>
          </a:ln>
        </p:spPr>
        <p:txBody>
          <a:bodyPr wrap="square" lIns="0" tIns="0" rIns="0" bIns="0" rtlCol="0"/>
          <a:lstStyle/>
          <a:p/>
        </p:txBody>
      </p:sp>
      <p:sp>
        <p:nvSpPr>
          <p:cNvPr id="5" name="object 5"/>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6" name="object 6"/>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7" name="object 7"/>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8" name="object 8"/>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9" name="object 9"/>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1" name="object 11"/>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2" name="object 12"/>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3" name="object 13"/>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2608847" y="3199731"/>
            <a:ext cx="2476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HON</a:t>
            </a:r>
            <a:endParaRPr sz="750">
              <a:latin typeface="Arial"/>
              <a:cs typeface="Arial"/>
            </a:endParaRPr>
          </a:p>
        </p:txBody>
      </p:sp>
      <p:sp>
        <p:nvSpPr>
          <p:cNvPr id="4" name="object 4"/>
          <p:cNvSpPr txBox="1"/>
          <p:nvPr/>
        </p:nvSpPr>
        <p:spPr>
          <a:xfrm>
            <a:off x="3316037" y="3199731"/>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X</a:t>
            </a:r>
            <a:r>
              <a:rPr dirty="0" sz="750" spc="-40" b="1">
                <a:solidFill>
                  <a:srgbClr val="3E3E3E"/>
                </a:solidFill>
                <a:latin typeface="Arial"/>
                <a:cs typeface="Arial"/>
              </a:rPr>
              <a:t> </a:t>
            </a:r>
            <a:r>
              <a:rPr dirty="0" sz="750" spc="15" b="1">
                <a:solidFill>
                  <a:srgbClr val="3E3E3E"/>
                </a:solidFill>
                <a:latin typeface="Arial"/>
                <a:cs typeface="Arial"/>
              </a:rPr>
              <a:t>Industry</a:t>
            </a:r>
            <a:endParaRPr sz="750">
              <a:latin typeface="Arial"/>
              <a:cs typeface="Arial"/>
            </a:endParaRPr>
          </a:p>
        </p:txBody>
      </p:sp>
      <p:sp>
        <p:nvSpPr>
          <p:cNvPr id="5" name="object 5"/>
          <p:cNvSpPr txBox="1"/>
          <p:nvPr/>
        </p:nvSpPr>
        <p:spPr>
          <a:xfrm>
            <a:off x="4123155" y="3199731"/>
            <a:ext cx="4254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S&amp;P</a:t>
            </a:r>
            <a:r>
              <a:rPr dirty="0" sz="750" spc="-60" b="1">
                <a:solidFill>
                  <a:srgbClr val="3E3E3E"/>
                </a:solidFill>
                <a:latin typeface="Arial"/>
                <a:cs typeface="Arial"/>
              </a:rPr>
              <a:t> </a:t>
            </a:r>
            <a:r>
              <a:rPr dirty="0" sz="750" spc="20" b="1">
                <a:solidFill>
                  <a:srgbClr val="3E3E3E"/>
                </a:solidFill>
                <a:latin typeface="Arial"/>
                <a:cs typeface="Arial"/>
              </a:rPr>
              <a:t>500</a:t>
            </a:r>
            <a:endParaRPr sz="750">
              <a:latin typeface="Arial"/>
              <a:cs typeface="Arial"/>
            </a:endParaRPr>
          </a:p>
        </p:txBody>
      </p:sp>
      <p:sp>
        <p:nvSpPr>
          <p:cNvPr id="6" name="object 6"/>
          <p:cNvSpPr txBox="1"/>
          <p:nvPr/>
        </p:nvSpPr>
        <p:spPr>
          <a:xfrm>
            <a:off x="5345363" y="3199731"/>
            <a:ext cx="17018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GE</a:t>
            </a:r>
            <a:endParaRPr sz="750">
              <a:latin typeface="Arial"/>
              <a:cs typeface="Arial"/>
            </a:endParaRPr>
          </a:p>
        </p:txBody>
      </p:sp>
      <p:sp>
        <p:nvSpPr>
          <p:cNvPr id="7" name="object 7"/>
          <p:cNvSpPr txBox="1"/>
          <p:nvPr/>
        </p:nvSpPr>
        <p:spPr>
          <a:xfrm>
            <a:off x="6083300" y="3199731"/>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30" b="1">
                <a:solidFill>
                  <a:srgbClr val="3E3E3E"/>
                </a:solidFill>
                <a:latin typeface="Arial"/>
                <a:cs typeface="Arial"/>
              </a:rPr>
              <a:t>MMM</a:t>
            </a:r>
            <a:endParaRPr sz="750">
              <a:latin typeface="Arial"/>
              <a:cs typeface="Arial"/>
            </a:endParaRPr>
          </a:p>
        </p:txBody>
      </p:sp>
      <p:sp>
        <p:nvSpPr>
          <p:cNvPr id="8" name="object 8"/>
          <p:cNvSpPr txBox="1"/>
          <p:nvPr/>
        </p:nvSpPr>
        <p:spPr>
          <a:xfrm>
            <a:off x="7028781" y="3199731"/>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PH</a:t>
            </a:r>
            <a:endParaRPr sz="750">
              <a:latin typeface="Arial"/>
              <a:cs typeface="Arial"/>
            </a:endParaRPr>
          </a:p>
        </p:txBody>
      </p:sp>
      <p:sp>
        <p:nvSpPr>
          <p:cNvPr id="9" name="object 9"/>
          <p:cNvSpPr txBox="1"/>
          <p:nvPr/>
        </p:nvSpPr>
        <p:spPr>
          <a:xfrm>
            <a:off x="302794" y="3414963"/>
            <a:ext cx="178562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Recommendation (Long</a:t>
            </a:r>
            <a:r>
              <a:rPr dirty="0" sz="750" spc="-65"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0" name="object 10"/>
          <p:cNvSpPr txBox="1"/>
          <p:nvPr/>
        </p:nvSpPr>
        <p:spPr>
          <a:xfrm>
            <a:off x="2516605"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1" name="object 11"/>
          <p:cNvSpPr txBox="1"/>
          <p:nvPr/>
        </p:nvSpPr>
        <p:spPr>
          <a:xfrm>
            <a:off x="3777247"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2" name="object 12"/>
          <p:cNvSpPr txBox="1"/>
          <p:nvPr/>
        </p:nvSpPr>
        <p:spPr>
          <a:xfrm>
            <a:off x="4492123"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3" name="object 13"/>
          <p:cNvSpPr txBox="1"/>
          <p:nvPr/>
        </p:nvSpPr>
        <p:spPr>
          <a:xfrm>
            <a:off x="5176253"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4" name="object 14"/>
          <p:cNvSpPr txBox="1"/>
          <p:nvPr/>
        </p:nvSpPr>
        <p:spPr>
          <a:xfrm>
            <a:off x="6014118"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5" name="object 15"/>
          <p:cNvSpPr txBox="1"/>
          <p:nvPr/>
        </p:nvSpPr>
        <p:spPr>
          <a:xfrm>
            <a:off x="6851984"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6" name="object 16"/>
          <p:cNvSpPr txBox="1"/>
          <p:nvPr/>
        </p:nvSpPr>
        <p:spPr>
          <a:xfrm>
            <a:off x="302794" y="3637881"/>
            <a:ext cx="120840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Rank </a:t>
            </a:r>
            <a:r>
              <a:rPr dirty="0" sz="750" spc="15" b="1">
                <a:solidFill>
                  <a:srgbClr val="3E3E3E"/>
                </a:solidFill>
                <a:latin typeface="Arial"/>
                <a:cs typeface="Arial"/>
              </a:rPr>
              <a:t>(Short</a:t>
            </a:r>
            <a:r>
              <a:rPr dirty="0" sz="750" spc="-70"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7" name="object 17"/>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8" name="object 18"/>
          <p:cNvSpPr txBox="1"/>
          <p:nvPr/>
        </p:nvSpPr>
        <p:spPr>
          <a:xfrm>
            <a:off x="2731836"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19" name="object 19"/>
          <p:cNvSpPr/>
          <p:nvPr/>
        </p:nvSpPr>
        <p:spPr>
          <a:xfrm>
            <a:off x="2709946"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20" name="object 20"/>
          <p:cNvSpPr/>
          <p:nvPr/>
        </p:nvSpPr>
        <p:spPr>
          <a:xfrm>
            <a:off x="2709946"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1" name="object 21"/>
          <p:cNvSpPr/>
          <p:nvPr/>
        </p:nvSpPr>
        <p:spPr>
          <a:xfrm>
            <a:off x="2840622"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2" name="object 22"/>
          <p:cNvSpPr/>
          <p:nvPr/>
        </p:nvSpPr>
        <p:spPr>
          <a:xfrm>
            <a:off x="2709946"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3" name="object 23"/>
          <p:cNvSpPr txBox="1"/>
          <p:nvPr/>
        </p:nvSpPr>
        <p:spPr>
          <a:xfrm>
            <a:off x="3777247"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4" name="object 24"/>
          <p:cNvSpPr txBox="1"/>
          <p:nvPr/>
        </p:nvSpPr>
        <p:spPr>
          <a:xfrm>
            <a:off x="4492123"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5" name="object 25"/>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26" name="object 26"/>
          <p:cNvSpPr txBox="1"/>
          <p:nvPr/>
        </p:nvSpPr>
        <p:spPr>
          <a:xfrm>
            <a:off x="5391484"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4</a:t>
            </a:r>
            <a:endParaRPr sz="750">
              <a:latin typeface="Arial"/>
              <a:cs typeface="Arial"/>
            </a:endParaRPr>
          </a:p>
        </p:txBody>
      </p:sp>
      <p:sp>
        <p:nvSpPr>
          <p:cNvPr id="27" name="object 27"/>
          <p:cNvSpPr/>
          <p:nvPr/>
        </p:nvSpPr>
        <p:spPr>
          <a:xfrm>
            <a:off x="5369593" y="3646738"/>
            <a:ext cx="0" cy="154305"/>
          </a:xfrm>
          <a:custGeom>
            <a:avLst/>
            <a:gdLst/>
            <a:ahLst/>
            <a:cxnLst/>
            <a:rect l="l" t="t" r="r" b="b"/>
            <a:pathLst>
              <a:path w="0" h="154304">
                <a:moveTo>
                  <a:pt x="0" y="0"/>
                </a:moveTo>
                <a:lnTo>
                  <a:pt x="0" y="153736"/>
                </a:lnTo>
              </a:path>
            </a:pathLst>
          </a:custGeom>
          <a:ln w="7686">
            <a:solidFill>
              <a:srgbClr val="550202"/>
            </a:solidFill>
          </a:ln>
        </p:spPr>
        <p:txBody>
          <a:bodyPr wrap="square" lIns="0" tIns="0" rIns="0" bIns="0" rtlCol="0"/>
          <a:lstStyle/>
          <a:p/>
        </p:txBody>
      </p:sp>
      <p:sp>
        <p:nvSpPr>
          <p:cNvPr id="28" name="object 28"/>
          <p:cNvSpPr/>
          <p:nvPr/>
        </p:nvSpPr>
        <p:spPr>
          <a:xfrm>
            <a:off x="5369593" y="3646738"/>
            <a:ext cx="130810" cy="0"/>
          </a:xfrm>
          <a:custGeom>
            <a:avLst/>
            <a:gdLst/>
            <a:ahLst/>
            <a:cxnLst/>
            <a:rect l="l" t="t" r="r" b="b"/>
            <a:pathLst>
              <a:path w="130810" h="0">
                <a:moveTo>
                  <a:pt x="0" y="0"/>
                </a:moveTo>
                <a:lnTo>
                  <a:pt x="130676" y="0"/>
                </a:lnTo>
              </a:path>
            </a:pathLst>
          </a:custGeom>
          <a:ln w="7686">
            <a:solidFill>
              <a:srgbClr val="550202"/>
            </a:solidFill>
          </a:ln>
        </p:spPr>
        <p:txBody>
          <a:bodyPr wrap="square" lIns="0" tIns="0" rIns="0" bIns="0" rtlCol="0"/>
          <a:lstStyle/>
          <a:p/>
        </p:txBody>
      </p:sp>
      <p:sp>
        <p:nvSpPr>
          <p:cNvPr id="29" name="object 29"/>
          <p:cNvSpPr/>
          <p:nvPr/>
        </p:nvSpPr>
        <p:spPr>
          <a:xfrm>
            <a:off x="5500269" y="3646738"/>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30" name="object 30"/>
          <p:cNvSpPr/>
          <p:nvPr/>
        </p:nvSpPr>
        <p:spPr>
          <a:xfrm>
            <a:off x="5369593" y="3808161"/>
            <a:ext cx="130810" cy="0"/>
          </a:xfrm>
          <a:custGeom>
            <a:avLst/>
            <a:gdLst/>
            <a:ahLst/>
            <a:cxnLst/>
            <a:rect l="l" t="t" r="r" b="b"/>
            <a:pathLst>
              <a:path w="130810" h="0">
                <a:moveTo>
                  <a:pt x="0" y="0"/>
                </a:moveTo>
                <a:lnTo>
                  <a:pt x="130676" y="0"/>
                </a:lnTo>
              </a:path>
            </a:pathLst>
          </a:custGeom>
          <a:ln w="7686">
            <a:solidFill>
              <a:srgbClr val="550202"/>
            </a:solidFill>
          </a:ln>
        </p:spPr>
        <p:txBody>
          <a:bodyPr wrap="square" lIns="0" tIns="0" rIns="0" bIns="0" rtlCol="0"/>
          <a:lstStyle/>
          <a:p/>
        </p:txBody>
      </p:sp>
      <p:sp>
        <p:nvSpPr>
          <p:cNvPr id="31" name="object 31"/>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2" name="object 32"/>
          <p:cNvSpPr txBox="1"/>
          <p:nvPr/>
        </p:nvSpPr>
        <p:spPr>
          <a:xfrm>
            <a:off x="6229350"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33" name="object 33"/>
          <p:cNvSpPr/>
          <p:nvPr/>
        </p:nvSpPr>
        <p:spPr>
          <a:xfrm>
            <a:off x="6207459"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34" name="object 34"/>
          <p:cNvSpPr/>
          <p:nvPr/>
        </p:nvSpPr>
        <p:spPr>
          <a:xfrm>
            <a:off x="6207459"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5" name="object 35"/>
          <p:cNvSpPr/>
          <p:nvPr/>
        </p:nvSpPr>
        <p:spPr>
          <a:xfrm>
            <a:off x="6338135"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36" name="object 36"/>
          <p:cNvSpPr/>
          <p:nvPr/>
        </p:nvSpPr>
        <p:spPr>
          <a:xfrm>
            <a:off x="6207459"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7" name="object 37"/>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8" name="object 38"/>
          <p:cNvSpPr txBox="1"/>
          <p:nvPr/>
        </p:nvSpPr>
        <p:spPr>
          <a:xfrm>
            <a:off x="7067215"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39" name="object 39"/>
          <p:cNvSpPr/>
          <p:nvPr/>
        </p:nvSpPr>
        <p:spPr>
          <a:xfrm>
            <a:off x="7045325"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40" name="object 40"/>
          <p:cNvSpPr/>
          <p:nvPr/>
        </p:nvSpPr>
        <p:spPr>
          <a:xfrm>
            <a:off x="7045325" y="36467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41" name="object 41"/>
          <p:cNvSpPr/>
          <p:nvPr/>
        </p:nvSpPr>
        <p:spPr>
          <a:xfrm>
            <a:off x="7176001"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42" name="object 42"/>
          <p:cNvSpPr/>
          <p:nvPr/>
        </p:nvSpPr>
        <p:spPr>
          <a:xfrm>
            <a:off x="7045325" y="38081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43" name="object 43"/>
          <p:cNvSpPr txBox="1"/>
          <p:nvPr/>
        </p:nvSpPr>
        <p:spPr>
          <a:xfrm>
            <a:off x="302794" y="3860800"/>
            <a:ext cx="558800" cy="145415"/>
          </a:xfrm>
          <a:prstGeom prst="rect">
            <a:avLst/>
          </a:prstGeom>
        </p:spPr>
        <p:txBody>
          <a:bodyPr wrap="square" lIns="0" tIns="17145" rIns="0" bIns="0" rtlCol="0" vert="horz">
            <a:spAutoFit/>
          </a:bodyPr>
          <a:lstStyle/>
          <a:p>
            <a:pPr marL="12700">
              <a:lnSpc>
                <a:spcPct val="100000"/>
              </a:lnSpc>
              <a:spcBef>
                <a:spcPts val="135"/>
              </a:spcBef>
            </a:pPr>
            <a:r>
              <a:rPr dirty="0" sz="750" spc="25" b="1">
                <a:latin typeface="Arial"/>
                <a:cs typeface="Arial"/>
              </a:rPr>
              <a:t>VGM</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44" name="object 44"/>
          <p:cNvSpPr txBox="1"/>
          <p:nvPr/>
        </p:nvSpPr>
        <p:spPr>
          <a:xfrm>
            <a:off x="2713789" y="3842752"/>
            <a:ext cx="123189" cy="177165"/>
          </a:xfrm>
          <a:prstGeom prst="rect">
            <a:avLst/>
          </a:prstGeom>
          <a:solidFill>
            <a:srgbClr val="000000"/>
          </a:solidFill>
        </p:spPr>
        <p:txBody>
          <a:bodyPr wrap="square" lIns="0" tIns="50800" rIns="0" bIns="0" rtlCol="0" vert="horz">
            <a:spAutoFit/>
          </a:bodyPr>
          <a:lstStyle/>
          <a:p>
            <a:pPr marL="22860">
              <a:lnSpc>
                <a:spcPct val="100000"/>
              </a:lnSpc>
              <a:spcBef>
                <a:spcPts val="400"/>
              </a:spcBef>
            </a:pPr>
            <a:r>
              <a:rPr dirty="0" sz="750" spc="25" b="1">
                <a:solidFill>
                  <a:srgbClr val="FFFFFF"/>
                </a:solidFill>
                <a:latin typeface="Arial"/>
                <a:cs typeface="Arial"/>
              </a:rPr>
              <a:t>C</a:t>
            </a:r>
            <a:endParaRPr sz="750">
              <a:latin typeface="Arial"/>
              <a:cs typeface="Arial"/>
            </a:endParaRPr>
          </a:p>
        </p:txBody>
      </p:sp>
      <p:sp>
        <p:nvSpPr>
          <p:cNvPr id="45" name="object 45"/>
          <p:cNvSpPr/>
          <p:nvPr/>
        </p:nvSpPr>
        <p:spPr>
          <a:xfrm>
            <a:off x="2709946"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46" name="object 46"/>
          <p:cNvSpPr/>
          <p:nvPr/>
        </p:nvSpPr>
        <p:spPr>
          <a:xfrm>
            <a:off x="2709946"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7" name="object 47"/>
          <p:cNvSpPr/>
          <p:nvPr/>
        </p:nvSpPr>
        <p:spPr>
          <a:xfrm>
            <a:off x="2840622"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48" name="object 48"/>
          <p:cNvSpPr/>
          <p:nvPr/>
        </p:nvSpPr>
        <p:spPr>
          <a:xfrm>
            <a:off x="2709946"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9" name="object 49"/>
          <p:cNvSpPr txBox="1"/>
          <p:nvPr/>
        </p:nvSpPr>
        <p:spPr>
          <a:xfrm>
            <a:off x="3777247"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0" name="object 50"/>
          <p:cNvSpPr txBox="1"/>
          <p:nvPr/>
        </p:nvSpPr>
        <p:spPr>
          <a:xfrm>
            <a:off x="4492123"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1" name="object 51"/>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2" name="object 52"/>
          <p:cNvSpPr txBox="1"/>
          <p:nvPr/>
        </p:nvSpPr>
        <p:spPr>
          <a:xfrm>
            <a:off x="5383797"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53" name="object 53"/>
          <p:cNvSpPr/>
          <p:nvPr/>
        </p:nvSpPr>
        <p:spPr>
          <a:xfrm>
            <a:off x="5369593"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4" name="object 54"/>
          <p:cNvSpPr/>
          <p:nvPr/>
        </p:nvSpPr>
        <p:spPr>
          <a:xfrm>
            <a:off x="5369593"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5" name="object 55"/>
          <p:cNvSpPr/>
          <p:nvPr/>
        </p:nvSpPr>
        <p:spPr>
          <a:xfrm>
            <a:off x="5500269"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6" name="object 56"/>
          <p:cNvSpPr/>
          <p:nvPr/>
        </p:nvSpPr>
        <p:spPr>
          <a:xfrm>
            <a:off x="5369593"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7" name="object 57"/>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8" name="object 58"/>
          <p:cNvSpPr txBox="1"/>
          <p:nvPr/>
        </p:nvSpPr>
        <p:spPr>
          <a:xfrm>
            <a:off x="6221663"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59" name="object 59"/>
          <p:cNvSpPr/>
          <p:nvPr/>
        </p:nvSpPr>
        <p:spPr>
          <a:xfrm>
            <a:off x="6207459"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0" name="object 60"/>
          <p:cNvSpPr/>
          <p:nvPr/>
        </p:nvSpPr>
        <p:spPr>
          <a:xfrm>
            <a:off x="6207459"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1" name="object 61"/>
          <p:cNvSpPr/>
          <p:nvPr/>
        </p:nvSpPr>
        <p:spPr>
          <a:xfrm>
            <a:off x="6338135"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2" name="object 62"/>
          <p:cNvSpPr/>
          <p:nvPr/>
        </p:nvSpPr>
        <p:spPr>
          <a:xfrm>
            <a:off x="6207459"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3" name="object 63"/>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4" name="object 64"/>
          <p:cNvSpPr txBox="1"/>
          <p:nvPr/>
        </p:nvSpPr>
        <p:spPr>
          <a:xfrm>
            <a:off x="7059529"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A</a:t>
            </a:r>
            <a:endParaRPr sz="750">
              <a:latin typeface="Arial"/>
              <a:cs typeface="Arial"/>
            </a:endParaRPr>
          </a:p>
        </p:txBody>
      </p:sp>
      <p:sp>
        <p:nvSpPr>
          <p:cNvPr id="65" name="object 65"/>
          <p:cNvSpPr/>
          <p:nvPr/>
        </p:nvSpPr>
        <p:spPr>
          <a:xfrm>
            <a:off x="7045325"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6" name="object 66"/>
          <p:cNvSpPr/>
          <p:nvPr/>
        </p:nvSpPr>
        <p:spPr>
          <a:xfrm>
            <a:off x="7045325"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7" name="object 67"/>
          <p:cNvSpPr/>
          <p:nvPr/>
        </p:nvSpPr>
        <p:spPr>
          <a:xfrm>
            <a:off x="7176001"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8" name="object 68"/>
          <p:cNvSpPr/>
          <p:nvPr/>
        </p:nvSpPr>
        <p:spPr>
          <a:xfrm>
            <a:off x="7045325" y="4023393"/>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9" name="object 69"/>
          <p:cNvSpPr txBox="1"/>
          <p:nvPr/>
        </p:nvSpPr>
        <p:spPr>
          <a:xfrm>
            <a:off x="302794" y="4052971"/>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Market</a:t>
            </a:r>
            <a:r>
              <a:rPr dirty="0" sz="750" spc="-40">
                <a:solidFill>
                  <a:srgbClr val="3E3E3E"/>
                </a:solidFill>
                <a:latin typeface="Arial"/>
                <a:cs typeface="Arial"/>
              </a:rPr>
              <a:t> </a:t>
            </a:r>
            <a:r>
              <a:rPr dirty="0" sz="750" spc="20">
                <a:solidFill>
                  <a:srgbClr val="3E3E3E"/>
                </a:solidFill>
                <a:latin typeface="Arial"/>
                <a:cs typeface="Arial"/>
              </a:rPr>
              <a:t>Cap</a:t>
            </a:r>
            <a:endParaRPr sz="750">
              <a:latin typeface="Arial"/>
              <a:cs typeface="Arial"/>
            </a:endParaRPr>
          </a:p>
        </p:txBody>
      </p:sp>
      <p:sp>
        <p:nvSpPr>
          <p:cNvPr id="70" name="object 70"/>
          <p:cNvSpPr txBox="1"/>
          <p:nvPr/>
        </p:nvSpPr>
        <p:spPr>
          <a:xfrm>
            <a:off x="2432050"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149.55</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1" name="object 71"/>
          <p:cNvSpPr txBox="1"/>
          <p:nvPr/>
        </p:nvSpPr>
        <p:spPr>
          <a:xfrm>
            <a:off x="3515895" y="4052971"/>
            <a:ext cx="3143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2.55</a:t>
            </a:r>
            <a:r>
              <a:rPr dirty="0" sz="750" spc="-5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2" name="object 72"/>
          <p:cNvSpPr txBox="1"/>
          <p:nvPr/>
        </p:nvSpPr>
        <p:spPr>
          <a:xfrm>
            <a:off x="4176963"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28.48</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3" name="object 73"/>
          <p:cNvSpPr txBox="1"/>
          <p:nvPr/>
        </p:nvSpPr>
        <p:spPr>
          <a:xfrm>
            <a:off x="5091697"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116.18</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4" name="object 74"/>
          <p:cNvSpPr txBox="1"/>
          <p:nvPr/>
        </p:nvSpPr>
        <p:spPr>
          <a:xfrm>
            <a:off x="5929563"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110.61</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5" name="object 75"/>
          <p:cNvSpPr txBox="1"/>
          <p:nvPr/>
        </p:nvSpPr>
        <p:spPr>
          <a:xfrm>
            <a:off x="682123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40.67</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6" name="object 76"/>
          <p:cNvSpPr txBox="1"/>
          <p:nvPr/>
        </p:nvSpPr>
        <p:spPr>
          <a:xfrm>
            <a:off x="302794" y="4206708"/>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 </a:t>
            </a:r>
            <a:r>
              <a:rPr dirty="0" sz="750" spc="15">
                <a:solidFill>
                  <a:srgbClr val="3E3E3E"/>
                </a:solidFill>
                <a:latin typeface="Arial"/>
                <a:cs typeface="Arial"/>
              </a:rPr>
              <a:t>of</a:t>
            </a:r>
            <a:r>
              <a:rPr dirty="0" sz="750" spc="-65">
                <a:solidFill>
                  <a:srgbClr val="3E3E3E"/>
                </a:solidFill>
                <a:latin typeface="Arial"/>
                <a:cs typeface="Arial"/>
              </a:rPr>
              <a:t> </a:t>
            </a:r>
            <a:r>
              <a:rPr dirty="0" sz="750" spc="15">
                <a:solidFill>
                  <a:srgbClr val="3E3E3E"/>
                </a:solidFill>
                <a:latin typeface="Arial"/>
                <a:cs typeface="Arial"/>
              </a:rPr>
              <a:t>Analysts</a:t>
            </a:r>
            <a:endParaRPr sz="750">
              <a:latin typeface="Arial"/>
              <a:cs typeface="Arial"/>
            </a:endParaRPr>
          </a:p>
        </p:txBody>
      </p:sp>
      <p:sp>
        <p:nvSpPr>
          <p:cNvPr id="77" name="object 77"/>
          <p:cNvSpPr txBox="1"/>
          <p:nvPr/>
        </p:nvSpPr>
        <p:spPr>
          <a:xfrm>
            <a:off x="2724150"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a:t>
            </a:r>
            <a:endParaRPr sz="750">
              <a:latin typeface="Arial"/>
              <a:cs typeface="Arial"/>
            </a:endParaRPr>
          </a:p>
        </p:txBody>
      </p:sp>
      <p:sp>
        <p:nvSpPr>
          <p:cNvPr id="78" name="object 78"/>
          <p:cNvSpPr txBox="1"/>
          <p:nvPr/>
        </p:nvSpPr>
        <p:spPr>
          <a:xfrm>
            <a:off x="3669631" y="4206708"/>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3.5</a:t>
            </a:r>
            <a:endParaRPr sz="750">
              <a:latin typeface="Arial"/>
              <a:cs typeface="Arial"/>
            </a:endParaRPr>
          </a:p>
        </p:txBody>
      </p:sp>
      <p:sp>
        <p:nvSpPr>
          <p:cNvPr id="79" name="object 79"/>
          <p:cNvSpPr txBox="1"/>
          <p:nvPr/>
        </p:nvSpPr>
        <p:spPr>
          <a:xfrm>
            <a:off x="4415255"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80" name="object 80"/>
          <p:cNvSpPr txBox="1"/>
          <p:nvPr/>
        </p:nvSpPr>
        <p:spPr>
          <a:xfrm>
            <a:off x="5437605"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a:t>
            </a:r>
            <a:endParaRPr sz="750">
              <a:latin typeface="Arial"/>
              <a:cs typeface="Arial"/>
            </a:endParaRPr>
          </a:p>
        </p:txBody>
      </p:sp>
      <p:sp>
        <p:nvSpPr>
          <p:cNvPr id="81" name="object 81"/>
          <p:cNvSpPr txBox="1"/>
          <p:nvPr/>
        </p:nvSpPr>
        <p:spPr>
          <a:xfrm>
            <a:off x="6275471"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a:t>
            </a:r>
            <a:endParaRPr sz="750">
              <a:latin typeface="Arial"/>
              <a:cs typeface="Arial"/>
            </a:endParaRPr>
          </a:p>
        </p:txBody>
      </p:sp>
      <p:sp>
        <p:nvSpPr>
          <p:cNvPr id="82" name="object 82"/>
          <p:cNvSpPr txBox="1"/>
          <p:nvPr/>
        </p:nvSpPr>
        <p:spPr>
          <a:xfrm>
            <a:off x="7059529"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a:t>
            </a:r>
            <a:endParaRPr sz="750">
              <a:latin typeface="Arial"/>
              <a:cs typeface="Arial"/>
            </a:endParaRPr>
          </a:p>
        </p:txBody>
      </p:sp>
      <p:sp>
        <p:nvSpPr>
          <p:cNvPr id="83" name="object 83"/>
          <p:cNvSpPr txBox="1"/>
          <p:nvPr/>
        </p:nvSpPr>
        <p:spPr>
          <a:xfrm>
            <a:off x="302794" y="4360445"/>
            <a:ext cx="6642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Dividend</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84" name="object 84"/>
          <p:cNvSpPr txBox="1"/>
          <p:nvPr/>
        </p:nvSpPr>
        <p:spPr>
          <a:xfrm>
            <a:off x="2547352"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1.73%</a:t>
            </a:r>
            <a:endParaRPr sz="750">
              <a:latin typeface="Arial"/>
              <a:cs typeface="Arial"/>
            </a:endParaRPr>
          </a:p>
        </p:txBody>
      </p:sp>
      <p:sp>
        <p:nvSpPr>
          <p:cNvPr id="85" name="object 85"/>
          <p:cNvSpPr txBox="1"/>
          <p:nvPr/>
        </p:nvSpPr>
        <p:spPr>
          <a:xfrm>
            <a:off x="352358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0.33%</a:t>
            </a:r>
            <a:endParaRPr sz="750">
              <a:latin typeface="Arial"/>
              <a:cs typeface="Arial"/>
            </a:endParaRPr>
          </a:p>
        </p:txBody>
      </p:sp>
      <p:sp>
        <p:nvSpPr>
          <p:cNvPr id="86" name="object 86"/>
          <p:cNvSpPr txBox="1"/>
          <p:nvPr/>
        </p:nvSpPr>
        <p:spPr>
          <a:xfrm>
            <a:off x="4238458"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1.38%</a:t>
            </a:r>
            <a:endParaRPr sz="750">
              <a:latin typeface="Arial"/>
              <a:cs typeface="Arial"/>
            </a:endParaRPr>
          </a:p>
        </p:txBody>
      </p:sp>
      <p:sp>
        <p:nvSpPr>
          <p:cNvPr id="87" name="object 87"/>
          <p:cNvSpPr txBox="1"/>
          <p:nvPr/>
        </p:nvSpPr>
        <p:spPr>
          <a:xfrm>
            <a:off x="5207000"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0.30%</a:t>
            </a:r>
            <a:endParaRPr sz="750">
              <a:latin typeface="Arial"/>
              <a:cs typeface="Arial"/>
            </a:endParaRPr>
          </a:p>
        </p:txBody>
      </p:sp>
      <p:sp>
        <p:nvSpPr>
          <p:cNvPr id="88" name="object 88"/>
          <p:cNvSpPr txBox="1"/>
          <p:nvPr/>
        </p:nvSpPr>
        <p:spPr>
          <a:xfrm>
            <a:off x="6044866"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3.10%</a:t>
            </a:r>
            <a:endParaRPr sz="750">
              <a:latin typeface="Arial"/>
              <a:cs typeface="Arial"/>
            </a:endParaRPr>
          </a:p>
        </p:txBody>
      </p:sp>
      <p:sp>
        <p:nvSpPr>
          <p:cNvPr id="89" name="object 89"/>
          <p:cNvSpPr txBox="1"/>
          <p:nvPr/>
        </p:nvSpPr>
        <p:spPr>
          <a:xfrm>
            <a:off x="688273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1.12%</a:t>
            </a:r>
            <a:endParaRPr sz="750">
              <a:latin typeface="Arial"/>
              <a:cs typeface="Arial"/>
            </a:endParaRPr>
          </a:p>
        </p:txBody>
      </p:sp>
      <p:sp>
        <p:nvSpPr>
          <p:cNvPr id="90" name="object 90"/>
          <p:cNvSpPr txBox="1"/>
          <p:nvPr/>
        </p:nvSpPr>
        <p:spPr>
          <a:xfrm>
            <a:off x="302794" y="4544929"/>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15" b="1">
                <a:latin typeface="Arial"/>
                <a:cs typeface="Arial"/>
              </a:rPr>
              <a:t>Value</a:t>
            </a:r>
            <a:r>
              <a:rPr dirty="0" sz="750" spc="-45" b="1">
                <a:latin typeface="Arial"/>
                <a:cs typeface="Arial"/>
              </a:rPr>
              <a:t> </a:t>
            </a:r>
            <a:r>
              <a:rPr dirty="0" sz="750" spc="20" b="1">
                <a:latin typeface="Arial"/>
                <a:cs typeface="Arial"/>
              </a:rPr>
              <a:t>Score</a:t>
            </a:r>
            <a:endParaRPr sz="750">
              <a:latin typeface="Arial"/>
              <a:cs typeface="Arial"/>
            </a:endParaRPr>
          </a:p>
        </p:txBody>
      </p:sp>
      <p:sp>
        <p:nvSpPr>
          <p:cNvPr id="91" name="object 91"/>
          <p:cNvSpPr txBox="1"/>
          <p:nvPr/>
        </p:nvSpPr>
        <p:spPr>
          <a:xfrm>
            <a:off x="2713789" y="4526881"/>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92" name="object 92"/>
          <p:cNvSpPr/>
          <p:nvPr/>
        </p:nvSpPr>
        <p:spPr>
          <a:xfrm>
            <a:off x="2709946"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93" name="object 93"/>
          <p:cNvSpPr/>
          <p:nvPr/>
        </p:nvSpPr>
        <p:spPr>
          <a:xfrm>
            <a:off x="2709946"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4" name="object 94"/>
          <p:cNvSpPr/>
          <p:nvPr/>
        </p:nvSpPr>
        <p:spPr>
          <a:xfrm>
            <a:off x="2840622"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95" name="object 95"/>
          <p:cNvSpPr/>
          <p:nvPr/>
        </p:nvSpPr>
        <p:spPr>
          <a:xfrm>
            <a:off x="2709946"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6" name="object 96"/>
          <p:cNvSpPr txBox="1"/>
          <p:nvPr/>
        </p:nvSpPr>
        <p:spPr>
          <a:xfrm>
            <a:off x="3777247"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7" name="object 97"/>
          <p:cNvSpPr txBox="1"/>
          <p:nvPr/>
        </p:nvSpPr>
        <p:spPr>
          <a:xfrm>
            <a:off x="4492123"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8" name="object 98"/>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9" name="object 99"/>
          <p:cNvSpPr txBox="1"/>
          <p:nvPr/>
        </p:nvSpPr>
        <p:spPr>
          <a:xfrm>
            <a:off x="5383797"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00" name="object 100"/>
          <p:cNvSpPr/>
          <p:nvPr/>
        </p:nvSpPr>
        <p:spPr>
          <a:xfrm>
            <a:off x="5369593"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1" name="object 101"/>
          <p:cNvSpPr/>
          <p:nvPr/>
        </p:nvSpPr>
        <p:spPr>
          <a:xfrm>
            <a:off x="5369593"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2" name="object 102"/>
          <p:cNvSpPr/>
          <p:nvPr/>
        </p:nvSpPr>
        <p:spPr>
          <a:xfrm>
            <a:off x="5500269"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3" name="object 103"/>
          <p:cNvSpPr/>
          <p:nvPr/>
        </p:nvSpPr>
        <p:spPr>
          <a:xfrm>
            <a:off x="5369593"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4" name="object 104"/>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5" name="object 105"/>
          <p:cNvSpPr txBox="1"/>
          <p:nvPr/>
        </p:nvSpPr>
        <p:spPr>
          <a:xfrm>
            <a:off x="6221663"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06" name="object 106"/>
          <p:cNvSpPr/>
          <p:nvPr/>
        </p:nvSpPr>
        <p:spPr>
          <a:xfrm>
            <a:off x="6207459"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7" name="object 107"/>
          <p:cNvSpPr/>
          <p:nvPr/>
        </p:nvSpPr>
        <p:spPr>
          <a:xfrm>
            <a:off x="6207459"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8" name="object 108"/>
          <p:cNvSpPr/>
          <p:nvPr/>
        </p:nvSpPr>
        <p:spPr>
          <a:xfrm>
            <a:off x="6338135"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9" name="object 109"/>
          <p:cNvSpPr/>
          <p:nvPr/>
        </p:nvSpPr>
        <p:spPr>
          <a:xfrm>
            <a:off x="6207459"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10" name="object 110"/>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1" name="object 111"/>
          <p:cNvSpPr txBox="1"/>
          <p:nvPr/>
        </p:nvSpPr>
        <p:spPr>
          <a:xfrm>
            <a:off x="7059529"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12" name="object 112"/>
          <p:cNvSpPr/>
          <p:nvPr/>
        </p:nvSpPr>
        <p:spPr>
          <a:xfrm>
            <a:off x="7045325"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13" name="object 113"/>
          <p:cNvSpPr/>
          <p:nvPr/>
        </p:nvSpPr>
        <p:spPr>
          <a:xfrm>
            <a:off x="7045325" y="45460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4" name="object 114"/>
          <p:cNvSpPr/>
          <p:nvPr/>
        </p:nvSpPr>
        <p:spPr>
          <a:xfrm>
            <a:off x="7176001"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5" name="object 115"/>
          <p:cNvSpPr/>
          <p:nvPr/>
        </p:nvSpPr>
        <p:spPr>
          <a:xfrm>
            <a:off x="7045325" y="47075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6" name="object 116"/>
          <p:cNvSpPr txBox="1"/>
          <p:nvPr/>
        </p:nvSpPr>
        <p:spPr>
          <a:xfrm>
            <a:off x="302794" y="4737100"/>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Cash/Price</a:t>
            </a:r>
            <a:endParaRPr sz="750">
              <a:latin typeface="Arial"/>
              <a:cs typeface="Arial"/>
            </a:endParaRPr>
          </a:p>
        </p:txBody>
      </p:sp>
      <p:sp>
        <p:nvSpPr>
          <p:cNvPr id="117" name="object 117"/>
          <p:cNvSpPr txBox="1"/>
          <p:nvPr/>
        </p:nvSpPr>
        <p:spPr>
          <a:xfrm>
            <a:off x="263959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0.10</a:t>
            </a:r>
            <a:endParaRPr sz="750">
              <a:latin typeface="Arial"/>
              <a:cs typeface="Arial"/>
            </a:endParaRPr>
          </a:p>
        </p:txBody>
      </p:sp>
      <p:sp>
        <p:nvSpPr>
          <p:cNvPr id="118" name="object 118"/>
          <p:cNvSpPr txBox="1"/>
          <p:nvPr/>
        </p:nvSpPr>
        <p:spPr>
          <a:xfrm>
            <a:off x="3615823"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119" name="object 119"/>
          <p:cNvSpPr txBox="1"/>
          <p:nvPr/>
        </p:nvSpPr>
        <p:spPr>
          <a:xfrm>
            <a:off x="4330700"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20" name="object 120"/>
          <p:cNvSpPr txBox="1"/>
          <p:nvPr/>
        </p:nvSpPr>
        <p:spPr>
          <a:xfrm>
            <a:off x="5299242"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0.40</a:t>
            </a:r>
            <a:endParaRPr sz="750">
              <a:latin typeface="Arial"/>
              <a:cs typeface="Arial"/>
            </a:endParaRPr>
          </a:p>
        </p:txBody>
      </p:sp>
      <p:sp>
        <p:nvSpPr>
          <p:cNvPr id="121" name="object 121"/>
          <p:cNvSpPr txBox="1"/>
          <p:nvPr/>
        </p:nvSpPr>
        <p:spPr>
          <a:xfrm>
            <a:off x="6137108"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0.05</a:t>
            </a:r>
            <a:endParaRPr sz="750">
              <a:latin typeface="Arial"/>
              <a:cs typeface="Arial"/>
            </a:endParaRPr>
          </a:p>
        </p:txBody>
      </p:sp>
      <p:sp>
        <p:nvSpPr>
          <p:cNvPr id="122" name="object 122"/>
          <p:cNvSpPr txBox="1"/>
          <p:nvPr/>
        </p:nvSpPr>
        <p:spPr>
          <a:xfrm>
            <a:off x="697497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0.02</a:t>
            </a:r>
            <a:endParaRPr sz="750">
              <a:latin typeface="Arial"/>
              <a:cs typeface="Arial"/>
            </a:endParaRPr>
          </a:p>
        </p:txBody>
      </p:sp>
      <p:sp>
        <p:nvSpPr>
          <p:cNvPr id="123" name="object 123"/>
          <p:cNvSpPr txBox="1"/>
          <p:nvPr/>
        </p:nvSpPr>
        <p:spPr>
          <a:xfrm>
            <a:off x="302794" y="4890837"/>
            <a:ext cx="54800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EV/EBITDA</a:t>
            </a:r>
            <a:endParaRPr sz="750">
              <a:latin typeface="Arial"/>
              <a:cs typeface="Arial"/>
            </a:endParaRPr>
          </a:p>
        </p:txBody>
      </p:sp>
      <p:sp>
        <p:nvSpPr>
          <p:cNvPr id="124" name="object 124"/>
          <p:cNvSpPr txBox="1"/>
          <p:nvPr/>
        </p:nvSpPr>
        <p:spPr>
          <a:xfrm>
            <a:off x="2578100"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20.44</a:t>
            </a:r>
            <a:endParaRPr sz="750">
              <a:latin typeface="Arial"/>
              <a:cs typeface="Arial"/>
            </a:endParaRPr>
          </a:p>
        </p:txBody>
      </p:sp>
      <p:sp>
        <p:nvSpPr>
          <p:cNvPr id="125" name="object 125"/>
          <p:cNvSpPr txBox="1"/>
          <p:nvPr/>
        </p:nvSpPr>
        <p:spPr>
          <a:xfrm>
            <a:off x="355432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10.94</a:t>
            </a:r>
            <a:endParaRPr sz="750">
              <a:latin typeface="Arial"/>
              <a:cs typeface="Arial"/>
            </a:endParaRPr>
          </a:p>
        </p:txBody>
      </p:sp>
      <p:sp>
        <p:nvSpPr>
          <p:cNvPr id="126" name="object 126"/>
          <p:cNvSpPr txBox="1"/>
          <p:nvPr/>
        </p:nvSpPr>
        <p:spPr>
          <a:xfrm>
            <a:off x="4269205"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15.90</a:t>
            </a:r>
            <a:endParaRPr sz="750">
              <a:latin typeface="Arial"/>
              <a:cs typeface="Arial"/>
            </a:endParaRPr>
          </a:p>
        </p:txBody>
      </p:sp>
      <p:sp>
        <p:nvSpPr>
          <p:cNvPr id="127" name="object 127"/>
          <p:cNvSpPr txBox="1"/>
          <p:nvPr/>
        </p:nvSpPr>
        <p:spPr>
          <a:xfrm>
            <a:off x="5299242" y="489083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9.84</a:t>
            </a:r>
            <a:endParaRPr sz="750">
              <a:latin typeface="Arial"/>
              <a:cs typeface="Arial"/>
            </a:endParaRPr>
          </a:p>
        </p:txBody>
      </p:sp>
      <p:sp>
        <p:nvSpPr>
          <p:cNvPr id="128" name="object 128"/>
          <p:cNvSpPr txBox="1"/>
          <p:nvPr/>
        </p:nvSpPr>
        <p:spPr>
          <a:xfrm>
            <a:off x="6075613"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14.33</a:t>
            </a:r>
            <a:endParaRPr sz="750">
              <a:latin typeface="Arial"/>
              <a:cs typeface="Arial"/>
            </a:endParaRPr>
          </a:p>
        </p:txBody>
      </p:sp>
      <p:sp>
        <p:nvSpPr>
          <p:cNvPr id="129" name="object 129"/>
          <p:cNvSpPr txBox="1"/>
          <p:nvPr/>
        </p:nvSpPr>
        <p:spPr>
          <a:xfrm>
            <a:off x="691347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19.79</a:t>
            </a:r>
            <a:endParaRPr sz="750">
              <a:latin typeface="Arial"/>
              <a:cs typeface="Arial"/>
            </a:endParaRPr>
          </a:p>
        </p:txBody>
      </p:sp>
      <p:sp>
        <p:nvSpPr>
          <p:cNvPr id="130" name="object 130"/>
          <p:cNvSpPr txBox="1"/>
          <p:nvPr/>
        </p:nvSpPr>
        <p:spPr>
          <a:xfrm>
            <a:off x="302794" y="5044574"/>
            <a:ext cx="497840"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PEG</a:t>
            </a:r>
            <a:r>
              <a:rPr dirty="0" sz="750" spc="-5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131" name="object 131"/>
          <p:cNvSpPr txBox="1"/>
          <p:nvPr/>
        </p:nvSpPr>
        <p:spPr>
          <a:xfrm>
            <a:off x="263959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2.93</a:t>
            </a:r>
            <a:endParaRPr sz="750">
              <a:latin typeface="Arial"/>
              <a:cs typeface="Arial"/>
            </a:endParaRPr>
          </a:p>
        </p:txBody>
      </p:sp>
      <p:sp>
        <p:nvSpPr>
          <p:cNvPr id="132" name="object 132"/>
          <p:cNvSpPr txBox="1"/>
          <p:nvPr/>
        </p:nvSpPr>
        <p:spPr>
          <a:xfrm>
            <a:off x="3615823"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3"/>
              </a:rPr>
              <a:t>1.98</a:t>
            </a:r>
            <a:endParaRPr sz="750">
              <a:latin typeface="Arial"/>
              <a:cs typeface="Arial"/>
            </a:endParaRPr>
          </a:p>
        </p:txBody>
      </p:sp>
      <p:sp>
        <p:nvSpPr>
          <p:cNvPr id="133" name="object 133"/>
          <p:cNvSpPr txBox="1"/>
          <p:nvPr/>
        </p:nvSpPr>
        <p:spPr>
          <a:xfrm>
            <a:off x="4330700"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2.36</a:t>
            </a:r>
            <a:endParaRPr sz="750">
              <a:latin typeface="Arial"/>
              <a:cs typeface="Arial"/>
            </a:endParaRPr>
          </a:p>
        </p:txBody>
      </p:sp>
      <p:sp>
        <p:nvSpPr>
          <p:cNvPr id="134" name="object 134"/>
          <p:cNvSpPr txBox="1"/>
          <p:nvPr/>
        </p:nvSpPr>
        <p:spPr>
          <a:xfrm>
            <a:off x="5237747" y="504457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4"/>
              </a:rPr>
              <a:t>13.27</a:t>
            </a:r>
            <a:endParaRPr sz="750">
              <a:latin typeface="Arial"/>
              <a:cs typeface="Arial"/>
            </a:endParaRPr>
          </a:p>
        </p:txBody>
      </p:sp>
      <p:sp>
        <p:nvSpPr>
          <p:cNvPr id="135" name="object 135"/>
          <p:cNvSpPr txBox="1"/>
          <p:nvPr/>
        </p:nvSpPr>
        <p:spPr>
          <a:xfrm>
            <a:off x="6137108"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5"/>
              </a:rPr>
              <a:t>2.10</a:t>
            </a:r>
            <a:endParaRPr sz="750">
              <a:latin typeface="Arial"/>
              <a:cs typeface="Arial"/>
            </a:endParaRPr>
          </a:p>
        </p:txBody>
      </p:sp>
      <p:sp>
        <p:nvSpPr>
          <p:cNvPr id="136" name="object 136"/>
          <p:cNvSpPr txBox="1"/>
          <p:nvPr/>
        </p:nvSpPr>
        <p:spPr>
          <a:xfrm>
            <a:off x="697497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1.90</a:t>
            </a:r>
            <a:endParaRPr sz="750">
              <a:latin typeface="Arial"/>
              <a:cs typeface="Arial"/>
            </a:endParaRPr>
          </a:p>
        </p:txBody>
      </p:sp>
      <p:sp>
        <p:nvSpPr>
          <p:cNvPr id="137" name="object 137"/>
          <p:cNvSpPr txBox="1"/>
          <p:nvPr/>
        </p:nvSpPr>
        <p:spPr>
          <a:xfrm>
            <a:off x="302794" y="5198310"/>
            <a:ext cx="76454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Price/Book</a:t>
            </a:r>
            <a:r>
              <a:rPr dirty="0" sz="750" spc="-35">
                <a:solidFill>
                  <a:srgbClr val="3E3E3E"/>
                </a:solidFill>
                <a:latin typeface="Arial"/>
                <a:cs typeface="Arial"/>
              </a:rPr>
              <a:t> </a:t>
            </a:r>
            <a:r>
              <a:rPr dirty="0" sz="750" spc="15">
                <a:solidFill>
                  <a:srgbClr val="3E3E3E"/>
                </a:solidFill>
                <a:latin typeface="Arial"/>
                <a:cs typeface="Arial"/>
              </a:rPr>
              <a:t>(P/B)</a:t>
            </a:r>
            <a:endParaRPr sz="750">
              <a:latin typeface="Arial"/>
              <a:cs typeface="Arial"/>
            </a:endParaRPr>
          </a:p>
        </p:txBody>
      </p:sp>
      <p:sp>
        <p:nvSpPr>
          <p:cNvPr id="138" name="object 138"/>
          <p:cNvSpPr txBox="1"/>
          <p:nvPr/>
        </p:nvSpPr>
        <p:spPr>
          <a:xfrm>
            <a:off x="263959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8.41</a:t>
            </a:r>
            <a:endParaRPr sz="750">
              <a:latin typeface="Arial"/>
              <a:cs typeface="Arial"/>
            </a:endParaRPr>
          </a:p>
        </p:txBody>
      </p:sp>
      <p:sp>
        <p:nvSpPr>
          <p:cNvPr id="139" name="object 139"/>
          <p:cNvSpPr txBox="1"/>
          <p:nvPr/>
        </p:nvSpPr>
        <p:spPr>
          <a:xfrm>
            <a:off x="3615823"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1.44</a:t>
            </a:r>
            <a:endParaRPr sz="750">
              <a:latin typeface="Arial"/>
              <a:cs typeface="Arial"/>
            </a:endParaRPr>
          </a:p>
        </p:txBody>
      </p:sp>
      <p:sp>
        <p:nvSpPr>
          <p:cNvPr id="140" name="object 140"/>
          <p:cNvSpPr txBox="1"/>
          <p:nvPr/>
        </p:nvSpPr>
        <p:spPr>
          <a:xfrm>
            <a:off x="4330700"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3.90</a:t>
            </a:r>
            <a:endParaRPr sz="750">
              <a:latin typeface="Arial"/>
              <a:cs typeface="Arial"/>
            </a:endParaRPr>
          </a:p>
        </p:txBody>
      </p:sp>
      <p:sp>
        <p:nvSpPr>
          <p:cNvPr id="141" name="object 141"/>
          <p:cNvSpPr txBox="1"/>
          <p:nvPr/>
        </p:nvSpPr>
        <p:spPr>
          <a:xfrm>
            <a:off x="5299242"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8"/>
              </a:rPr>
              <a:t>3.13</a:t>
            </a:r>
            <a:endParaRPr sz="750">
              <a:latin typeface="Arial"/>
              <a:cs typeface="Arial"/>
            </a:endParaRPr>
          </a:p>
        </p:txBody>
      </p:sp>
      <p:sp>
        <p:nvSpPr>
          <p:cNvPr id="142" name="object 142"/>
          <p:cNvSpPr txBox="1"/>
          <p:nvPr/>
        </p:nvSpPr>
        <p:spPr>
          <a:xfrm>
            <a:off x="6137108"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9"/>
              </a:rPr>
              <a:t>8.52</a:t>
            </a:r>
            <a:endParaRPr sz="750">
              <a:latin typeface="Arial"/>
              <a:cs typeface="Arial"/>
            </a:endParaRPr>
          </a:p>
        </p:txBody>
      </p:sp>
      <p:sp>
        <p:nvSpPr>
          <p:cNvPr id="143" name="object 143"/>
          <p:cNvSpPr txBox="1"/>
          <p:nvPr/>
        </p:nvSpPr>
        <p:spPr>
          <a:xfrm>
            <a:off x="697497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0"/>
              </a:rPr>
              <a:t>5.71</a:t>
            </a:r>
            <a:endParaRPr sz="750">
              <a:latin typeface="Arial"/>
              <a:cs typeface="Arial"/>
            </a:endParaRPr>
          </a:p>
        </p:txBody>
      </p:sp>
      <p:sp>
        <p:nvSpPr>
          <p:cNvPr id="144" name="object 144"/>
          <p:cNvSpPr txBox="1"/>
          <p:nvPr/>
        </p:nvSpPr>
        <p:spPr>
          <a:xfrm>
            <a:off x="302794" y="5352047"/>
            <a:ext cx="10750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Price/Cash Flow</a:t>
            </a:r>
            <a:r>
              <a:rPr dirty="0" sz="750" spc="-25">
                <a:solidFill>
                  <a:srgbClr val="3E3E3E"/>
                </a:solidFill>
                <a:latin typeface="Arial"/>
                <a:cs typeface="Arial"/>
              </a:rPr>
              <a:t> </a:t>
            </a:r>
            <a:r>
              <a:rPr dirty="0" sz="750" spc="15">
                <a:solidFill>
                  <a:srgbClr val="3E3E3E"/>
                </a:solidFill>
                <a:latin typeface="Arial"/>
                <a:cs typeface="Arial"/>
              </a:rPr>
              <a:t>(P/CF)</a:t>
            </a:r>
            <a:endParaRPr sz="750">
              <a:latin typeface="Arial"/>
              <a:cs typeface="Arial"/>
            </a:endParaRPr>
          </a:p>
        </p:txBody>
      </p:sp>
      <p:sp>
        <p:nvSpPr>
          <p:cNvPr id="145" name="object 145"/>
          <p:cNvSpPr txBox="1"/>
          <p:nvPr/>
        </p:nvSpPr>
        <p:spPr>
          <a:xfrm>
            <a:off x="2578100"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24.70</a:t>
            </a:r>
            <a:endParaRPr sz="750">
              <a:latin typeface="Arial"/>
              <a:cs typeface="Arial"/>
            </a:endParaRPr>
          </a:p>
        </p:txBody>
      </p:sp>
      <p:sp>
        <p:nvSpPr>
          <p:cNvPr id="146" name="object 146"/>
          <p:cNvSpPr txBox="1"/>
          <p:nvPr/>
        </p:nvSpPr>
        <p:spPr>
          <a:xfrm>
            <a:off x="355432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10.95</a:t>
            </a:r>
            <a:endParaRPr sz="750">
              <a:latin typeface="Arial"/>
              <a:cs typeface="Arial"/>
            </a:endParaRPr>
          </a:p>
        </p:txBody>
      </p:sp>
      <p:sp>
        <p:nvSpPr>
          <p:cNvPr id="147" name="object 147"/>
          <p:cNvSpPr txBox="1"/>
          <p:nvPr/>
        </p:nvSpPr>
        <p:spPr>
          <a:xfrm>
            <a:off x="4269205"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15.91</a:t>
            </a:r>
            <a:endParaRPr sz="750">
              <a:latin typeface="Arial"/>
              <a:cs typeface="Arial"/>
            </a:endParaRPr>
          </a:p>
        </p:txBody>
      </p:sp>
      <p:sp>
        <p:nvSpPr>
          <p:cNvPr id="148" name="object 148"/>
          <p:cNvSpPr txBox="1"/>
          <p:nvPr/>
        </p:nvSpPr>
        <p:spPr>
          <a:xfrm>
            <a:off x="5237747"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18.96</a:t>
            </a:r>
            <a:endParaRPr sz="750">
              <a:latin typeface="Arial"/>
              <a:cs typeface="Arial"/>
            </a:endParaRPr>
          </a:p>
        </p:txBody>
      </p:sp>
      <p:sp>
        <p:nvSpPr>
          <p:cNvPr id="149" name="object 149"/>
          <p:cNvSpPr txBox="1"/>
          <p:nvPr/>
        </p:nvSpPr>
        <p:spPr>
          <a:xfrm>
            <a:off x="6075613"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15.74</a:t>
            </a:r>
            <a:endParaRPr sz="750">
              <a:latin typeface="Arial"/>
              <a:cs typeface="Arial"/>
            </a:endParaRPr>
          </a:p>
        </p:txBody>
      </p:sp>
      <p:sp>
        <p:nvSpPr>
          <p:cNvPr id="150" name="object 150"/>
          <p:cNvSpPr txBox="1"/>
          <p:nvPr/>
        </p:nvSpPr>
        <p:spPr>
          <a:xfrm>
            <a:off x="691347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20.84</a:t>
            </a:r>
            <a:endParaRPr sz="750">
              <a:latin typeface="Arial"/>
              <a:cs typeface="Arial"/>
            </a:endParaRPr>
          </a:p>
        </p:txBody>
      </p:sp>
      <p:sp>
        <p:nvSpPr>
          <p:cNvPr id="151" name="object 151"/>
          <p:cNvSpPr txBox="1"/>
          <p:nvPr/>
        </p:nvSpPr>
        <p:spPr>
          <a:xfrm>
            <a:off x="302794" y="5505784"/>
            <a:ext cx="3975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P/E</a:t>
            </a:r>
            <a:r>
              <a:rPr dirty="0" sz="750" spc="-45">
                <a:solidFill>
                  <a:srgbClr val="3E3E3E"/>
                </a:solidFill>
                <a:latin typeface="Arial"/>
                <a:cs typeface="Arial"/>
              </a:rPr>
              <a:t> </a:t>
            </a:r>
            <a:r>
              <a:rPr dirty="0" sz="750" spc="15">
                <a:solidFill>
                  <a:srgbClr val="3E3E3E"/>
                </a:solidFill>
                <a:latin typeface="Arial"/>
                <a:cs typeface="Arial"/>
              </a:rPr>
              <a:t>(F1)</a:t>
            </a:r>
            <a:endParaRPr sz="750">
              <a:latin typeface="Arial"/>
              <a:cs typeface="Arial"/>
            </a:endParaRPr>
          </a:p>
        </p:txBody>
      </p:sp>
      <p:sp>
        <p:nvSpPr>
          <p:cNvPr id="152" name="object 152"/>
          <p:cNvSpPr txBox="1"/>
          <p:nvPr/>
        </p:nvSpPr>
        <p:spPr>
          <a:xfrm>
            <a:off x="2578100"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27.09</a:t>
            </a:r>
            <a:endParaRPr sz="750">
              <a:latin typeface="Arial"/>
              <a:cs typeface="Arial"/>
            </a:endParaRPr>
          </a:p>
        </p:txBody>
      </p:sp>
      <p:sp>
        <p:nvSpPr>
          <p:cNvPr id="153" name="object 153"/>
          <p:cNvSpPr txBox="1"/>
          <p:nvPr/>
        </p:nvSpPr>
        <p:spPr>
          <a:xfrm>
            <a:off x="355432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1"/>
              </a:rPr>
              <a:t>21.21</a:t>
            </a:r>
            <a:endParaRPr sz="750">
              <a:latin typeface="Arial"/>
              <a:cs typeface="Arial"/>
            </a:endParaRPr>
          </a:p>
        </p:txBody>
      </p:sp>
      <p:sp>
        <p:nvSpPr>
          <p:cNvPr id="154" name="object 154"/>
          <p:cNvSpPr txBox="1"/>
          <p:nvPr/>
        </p:nvSpPr>
        <p:spPr>
          <a:xfrm>
            <a:off x="4269205"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21.22</a:t>
            </a:r>
            <a:endParaRPr sz="750">
              <a:latin typeface="Arial"/>
              <a:cs typeface="Arial"/>
            </a:endParaRPr>
          </a:p>
        </p:txBody>
      </p:sp>
      <p:sp>
        <p:nvSpPr>
          <p:cNvPr id="155" name="object 155"/>
          <p:cNvSpPr txBox="1"/>
          <p:nvPr/>
        </p:nvSpPr>
        <p:spPr>
          <a:xfrm>
            <a:off x="5237747"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2"/>
              </a:rPr>
              <a:t>56.38</a:t>
            </a:r>
            <a:endParaRPr sz="750">
              <a:latin typeface="Arial"/>
              <a:cs typeface="Arial"/>
            </a:endParaRPr>
          </a:p>
        </p:txBody>
      </p:sp>
      <p:sp>
        <p:nvSpPr>
          <p:cNvPr id="156" name="object 156"/>
          <p:cNvSpPr txBox="1"/>
          <p:nvPr/>
        </p:nvSpPr>
        <p:spPr>
          <a:xfrm>
            <a:off x="6075613"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3"/>
              </a:rPr>
              <a:t>19.99</a:t>
            </a:r>
            <a:endParaRPr sz="750">
              <a:latin typeface="Arial"/>
              <a:cs typeface="Arial"/>
            </a:endParaRPr>
          </a:p>
        </p:txBody>
      </p:sp>
      <p:sp>
        <p:nvSpPr>
          <p:cNvPr id="157" name="object 157"/>
          <p:cNvSpPr txBox="1"/>
          <p:nvPr/>
        </p:nvSpPr>
        <p:spPr>
          <a:xfrm>
            <a:off x="691347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22.38</a:t>
            </a:r>
            <a:endParaRPr sz="750">
              <a:latin typeface="Arial"/>
              <a:cs typeface="Arial"/>
            </a:endParaRPr>
          </a:p>
        </p:txBody>
      </p:sp>
      <p:sp>
        <p:nvSpPr>
          <p:cNvPr id="158" name="object 158"/>
          <p:cNvSpPr txBox="1"/>
          <p:nvPr/>
        </p:nvSpPr>
        <p:spPr>
          <a:xfrm>
            <a:off x="302794" y="5659521"/>
            <a:ext cx="7867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Price/Sales</a:t>
            </a:r>
            <a:r>
              <a:rPr dirty="0" sz="750" spc="-40">
                <a:solidFill>
                  <a:srgbClr val="3E3E3E"/>
                </a:solidFill>
                <a:latin typeface="Arial"/>
                <a:cs typeface="Arial"/>
              </a:rPr>
              <a:t> </a:t>
            </a:r>
            <a:r>
              <a:rPr dirty="0" sz="750" spc="15">
                <a:solidFill>
                  <a:srgbClr val="3E3E3E"/>
                </a:solidFill>
                <a:latin typeface="Arial"/>
                <a:cs typeface="Arial"/>
              </a:rPr>
              <a:t>(P/S)</a:t>
            </a:r>
            <a:endParaRPr sz="750">
              <a:latin typeface="Arial"/>
              <a:cs typeface="Arial"/>
            </a:endParaRPr>
          </a:p>
        </p:txBody>
      </p:sp>
      <p:sp>
        <p:nvSpPr>
          <p:cNvPr id="159" name="object 159"/>
          <p:cNvSpPr txBox="1"/>
          <p:nvPr/>
        </p:nvSpPr>
        <p:spPr>
          <a:xfrm>
            <a:off x="263959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4.58</a:t>
            </a:r>
            <a:endParaRPr sz="750">
              <a:latin typeface="Arial"/>
              <a:cs typeface="Arial"/>
            </a:endParaRPr>
          </a:p>
        </p:txBody>
      </p:sp>
      <p:sp>
        <p:nvSpPr>
          <p:cNvPr id="160" name="object 160"/>
          <p:cNvSpPr txBox="1"/>
          <p:nvPr/>
        </p:nvSpPr>
        <p:spPr>
          <a:xfrm>
            <a:off x="3615823"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1.46</a:t>
            </a:r>
            <a:endParaRPr sz="750">
              <a:latin typeface="Arial"/>
              <a:cs typeface="Arial"/>
            </a:endParaRPr>
          </a:p>
        </p:txBody>
      </p:sp>
      <p:sp>
        <p:nvSpPr>
          <p:cNvPr id="161" name="object 161"/>
          <p:cNvSpPr txBox="1"/>
          <p:nvPr/>
        </p:nvSpPr>
        <p:spPr>
          <a:xfrm>
            <a:off x="4330700"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3.30</a:t>
            </a:r>
            <a:endParaRPr sz="750">
              <a:latin typeface="Arial"/>
              <a:cs typeface="Arial"/>
            </a:endParaRPr>
          </a:p>
        </p:txBody>
      </p:sp>
      <p:sp>
        <p:nvSpPr>
          <p:cNvPr id="162" name="object 162"/>
          <p:cNvSpPr txBox="1"/>
          <p:nvPr/>
        </p:nvSpPr>
        <p:spPr>
          <a:xfrm>
            <a:off x="5299242"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6"/>
              </a:rPr>
              <a:t>1.46</a:t>
            </a:r>
            <a:endParaRPr sz="750">
              <a:latin typeface="Arial"/>
              <a:cs typeface="Arial"/>
            </a:endParaRPr>
          </a:p>
        </p:txBody>
      </p:sp>
      <p:sp>
        <p:nvSpPr>
          <p:cNvPr id="163" name="object 163"/>
          <p:cNvSpPr txBox="1"/>
          <p:nvPr/>
        </p:nvSpPr>
        <p:spPr>
          <a:xfrm>
            <a:off x="6137108"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3.44</a:t>
            </a:r>
            <a:endParaRPr sz="750">
              <a:latin typeface="Arial"/>
              <a:cs typeface="Arial"/>
            </a:endParaRPr>
          </a:p>
        </p:txBody>
      </p:sp>
      <p:sp>
        <p:nvSpPr>
          <p:cNvPr id="164" name="object 164"/>
          <p:cNvSpPr txBox="1"/>
          <p:nvPr/>
        </p:nvSpPr>
        <p:spPr>
          <a:xfrm>
            <a:off x="697497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3.01</a:t>
            </a:r>
            <a:endParaRPr sz="750">
              <a:latin typeface="Arial"/>
              <a:cs typeface="Arial"/>
            </a:endParaRPr>
          </a:p>
        </p:txBody>
      </p:sp>
      <p:sp>
        <p:nvSpPr>
          <p:cNvPr id="165" name="object 165"/>
          <p:cNvSpPr txBox="1"/>
          <p:nvPr/>
        </p:nvSpPr>
        <p:spPr>
          <a:xfrm>
            <a:off x="302794" y="5813258"/>
            <a:ext cx="6699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Earnings</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166" name="object 166"/>
          <p:cNvSpPr txBox="1"/>
          <p:nvPr/>
        </p:nvSpPr>
        <p:spPr>
          <a:xfrm>
            <a:off x="2547352"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3.6</a:t>
            </a:r>
            <a:r>
              <a:rPr dirty="0" sz="750">
                <a:solidFill>
                  <a:srgbClr val="3E3E3E"/>
                </a:solidFill>
                <a:latin typeface="Arial"/>
                <a:cs typeface="Arial"/>
                <a:hlinkClick r:id="rId19"/>
              </a:rPr>
              <a:t>6</a:t>
            </a:r>
            <a:r>
              <a:rPr dirty="0" sz="750" spc="30">
                <a:solidFill>
                  <a:srgbClr val="3E3E3E"/>
                </a:solidFill>
                <a:latin typeface="Arial"/>
                <a:cs typeface="Arial"/>
              </a:rPr>
              <a:t>%</a:t>
            </a:r>
            <a:endParaRPr sz="750">
              <a:latin typeface="Arial"/>
              <a:cs typeface="Arial"/>
            </a:endParaRPr>
          </a:p>
        </p:txBody>
      </p:sp>
      <p:sp>
        <p:nvSpPr>
          <p:cNvPr id="167" name="object 167"/>
          <p:cNvSpPr txBox="1"/>
          <p:nvPr/>
        </p:nvSpPr>
        <p:spPr>
          <a:xfrm>
            <a:off x="352358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4.3</a:t>
            </a:r>
            <a:r>
              <a:rPr dirty="0" sz="750">
                <a:solidFill>
                  <a:srgbClr val="3E3E3E"/>
                </a:solidFill>
                <a:latin typeface="Arial"/>
                <a:cs typeface="Arial"/>
                <a:hlinkClick r:id="rId19"/>
              </a:rPr>
              <a:t>5</a:t>
            </a:r>
            <a:r>
              <a:rPr dirty="0" sz="750" spc="30">
                <a:solidFill>
                  <a:srgbClr val="3E3E3E"/>
                </a:solidFill>
                <a:latin typeface="Arial"/>
                <a:cs typeface="Arial"/>
              </a:rPr>
              <a:t>%</a:t>
            </a:r>
            <a:endParaRPr sz="750">
              <a:latin typeface="Arial"/>
              <a:cs typeface="Arial"/>
            </a:endParaRPr>
          </a:p>
        </p:txBody>
      </p:sp>
      <p:sp>
        <p:nvSpPr>
          <p:cNvPr id="168" name="object 168"/>
          <p:cNvSpPr txBox="1"/>
          <p:nvPr/>
        </p:nvSpPr>
        <p:spPr>
          <a:xfrm>
            <a:off x="4238458" y="581325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4.61%</a:t>
            </a:r>
            <a:endParaRPr sz="750">
              <a:latin typeface="Arial"/>
              <a:cs typeface="Arial"/>
            </a:endParaRPr>
          </a:p>
        </p:txBody>
      </p:sp>
      <p:sp>
        <p:nvSpPr>
          <p:cNvPr id="169" name="object 169"/>
          <p:cNvSpPr txBox="1"/>
          <p:nvPr/>
        </p:nvSpPr>
        <p:spPr>
          <a:xfrm>
            <a:off x="5207000"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0"/>
              </a:rPr>
              <a:t>1.7</a:t>
            </a:r>
            <a:r>
              <a:rPr dirty="0" sz="750">
                <a:solidFill>
                  <a:srgbClr val="3E3E3E"/>
                </a:solidFill>
                <a:latin typeface="Arial"/>
                <a:cs typeface="Arial"/>
                <a:hlinkClick r:id="rId20"/>
              </a:rPr>
              <a:t>4</a:t>
            </a:r>
            <a:r>
              <a:rPr dirty="0" sz="750" spc="30">
                <a:solidFill>
                  <a:srgbClr val="3E3E3E"/>
                </a:solidFill>
                <a:latin typeface="Arial"/>
                <a:cs typeface="Arial"/>
              </a:rPr>
              <a:t>%</a:t>
            </a:r>
            <a:endParaRPr sz="750">
              <a:latin typeface="Arial"/>
              <a:cs typeface="Arial"/>
            </a:endParaRPr>
          </a:p>
        </p:txBody>
      </p:sp>
      <p:sp>
        <p:nvSpPr>
          <p:cNvPr id="170" name="object 170"/>
          <p:cNvSpPr txBox="1"/>
          <p:nvPr/>
        </p:nvSpPr>
        <p:spPr>
          <a:xfrm>
            <a:off x="6044866"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5.0</a:t>
            </a:r>
            <a:r>
              <a:rPr dirty="0" sz="750">
                <a:solidFill>
                  <a:srgbClr val="3E3E3E"/>
                </a:solidFill>
                <a:latin typeface="Arial"/>
                <a:cs typeface="Arial"/>
                <a:hlinkClick r:id="rId21"/>
              </a:rPr>
              <a:t>0</a:t>
            </a:r>
            <a:r>
              <a:rPr dirty="0" sz="750" spc="30">
                <a:solidFill>
                  <a:srgbClr val="3E3E3E"/>
                </a:solidFill>
                <a:latin typeface="Arial"/>
                <a:cs typeface="Arial"/>
              </a:rPr>
              <a:t>%</a:t>
            </a:r>
            <a:endParaRPr sz="750">
              <a:latin typeface="Arial"/>
              <a:cs typeface="Arial"/>
            </a:endParaRPr>
          </a:p>
        </p:txBody>
      </p:sp>
      <p:sp>
        <p:nvSpPr>
          <p:cNvPr id="171" name="object 171"/>
          <p:cNvSpPr txBox="1"/>
          <p:nvPr/>
        </p:nvSpPr>
        <p:spPr>
          <a:xfrm>
            <a:off x="688273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4.4</a:t>
            </a:r>
            <a:r>
              <a:rPr dirty="0" sz="750">
                <a:solidFill>
                  <a:srgbClr val="3E3E3E"/>
                </a:solidFill>
                <a:latin typeface="Arial"/>
                <a:cs typeface="Arial"/>
                <a:hlinkClick r:id="rId22"/>
              </a:rPr>
              <a:t>7</a:t>
            </a:r>
            <a:r>
              <a:rPr dirty="0" sz="750" spc="30">
                <a:solidFill>
                  <a:srgbClr val="3E3E3E"/>
                </a:solidFill>
                <a:latin typeface="Arial"/>
                <a:cs typeface="Arial"/>
              </a:rPr>
              <a:t>%</a:t>
            </a:r>
            <a:endParaRPr sz="750">
              <a:latin typeface="Arial"/>
              <a:cs typeface="Arial"/>
            </a:endParaRPr>
          </a:p>
        </p:txBody>
      </p:sp>
      <p:sp>
        <p:nvSpPr>
          <p:cNvPr id="172" name="object 172"/>
          <p:cNvSpPr txBox="1"/>
          <p:nvPr/>
        </p:nvSpPr>
        <p:spPr>
          <a:xfrm>
            <a:off x="302794" y="5966995"/>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Debt/Equity</a:t>
            </a:r>
            <a:endParaRPr sz="750">
              <a:latin typeface="Arial"/>
              <a:cs typeface="Arial"/>
            </a:endParaRPr>
          </a:p>
        </p:txBody>
      </p:sp>
      <p:sp>
        <p:nvSpPr>
          <p:cNvPr id="173" name="object 173"/>
          <p:cNvSpPr txBox="1"/>
          <p:nvPr/>
        </p:nvSpPr>
        <p:spPr>
          <a:xfrm>
            <a:off x="263959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0.92</a:t>
            </a:r>
            <a:endParaRPr sz="750">
              <a:latin typeface="Arial"/>
              <a:cs typeface="Arial"/>
            </a:endParaRPr>
          </a:p>
        </p:txBody>
      </p:sp>
      <p:sp>
        <p:nvSpPr>
          <p:cNvPr id="174" name="object 174"/>
          <p:cNvSpPr txBox="1"/>
          <p:nvPr/>
        </p:nvSpPr>
        <p:spPr>
          <a:xfrm>
            <a:off x="3615823"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0.72</a:t>
            </a:r>
            <a:endParaRPr sz="750">
              <a:latin typeface="Arial"/>
              <a:cs typeface="Arial"/>
            </a:endParaRPr>
          </a:p>
        </p:txBody>
      </p:sp>
      <p:sp>
        <p:nvSpPr>
          <p:cNvPr id="175" name="object 175"/>
          <p:cNvSpPr txBox="1"/>
          <p:nvPr/>
        </p:nvSpPr>
        <p:spPr>
          <a:xfrm>
            <a:off x="4330700"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0.67</a:t>
            </a:r>
            <a:endParaRPr sz="750">
              <a:latin typeface="Arial"/>
              <a:cs typeface="Arial"/>
            </a:endParaRPr>
          </a:p>
        </p:txBody>
      </p:sp>
      <p:sp>
        <p:nvSpPr>
          <p:cNvPr id="176" name="object 176"/>
          <p:cNvSpPr txBox="1"/>
          <p:nvPr/>
        </p:nvSpPr>
        <p:spPr>
          <a:xfrm>
            <a:off x="5299242"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4"/>
              </a:rPr>
              <a:t>1.90</a:t>
            </a:r>
            <a:endParaRPr sz="750">
              <a:latin typeface="Arial"/>
              <a:cs typeface="Arial"/>
            </a:endParaRPr>
          </a:p>
        </p:txBody>
      </p:sp>
      <p:sp>
        <p:nvSpPr>
          <p:cNvPr id="177" name="object 177"/>
          <p:cNvSpPr txBox="1"/>
          <p:nvPr/>
        </p:nvSpPr>
        <p:spPr>
          <a:xfrm>
            <a:off x="6137108"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5"/>
              </a:rPr>
              <a:t>1.39</a:t>
            </a:r>
            <a:endParaRPr sz="750">
              <a:latin typeface="Arial"/>
              <a:cs typeface="Arial"/>
            </a:endParaRPr>
          </a:p>
        </p:txBody>
      </p:sp>
      <p:sp>
        <p:nvSpPr>
          <p:cNvPr id="178" name="object 178"/>
          <p:cNvSpPr txBox="1"/>
          <p:nvPr/>
        </p:nvSpPr>
        <p:spPr>
          <a:xfrm>
            <a:off x="697497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6"/>
              </a:rPr>
              <a:t>0.93</a:t>
            </a:r>
            <a:endParaRPr sz="750">
              <a:latin typeface="Arial"/>
              <a:cs typeface="Arial"/>
            </a:endParaRPr>
          </a:p>
        </p:txBody>
      </p:sp>
      <p:sp>
        <p:nvSpPr>
          <p:cNvPr id="179" name="object 179"/>
          <p:cNvSpPr txBox="1"/>
          <p:nvPr/>
        </p:nvSpPr>
        <p:spPr>
          <a:xfrm>
            <a:off x="302794" y="6120732"/>
            <a:ext cx="925194"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Cash </a:t>
            </a:r>
            <a:r>
              <a:rPr dirty="0" sz="750" spc="15">
                <a:solidFill>
                  <a:srgbClr val="3E3E3E"/>
                </a:solidFill>
                <a:latin typeface="Arial"/>
                <a:cs typeface="Arial"/>
              </a:rPr>
              <a:t>Flow</a:t>
            </a:r>
            <a:r>
              <a:rPr dirty="0" sz="750" spc="-55">
                <a:solidFill>
                  <a:srgbClr val="3E3E3E"/>
                </a:solidFill>
                <a:latin typeface="Arial"/>
                <a:cs typeface="Arial"/>
              </a:rPr>
              <a:t> </a:t>
            </a:r>
            <a:r>
              <a:rPr dirty="0" sz="750" spc="15">
                <a:solidFill>
                  <a:srgbClr val="3E3E3E"/>
                </a:solidFill>
                <a:latin typeface="Arial"/>
                <a:cs typeface="Arial"/>
              </a:rPr>
              <a:t>($/share)</a:t>
            </a:r>
            <a:endParaRPr sz="750">
              <a:latin typeface="Arial"/>
              <a:cs typeface="Arial"/>
            </a:endParaRPr>
          </a:p>
        </p:txBody>
      </p:sp>
      <p:sp>
        <p:nvSpPr>
          <p:cNvPr id="180" name="object 180"/>
          <p:cNvSpPr txBox="1"/>
          <p:nvPr/>
        </p:nvSpPr>
        <p:spPr>
          <a:xfrm>
            <a:off x="263959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8.71</a:t>
            </a:r>
            <a:endParaRPr sz="750">
              <a:latin typeface="Arial"/>
              <a:cs typeface="Arial"/>
            </a:endParaRPr>
          </a:p>
        </p:txBody>
      </p:sp>
      <p:sp>
        <p:nvSpPr>
          <p:cNvPr id="181" name="object 181"/>
          <p:cNvSpPr txBox="1"/>
          <p:nvPr/>
        </p:nvSpPr>
        <p:spPr>
          <a:xfrm>
            <a:off x="3615823"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2.06</a:t>
            </a:r>
            <a:endParaRPr sz="750">
              <a:latin typeface="Arial"/>
              <a:cs typeface="Arial"/>
            </a:endParaRPr>
          </a:p>
        </p:txBody>
      </p:sp>
      <p:sp>
        <p:nvSpPr>
          <p:cNvPr id="182" name="object 182"/>
          <p:cNvSpPr txBox="1"/>
          <p:nvPr/>
        </p:nvSpPr>
        <p:spPr>
          <a:xfrm>
            <a:off x="4330700"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6.78</a:t>
            </a:r>
            <a:endParaRPr sz="750">
              <a:latin typeface="Arial"/>
              <a:cs typeface="Arial"/>
            </a:endParaRPr>
          </a:p>
        </p:txBody>
      </p:sp>
      <p:sp>
        <p:nvSpPr>
          <p:cNvPr id="183" name="object 183"/>
          <p:cNvSpPr txBox="1"/>
          <p:nvPr/>
        </p:nvSpPr>
        <p:spPr>
          <a:xfrm>
            <a:off x="5299242"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0.70</a:t>
            </a:r>
            <a:endParaRPr sz="750">
              <a:latin typeface="Arial"/>
              <a:cs typeface="Arial"/>
            </a:endParaRPr>
          </a:p>
        </p:txBody>
      </p:sp>
      <p:sp>
        <p:nvSpPr>
          <p:cNvPr id="184" name="object 184"/>
          <p:cNvSpPr txBox="1"/>
          <p:nvPr/>
        </p:nvSpPr>
        <p:spPr>
          <a:xfrm>
            <a:off x="6075613" y="6120732"/>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12.13</a:t>
            </a:r>
            <a:endParaRPr sz="750">
              <a:latin typeface="Arial"/>
              <a:cs typeface="Arial"/>
            </a:endParaRPr>
          </a:p>
        </p:txBody>
      </p:sp>
      <p:sp>
        <p:nvSpPr>
          <p:cNvPr id="185" name="object 185"/>
          <p:cNvSpPr txBox="1"/>
          <p:nvPr/>
        </p:nvSpPr>
        <p:spPr>
          <a:xfrm>
            <a:off x="6913479" y="6120732"/>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15.12</a:t>
            </a:r>
            <a:endParaRPr sz="750">
              <a:latin typeface="Arial"/>
              <a:cs typeface="Arial"/>
            </a:endParaRPr>
          </a:p>
        </p:txBody>
      </p:sp>
      <p:sp>
        <p:nvSpPr>
          <p:cNvPr id="186" name="object 186"/>
          <p:cNvSpPr txBox="1"/>
          <p:nvPr/>
        </p:nvSpPr>
        <p:spPr>
          <a:xfrm>
            <a:off x="302794" y="6305216"/>
            <a:ext cx="680720"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Growth</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187" name="object 187"/>
          <p:cNvSpPr txBox="1"/>
          <p:nvPr/>
        </p:nvSpPr>
        <p:spPr>
          <a:xfrm>
            <a:off x="2713789" y="6287168"/>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188" name="object 188"/>
          <p:cNvSpPr/>
          <p:nvPr/>
        </p:nvSpPr>
        <p:spPr>
          <a:xfrm>
            <a:off x="2709946"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89" name="object 189"/>
          <p:cNvSpPr/>
          <p:nvPr/>
        </p:nvSpPr>
        <p:spPr>
          <a:xfrm>
            <a:off x="2709946"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0" name="object 190"/>
          <p:cNvSpPr/>
          <p:nvPr/>
        </p:nvSpPr>
        <p:spPr>
          <a:xfrm>
            <a:off x="2840622"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1" name="object 191"/>
          <p:cNvSpPr/>
          <p:nvPr/>
        </p:nvSpPr>
        <p:spPr>
          <a:xfrm>
            <a:off x="2709946"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2" name="object 192"/>
          <p:cNvSpPr txBox="1"/>
          <p:nvPr/>
        </p:nvSpPr>
        <p:spPr>
          <a:xfrm>
            <a:off x="3777247"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3" name="object 193"/>
          <p:cNvSpPr txBox="1"/>
          <p:nvPr/>
        </p:nvSpPr>
        <p:spPr>
          <a:xfrm>
            <a:off x="4492123"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4" name="object 194"/>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5" name="object 195"/>
          <p:cNvSpPr txBox="1"/>
          <p:nvPr/>
        </p:nvSpPr>
        <p:spPr>
          <a:xfrm>
            <a:off x="5383797"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96" name="object 196"/>
          <p:cNvSpPr/>
          <p:nvPr/>
        </p:nvSpPr>
        <p:spPr>
          <a:xfrm>
            <a:off x="5369593"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7" name="object 197"/>
          <p:cNvSpPr/>
          <p:nvPr/>
        </p:nvSpPr>
        <p:spPr>
          <a:xfrm>
            <a:off x="5369593"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8" name="object 198"/>
          <p:cNvSpPr/>
          <p:nvPr/>
        </p:nvSpPr>
        <p:spPr>
          <a:xfrm>
            <a:off x="5500269"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9" name="object 199"/>
          <p:cNvSpPr/>
          <p:nvPr/>
        </p:nvSpPr>
        <p:spPr>
          <a:xfrm>
            <a:off x="5369593"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0" name="object 200"/>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1" name="object 201"/>
          <p:cNvSpPr txBox="1"/>
          <p:nvPr/>
        </p:nvSpPr>
        <p:spPr>
          <a:xfrm>
            <a:off x="6221663"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202" name="object 202"/>
          <p:cNvSpPr/>
          <p:nvPr/>
        </p:nvSpPr>
        <p:spPr>
          <a:xfrm>
            <a:off x="6207459"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3" name="object 203"/>
          <p:cNvSpPr/>
          <p:nvPr/>
        </p:nvSpPr>
        <p:spPr>
          <a:xfrm>
            <a:off x="6207459"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4" name="object 204"/>
          <p:cNvSpPr/>
          <p:nvPr/>
        </p:nvSpPr>
        <p:spPr>
          <a:xfrm>
            <a:off x="6338135"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5" name="object 205"/>
          <p:cNvSpPr/>
          <p:nvPr/>
        </p:nvSpPr>
        <p:spPr>
          <a:xfrm>
            <a:off x="6207459"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6" name="object 206"/>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7" name="object 207"/>
          <p:cNvSpPr txBox="1"/>
          <p:nvPr/>
        </p:nvSpPr>
        <p:spPr>
          <a:xfrm>
            <a:off x="7059529"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208" name="object 208"/>
          <p:cNvSpPr/>
          <p:nvPr/>
        </p:nvSpPr>
        <p:spPr>
          <a:xfrm>
            <a:off x="7045325"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9" name="object 209"/>
          <p:cNvSpPr/>
          <p:nvPr/>
        </p:nvSpPr>
        <p:spPr>
          <a:xfrm>
            <a:off x="7045325" y="630638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0" name="object 210"/>
          <p:cNvSpPr/>
          <p:nvPr/>
        </p:nvSpPr>
        <p:spPr>
          <a:xfrm>
            <a:off x="7176001"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1" name="object 211"/>
          <p:cNvSpPr/>
          <p:nvPr/>
        </p:nvSpPr>
        <p:spPr>
          <a:xfrm>
            <a:off x="7045325" y="646780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2" name="object 212"/>
          <p:cNvSpPr txBox="1"/>
          <p:nvPr/>
        </p:nvSpPr>
        <p:spPr>
          <a:xfrm>
            <a:off x="302794" y="6497387"/>
            <a:ext cx="1202690"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EPS </a:t>
            </a:r>
            <a:r>
              <a:rPr dirty="0" sz="750" spc="15">
                <a:solidFill>
                  <a:srgbClr val="3E3E3E"/>
                </a:solidFill>
                <a:latin typeface="Arial"/>
                <a:cs typeface="Arial"/>
              </a:rPr>
              <a:t>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13" name="object 213"/>
          <p:cNvSpPr txBox="1"/>
          <p:nvPr/>
        </p:nvSpPr>
        <p:spPr>
          <a:xfrm>
            <a:off x="2547352"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4.80%</a:t>
            </a:r>
            <a:endParaRPr sz="750">
              <a:latin typeface="Arial"/>
              <a:cs typeface="Arial"/>
            </a:endParaRPr>
          </a:p>
        </p:txBody>
      </p:sp>
      <p:sp>
        <p:nvSpPr>
          <p:cNvPr id="214" name="object 214"/>
          <p:cNvSpPr txBox="1"/>
          <p:nvPr/>
        </p:nvSpPr>
        <p:spPr>
          <a:xfrm>
            <a:off x="3469773"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13.97%</a:t>
            </a:r>
            <a:endParaRPr sz="750">
              <a:latin typeface="Arial"/>
              <a:cs typeface="Arial"/>
            </a:endParaRPr>
          </a:p>
        </p:txBody>
      </p:sp>
      <p:sp>
        <p:nvSpPr>
          <p:cNvPr id="215" name="object 215"/>
          <p:cNvSpPr txBox="1"/>
          <p:nvPr/>
        </p:nvSpPr>
        <p:spPr>
          <a:xfrm>
            <a:off x="4238458"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9.32%</a:t>
            </a:r>
            <a:endParaRPr sz="750">
              <a:latin typeface="Arial"/>
              <a:cs typeface="Arial"/>
            </a:endParaRPr>
          </a:p>
        </p:txBody>
      </p:sp>
      <p:sp>
        <p:nvSpPr>
          <p:cNvPr id="216" name="object 216"/>
          <p:cNvSpPr txBox="1"/>
          <p:nvPr/>
        </p:nvSpPr>
        <p:spPr>
          <a:xfrm>
            <a:off x="5122445" y="6497387"/>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-39.64%</a:t>
            </a:r>
            <a:endParaRPr sz="750">
              <a:latin typeface="Arial"/>
              <a:cs typeface="Arial"/>
            </a:endParaRPr>
          </a:p>
        </p:txBody>
      </p:sp>
      <p:sp>
        <p:nvSpPr>
          <p:cNvPr id="217" name="object 217"/>
          <p:cNvSpPr txBox="1"/>
          <p:nvPr/>
        </p:nvSpPr>
        <p:spPr>
          <a:xfrm>
            <a:off x="6044866"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2.00%</a:t>
            </a:r>
            <a:endParaRPr sz="750">
              <a:latin typeface="Arial"/>
              <a:cs typeface="Arial"/>
            </a:endParaRPr>
          </a:p>
        </p:txBody>
      </p:sp>
      <p:sp>
        <p:nvSpPr>
          <p:cNvPr id="218" name="object 218"/>
          <p:cNvSpPr txBox="1"/>
          <p:nvPr/>
        </p:nvSpPr>
        <p:spPr>
          <a:xfrm>
            <a:off x="6828924"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15.82%</a:t>
            </a:r>
            <a:endParaRPr sz="750">
              <a:latin typeface="Arial"/>
              <a:cs typeface="Arial"/>
            </a:endParaRPr>
          </a:p>
        </p:txBody>
      </p:sp>
      <p:sp>
        <p:nvSpPr>
          <p:cNvPr id="219" name="object 219"/>
          <p:cNvSpPr txBox="1"/>
          <p:nvPr/>
        </p:nvSpPr>
        <p:spPr>
          <a:xfrm>
            <a:off x="302794" y="6651124"/>
            <a:ext cx="11639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a:t>
            </a:r>
            <a:r>
              <a:rPr dirty="0" sz="750" spc="20">
                <a:solidFill>
                  <a:srgbClr val="3E3E3E"/>
                </a:solidFill>
                <a:latin typeface="Arial"/>
                <a:cs typeface="Arial"/>
              </a:rPr>
              <a:t>EPS </a:t>
            </a:r>
            <a:r>
              <a:rPr dirty="0" sz="750" spc="15">
                <a:solidFill>
                  <a:srgbClr val="3E3E3E"/>
                </a:solidFill>
                <a:latin typeface="Arial"/>
                <a:cs typeface="Arial"/>
              </a:rPr>
              <a:t>Growth</a:t>
            </a:r>
            <a:r>
              <a:rPr dirty="0" sz="750" spc="-4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20" name="object 220"/>
          <p:cNvSpPr txBox="1"/>
          <p:nvPr/>
        </p:nvSpPr>
        <p:spPr>
          <a:xfrm>
            <a:off x="249354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10.72%</a:t>
            </a:r>
            <a:endParaRPr sz="750">
              <a:latin typeface="Arial"/>
              <a:cs typeface="Arial"/>
            </a:endParaRPr>
          </a:p>
        </p:txBody>
      </p:sp>
      <p:sp>
        <p:nvSpPr>
          <p:cNvPr id="221" name="object 221"/>
          <p:cNvSpPr txBox="1"/>
          <p:nvPr/>
        </p:nvSpPr>
        <p:spPr>
          <a:xfrm>
            <a:off x="3469773"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16.79%</a:t>
            </a:r>
            <a:endParaRPr sz="750">
              <a:latin typeface="Arial"/>
              <a:cs typeface="Arial"/>
            </a:endParaRPr>
          </a:p>
        </p:txBody>
      </p:sp>
      <p:sp>
        <p:nvSpPr>
          <p:cNvPr id="222" name="object 222"/>
          <p:cNvSpPr txBox="1"/>
          <p:nvPr/>
        </p:nvSpPr>
        <p:spPr>
          <a:xfrm>
            <a:off x="4184650"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14.54%</a:t>
            </a:r>
            <a:endParaRPr sz="750">
              <a:latin typeface="Arial"/>
              <a:cs typeface="Arial"/>
            </a:endParaRPr>
          </a:p>
        </p:txBody>
      </p:sp>
      <p:sp>
        <p:nvSpPr>
          <p:cNvPr id="223" name="object 223"/>
          <p:cNvSpPr txBox="1"/>
          <p:nvPr/>
        </p:nvSpPr>
        <p:spPr>
          <a:xfrm>
            <a:off x="5014829" y="6651124"/>
            <a:ext cx="5035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2,250.00%</a:t>
            </a:r>
            <a:endParaRPr sz="750">
              <a:latin typeface="Arial"/>
              <a:cs typeface="Arial"/>
            </a:endParaRPr>
          </a:p>
        </p:txBody>
      </p:sp>
      <p:sp>
        <p:nvSpPr>
          <p:cNvPr id="224" name="object 224"/>
          <p:cNvSpPr txBox="1"/>
          <p:nvPr/>
        </p:nvSpPr>
        <p:spPr>
          <a:xfrm>
            <a:off x="6044866" y="665112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9.32%</a:t>
            </a:r>
            <a:endParaRPr sz="750">
              <a:latin typeface="Arial"/>
              <a:cs typeface="Arial"/>
            </a:endParaRPr>
          </a:p>
        </p:txBody>
      </p:sp>
      <p:sp>
        <p:nvSpPr>
          <p:cNvPr id="225" name="object 225"/>
          <p:cNvSpPr txBox="1"/>
          <p:nvPr/>
        </p:nvSpPr>
        <p:spPr>
          <a:xfrm>
            <a:off x="682892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30.49%</a:t>
            </a:r>
            <a:endParaRPr sz="750">
              <a:latin typeface="Arial"/>
              <a:cs typeface="Arial"/>
            </a:endParaRPr>
          </a:p>
        </p:txBody>
      </p:sp>
      <p:sp>
        <p:nvSpPr>
          <p:cNvPr id="226" name="object 226"/>
          <p:cNvSpPr txBox="1"/>
          <p:nvPr/>
        </p:nvSpPr>
        <p:spPr>
          <a:xfrm>
            <a:off x="302794" y="6804860"/>
            <a:ext cx="10972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 </a:t>
            </a:r>
            <a:r>
              <a:rPr dirty="0" sz="750" spc="20">
                <a:solidFill>
                  <a:srgbClr val="3E3E3E"/>
                </a:solidFill>
                <a:latin typeface="Arial"/>
                <a:cs typeface="Arial"/>
              </a:rPr>
              <a:t>Cash </a:t>
            </a:r>
            <a:r>
              <a:rPr dirty="0" sz="750" spc="15">
                <a:solidFill>
                  <a:srgbClr val="3E3E3E"/>
                </a:solidFill>
                <a:latin typeface="Arial"/>
                <a:cs typeface="Arial"/>
              </a:rPr>
              <a:t>Flow</a:t>
            </a:r>
            <a:r>
              <a:rPr dirty="0" sz="750" spc="-45">
                <a:solidFill>
                  <a:srgbClr val="3E3E3E"/>
                </a:solidFill>
                <a:latin typeface="Arial"/>
                <a:cs typeface="Arial"/>
              </a:rPr>
              <a:t> </a:t>
            </a:r>
            <a:r>
              <a:rPr dirty="0" sz="750" spc="15">
                <a:solidFill>
                  <a:srgbClr val="3E3E3E"/>
                </a:solidFill>
                <a:latin typeface="Arial"/>
                <a:cs typeface="Arial"/>
              </a:rPr>
              <a:t>Growth</a:t>
            </a:r>
            <a:endParaRPr sz="750">
              <a:latin typeface="Arial"/>
              <a:cs typeface="Arial"/>
            </a:endParaRPr>
          </a:p>
        </p:txBody>
      </p:sp>
      <p:sp>
        <p:nvSpPr>
          <p:cNvPr id="227" name="object 227"/>
          <p:cNvSpPr txBox="1"/>
          <p:nvPr/>
        </p:nvSpPr>
        <p:spPr>
          <a:xfrm>
            <a:off x="2462797"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-14.09%</a:t>
            </a:r>
            <a:endParaRPr sz="750">
              <a:latin typeface="Arial"/>
              <a:cs typeface="Arial"/>
            </a:endParaRPr>
          </a:p>
        </p:txBody>
      </p:sp>
      <p:sp>
        <p:nvSpPr>
          <p:cNvPr id="228" name="object 228"/>
          <p:cNvSpPr txBox="1"/>
          <p:nvPr/>
        </p:nvSpPr>
        <p:spPr>
          <a:xfrm>
            <a:off x="3523581"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2.77%</a:t>
            </a:r>
            <a:endParaRPr sz="750">
              <a:latin typeface="Arial"/>
              <a:cs typeface="Arial"/>
            </a:endParaRPr>
          </a:p>
        </p:txBody>
      </p:sp>
      <p:sp>
        <p:nvSpPr>
          <p:cNvPr id="229" name="object 229"/>
          <p:cNvSpPr txBox="1"/>
          <p:nvPr/>
        </p:nvSpPr>
        <p:spPr>
          <a:xfrm>
            <a:off x="4238458"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0.72%</a:t>
            </a:r>
            <a:endParaRPr sz="750">
              <a:latin typeface="Arial"/>
              <a:cs typeface="Arial"/>
            </a:endParaRPr>
          </a:p>
        </p:txBody>
      </p:sp>
      <p:sp>
        <p:nvSpPr>
          <p:cNvPr id="230" name="object 230"/>
          <p:cNvSpPr txBox="1"/>
          <p:nvPr/>
        </p:nvSpPr>
        <p:spPr>
          <a:xfrm>
            <a:off x="5122445"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-45.62%</a:t>
            </a:r>
            <a:endParaRPr sz="750">
              <a:latin typeface="Arial"/>
              <a:cs typeface="Arial"/>
            </a:endParaRPr>
          </a:p>
        </p:txBody>
      </p:sp>
      <p:sp>
        <p:nvSpPr>
          <p:cNvPr id="231" name="object 231"/>
          <p:cNvSpPr txBox="1"/>
          <p:nvPr/>
        </p:nvSpPr>
        <p:spPr>
          <a:xfrm>
            <a:off x="6044866"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1.21%</a:t>
            </a:r>
            <a:endParaRPr sz="750">
              <a:latin typeface="Arial"/>
              <a:cs typeface="Arial"/>
            </a:endParaRPr>
          </a:p>
        </p:txBody>
      </p:sp>
      <p:sp>
        <p:nvSpPr>
          <p:cNvPr id="232" name="object 232"/>
          <p:cNvSpPr txBox="1"/>
          <p:nvPr/>
        </p:nvSpPr>
        <p:spPr>
          <a:xfrm>
            <a:off x="6851984"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-2.94%</a:t>
            </a:r>
            <a:endParaRPr sz="750">
              <a:latin typeface="Arial"/>
              <a:cs typeface="Arial"/>
            </a:endParaRPr>
          </a:p>
        </p:txBody>
      </p:sp>
      <p:sp>
        <p:nvSpPr>
          <p:cNvPr id="233" name="object 233"/>
          <p:cNvSpPr txBox="1"/>
          <p:nvPr/>
        </p:nvSpPr>
        <p:spPr>
          <a:xfrm>
            <a:off x="302794" y="6958597"/>
            <a:ext cx="1475105"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Cash </a:t>
            </a:r>
            <a:r>
              <a:rPr dirty="0" sz="750" spc="15">
                <a:solidFill>
                  <a:srgbClr val="3E3E3E"/>
                </a:solidFill>
                <a:latin typeface="Arial"/>
                <a:cs typeface="Arial"/>
              </a:rPr>
              <a:t>Flow 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34" name="object 234"/>
          <p:cNvSpPr txBox="1"/>
          <p:nvPr/>
        </p:nvSpPr>
        <p:spPr>
          <a:xfrm>
            <a:off x="2547352"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1.22%</a:t>
            </a:r>
            <a:endParaRPr sz="750">
              <a:latin typeface="Arial"/>
              <a:cs typeface="Arial"/>
            </a:endParaRPr>
          </a:p>
        </p:txBody>
      </p:sp>
      <p:sp>
        <p:nvSpPr>
          <p:cNvPr id="235" name="object 235"/>
          <p:cNvSpPr txBox="1"/>
          <p:nvPr/>
        </p:nvSpPr>
        <p:spPr>
          <a:xfrm>
            <a:off x="3523581"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7.86%</a:t>
            </a:r>
            <a:endParaRPr sz="750">
              <a:latin typeface="Arial"/>
              <a:cs typeface="Arial"/>
            </a:endParaRPr>
          </a:p>
        </p:txBody>
      </p:sp>
      <p:sp>
        <p:nvSpPr>
          <p:cNvPr id="236" name="object 236"/>
          <p:cNvSpPr txBox="1"/>
          <p:nvPr/>
        </p:nvSpPr>
        <p:spPr>
          <a:xfrm>
            <a:off x="4238458"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7.32%</a:t>
            </a:r>
            <a:endParaRPr sz="750">
              <a:latin typeface="Arial"/>
              <a:cs typeface="Arial"/>
            </a:endParaRPr>
          </a:p>
        </p:txBody>
      </p:sp>
      <p:sp>
        <p:nvSpPr>
          <p:cNvPr id="237" name="object 237"/>
          <p:cNvSpPr txBox="1"/>
          <p:nvPr/>
        </p:nvSpPr>
        <p:spPr>
          <a:xfrm>
            <a:off x="5122445" y="6958597"/>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-19.35%</a:t>
            </a:r>
            <a:endParaRPr sz="750">
              <a:latin typeface="Arial"/>
              <a:cs typeface="Arial"/>
            </a:endParaRPr>
          </a:p>
        </p:txBody>
      </p:sp>
      <p:sp>
        <p:nvSpPr>
          <p:cNvPr id="238" name="object 238"/>
          <p:cNvSpPr txBox="1"/>
          <p:nvPr/>
        </p:nvSpPr>
        <p:spPr>
          <a:xfrm>
            <a:off x="6044866"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1.95%</a:t>
            </a:r>
            <a:endParaRPr sz="750">
              <a:latin typeface="Arial"/>
              <a:cs typeface="Arial"/>
            </a:endParaRPr>
          </a:p>
        </p:txBody>
      </p:sp>
      <p:sp>
        <p:nvSpPr>
          <p:cNvPr id="239" name="object 239"/>
          <p:cNvSpPr txBox="1"/>
          <p:nvPr/>
        </p:nvSpPr>
        <p:spPr>
          <a:xfrm>
            <a:off x="6882731"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7.19%</a:t>
            </a:r>
            <a:endParaRPr sz="750">
              <a:latin typeface="Arial"/>
              <a:cs typeface="Arial"/>
            </a:endParaRPr>
          </a:p>
        </p:txBody>
      </p:sp>
      <p:sp>
        <p:nvSpPr>
          <p:cNvPr id="240" name="object 240"/>
          <p:cNvSpPr txBox="1"/>
          <p:nvPr/>
        </p:nvSpPr>
        <p:spPr>
          <a:xfrm>
            <a:off x="302794" y="7112334"/>
            <a:ext cx="6197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Current</a:t>
            </a:r>
            <a:r>
              <a:rPr dirty="0" sz="750" spc="-4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241" name="object 241"/>
          <p:cNvSpPr txBox="1"/>
          <p:nvPr/>
        </p:nvSpPr>
        <p:spPr>
          <a:xfrm>
            <a:off x="263959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1.47</a:t>
            </a:r>
            <a:endParaRPr sz="750">
              <a:latin typeface="Arial"/>
              <a:cs typeface="Arial"/>
            </a:endParaRPr>
          </a:p>
        </p:txBody>
      </p:sp>
      <p:sp>
        <p:nvSpPr>
          <p:cNvPr id="242" name="object 242"/>
          <p:cNvSpPr txBox="1"/>
          <p:nvPr/>
        </p:nvSpPr>
        <p:spPr>
          <a:xfrm>
            <a:off x="3615823"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1.58</a:t>
            </a:r>
            <a:endParaRPr sz="750">
              <a:latin typeface="Arial"/>
              <a:cs typeface="Arial"/>
            </a:endParaRPr>
          </a:p>
        </p:txBody>
      </p:sp>
      <p:sp>
        <p:nvSpPr>
          <p:cNvPr id="243" name="object 243"/>
          <p:cNvSpPr txBox="1"/>
          <p:nvPr/>
        </p:nvSpPr>
        <p:spPr>
          <a:xfrm>
            <a:off x="4330700"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1.39</a:t>
            </a:r>
            <a:endParaRPr sz="750">
              <a:latin typeface="Arial"/>
              <a:cs typeface="Arial"/>
            </a:endParaRPr>
          </a:p>
        </p:txBody>
      </p:sp>
      <p:sp>
        <p:nvSpPr>
          <p:cNvPr id="244" name="object 244"/>
          <p:cNvSpPr txBox="1"/>
          <p:nvPr/>
        </p:nvSpPr>
        <p:spPr>
          <a:xfrm>
            <a:off x="5299242"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1.58</a:t>
            </a:r>
            <a:endParaRPr sz="750">
              <a:latin typeface="Arial"/>
              <a:cs typeface="Arial"/>
            </a:endParaRPr>
          </a:p>
        </p:txBody>
      </p:sp>
      <p:sp>
        <p:nvSpPr>
          <p:cNvPr id="245" name="object 245"/>
          <p:cNvSpPr txBox="1"/>
          <p:nvPr/>
        </p:nvSpPr>
        <p:spPr>
          <a:xfrm>
            <a:off x="6137108"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1.88</a:t>
            </a:r>
            <a:endParaRPr sz="750">
              <a:latin typeface="Arial"/>
              <a:cs typeface="Arial"/>
            </a:endParaRPr>
          </a:p>
        </p:txBody>
      </p:sp>
      <p:sp>
        <p:nvSpPr>
          <p:cNvPr id="246" name="object 246"/>
          <p:cNvSpPr txBox="1"/>
          <p:nvPr/>
        </p:nvSpPr>
        <p:spPr>
          <a:xfrm>
            <a:off x="697497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1.50</a:t>
            </a:r>
            <a:endParaRPr sz="750">
              <a:latin typeface="Arial"/>
              <a:cs typeface="Arial"/>
            </a:endParaRPr>
          </a:p>
        </p:txBody>
      </p:sp>
      <p:sp>
        <p:nvSpPr>
          <p:cNvPr id="247" name="object 247"/>
          <p:cNvSpPr txBox="1"/>
          <p:nvPr/>
        </p:nvSpPr>
        <p:spPr>
          <a:xfrm>
            <a:off x="302794" y="7266071"/>
            <a:ext cx="5753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Debt/Capital</a:t>
            </a:r>
            <a:endParaRPr sz="750">
              <a:latin typeface="Arial"/>
              <a:cs typeface="Arial"/>
            </a:endParaRPr>
          </a:p>
        </p:txBody>
      </p:sp>
      <p:sp>
        <p:nvSpPr>
          <p:cNvPr id="248" name="object 248"/>
          <p:cNvSpPr txBox="1"/>
          <p:nvPr/>
        </p:nvSpPr>
        <p:spPr>
          <a:xfrm>
            <a:off x="249354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47.89%</a:t>
            </a:r>
            <a:endParaRPr sz="750">
              <a:latin typeface="Arial"/>
              <a:cs typeface="Arial"/>
            </a:endParaRPr>
          </a:p>
        </p:txBody>
      </p:sp>
      <p:sp>
        <p:nvSpPr>
          <p:cNvPr id="249" name="object 249"/>
          <p:cNvSpPr txBox="1"/>
          <p:nvPr/>
        </p:nvSpPr>
        <p:spPr>
          <a:xfrm>
            <a:off x="3469773"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41.83%</a:t>
            </a:r>
            <a:endParaRPr sz="750">
              <a:latin typeface="Arial"/>
              <a:cs typeface="Arial"/>
            </a:endParaRPr>
          </a:p>
        </p:txBody>
      </p:sp>
      <p:sp>
        <p:nvSpPr>
          <p:cNvPr id="250" name="object 250"/>
          <p:cNvSpPr txBox="1"/>
          <p:nvPr/>
        </p:nvSpPr>
        <p:spPr>
          <a:xfrm>
            <a:off x="4184650"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41.42%</a:t>
            </a:r>
            <a:endParaRPr sz="750">
              <a:latin typeface="Arial"/>
              <a:cs typeface="Arial"/>
            </a:endParaRPr>
          </a:p>
        </p:txBody>
      </p:sp>
      <p:sp>
        <p:nvSpPr>
          <p:cNvPr id="251" name="object 251"/>
          <p:cNvSpPr txBox="1"/>
          <p:nvPr/>
        </p:nvSpPr>
        <p:spPr>
          <a:xfrm>
            <a:off x="5153192"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65.47%</a:t>
            </a:r>
            <a:endParaRPr sz="750">
              <a:latin typeface="Arial"/>
              <a:cs typeface="Arial"/>
            </a:endParaRPr>
          </a:p>
        </p:txBody>
      </p:sp>
      <p:sp>
        <p:nvSpPr>
          <p:cNvPr id="252" name="object 252"/>
          <p:cNvSpPr txBox="1"/>
          <p:nvPr/>
        </p:nvSpPr>
        <p:spPr>
          <a:xfrm>
            <a:off x="5991058"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58.18%</a:t>
            </a:r>
            <a:endParaRPr sz="750">
              <a:latin typeface="Arial"/>
              <a:cs typeface="Arial"/>
            </a:endParaRPr>
          </a:p>
        </p:txBody>
      </p:sp>
      <p:sp>
        <p:nvSpPr>
          <p:cNvPr id="253" name="object 253"/>
          <p:cNvSpPr txBox="1"/>
          <p:nvPr/>
        </p:nvSpPr>
        <p:spPr>
          <a:xfrm>
            <a:off x="682892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48.11%</a:t>
            </a:r>
            <a:endParaRPr sz="750">
              <a:latin typeface="Arial"/>
              <a:cs typeface="Arial"/>
            </a:endParaRPr>
          </a:p>
        </p:txBody>
      </p:sp>
      <p:sp>
        <p:nvSpPr>
          <p:cNvPr id="254" name="object 254"/>
          <p:cNvSpPr txBox="1"/>
          <p:nvPr/>
        </p:nvSpPr>
        <p:spPr>
          <a:xfrm>
            <a:off x="302794" y="7419808"/>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Net</a:t>
            </a:r>
            <a:r>
              <a:rPr dirty="0" sz="750" spc="-35">
                <a:solidFill>
                  <a:srgbClr val="3E3E3E"/>
                </a:solidFill>
                <a:latin typeface="Arial"/>
                <a:cs typeface="Arial"/>
              </a:rPr>
              <a:t> </a:t>
            </a:r>
            <a:r>
              <a:rPr dirty="0" sz="750" spc="15">
                <a:solidFill>
                  <a:srgbClr val="3E3E3E"/>
                </a:solidFill>
                <a:latin typeface="Arial"/>
                <a:cs typeface="Arial"/>
              </a:rPr>
              <a:t>Margin</a:t>
            </a:r>
            <a:endParaRPr sz="750">
              <a:latin typeface="Arial"/>
              <a:cs typeface="Arial"/>
            </a:endParaRPr>
          </a:p>
        </p:txBody>
      </p:sp>
      <p:sp>
        <p:nvSpPr>
          <p:cNvPr id="255" name="object 255"/>
          <p:cNvSpPr txBox="1"/>
          <p:nvPr/>
        </p:nvSpPr>
        <p:spPr>
          <a:xfrm>
            <a:off x="2493544"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14.64%</a:t>
            </a:r>
            <a:endParaRPr sz="750">
              <a:latin typeface="Arial"/>
              <a:cs typeface="Arial"/>
            </a:endParaRPr>
          </a:p>
        </p:txBody>
      </p:sp>
      <p:sp>
        <p:nvSpPr>
          <p:cNvPr id="256" name="object 256"/>
          <p:cNvSpPr txBox="1"/>
          <p:nvPr/>
        </p:nvSpPr>
        <p:spPr>
          <a:xfrm>
            <a:off x="3523581"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2.22%</a:t>
            </a:r>
            <a:endParaRPr sz="750">
              <a:latin typeface="Arial"/>
              <a:cs typeface="Arial"/>
            </a:endParaRPr>
          </a:p>
        </p:txBody>
      </p:sp>
      <p:sp>
        <p:nvSpPr>
          <p:cNvPr id="257" name="object 257"/>
          <p:cNvSpPr txBox="1"/>
          <p:nvPr/>
        </p:nvSpPr>
        <p:spPr>
          <a:xfrm>
            <a:off x="4184650"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10.59%</a:t>
            </a:r>
            <a:endParaRPr sz="750">
              <a:latin typeface="Arial"/>
              <a:cs typeface="Arial"/>
            </a:endParaRPr>
          </a:p>
        </p:txBody>
      </p:sp>
      <p:sp>
        <p:nvSpPr>
          <p:cNvPr id="258" name="object 258"/>
          <p:cNvSpPr txBox="1"/>
          <p:nvPr/>
        </p:nvSpPr>
        <p:spPr>
          <a:xfrm>
            <a:off x="5207000"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7.16%</a:t>
            </a:r>
            <a:endParaRPr sz="750">
              <a:latin typeface="Arial"/>
              <a:cs typeface="Arial"/>
            </a:endParaRPr>
          </a:p>
        </p:txBody>
      </p:sp>
      <p:sp>
        <p:nvSpPr>
          <p:cNvPr id="259" name="object 259"/>
          <p:cNvSpPr txBox="1"/>
          <p:nvPr/>
        </p:nvSpPr>
        <p:spPr>
          <a:xfrm>
            <a:off x="5991058"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16.73%</a:t>
            </a:r>
            <a:endParaRPr sz="750">
              <a:latin typeface="Arial"/>
              <a:cs typeface="Arial"/>
            </a:endParaRPr>
          </a:p>
        </p:txBody>
      </p:sp>
      <p:sp>
        <p:nvSpPr>
          <p:cNvPr id="260" name="object 260"/>
          <p:cNvSpPr txBox="1"/>
          <p:nvPr/>
        </p:nvSpPr>
        <p:spPr>
          <a:xfrm>
            <a:off x="6828924"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10.60%</a:t>
            </a:r>
            <a:endParaRPr sz="750">
              <a:latin typeface="Arial"/>
              <a:cs typeface="Arial"/>
            </a:endParaRPr>
          </a:p>
        </p:txBody>
      </p:sp>
      <p:sp>
        <p:nvSpPr>
          <p:cNvPr id="261" name="object 261"/>
          <p:cNvSpPr txBox="1"/>
          <p:nvPr/>
        </p:nvSpPr>
        <p:spPr>
          <a:xfrm>
            <a:off x="302794" y="7573545"/>
            <a:ext cx="7702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Return </a:t>
            </a:r>
            <a:r>
              <a:rPr dirty="0" sz="750" spc="20">
                <a:solidFill>
                  <a:srgbClr val="3E3E3E"/>
                </a:solidFill>
                <a:latin typeface="Arial"/>
                <a:cs typeface="Arial"/>
              </a:rPr>
              <a:t>on</a:t>
            </a:r>
            <a:r>
              <a:rPr dirty="0" sz="750" spc="-50">
                <a:solidFill>
                  <a:srgbClr val="3E3E3E"/>
                </a:solidFill>
                <a:latin typeface="Arial"/>
                <a:cs typeface="Arial"/>
              </a:rPr>
              <a:t> </a:t>
            </a:r>
            <a:r>
              <a:rPr dirty="0" sz="750" spc="15">
                <a:solidFill>
                  <a:srgbClr val="3E3E3E"/>
                </a:solidFill>
                <a:latin typeface="Arial"/>
                <a:cs typeface="Arial"/>
              </a:rPr>
              <a:t>Equity</a:t>
            </a:r>
            <a:endParaRPr sz="750">
              <a:latin typeface="Arial"/>
              <a:cs typeface="Arial"/>
            </a:endParaRPr>
          </a:p>
        </p:txBody>
      </p:sp>
      <p:sp>
        <p:nvSpPr>
          <p:cNvPr id="262" name="object 262"/>
          <p:cNvSpPr txBox="1"/>
          <p:nvPr/>
        </p:nvSpPr>
        <p:spPr>
          <a:xfrm>
            <a:off x="249354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27.93%</a:t>
            </a:r>
            <a:endParaRPr sz="750">
              <a:latin typeface="Arial"/>
              <a:cs typeface="Arial"/>
            </a:endParaRPr>
          </a:p>
        </p:txBody>
      </p:sp>
      <p:sp>
        <p:nvSpPr>
          <p:cNvPr id="263" name="object 263"/>
          <p:cNvSpPr txBox="1"/>
          <p:nvPr/>
        </p:nvSpPr>
        <p:spPr>
          <a:xfrm>
            <a:off x="3523581"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4.43%</a:t>
            </a:r>
            <a:endParaRPr sz="750">
              <a:latin typeface="Arial"/>
              <a:cs typeface="Arial"/>
            </a:endParaRPr>
          </a:p>
        </p:txBody>
      </p:sp>
      <p:sp>
        <p:nvSpPr>
          <p:cNvPr id="264" name="object 264"/>
          <p:cNvSpPr txBox="1"/>
          <p:nvPr/>
        </p:nvSpPr>
        <p:spPr>
          <a:xfrm>
            <a:off x="4184650"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65" name="object 265"/>
          <p:cNvSpPr txBox="1"/>
          <p:nvPr/>
        </p:nvSpPr>
        <p:spPr>
          <a:xfrm>
            <a:off x="5207000"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1.96%</a:t>
            </a:r>
            <a:endParaRPr sz="750">
              <a:latin typeface="Arial"/>
              <a:cs typeface="Arial"/>
            </a:endParaRPr>
          </a:p>
        </p:txBody>
      </p:sp>
      <p:sp>
        <p:nvSpPr>
          <p:cNvPr id="266" name="object 266"/>
          <p:cNvSpPr txBox="1"/>
          <p:nvPr/>
        </p:nvSpPr>
        <p:spPr>
          <a:xfrm>
            <a:off x="5991058"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44.24%</a:t>
            </a:r>
            <a:endParaRPr sz="750">
              <a:latin typeface="Arial"/>
              <a:cs typeface="Arial"/>
            </a:endParaRPr>
          </a:p>
        </p:txBody>
      </p:sp>
      <p:sp>
        <p:nvSpPr>
          <p:cNvPr id="267" name="object 267"/>
          <p:cNvSpPr txBox="1"/>
          <p:nvPr/>
        </p:nvSpPr>
        <p:spPr>
          <a:xfrm>
            <a:off x="682892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23.93%</a:t>
            </a:r>
            <a:endParaRPr sz="750">
              <a:latin typeface="Arial"/>
              <a:cs typeface="Arial"/>
            </a:endParaRPr>
          </a:p>
        </p:txBody>
      </p:sp>
      <p:sp>
        <p:nvSpPr>
          <p:cNvPr id="268" name="object 268"/>
          <p:cNvSpPr txBox="1"/>
          <p:nvPr/>
        </p:nvSpPr>
        <p:spPr>
          <a:xfrm>
            <a:off x="302794" y="7727281"/>
            <a:ext cx="6032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Sales/Assets</a:t>
            </a:r>
            <a:endParaRPr sz="750">
              <a:latin typeface="Arial"/>
              <a:cs typeface="Arial"/>
            </a:endParaRPr>
          </a:p>
        </p:txBody>
      </p:sp>
      <p:sp>
        <p:nvSpPr>
          <p:cNvPr id="269" name="object 269"/>
          <p:cNvSpPr txBox="1"/>
          <p:nvPr/>
        </p:nvSpPr>
        <p:spPr>
          <a:xfrm>
            <a:off x="263959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0.52</a:t>
            </a:r>
            <a:endParaRPr sz="750">
              <a:latin typeface="Arial"/>
              <a:cs typeface="Arial"/>
            </a:endParaRPr>
          </a:p>
        </p:txBody>
      </p:sp>
      <p:sp>
        <p:nvSpPr>
          <p:cNvPr id="270" name="object 270"/>
          <p:cNvSpPr txBox="1"/>
          <p:nvPr/>
        </p:nvSpPr>
        <p:spPr>
          <a:xfrm>
            <a:off x="3615823"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0.71</a:t>
            </a:r>
            <a:endParaRPr sz="750">
              <a:latin typeface="Arial"/>
              <a:cs typeface="Arial"/>
            </a:endParaRPr>
          </a:p>
        </p:txBody>
      </p:sp>
      <p:sp>
        <p:nvSpPr>
          <p:cNvPr id="271" name="object 271"/>
          <p:cNvSpPr txBox="1"/>
          <p:nvPr/>
        </p:nvSpPr>
        <p:spPr>
          <a:xfrm>
            <a:off x="4330700"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2" name="object 272"/>
          <p:cNvSpPr txBox="1"/>
          <p:nvPr/>
        </p:nvSpPr>
        <p:spPr>
          <a:xfrm>
            <a:off x="5299242"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0.31</a:t>
            </a:r>
            <a:endParaRPr sz="750">
              <a:latin typeface="Arial"/>
              <a:cs typeface="Arial"/>
            </a:endParaRPr>
          </a:p>
        </p:txBody>
      </p:sp>
      <p:sp>
        <p:nvSpPr>
          <p:cNvPr id="273" name="object 273"/>
          <p:cNvSpPr txBox="1"/>
          <p:nvPr/>
        </p:nvSpPr>
        <p:spPr>
          <a:xfrm>
            <a:off x="6137108"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0.70</a:t>
            </a:r>
            <a:endParaRPr sz="750">
              <a:latin typeface="Arial"/>
              <a:cs typeface="Arial"/>
            </a:endParaRPr>
          </a:p>
        </p:txBody>
      </p:sp>
      <p:sp>
        <p:nvSpPr>
          <p:cNvPr id="274" name="object 274"/>
          <p:cNvSpPr txBox="1"/>
          <p:nvPr/>
        </p:nvSpPr>
        <p:spPr>
          <a:xfrm>
            <a:off x="697497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0.68</a:t>
            </a:r>
            <a:endParaRPr sz="750">
              <a:latin typeface="Arial"/>
              <a:cs typeface="Arial"/>
            </a:endParaRPr>
          </a:p>
        </p:txBody>
      </p:sp>
      <p:sp>
        <p:nvSpPr>
          <p:cNvPr id="275" name="object 275"/>
          <p:cNvSpPr txBox="1"/>
          <p:nvPr/>
        </p:nvSpPr>
        <p:spPr>
          <a:xfrm>
            <a:off x="302794" y="7881018"/>
            <a:ext cx="121412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Sales Growth</a:t>
            </a:r>
            <a:r>
              <a:rPr dirty="0" sz="750" spc="-3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76" name="object 276"/>
          <p:cNvSpPr txBox="1"/>
          <p:nvPr/>
        </p:nvSpPr>
        <p:spPr>
          <a:xfrm>
            <a:off x="2547352"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4.93%</a:t>
            </a:r>
            <a:endParaRPr sz="750">
              <a:latin typeface="Arial"/>
              <a:cs typeface="Arial"/>
            </a:endParaRPr>
          </a:p>
        </p:txBody>
      </p:sp>
      <p:sp>
        <p:nvSpPr>
          <p:cNvPr id="277" name="object 277"/>
          <p:cNvSpPr txBox="1"/>
          <p:nvPr/>
        </p:nvSpPr>
        <p:spPr>
          <a:xfrm>
            <a:off x="352358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278" name="object 278"/>
          <p:cNvSpPr txBox="1"/>
          <p:nvPr/>
        </p:nvSpPr>
        <p:spPr>
          <a:xfrm>
            <a:off x="4238458"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7.02%</a:t>
            </a:r>
            <a:endParaRPr sz="750">
              <a:latin typeface="Arial"/>
              <a:cs typeface="Arial"/>
            </a:endParaRPr>
          </a:p>
        </p:txBody>
      </p:sp>
      <p:sp>
        <p:nvSpPr>
          <p:cNvPr id="279" name="object 279"/>
          <p:cNvSpPr txBox="1"/>
          <p:nvPr/>
        </p:nvSpPr>
        <p:spPr>
          <a:xfrm>
            <a:off x="5176253" y="788101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-0.68%</a:t>
            </a:r>
            <a:endParaRPr sz="750">
              <a:latin typeface="Arial"/>
              <a:cs typeface="Arial"/>
            </a:endParaRPr>
          </a:p>
        </p:txBody>
      </p:sp>
      <p:sp>
        <p:nvSpPr>
          <p:cNvPr id="280" name="object 280"/>
          <p:cNvSpPr txBox="1"/>
          <p:nvPr/>
        </p:nvSpPr>
        <p:spPr>
          <a:xfrm>
            <a:off x="6044866"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6.72%</a:t>
            </a:r>
            <a:endParaRPr sz="750">
              <a:latin typeface="Arial"/>
              <a:cs typeface="Arial"/>
            </a:endParaRPr>
          </a:p>
        </p:txBody>
      </p:sp>
      <p:sp>
        <p:nvSpPr>
          <p:cNvPr id="281" name="object 281"/>
          <p:cNvSpPr txBox="1"/>
          <p:nvPr/>
        </p:nvSpPr>
        <p:spPr>
          <a:xfrm>
            <a:off x="688273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1.96%</a:t>
            </a:r>
            <a:endParaRPr sz="750">
              <a:latin typeface="Arial"/>
              <a:cs typeface="Arial"/>
            </a:endParaRPr>
          </a:p>
        </p:txBody>
      </p:sp>
      <p:sp>
        <p:nvSpPr>
          <p:cNvPr id="282" name="object 282"/>
          <p:cNvSpPr txBox="1"/>
          <p:nvPr/>
        </p:nvSpPr>
        <p:spPr>
          <a:xfrm>
            <a:off x="302794" y="8065503"/>
            <a:ext cx="864235"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Momentum</a:t>
            </a:r>
            <a:r>
              <a:rPr dirty="0" sz="750" spc="-35" b="1">
                <a:latin typeface="Arial"/>
                <a:cs typeface="Arial"/>
              </a:rPr>
              <a:t> </a:t>
            </a:r>
            <a:r>
              <a:rPr dirty="0" sz="750" spc="20" b="1">
                <a:latin typeface="Arial"/>
                <a:cs typeface="Arial"/>
              </a:rPr>
              <a:t>Score</a:t>
            </a:r>
            <a:endParaRPr sz="750">
              <a:latin typeface="Arial"/>
              <a:cs typeface="Arial"/>
            </a:endParaRPr>
          </a:p>
        </p:txBody>
      </p:sp>
      <p:sp>
        <p:nvSpPr>
          <p:cNvPr id="283" name="object 283"/>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4" name="object 284"/>
          <p:cNvSpPr txBox="1"/>
          <p:nvPr/>
        </p:nvSpPr>
        <p:spPr>
          <a:xfrm>
            <a:off x="2724150"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285" name="object 285"/>
          <p:cNvSpPr/>
          <p:nvPr/>
        </p:nvSpPr>
        <p:spPr>
          <a:xfrm>
            <a:off x="2709946"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86" name="object 286"/>
          <p:cNvSpPr/>
          <p:nvPr/>
        </p:nvSpPr>
        <p:spPr>
          <a:xfrm>
            <a:off x="2709946"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7" name="object 287"/>
          <p:cNvSpPr/>
          <p:nvPr/>
        </p:nvSpPr>
        <p:spPr>
          <a:xfrm>
            <a:off x="2840622"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8" name="object 288"/>
          <p:cNvSpPr/>
          <p:nvPr/>
        </p:nvSpPr>
        <p:spPr>
          <a:xfrm>
            <a:off x="2709946"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9" name="object 289"/>
          <p:cNvSpPr txBox="1"/>
          <p:nvPr/>
        </p:nvSpPr>
        <p:spPr>
          <a:xfrm>
            <a:off x="3777247"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0" name="object 290"/>
          <p:cNvSpPr txBox="1"/>
          <p:nvPr/>
        </p:nvSpPr>
        <p:spPr>
          <a:xfrm>
            <a:off x="4492123"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1" name="object 291"/>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2" name="object 292"/>
          <p:cNvSpPr txBox="1"/>
          <p:nvPr/>
        </p:nvSpPr>
        <p:spPr>
          <a:xfrm>
            <a:off x="5383797"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93" name="object 293"/>
          <p:cNvSpPr/>
          <p:nvPr/>
        </p:nvSpPr>
        <p:spPr>
          <a:xfrm>
            <a:off x="5369593"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4" name="object 294"/>
          <p:cNvSpPr/>
          <p:nvPr/>
        </p:nvSpPr>
        <p:spPr>
          <a:xfrm>
            <a:off x="5369593"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5" name="object 295"/>
          <p:cNvSpPr/>
          <p:nvPr/>
        </p:nvSpPr>
        <p:spPr>
          <a:xfrm>
            <a:off x="5500269"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6" name="object 296"/>
          <p:cNvSpPr/>
          <p:nvPr/>
        </p:nvSpPr>
        <p:spPr>
          <a:xfrm>
            <a:off x="5369593"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7" name="object 297"/>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8" name="object 298"/>
          <p:cNvSpPr txBox="1"/>
          <p:nvPr/>
        </p:nvSpPr>
        <p:spPr>
          <a:xfrm>
            <a:off x="6221663"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99" name="object 299"/>
          <p:cNvSpPr/>
          <p:nvPr/>
        </p:nvSpPr>
        <p:spPr>
          <a:xfrm>
            <a:off x="6207459"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0" name="object 300"/>
          <p:cNvSpPr/>
          <p:nvPr/>
        </p:nvSpPr>
        <p:spPr>
          <a:xfrm>
            <a:off x="6207459"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1" name="object 301"/>
          <p:cNvSpPr/>
          <p:nvPr/>
        </p:nvSpPr>
        <p:spPr>
          <a:xfrm>
            <a:off x="6338135"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2" name="object 302"/>
          <p:cNvSpPr/>
          <p:nvPr/>
        </p:nvSpPr>
        <p:spPr>
          <a:xfrm>
            <a:off x="6207459"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3" name="object 303"/>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4" name="object 304"/>
          <p:cNvSpPr txBox="1"/>
          <p:nvPr/>
        </p:nvSpPr>
        <p:spPr>
          <a:xfrm>
            <a:off x="7059529"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305" name="object 305"/>
          <p:cNvSpPr/>
          <p:nvPr/>
        </p:nvSpPr>
        <p:spPr>
          <a:xfrm>
            <a:off x="7045325"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6" name="object 306"/>
          <p:cNvSpPr/>
          <p:nvPr/>
        </p:nvSpPr>
        <p:spPr>
          <a:xfrm>
            <a:off x="7045325" y="80666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7" name="object 307"/>
          <p:cNvSpPr/>
          <p:nvPr/>
        </p:nvSpPr>
        <p:spPr>
          <a:xfrm>
            <a:off x="7176001"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8" name="object 308"/>
          <p:cNvSpPr/>
          <p:nvPr/>
        </p:nvSpPr>
        <p:spPr>
          <a:xfrm>
            <a:off x="7045325" y="82280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9" name="object 309"/>
          <p:cNvSpPr txBox="1"/>
          <p:nvPr/>
        </p:nvSpPr>
        <p:spPr>
          <a:xfrm>
            <a:off x="302794" y="8257674"/>
            <a:ext cx="71437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Daily Price</a:t>
            </a:r>
            <a:r>
              <a:rPr dirty="0" sz="750" spc="-6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0" name="object 310"/>
          <p:cNvSpPr txBox="1"/>
          <p:nvPr/>
        </p:nvSpPr>
        <p:spPr>
          <a:xfrm>
            <a:off x="2547352"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0.93%</a:t>
            </a:r>
            <a:endParaRPr sz="750">
              <a:latin typeface="Arial"/>
              <a:cs typeface="Arial"/>
            </a:endParaRPr>
          </a:p>
        </p:txBody>
      </p:sp>
      <p:sp>
        <p:nvSpPr>
          <p:cNvPr id="311" name="object 311"/>
          <p:cNvSpPr txBox="1"/>
          <p:nvPr/>
        </p:nvSpPr>
        <p:spPr>
          <a:xfrm>
            <a:off x="3492834"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-0.21%</a:t>
            </a:r>
            <a:endParaRPr sz="750">
              <a:latin typeface="Arial"/>
              <a:cs typeface="Arial"/>
            </a:endParaRPr>
          </a:p>
        </p:txBody>
      </p:sp>
      <p:sp>
        <p:nvSpPr>
          <p:cNvPr id="312" name="object 312"/>
          <p:cNvSpPr txBox="1"/>
          <p:nvPr/>
        </p:nvSpPr>
        <p:spPr>
          <a:xfrm>
            <a:off x="4207710"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-0.12%</a:t>
            </a:r>
            <a:endParaRPr sz="750">
              <a:latin typeface="Arial"/>
              <a:cs typeface="Arial"/>
            </a:endParaRPr>
          </a:p>
        </p:txBody>
      </p:sp>
      <p:sp>
        <p:nvSpPr>
          <p:cNvPr id="313" name="object 313"/>
          <p:cNvSpPr txBox="1"/>
          <p:nvPr/>
        </p:nvSpPr>
        <p:spPr>
          <a:xfrm>
            <a:off x="5176253"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-2.65%</a:t>
            </a:r>
            <a:endParaRPr sz="750">
              <a:latin typeface="Arial"/>
              <a:cs typeface="Arial"/>
            </a:endParaRPr>
          </a:p>
        </p:txBody>
      </p:sp>
      <p:sp>
        <p:nvSpPr>
          <p:cNvPr id="314" name="object 314"/>
          <p:cNvSpPr txBox="1"/>
          <p:nvPr/>
        </p:nvSpPr>
        <p:spPr>
          <a:xfrm>
            <a:off x="6044866"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1.43%</a:t>
            </a:r>
            <a:endParaRPr sz="750">
              <a:latin typeface="Arial"/>
              <a:cs typeface="Arial"/>
            </a:endParaRPr>
          </a:p>
        </p:txBody>
      </p:sp>
      <p:sp>
        <p:nvSpPr>
          <p:cNvPr id="315" name="object 315"/>
          <p:cNvSpPr txBox="1"/>
          <p:nvPr/>
        </p:nvSpPr>
        <p:spPr>
          <a:xfrm>
            <a:off x="6882731"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0.12%</a:t>
            </a:r>
            <a:endParaRPr sz="750">
              <a:latin typeface="Arial"/>
              <a:cs typeface="Arial"/>
            </a:endParaRPr>
          </a:p>
        </p:txBody>
      </p:sp>
      <p:sp>
        <p:nvSpPr>
          <p:cNvPr id="316" name="object 316"/>
          <p:cNvSpPr txBox="1"/>
          <p:nvPr/>
        </p:nvSpPr>
        <p:spPr>
          <a:xfrm>
            <a:off x="302794" y="8411411"/>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7" name="object 317"/>
          <p:cNvSpPr txBox="1"/>
          <p:nvPr/>
        </p:nvSpPr>
        <p:spPr>
          <a:xfrm>
            <a:off x="2547352"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3.78%</a:t>
            </a:r>
            <a:endParaRPr sz="750">
              <a:latin typeface="Arial"/>
              <a:cs typeface="Arial"/>
            </a:endParaRPr>
          </a:p>
        </p:txBody>
      </p:sp>
      <p:sp>
        <p:nvSpPr>
          <p:cNvPr id="318" name="object 318"/>
          <p:cNvSpPr txBox="1"/>
          <p:nvPr/>
        </p:nvSpPr>
        <p:spPr>
          <a:xfrm>
            <a:off x="352358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3.62%</a:t>
            </a:r>
            <a:endParaRPr sz="750">
              <a:latin typeface="Arial"/>
              <a:cs typeface="Arial"/>
            </a:endParaRPr>
          </a:p>
        </p:txBody>
      </p:sp>
      <p:sp>
        <p:nvSpPr>
          <p:cNvPr id="319" name="object 319"/>
          <p:cNvSpPr txBox="1"/>
          <p:nvPr/>
        </p:nvSpPr>
        <p:spPr>
          <a:xfrm>
            <a:off x="4238458"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2.96%</a:t>
            </a:r>
            <a:endParaRPr sz="750">
              <a:latin typeface="Arial"/>
              <a:cs typeface="Arial"/>
            </a:endParaRPr>
          </a:p>
        </p:txBody>
      </p:sp>
      <p:sp>
        <p:nvSpPr>
          <p:cNvPr id="320" name="object 320"/>
          <p:cNvSpPr txBox="1"/>
          <p:nvPr/>
        </p:nvSpPr>
        <p:spPr>
          <a:xfrm>
            <a:off x="5176253"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-7.50%</a:t>
            </a:r>
            <a:endParaRPr sz="750">
              <a:latin typeface="Arial"/>
              <a:cs typeface="Arial"/>
            </a:endParaRPr>
          </a:p>
        </p:txBody>
      </p:sp>
      <p:sp>
        <p:nvSpPr>
          <p:cNvPr id="321" name="object 321"/>
          <p:cNvSpPr txBox="1"/>
          <p:nvPr/>
        </p:nvSpPr>
        <p:spPr>
          <a:xfrm>
            <a:off x="6044866"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2.28%</a:t>
            </a:r>
            <a:endParaRPr sz="750">
              <a:latin typeface="Arial"/>
              <a:cs typeface="Arial"/>
            </a:endParaRPr>
          </a:p>
        </p:txBody>
      </p:sp>
      <p:sp>
        <p:nvSpPr>
          <p:cNvPr id="322" name="object 322"/>
          <p:cNvSpPr txBox="1"/>
          <p:nvPr/>
        </p:nvSpPr>
        <p:spPr>
          <a:xfrm>
            <a:off x="688273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4.19%</a:t>
            </a:r>
            <a:endParaRPr sz="750">
              <a:latin typeface="Arial"/>
              <a:cs typeface="Arial"/>
            </a:endParaRPr>
          </a:p>
        </p:txBody>
      </p:sp>
      <p:sp>
        <p:nvSpPr>
          <p:cNvPr id="323" name="object 323"/>
          <p:cNvSpPr txBox="1"/>
          <p:nvPr/>
        </p:nvSpPr>
        <p:spPr>
          <a:xfrm>
            <a:off x="302794" y="8565147"/>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24" name="object 324"/>
          <p:cNvSpPr txBox="1"/>
          <p:nvPr/>
        </p:nvSpPr>
        <p:spPr>
          <a:xfrm>
            <a:off x="2547352"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5.65%</a:t>
            </a:r>
            <a:endParaRPr sz="750">
              <a:latin typeface="Arial"/>
              <a:cs typeface="Arial"/>
            </a:endParaRPr>
          </a:p>
        </p:txBody>
      </p:sp>
      <p:sp>
        <p:nvSpPr>
          <p:cNvPr id="325" name="object 325"/>
          <p:cNvSpPr txBox="1"/>
          <p:nvPr/>
        </p:nvSpPr>
        <p:spPr>
          <a:xfrm>
            <a:off x="352358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0.29%</a:t>
            </a:r>
            <a:endParaRPr sz="750">
              <a:latin typeface="Arial"/>
              <a:cs typeface="Arial"/>
            </a:endParaRPr>
          </a:p>
        </p:txBody>
      </p:sp>
      <p:sp>
        <p:nvSpPr>
          <p:cNvPr id="326" name="object 326"/>
          <p:cNvSpPr txBox="1"/>
          <p:nvPr/>
        </p:nvSpPr>
        <p:spPr>
          <a:xfrm>
            <a:off x="4238458"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3.72%</a:t>
            </a:r>
            <a:endParaRPr sz="750">
              <a:latin typeface="Arial"/>
              <a:cs typeface="Arial"/>
            </a:endParaRPr>
          </a:p>
        </p:txBody>
      </p:sp>
      <p:sp>
        <p:nvSpPr>
          <p:cNvPr id="327" name="object 327"/>
          <p:cNvSpPr txBox="1"/>
          <p:nvPr/>
        </p:nvSpPr>
        <p:spPr>
          <a:xfrm>
            <a:off x="5153192" y="856514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13.93%</a:t>
            </a:r>
            <a:endParaRPr sz="750">
              <a:latin typeface="Arial"/>
              <a:cs typeface="Arial"/>
            </a:endParaRPr>
          </a:p>
        </p:txBody>
      </p:sp>
      <p:sp>
        <p:nvSpPr>
          <p:cNvPr id="328" name="object 328"/>
          <p:cNvSpPr txBox="1"/>
          <p:nvPr/>
        </p:nvSpPr>
        <p:spPr>
          <a:xfrm>
            <a:off x="6044866"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6.48%</a:t>
            </a:r>
            <a:endParaRPr sz="750">
              <a:latin typeface="Arial"/>
              <a:cs typeface="Arial"/>
            </a:endParaRPr>
          </a:p>
        </p:txBody>
      </p:sp>
      <p:sp>
        <p:nvSpPr>
          <p:cNvPr id="329" name="object 329"/>
          <p:cNvSpPr txBox="1"/>
          <p:nvPr/>
        </p:nvSpPr>
        <p:spPr>
          <a:xfrm>
            <a:off x="6828924" y="856514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17.41%</a:t>
            </a:r>
            <a:endParaRPr sz="750">
              <a:latin typeface="Arial"/>
              <a:cs typeface="Arial"/>
            </a:endParaRPr>
          </a:p>
        </p:txBody>
      </p:sp>
      <p:sp>
        <p:nvSpPr>
          <p:cNvPr id="330" name="object 330"/>
          <p:cNvSpPr txBox="1"/>
          <p:nvPr/>
        </p:nvSpPr>
        <p:spPr>
          <a:xfrm>
            <a:off x="302794" y="8718884"/>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1" name="object 331"/>
          <p:cNvSpPr txBox="1"/>
          <p:nvPr/>
        </p:nvSpPr>
        <p:spPr>
          <a:xfrm>
            <a:off x="2547352"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2.62%</a:t>
            </a:r>
            <a:endParaRPr sz="750">
              <a:latin typeface="Arial"/>
              <a:cs typeface="Arial"/>
            </a:endParaRPr>
          </a:p>
        </p:txBody>
      </p:sp>
      <p:sp>
        <p:nvSpPr>
          <p:cNvPr id="332" name="object 332"/>
          <p:cNvSpPr txBox="1"/>
          <p:nvPr/>
        </p:nvSpPr>
        <p:spPr>
          <a:xfrm>
            <a:off x="3469773"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17.03%</a:t>
            </a:r>
            <a:endParaRPr sz="750">
              <a:latin typeface="Arial"/>
              <a:cs typeface="Arial"/>
            </a:endParaRPr>
          </a:p>
        </p:txBody>
      </p:sp>
      <p:sp>
        <p:nvSpPr>
          <p:cNvPr id="333" name="object 333"/>
          <p:cNvSpPr txBox="1"/>
          <p:nvPr/>
        </p:nvSpPr>
        <p:spPr>
          <a:xfrm>
            <a:off x="4238458"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8.75%</a:t>
            </a:r>
            <a:endParaRPr sz="750">
              <a:latin typeface="Arial"/>
              <a:cs typeface="Arial"/>
            </a:endParaRPr>
          </a:p>
        </p:txBody>
      </p:sp>
      <p:sp>
        <p:nvSpPr>
          <p:cNvPr id="334" name="object 334"/>
          <p:cNvSpPr txBox="1"/>
          <p:nvPr/>
        </p:nvSpPr>
        <p:spPr>
          <a:xfrm>
            <a:off x="5153192"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24.41%</a:t>
            </a:r>
            <a:endParaRPr sz="750">
              <a:latin typeface="Arial"/>
              <a:cs typeface="Arial"/>
            </a:endParaRPr>
          </a:p>
        </p:txBody>
      </p:sp>
      <p:sp>
        <p:nvSpPr>
          <p:cNvPr id="335" name="object 335"/>
          <p:cNvSpPr txBox="1"/>
          <p:nvPr/>
        </p:nvSpPr>
        <p:spPr>
          <a:xfrm>
            <a:off x="6044866"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9.44%</a:t>
            </a:r>
            <a:endParaRPr sz="750">
              <a:latin typeface="Arial"/>
              <a:cs typeface="Arial"/>
            </a:endParaRPr>
          </a:p>
        </p:txBody>
      </p:sp>
      <p:sp>
        <p:nvSpPr>
          <p:cNvPr id="336" name="object 336"/>
          <p:cNvSpPr txBox="1"/>
          <p:nvPr/>
        </p:nvSpPr>
        <p:spPr>
          <a:xfrm>
            <a:off x="682892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16.92%</a:t>
            </a:r>
            <a:endParaRPr sz="750">
              <a:latin typeface="Arial"/>
              <a:cs typeface="Arial"/>
            </a:endParaRPr>
          </a:p>
        </p:txBody>
      </p:sp>
      <p:sp>
        <p:nvSpPr>
          <p:cNvPr id="337" name="object 337"/>
          <p:cNvSpPr txBox="1"/>
          <p:nvPr/>
        </p:nvSpPr>
        <p:spPr>
          <a:xfrm>
            <a:off x="302794" y="8872621"/>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8" name="object 338"/>
          <p:cNvSpPr txBox="1"/>
          <p:nvPr/>
        </p:nvSpPr>
        <p:spPr>
          <a:xfrm>
            <a:off x="2493544"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80.75%</a:t>
            </a:r>
            <a:endParaRPr sz="750">
              <a:latin typeface="Arial"/>
              <a:cs typeface="Arial"/>
            </a:endParaRPr>
          </a:p>
        </p:txBody>
      </p:sp>
      <p:sp>
        <p:nvSpPr>
          <p:cNvPr id="339" name="object 339"/>
          <p:cNvSpPr txBox="1"/>
          <p:nvPr/>
        </p:nvSpPr>
        <p:spPr>
          <a:xfrm>
            <a:off x="3469773"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72.50%</a:t>
            </a:r>
            <a:endParaRPr sz="750">
              <a:latin typeface="Arial"/>
              <a:cs typeface="Arial"/>
            </a:endParaRPr>
          </a:p>
        </p:txBody>
      </p:sp>
      <p:sp>
        <p:nvSpPr>
          <p:cNvPr id="340" name="object 340"/>
          <p:cNvSpPr txBox="1"/>
          <p:nvPr/>
        </p:nvSpPr>
        <p:spPr>
          <a:xfrm>
            <a:off x="4184650"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72.55%</a:t>
            </a:r>
            <a:endParaRPr sz="750">
              <a:latin typeface="Arial"/>
              <a:cs typeface="Arial"/>
            </a:endParaRPr>
          </a:p>
        </p:txBody>
      </p:sp>
      <p:sp>
        <p:nvSpPr>
          <p:cNvPr id="341" name="object 341"/>
          <p:cNvSpPr txBox="1"/>
          <p:nvPr/>
        </p:nvSpPr>
        <p:spPr>
          <a:xfrm>
            <a:off x="5099384"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104.47%</a:t>
            </a:r>
            <a:endParaRPr sz="750">
              <a:latin typeface="Arial"/>
              <a:cs typeface="Arial"/>
            </a:endParaRPr>
          </a:p>
        </p:txBody>
      </p:sp>
      <p:sp>
        <p:nvSpPr>
          <p:cNvPr id="342" name="object 342"/>
          <p:cNvSpPr txBox="1"/>
          <p:nvPr/>
        </p:nvSpPr>
        <p:spPr>
          <a:xfrm>
            <a:off x="5991058"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38.90%</a:t>
            </a:r>
            <a:endParaRPr sz="750">
              <a:latin typeface="Arial"/>
              <a:cs typeface="Arial"/>
            </a:endParaRPr>
          </a:p>
        </p:txBody>
      </p:sp>
      <p:sp>
        <p:nvSpPr>
          <p:cNvPr id="343" name="object 343"/>
          <p:cNvSpPr txBox="1"/>
          <p:nvPr/>
        </p:nvSpPr>
        <p:spPr>
          <a:xfrm>
            <a:off x="6775115"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202.26%</a:t>
            </a:r>
            <a:endParaRPr sz="750">
              <a:latin typeface="Arial"/>
              <a:cs typeface="Arial"/>
            </a:endParaRPr>
          </a:p>
        </p:txBody>
      </p:sp>
      <p:sp>
        <p:nvSpPr>
          <p:cNvPr id="344" name="object 344"/>
          <p:cNvSpPr txBox="1"/>
          <p:nvPr/>
        </p:nvSpPr>
        <p:spPr>
          <a:xfrm>
            <a:off x="302794" y="9026358"/>
            <a:ext cx="110871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 Day </a:t>
            </a:r>
            <a:r>
              <a:rPr dirty="0" sz="750" spc="15">
                <a:solidFill>
                  <a:srgbClr val="3E3E3E"/>
                </a:solidFill>
                <a:latin typeface="Arial"/>
                <a:cs typeface="Arial"/>
              </a:rPr>
              <a:t>Average</a:t>
            </a:r>
            <a:r>
              <a:rPr dirty="0" sz="750" spc="-60">
                <a:solidFill>
                  <a:srgbClr val="3E3E3E"/>
                </a:solidFill>
                <a:latin typeface="Arial"/>
                <a:cs typeface="Arial"/>
              </a:rPr>
              <a:t> </a:t>
            </a:r>
            <a:r>
              <a:rPr dirty="0" sz="750" spc="20">
                <a:solidFill>
                  <a:srgbClr val="3E3E3E"/>
                </a:solidFill>
                <a:latin typeface="Arial"/>
                <a:cs typeface="Arial"/>
              </a:rPr>
              <a:t>Volume</a:t>
            </a:r>
            <a:endParaRPr sz="750">
              <a:latin typeface="Arial"/>
              <a:cs typeface="Arial"/>
            </a:endParaRPr>
          </a:p>
        </p:txBody>
      </p:sp>
      <p:sp>
        <p:nvSpPr>
          <p:cNvPr id="345" name="object 345"/>
          <p:cNvSpPr txBox="1"/>
          <p:nvPr/>
        </p:nvSpPr>
        <p:spPr>
          <a:xfrm>
            <a:off x="2385929"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2,869,750</a:t>
            </a:r>
            <a:endParaRPr sz="750">
              <a:latin typeface="Arial"/>
              <a:cs typeface="Arial"/>
            </a:endParaRPr>
          </a:p>
        </p:txBody>
      </p:sp>
      <p:sp>
        <p:nvSpPr>
          <p:cNvPr id="346" name="object 346"/>
          <p:cNvSpPr txBox="1"/>
          <p:nvPr/>
        </p:nvSpPr>
        <p:spPr>
          <a:xfrm>
            <a:off x="3446713" y="9026358"/>
            <a:ext cx="3867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214,038</a:t>
            </a:r>
            <a:endParaRPr sz="750">
              <a:latin typeface="Arial"/>
              <a:cs typeface="Arial"/>
            </a:endParaRPr>
          </a:p>
        </p:txBody>
      </p:sp>
      <p:sp>
        <p:nvSpPr>
          <p:cNvPr id="347" name="object 347"/>
          <p:cNvSpPr txBox="1"/>
          <p:nvPr/>
        </p:nvSpPr>
        <p:spPr>
          <a:xfrm>
            <a:off x="4077034"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2,394,762</a:t>
            </a:r>
            <a:endParaRPr sz="750">
              <a:latin typeface="Arial"/>
              <a:cs typeface="Arial"/>
            </a:endParaRPr>
          </a:p>
        </p:txBody>
      </p:sp>
      <p:sp>
        <p:nvSpPr>
          <p:cNvPr id="348" name="object 348"/>
          <p:cNvSpPr txBox="1"/>
          <p:nvPr/>
        </p:nvSpPr>
        <p:spPr>
          <a:xfrm>
            <a:off x="4937960" y="9026358"/>
            <a:ext cx="5816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115,489,552</a:t>
            </a:r>
            <a:endParaRPr sz="750">
              <a:latin typeface="Arial"/>
              <a:cs typeface="Arial"/>
            </a:endParaRPr>
          </a:p>
        </p:txBody>
      </p:sp>
      <p:sp>
        <p:nvSpPr>
          <p:cNvPr id="349" name="object 349"/>
          <p:cNvSpPr txBox="1"/>
          <p:nvPr/>
        </p:nvSpPr>
        <p:spPr>
          <a:xfrm>
            <a:off x="5883442"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2,629,338</a:t>
            </a:r>
            <a:endParaRPr sz="750">
              <a:latin typeface="Arial"/>
              <a:cs typeface="Arial"/>
            </a:endParaRPr>
          </a:p>
        </p:txBody>
      </p:sp>
      <p:sp>
        <p:nvSpPr>
          <p:cNvPr id="350" name="object 350"/>
          <p:cNvSpPr txBox="1"/>
          <p:nvPr/>
        </p:nvSpPr>
        <p:spPr>
          <a:xfrm>
            <a:off x="6721308"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1,078,677</a:t>
            </a:r>
            <a:endParaRPr sz="750">
              <a:latin typeface="Arial"/>
              <a:cs typeface="Arial"/>
            </a:endParaRPr>
          </a:p>
        </p:txBody>
      </p:sp>
      <p:sp>
        <p:nvSpPr>
          <p:cNvPr id="351" name="object 351"/>
          <p:cNvSpPr txBox="1"/>
          <p:nvPr/>
        </p:nvSpPr>
        <p:spPr>
          <a:xfrm>
            <a:off x="302794" y="9180095"/>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2" name="object 352"/>
          <p:cNvSpPr txBox="1"/>
          <p:nvPr/>
        </p:nvSpPr>
        <p:spPr>
          <a:xfrm>
            <a:off x="2547352"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3" name="object 353"/>
          <p:cNvSpPr txBox="1"/>
          <p:nvPr/>
        </p:nvSpPr>
        <p:spPr>
          <a:xfrm>
            <a:off x="352358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4" name="object 354"/>
          <p:cNvSpPr txBox="1"/>
          <p:nvPr/>
        </p:nvSpPr>
        <p:spPr>
          <a:xfrm>
            <a:off x="4238458"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5" name="object 355"/>
          <p:cNvSpPr txBox="1"/>
          <p:nvPr/>
        </p:nvSpPr>
        <p:spPr>
          <a:xfrm>
            <a:off x="5207000"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0.30%</a:t>
            </a:r>
            <a:endParaRPr sz="750">
              <a:latin typeface="Arial"/>
              <a:cs typeface="Arial"/>
            </a:endParaRPr>
          </a:p>
        </p:txBody>
      </p:sp>
      <p:sp>
        <p:nvSpPr>
          <p:cNvPr id="356" name="object 356"/>
          <p:cNvSpPr txBox="1"/>
          <p:nvPr/>
        </p:nvSpPr>
        <p:spPr>
          <a:xfrm>
            <a:off x="6044866"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7" name="object 357"/>
          <p:cNvSpPr txBox="1"/>
          <p:nvPr/>
        </p:nvSpPr>
        <p:spPr>
          <a:xfrm>
            <a:off x="688273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8" name="object 358"/>
          <p:cNvSpPr txBox="1"/>
          <p:nvPr/>
        </p:nvSpPr>
        <p:spPr>
          <a:xfrm>
            <a:off x="302794" y="9333832"/>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4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9" name="object 359"/>
          <p:cNvSpPr txBox="1"/>
          <p:nvPr/>
        </p:nvSpPr>
        <p:spPr>
          <a:xfrm>
            <a:off x="2547352"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0" name="object 360"/>
          <p:cNvSpPr txBox="1"/>
          <p:nvPr/>
        </p:nvSpPr>
        <p:spPr>
          <a:xfrm>
            <a:off x="352358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1" name="object 361"/>
          <p:cNvSpPr txBox="1"/>
          <p:nvPr/>
        </p:nvSpPr>
        <p:spPr>
          <a:xfrm>
            <a:off x="4238458"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2" name="object 362"/>
          <p:cNvSpPr txBox="1"/>
          <p:nvPr/>
        </p:nvSpPr>
        <p:spPr>
          <a:xfrm>
            <a:off x="5176253"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-3.80%</a:t>
            </a:r>
            <a:endParaRPr sz="750">
              <a:latin typeface="Arial"/>
              <a:cs typeface="Arial"/>
            </a:endParaRPr>
          </a:p>
        </p:txBody>
      </p:sp>
      <p:sp>
        <p:nvSpPr>
          <p:cNvPr id="363" name="object 363"/>
          <p:cNvSpPr txBox="1"/>
          <p:nvPr/>
        </p:nvSpPr>
        <p:spPr>
          <a:xfrm>
            <a:off x="6014118"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-0.01%</a:t>
            </a:r>
            <a:endParaRPr sz="750">
              <a:latin typeface="Arial"/>
              <a:cs typeface="Arial"/>
            </a:endParaRPr>
          </a:p>
        </p:txBody>
      </p:sp>
      <p:sp>
        <p:nvSpPr>
          <p:cNvPr id="364" name="object 364"/>
          <p:cNvSpPr txBox="1"/>
          <p:nvPr/>
        </p:nvSpPr>
        <p:spPr>
          <a:xfrm>
            <a:off x="688273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0.05%</a:t>
            </a:r>
            <a:endParaRPr sz="750">
              <a:latin typeface="Arial"/>
              <a:cs typeface="Arial"/>
            </a:endParaRPr>
          </a:p>
        </p:txBody>
      </p:sp>
      <p:sp>
        <p:nvSpPr>
          <p:cNvPr id="365" name="object 365"/>
          <p:cNvSpPr txBox="1"/>
          <p:nvPr/>
        </p:nvSpPr>
        <p:spPr>
          <a:xfrm>
            <a:off x="302794" y="9487568"/>
            <a:ext cx="13646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12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6" name="object 366"/>
          <p:cNvSpPr txBox="1"/>
          <p:nvPr/>
        </p:nvSpPr>
        <p:spPr>
          <a:xfrm>
            <a:off x="2516605" y="948756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-0.05%</a:t>
            </a:r>
            <a:endParaRPr sz="750">
              <a:latin typeface="Arial"/>
              <a:cs typeface="Arial"/>
            </a:endParaRPr>
          </a:p>
        </p:txBody>
      </p:sp>
      <p:sp>
        <p:nvSpPr>
          <p:cNvPr id="367" name="object 367"/>
          <p:cNvSpPr txBox="1"/>
          <p:nvPr/>
        </p:nvSpPr>
        <p:spPr>
          <a:xfrm>
            <a:off x="352358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2.81%</a:t>
            </a:r>
            <a:endParaRPr sz="750">
              <a:latin typeface="Arial"/>
              <a:cs typeface="Arial"/>
            </a:endParaRPr>
          </a:p>
        </p:txBody>
      </p:sp>
      <p:sp>
        <p:nvSpPr>
          <p:cNvPr id="368" name="object 368"/>
          <p:cNvSpPr txBox="1"/>
          <p:nvPr/>
        </p:nvSpPr>
        <p:spPr>
          <a:xfrm>
            <a:off x="4238458"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69" name="object 369"/>
          <p:cNvSpPr txBox="1"/>
          <p:nvPr/>
        </p:nvSpPr>
        <p:spPr>
          <a:xfrm>
            <a:off x="5122445" y="9487568"/>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-20.68%</a:t>
            </a:r>
            <a:endParaRPr sz="750">
              <a:latin typeface="Arial"/>
              <a:cs typeface="Arial"/>
            </a:endParaRPr>
          </a:p>
        </p:txBody>
      </p:sp>
      <p:sp>
        <p:nvSpPr>
          <p:cNvPr id="370" name="object 370"/>
          <p:cNvSpPr txBox="1"/>
          <p:nvPr/>
        </p:nvSpPr>
        <p:spPr>
          <a:xfrm>
            <a:off x="6044866"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1.15%</a:t>
            </a:r>
            <a:endParaRPr sz="750">
              <a:latin typeface="Arial"/>
              <a:cs typeface="Arial"/>
            </a:endParaRPr>
          </a:p>
        </p:txBody>
      </p:sp>
      <p:sp>
        <p:nvSpPr>
          <p:cNvPr id="371" name="object 371"/>
          <p:cNvSpPr txBox="1"/>
          <p:nvPr/>
        </p:nvSpPr>
        <p:spPr>
          <a:xfrm>
            <a:off x="6828924"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15.64%</a:t>
            </a:r>
            <a:endParaRPr sz="750">
              <a:latin typeface="Arial"/>
              <a:cs typeface="Arial"/>
            </a:endParaRPr>
          </a:p>
        </p:txBody>
      </p:sp>
      <p:sp>
        <p:nvSpPr>
          <p:cNvPr id="372" name="object 372"/>
          <p:cNvSpPr txBox="1"/>
          <p:nvPr/>
        </p:nvSpPr>
        <p:spPr>
          <a:xfrm>
            <a:off x="302794" y="9641306"/>
            <a:ext cx="11029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(Q1) </a:t>
            </a:r>
            <a:r>
              <a:rPr dirty="0" sz="750" spc="20">
                <a:solidFill>
                  <a:srgbClr val="3E3E3E"/>
                </a:solidFill>
                <a:latin typeface="Arial"/>
                <a:cs typeface="Arial"/>
              </a:rPr>
              <a:t>EPS </a:t>
            </a:r>
            <a:r>
              <a:rPr dirty="0" sz="750" spc="15">
                <a:solidFill>
                  <a:srgbClr val="3E3E3E"/>
                </a:solidFill>
                <a:latin typeface="Arial"/>
                <a:cs typeface="Arial"/>
              </a:rPr>
              <a:t>Est Mthly</a:t>
            </a:r>
            <a:r>
              <a:rPr dirty="0" sz="750" spc="-5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73" name="object 373"/>
          <p:cNvSpPr txBox="1"/>
          <p:nvPr/>
        </p:nvSpPr>
        <p:spPr>
          <a:xfrm>
            <a:off x="2547352"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4" name="object 374"/>
          <p:cNvSpPr txBox="1"/>
          <p:nvPr/>
        </p:nvSpPr>
        <p:spPr>
          <a:xfrm>
            <a:off x="352358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5" name="object 375"/>
          <p:cNvSpPr txBox="1"/>
          <p:nvPr/>
        </p:nvSpPr>
        <p:spPr>
          <a:xfrm>
            <a:off x="4238458"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6" name="object 376"/>
          <p:cNvSpPr txBox="1"/>
          <p:nvPr/>
        </p:nvSpPr>
        <p:spPr>
          <a:xfrm>
            <a:off x="5122445" y="9641306"/>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-25.93%</a:t>
            </a:r>
            <a:endParaRPr sz="750">
              <a:latin typeface="Arial"/>
              <a:cs typeface="Arial"/>
            </a:endParaRPr>
          </a:p>
        </p:txBody>
      </p:sp>
      <p:sp>
        <p:nvSpPr>
          <p:cNvPr id="377" name="object 377"/>
          <p:cNvSpPr txBox="1"/>
          <p:nvPr/>
        </p:nvSpPr>
        <p:spPr>
          <a:xfrm>
            <a:off x="6044866"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8" name="object 378"/>
          <p:cNvSpPr txBox="1"/>
          <p:nvPr/>
        </p:nvSpPr>
        <p:spPr>
          <a:xfrm>
            <a:off x="688273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0.53%</a:t>
            </a:r>
            <a:endParaRPr sz="750">
              <a:latin typeface="Arial"/>
              <a:cs typeface="Arial"/>
            </a:endParaRPr>
          </a:p>
        </p:txBody>
      </p:sp>
      <p:sp>
        <p:nvSpPr>
          <p:cNvPr id="379" name="object 379"/>
          <p:cNvSpPr/>
          <p:nvPr/>
        </p:nvSpPr>
        <p:spPr>
          <a:xfrm>
            <a:off x="4693151" y="2916488"/>
            <a:ext cx="0" cy="265430"/>
          </a:xfrm>
          <a:custGeom>
            <a:avLst/>
            <a:gdLst/>
            <a:ahLst/>
            <a:cxnLst/>
            <a:rect l="l" t="t" r="r" b="b"/>
            <a:pathLst>
              <a:path w="0" h="265430">
                <a:moveTo>
                  <a:pt x="0" y="265196"/>
                </a:moveTo>
                <a:lnTo>
                  <a:pt x="0" y="0"/>
                </a:lnTo>
              </a:path>
            </a:pathLst>
          </a:custGeom>
          <a:ln w="7686">
            <a:solidFill>
              <a:srgbClr val="CACACA"/>
            </a:solidFill>
          </a:ln>
        </p:spPr>
        <p:txBody>
          <a:bodyPr wrap="square" lIns="0" tIns="0" rIns="0" bIns="0" rtlCol="0"/>
          <a:lstStyle/>
          <a:p/>
        </p:txBody>
      </p:sp>
      <p:sp>
        <p:nvSpPr>
          <p:cNvPr id="380" name="object 380"/>
          <p:cNvSpPr/>
          <p:nvPr/>
        </p:nvSpPr>
        <p:spPr>
          <a:xfrm>
            <a:off x="319338" y="339307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381" name="object 381"/>
          <p:cNvSpPr/>
          <p:nvPr/>
        </p:nvSpPr>
        <p:spPr>
          <a:xfrm>
            <a:off x="2279482" y="339307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382" name="object 382"/>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3" name="object 383"/>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4" name="object 384"/>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5" name="object 385"/>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6" name="object 386"/>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7" name="object 387"/>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8" name="object 388"/>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9" name="object 389"/>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0" name="object 390"/>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1" name="object 391"/>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2" name="object 392"/>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3" name="object 393"/>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4" name="object 394"/>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6" name="object 396"/>
          <p:cNvSpPr/>
          <p:nvPr/>
        </p:nvSpPr>
        <p:spPr>
          <a:xfrm>
            <a:off x="3009732"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397" name="object 397"/>
          <p:cNvSpPr/>
          <p:nvPr/>
        </p:nvSpPr>
        <p:spPr>
          <a:xfrm>
            <a:off x="3855285"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398" name="object 398"/>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9" name="object 399"/>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0" name="object 400"/>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1" name="object 401"/>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2" name="object 402"/>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3" name="object 403"/>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4" name="object 404"/>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5" name="object 405"/>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6" name="object 406"/>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7" name="object 407"/>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8" name="object 408"/>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9" name="object 409"/>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0" name="object 410"/>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2" name="object 412"/>
          <p:cNvSpPr/>
          <p:nvPr/>
        </p:nvSpPr>
        <p:spPr>
          <a:xfrm>
            <a:off x="4700838"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13" name="object 413"/>
          <p:cNvSpPr/>
          <p:nvPr/>
        </p:nvSpPr>
        <p:spPr>
          <a:xfrm>
            <a:off x="5538704"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14" name="object 414"/>
          <p:cNvSpPr/>
          <p:nvPr/>
        </p:nvSpPr>
        <p:spPr>
          <a:xfrm>
            <a:off x="6376570"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15" name="object 415"/>
          <p:cNvSpPr/>
          <p:nvPr/>
        </p:nvSpPr>
        <p:spPr>
          <a:xfrm>
            <a:off x="319338" y="36159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16" name="object 416"/>
          <p:cNvSpPr/>
          <p:nvPr/>
        </p:nvSpPr>
        <p:spPr>
          <a:xfrm>
            <a:off x="2279482" y="36159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17" name="object 417"/>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0" name="object 420"/>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1" name="object 421"/>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2" name="object 422"/>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3" name="object 423"/>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4" name="object 424"/>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5" name="object 425"/>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3009732"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34" name="object 434"/>
          <p:cNvSpPr/>
          <p:nvPr/>
        </p:nvSpPr>
        <p:spPr>
          <a:xfrm>
            <a:off x="3855285"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35" name="object 435"/>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2" name="object 442"/>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3" name="object 443"/>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700838"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52" name="object 452"/>
          <p:cNvSpPr/>
          <p:nvPr/>
        </p:nvSpPr>
        <p:spPr>
          <a:xfrm>
            <a:off x="5538704"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53" name="object 453"/>
          <p:cNvSpPr/>
          <p:nvPr/>
        </p:nvSpPr>
        <p:spPr>
          <a:xfrm>
            <a:off x="6376570"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54" name="object 454"/>
          <p:cNvSpPr/>
          <p:nvPr/>
        </p:nvSpPr>
        <p:spPr>
          <a:xfrm>
            <a:off x="319338" y="383890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55" name="object 455"/>
          <p:cNvSpPr/>
          <p:nvPr/>
        </p:nvSpPr>
        <p:spPr>
          <a:xfrm>
            <a:off x="2279482" y="383890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56" name="object 456"/>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7" name="object 457"/>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8" name="object 458"/>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9" name="object 459"/>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0" name="object 460"/>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1" name="object 461"/>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2" name="object 462"/>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3" name="object 463"/>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4" name="object 464"/>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3009732"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73" name="object 473"/>
          <p:cNvSpPr/>
          <p:nvPr/>
        </p:nvSpPr>
        <p:spPr>
          <a:xfrm>
            <a:off x="3855285"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74" name="object 474"/>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1" name="object 481"/>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2" name="object 482"/>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700838"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1" name="object 491"/>
          <p:cNvSpPr/>
          <p:nvPr/>
        </p:nvSpPr>
        <p:spPr>
          <a:xfrm>
            <a:off x="5538704"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2" name="object 492"/>
          <p:cNvSpPr/>
          <p:nvPr/>
        </p:nvSpPr>
        <p:spPr>
          <a:xfrm>
            <a:off x="6376570"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3" name="object 493"/>
          <p:cNvSpPr/>
          <p:nvPr/>
        </p:nvSpPr>
        <p:spPr>
          <a:xfrm>
            <a:off x="319338" y="4061827"/>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494" name="object 494"/>
          <p:cNvSpPr/>
          <p:nvPr/>
        </p:nvSpPr>
        <p:spPr>
          <a:xfrm>
            <a:off x="2279482" y="4061827"/>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495" name="object 495"/>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6" name="object 496"/>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7" name="object 497"/>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8" name="object 498"/>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9" name="object 499"/>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0" name="object 500"/>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1" name="object 501"/>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2" name="object 502"/>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3" name="object 503"/>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3009732"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12" name="object 512"/>
          <p:cNvSpPr/>
          <p:nvPr/>
        </p:nvSpPr>
        <p:spPr>
          <a:xfrm>
            <a:off x="3855285"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13" name="object 513"/>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0" name="object 520"/>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1" name="object 521"/>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700838"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0" name="object 530"/>
          <p:cNvSpPr/>
          <p:nvPr/>
        </p:nvSpPr>
        <p:spPr>
          <a:xfrm>
            <a:off x="5538704"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1" name="object 531"/>
          <p:cNvSpPr/>
          <p:nvPr/>
        </p:nvSpPr>
        <p:spPr>
          <a:xfrm>
            <a:off x="6376570"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2" name="object 532"/>
          <p:cNvSpPr/>
          <p:nvPr/>
        </p:nvSpPr>
        <p:spPr>
          <a:xfrm>
            <a:off x="319338" y="42155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33" name="object 533"/>
          <p:cNvSpPr/>
          <p:nvPr/>
        </p:nvSpPr>
        <p:spPr>
          <a:xfrm>
            <a:off x="2279482" y="42155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34" name="object 534"/>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5" name="object 535"/>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6" name="object 536"/>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7" name="object 537"/>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8" name="object 538"/>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9" name="object 539"/>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0" name="object 540"/>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1" name="object 541"/>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2" name="object 542"/>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3009732"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45" name="object 545"/>
          <p:cNvSpPr/>
          <p:nvPr/>
        </p:nvSpPr>
        <p:spPr>
          <a:xfrm>
            <a:off x="3855285"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46" name="object 546"/>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3" name="object 553"/>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4" name="object 554"/>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700838"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57" name="object 557"/>
          <p:cNvSpPr/>
          <p:nvPr/>
        </p:nvSpPr>
        <p:spPr>
          <a:xfrm>
            <a:off x="5538704"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58" name="object 558"/>
          <p:cNvSpPr/>
          <p:nvPr/>
        </p:nvSpPr>
        <p:spPr>
          <a:xfrm>
            <a:off x="6376570"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59" name="object 559"/>
          <p:cNvSpPr/>
          <p:nvPr/>
        </p:nvSpPr>
        <p:spPr>
          <a:xfrm>
            <a:off x="319338" y="43693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60" name="object 560"/>
          <p:cNvSpPr/>
          <p:nvPr/>
        </p:nvSpPr>
        <p:spPr>
          <a:xfrm>
            <a:off x="2279482" y="43693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61" name="object 561"/>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2" name="object 562"/>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3" name="object 563"/>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4" name="object 564"/>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5" name="object 565"/>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6" name="object 566"/>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7" name="object 567"/>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8" name="object 568"/>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9" name="object 569"/>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3009732"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72" name="object 572"/>
          <p:cNvSpPr/>
          <p:nvPr/>
        </p:nvSpPr>
        <p:spPr>
          <a:xfrm>
            <a:off x="3855285"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73" name="object 573"/>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0" name="object 580"/>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1" name="object 581"/>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700838"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84" name="object 584"/>
          <p:cNvSpPr/>
          <p:nvPr/>
        </p:nvSpPr>
        <p:spPr>
          <a:xfrm>
            <a:off x="5538704"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85" name="object 585"/>
          <p:cNvSpPr/>
          <p:nvPr/>
        </p:nvSpPr>
        <p:spPr>
          <a:xfrm>
            <a:off x="6376570"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86" name="object 586"/>
          <p:cNvSpPr/>
          <p:nvPr/>
        </p:nvSpPr>
        <p:spPr>
          <a:xfrm>
            <a:off x="319338" y="45230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87" name="object 587"/>
          <p:cNvSpPr/>
          <p:nvPr/>
        </p:nvSpPr>
        <p:spPr>
          <a:xfrm>
            <a:off x="2279482" y="45230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88" name="object 588"/>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9" name="object 589"/>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0" name="object 590"/>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1" name="object 591"/>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2" name="object 592"/>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3" name="object 593"/>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4" name="object 594"/>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5" name="object 595"/>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6" name="object 596"/>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3009732"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99" name="object 599"/>
          <p:cNvSpPr/>
          <p:nvPr/>
        </p:nvSpPr>
        <p:spPr>
          <a:xfrm>
            <a:off x="3855285"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0" name="object 600"/>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7" name="object 607"/>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8" name="object 608"/>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700838"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1" name="object 611"/>
          <p:cNvSpPr/>
          <p:nvPr/>
        </p:nvSpPr>
        <p:spPr>
          <a:xfrm>
            <a:off x="5538704"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2" name="object 612"/>
          <p:cNvSpPr/>
          <p:nvPr/>
        </p:nvSpPr>
        <p:spPr>
          <a:xfrm>
            <a:off x="6376570"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3" name="object 613"/>
          <p:cNvSpPr/>
          <p:nvPr/>
        </p:nvSpPr>
        <p:spPr>
          <a:xfrm>
            <a:off x="319338" y="4745956"/>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614" name="object 614"/>
          <p:cNvSpPr/>
          <p:nvPr/>
        </p:nvSpPr>
        <p:spPr>
          <a:xfrm>
            <a:off x="2279482" y="4745956"/>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615" name="object 615"/>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6" name="object 616"/>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7" name="object 617"/>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8" name="object 618"/>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9" name="object 619"/>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0" name="object 620"/>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1" name="object 621"/>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2" name="object 622"/>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3" name="object 623"/>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3009732"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32" name="object 632"/>
          <p:cNvSpPr/>
          <p:nvPr/>
        </p:nvSpPr>
        <p:spPr>
          <a:xfrm>
            <a:off x="3855285"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33" name="object 633"/>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0" name="object 640"/>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1" name="object 641"/>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700838"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0" name="object 650"/>
          <p:cNvSpPr/>
          <p:nvPr/>
        </p:nvSpPr>
        <p:spPr>
          <a:xfrm>
            <a:off x="5538704"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1" name="object 651"/>
          <p:cNvSpPr/>
          <p:nvPr/>
        </p:nvSpPr>
        <p:spPr>
          <a:xfrm>
            <a:off x="6376570"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2" name="object 652"/>
          <p:cNvSpPr/>
          <p:nvPr/>
        </p:nvSpPr>
        <p:spPr>
          <a:xfrm>
            <a:off x="319338" y="489969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53" name="object 653"/>
          <p:cNvSpPr/>
          <p:nvPr/>
        </p:nvSpPr>
        <p:spPr>
          <a:xfrm>
            <a:off x="2279482" y="489969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54" name="object 654"/>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5" name="object 655"/>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6" name="object 656"/>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7" name="object 657"/>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8" name="object 658"/>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9" name="object 659"/>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0" name="object 660"/>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1" name="object 661"/>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2" name="object 662"/>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3009732"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65" name="object 665"/>
          <p:cNvSpPr/>
          <p:nvPr/>
        </p:nvSpPr>
        <p:spPr>
          <a:xfrm>
            <a:off x="3855285"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66" name="object 666"/>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3" name="object 673"/>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4" name="object 674"/>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700838"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77" name="object 677"/>
          <p:cNvSpPr/>
          <p:nvPr/>
        </p:nvSpPr>
        <p:spPr>
          <a:xfrm>
            <a:off x="5538704"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78" name="object 678"/>
          <p:cNvSpPr/>
          <p:nvPr/>
        </p:nvSpPr>
        <p:spPr>
          <a:xfrm>
            <a:off x="6376570"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79" name="object 679"/>
          <p:cNvSpPr/>
          <p:nvPr/>
        </p:nvSpPr>
        <p:spPr>
          <a:xfrm>
            <a:off x="319338" y="505343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80" name="object 680"/>
          <p:cNvSpPr/>
          <p:nvPr/>
        </p:nvSpPr>
        <p:spPr>
          <a:xfrm>
            <a:off x="2279482" y="505343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81" name="object 681"/>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2" name="object 682"/>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3" name="object 683"/>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4" name="object 684"/>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5" name="object 685"/>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6" name="object 686"/>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7" name="object 687"/>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8" name="object 688"/>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9" name="object 689"/>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3009732"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92" name="object 692"/>
          <p:cNvSpPr/>
          <p:nvPr/>
        </p:nvSpPr>
        <p:spPr>
          <a:xfrm>
            <a:off x="3855285"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93" name="object 693"/>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0" name="object 700"/>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1" name="object 701"/>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700838"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04" name="object 704"/>
          <p:cNvSpPr/>
          <p:nvPr/>
        </p:nvSpPr>
        <p:spPr>
          <a:xfrm>
            <a:off x="5538704"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05" name="object 705"/>
          <p:cNvSpPr/>
          <p:nvPr/>
        </p:nvSpPr>
        <p:spPr>
          <a:xfrm>
            <a:off x="6376570"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06" name="object 706"/>
          <p:cNvSpPr/>
          <p:nvPr/>
        </p:nvSpPr>
        <p:spPr>
          <a:xfrm>
            <a:off x="319338" y="52071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07" name="object 707"/>
          <p:cNvSpPr/>
          <p:nvPr/>
        </p:nvSpPr>
        <p:spPr>
          <a:xfrm>
            <a:off x="2279482" y="52071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08" name="object 708"/>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9" name="object 709"/>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0" name="object 710"/>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1" name="object 711"/>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2" name="object 712"/>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3" name="object 713"/>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4" name="object 714"/>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5" name="object 715"/>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6" name="object 716"/>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3009732"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19" name="object 719"/>
          <p:cNvSpPr/>
          <p:nvPr/>
        </p:nvSpPr>
        <p:spPr>
          <a:xfrm>
            <a:off x="3855285"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0" name="object 720"/>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7" name="object 727"/>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8" name="object 728"/>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700838"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1" name="object 731"/>
          <p:cNvSpPr/>
          <p:nvPr/>
        </p:nvSpPr>
        <p:spPr>
          <a:xfrm>
            <a:off x="5538704"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2" name="object 732"/>
          <p:cNvSpPr/>
          <p:nvPr/>
        </p:nvSpPr>
        <p:spPr>
          <a:xfrm>
            <a:off x="6376570"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3" name="object 733"/>
          <p:cNvSpPr/>
          <p:nvPr/>
        </p:nvSpPr>
        <p:spPr>
          <a:xfrm>
            <a:off x="319338" y="536090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34" name="object 734"/>
          <p:cNvSpPr/>
          <p:nvPr/>
        </p:nvSpPr>
        <p:spPr>
          <a:xfrm>
            <a:off x="2279482" y="536090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35" name="object 735"/>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6" name="object 736"/>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7" name="object 737"/>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8" name="object 738"/>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9" name="object 739"/>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0" name="object 740"/>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1" name="object 741"/>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2" name="object 742"/>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3" name="object 743"/>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3009732"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46" name="object 746"/>
          <p:cNvSpPr/>
          <p:nvPr/>
        </p:nvSpPr>
        <p:spPr>
          <a:xfrm>
            <a:off x="3855285"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47" name="object 747"/>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4" name="object 754"/>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5" name="object 755"/>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700838"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58" name="object 758"/>
          <p:cNvSpPr/>
          <p:nvPr/>
        </p:nvSpPr>
        <p:spPr>
          <a:xfrm>
            <a:off x="5538704"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59" name="object 759"/>
          <p:cNvSpPr/>
          <p:nvPr/>
        </p:nvSpPr>
        <p:spPr>
          <a:xfrm>
            <a:off x="6376570"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0" name="object 760"/>
          <p:cNvSpPr/>
          <p:nvPr/>
        </p:nvSpPr>
        <p:spPr>
          <a:xfrm>
            <a:off x="319338" y="55146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61" name="object 761"/>
          <p:cNvSpPr/>
          <p:nvPr/>
        </p:nvSpPr>
        <p:spPr>
          <a:xfrm>
            <a:off x="2279482" y="55146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62" name="object 762"/>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3" name="object 763"/>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4" name="object 764"/>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5" name="object 765"/>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6" name="object 766"/>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7" name="object 767"/>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8" name="object 768"/>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9" name="object 769"/>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0" name="object 770"/>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3009732"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73" name="object 773"/>
          <p:cNvSpPr/>
          <p:nvPr/>
        </p:nvSpPr>
        <p:spPr>
          <a:xfrm>
            <a:off x="3855285"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74" name="object 774"/>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1" name="object 781"/>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2" name="object 782"/>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700838"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85" name="object 785"/>
          <p:cNvSpPr/>
          <p:nvPr/>
        </p:nvSpPr>
        <p:spPr>
          <a:xfrm>
            <a:off x="5538704"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86" name="object 786"/>
          <p:cNvSpPr/>
          <p:nvPr/>
        </p:nvSpPr>
        <p:spPr>
          <a:xfrm>
            <a:off x="6376570"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87" name="object 787"/>
          <p:cNvSpPr/>
          <p:nvPr/>
        </p:nvSpPr>
        <p:spPr>
          <a:xfrm>
            <a:off x="319338" y="566837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88" name="object 788"/>
          <p:cNvSpPr/>
          <p:nvPr/>
        </p:nvSpPr>
        <p:spPr>
          <a:xfrm>
            <a:off x="2279482" y="566837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89" name="object 789"/>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0" name="object 790"/>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1" name="object 791"/>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2" name="object 792"/>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3" name="object 793"/>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4" name="object 794"/>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5" name="object 795"/>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6" name="object 796"/>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7" name="object 797"/>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3009732"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0" name="object 800"/>
          <p:cNvSpPr/>
          <p:nvPr/>
        </p:nvSpPr>
        <p:spPr>
          <a:xfrm>
            <a:off x="3855285"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1" name="object 801"/>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8" name="object 808"/>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9" name="object 809"/>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700838"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12" name="object 812"/>
          <p:cNvSpPr/>
          <p:nvPr/>
        </p:nvSpPr>
        <p:spPr>
          <a:xfrm>
            <a:off x="5538704"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13" name="object 813"/>
          <p:cNvSpPr/>
          <p:nvPr/>
        </p:nvSpPr>
        <p:spPr>
          <a:xfrm>
            <a:off x="6376570"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14" name="object 814"/>
          <p:cNvSpPr/>
          <p:nvPr/>
        </p:nvSpPr>
        <p:spPr>
          <a:xfrm>
            <a:off x="319338" y="58221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15" name="object 815"/>
          <p:cNvSpPr/>
          <p:nvPr/>
        </p:nvSpPr>
        <p:spPr>
          <a:xfrm>
            <a:off x="2279482" y="58221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16" name="object 816"/>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7" name="object 817"/>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8" name="object 818"/>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9" name="object 819"/>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0" name="object 820"/>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1" name="object 821"/>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2" name="object 822"/>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3" name="object 823"/>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4" name="object 824"/>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3009732"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27" name="object 827"/>
          <p:cNvSpPr/>
          <p:nvPr/>
        </p:nvSpPr>
        <p:spPr>
          <a:xfrm>
            <a:off x="3855285"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28" name="object 828"/>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5" name="object 835"/>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6" name="object 836"/>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700838"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39" name="object 839"/>
          <p:cNvSpPr/>
          <p:nvPr/>
        </p:nvSpPr>
        <p:spPr>
          <a:xfrm>
            <a:off x="5538704"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0" name="object 840"/>
          <p:cNvSpPr/>
          <p:nvPr/>
        </p:nvSpPr>
        <p:spPr>
          <a:xfrm>
            <a:off x="6376570"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1" name="object 841"/>
          <p:cNvSpPr/>
          <p:nvPr/>
        </p:nvSpPr>
        <p:spPr>
          <a:xfrm>
            <a:off x="319338" y="59758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42" name="object 842"/>
          <p:cNvSpPr/>
          <p:nvPr/>
        </p:nvSpPr>
        <p:spPr>
          <a:xfrm>
            <a:off x="2279482" y="59758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43" name="object 843"/>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4" name="object 844"/>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5" name="object 845"/>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6" name="object 846"/>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7" name="object 847"/>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8" name="object 848"/>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9" name="object 849"/>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0" name="object 850"/>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1" name="object 851"/>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3009732"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54" name="object 854"/>
          <p:cNvSpPr/>
          <p:nvPr/>
        </p:nvSpPr>
        <p:spPr>
          <a:xfrm>
            <a:off x="3855285"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55" name="object 855"/>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2" name="object 862"/>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3" name="object 863"/>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700838"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66" name="object 866"/>
          <p:cNvSpPr/>
          <p:nvPr/>
        </p:nvSpPr>
        <p:spPr>
          <a:xfrm>
            <a:off x="5538704"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67" name="object 867"/>
          <p:cNvSpPr/>
          <p:nvPr/>
        </p:nvSpPr>
        <p:spPr>
          <a:xfrm>
            <a:off x="6376570"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68" name="object 868"/>
          <p:cNvSpPr/>
          <p:nvPr/>
        </p:nvSpPr>
        <p:spPr>
          <a:xfrm>
            <a:off x="319338" y="61295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69" name="object 869"/>
          <p:cNvSpPr/>
          <p:nvPr/>
        </p:nvSpPr>
        <p:spPr>
          <a:xfrm>
            <a:off x="2279482" y="61295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70" name="object 870"/>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1" name="object 871"/>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2" name="object 872"/>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3" name="object 873"/>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4" name="object 874"/>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5" name="object 875"/>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6" name="object 876"/>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7" name="object 877"/>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8" name="object 878"/>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3009732"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1" name="object 881"/>
          <p:cNvSpPr/>
          <p:nvPr/>
        </p:nvSpPr>
        <p:spPr>
          <a:xfrm>
            <a:off x="3855285"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2" name="object 882"/>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9" name="object 889"/>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0" name="object 890"/>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700838"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93" name="object 893"/>
          <p:cNvSpPr/>
          <p:nvPr/>
        </p:nvSpPr>
        <p:spPr>
          <a:xfrm>
            <a:off x="5538704"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94" name="object 894"/>
          <p:cNvSpPr/>
          <p:nvPr/>
        </p:nvSpPr>
        <p:spPr>
          <a:xfrm>
            <a:off x="6376570"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95" name="object 895"/>
          <p:cNvSpPr/>
          <p:nvPr/>
        </p:nvSpPr>
        <p:spPr>
          <a:xfrm>
            <a:off x="319338" y="62833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96" name="object 896"/>
          <p:cNvSpPr/>
          <p:nvPr/>
        </p:nvSpPr>
        <p:spPr>
          <a:xfrm>
            <a:off x="2279482" y="62833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97" name="object 897"/>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8" name="object 898"/>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9" name="object 899"/>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0" name="object 900"/>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1" name="object 901"/>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2" name="object 902"/>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3" name="object 903"/>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4" name="object 904"/>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5" name="object 905"/>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3009732"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08" name="object 908"/>
          <p:cNvSpPr/>
          <p:nvPr/>
        </p:nvSpPr>
        <p:spPr>
          <a:xfrm>
            <a:off x="3855285"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09" name="object 909"/>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6" name="object 916"/>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7" name="object 917"/>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700838"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0" name="object 920"/>
          <p:cNvSpPr/>
          <p:nvPr/>
        </p:nvSpPr>
        <p:spPr>
          <a:xfrm>
            <a:off x="5538704"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1" name="object 921"/>
          <p:cNvSpPr/>
          <p:nvPr/>
        </p:nvSpPr>
        <p:spPr>
          <a:xfrm>
            <a:off x="6376570"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2" name="object 922"/>
          <p:cNvSpPr/>
          <p:nvPr/>
        </p:nvSpPr>
        <p:spPr>
          <a:xfrm>
            <a:off x="319338" y="6506243"/>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923" name="object 923"/>
          <p:cNvSpPr/>
          <p:nvPr/>
        </p:nvSpPr>
        <p:spPr>
          <a:xfrm>
            <a:off x="2279482" y="6506243"/>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924" name="object 924"/>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5" name="object 925"/>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6" name="object 926"/>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7" name="object 927"/>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8" name="object 928"/>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9" name="object 929"/>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0" name="object 930"/>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1" name="object 931"/>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2" name="object 932"/>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3009732"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1" name="object 941"/>
          <p:cNvSpPr/>
          <p:nvPr/>
        </p:nvSpPr>
        <p:spPr>
          <a:xfrm>
            <a:off x="3855285"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2" name="object 942"/>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9" name="object 949"/>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0" name="object 950"/>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700838"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59" name="object 959"/>
          <p:cNvSpPr/>
          <p:nvPr/>
        </p:nvSpPr>
        <p:spPr>
          <a:xfrm>
            <a:off x="5538704"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0" name="object 960"/>
          <p:cNvSpPr/>
          <p:nvPr/>
        </p:nvSpPr>
        <p:spPr>
          <a:xfrm>
            <a:off x="6376570"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1" name="object 961"/>
          <p:cNvSpPr/>
          <p:nvPr/>
        </p:nvSpPr>
        <p:spPr>
          <a:xfrm>
            <a:off x="319338" y="665998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62" name="object 962"/>
          <p:cNvSpPr/>
          <p:nvPr/>
        </p:nvSpPr>
        <p:spPr>
          <a:xfrm>
            <a:off x="2279482" y="665998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63" name="object 963"/>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4" name="object 964"/>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5" name="object 965"/>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6" name="object 966"/>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7" name="object 967"/>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8" name="object 968"/>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9" name="object 969"/>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0" name="object 970"/>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1" name="object 971"/>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3009732"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74" name="object 974"/>
          <p:cNvSpPr/>
          <p:nvPr/>
        </p:nvSpPr>
        <p:spPr>
          <a:xfrm>
            <a:off x="3855285"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75" name="object 975"/>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2" name="object 982"/>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3" name="object 983"/>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700838"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86" name="object 986"/>
          <p:cNvSpPr/>
          <p:nvPr/>
        </p:nvSpPr>
        <p:spPr>
          <a:xfrm>
            <a:off x="5538704"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87" name="object 987"/>
          <p:cNvSpPr/>
          <p:nvPr/>
        </p:nvSpPr>
        <p:spPr>
          <a:xfrm>
            <a:off x="6376570"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88" name="object 988"/>
          <p:cNvSpPr/>
          <p:nvPr/>
        </p:nvSpPr>
        <p:spPr>
          <a:xfrm>
            <a:off x="319338" y="681371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89" name="object 989"/>
          <p:cNvSpPr/>
          <p:nvPr/>
        </p:nvSpPr>
        <p:spPr>
          <a:xfrm>
            <a:off x="2279482" y="681371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90" name="object 990"/>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1" name="object 991"/>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2" name="object 992"/>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3" name="object 993"/>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4" name="object 994"/>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5" name="object 995"/>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6" name="object 996"/>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7" name="object 997"/>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8" name="object 998"/>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3009732"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1" name="object 1001"/>
          <p:cNvSpPr/>
          <p:nvPr/>
        </p:nvSpPr>
        <p:spPr>
          <a:xfrm>
            <a:off x="3855285"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2" name="object 1002"/>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9" name="object 1009"/>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0" name="object 1010"/>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700838"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13" name="object 1013"/>
          <p:cNvSpPr/>
          <p:nvPr/>
        </p:nvSpPr>
        <p:spPr>
          <a:xfrm>
            <a:off x="5538704"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14" name="object 1014"/>
          <p:cNvSpPr/>
          <p:nvPr/>
        </p:nvSpPr>
        <p:spPr>
          <a:xfrm>
            <a:off x="6376570"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15" name="object 1015"/>
          <p:cNvSpPr/>
          <p:nvPr/>
        </p:nvSpPr>
        <p:spPr>
          <a:xfrm>
            <a:off x="319338" y="696745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16" name="object 1016"/>
          <p:cNvSpPr/>
          <p:nvPr/>
        </p:nvSpPr>
        <p:spPr>
          <a:xfrm>
            <a:off x="2279482" y="696745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17" name="object 1017"/>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8" name="object 1018"/>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9" name="object 1019"/>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0" name="object 1020"/>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1" name="object 1021"/>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2" name="object 1022"/>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3" name="object 1023"/>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4" name="object 1024"/>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5" name="object 1025"/>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3009732"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28" name="object 1028"/>
          <p:cNvSpPr/>
          <p:nvPr/>
        </p:nvSpPr>
        <p:spPr>
          <a:xfrm>
            <a:off x="3855285"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29" name="object 1029"/>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6" name="object 1036"/>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7" name="object 1037"/>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700838"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0" name="object 1040"/>
          <p:cNvSpPr/>
          <p:nvPr/>
        </p:nvSpPr>
        <p:spPr>
          <a:xfrm>
            <a:off x="5538704"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1" name="object 1041"/>
          <p:cNvSpPr/>
          <p:nvPr/>
        </p:nvSpPr>
        <p:spPr>
          <a:xfrm>
            <a:off x="6376570"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2" name="object 1042"/>
          <p:cNvSpPr/>
          <p:nvPr/>
        </p:nvSpPr>
        <p:spPr>
          <a:xfrm>
            <a:off x="319338" y="71211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43" name="object 1043"/>
          <p:cNvSpPr/>
          <p:nvPr/>
        </p:nvSpPr>
        <p:spPr>
          <a:xfrm>
            <a:off x="2279482" y="71211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44" name="object 1044"/>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5" name="object 1045"/>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6" name="object 1046"/>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7" name="object 1047"/>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8" name="object 1048"/>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9" name="object 1049"/>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0" name="object 1050"/>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1" name="object 1051"/>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2" name="object 1052"/>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3009732"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55" name="object 1055"/>
          <p:cNvSpPr/>
          <p:nvPr/>
        </p:nvSpPr>
        <p:spPr>
          <a:xfrm>
            <a:off x="3855285"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56" name="object 1056"/>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3" name="object 1063"/>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4" name="object 1064"/>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700838"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67" name="object 1067"/>
          <p:cNvSpPr/>
          <p:nvPr/>
        </p:nvSpPr>
        <p:spPr>
          <a:xfrm>
            <a:off x="5538704"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68" name="object 1068"/>
          <p:cNvSpPr/>
          <p:nvPr/>
        </p:nvSpPr>
        <p:spPr>
          <a:xfrm>
            <a:off x="6376570"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69" name="object 1069"/>
          <p:cNvSpPr/>
          <p:nvPr/>
        </p:nvSpPr>
        <p:spPr>
          <a:xfrm>
            <a:off x="319338" y="727492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70" name="object 1070"/>
          <p:cNvSpPr/>
          <p:nvPr/>
        </p:nvSpPr>
        <p:spPr>
          <a:xfrm>
            <a:off x="2279482" y="727492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71" name="object 1071"/>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2" name="object 1072"/>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3" name="object 1073"/>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4" name="object 1074"/>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5" name="object 1075"/>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6" name="object 1076"/>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7" name="object 1077"/>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8" name="object 1078"/>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9" name="object 1079"/>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3009732"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82" name="object 1082"/>
          <p:cNvSpPr/>
          <p:nvPr/>
        </p:nvSpPr>
        <p:spPr>
          <a:xfrm>
            <a:off x="3855285"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83" name="object 1083"/>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0" name="object 1090"/>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1" name="object 1091"/>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700838"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94" name="object 1094"/>
          <p:cNvSpPr/>
          <p:nvPr/>
        </p:nvSpPr>
        <p:spPr>
          <a:xfrm>
            <a:off x="5538704"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95" name="object 1095"/>
          <p:cNvSpPr/>
          <p:nvPr/>
        </p:nvSpPr>
        <p:spPr>
          <a:xfrm>
            <a:off x="6376570"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96" name="object 1096"/>
          <p:cNvSpPr/>
          <p:nvPr/>
        </p:nvSpPr>
        <p:spPr>
          <a:xfrm>
            <a:off x="319338" y="74286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97" name="object 1097"/>
          <p:cNvSpPr/>
          <p:nvPr/>
        </p:nvSpPr>
        <p:spPr>
          <a:xfrm>
            <a:off x="2279482" y="74286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98" name="object 1098"/>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9" name="object 1099"/>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0" name="object 1100"/>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1" name="object 1101"/>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2" name="object 1102"/>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3" name="object 1103"/>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4" name="object 1104"/>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5" name="object 1105"/>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6" name="object 1106"/>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3009732"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09" name="object 1109"/>
          <p:cNvSpPr/>
          <p:nvPr/>
        </p:nvSpPr>
        <p:spPr>
          <a:xfrm>
            <a:off x="3855285"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0" name="object 1110"/>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7" name="object 1117"/>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8" name="object 1118"/>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700838"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1" name="object 1121"/>
          <p:cNvSpPr/>
          <p:nvPr/>
        </p:nvSpPr>
        <p:spPr>
          <a:xfrm>
            <a:off x="5538704"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2" name="object 1122"/>
          <p:cNvSpPr/>
          <p:nvPr/>
        </p:nvSpPr>
        <p:spPr>
          <a:xfrm>
            <a:off x="6376570"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3" name="object 1123"/>
          <p:cNvSpPr/>
          <p:nvPr/>
        </p:nvSpPr>
        <p:spPr>
          <a:xfrm>
            <a:off x="319338" y="75824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24" name="object 1124"/>
          <p:cNvSpPr/>
          <p:nvPr/>
        </p:nvSpPr>
        <p:spPr>
          <a:xfrm>
            <a:off x="2279482" y="75824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25" name="object 1125"/>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6" name="object 1126"/>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7" name="object 1127"/>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8" name="object 1128"/>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9" name="object 1129"/>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0" name="object 1130"/>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1" name="object 1131"/>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2" name="object 1132"/>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3" name="object 1133"/>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3009732"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36" name="object 1136"/>
          <p:cNvSpPr/>
          <p:nvPr/>
        </p:nvSpPr>
        <p:spPr>
          <a:xfrm>
            <a:off x="3855285"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37" name="object 1137"/>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4" name="object 1144"/>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5" name="object 1145"/>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700838"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48" name="object 1148"/>
          <p:cNvSpPr/>
          <p:nvPr/>
        </p:nvSpPr>
        <p:spPr>
          <a:xfrm>
            <a:off x="5538704"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49" name="object 1149"/>
          <p:cNvSpPr/>
          <p:nvPr/>
        </p:nvSpPr>
        <p:spPr>
          <a:xfrm>
            <a:off x="6376570"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0" name="object 1150"/>
          <p:cNvSpPr/>
          <p:nvPr/>
        </p:nvSpPr>
        <p:spPr>
          <a:xfrm>
            <a:off x="319338" y="77361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51" name="object 1151"/>
          <p:cNvSpPr/>
          <p:nvPr/>
        </p:nvSpPr>
        <p:spPr>
          <a:xfrm>
            <a:off x="2279482" y="77361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52" name="object 1152"/>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3" name="object 1153"/>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4" name="object 1154"/>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5" name="object 1155"/>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6" name="object 1156"/>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7" name="object 1157"/>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8" name="object 1158"/>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9" name="object 1159"/>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0" name="object 1160"/>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3009732"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63" name="object 1163"/>
          <p:cNvSpPr/>
          <p:nvPr/>
        </p:nvSpPr>
        <p:spPr>
          <a:xfrm>
            <a:off x="3855285"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64" name="object 1164"/>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1" name="object 1171"/>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2" name="object 1172"/>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700838"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75" name="object 1175"/>
          <p:cNvSpPr/>
          <p:nvPr/>
        </p:nvSpPr>
        <p:spPr>
          <a:xfrm>
            <a:off x="5538704"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76" name="object 1176"/>
          <p:cNvSpPr/>
          <p:nvPr/>
        </p:nvSpPr>
        <p:spPr>
          <a:xfrm>
            <a:off x="6376570"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77" name="object 1177"/>
          <p:cNvSpPr/>
          <p:nvPr/>
        </p:nvSpPr>
        <p:spPr>
          <a:xfrm>
            <a:off x="319338" y="788987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78" name="object 1178"/>
          <p:cNvSpPr/>
          <p:nvPr/>
        </p:nvSpPr>
        <p:spPr>
          <a:xfrm>
            <a:off x="2279482" y="788987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79" name="object 1179"/>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0" name="object 1180"/>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1" name="object 1181"/>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2" name="object 1182"/>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3" name="object 1183"/>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4" name="object 1184"/>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5" name="object 1185"/>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6" name="object 1186"/>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7" name="object 1187"/>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3009732"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0" name="object 1190"/>
          <p:cNvSpPr/>
          <p:nvPr/>
        </p:nvSpPr>
        <p:spPr>
          <a:xfrm>
            <a:off x="3855285"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1" name="object 1191"/>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8" name="object 1198"/>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9" name="object 1199"/>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700838"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02" name="object 1202"/>
          <p:cNvSpPr/>
          <p:nvPr/>
        </p:nvSpPr>
        <p:spPr>
          <a:xfrm>
            <a:off x="5538704"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03" name="object 1203"/>
          <p:cNvSpPr/>
          <p:nvPr/>
        </p:nvSpPr>
        <p:spPr>
          <a:xfrm>
            <a:off x="6376570"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04" name="object 1204"/>
          <p:cNvSpPr/>
          <p:nvPr/>
        </p:nvSpPr>
        <p:spPr>
          <a:xfrm>
            <a:off x="319338" y="804361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05" name="object 1205"/>
          <p:cNvSpPr/>
          <p:nvPr/>
        </p:nvSpPr>
        <p:spPr>
          <a:xfrm>
            <a:off x="2279482" y="804361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06" name="object 1206"/>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7" name="object 1207"/>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8" name="object 1208"/>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9" name="object 1209"/>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0" name="object 1210"/>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1" name="object 1211"/>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2" name="object 1212"/>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3" name="object 1213"/>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4" name="object 1214"/>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3009732"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17" name="object 1217"/>
          <p:cNvSpPr/>
          <p:nvPr/>
        </p:nvSpPr>
        <p:spPr>
          <a:xfrm>
            <a:off x="3855285"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18" name="object 1218"/>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5" name="object 1225"/>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6" name="object 1226"/>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700838"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29" name="object 1229"/>
          <p:cNvSpPr/>
          <p:nvPr/>
        </p:nvSpPr>
        <p:spPr>
          <a:xfrm>
            <a:off x="5538704"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0" name="object 1230"/>
          <p:cNvSpPr/>
          <p:nvPr/>
        </p:nvSpPr>
        <p:spPr>
          <a:xfrm>
            <a:off x="6376570"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1" name="object 1231"/>
          <p:cNvSpPr/>
          <p:nvPr/>
        </p:nvSpPr>
        <p:spPr>
          <a:xfrm>
            <a:off x="319338" y="8266530"/>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1232" name="object 1232"/>
          <p:cNvSpPr/>
          <p:nvPr/>
        </p:nvSpPr>
        <p:spPr>
          <a:xfrm>
            <a:off x="2279482" y="8266530"/>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1233" name="object 1233"/>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4" name="object 1234"/>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5" name="object 1235"/>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6" name="object 1236"/>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7" name="object 1237"/>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8" name="object 1238"/>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9" name="object 1239"/>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0" name="object 1240"/>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1" name="object 1241"/>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3009732"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0" name="object 1250"/>
          <p:cNvSpPr/>
          <p:nvPr/>
        </p:nvSpPr>
        <p:spPr>
          <a:xfrm>
            <a:off x="3855285"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1" name="object 1251"/>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8" name="object 1258"/>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9" name="object 1259"/>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700838"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68" name="object 1268"/>
          <p:cNvSpPr/>
          <p:nvPr/>
        </p:nvSpPr>
        <p:spPr>
          <a:xfrm>
            <a:off x="5538704"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69" name="object 1269"/>
          <p:cNvSpPr/>
          <p:nvPr/>
        </p:nvSpPr>
        <p:spPr>
          <a:xfrm>
            <a:off x="6376570"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0" name="object 1270"/>
          <p:cNvSpPr/>
          <p:nvPr/>
        </p:nvSpPr>
        <p:spPr>
          <a:xfrm>
            <a:off x="319338" y="84202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71" name="object 1271"/>
          <p:cNvSpPr/>
          <p:nvPr/>
        </p:nvSpPr>
        <p:spPr>
          <a:xfrm>
            <a:off x="2279482" y="84202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72" name="object 1272"/>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3" name="object 1273"/>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4" name="object 1274"/>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5" name="object 1275"/>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6" name="object 1276"/>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7" name="object 1277"/>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8" name="object 1278"/>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9" name="object 1279"/>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0" name="object 1280"/>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3009732"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83" name="object 1283"/>
          <p:cNvSpPr/>
          <p:nvPr/>
        </p:nvSpPr>
        <p:spPr>
          <a:xfrm>
            <a:off x="3855285"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84" name="object 1284"/>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1" name="object 1291"/>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2" name="object 1292"/>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700838"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95" name="object 1295"/>
          <p:cNvSpPr/>
          <p:nvPr/>
        </p:nvSpPr>
        <p:spPr>
          <a:xfrm>
            <a:off x="5538704"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96" name="object 1296"/>
          <p:cNvSpPr/>
          <p:nvPr/>
        </p:nvSpPr>
        <p:spPr>
          <a:xfrm>
            <a:off x="6376570"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97" name="object 1297"/>
          <p:cNvSpPr/>
          <p:nvPr/>
        </p:nvSpPr>
        <p:spPr>
          <a:xfrm>
            <a:off x="319338" y="857400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98" name="object 1298"/>
          <p:cNvSpPr/>
          <p:nvPr/>
        </p:nvSpPr>
        <p:spPr>
          <a:xfrm>
            <a:off x="2279482" y="857400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99" name="object 1299"/>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0" name="object 1300"/>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1" name="object 1301"/>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2" name="object 1302"/>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3" name="object 1303"/>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4" name="object 1304"/>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5" name="object 1305"/>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6" name="object 1306"/>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7" name="object 1307"/>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3009732"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0" name="object 1310"/>
          <p:cNvSpPr/>
          <p:nvPr/>
        </p:nvSpPr>
        <p:spPr>
          <a:xfrm>
            <a:off x="3855285"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1" name="object 1311"/>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8" name="object 1318"/>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9" name="object 1319"/>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700838"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22" name="object 1322"/>
          <p:cNvSpPr/>
          <p:nvPr/>
        </p:nvSpPr>
        <p:spPr>
          <a:xfrm>
            <a:off x="5538704"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23" name="object 1323"/>
          <p:cNvSpPr/>
          <p:nvPr/>
        </p:nvSpPr>
        <p:spPr>
          <a:xfrm>
            <a:off x="6376570"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24" name="object 1324"/>
          <p:cNvSpPr/>
          <p:nvPr/>
        </p:nvSpPr>
        <p:spPr>
          <a:xfrm>
            <a:off x="319338" y="87277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25" name="object 1325"/>
          <p:cNvSpPr/>
          <p:nvPr/>
        </p:nvSpPr>
        <p:spPr>
          <a:xfrm>
            <a:off x="2279482" y="87277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26" name="object 1326"/>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7" name="object 1327"/>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8" name="object 1328"/>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9" name="object 1329"/>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0" name="object 1330"/>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1" name="object 1331"/>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2" name="object 1332"/>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3" name="object 1333"/>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4" name="object 1334"/>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3009732"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37" name="object 1337"/>
          <p:cNvSpPr/>
          <p:nvPr/>
        </p:nvSpPr>
        <p:spPr>
          <a:xfrm>
            <a:off x="3855285"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38" name="object 1338"/>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5" name="object 1345"/>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6" name="object 1346"/>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700838"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49" name="object 1349"/>
          <p:cNvSpPr/>
          <p:nvPr/>
        </p:nvSpPr>
        <p:spPr>
          <a:xfrm>
            <a:off x="5538704"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0" name="object 1350"/>
          <p:cNvSpPr/>
          <p:nvPr/>
        </p:nvSpPr>
        <p:spPr>
          <a:xfrm>
            <a:off x="6376570"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1" name="object 1351"/>
          <p:cNvSpPr/>
          <p:nvPr/>
        </p:nvSpPr>
        <p:spPr>
          <a:xfrm>
            <a:off x="319338" y="888147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52" name="object 1352"/>
          <p:cNvSpPr/>
          <p:nvPr/>
        </p:nvSpPr>
        <p:spPr>
          <a:xfrm>
            <a:off x="2279482" y="888147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53" name="object 1353"/>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4" name="object 1354"/>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5" name="object 1355"/>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6" name="object 1356"/>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7" name="object 1357"/>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8" name="object 1358"/>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9" name="object 1359"/>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0" name="object 1360"/>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1" name="object 1361"/>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3009732"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64" name="object 1364"/>
          <p:cNvSpPr/>
          <p:nvPr/>
        </p:nvSpPr>
        <p:spPr>
          <a:xfrm>
            <a:off x="3855285"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65" name="object 1365"/>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2" name="object 1372"/>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3" name="object 1373"/>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700838"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76" name="object 1376"/>
          <p:cNvSpPr/>
          <p:nvPr/>
        </p:nvSpPr>
        <p:spPr>
          <a:xfrm>
            <a:off x="5538704"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77" name="object 1377"/>
          <p:cNvSpPr/>
          <p:nvPr/>
        </p:nvSpPr>
        <p:spPr>
          <a:xfrm>
            <a:off x="6376570"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78" name="object 1378"/>
          <p:cNvSpPr/>
          <p:nvPr/>
        </p:nvSpPr>
        <p:spPr>
          <a:xfrm>
            <a:off x="319338" y="90352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79" name="object 1379"/>
          <p:cNvSpPr/>
          <p:nvPr/>
        </p:nvSpPr>
        <p:spPr>
          <a:xfrm>
            <a:off x="2279482" y="90352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80" name="object 1380"/>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1" name="object 1381"/>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2" name="object 1382"/>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3" name="object 1383"/>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4" name="object 1384"/>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5" name="object 1385"/>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6" name="object 1386"/>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7" name="object 1387"/>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8" name="object 1388"/>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3009732"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1" name="object 1391"/>
          <p:cNvSpPr/>
          <p:nvPr/>
        </p:nvSpPr>
        <p:spPr>
          <a:xfrm>
            <a:off x="3855285"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2" name="object 1392"/>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9" name="object 1399"/>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0" name="object 1400"/>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700838"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03" name="object 1403"/>
          <p:cNvSpPr/>
          <p:nvPr/>
        </p:nvSpPr>
        <p:spPr>
          <a:xfrm>
            <a:off x="5538704"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04" name="object 1404"/>
          <p:cNvSpPr/>
          <p:nvPr/>
        </p:nvSpPr>
        <p:spPr>
          <a:xfrm>
            <a:off x="6376570"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05" name="object 1405"/>
          <p:cNvSpPr/>
          <p:nvPr/>
        </p:nvSpPr>
        <p:spPr>
          <a:xfrm>
            <a:off x="319338" y="91889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06" name="object 1406"/>
          <p:cNvSpPr/>
          <p:nvPr/>
        </p:nvSpPr>
        <p:spPr>
          <a:xfrm>
            <a:off x="2279482" y="91889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07" name="object 1407"/>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8" name="object 1408"/>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9" name="object 1409"/>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0" name="object 1410"/>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1" name="object 1411"/>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2" name="object 1412"/>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3" name="object 1413"/>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4" name="object 1414"/>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5" name="object 1415"/>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3009732"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18" name="object 1418"/>
          <p:cNvSpPr/>
          <p:nvPr/>
        </p:nvSpPr>
        <p:spPr>
          <a:xfrm>
            <a:off x="3855285"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19" name="object 1419"/>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6" name="object 1426"/>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7" name="object 1427"/>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700838"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0" name="object 1430"/>
          <p:cNvSpPr/>
          <p:nvPr/>
        </p:nvSpPr>
        <p:spPr>
          <a:xfrm>
            <a:off x="5538704"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1" name="object 1431"/>
          <p:cNvSpPr/>
          <p:nvPr/>
        </p:nvSpPr>
        <p:spPr>
          <a:xfrm>
            <a:off x="6376570"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2" name="object 1432"/>
          <p:cNvSpPr/>
          <p:nvPr/>
        </p:nvSpPr>
        <p:spPr>
          <a:xfrm>
            <a:off x="319338" y="93426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33" name="object 1433"/>
          <p:cNvSpPr/>
          <p:nvPr/>
        </p:nvSpPr>
        <p:spPr>
          <a:xfrm>
            <a:off x="2279482" y="93426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34" name="object 1434"/>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5" name="object 1435"/>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6" name="object 1436"/>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7" name="object 1437"/>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8" name="object 1438"/>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9" name="object 1439"/>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0" name="object 1440"/>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1" name="object 1441"/>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2" name="object 1442"/>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3009732"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45" name="object 1445"/>
          <p:cNvSpPr/>
          <p:nvPr/>
        </p:nvSpPr>
        <p:spPr>
          <a:xfrm>
            <a:off x="3855285"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46" name="object 1446"/>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3" name="object 1453"/>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4" name="object 1454"/>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700838"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57" name="object 1457"/>
          <p:cNvSpPr/>
          <p:nvPr/>
        </p:nvSpPr>
        <p:spPr>
          <a:xfrm>
            <a:off x="5538704"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58" name="object 1458"/>
          <p:cNvSpPr/>
          <p:nvPr/>
        </p:nvSpPr>
        <p:spPr>
          <a:xfrm>
            <a:off x="6376570"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59" name="object 1459"/>
          <p:cNvSpPr/>
          <p:nvPr/>
        </p:nvSpPr>
        <p:spPr>
          <a:xfrm>
            <a:off x="319338" y="94964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60" name="object 1460"/>
          <p:cNvSpPr/>
          <p:nvPr/>
        </p:nvSpPr>
        <p:spPr>
          <a:xfrm>
            <a:off x="2279482" y="94964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61" name="object 1461"/>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2" name="object 1462"/>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3" name="object 1463"/>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4" name="object 1464"/>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5" name="object 1465"/>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6" name="object 1466"/>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7" name="object 1467"/>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8" name="object 1468"/>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9" name="object 1469"/>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3009732"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72" name="object 1472"/>
          <p:cNvSpPr/>
          <p:nvPr/>
        </p:nvSpPr>
        <p:spPr>
          <a:xfrm>
            <a:off x="3855285"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73" name="object 1473"/>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0" name="object 1480"/>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1" name="object 1481"/>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700838"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84" name="object 1484"/>
          <p:cNvSpPr/>
          <p:nvPr/>
        </p:nvSpPr>
        <p:spPr>
          <a:xfrm>
            <a:off x="5538704"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85" name="object 1485"/>
          <p:cNvSpPr/>
          <p:nvPr/>
        </p:nvSpPr>
        <p:spPr>
          <a:xfrm>
            <a:off x="6376570"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86" name="object 1486"/>
          <p:cNvSpPr/>
          <p:nvPr/>
        </p:nvSpPr>
        <p:spPr>
          <a:xfrm>
            <a:off x="319338" y="965016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87" name="object 1487"/>
          <p:cNvSpPr/>
          <p:nvPr/>
        </p:nvSpPr>
        <p:spPr>
          <a:xfrm>
            <a:off x="2279482" y="965016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88" name="object 1488"/>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9" name="object 1489"/>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0" name="object 1490"/>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1" name="object 1491"/>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2" name="object 1492"/>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3" name="object 1493"/>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4" name="object 1494"/>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5" name="object 1495"/>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6" name="object 1496"/>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3009732"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99" name="object 1499"/>
          <p:cNvSpPr/>
          <p:nvPr/>
        </p:nvSpPr>
        <p:spPr>
          <a:xfrm>
            <a:off x="3855285"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0" name="object 1500"/>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7" name="object 1507"/>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8" name="object 1508"/>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700838"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1" name="object 1511"/>
          <p:cNvSpPr/>
          <p:nvPr/>
        </p:nvSpPr>
        <p:spPr>
          <a:xfrm>
            <a:off x="5538704"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2" name="object 1512"/>
          <p:cNvSpPr/>
          <p:nvPr/>
        </p:nvSpPr>
        <p:spPr>
          <a:xfrm>
            <a:off x="6376570"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3" name="object 1513"/>
          <p:cNvSpPr/>
          <p:nvPr/>
        </p:nvSpPr>
        <p:spPr>
          <a:xfrm>
            <a:off x="319338" y="980389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514" name="object 1514"/>
          <p:cNvSpPr/>
          <p:nvPr/>
        </p:nvSpPr>
        <p:spPr>
          <a:xfrm>
            <a:off x="2279482" y="980389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515" name="object 1515"/>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6" name="object 1516"/>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7" name="object 1517"/>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8" name="object 1518"/>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9" name="object 1519"/>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0" name="object 1520"/>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1" name="object 1521"/>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2" name="object 1522"/>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3" name="object 1523"/>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3009732"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26" name="object 1526"/>
          <p:cNvSpPr/>
          <p:nvPr/>
        </p:nvSpPr>
        <p:spPr>
          <a:xfrm>
            <a:off x="3855285"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27" name="object 1527"/>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4" name="object 1534"/>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5" name="object 1535"/>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700838"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38" name="object 1538"/>
          <p:cNvSpPr/>
          <p:nvPr/>
        </p:nvSpPr>
        <p:spPr>
          <a:xfrm>
            <a:off x="5538704"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39" name="object 1539"/>
          <p:cNvSpPr/>
          <p:nvPr/>
        </p:nvSpPr>
        <p:spPr>
          <a:xfrm>
            <a:off x="6376570"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0" name="object 1540"/>
          <p:cNvSpPr/>
          <p:nvPr/>
        </p:nvSpPr>
        <p:spPr>
          <a:xfrm>
            <a:off x="315494" y="598905"/>
            <a:ext cx="3843421" cy="2206123"/>
          </a:xfrm>
          <a:prstGeom prst="rect">
            <a:avLst/>
          </a:prstGeom>
          <a:blipFill>
            <a:blip r:embed="rId27" cstate="print"/>
            <a:stretch>
              <a:fillRect/>
            </a:stretch>
          </a:blipFill>
        </p:spPr>
        <p:txBody>
          <a:bodyPr wrap="square" lIns="0" tIns="0" rIns="0" bIns="0" rtlCol="0"/>
          <a:lstStyle/>
          <a:p/>
        </p:txBody>
      </p:sp>
      <p:sp>
        <p:nvSpPr>
          <p:cNvPr id="1541" name="object 1541"/>
          <p:cNvSpPr/>
          <p:nvPr/>
        </p:nvSpPr>
        <p:spPr>
          <a:xfrm>
            <a:off x="4397208" y="698834"/>
            <a:ext cx="2828757" cy="830179"/>
          </a:xfrm>
          <a:prstGeom prst="rect">
            <a:avLst/>
          </a:prstGeom>
          <a:blipFill>
            <a:blip r:embed="rId28" cstate="print"/>
            <a:stretch>
              <a:fillRect/>
            </a:stretch>
          </a:blipFill>
        </p:spPr>
        <p:txBody>
          <a:bodyPr wrap="square" lIns="0" tIns="0" rIns="0" bIns="0" rtlCol="0"/>
          <a:lstStyle/>
          <a:p/>
        </p:txBody>
      </p:sp>
      <p:sp>
        <p:nvSpPr>
          <p:cNvPr id="1542" name="object 1542"/>
          <p:cNvSpPr/>
          <p:nvPr/>
        </p:nvSpPr>
        <p:spPr>
          <a:xfrm>
            <a:off x="4397208" y="698834"/>
            <a:ext cx="2828757" cy="2206123"/>
          </a:xfrm>
          <a:prstGeom prst="rect">
            <a:avLst/>
          </a:prstGeom>
          <a:blipFill>
            <a:blip r:embed="rId29" cstate="print"/>
            <a:stretch>
              <a:fillRect/>
            </a:stretch>
          </a:blipFill>
        </p:spPr>
        <p:txBody>
          <a:bodyPr wrap="square" lIns="0" tIns="0" rIns="0" bIns="0" rtlCol="0"/>
          <a:lstStyle/>
          <a:p/>
        </p:txBody>
      </p:sp>
      <p:sp>
        <p:nvSpPr>
          <p:cNvPr id="1543" name="object 154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44" name="object 1544"/>
          <p:cNvSpPr/>
          <p:nvPr/>
        </p:nvSpPr>
        <p:spPr>
          <a:xfrm>
            <a:off x="7014578" y="917909"/>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45" name="object 1545"/>
          <p:cNvSpPr/>
          <p:nvPr/>
        </p:nvSpPr>
        <p:spPr>
          <a:xfrm>
            <a:off x="7014578" y="917909"/>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46" name="object 1546"/>
          <p:cNvSpPr/>
          <p:nvPr/>
        </p:nvSpPr>
        <p:spPr>
          <a:xfrm>
            <a:off x="7145253" y="917909"/>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47" name="object 1547"/>
          <p:cNvSpPr/>
          <p:nvPr/>
        </p:nvSpPr>
        <p:spPr>
          <a:xfrm>
            <a:off x="7014578" y="1079332"/>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48" name="object 154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49" name="object 1549"/>
          <p:cNvSpPr/>
          <p:nvPr/>
        </p:nvSpPr>
        <p:spPr>
          <a:xfrm>
            <a:off x="7014578" y="1171575"/>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50" name="object 1550"/>
          <p:cNvSpPr/>
          <p:nvPr/>
        </p:nvSpPr>
        <p:spPr>
          <a:xfrm>
            <a:off x="7014578" y="1171575"/>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51" name="object 1551"/>
          <p:cNvSpPr/>
          <p:nvPr/>
        </p:nvSpPr>
        <p:spPr>
          <a:xfrm>
            <a:off x="7145253" y="1171575"/>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52" name="object 1552"/>
          <p:cNvSpPr/>
          <p:nvPr/>
        </p:nvSpPr>
        <p:spPr>
          <a:xfrm>
            <a:off x="7014578" y="133299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53" name="object 155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54" name="object 1554"/>
          <p:cNvSpPr/>
          <p:nvPr/>
        </p:nvSpPr>
        <p:spPr>
          <a:xfrm>
            <a:off x="7014578" y="1425240"/>
            <a:ext cx="0" cy="154305"/>
          </a:xfrm>
          <a:custGeom>
            <a:avLst/>
            <a:gdLst/>
            <a:ahLst/>
            <a:cxnLst/>
            <a:rect l="l" t="t" r="r" b="b"/>
            <a:pathLst>
              <a:path w="0" h="154305">
                <a:moveTo>
                  <a:pt x="0" y="0"/>
                </a:moveTo>
                <a:lnTo>
                  <a:pt x="0" y="153736"/>
                </a:lnTo>
              </a:path>
            </a:pathLst>
          </a:custGeom>
          <a:ln w="7686">
            <a:solidFill>
              <a:srgbClr val="550202"/>
            </a:solidFill>
          </a:ln>
        </p:spPr>
        <p:txBody>
          <a:bodyPr wrap="square" lIns="0" tIns="0" rIns="0" bIns="0" rtlCol="0"/>
          <a:lstStyle/>
          <a:p/>
        </p:txBody>
      </p:sp>
      <p:sp>
        <p:nvSpPr>
          <p:cNvPr id="1555" name="object 1555"/>
          <p:cNvSpPr/>
          <p:nvPr/>
        </p:nvSpPr>
        <p:spPr>
          <a:xfrm>
            <a:off x="7014578" y="1425240"/>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56" name="object 1556"/>
          <p:cNvSpPr/>
          <p:nvPr/>
        </p:nvSpPr>
        <p:spPr>
          <a:xfrm>
            <a:off x="7145253" y="1425240"/>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1557" name="object 1557"/>
          <p:cNvSpPr/>
          <p:nvPr/>
        </p:nvSpPr>
        <p:spPr>
          <a:xfrm>
            <a:off x="7014578" y="1586664"/>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58" name="object 155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9" name="object 1559"/>
          <p:cNvSpPr/>
          <p:nvPr/>
        </p:nvSpPr>
        <p:spPr>
          <a:xfrm>
            <a:off x="7014578" y="1678906"/>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0" name="object 1560"/>
          <p:cNvSpPr/>
          <p:nvPr/>
        </p:nvSpPr>
        <p:spPr>
          <a:xfrm>
            <a:off x="7014578" y="167890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1" name="object 1561"/>
          <p:cNvSpPr/>
          <p:nvPr/>
        </p:nvSpPr>
        <p:spPr>
          <a:xfrm>
            <a:off x="7145253" y="1678906"/>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2" name="object 1562"/>
          <p:cNvSpPr/>
          <p:nvPr/>
        </p:nvSpPr>
        <p:spPr>
          <a:xfrm>
            <a:off x="7014578" y="184033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3" name="object 156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932572"/>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932572"/>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932572"/>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209399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2186238"/>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21862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21862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23476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74" name="object 1574"/>
          <p:cNvSpPr/>
          <p:nvPr/>
        </p:nvSpPr>
        <p:spPr>
          <a:xfrm>
            <a:off x="7014578" y="2439903"/>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75" name="object 1575"/>
          <p:cNvSpPr/>
          <p:nvPr/>
        </p:nvSpPr>
        <p:spPr>
          <a:xfrm>
            <a:off x="7014578" y="2439903"/>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76" name="object 1576"/>
          <p:cNvSpPr/>
          <p:nvPr/>
        </p:nvSpPr>
        <p:spPr>
          <a:xfrm>
            <a:off x="7145253" y="2439903"/>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77" name="object 1577"/>
          <p:cNvSpPr/>
          <p:nvPr/>
        </p:nvSpPr>
        <p:spPr>
          <a:xfrm>
            <a:off x="7014578" y="2601327"/>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78" name="object 157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10D0D"/>
          </a:solidFill>
        </p:spPr>
        <p:txBody>
          <a:bodyPr wrap="square" lIns="0" tIns="0" rIns="0" bIns="0" rtlCol="0"/>
          <a:lstStyle/>
          <a:p/>
        </p:txBody>
      </p:sp>
      <p:sp>
        <p:nvSpPr>
          <p:cNvPr id="1579" name="object 1579"/>
          <p:cNvSpPr/>
          <p:nvPr/>
        </p:nvSpPr>
        <p:spPr>
          <a:xfrm>
            <a:off x="7014578" y="2693569"/>
            <a:ext cx="0" cy="154305"/>
          </a:xfrm>
          <a:custGeom>
            <a:avLst/>
            <a:gdLst/>
            <a:ahLst/>
            <a:cxnLst/>
            <a:rect l="l" t="t" r="r" b="b"/>
            <a:pathLst>
              <a:path w="0" h="154305">
                <a:moveTo>
                  <a:pt x="0" y="0"/>
                </a:moveTo>
                <a:lnTo>
                  <a:pt x="0" y="153736"/>
                </a:lnTo>
              </a:path>
            </a:pathLst>
          </a:custGeom>
          <a:ln w="7686">
            <a:solidFill>
              <a:srgbClr val="B50101"/>
            </a:solidFill>
          </a:ln>
        </p:spPr>
        <p:txBody>
          <a:bodyPr wrap="square" lIns="0" tIns="0" rIns="0" bIns="0" rtlCol="0"/>
          <a:lstStyle/>
          <a:p/>
        </p:txBody>
      </p:sp>
      <p:sp>
        <p:nvSpPr>
          <p:cNvPr id="1580" name="object 1580"/>
          <p:cNvSpPr/>
          <p:nvPr/>
        </p:nvSpPr>
        <p:spPr>
          <a:xfrm>
            <a:off x="7014578" y="2693569"/>
            <a:ext cx="130810" cy="0"/>
          </a:xfrm>
          <a:custGeom>
            <a:avLst/>
            <a:gdLst/>
            <a:ahLst/>
            <a:cxnLst/>
            <a:rect l="l" t="t" r="r" b="b"/>
            <a:pathLst>
              <a:path w="130809" h="0">
                <a:moveTo>
                  <a:pt x="0" y="0"/>
                </a:moveTo>
                <a:lnTo>
                  <a:pt x="130676" y="0"/>
                </a:lnTo>
              </a:path>
            </a:pathLst>
          </a:custGeom>
          <a:ln w="7686">
            <a:solidFill>
              <a:srgbClr val="B50101"/>
            </a:solidFill>
          </a:ln>
        </p:spPr>
        <p:txBody>
          <a:bodyPr wrap="square" lIns="0" tIns="0" rIns="0" bIns="0" rtlCol="0"/>
          <a:lstStyle/>
          <a:p/>
        </p:txBody>
      </p:sp>
      <p:sp>
        <p:nvSpPr>
          <p:cNvPr id="1581" name="object 1581"/>
          <p:cNvSpPr/>
          <p:nvPr/>
        </p:nvSpPr>
        <p:spPr>
          <a:xfrm>
            <a:off x="7145253" y="2693569"/>
            <a:ext cx="0" cy="161925"/>
          </a:xfrm>
          <a:custGeom>
            <a:avLst/>
            <a:gdLst/>
            <a:ahLst/>
            <a:cxnLst/>
            <a:rect l="l" t="t" r="r" b="b"/>
            <a:pathLst>
              <a:path w="0" h="161925">
                <a:moveTo>
                  <a:pt x="0" y="0"/>
                </a:moveTo>
                <a:lnTo>
                  <a:pt x="0" y="161423"/>
                </a:lnTo>
              </a:path>
            </a:pathLst>
          </a:custGeom>
          <a:ln w="7686">
            <a:solidFill>
              <a:srgbClr val="B50101"/>
            </a:solidFill>
          </a:ln>
        </p:spPr>
        <p:txBody>
          <a:bodyPr wrap="square" lIns="0" tIns="0" rIns="0" bIns="0" rtlCol="0"/>
          <a:lstStyle/>
          <a:p/>
        </p:txBody>
      </p:sp>
      <p:sp>
        <p:nvSpPr>
          <p:cNvPr id="1582" name="object 1582"/>
          <p:cNvSpPr/>
          <p:nvPr/>
        </p:nvSpPr>
        <p:spPr>
          <a:xfrm>
            <a:off x="7014578" y="2854993"/>
            <a:ext cx="130810" cy="0"/>
          </a:xfrm>
          <a:custGeom>
            <a:avLst/>
            <a:gdLst/>
            <a:ahLst/>
            <a:cxnLst/>
            <a:rect l="l" t="t" r="r" b="b"/>
            <a:pathLst>
              <a:path w="130809" h="0">
                <a:moveTo>
                  <a:pt x="0" y="0"/>
                </a:moveTo>
                <a:lnTo>
                  <a:pt x="130676" y="0"/>
                </a:lnTo>
              </a:path>
            </a:pathLst>
          </a:custGeom>
          <a:ln w="7686">
            <a:solidFill>
              <a:srgbClr val="B50101"/>
            </a:solidFill>
          </a:ln>
        </p:spPr>
        <p:txBody>
          <a:bodyPr wrap="square" lIns="0" tIns="0" rIns="0" bIns="0" rtlCol="0"/>
          <a:lstStyle/>
          <a:p/>
        </p:txBody>
      </p:sp>
      <p:graphicFrame>
        <p:nvGraphicFramePr>
          <p:cNvPr id="1583" name="object 1583"/>
          <p:cNvGraphicFramePr>
            <a:graphicFrameLocks noGrp="1"/>
          </p:cNvGraphicFramePr>
          <p:nvPr/>
        </p:nvGraphicFramePr>
        <p:xfrm>
          <a:off x="315494" y="442901"/>
          <a:ext cx="6918325" cy="2734945"/>
        </p:xfrm>
        <a:graphic>
          <a:graphicData uri="http://schemas.openxmlformats.org/drawingml/2006/table">
            <a:tbl>
              <a:tblPr firstRow="1" bandRow="1">
                <a:tableStyleId>{2D5ABB26-0587-4C30-8999-92F81FD0307C}</a:tableStyleId>
              </a:tblPr>
              <a:tblGrid>
                <a:gridCol w="4070350"/>
                <a:gridCol w="1684654"/>
                <a:gridCol w="770890"/>
                <a:gridCol w="386079"/>
              </a:tblGrid>
              <a:tr h="252089">
                <a:tc>
                  <a:txBody>
                    <a:bodyPr/>
                    <a:lstStyle/>
                    <a:p>
                      <a:pPr>
                        <a:lnSpc>
                          <a:spcPts val="1195"/>
                        </a:lnSpc>
                      </a:pPr>
                      <a:r>
                        <a:rPr dirty="0" sz="1050" spc="15" b="1">
                          <a:solidFill>
                            <a:srgbClr val="007F06"/>
                          </a:solidFill>
                          <a:latin typeface="Arial"/>
                          <a:cs typeface="Arial"/>
                        </a:rPr>
                        <a:t>Industry </a:t>
                      </a:r>
                      <a:r>
                        <a:rPr dirty="0" sz="1050" spc="20" b="1">
                          <a:solidFill>
                            <a:srgbClr val="007F06"/>
                          </a:solidFill>
                          <a:latin typeface="Arial"/>
                          <a:cs typeface="Arial"/>
                        </a:rPr>
                        <a:t>Analysis </a:t>
                      </a:r>
                      <a:r>
                        <a:rPr dirty="0" sz="850" spc="-5" b="1">
                          <a:solidFill>
                            <a:srgbClr val="3E3E3E"/>
                          </a:solidFill>
                          <a:latin typeface="Arial"/>
                          <a:cs typeface="Arial"/>
                        </a:rPr>
                        <a:t>Zacks Industry Rank: </a:t>
                      </a:r>
                      <a:r>
                        <a:rPr dirty="0" sz="850" spc="-5">
                          <a:solidFill>
                            <a:srgbClr val="3E3E3E"/>
                          </a:solidFill>
                          <a:latin typeface="Arial"/>
                          <a:cs typeface="Arial"/>
                        </a:rPr>
                        <a:t>Top 40% (100 out of</a:t>
                      </a:r>
                      <a:r>
                        <a:rPr dirty="0" sz="850" spc="10">
                          <a:solidFill>
                            <a:srgbClr val="3E3E3E"/>
                          </a:solidFill>
                          <a:latin typeface="Arial"/>
                          <a:cs typeface="Arial"/>
                        </a:rPr>
                        <a:t> </a:t>
                      </a:r>
                      <a:r>
                        <a:rPr dirty="0" sz="850" spc="-5">
                          <a:solidFill>
                            <a:srgbClr val="3E3E3E"/>
                          </a:solidFill>
                          <a:latin typeface="Arial"/>
                          <a:cs typeface="Arial"/>
                        </a:rPr>
                        <a:t>253)</a:t>
                      </a:r>
                      <a:endParaRPr sz="850">
                        <a:latin typeface="Arial"/>
                        <a:cs typeface="Arial"/>
                      </a:endParaRPr>
                    </a:p>
                  </a:txBody>
                  <a:tcPr marL="0" marR="0" marB="0" marT="0"/>
                </a:tc>
                <a:tc>
                  <a:txBody>
                    <a:bodyPr/>
                    <a:lstStyle/>
                    <a:p>
                      <a:pPr>
                        <a:lnSpc>
                          <a:spcPts val="1195"/>
                        </a:lnSpc>
                      </a:pPr>
                      <a:r>
                        <a:rPr dirty="0" sz="1050" spc="20" b="1">
                          <a:solidFill>
                            <a:srgbClr val="007F06"/>
                          </a:solidFill>
                          <a:latin typeface="Arial"/>
                          <a:cs typeface="Arial"/>
                        </a:rPr>
                        <a:t>Top</a:t>
                      </a:r>
                      <a:r>
                        <a:rPr dirty="0" sz="1050" spc="5" b="1">
                          <a:solidFill>
                            <a:srgbClr val="007F06"/>
                          </a:solidFill>
                          <a:latin typeface="Arial"/>
                          <a:cs typeface="Arial"/>
                        </a:rPr>
                        <a:t> </a:t>
                      </a:r>
                      <a:r>
                        <a:rPr dirty="0" sz="1050" spc="20" b="1">
                          <a:solidFill>
                            <a:srgbClr val="007F06"/>
                          </a:solidFill>
                          <a:latin typeface="Arial"/>
                          <a:cs typeface="Arial"/>
                        </a:rPr>
                        <a:t>Peers</a:t>
                      </a:r>
                      <a:endParaRPr sz="1050">
                        <a:latin typeface="Arial"/>
                        <a:cs typeface="Arial"/>
                      </a:endParaRPr>
                    </a:p>
                  </a:txBody>
                  <a:tcPr marL="0" marR="0" marB="0" marT="0">
                    <a:lnB w="9525">
                      <a:solidFill>
                        <a:srgbClr val="CACACA"/>
                      </a:solidFill>
                      <a:prstDash val="solid"/>
                    </a:lnB>
                  </a:tcPr>
                </a:tc>
                <a:tc gridSpan="2">
                  <a:txBody>
                    <a:bodyPr/>
                    <a:lstStyle/>
                    <a:p>
                      <a:pPr>
                        <a:lnSpc>
                          <a:spcPct val="100000"/>
                        </a:lnSpc>
                      </a:pPr>
                      <a:endParaRPr sz="800">
                        <a:latin typeface="Times New Roman"/>
                        <a:cs typeface="Times New Roman"/>
                      </a:endParaRPr>
                    </a:p>
                  </a:txBody>
                  <a:tcPr marL="0" marR="0" marB="0" marT="0">
                    <a:lnB w="9525">
                      <a:solidFill>
                        <a:srgbClr val="CACACA"/>
                      </a:solidFill>
                      <a:prstDash val="solid"/>
                    </a:lnB>
                  </a:tcPr>
                </a:tc>
                <a:tc hMerge="1">
                  <a:txBody>
                    <a:bodyPr/>
                    <a:lstStyle/>
                    <a:p>
                      <a:pPr/>
                    </a:p>
                  </a:txBody>
                  <a:tcPr marL="0" marR="0" marB="0" marT="0"/>
                </a:tc>
              </a:tr>
              <a:tr h="176797">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85"/>
                        </a:spcBef>
                      </a:pPr>
                      <a:r>
                        <a:rPr dirty="0" sz="850" spc="-5" b="1">
                          <a:solidFill>
                            <a:srgbClr val="3E3E3E"/>
                          </a:solidFill>
                          <a:latin typeface="Arial"/>
                          <a:cs typeface="Arial"/>
                        </a:rPr>
                        <a:t>Company</a:t>
                      </a:r>
                      <a:r>
                        <a:rPr dirty="0" sz="850" spc="-10" b="1">
                          <a:solidFill>
                            <a:srgbClr val="3E3E3E"/>
                          </a:solidFill>
                          <a:latin typeface="Arial"/>
                          <a:cs typeface="Arial"/>
                        </a:rPr>
                        <a:t> </a:t>
                      </a:r>
                      <a:r>
                        <a:rPr dirty="0" sz="850" spc="-5" b="1">
                          <a:solidFill>
                            <a:srgbClr val="3E3E3E"/>
                          </a:solidFill>
                          <a:latin typeface="Arial"/>
                          <a:cs typeface="Arial"/>
                        </a:rPr>
                        <a:t>(Ticker)</a:t>
                      </a:r>
                      <a:endParaRPr sz="850">
                        <a:latin typeface="Arial"/>
                        <a:cs typeface="Arial"/>
                      </a:endParaRPr>
                    </a:p>
                  </a:txBody>
                  <a:tcPr marL="0" marR="0" marB="0" marT="10795">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35560">
                        <a:lnSpc>
                          <a:spcPct val="100000"/>
                        </a:lnSpc>
                        <a:spcBef>
                          <a:spcPts val="85"/>
                        </a:spcBef>
                      </a:pPr>
                      <a:r>
                        <a:rPr dirty="0" sz="850" b="1">
                          <a:solidFill>
                            <a:srgbClr val="3E3E3E"/>
                          </a:solidFill>
                          <a:latin typeface="Arial"/>
                          <a:cs typeface="Arial"/>
                        </a:rPr>
                        <a:t>Rec</a:t>
                      </a:r>
                      <a:endParaRPr sz="850">
                        <a:latin typeface="Arial"/>
                        <a:cs typeface="Arial"/>
                      </a:endParaRPr>
                    </a:p>
                  </a:txBody>
                  <a:tcPr marL="0" marR="0" marB="0" marT="10795">
                    <a:lnT w="9525">
                      <a:solidFill>
                        <a:srgbClr val="CACACA"/>
                      </a:solidFill>
                      <a:prstDash val="solid"/>
                    </a:lnT>
                    <a:lnB w="9525">
                      <a:solidFill>
                        <a:srgbClr val="CACACA"/>
                      </a:solidFill>
                      <a:prstDash val="solid"/>
                    </a:lnB>
                  </a:tcPr>
                </a:tc>
                <a:tc>
                  <a:txBody>
                    <a:bodyPr/>
                    <a:lstStyle/>
                    <a:p>
                      <a:pPr marL="43180">
                        <a:lnSpc>
                          <a:spcPct val="100000"/>
                        </a:lnSpc>
                        <a:spcBef>
                          <a:spcPts val="85"/>
                        </a:spcBef>
                      </a:pPr>
                      <a:r>
                        <a:rPr dirty="0" sz="850" spc="-5" b="1">
                          <a:solidFill>
                            <a:srgbClr val="3E3E3E"/>
                          </a:solidFill>
                          <a:latin typeface="Arial"/>
                          <a:cs typeface="Arial"/>
                        </a:rPr>
                        <a:t>Rank</a:t>
                      </a:r>
                      <a:endParaRPr sz="850">
                        <a:latin typeface="Arial"/>
                        <a:cs typeface="Arial"/>
                      </a:endParaRPr>
                    </a:p>
                  </a:txBody>
                  <a:tcPr marL="0" marR="0" marB="0" marT="10795">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Emerson Electric Co.</a:t>
                      </a:r>
                      <a:r>
                        <a:rPr dirty="0" sz="850" spc="-30">
                          <a:solidFill>
                            <a:srgbClr val="3E3E3E"/>
                          </a:solidFill>
                          <a:latin typeface="Arial"/>
                          <a:cs typeface="Arial"/>
                        </a:rPr>
                        <a:t> </a:t>
                      </a:r>
                      <a:r>
                        <a:rPr dirty="0" sz="850" spc="-5" b="1">
                          <a:solidFill>
                            <a:srgbClr val="3E3E3E"/>
                          </a:solidFill>
                          <a:latin typeface="Arial"/>
                          <a:cs typeface="Arial"/>
                        </a:rPr>
                        <a:t>(EMR)</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55880">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Danaher Corporation</a:t>
                      </a:r>
                      <a:r>
                        <a:rPr dirty="0" sz="850" spc="15">
                          <a:solidFill>
                            <a:srgbClr val="3E3E3E"/>
                          </a:solidFill>
                          <a:latin typeface="Arial"/>
                          <a:cs typeface="Arial"/>
                        </a:rPr>
                        <a:t> </a:t>
                      </a:r>
                      <a:r>
                        <a:rPr dirty="0" sz="850" spc="-5" b="1">
                          <a:solidFill>
                            <a:srgbClr val="3E3E3E"/>
                          </a:solidFill>
                          <a:latin typeface="Arial"/>
                          <a:cs typeface="Arial"/>
                        </a:rPr>
                        <a:t>(DHR)</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General Electric</a:t>
                      </a:r>
                      <a:r>
                        <a:rPr dirty="0" sz="850" spc="-10">
                          <a:solidFill>
                            <a:srgbClr val="3E3E3E"/>
                          </a:solidFill>
                          <a:latin typeface="Arial"/>
                          <a:cs typeface="Arial"/>
                        </a:rPr>
                        <a:t> </a:t>
                      </a:r>
                      <a:r>
                        <a:rPr dirty="0" sz="850" spc="-20">
                          <a:solidFill>
                            <a:srgbClr val="3E3E3E"/>
                          </a:solidFill>
                          <a:latin typeface="Arial"/>
                          <a:cs typeface="Arial"/>
                        </a:rPr>
                        <a:t>Com…</a:t>
                      </a:r>
                      <a:r>
                        <a:rPr dirty="0" sz="850" spc="-20" b="1">
                          <a:solidFill>
                            <a:srgbClr val="3E3E3E"/>
                          </a:solidFill>
                          <a:latin typeface="Arial"/>
                          <a:cs typeface="Arial"/>
                        </a:rPr>
                        <a:t>(GE)</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4</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Garmin Ltd.</a:t>
                      </a:r>
                      <a:r>
                        <a:rPr dirty="0" sz="850" spc="-10">
                          <a:solidFill>
                            <a:srgbClr val="3E3E3E"/>
                          </a:solidFill>
                          <a:latin typeface="Arial"/>
                          <a:cs typeface="Arial"/>
                        </a:rPr>
                        <a:t> </a:t>
                      </a:r>
                      <a:r>
                        <a:rPr dirty="0" sz="850" spc="-5" b="1">
                          <a:solidFill>
                            <a:srgbClr val="3E3E3E"/>
                          </a:solidFill>
                          <a:latin typeface="Arial"/>
                          <a:cs typeface="Arial"/>
                        </a:rPr>
                        <a:t>(GRMN)</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3M Company</a:t>
                      </a:r>
                      <a:r>
                        <a:rPr dirty="0" sz="850" spc="-15">
                          <a:solidFill>
                            <a:srgbClr val="3E3E3E"/>
                          </a:solidFill>
                          <a:latin typeface="Arial"/>
                          <a:cs typeface="Arial"/>
                        </a:rPr>
                        <a:t> </a:t>
                      </a:r>
                      <a:r>
                        <a:rPr dirty="0" sz="850" spc="-5" b="1">
                          <a:solidFill>
                            <a:srgbClr val="3E3E3E"/>
                          </a:solidFill>
                          <a:latin typeface="Arial"/>
                          <a:cs typeface="Arial"/>
                        </a:rPr>
                        <a:t>(MMM)</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ParkerHannifin</a:t>
                      </a:r>
                      <a:r>
                        <a:rPr dirty="0" sz="850" spc="-10">
                          <a:solidFill>
                            <a:srgbClr val="3E3E3E"/>
                          </a:solidFill>
                          <a:latin typeface="Arial"/>
                          <a:cs typeface="Arial"/>
                        </a:rPr>
                        <a:t> </a:t>
                      </a:r>
                      <a:r>
                        <a:rPr dirty="0" sz="850" spc="-15">
                          <a:solidFill>
                            <a:srgbClr val="3E3E3E"/>
                          </a:solidFill>
                          <a:latin typeface="Arial"/>
                          <a:cs typeface="Arial"/>
                        </a:rPr>
                        <a:t>Corpo…</a:t>
                      </a:r>
                      <a:r>
                        <a:rPr dirty="0" sz="850" spc="-15" b="1">
                          <a:solidFill>
                            <a:srgbClr val="3E3E3E"/>
                          </a:solidFill>
                          <a:latin typeface="Arial"/>
                          <a:cs typeface="Arial"/>
                        </a:rPr>
                        <a:t>(PH)</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Zebra Technologies</a:t>
                      </a:r>
                      <a:r>
                        <a:rPr dirty="0" sz="850" spc="-10">
                          <a:solidFill>
                            <a:srgbClr val="3E3E3E"/>
                          </a:solidFill>
                          <a:latin typeface="Arial"/>
                          <a:cs typeface="Arial"/>
                        </a:rPr>
                        <a:t> </a:t>
                      </a:r>
                      <a:r>
                        <a:rPr dirty="0" sz="850" spc="-20">
                          <a:solidFill>
                            <a:srgbClr val="3E3E3E"/>
                          </a:solidFill>
                          <a:latin typeface="Arial"/>
                          <a:cs typeface="Arial"/>
                        </a:rPr>
                        <a:t>C…</a:t>
                      </a:r>
                      <a:r>
                        <a:rPr dirty="0" sz="850" spc="-20" b="1">
                          <a:solidFill>
                            <a:srgbClr val="3E3E3E"/>
                          </a:solidFill>
                          <a:latin typeface="Arial"/>
                          <a:cs typeface="Arial"/>
                        </a:rPr>
                        <a:t>(ZBRA)</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69039">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lnB w="9525">
                      <a:solidFill>
                        <a:srgbClr val="CACACA"/>
                      </a:solidFill>
                      <a:prstDash val="solid"/>
                    </a:lnB>
                  </a:tcPr>
                </a:tc>
                <a:tc>
                  <a:txBody>
                    <a:bodyPr/>
                    <a:lstStyle/>
                    <a:p>
                      <a:pPr marL="64769">
                        <a:lnSpc>
                          <a:spcPct val="100000"/>
                        </a:lnSpc>
                        <a:spcBef>
                          <a:spcPts val="330"/>
                        </a:spcBef>
                      </a:pPr>
                      <a:r>
                        <a:rPr dirty="0" sz="850" spc="-5">
                          <a:solidFill>
                            <a:srgbClr val="3E3E3E"/>
                          </a:solidFill>
                          <a:latin typeface="Arial"/>
                          <a:cs typeface="Arial"/>
                        </a:rPr>
                        <a:t>Safran SA</a:t>
                      </a:r>
                      <a:r>
                        <a:rPr dirty="0" sz="850" spc="10">
                          <a:solidFill>
                            <a:srgbClr val="3E3E3E"/>
                          </a:solidFill>
                          <a:latin typeface="Arial"/>
                          <a:cs typeface="Arial"/>
                        </a:rPr>
                        <a:t> </a:t>
                      </a:r>
                      <a:r>
                        <a:rPr dirty="0" sz="850" spc="-5" b="1">
                          <a:solidFill>
                            <a:srgbClr val="3E3E3E"/>
                          </a:solidFill>
                          <a:latin typeface="Arial"/>
                          <a:cs typeface="Arial"/>
                        </a:rPr>
                        <a:t>(SAFRY)</a:t>
                      </a:r>
                      <a:endParaRPr sz="850">
                        <a:latin typeface="Arial"/>
                        <a:cs typeface="Arial"/>
                      </a:endParaRPr>
                    </a:p>
                  </a:txBody>
                  <a:tcPr marL="0" marR="0" marB="0" marT="41910">
                    <a:lnL w="9525">
                      <a:solidFill>
                        <a:srgbClr val="CACACA"/>
                      </a:solidFill>
                      <a:prstDash val="solid"/>
                    </a:lnL>
                    <a:lnT w="9525">
                      <a:solidFill>
                        <a:srgbClr val="CACACA"/>
                      </a:solidFill>
                      <a:prstDash val="solid"/>
                    </a:lnT>
                    <a:lnB w="19050">
                      <a:solidFill>
                        <a:srgbClr val="CACACA"/>
                      </a:solidFill>
                      <a:prstDash val="solid"/>
                    </a:lnB>
                  </a:tcPr>
                </a:tc>
                <a:tc>
                  <a:txBody>
                    <a:bodyPr/>
                    <a:lstStyle/>
                    <a:p>
                      <a:pPr algn="r" marR="55880">
                        <a:lnSpc>
                          <a:spcPct val="100000"/>
                        </a:lnSpc>
                        <a:spcBef>
                          <a:spcPts val="480"/>
                        </a:spcBef>
                      </a:pPr>
                      <a:r>
                        <a:rPr dirty="0" sz="700" b="1">
                          <a:solidFill>
                            <a:srgbClr val="67090A"/>
                          </a:solidFill>
                          <a:latin typeface="Arial"/>
                          <a:cs typeface="Arial"/>
                        </a:rPr>
                        <a:t>Underperform</a:t>
                      </a:r>
                      <a:endParaRPr sz="700">
                        <a:latin typeface="Arial"/>
                        <a:cs typeface="Arial"/>
                      </a:endParaRPr>
                    </a:p>
                  </a:txBody>
                  <a:tcPr marL="0" marR="0" marB="0" marT="60960">
                    <a:lnT w="9525">
                      <a:solidFill>
                        <a:srgbClr val="CACACA"/>
                      </a:solidFill>
                      <a:prstDash val="solid"/>
                    </a:lnT>
                    <a:lnB w="19050">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5</a:t>
                      </a:r>
                      <a:endParaRPr sz="750">
                        <a:latin typeface="Arial"/>
                        <a:cs typeface="Arial"/>
                      </a:endParaRPr>
                    </a:p>
                  </a:txBody>
                  <a:tcPr marL="0" marR="0" marB="0" marT="77470">
                    <a:lnR w="9525">
                      <a:solidFill>
                        <a:srgbClr val="CACACA"/>
                      </a:solidFill>
                      <a:prstDash val="solid"/>
                    </a:lnR>
                    <a:lnT w="9525">
                      <a:solidFill>
                        <a:srgbClr val="CACACA"/>
                      </a:solidFill>
                      <a:prstDash val="solid"/>
                    </a:lnT>
                    <a:lnB w="19050">
                      <a:solidFill>
                        <a:srgbClr val="CACACA"/>
                      </a:solidFill>
                      <a:prstDash val="solid"/>
                    </a:lnB>
                  </a:tcPr>
                </a:tc>
              </a:tr>
              <a:tr h="253665">
                <a:tc>
                  <a:txBody>
                    <a:bodyPr/>
                    <a:lstStyle/>
                    <a:p>
                      <a:pPr marL="133985">
                        <a:lnSpc>
                          <a:spcPct val="100000"/>
                        </a:lnSpc>
                        <a:spcBef>
                          <a:spcPts val="310"/>
                        </a:spcBef>
                        <a:tabLst>
                          <a:tab pos="1656080" algn="l"/>
                        </a:tabLst>
                      </a:pPr>
                      <a:r>
                        <a:rPr dirty="0" sz="1050" spc="15" b="1">
                          <a:solidFill>
                            <a:srgbClr val="007F06"/>
                          </a:solidFill>
                          <a:latin typeface="Arial"/>
                          <a:cs typeface="Arial"/>
                        </a:rPr>
                        <a:t>Industry</a:t>
                      </a:r>
                      <a:r>
                        <a:rPr dirty="0" sz="1050" spc="30" b="1">
                          <a:solidFill>
                            <a:srgbClr val="007F06"/>
                          </a:solidFill>
                          <a:latin typeface="Arial"/>
                          <a:cs typeface="Arial"/>
                        </a:rPr>
                        <a:t> </a:t>
                      </a:r>
                      <a:r>
                        <a:rPr dirty="0" sz="1050" spc="20" b="1">
                          <a:solidFill>
                            <a:srgbClr val="007F06"/>
                          </a:solidFill>
                          <a:latin typeface="Arial"/>
                          <a:cs typeface="Arial"/>
                        </a:rPr>
                        <a:t>Comparison	</a:t>
                      </a:r>
                      <a:r>
                        <a:rPr dirty="0" sz="850" spc="-5">
                          <a:solidFill>
                            <a:srgbClr val="3E3E3E"/>
                          </a:solidFill>
                          <a:latin typeface="Arial"/>
                          <a:cs typeface="Arial"/>
                        </a:rPr>
                        <a:t>Industry: Diversified Operations</a:t>
                      </a:r>
                      <a:endParaRPr sz="850">
                        <a:latin typeface="Arial"/>
                        <a:cs typeface="Arial"/>
                      </a:endParaRPr>
                    </a:p>
                  </a:txBody>
                  <a:tcPr marL="0" marR="0" marB="0" marT="3937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L="384175">
                        <a:lnSpc>
                          <a:spcPct val="100000"/>
                        </a:lnSpc>
                        <a:spcBef>
                          <a:spcPts val="450"/>
                        </a:spcBef>
                      </a:pPr>
                      <a:r>
                        <a:rPr dirty="0" sz="850" spc="-5">
                          <a:solidFill>
                            <a:srgbClr val="3E3E3E"/>
                          </a:solidFill>
                          <a:latin typeface="Arial"/>
                          <a:cs typeface="Arial"/>
                        </a:rPr>
                        <a:t>Industry</a:t>
                      </a:r>
                      <a:r>
                        <a:rPr dirty="0" sz="850" spc="-10">
                          <a:solidFill>
                            <a:srgbClr val="3E3E3E"/>
                          </a:solidFill>
                          <a:latin typeface="Arial"/>
                          <a:cs typeface="Arial"/>
                        </a:rPr>
                        <a:t> </a:t>
                      </a:r>
                      <a:r>
                        <a:rPr dirty="0" sz="850" spc="-5">
                          <a:solidFill>
                            <a:srgbClr val="3E3E3E"/>
                          </a:solidFill>
                          <a:latin typeface="Arial"/>
                          <a:cs typeface="Arial"/>
                        </a:rPr>
                        <a:t>Peers</a:t>
                      </a:r>
                      <a:endParaRPr sz="850">
                        <a:latin typeface="Arial"/>
                        <a:cs typeface="Arial"/>
                      </a:endParaRPr>
                    </a:p>
                  </a:txBody>
                  <a:tcPr marL="0" marR="0" marB="0" marT="5715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a:cs typeface="Times New Roman"/>
                      </a:endParaRPr>
                    </a:p>
                  </a:txBody>
                  <a:tcPr marL="0" marR="0" marB="0" marT="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lnT w="19050">
                      <a:solidFill>
                        <a:srgbClr val="CACACA"/>
                      </a:solidFill>
                      <a:prstDash val="solid"/>
                    </a:lnT>
                    <a:lnB w="9525">
                      <a:solidFill>
                        <a:srgbClr val="CACACA"/>
                      </a:solidFill>
                      <a:prstDash val="solid"/>
                    </a:lnB>
                  </a:tcPr>
                </a:tc>
              </a:tr>
            </a:tbl>
          </a:graphicData>
        </a:graphic>
      </p:graphicFrame>
      <p:sp>
        <p:nvSpPr>
          <p:cNvPr id="1584" name="object 1584"/>
          <p:cNvSpPr/>
          <p:nvPr/>
        </p:nvSpPr>
        <p:spPr>
          <a:xfrm>
            <a:off x="319338" y="98115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585" name="object 1585"/>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586" name="object 1586"/>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87" name="object 1587"/>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588" name="object 1588"/>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589" name="object 1589"/>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590" name="object 159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591" name="object 1591"/>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592" name="object 1592"/>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0"/>
              </a:rPr>
              <a:t>www.zacks.com</a:t>
            </a:r>
            <a:endParaRPr sz="850">
              <a:latin typeface="Arial"/>
              <a:cs typeface="Arial"/>
            </a:endParaRPr>
          </a:p>
        </p:txBody>
      </p:sp>
      <p:sp>
        <p:nvSpPr>
          <p:cNvPr id="1593" name="object 1593"/>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3223961"/>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47534" cy="31280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Stock Rating</a:t>
            </a:r>
            <a:r>
              <a:rPr dirty="0" sz="1050" spc="-15" b="1">
                <a:solidFill>
                  <a:srgbClr val="007F06"/>
                </a:solidFill>
                <a:latin typeface="Arial"/>
                <a:cs typeface="Arial"/>
              </a:rPr>
              <a:t> </a:t>
            </a:r>
            <a:r>
              <a:rPr dirty="0" sz="1050" spc="20" b="1">
                <a:solidFill>
                  <a:srgbClr val="007F06"/>
                </a:solidFill>
                <a:latin typeface="Arial"/>
                <a:cs typeface="Arial"/>
              </a:rPr>
              <a:t>System</a:t>
            </a:r>
            <a:endParaRPr sz="1050">
              <a:latin typeface="Arial"/>
              <a:cs typeface="Arial"/>
            </a:endParaRPr>
          </a:p>
          <a:p>
            <a:pPr algn="just" marL="12700" marR="6985">
              <a:lnSpc>
                <a:spcPct val="112700"/>
              </a:lnSpc>
              <a:spcBef>
                <a:spcPts val="565"/>
              </a:spcBef>
            </a:pPr>
            <a:r>
              <a:rPr dirty="0" sz="850" spc="-5">
                <a:solidFill>
                  <a:srgbClr val="3E3E3E"/>
                </a:solidFill>
                <a:latin typeface="Arial"/>
                <a:cs typeface="Arial"/>
              </a:rPr>
              <a:t>We offer two rating systems that take into account investors' holding horizons: Zacks Rank and Zacks Recommendation. Each provides valuable  insights</a:t>
            </a:r>
            <a:r>
              <a:rPr dirty="0" sz="850" spc="10">
                <a:solidFill>
                  <a:srgbClr val="3E3E3E"/>
                </a:solidFill>
                <a:latin typeface="Arial"/>
                <a:cs typeface="Arial"/>
              </a:rPr>
              <a:t> </a:t>
            </a:r>
            <a:r>
              <a:rPr dirty="0" sz="850" spc="-5">
                <a:solidFill>
                  <a:srgbClr val="3E3E3E"/>
                </a:solidFill>
                <a:latin typeface="Arial"/>
                <a:cs typeface="Arial"/>
              </a:rPr>
              <a:t>into</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future</a:t>
            </a:r>
            <a:r>
              <a:rPr dirty="0" sz="850" spc="10">
                <a:solidFill>
                  <a:srgbClr val="3E3E3E"/>
                </a:solidFill>
                <a:latin typeface="Arial"/>
                <a:cs typeface="Arial"/>
              </a:rPr>
              <a:t> </a:t>
            </a:r>
            <a:r>
              <a:rPr dirty="0" sz="850" spc="-5">
                <a:solidFill>
                  <a:srgbClr val="3E3E3E"/>
                </a:solidFill>
                <a:latin typeface="Arial"/>
                <a:cs typeface="Arial"/>
              </a:rPr>
              <a:t>profitability</a:t>
            </a:r>
            <a:r>
              <a:rPr dirty="0" sz="850" spc="10">
                <a:solidFill>
                  <a:srgbClr val="3E3E3E"/>
                </a:solidFill>
                <a:latin typeface="Arial"/>
                <a:cs typeface="Arial"/>
              </a:rPr>
              <a:t> </a:t>
            </a:r>
            <a:r>
              <a:rPr dirty="0" sz="850" spc="-5">
                <a:solidFill>
                  <a:srgbClr val="3E3E3E"/>
                </a:solidFill>
                <a:latin typeface="Arial"/>
                <a:cs typeface="Arial"/>
              </a:rPr>
              <a:t>of</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can</a:t>
            </a:r>
            <a:r>
              <a:rPr dirty="0" sz="850" spc="10">
                <a:solidFill>
                  <a:srgbClr val="3E3E3E"/>
                </a:solidFill>
                <a:latin typeface="Arial"/>
                <a:cs typeface="Arial"/>
              </a:rPr>
              <a:t> </a:t>
            </a:r>
            <a:r>
              <a:rPr dirty="0" sz="850" spc="-5">
                <a:solidFill>
                  <a:srgbClr val="3E3E3E"/>
                </a:solidFill>
                <a:latin typeface="Arial"/>
                <a:cs typeface="Arial"/>
              </a:rPr>
              <a:t>be</a:t>
            </a:r>
            <a:r>
              <a:rPr dirty="0" sz="850" spc="10">
                <a:solidFill>
                  <a:srgbClr val="3E3E3E"/>
                </a:solidFill>
                <a:latin typeface="Arial"/>
                <a:cs typeface="Arial"/>
              </a:rPr>
              <a:t> </a:t>
            </a:r>
            <a:r>
              <a:rPr dirty="0" sz="850" spc="-5">
                <a:solidFill>
                  <a:srgbClr val="3E3E3E"/>
                </a:solidFill>
                <a:latin typeface="Arial"/>
                <a:cs typeface="Arial"/>
              </a:rPr>
              <a:t>used</a:t>
            </a:r>
            <a:r>
              <a:rPr dirty="0" sz="850" spc="10">
                <a:solidFill>
                  <a:srgbClr val="3E3E3E"/>
                </a:solidFill>
                <a:latin typeface="Arial"/>
                <a:cs typeface="Arial"/>
              </a:rPr>
              <a:t> </a:t>
            </a:r>
            <a:r>
              <a:rPr dirty="0" sz="850" spc="-5">
                <a:solidFill>
                  <a:srgbClr val="3E3E3E"/>
                </a:solidFill>
                <a:latin typeface="Arial"/>
                <a:cs typeface="Arial"/>
              </a:rPr>
              <a:t>separately</a:t>
            </a:r>
            <a:r>
              <a:rPr dirty="0" sz="850" spc="10">
                <a:solidFill>
                  <a:srgbClr val="3E3E3E"/>
                </a:solidFill>
                <a:latin typeface="Arial"/>
                <a:cs typeface="Arial"/>
              </a:rPr>
              <a:t> </a:t>
            </a:r>
            <a:r>
              <a:rPr dirty="0" sz="850" spc="-5">
                <a:solidFill>
                  <a:srgbClr val="3E3E3E"/>
                </a:solidFill>
                <a:latin typeface="Arial"/>
                <a:cs typeface="Arial"/>
              </a:rPr>
              <a:t>or</a:t>
            </a:r>
            <a:r>
              <a:rPr dirty="0" sz="850" spc="10">
                <a:solidFill>
                  <a:srgbClr val="3E3E3E"/>
                </a:solidFill>
                <a:latin typeface="Arial"/>
                <a:cs typeface="Arial"/>
              </a:rPr>
              <a:t> </a:t>
            </a:r>
            <a:r>
              <a:rPr dirty="0" sz="850" spc="-5">
                <a:solidFill>
                  <a:srgbClr val="3E3E3E"/>
                </a:solidFill>
                <a:latin typeface="Arial"/>
                <a:cs typeface="Arial"/>
              </a:rPr>
              <a:t>in</a:t>
            </a:r>
            <a:r>
              <a:rPr dirty="0" sz="850" spc="10">
                <a:solidFill>
                  <a:srgbClr val="3E3E3E"/>
                </a:solidFill>
                <a:latin typeface="Arial"/>
                <a:cs typeface="Arial"/>
              </a:rPr>
              <a:t> </a:t>
            </a:r>
            <a:r>
              <a:rPr dirty="0" sz="850" spc="-5">
                <a:solidFill>
                  <a:srgbClr val="3E3E3E"/>
                </a:solidFill>
                <a:latin typeface="Arial"/>
                <a:cs typeface="Arial"/>
              </a:rPr>
              <a:t>combination</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each</a:t>
            </a:r>
            <a:r>
              <a:rPr dirty="0" sz="850" spc="10">
                <a:solidFill>
                  <a:srgbClr val="3E3E3E"/>
                </a:solidFill>
                <a:latin typeface="Arial"/>
                <a:cs typeface="Arial"/>
              </a:rPr>
              <a:t> </a:t>
            </a:r>
            <a:r>
              <a:rPr dirty="0" sz="850" spc="-5">
                <a:solidFill>
                  <a:srgbClr val="3E3E3E"/>
                </a:solidFill>
                <a:latin typeface="Arial"/>
                <a:cs typeface="Arial"/>
              </a:rPr>
              <a:t>other</a:t>
            </a:r>
            <a:r>
              <a:rPr dirty="0" sz="850" spc="10">
                <a:solidFill>
                  <a:srgbClr val="3E3E3E"/>
                </a:solidFill>
                <a:latin typeface="Arial"/>
                <a:cs typeface="Arial"/>
              </a:rPr>
              <a:t> </a:t>
            </a:r>
            <a:r>
              <a:rPr dirty="0" sz="850" spc="-5">
                <a:solidFill>
                  <a:srgbClr val="3E3E3E"/>
                </a:solidFill>
                <a:latin typeface="Arial"/>
                <a:cs typeface="Arial"/>
              </a:rPr>
              <a:t>depending</a:t>
            </a:r>
            <a:r>
              <a:rPr dirty="0" sz="850" spc="15">
                <a:solidFill>
                  <a:srgbClr val="3E3E3E"/>
                </a:solidFill>
                <a:latin typeface="Arial"/>
                <a:cs typeface="Arial"/>
              </a:rPr>
              <a:t> </a:t>
            </a:r>
            <a:r>
              <a:rPr dirty="0" sz="850" spc="-5">
                <a:solidFill>
                  <a:srgbClr val="3E3E3E"/>
                </a:solidFill>
                <a:latin typeface="Arial"/>
                <a:cs typeface="Arial"/>
              </a:rPr>
              <a:t>on</a:t>
            </a:r>
            <a:r>
              <a:rPr dirty="0" sz="850" spc="10">
                <a:solidFill>
                  <a:srgbClr val="3E3E3E"/>
                </a:solidFill>
                <a:latin typeface="Arial"/>
                <a:cs typeface="Arial"/>
              </a:rPr>
              <a:t> </a:t>
            </a:r>
            <a:r>
              <a:rPr dirty="0" sz="850" spc="-5">
                <a:solidFill>
                  <a:srgbClr val="3E3E3E"/>
                </a:solidFill>
                <a:latin typeface="Arial"/>
                <a:cs typeface="Arial"/>
              </a:rPr>
              <a:t>your</a:t>
            </a:r>
            <a:r>
              <a:rPr dirty="0" sz="850" spc="10">
                <a:solidFill>
                  <a:srgbClr val="3E3E3E"/>
                </a:solidFill>
                <a:latin typeface="Arial"/>
                <a:cs typeface="Arial"/>
              </a:rPr>
              <a:t> </a:t>
            </a:r>
            <a:r>
              <a:rPr dirty="0" sz="850" spc="-5">
                <a:solidFill>
                  <a:srgbClr val="3E3E3E"/>
                </a:solidFill>
                <a:latin typeface="Arial"/>
                <a:cs typeface="Arial"/>
              </a:rPr>
              <a:t>investment</a:t>
            </a:r>
            <a:r>
              <a:rPr dirty="0" sz="850" spc="10">
                <a:solidFill>
                  <a:srgbClr val="3E3E3E"/>
                </a:solidFill>
                <a:latin typeface="Arial"/>
                <a:cs typeface="Arial"/>
              </a:rPr>
              <a:t> </a:t>
            </a:r>
            <a:r>
              <a:rPr dirty="0" sz="850" spc="-5">
                <a:solidFill>
                  <a:srgbClr val="3E3E3E"/>
                </a:solidFill>
                <a:latin typeface="Arial"/>
                <a:cs typeface="Arial"/>
              </a:rPr>
              <a:t>style.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Recommendation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The Zacks Recommendation aims to predict performance over the next 6 to 12 months. The foundation for the quantitatively determined Zacks  Recommendation is trends in the company's estimate revisions and earnings outlook. The Zacks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Zacks quantitative rating system. But we have given our analysts the ability to override the Zacks Recommendation for the 1200  stocks that they follow. The reason for the analyst over-rides is that there are often factors such as valuation, industry conditions and  management effectiveness that a trained investment professional can spot better than a quantitative</a:t>
            </a:r>
            <a:r>
              <a:rPr dirty="0" sz="850" spc="35">
                <a:solidFill>
                  <a:srgbClr val="3E3E3E"/>
                </a:solidFill>
                <a:latin typeface="Arial"/>
                <a:cs typeface="Arial"/>
              </a:rPr>
              <a:t> </a:t>
            </a:r>
            <a:r>
              <a:rPr dirty="0" sz="850" spc="-5">
                <a:solidFill>
                  <a:srgbClr val="3E3E3E"/>
                </a:solidFill>
                <a:latin typeface="Arial"/>
                <a:cs typeface="Arial"/>
              </a:rPr>
              <a:t>model.</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Rank</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The Zacks Rank is our short-term rating system that is most effective over the one- to three-month holding horizon. The underlying driver for the  quantitatively-determined Zacks Rank is the same as the Zacks Recommendation, and reflects trends in earnings estimate</a:t>
            </a:r>
            <a:r>
              <a:rPr dirty="0" sz="850" spc="130">
                <a:solidFill>
                  <a:srgbClr val="3E3E3E"/>
                </a:solidFill>
                <a:latin typeface="Arial"/>
                <a:cs typeface="Arial"/>
              </a:rPr>
              <a:t> </a:t>
            </a:r>
            <a:r>
              <a:rPr dirty="0" sz="850" spc="-5">
                <a:solidFill>
                  <a:srgbClr val="3E3E3E"/>
                </a:solidFill>
                <a:latin typeface="Arial"/>
                <a:cs typeface="Arial"/>
              </a:rPr>
              <a:t>revisions.</a:t>
            </a:r>
            <a:endParaRPr sz="850">
              <a:latin typeface="Arial"/>
              <a:cs typeface="Arial"/>
            </a:endParaRPr>
          </a:p>
          <a:p>
            <a:pPr>
              <a:lnSpc>
                <a:spcPct val="100000"/>
              </a:lnSpc>
            </a:pPr>
            <a:endParaRPr sz="900">
              <a:latin typeface="Times New Roman"/>
              <a:cs typeface="Times New Roman"/>
            </a:endParaRPr>
          </a:p>
          <a:p>
            <a:pPr>
              <a:lnSpc>
                <a:spcPct val="100000"/>
              </a:lnSpc>
              <a:spcBef>
                <a:spcPts val="25"/>
              </a:spcBef>
            </a:pPr>
            <a:endParaRPr sz="700">
              <a:latin typeface="Times New Roman"/>
              <a:cs typeface="Times New Roman"/>
            </a:endParaRPr>
          </a:p>
          <a:p>
            <a:pPr marL="12700">
              <a:lnSpc>
                <a:spcPct val="100000"/>
              </a:lnSpc>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p:txBody>
      </p:sp>
      <p:sp>
        <p:nvSpPr>
          <p:cNvPr id="4" name="object 4"/>
          <p:cNvSpPr txBox="1"/>
          <p:nvPr/>
        </p:nvSpPr>
        <p:spPr>
          <a:xfrm>
            <a:off x="302794" y="3660942"/>
            <a:ext cx="5121275" cy="5543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a:p>
            <a:pPr marL="12700" marR="5080">
              <a:lnSpc>
                <a:spcPct val="112700"/>
              </a:lnSpc>
              <a:spcBef>
                <a:spcPts val="565"/>
              </a:spcBef>
            </a:pPr>
            <a:r>
              <a:rPr dirty="0" sz="850" spc="-5">
                <a:solidFill>
                  <a:srgbClr val="3E3E3E"/>
                </a:solidFill>
                <a:latin typeface="Arial"/>
                <a:cs typeface="Arial"/>
              </a:rPr>
              <a:t>The Zacks Style Score is as a complementary indicator to the Zacks rating system, giving investors a way  to focus on the highest rated stocks that best fit their own stock picking</a:t>
            </a:r>
            <a:r>
              <a:rPr dirty="0" sz="850" spc="40">
                <a:solidFill>
                  <a:srgbClr val="3E3E3E"/>
                </a:solidFill>
                <a:latin typeface="Arial"/>
                <a:cs typeface="Arial"/>
              </a:rPr>
              <a:t> </a:t>
            </a:r>
            <a:r>
              <a:rPr dirty="0" sz="850" spc="-5">
                <a:solidFill>
                  <a:srgbClr val="3E3E3E"/>
                </a:solidFill>
                <a:latin typeface="Arial"/>
                <a:cs typeface="Arial"/>
              </a:rPr>
              <a:t>preferences.</a:t>
            </a:r>
            <a:endParaRPr sz="850">
              <a:latin typeface="Arial"/>
              <a:cs typeface="Arial"/>
            </a:endParaRPr>
          </a:p>
        </p:txBody>
      </p:sp>
      <p:sp>
        <p:nvSpPr>
          <p:cNvPr id="5" name="object 5"/>
          <p:cNvSpPr txBox="1"/>
          <p:nvPr/>
        </p:nvSpPr>
        <p:spPr>
          <a:xfrm>
            <a:off x="302794" y="4305099"/>
            <a:ext cx="5125720"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Academic research has proven that stocks with the best Value, Growth and Momentum characteristics  outperform the market. The Zacks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dirty="0" sz="850" spc="55">
                <a:solidFill>
                  <a:srgbClr val="3E3E3E"/>
                </a:solidFill>
                <a:latin typeface="Arial"/>
                <a:cs typeface="Arial"/>
              </a:rPr>
              <a:t> </a:t>
            </a:r>
            <a:r>
              <a:rPr dirty="0" sz="850" spc="-5">
                <a:solidFill>
                  <a:srgbClr val="3E3E3E"/>
                </a:solidFill>
                <a:latin typeface="Arial"/>
                <a:cs typeface="Arial"/>
              </a:rPr>
              <a:t>board.</a:t>
            </a:r>
            <a:endParaRPr sz="850">
              <a:latin typeface="Arial"/>
              <a:cs typeface="Arial"/>
            </a:endParaRPr>
          </a:p>
        </p:txBody>
      </p:sp>
      <p:sp>
        <p:nvSpPr>
          <p:cNvPr id="6" name="object 6"/>
          <p:cNvSpPr/>
          <p:nvPr/>
        </p:nvSpPr>
        <p:spPr>
          <a:xfrm>
            <a:off x="5580981" y="3619834"/>
            <a:ext cx="1644984" cy="830179"/>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580981" y="3619834"/>
            <a:ext cx="1644984" cy="122989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5711658" y="3730123"/>
            <a:ext cx="59944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Value</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9" name="object 9"/>
          <p:cNvSpPr/>
          <p:nvPr/>
        </p:nvSpPr>
        <p:spPr>
          <a:xfrm>
            <a:off x="6964613" y="374282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53184"/>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1" name="object 11"/>
          <p:cNvSpPr/>
          <p:nvPr/>
        </p:nvSpPr>
        <p:spPr>
          <a:xfrm>
            <a:off x="6960769" y="3738980"/>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3898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38980"/>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900404"/>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4006850"/>
            <a:ext cx="671195"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Growth</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16" name="object 16"/>
          <p:cNvSpPr/>
          <p:nvPr/>
        </p:nvSpPr>
        <p:spPr>
          <a:xfrm>
            <a:off x="6964613" y="4019550"/>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4029910"/>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8" name="object 18"/>
          <p:cNvSpPr/>
          <p:nvPr/>
        </p:nvSpPr>
        <p:spPr>
          <a:xfrm>
            <a:off x="6960769" y="4015706"/>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401570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4015706"/>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7713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83576"/>
            <a:ext cx="8623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Momentum</a:t>
            </a:r>
            <a:r>
              <a:rPr dirty="0" sz="850" spc="-45">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23" name="object 23"/>
          <p:cNvSpPr/>
          <p:nvPr/>
        </p:nvSpPr>
        <p:spPr>
          <a:xfrm>
            <a:off x="6964613" y="4296276"/>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306637"/>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25" name="object 25"/>
          <p:cNvSpPr/>
          <p:nvPr/>
        </p:nvSpPr>
        <p:spPr>
          <a:xfrm>
            <a:off x="6960769" y="429243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9243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9243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5385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60302"/>
            <a:ext cx="56896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VGM</a:t>
            </a:r>
            <a:r>
              <a:rPr dirty="0" sz="850" spc="-6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30" name="object 30"/>
          <p:cNvSpPr/>
          <p:nvPr/>
        </p:nvSpPr>
        <p:spPr>
          <a:xfrm>
            <a:off x="6964613" y="457300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83363"/>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32" name="object 32"/>
          <p:cNvSpPr/>
          <p:nvPr/>
        </p:nvSpPr>
        <p:spPr>
          <a:xfrm>
            <a:off x="6960769" y="456915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6915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6915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73058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615990"/>
            <a:ext cx="0" cy="1229995"/>
          </a:xfrm>
          <a:custGeom>
            <a:avLst/>
            <a:gdLst/>
            <a:ahLst/>
            <a:cxnLst/>
            <a:rect l="l" t="t" r="r" b="b"/>
            <a:pathLst>
              <a:path w="0"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615990"/>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615990"/>
            <a:ext cx="0" cy="1237615"/>
          </a:xfrm>
          <a:custGeom>
            <a:avLst/>
            <a:gdLst/>
            <a:ahLst/>
            <a:cxnLst/>
            <a:rect l="l" t="t" r="r" b="b"/>
            <a:pathLst>
              <a:path w="0"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53572"/>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583822"/>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5150652"/>
            <a:ext cx="6947534" cy="4653280"/>
          </a:xfrm>
          <a:prstGeom prst="rect">
            <a:avLst/>
          </a:prstGeom>
        </p:spPr>
        <p:txBody>
          <a:bodyPr wrap="square" lIns="0" tIns="12700" rIns="0" bIns="0" rtlCol="0" vert="horz">
            <a:spAutoFit/>
          </a:bodyPr>
          <a:lstStyle/>
          <a:p>
            <a:pPr algn="just" marL="12700" marR="10795">
              <a:lnSpc>
                <a:spcPct val="112700"/>
              </a:lnSpc>
              <a:spcBef>
                <a:spcPts val="100"/>
              </a:spcBef>
            </a:pPr>
            <a:r>
              <a:rPr dirty="0" sz="850" spc="-5">
                <a:solidFill>
                  <a:srgbClr val="3E3E3E"/>
                </a:solidFill>
                <a:latin typeface="Arial"/>
                <a:cs typeface="Arial"/>
              </a:rPr>
              <a:t>As an investor, you want to buy stocks with the highest probability of success. That means buying stocks with a Zacks Recommendation of  Outperform, which also has a Style Score of an A or a B.</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20" b="1">
                <a:solidFill>
                  <a:srgbClr val="007F06"/>
                </a:solidFill>
                <a:latin typeface="Arial"/>
                <a:cs typeface="Arial"/>
              </a:rPr>
              <a:t>Disclosures</a:t>
            </a:r>
            <a:endParaRPr sz="1050">
              <a:latin typeface="Arial"/>
              <a:cs typeface="Arial"/>
            </a:endParaRPr>
          </a:p>
          <a:p>
            <a:pPr algn="just" marL="12700" marR="5080">
              <a:lnSpc>
                <a:spcPct val="112700"/>
              </a:lnSpc>
              <a:spcBef>
                <a:spcPts val="565"/>
              </a:spcBef>
            </a:pPr>
            <a:r>
              <a:rPr dirty="0" sz="850" spc="-5" b="1">
                <a:solidFill>
                  <a:srgbClr val="3E3E3E"/>
                </a:solidFill>
                <a:latin typeface="Arial"/>
                <a:cs typeface="Arial"/>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Zacks Consensus estimates, unless indicated otherwise on the report's first page.  </a:t>
            </a:r>
            <a:r>
              <a:rPr dirty="0" sz="850" spc="-5">
                <a:solidFill>
                  <a:srgbClr val="3E3E3E"/>
                </a:solidFill>
                <a:latin typeface="Arial"/>
                <a:cs typeface="Arial"/>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dirty="0" sz="850" spc="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0"/>
              </a:spcBef>
            </a:pPr>
            <a:endParaRPr sz="800">
              <a:latin typeface="Times New Roman"/>
              <a:cs typeface="Times New Roman"/>
            </a:endParaRPr>
          </a:p>
          <a:p>
            <a:pPr algn="just" marL="12700" marR="8890">
              <a:lnSpc>
                <a:spcPct val="112700"/>
              </a:lnSpc>
            </a:pPr>
            <a:r>
              <a:rPr dirty="0" sz="850" spc="-5">
                <a:solidFill>
                  <a:srgbClr val="3E3E3E"/>
                </a:solidFill>
                <a:latin typeface="Arial"/>
                <a:cs typeface="Arial"/>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dirty="0" sz="850">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Zacks and its staff are  not involved in investment banking activities for the stock issuer covered in this</a:t>
            </a:r>
            <a:r>
              <a:rPr dirty="0" sz="850" spc="1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ZIR uses the following rating system for the securities it covers. </a:t>
            </a:r>
            <a:r>
              <a:rPr dirty="0" sz="850" spc="-5" b="1">
                <a:solidFill>
                  <a:srgbClr val="3E3E3E"/>
                </a:solidFill>
                <a:latin typeface="Arial"/>
                <a:cs typeface="Arial"/>
              </a:rPr>
              <a:t>Outperform- </a:t>
            </a:r>
            <a:r>
              <a:rPr dirty="0" sz="850" spc="-5">
                <a:solidFill>
                  <a:srgbClr val="3E3E3E"/>
                </a:solidFill>
                <a:latin typeface="Arial"/>
                <a:cs typeface="Arial"/>
              </a:rPr>
              <a:t>ZIR expects that the subject company will outperform the</a:t>
            </a:r>
            <a:r>
              <a:rPr dirty="0" sz="850" spc="-114">
                <a:solidFill>
                  <a:srgbClr val="3E3E3E"/>
                </a:solidFill>
                <a:latin typeface="Arial"/>
                <a:cs typeface="Arial"/>
              </a:rPr>
              <a:t> </a:t>
            </a:r>
            <a:r>
              <a:rPr dirty="0" sz="850" spc="-5">
                <a:solidFill>
                  <a:srgbClr val="3E3E3E"/>
                </a:solidFill>
                <a:latin typeface="Arial"/>
                <a:cs typeface="Arial"/>
              </a:rPr>
              <a:t>broader</a:t>
            </a:r>
            <a:endParaRPr sz="850">
              <a:latin typeface="Arial"/>
              <a:cs typeface="Arial"/>
            </a:endParaRPr>
          </a:p>
          <a:p>
            <a:pPr algn="just" marL="12700" marR="6350">
              <a:lnSpc>
                <a:spcPct val="112700"/>
              </a:lnSpc>
            </a:pPr>
            <a:r>
              <a:rPr dirty="0" sz="850" spc="-5">
                <a:solidFill>
                  <a:srgbClr val="3E3E3E"/>
                </a:solidFill>
                <a:latin typeface="Arial"/>
                <a:cs typeface="Arial"/>
              </a:rPr>
              <a:t>U.S. equities markets over the next six to twelve months. </a:t>
            </a:r>
            <a:r>
              <a:rPr dirty="0" sz="850" spc="-5" b="1">
                <a:solidFill>
                  <a:srgbClr val="3E3E3E"/>
                </a:solidFill>
                <a:latin typeface="Arial"/>
                <a:cs typeface="Arial"/>
              </a:rPr>
              <a:t>Neutral- </a:t>
            </a:r>
            <a:r>
              <a:rPr dirty="0" sz="850" spc="-5">
                <a:solidFill>
                  <a:srgbClr val="3E3E3E"/>
                </a:solidFill>
                <a:latin typeface="Arial"/>
                <a:cs typeface="Arial"/>
              </a:rPr>
              <a:t>ZIR expects that the company will perform in line with the broader U.S.  equities markets over the next six to twelve months. </a:t>
            </a:r>
            <a:r>
              <a:rPr dirty="0" sz="850" spc="-5" b="1">
                <a:solidFill>
                  <a:srgbClr val="3E3E3E"/>
                </a:solidFill>
                <a:latin typeface="Arial"/>
                <a:cs typeface="Arial"/>
              </a:rPr>
              <a:t>Underperform- </a:t>
            </a:r>
            <a:r>
              <a:rPr dirty="0" sz="850" spc="-5">
                <a:solidFill>
                  <a:srgbClr val="3E3E3E"/>
                </a:solidFill>
                <a:latin typeface="Arial"/>
                <a:cs typeface="Arial"/>
              </a:rPr>
              <a:t>ZIR expects the company will underperform the broader U.S. equities  markets over the next six to twelve months.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No part of this report can be reprinted, republished or transmitted electronically without the prior written authorization of</a:t>
            </a:r>
            <a:r>
              <a:rPr dirty="0" sz="850" spc="100">
                <a:solidFill>
                  <a:srgbClr val="3E3E3E"/>
                </a:solidFill>
                <a:latin typeface="Arial"/>
                <a:cs typeface="Arial"/>
              </a:rPr>
              <a:t> </a:t>
            </a:r>
            <a:r>
              <a:rPr dirty="0" sz="850" spc="-5">
                <a:solidFill>
                  <a:srgbClr val="3E3E3E"/>
                </a:solidFill>
                <a:latin typeface="Arial"/>
                <a:cs typeface="Arial"/>
              </a:rPr>
              <a:t>ZIR.</a:t>
            </a:r>
            <a:endParaRPr sz="850">
              <a:latin typeface="Arial"/>
              <a:cs typeface="Arial"/>
            </a:endParaRPr>
          </a:p>
        </p:txBody>
      </p:sp>
      <p:sp>
        <p:nvSpPr>
          <p:cNvPr id="42" name="object 4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8" name="object 4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49" name="object 4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50" name="object 5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Zacks Equity Research Report for HON</dc:subject>
  <dc:title>Zacks Equity Research Report for HON</dc:title>
  <dcterms:created xsi:type="dcterms:W3CDTF">2021-03-20T23:16:05Z</dcterms:created>
  <dcterms:modified xsi:type="dcterms:W3CDTF">2021-03-20T23:16:05Z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2021-03-20T00:00:00Z</vt:filetime>
  </property>
  <property fmtid="{D5CDD505-2E9C-101B-9397-08002B2CF9AE}" pid="3" name="Creator">
    <vt:lpwstr>PD4ML. HTML to PDF Converter for Java (370fx2)</vt:lpwstr>
  </property>
  <property fmtid="{D5CDD505-2E9C-101B-9397-08002B2CF9AE}" pid="4" name="LastSaved">
    <vt:filetime>2021-03-20T00:00:00Z</vt:filetime>
  </property>
</Properties>
</file>