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jpg" ContentType="image/jpg"/>
  <Override PartName="/ppt/slides/slide10.xml" ContentType="application/vnd.openxmlformats-officedocument.presentationml.slide+xml"/>
  <Override PartName="/ppt/slides/slide11.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65"/>
              <a:t> </a:t>
            </a:r>
            <a:r>
              <a:rPr dirty="0" spc="-5"/>
              <a:t>11</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65"/>
              <a:t> </a:t>
            </a:r>
            <a:r>
              <a:rPr dirty="0" spc="-5"/>
              <a:t>11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6" name="Holder 6"/>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7" name="Holder 7"/>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65"/>
              <a:t> </a:t>
            </a:r>
            <a:r>
              <a:rPr dirty="0" spc="-5"/>
              <a:t>11</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 name="Holder 4"/>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5" name="Holder 5"/>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65"/>
              <a:t> </a:t>
            </a:r>
            <a:r>
              <a:rPr dirty="0" spc="-5"/>
              <a:t>11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3" name="Holder 3"/>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4" name="Holder 4"/>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65"/>
              <a:t> </a:t>
            </a:r>
            <a:r>
              <a:rPr dirty="0" spc="-5"/>
              <a:t>11</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a:xfrm>
            <a:off x="241300" y="10321926"/>
            <a:ext cx="113220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a:xfrm>
            <a:off x="6513763" y="10321926"/>
            <a:ext cx="713740" cy="146050"/>
          </a:xfrm>
          <a:prstGeom prst="rect">
            <a:avLst/>
          </a:prstGeom>
        </p:spPr>
        <p:txBody>
          <a:bodyPr wrap="square" lIns="0" tIns="0" rIns="0" bIns="0">
            <a:spAutoFit/>
          </a:bodyPr>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65"/>
              <a:t> </a:t>
            </a:r>
            <a:r>
              <a:rPr dirty="0" spc="-5"/>
              <a:t>11</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www.zacks.com/stocks/industry-rank/industry/computer-software-44" TargetMode="Externa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 Id="rId3" Type="http://schemas.openxmlformats.org/officeDocument/2006/relationships/hyperlink" Target="https://www.zacks.com/stock/chart/MSFT/fundamental/peg-ratio-ttm" TargetMode="External"/><Relationship Id="rId4" Type="http://schemas.openxmlformats.org/officeDocument/2006/relationships/hyperlink" Target="https://www.zacks.com/stock/chart/AAPL/fundamental/peg-ratio-ttm" TargetMode="External"/><Relationship Id="rId5" Type="http://schemas.openxmlformats.org/officeDocument/2006/relationships/hyperlink" Target="https://www.zacks.com/stock/chart/AMZN/fundamental/peg-ratio-ttm" TargetMode="External"/><Relationship Id="rId6" Type="http://schemas.openxmlformats.org/officeDocument/2006/relationships/hyperlink" Target="https://www.zacks.com/stock/chart/ORCL/fundamental/peg-ratio-ttm" TargetMode="External"/><Relationship Id="rId7" Type="http://schemas.openxmlformats.org/officeDocument/2006/relationships/hyperlink" Target="https://www.zacks.com/stock/chart/MSFT/fundamental/price-book-value" TargetMode="External"/><Relationship Id="rId8" Type="http://schemas.openxmlformats.org/officeDocument/2006/relationships/hyperlink" Target="https://www.zacks.com/stock/chart/AAPL/fundamental/price-book-value" TargetMode="External"/><Relationship Id="rId9" Type="http://schemas.openxmlformats.org/officeDocument/2006/relationships/hyperlink" Target="https://www.zacks.com/stock/chart/AMZN/fundamental/price-book-value" TargetMode="External"/><Relationship Id="rId10" Type="http://schemas.openxmlformats.org/officeDocument/2006/relationships/hyperlink" Target="https://www.zacks.com/stock/chart/ORCL/fundamental/price-book-value" TargetMode="External"/><Relationship Id="rId11" Type="http://schemas.openxmlformats.org/officeDocument/2006/relationships/hyperlink" Target="https://www.zacks.com/stock/chart/MSFT/fundamental/pe-ratio-ttm" TargetMode="External"/><Relationship Id="rId12" Type="http://schemas.openxmlformats.org/officeDocument/2006/relationships/hyperlink" Target="https://www.zacks.com/stock/chart/AAPL/fundamental/pe-ratio-ttm" TargetMode="External"/><Relationship Id="rId13" Type="http://schemas.openxmlformats.org/officeDocument/2006/relationships/hyperlink" Target="https://www.zacks.com/stock/chart/AMZN/fundamental/pe-ratio-ttm" TargetMode="External"/><Relationship Id="rId14" Type="http://schemas.openxmlformats.org/officeDocument/2006/relationships/hyperlink" Target="https://www.zacks.com/stock/chart/ORCL/fundamental/pe-ratio-ttm" TargetMode="External"/><Relationship Id="rId15" Type="http://schemas.openxmlformats.org/officeDocument/2006/relationships/hyperlink" Target="https://www.zacks.com/stock/chart/MSFT/fundamental/ps-ratio-ttm" TargetMode="External"/><Relationship Id="rId16" Type="http://schemas.openxmlformats.org/officeDocument/2006/relationships/hyperlink" Target="https://www.zacks.com/stock/chart/AAPL/fundamental/ps-ratio-ttm" TargetMode="External"/><Relationship Id="rId17" Type="http://schemas.openxmlformats.org/officeDocument/2006/relationships/hyperlink" Target="https://www.zacks.com/stock/chart/AMZN/fundamental/ps-ratio-ttm" TargetMode="External"/><Relationship Id="rId18" Type="http://schemas.openxmlformats.org/officeDocument/2006/relationships/hyperlink" Target="https://www.zacks.com/stock/chart/ORCL/fundamental/ps-ratio-ttm" TargetMode="External"/><Relationship Id="rId19" Type="http://schemas.openxmlformats.org/officeDocument/2006/relationships/hyperlink" Target="https://www.zacks.com/stock/chart/MSFT/fundamental/earnings-yield-ttm" TargetMode="External"/><Relationship Id="rId20" Type="http://schemas.openxmlformats.org/officeDocument/2006/relationships/hyperlink" Target="https://www.zacks.com/stock/chart/AAPL/fundamental/earnings-yield-ttm" TargetMode="External"/><Relationship Id="rId21" Type="http://schemas.openxmlformats.org/officeDocument/2006/relationships/hyperlink" Target="https://www.zacks.com/stock/chart/AMZN/fundamental/earnings-yield-ttm" TargetMode="External"/><Relationship Id="rId22" Type="http://schemas.openxmlformats.org/officeDocument/2006/relationships/hyperlink" Target="https://www.zacks.com/stock/chart/ORCL/fundamental/earnings-yield-ttm" TargetMode="External"/><Relationship Id="rId23" Type="http://schemas.openxmlformats.org/officeDocument/2006/relationships/hyperlink" Target="https://www.zacks.com/stock/chart/MSFT/fundamental/debt-equity-ratio-quarterly" TargetMode="External"/><Relationship Id="rId24" Type="http://schemas.openxmlformats.org/officeDocument/2006/relationships/hyperlink" Target="https://www.zacks.com/stock/chart/AAPL/fundamental/debt-equity-ratio-quarterly" TargetMode="External"/><Relationship Id="rId25" Type="http://schemas.openxmlformats.org/officeDocument/2006/relationships/hyperlink" Target="https://www.zacks.com/stock/chart/AMZN/fundamental/debt-equity-ratio-quarterly" TargetMode="External"/><Relationship Id="rId26" Type="http://schemas.openxmlformats.org/officeDocument/2006/relationships/hyperlink" Target="https://www.zacks.com/stock/chart/ORCL/fundamental/debt-equity-ratio-quarterly" TargetMode="External"/><Relationship Id="rId27" Type="http://schemas.openxmlformats.org/officeDocument/2006/relationships/image" Target="../media/image14.png"/><Relationship Id="rId28" Type="http://schemas.openxmlformats.org/officeDocument/2006/relationships/image" Target="../media/image15.png"/><Relationship Id="rId29" Type="http://schemas.openxmlformats.org/officeDocument/2006/relationships/image" Target="../media/image11.png"/><Relationship Id="rId30" Type="http://schemas.openxmlformats.org/officeDocument/2006/relationships/hyperlink" Target="http://www.zacks.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hyperlink" Target="http://www.zack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hyperlink" Target="http://www.zack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 Id="rId3" Type="http://schemas.openxmlformats.org/officeDocument/2006/relationships/hyperlink" Target="http://www.zacks.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zacks.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jpg"/><Relationship Id="rId3"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8484" y="672431"/>
            <a:ext cx="2299335" cy="758825"/>
          </a:xfrm>
          <a:prstGeom prst="rect">
            <a:avLst/>
          </a:prstGeom>
        </p:spPr>
        <p:txBody>
          <a:bodyPr wrap="square" lIns="0" tIns="15240" rIns="0" bIns="0" rtlCol="0" vert="horz">
            <a:spAutoFit/>
          </a:bodyPr>
          <a:lstStyle/>
          <a:p>
            <a:pPr>
              <a:lnSpc>
                <a:spcPct val="100000"/>
              </a:lnSpc>
              <a:spcBef>
                <a:spcPts val="120"/>
              </a:spcBef>
            </a:pPr>
            <a:r>
              <a:rPr dirty="0" sz="1250" spc="10" b="1">
                <a:solidFill>
                  <a:srgbClr val="007F06"/>
                </a:solidFill>
                <a:latin typeface="Arial"/>
                <a:cs typeface="Arial"/>
              </a:rPr>
              <a:t>Microsoft Corporation</a:t>
            </a:r>
            <a:r>
              <a:rPr dirty="0" sz="1250" spc="-65" b="1">
                <a:solidFill>
                  <a:srgbClr val="007F06"/>
                </a:solidFill>
                <a:latin typeface="Arial"/>
                <a:cs typeface="Arial"/>
              </a:rPr>
              <a:t> </a:t>
            </a:r>
            <a:r>
              <a:rPr dirty="0" sz="1250" spc="10" b="1">
                <a:solidFill>
                  <a:srgbClr val="007F06"/>
                </a:solidFill>
                <a:latin typeface="Arial"/>
                <a:cs typeface="Arial"/>
              </a:rPr>
              <a:t>(MSFT)</a:t>
            </a:r>
            <a:endParaRPr sz="1250">
              <a:latin typeface="Arial"/>
              <a:cs typeface="Arial"/>
            </a:endParaRPr>
          </a:p>
          <a:p>
            <a:pPr>
              <a:lnSpc>
                <a:spcPct val="100000"/>
              </a:lnSpc>
              <a:spcBef>
                <a:spcPts val="1110"/>
              </a:spcBef>
            </a:pPr>
            <a:r>
              <a:rPr dirty="0" sz="1000" spc="10" b="1">
                <a:latin typeface="Arial"/>
                <a:cs typeface="Arial"/>
              </a:rPr>
              <a:t>$232.38 </a:t>
            </a:r>
            <a:r>
              <a:rPr dirty="0" sz="900">
                <a:solidFill>
                  <a:srgbClr val="3E3E3E"/>
                </a:solidFill>
                <a:latin typeface="Arial"/>
                <a:cs typeface="Arial"/>
              </a:rPr>
              <a:t>(As of</a:t>
            </a:r>
            <a:r>
              <a:rPr dirty="0" sz="900" spc="-20">
                <a:solidFill>
                  <a:srgbClr val="3E3E3E"/>
                </a:solidFill>
                <a:latin typeface="Arial"/>
                <a:cs typeface="Arial"/>
              </a:rPr>
              <a:t> </a:t>
            </a:r>
            <a:r>
              <a:rPr dirty="0" sz="900">
                <a:solidFill>
                  <a:srgbClr val="3E3E3E"/>
                </a:solidFill>
                <a:latin typeface="Arial"/>
                <a:cs typeface="Arial"/>
              </a:rPr>
              <a:t>02/26/21)</a:t>
            </a:r>
            <a:endParaRPr sz="900">
              <a:latin typeface="Arial"/>
              <a:cs typeface="Arial"/>
            </a:endParaRPr>
          </a:p>
          <a:p>
            <a:pPr>
              <a:lnSpc>
                <a:spcPct val="100000"/>
              </a:lnSpc>
              <a:spcBef>
                <a:spcPts val="735"/>
              </a:spcBef>
            </a:pPr>
            <a:r>
              <a:rPr dirty="0" sz="900">
                <a:solidFill>
                  <a:srgbClr val="3E3E3E"/>
                </a:solidFill>
                <a:latin typeface="Arial"/>
                <a:cs typeface="Arial"/>
              </a:rPr>
              <a:t>Price Target (6-12 Months):</a:t>
            </a:r>
            <a:r>
              <a:rPr dirty="0" sz="900" spc="30">
                <a:solidFill>
                  <a:srgbClr val="3E3E3E"/>
                </a:solidFill>
                <a:latin typeface="Arial"/>
                <a:cs typeface="Arial"/>
              </a:rPr>
              <a:t> </a:t>
            </a:r>
            <a:r>
              <a:rPr dirty="0" sz="1000" spc="10" b="1">
                <a:latin typeface="Arial"/>
                <a:cs typeface="Arial"/>
              </a:rPr>
              <a:t>$247.00</a:t>
            </a:r>
            <a:endParaRPr sz="1000">
              <a:latin typeface="Arial"/>
              <a:cs typeface="Arial"/>
            </a:endParaRPr>
          </a:p>
        </p:txBody>
      </p:sp>
      <p:sp>
        <p:nvSpPr>
          <p:cNvPr id="3" name="object 3"/>
          <p:cNvSpPr txBox="1"/>
          <p:nvPr/>
        </p:nvSpPr>
        <p:spPr>
          <a:xfrm>
            <a:off x="3513221" y="726239"/>
            <a:ext cx="12179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Long Term: 6-12</a:t>
            </a:r>
            <a:r>
              <a:rPr dirty="0" sz="850" spc="-60">
                <a:solidFill>
                  <a:srgbClr val="3E3E3E"/>
                </a:solidFill>
                <a:latin typeface="Arial"/>
                <a:cs typeface="Arial"/>
              </a:rPr>
              <a:t> </a:t>
            </a:r>
            <a:r>
              <a:rPr dirty="0" sz="850" spc="-5">
                <a:solidFill>
                  <a:srgbClr val="3E3E3E"/>
                </a:solidFill>
                <a:latin typeface="Arial"/>
                <a:cs typeface="Arial"/>
              </a:rPr>
              <a:t>Months</a:t>
            </a:r>
            <a:endParaRPr sz="850">
              <a:latin typeface="Arial"/>
              <a:cs typeface="Arial"/>
            </a:endParaRPr>
          </a:p>
        </p:txBody>
      </p:sp>
      <p:sp>
        <p:nvSpPr>
          <p:cNvPr id="4" name="object 4"/>
          <p:cNvSpPr/>
          <p:nvPr/>
        </p:nvSpPr>
        <p:spPr>
          <a:xfrm>
            <a:off x="4793080" y="719722"/>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41695" y="726239"/>
            <a:ext cx="383540" cy="154940"/>
          </a:xfrm>
          <a:prstGeom prst="rect">
            <a:avLst/>
          </a:prstGeom>
        </p:spPr>
        <p:txBody>
          <a:bodyPr wrap="square" lIns="0" tIns="12065" rIns="0" bIns="0" rtlCol="0" vert="horz">
            <a:spAutoFit/>
          </a:bodyPr>
          <a:lstStyle/>
          <a:p>
            <a:pPr>
              <a:lnSpc>
                <a:spcPct val="100000"/>
              </a:lnSpc>
              <a:spcBef>
                <a:spcPts val="95"/>
              </a:spcBef>
            </a:pPr>
            <a:r>
              <a:rPr dirty="0" sz="850" spc="-5" b="1">
                <a:solidFill>
                  <a:srgbClr val="3E3E3E"/>
                </a:solidFill>
                <a:latin typeface="Arial"/>
                <a:cs typeface="Arial"/>
              </a:rPr>
              <a:t>Neutral</a:t>
            </a:r>
            <a:endParaRPr sz="850">
              <a:latin typeface="Arial"/>
              <a:cs typeface="Arial"/>
            </a:endParaRPr>
          </a:p>
        </p:txBody>
      </p:sp>
      <p:sp>
        <p:nvSpPr>
          <p:cNvPr id="6" name="object 6"/>
          <p:cNvSpPr txBox="1"/>
          <p:nvPr/>
        </p:nvSpPr>
        <p:spPr>
          <a:xfrm>
            <a:off x="4866105" y="652665"/>
            <a:ext cx="1717675" cy="612775"/>
          </a:xfrm>
          <a:prstGeom prst="rect">
            <a:avLst/>
          </a:prstGeom>
        </p:spPr>
        <p:txBody>
          <a:bodyPr wrap="square" lIns="0" tIns="79375" rIns="0" bIns="0" rtlCol="0" vert="horz">
            <a:spAutoFit/>
          </a:bodyPr>
          <a:lstStyle/>
          <a:p>
            <a:pPr marL="7620">
              <a:lnSpc>
                <a:spcPct val="100000"/>
              </a:lnSpc>
              <a:spcBef>
                <a:spcPts val="625"/>
              </a:spcBef>
            </a:pPr>
            <a:r>
              <a:rPr dirty="0" sz="900" b="1">
                <a:solidFill>
                  <a:srgbClr val="3E3E3E"/>
                </a:solidFill>
                <a:latin typeface="Arial"/>
                <a:cs typeface="Arial"/>
              </a:rPr>
              <a:t>Zacks</a:t>
            </a:r>
            <a:r>
              <a:rPr dirty="0" sz="900" spc="-5" b="1">
                <a:solidFill>
                  <a:srgbClr val="3E3E3E"/>
                </a:solidFill>
                <a:latin typeface="Arial"/>
                <a:cs typeface="Arial"/>
              </a:rPr>
              <a:t> </a:t>
            </a:r>
            <a:r>
              <a:rPr dirty="0" sz="900" b="1">
                <a:solidFill>
                  <a:srgbClr val="3E3E3E"/>
                </a:solidFill>
                <a:latin typeface="Arial"/>
                <a:cs typeface="Arial"/>
              </a:rPr>
              <a:t>Recommendation:</a:t>
            </a:r>
            <a:endParaRPr sz="900">
              <a:latin typeface="Arial"/>
              <a:cs typeface="Arial"/>
            </a:endParaRPr>
          </a:p>
          <a:p>
            <a:pPr>
              <a:lnSpc>
                <a:spcPct val="100000"/>
              </a:lnSpc>
              <a:spcBef>
                <a:spcPts val="484"/>
              </a:spcBef>
            </a:pPr>
            <a:r>
              <a:rPr dirty="0" sz="850" spc="-5">
                <a:solidFill>
                  <a:srgbClr val="3E3E3E"/>
                </a:solidFill>
                <a:latin typeface="Arial"/>
                <a:cs typeface="Arial"/>
              </a:rPr>
              <a:t>(Since:</a:t>
            </a:r>
            <a:r>
              <a:rPr dirty="0" sz="850" spc="-35">
                <a:solidFill>
                  <a:srgbClr val="3E3E3E"/>
                </a:solidFill>
                <a:latin typeface="Arial"/>
                <a:cs typeface="Arial"/>
              </a:rPr>
              <a:t> </a:t>
            </a:r>
            <a:r>
              <a:rPr dirty="0" sz="850" spc="-5">
                <a:solidFill>
                  <a:srgbClr val="3E3E3E"/>
                </a:solidFill>
                <a:latin typeface="Arial"/>
                <a:cs typeface="Arial"/>
              </a:rPr>
              <a:t>01/07/21)</a:t>
            </a:r>
            <a:endParaRPr sz="850">
              <a:latin typeface="Arial"/>
              <a:cs typeface="Arial"/>
            </a:endParaRPr>
          </a:p>
          <a:p>
            <a:pPr>
              <a:lnSpc>
                <a:spcPct val="100000"/>
              </a:lnSpc>
              <a:spcBef>
                <a:spcPts val="490"/>
              </a:spcBef>
            </a:pPr>
            <a:r>
              <a:rPr dirty="0" sz="850" spc="-5">
                <a:solidFill>
                  <a:srgbClr val="3E3E3E"/>
                </a:solidFill>
                <a:latin typeface="Arial"/>
                <a:cs typeface="Arial"/>
              </a:rPr>
              <a:t>Prior Recommendation:</a:t>
            </a:r>
            <a:r>
              <a:rPr dirty="0" sz="850">
                <a:solidFill>
                  <a:srgbClr val="3E3E3E"/>
                </a:solidFill>
                <a:latin typeface="Arial"/>
                <a:cs typeface="Arial"/>
              </a:rPr>
              <a:t> </a:t>
            </a:r>
            <a:r>
              <a:rPr dirty="0" sz="850" spc="-5">
                <a:solidFill>
                  <a:srgbClr val="3E3E3E"/>
                </a:solidFill>
                <a:latin typeface="Arial"/>
                <a:cs typeface="Arial"/>
              </a:rPr>
              <a:t>Outperform</a:t>
            </a:r>
            <a:endParaRPr sz="850">
              <a:latin typeface="Arial"/>
              <a:cs typeface="Arial"/>
            </a:endParaRPr>
          </a:p>
        </p:txBody>
      </p:sp>
      <p:sp>
        <p:nvSpPr>
          <p:cNvPr id="7" name="object 7"/>
          <p:cNvSpPr/>
          <p:nvPr/>
        </p:nvSpPr>
        <p:spPr>
          <a:xfrm>
            <a:off x="4793080" y="1388477"/>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8" name="object 8"/>
          <p:cNvSpPr/>
          <p:nvPr/>
        </p:nvSpPr>
        <p:spPr>
          <a:xfrm>
            <a:off x="5554077"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3513221" y="1329656"/>
            <a:ext cx="2680335" cy="574040"/>
          </a:xfrm>
          <a:prstGeom prst="rect">
            <a:avLst/>
          </a:prstGeom>
        </p:spPr>
        <p:txBody>
          <a:bodyPr wrap="square" lIns="0" tIns="71120" rIns="0" bIns="0" rtlCol="0" vert="horz">
            <a:spAutoFit/>
          </a:bodyPr>
          <a:lstStyle/>
          <a:p>
            <a:pPr algn="r" marR="353060">
              <a:lnSpc>
                <a:spcPct val="100000"/>
              </a:lnSpc>
              <a:spcBef>
                <a:spcPts val="560"/>
              </a:spcBef>
              <a:tabLst>
                <a:tab pos="1360170" algn="l"/>
              </a:tabLst>
            </a:pPr>
            <a:r>
              <a:rPr dirty="0" sz="850" spc="-5">
                <a:solidFill>
                  <a:srgbClr val="3E3E3E"/>
                </a:solidFill>
                <a:latin typeface="Arial"/>
                <a:cs typeface="Arial"/>
              </a:rPr>
              <a:t>Short Term: </a:t>
            </a:r>
            <a:r>
              <a:rPr dirty="0" sz="850" spc="45">
                <a:solidFill>
                  <a:srgbClr val="3E3E3E"/>
                </a:solidFill>
                <a:latin typeface="Arial"/>
                <a:cs typeface="Arial"/>
              </a:rPr>
              <a:t> </a:t>
            </a:r>
            <a:r>
              <a:rPr dirty="0" sz="850" spc="-5">
                <a:solidFill>
                  <a:srgbClr val="3E3E3E"/>
                </a:solidFill>
                <a:latin typeface="Arial"/>
                <a:cs typeface="Arial"/>
              </a:rPr>
              <a:t>1-3</a:t>
            </a:r>
            <a:r>
              <a:rPr dirty="0" sz="850" spc="5">
                <a:solidFill>
                  <a:srgbClr val="3E3E3E"/>
                </a:solidFill>
                <a:latin typeface="Arial"/>
                <a:cs typeface="Arial"/>
              </a:rPr>
              <a:t> </a:t>
            </a:r>
            <a:r>
              <a:rPr dirty="0" sz="850" spc="-5">
                <a:solidFill>
                  <a:srgbClr val="3E3E3E"/>
                </a:solidFill>
                <a:latin typeface="Arial"/>
                <a:cs typeface="Arial"/>
              </a:rPr>
              <a:t>Months	</a:t>
            </a:r>
            <a:r>
              <a:rPr dirty="0" sz="900" b="1">
                <a:solidFill>
                  <a:srgbClr val="3E3E3E"/>
                </a:solidFill>
                <a:latin typeface="Arial"/>
                <a:cs typeface="Arial"/>
              </a:rPr>
              <a:t>Zacks Rank:</a:t>
            </a:r>
            <a:r>
              <a:rPr dirty="0" sz="900" spc="-10" b="1">
                <a:solidFill>
                  <a:srgbClr val="3E3E3E"/>
                </a:solidFill>
                <a:latin typeface="Arial"/>
                <a:cs typeface="Arial"/>
              </a:rPr>
              <a:t> </a:t>
            </a:r>
            <a:r>
              <a:rPr dirty="0" sz="900">
                <a:solidFill>
                  <a:srgbClr val="3E3E3E"/>
                </a:solidFill>
                <a:latin typeface="Arial"/>
                <a:cs typeface="Arial"/>
              </a:rPr>
              <a:t>(1-5)</a:t>
            </a:r>
            <a:endParaRPr sz="900">
              <a:latin typeface="Arial"/>
              <a:cs typeface="Arial"/>
            </a:endParaRPr>
          </a:p>
          <a:p>
            <a:pPr algn="r" marR="368300">
              <a:lnSpc>
                <a:spcPct val="100000"/>
              </a:lnSpc>
              <a:spcBef>
                <a:spcPts val="425"/>
              </a:spcBef>
            </a:pPr>
            <a:r>
              <a:rPr dirty="0" sz="850" spc="-5">
                <a:solidFill>
                  <a:srgbClr val="3E3E3E"/>
                </a:solidFill>
                <a:latin typeface="Arial"/>
                <a:cs typeface="Arial"/>
              </a:rPr>
              <a:t>Zacks Style</a:t>
            </a:r>
            <a:r>
              <a:rPr dirty="0" sz="850" spc="-45">
                <a:solidFill>
                  <a:srgbClr val="3E3E3E"/>
                </a:solidFill>
                <a:latin typeface="Arial"/>
                <a:cs typeface="Arial"/>
              </a:rPr>
              <a:t> </a:t>
            </a:r>
            <a:r>
              <a:rPr dirty="0" sz="850" spc="-5">
                <a:solidFill>
                  <a:srgbClr val="3E3E3E"/>
                </a:solidFill>
                <a:latin typeface="Arial"/>
                <a:cs typeface="Arial"/>
              </a:rPr>
              <a:t>Scores:</a:t>
            </a:r>
            <a:endParaRPr sz="850">
              <a:latin typeface="Arial"/>
              <a:cs typeface="Arial"/>
            </a:endParaRPr>
          </a:p>
          <a:p>
            <a:pPr marL="1352550">
              <a:lnSpc>
                <a:spcPct val="100000"/>
              </a:lnSpc>
              <a:spcBef>
                <a:spcPts val="310"/>
              </a:spcBef>
              <a:tabLst>
                <a:tab pos="2182495" algn="l"/>
              </a:tabLst>
            </a:pPr>
            <a:r>
              <a:rPr dirty="0" sz="850" spc="-5">
                <a:solidFill>
                  <a:srgbClr val="3E3E3E"/>
                </a:solidFill>
                <a:latin typeface="Arial"/>
                <a:cs typeface="Arial"/>
              </a:rPr>
              <a:t>Value:</a:t>
            </a:r>
            <a:r>
              <a:rPr dirty="0" sz="850">
                <a:solidFill>
                  <a:srgbClr val="3E3E3E"/>
                </a:solidFill>
                <a:latin typeface="Arial"/>
                <a:cs typeface="Arial"/>
              </a:rPr>
              <a:t> </a:t>
            </a:r>
            <a:r>
              <a:rPr dirty="0" sz="850" spc="-5">
                <a:solidFill>
                  <a:srgbClr val="3E3E3E"/>
                </a:solidFill>
                <a:latin typeface="Arial"/>
                <a:cs typeface="Arial"/>
              </a:rPr>
              <a:t>D	Growth:</a:t>
            </a:r>
            <a:r>
              <a:rPr dirty="0" sz="850" spc="-50">
                <a:solidFill>
                  <a:srgbClr val="3E3E3E"/>
                </a:solidFill>
                <a:latin typeface="Arial"/>
                <a:cs typeface="Arial"/>
              </a:rPr>
              <a:t> </a:t>
            </a:r>
            <a:r>
              <a:rPr dirty="0" sz="850" spc="-5">
                <a:solidFill>
                  <a:srgbClr val="3E3E3E"/>
                </a:solidFill>
                <a:latin typeface="Arial"/>
                <a:cs typeface="Arial"/>
              </a:rPr>
              <a:t>C</a:t>
            </a:r>
            <a:endParaRPr sz="850">
              <a:latin typeface="Arial"/>
              <a:cs typeface="Arial"/>
            </a:endParaRPr>
          </a:p>
        </p:txBody>
      </p:sp>
      <p:sp>
        <p:nvSpPr>
          <p:cNvPr id="10" name="object 10"/>
          <p:cNvSpPr/>
          <p:nvPr/>
        </p:nvSpPr>
        <p:spPr>
          <a:xfrm>
            <a:off x="6330448"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11" name="object 11"/>
          <p:cNvSpPr txBox="1"/>
          <p:nvPr/>
        </p:nvSpPr>
        <p:spPr>
          <a:xfrm>
            <a:off x="6449595" y="1282436"/>
            <a:ext cx="677545" cy="621030"/>
          </a:xfrm>
          <a:prstGeom prst="rect">
            <a:avLst/>
          </a:prstGeom>
        </p:spPr>
        <p:txBody>
          <a:bodyPr wrap="square" lIns="0" tIns="87630" rIns="0" bIns="0" rtlCol="0" vert="horz">
            <a:spAutoFit/>
          </a:bodyPr>
          <a:lstStyle/>
          <a:p>
            <a:pPr algn="r" marR="5715">
              <a:lnSpc>
                <a:spcPct val="100000"/>
              </a:lnSpc>
              <a:spcBef>
                <a:spcPts val="690"/>
              </a:spcBef>
            </a:pPr>
            <a:r>
              <a:rPr dirty="0" sz="850" spc="5" b="1">
                <a:solidFill>
                  <a:srgbClr val="3E3E3E"/>
                </a:solidFill>
                <a:latin typeface="Arial"/>
                <a:cs typeface="Arial"/>
              </a:rPr>
              <a:t>2</a:t>
            </a:r>
            <a:r>
              <a:rPr dirty="0" sz="900" b="1">
                <a:solidFill>
                  <a:srgbClr val="3E3E3E"/>
                </a:solidFill>
                <a:latin typeface="Arial"/>
                <a:cs typeface="Arial"/>
              </a:rPr>
              <a:t>-Buy</a:t>
            </a:r>
            <a:endParaRPr sz="900">
              <a:latin typeface="Arial"/>
              <a:cs typeface="Arial"/>
            </a:endParaRPr>
          </a:p>
          <a:p>
            <a:pPr marL="292100">
              <a:lnSpc>
                <a:spcPct val="100000"/>
              </a:lnSpc>
              <a:spcBef>
                <a:spcPts val="545"/>
              </a:spcBef>
            </a:pPr>
            <a:r>
              <a:rPr dirty="0" sz="850" spc="-5">
                <a:solidFill>
                  <a:srgbClr val="3E3E3E"/>
                </a:solidFill>
                <a:latin typeface="Arial"/>
                <a:cs typeface="Arial"/>
              </a:rPr>
              <a:t>VGM:</a:t>
            </a:r>
            <a:r>
              <a:rPr dirty="0" sz="850" spc="-75">
                <a:solidFill>
                  <a:srgbClr val="3E3E3E"/>
                </a:solidFill>
                <a:latin typeface="Arial"/>
                <a:cs typeface="Arial"/>
              </a:rPr>
              <a:t> </a:t>
            </a:r>
            <a:r>
              <a:rPr dirty="0" sz="850" spc="-5">
                <a:solidFill>
                  <a:srgbClr val="3E3E3E"/>
                </a:solidFill>
                <a:latin typeface="Arial"/>
                <a:cs typeface="Arial"/>
              </a:rPr>
              <a:t>F</a:t>
            </a:r>
            <a:endParaRPr sz="850">
              <a:latin typeface="Arial"/>
              <a:cs typeface="Arial"/>
            </a:endParaRPr>
          </a:p>
          <a:p>
            <a:pPr algn="r" marR="5715">
              <a:lnSpc>
                <a:spcPct val="100000"/>
              </a:lnSpc>
              <a:spcBef>
                <a:spcPts val="430"/>
              </a:spcBef>
            </a:pPr>
            <a:r>
              <a:rPr dirty="0" sz="850" spc="-5">
                <a:solidFill>
                  <a:srgbClr val="3E3E3E"/>
                </a:solidFill>
                <a:latin typeface="Arial"/>
                <a:cs typeface="Arial"/>
              </a:rPr>
              <a:t>Momentum:</a:t>
            </a:r>
            <a:r>
              <a:rPr dirty="0" sz="850" spc="-75">
                <a:solidFill>
                  <a:srgbClr val="3E3E3E"/>
                </a:solidFill>
                <a:latin typeface="Arial"/>
                <a:cs typeface="Arial"/>
              </a:rPr>
              <a:t> </a:t>
            </a:r>
            <a:r>
              <a:rPr dirty="0" sz="850" spc="-5">
                <a:solidFill>
                  <a:srgbClr val="3E3E3E"/>
                </a:solidFill>
                <a:latin typeface="Arial"/>
                <a:cs typeface="Arial"/>
              </a:rPr>
              <a:t>F</a:t>
            </a:r>
            <a:endParaRPr sz="850">
              <a:latin typeface="Arial"/>
              <a:cs typeface="Arial"/>
            </a:endParaRPr>
          </a:p>
        </p:txBody>
      </p:sp>
      <p:sp>
        <p:nvSpPr>
          <p:cNvPr id="12" name="object 12"/>
          <p:cNvSpPr/>
          <p:nvPr/>
        </p:nvSpPr>
        <p:spPr>
          <a:xfrm>
            <a:off x="3517064" y="1319296"/>
            <a:ext cx="1268730" cy="0"/>
          </a:xfrm>
          <a:custGeom>
            <a:avLst/>
            <a:gdLst/>
            <a:ahLst/>
            <a:cxnLst/>
            <a:rect l="l" t="t" r="r" b="b"/>
            <a:pathLst>
              <a:path w="1268729" h="0">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13940" cy="0"/>
          </a:xfrm>
          <a:custGeom>
            <a:avLst/>
            <a:gdLst/>
            <a:ahLst/>
            <a:cxnLst/>
            <a:rect l="l" t="t" r="r" b="b"/>
            <a:pathLst>
              <a:path w="2313940" h="0">
                <a:moveTo>
                  <a:pt x="0" y="0"/>
                </a:moveTo>
                <a:lnTo>
                  <a:pt x="2313739"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w="0"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19338" y="589046"/>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w="0"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879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wrap="square" lIns="0" tIns="17780" rIns="0" bIns="0" rtlCol="0" vert="horz">
            <a:spAutoFit/>
          </a:bodyPr>
          <a:lstStyle/>
          <a:p>
            <a:pPr marL="12700">
              <a:lnSpc>
                <a:spcPct val="100000"/>
              </a:lnSpc>
              <a:spcBef>
                <a:spcPts val="140"/>
              </a:spcBef>
            </a:pPr>
            <a:r>
              <a:rPr dirty="0" sz="1050" spc="25" b="1">
                <a:solidFill>
                  <a:srgbClr val="007F06"/>
                </a:solidFill>
                <a:latin typeface="Arial"/>
                <a:cs typeface="Arial"/>
              </a:rPr>
              <a:t>Summary</a:t>
            </a:r>
            <a:endParaRPr sz="1050">
              <a:latin typeface="Arial"/>
              <a:cs typeface="Arial"/>
            </a:endParaRPr>
          </a:p>
        </p:txBody>
      </p:sp>
      <p:graphicFrame>
        <p:nvGraphicFramePr>
          <p:cNvPr id="19" name="object 19"/>
          <p:cNvGraphicFramePr>
            <a:graphicFrameLocks noGrp="1"/>
          </p:cNvGraphicFramePr>
          <p:nvPr/>
        </p:nvGraphicFramePr>
        <p:xfrm>
          <a:off x="283744" y="4964436"/>
          <a:ext cx="3065780" cy="4460875"/>
        </p:xfrm>
        <a:graphic>
          <a:graphicData uri="http://schemas.openxmlformats.org/drawingml/2006/table">
            <a:tbl>
              <a:tblPr firstRow="1" bandRow="1">
                <a:tableStyleId>{2D5ABB26-0587-4C30-8999-92F81FD0307C}</a:tableStyleId>
              </a:tblPr>
              <a:tblGrid>
                <a:gridCol w="1503045"/>
                <a:gridCol w="1562734"/>
              </a:tblGrid>
              <a:tr h="218039">
                <a:tc>
                  <a:txBody>
                    <a:bodyPr/>
                    <a:lstStyle/>
                    <a:p>
                      <a:pPr marL="31750">
                        <a:lnSpc>
                          <a:spcPts val="1195"/>
                        </a:lnSpc>
                      </a:pPr>
                      <a:r>
                        <a:rPr dirty="0" sz="1050" spc="20" b="1">
                          <a:solidFill>
                            <a:srgbClr val="007F06"/>
                          </a:solidFill>
                          <a:latin typeface="Arial"/>
                          <a:cs typeface="Arial"/>
                        </a:rPr>
                        <a:t>Data</a:t>
                      </a:r>
                      <a:r>
                        <a:rPr dirty="0" sz="1050" b="1">
                          <a:solidFill>
                            <a:srgbClr val="007F06"/>
                          </a:solidFill>
                          <a:latin typeface="Arial"/>
                          <a:cs typeface="Arial"/>
                        </a:rPr>
                        <a:t> </a:t>
                      </a:r>
                      <a:r>
                        <a:rPr dirty="0" sz="1050" spc="20" b="1">
                          <a:solidFill>
                            <a:srgbClr val="007F06"/>
                          </a:solidFill>
                          <a:latin typeface="Arial"/>
                          <a:cs typeface="Arial"/>
                        </a:rPr>
                        <a:t>Overview</a:t>
                      </a:r>
                      <a:endParaRPr sz="1050">
                        <a:latin typeface="Arial"/>
                        <a:cs typeface="Arial"/>
                      </a:endParaRPr>
                    </a:p>
                  </a:txBody>
                  <a:tcPr marL="0" marR="0" marB="0" marT="0"/>
                </a:tc>
                <a:tc>
                  <a:txBody>
                    <a:bodyPr/>
                    <a:lstStyle/>
                    <a:p>
                      <a:pPr>
                        <a:lnSpc>
                          <a:spcPct val="100000"/>
                        </a:lnSpc>
                      </a:pPr>
                      <a:endParaRPr sz="800">
                        <a:latin typeface="Times New Roman"/>
                        <a:cs typeface="Times New Roman"/>
                      </a:endParaRPr>
                    </a:p>
                  </a:txBody>
                  <a:tcPr marL="0" marR="0" marB="0" marT="0"/>
                </a:tc>
              </a:tr>
              <a:tr h="238877">
                <a:tc>
                  <a:txBody>
                    <a:bodyPr/>
                    <a:lstStyle/>
                    <a:p>
                      <a:pPr marL="31750">
                        <a:lnSpc>
                          <a:spcPct val="100000"/>
                        </a:lnSpc>
                        <a:spcBef>
                          <a:spcPts val="415"/>
                        </a:spcBef>
                      </a:pPr>
                      <a:r>
                        <a:rPr dirty="0" sz="850" spc="-5">
                          <a:solidFill>
                            <a:srgbClr val="3E3E3E"/>
                          </a:solidFill>
                          <a:latin typeface="Arial"/>
                          <a:cs typeface="Arial"/>
                        </a:rPr>
                        <a:t>52 Week</a:t>
                      </a:r>
                      <a:r>
                        <a:rPr dirty="0" sz="850" spc="-10">
                          <a:solidFill>
                            <a:srgbClr val="3E3E3E"/>
                          </a:solidFill>
                          <a:latin typeface="Arial"/>
                          <a:cs typeface="Arial"/>
                        </a:rPr>
                        <a:t> </a:t>
                      </a:r>
                      <a:r>
                        <a:rPr dirty="0" sz="850" spc="-5">
                          <a:solidFill>
                            <a:srgbClr val="3E3E3E"/>
                          </a:solidFill>
                          <a:latin typeface="Arial"/>
                          <a:cs typeface="Arial"/>
                        </a:rPr>
                        <a:t>High-Low</a:t>
                      </a:r>
                      <a:endParaRPr sz="850">
                        <a:latin typeface="Arial"/>
                        <a:cs typeface="Arial"/>
                      </a:endParaRPr>
                    </a:p>
                  </a:txBody>
                  <a:tcPr marL="0" marR="0" marB="0" marT="52705"/>
                </a:tc>
                <a:tc>
                  <a:txBody>
                    <a:bodyPr/>
                    <a:lstStyle/>
                    <a:p>
                      <a:pPr algn="r" marR="30480">
                        <a:lnSpc>
                          <a:spcPct val="100000"/>
                        </a:lnSpc>
                        <a:spcBef>
                          <a:spcPts val="415"/>
                        </a:spcBef>
                      </a:pPr>
                      <a:r>
                        <a:rPr dirty="0" sz="850" spc="-5" b="1">
                          <a:solidFill>
                            <a:srgbClr val="3E3E3E"/>
                          </a:solidFill>
                          <a:latin typeface="Arial"/>
                          <a:cs typeface="Arial"/>
                        </a:rPr>
                        <a:t>$246.13 -</a:t>
                      </a:r>
                      <a:r>
                        <a:rPr dirty="0" sz="850" spc="-50" b="1">
                          <a:solidFill>
                            <a:srgbClr val="3E3E3E"/>
                          </a:solidFill>
                          <a:latin typeface="Arial"/>
                          <a:cs typeface="Arial"/>
                        </a:rPr>
                        <a:t> </a:t>
                      </a:r>
                      <a:r>
                        <a:rPr dirty="0" sz="850" spc="-5" b="1">
                          <a:solidFill>
                            <a:srgbClr val="3E3E3E"/>
                          </a:solidFill>
                          <a:latin typeface="Arial"/>
                          <a:cs typeface="Arial"/>
                        </a:rPr>
                        <a:t>$132.52</a:t>
                      </a:r>
                      <a:endParaRPr sz="850">
                        <a:latin typeface="Arial"/>
                        <a:cs typeface="Arial"/>
                      </a:endParaRPr>
                    </a:p>
                  </a:txBody>
                  <a:tcPr marL="0" marR="0" marB="0" marT="52705"/>
                </a:tc>
              </a:tr>
              <a:tr h="230605">
                <a:tc>
                  <a:txBody>
                    <a:bodyPr/>
                    <a:lstStyle/>
                    <a:p>
                      <a:pPr marL="31750">
                        <a:lnSpc>
                          <a:spcPct val="100000"/>
                        </a:lnSpc>
                        <a:spcBef>
                          <a:spcPts val="350"/>
                        </a:spcBef>
                      </a:pPr>
                      <a:r>
                        <a:rPr dirty="0" sz="850" spc="-5">
                          <a:solidFill>
                            <a:srgbClr val="3E3E3E"/>
                          </a:solidFill>
                          <a:latin typeface="Arial"/>
                          <a:cs typeface="Arial"/>
                        </a:rPr>
                        <a:t>20 Day Average Volume</a:t>
                      </a:r>
                      <a:r>
                        <a:rPr dirty="0" sz="850" spc="-20">
                          <a:solidFill>
                            <a:srgbClr val="3E3E3E"/>
                          </a:solidFill>
                          <a:latin typeface="Arial"/>
                          <a:cs typeface="Arial"/>
                        </a:rPr>
                        <a:t> </a:t>
                      </a:r>
                      <a:r>
                        <a:rPr dirty="0" sz="850" spc="-5">
                          <a:solidFill>
                            <a:srgbClr val="3E3E3E"/>
                          </a:solidFill>
                          <a:latin typeface="Arial"/>
                          <a:cs typeface="Arial"/>
                        </a:rPr>
                        <a:t>(sh)</a:t>
                      </a:r>
                      <a:endParaRPr sz="850">
                        <a:latin typeface="Arial"/>
                        <a:cs typeface="Arial"/>
                      </a:endParaRPr>
                    </a:p>
                  </a:txBody>
                  <a:tcPr marL="0" marR="0" marB="0" marT="44450"/>
                </a:tc>
                <a:tc>
                  <a:txBody>
                    <a:bodyPr/>
                    <a:lstStyle/>
                    <a:p>
                      <a:pPr algn="r" marR="27305">
                        <a:lnSpc>
                          <a:spcPct val="100000"/>
                        </a:lnSpc>
                        <a:spcBef>
                          <a:spcPts val="350"/>
                        </a:spcBef>
                      </a:pPr>
                      <a:r>
                        <a:rPr dirty="0" sz="850" b="1">
                          <a:solidFill>
                            <a:srgbClr val="3E3E3E"/>
                          </a:solidFill>
                          <a:latin typeface="Arial"/>
                          <a:cs typeface="Arial"/>
                        </a:rPr>
                        <a:t>24,783,290</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Market</a:t>
                      </a:r>
                      <a:r>
                        <a:rPr dirty="0" sz="850" spc="-10">
                          <a:solidFill>
                            <a:srgbClr val="3E3E3E"/>
                          </a:solidFill>
                          <a:latin typeface="Arial"/>
                          <a:cs typeface="Arial"/>
                        </a:rPr>
                        <a:t> </a:t>
                      </a:r>
                      <a:r>
                        <a:rPr dirty="0" sz="850" spc="-5">
                          <a:solidFill>
                            <a:srgbClr val="3E3E3E"/>
                          </a:solidFill>
                          <a:latin typeface="Arial"/>
                          <a:cs typeface="Arial"/>
                        </a:rPr>
                        <a:t>Cap</a:t>
                      </a:r>
                      <a:endParaRPr sz="850">
                        <a:latin typeface="Arial"/>
                        <a:cs typeface="Arial"/>
                      </a:endParaRPr>
                    </a:p>
                  </a:txBody>
                  <a:tcPr marL="0" marR="0" marB="0" marT="44450"/>
                </a:tc>
                <a:tc>
                  <a:txBody>
                    <a:bodyPr/>
                    <a:lstStyle/>
                    <a:p>
                      <a:pPr algn="r" marR="24130">
                        <a:lnSpc>
                          <a:spcPct val="100000"/>
                        </a:lnSpc>
                        <a:spcBef>
                          <a:spcPts val="350"/>
                        </a:spcBef>
                      </a:pPr>
                      <a:r>
                        <a:rPr dirty="0" sz="850" spc="-5" b="1">
                          <a:solidFill>
                            <a:srgbClr val="3E3E3E"/>
                          </a:solidFill>
                          <a:latin typeface="Arial"/>
                          <a:cs typeface="Arial"/>
                        </a:rPr>
                        <a:t>$1,752.7</a:t>
                      </a:r>
                      <a:r>
                        <a:rPr dirty="0" sz="850" spc="-75" b="1">
                          <a:solidFill>
                            <a:srgbClr val="3E3E3E"/>
                          </a:solidFill>
                          <a:latin typeface="Arial"/>
                          <a:cs typeface="Arial"/>
                        </a:rPr>
                        <a:t> </a:t>
                      </a:r>
                      <a:r>
                        <a:rPr dirty="0" sz="850" spc="-5" b="1">
                          <a:solidFill>
                            <a:srgbClr val="3E3E3E"/>
                          </a:solidFill>
                          <a:latin typeface="Arial"/>
                          <a:cs typeface="Arial"/>
                        </a:rPr>
                        <a:t>B</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YTD Price</a:t>
                      </a:r>
                      <a:r>
                        <a:rPr dirty="0" sz="850" spc="-1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28575">
                        <a:lnSpc>
                          <a:spcPct val="100000"/>
                        </a:lnSpc>
                        <a:spcBef>
                          <a:spcPts val="350"/>
                        </a:spcBef>
                      </a:pPr>
                      <a:r>
                        <a:rPr dirty="0" sz="850" b="1">
                          <a:solidFill>
                            <a:srgbClr val="3E3E3E"/>
                          </a:solidFill>
                          <a:latin typeface="Arial"/>
                          <a:cs typeface="Arial"/>
                        </a:rPr>
                        <a:t>4.5%</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Beta</a:t>
                      </a:r>
                      <a:endParaRPr sz="850">
                        <a:latin typeface="Arial"/>
                        <a:cs typeface="Arial"/>
                      </a:endParaRPr>
                    </a:p>
                  </a:txBody>
                  <a:tcPr marL="0" marR="0" marB="0" marT="44450"/>
                </a:tc>
                <a:tc>
                  <a:txBody>
                    <a:bodyPr/>
                    <a:lstStyle/>
                    <a:p>
                      <a:pPr algn="r" marR="26034">
                        <a:lnSpc>
                          <a:spcPct val="100000"/>
                        </a:lnSpc>
                        <a:spcBef>
                          <a:spcPts val="350"/>
                        </a:spcBef>
                      </a:pPr>
                      <a:r>
                        <a:rPr dirty="0" sz="850" b="1">
                          <a:solidFill>
                            <a:srgbClr val="3E3E3E"/>
                          </a:solidFill>
                          <a:latin typeface="Arial"/>
                          <a:cs typeface="Arial"/>
                        </a:rPr>
                        <a:t>0.83</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Dividend / Div</a:t>
                      </a:r>
                      <a:r>
                        <a:rPr dirty="0" sz="850" spc="-15">
                          <a:solidFill>
                            <a:srgbClr val="3E3E3E"/>
                          </a:solidFill>
                          <a:latin typeface="Arial"/>
                          <a:cs typeface="Arial"/>
                        </a:rPr>
                        <a:t> </a:t>
                      </a:r>
                      <a:r>
                        <a:rPr dirty="0" sz="850" spc="-5">
                          <a:solidFill>
                            <a:srgbClr val="3E3E3E"/>
                          </a:solidFill>
                          <a:latin typeface="Arial"/>
                          <a:cs typeface="Arial"/>
                        </a:rPr>
                        <a:t>Yld</a:t>
                      </a:r>
                      <a:endParaRPr sz="850">
                        <a:latin typeface="Arial"/>
                        <a:cs typeface="Arial"/>
                      </a:endParaRPr>
                    </a:p>
                  </a:txBody>
                  <a:tcPr marL="0" marR="0" marB="0" marT="44450"/>
                </a:tc>
                <a:tc>
                  <a:txBody>
                    <a:bodyPr/>
                    <a:lstStyle/>
                    <a:p>
                      <a:pPr algn="r" marR="30480">
                        <a:lnSpc>
                          <a:spcPct val="100000"/>
                        </a:lnSpc>
                        <a:spcBef>
                          <a:spcPts val="350"/>
                        </a:spcBef>
                      </a:pPr>
                      <a:r>
                        <a:rPr dirty="0" sz="850" spc="-5" b="1">
                          <a:solidFill>
                            <a:srgbClr val="3E3E3E"/>
                          </a:solidFill>
                          <a:latin typeface="Arial"/>
                          <a:cs typeface="Arial"/>
                        </a:rPr>
                        <a:t>$2.24 /</a:t>
                      </a:r>
                      <a:r>
                        <a:rPr dirty="0" sz="850" spc="-70" b="1">
                          <a:solidFill>
                            <a:srgbClr val="3E3E3E"/>
                          </a:solidFill>
                          <a:latin typeface="Arial"/>
                          <a:cs typeface="Arial"/>
                        </a:rPr>
                        <a:t> </a:t>
                      </a:r>
                      <a:r>
                        <a:rPr dirty="0" sz="850" spc="-5" b="1">
                          <a:solidFill>
                            <a:srgbClr val="3E3E3E"/>
                          </a:solidFill>
                          <a:latin typeface="Arial"/>
                          <a:cs typeface="Arial"/>
                        </a:rPr>
                        <a:t>1.0%</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Industry</a:t>
                      </a:r>
                      <a:endParaRPr sz="850">
                        <a:latin typeface="Arial"/>
                        <a:cs typeface="Arial"/>
                      </a:endParaRPr>
                    </a:p>
                  </a:txBody>
                  <a:tcPr marL="0" marR="0" marB="0" marT="44450"/>
                </a:tc>
                <a:tc>
                  <a:txBody>
                    <a:bodyPr/>
                    <a:lstStyle/>
                    <a:p>
                      <a:pPr algn="r" marR="29845">
                        <a:lnSpc>
                          <a:spcPct val="100000"/>
                        </a:lnSpc>
                        <a:spcBef>
                          <a:spcPts val="350"/>
                        </a:spcBef>
                      </a:pPr>
                      <a:r>
                        <a:rPr dirty="0" u="sng" sz="850" spc="-5" b="1">
                          <a:solidFill>
                            <a:srgbClr val="0000FF"/>
                          </a:solidFill>
                          <a:uFill>
                            <a:solidFill>
                              <a:srgbClr val="0000FF"/>
                            </a:solidFill>
                          </a:uFill>
                          <a:latin typeface="Arial"/>
                          <a:cs typeface="Arial"/>
                          <a:hlinkClick r:id="rId2"/>
                        </a:rPr>
                        <a:t>Computer -</a:t>
                      </a:r>
                      <a:r>
                        <a:rPr dirty="0" u="sng" sz="850" spc="-45" b="1">
                          <a:solidFill>
                            <a:srgbClr val="0000FF"/>
                          </a:solidFill>
                          <a:uFill>
                            <a:solidFill>
                              <a:srgbClr val="0000FF"/>
                            </a:solidFill>
                          </a:uFill>
                          <a:latin typeface="Arial"/>
                          <a:cs typeface="Arial"/>
                          <a:hlinkClick r:id="rId2"/>
                        </a:rPr>
                        <a:t> </a:t>
                      </a:r>
                      <a:r>
                        <a:rPr dirty="0" u="sng" sz="850" spc="-5" b="1">
                          <a:solidFill>
                            <a:srgbClr val="0000FF"/>
                          </a:solidFill>
                          <a:uFill>
                            <a:solidFill>
                              <a:srgbClr val="0000FF"/>
                            </a:solidFill>
                          </a:uFill>
                          <a:latin typeface="Arial"/>
                          <a:cs typeface="Arial"/>
                          <a:hlinkClick r:id="rId2"/>
                        </a:rPr>
                        <a:t>Software</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Zacks Industry</a:t>
                      </a:r>
                      <a:r>
                        <a:rPr dirty="0" sz="850" spc="-10">
                          <a:solidFill>
                            <a:srgbClr val="3E3E3E"/>
                          </a:solidFill>
                          <a:latin typeface="Arial"/>
                          <a:cs typeface="Arial"/>
                        </a:rPr>
                        <a:t> </a:t>
                      </a:r>
                      <a:r>
                        <a:rPr dirty="0" sz="850" spc="-5">
                          <a:solidFill>
                            <a:srgbClr val="3E3E3E"/>
                          </a:solidFill>
                          <a:latin typeface="Arial"/>
                          <a:cs typeface="Arial"/>
                        </a:rPr>
                        <a:t>Rank</a:t>
                      </a:r>
                      <a:endParaRPr sz="850">
                        <a:latin typeface="Arial"/>
                        <a:cs typeface="Arial"/>
                      </a:endParaRPr>
                    </a:p>
                  </a:txBody>
                  <a:tcPr marL="0" marR="0" marB="0" marT="44450"/>
                </a:tc>
                <a:tc>
                  <a:txBody>
                    <a:bodyPr/>
                    <a:lstStyle/>
                    <a:p>
                      <a:pPr algn="r" marR="24130">
                        <a:lnSpc>
                          <a:spcPct val="100000"/>
                        </a:lnSpc>
                        <a:spcBef>
                          <a:spcPts val="350"/>
                        </a:spcBef>
                      </a:pPr>
                      <a:r>
                        <a:rPr dirty="0" sz="850" spc="-5" b="1">
                          <a:solidFill>
                            <a:srgbClr val="3E3E3E"/>
                          </a:solidFill>
                          <a:latin typeface="Arial"/>
                          <a:cs typeface="Arial"/>
                        </a:rPr>
                        <a:t>Bottom 40% (153 out of</a:t>
                      </a:r>
                      <a:r>
                        <a:rPr dirty="0" sz="850" spc="-30" b="1">
                          <a:solidFill>
                            <a:srgbClr val="3E3E3E"/>
                          </a:solidFill>
                          <a:latin typeface="Arial"/>
                          <a:cs typeface="Arial"/>
                        </a:rPr>
                        <a:t> </a:t>
                      </a:r>
                      <a:r>
                        <a:rPr dirty="0" sz="850" spc="-5" b="1">
                          <a:solidFill>
                            <a:srgbClr val="3E3E3E"/>
                          </a:solidFill>
                          <a:latin typeface="Arial"/>
                          <a:cs typeface="Arial"/>
                        </a:rPr>
                        <a:t>253)</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Last 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9845">
                        <a:lnSpc>
                          <a:spcPct val="100000"/>
                        </a:lnSpc>
                      </a:pPr>
                      <a:r>
                        <a:rPr dirty="0" sz="850" b="1">
                          <a:solidFill>
                            <a:srgbClr val="3E3E3E"/>
                          </a:solidFill>
                          <a:latin typeface="Arial"/>
                          <a:cs typeface="Arial"/>
                        </a:rPr>
                        <a:t>23.8%</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Last 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44450"/>
                </a:tc>
                <a:tc>
                  <a:txBody>
                    <a:bodyPr/>
                    <a:lstStyle/>
                    <a:p>
                      <a:pPr algn="r" marR="28575">
                        <a:lnSpc>
                          <a:spcPct val="100000"/>
                        </a:lnSpc>
                        <a:spcBef>
                          <a:spcPts val="350"/>
                        </a:spcBef>
                      </a:pPr>
                      <a:r>
                        <a:rPr dirty="0" sz="850" b="1">
                          <a:solidFill>
                            <a:srgbClr val="3E3E3E"/>
                          </a:solidFill>
                          <a:latin typeface="Arial"/>
                          <a:cs typeface="Arial"/>
                        </a:rPr>
                        <a:t>7.4%</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EPS F1 Est- 4 week</a:t>
                      </a:r>
                      <a:r>
                        <a:rPr dirty="0" sz="850" spc="-25">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28575">
                        <a:lnSpc>
                          <a:spcPct val="100000"/>
                        </a:lnSpc>
                        <a:spcBef>
                          <a:spcPts val="350"/>
                        </a:spcBef>
                      </a:pPr>
                      <a:r>
                        <a:rPr dirty="0" sz="850" b="1">
                          <a:solidFill>
                            <a:srgbClr val="3E3E3E"/>
                          </a:solidFill>
                          <a:latin typeface="Arial"/>
                          <a:cs typeface="Arial"/>
                        </a:rPr>
                        <a:t>8.2%</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Expected 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4450"/>
                </a:tc>
                <a:tc>
                  <a:txBody>
                    <a:bodyPr/>
                    <a:lstStyle/>
                    <a:p>
                      <a:pPr algn="r" marR="27305">
                        <a:lnSpc>
                          <a:spcPct val="100000"/>
                        </a:lnSpc>
                        <a:spcBef>
                          <a:spcPts val="350"/>
                        </a:spcBef>
                      </a:pPr>
                      <a:r>
                        <a:rPr dirty="0" sz="850" b="1">
                          <a:solidFill>
                            <a:srgbClr val="3E3E3E"/>
                          </a:solidFill>
                          <a:latin typeface="Arial"/>
                          <a:cs typeface="Arial"/>
                        </a:rPr>
                        <a:t>05/05/2021</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Earnings</a:t>
                      </a:r>
                      <a:r>
                        <a:rPr dirty="0" sz="850" spc="-10">
                          <a:solidFill>
                            <a:srgbClr val="3E3E3E"/>
                          </a:solidFill>
                          <a:latin typeface="Arial"/>
                          <a:cs typeface="Arial"/>
                        </a:rPr>
                        <a:t> </a:t>
                      </a:r>
                      <a:r>
                        <a:rPr dirty="0" sz="850" spc="-5">
                          <a:solidFill>
                            <a:srgbClr val="3E3E3E"/>
                          </a:solidFill>
                          <a:latin typeface="Arial"/>
                          <a:cs typeface="Arial"/>
                        </a:rPr>
                        <a:t>ESP</a:t>
                      </a:r>
                      <a:endParaRPr sz="850">
                        <a:latin typeface="Arial"/>
                        <a:cs typeface="Arial"/>
                      </a:endParaRPr>
                    </a:p>
                  </a:txBody>
                  <a:tcPr marL="0" marR="0" marB="0" marT="44450"/>
                </a:tc>
                <a:tc>
                  <a:txBody>
                    <a:bodyPr/>
                    <a:lstStyle/>
                    <a:p>
                      <a:pPr algn="r" marR="31115">
                        <a:lnSpc>
                          <a:spcPct val="100000"/>
                        </a:lnSpc>
                        <a:spcBef>
                          <a:spcPts val="350"/>
                        </a:spcBef>
                      </a:pPr>
                      <a:r>
                        <a:rPr dirty="0" sz="850" b="1">
                          <a:solidFill>
                            <a:srgbClr val="3E3E3E"/>
                          </a:solidFill>
                          <a:latin typeface="Arial"/>
                          <a:cs typeface="Arial"/>
                        </a:rPr>
                        <a:t>-0.0%</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6034">
                        <a:lnSpc>
                          <a:spcPct val="100000"/>
                        </a:lnSpc>
                      </a:pPr>
                      <a:r>
                        <a:rPr dirty="0" sz="850" b="1">
                          <a:solidFill>
                            <a:srgbClr val="3E3E3E"/>
                          </a:solidFill>
                          <a:latin typeface="Arial"/>
                          <a:cs typeface="Arial"/>
                        </a:rPr>
                        <a:t>34.6</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6034">
                        <a:lnSpc>
                          <a:spcPct val="100000"/>
                        </a:lnSpc>
                        <a:spcBef>
                          <a:spcPts val="350"/>
                        </a:spcBef>
                      </a:pPr>
                      <a:r>
                        <a:rPr dirty="0" sz="850" b="1">
                          <a:solidFill>
                            <a:srgbClr val="3E3E3E"/>
                          </a:solidFill>
                          <a:latin typeface="Arial"/>
                          <a:cs typeface="Arial"/>
                        </a:rPr>
                        <a:t>31.7</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PEG</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4130">
                        <a:lnSpc>
                          <a:spcPct val="100000"/>
                        </a:lnSpc>
                        <a:spcBef>
                          <a:spcPts val="350"/>
                        </a:spcBef>
                      </a:pPr>
                      <a:r>
                        <a:rPr dirty="0" sz="850" b="1">
                          <a:solidFill>
                            <a:srgbClr val="3E3E3E"/>
                          </a:solidFill>
                          <a:latin typeface="Arial"/>
                          <a:cs typeface="Arial"/>
                        </a:rPr>
                        <a:t>2.6</a:t>
                      </a:r>
                      <a:endParaRPr sz="850">
                        <a:latin typeface="Arial"/>
                        <a:cs typeface="Arial"/>
                      </a:endParaRPr>
                    </a:p>
                  </a:txBody>
                  <a:tcPr marL="0" marR="0" marB="0" marT="44450"/>
                </a:tc>
              </a:tr>
              <a:tr h="175416">
                <a:tc>
                  <a:txBody>
                    <a:bodyPr/>
                    <a:lstStyle/>
                    <a:p>
                      <a:pPr marL="31750">
                        <a:lnSpc>
                          <a:spcPts val="930"/>
                        </a:lnSpc>
                        <a:spcBef>
                          <a:spcPts val="350"/>
                        </a:spcBef>
                      </a:pPr>
                      <a:r>
                        <a:rPr dirty="0" sz="850" spc="-5">
                          <a:solidFill>
                            <a:srgbClr val="3E3E3E"/>
                          </a:solidFill>
                          <a:latin typeface="Arial"/>
                          <a:cs typeface="Arial"/>
                        </a:rPr>
                        <a:t>P/S</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44450"/>
                </a:tc>
                <a:tc>
                  <a:txBody>
                    <a:bodyPr/>
                    <a:lstStyle/>
                    <a:p>
                      <a:pPr algn="r" marR="26034">
                        <a:lnSpc>
                          <a:spcPts val="930"/>
                        </a:lnSpc>
                        <a:spcBef>
                          <a:spcPts val="350"/>
                        </a:spcBef>
                      </a:pPr>
                      <a:r>
                        <a:rPr dirty="0" sz="850" b="1">
                          <a:solidFill>
                            <a:srgbClr val="3E3E3E"/>
                          </a:solidFill>
                          <a:latin typeface="Arial"/>
                          <a:cs typeface="Arial"/>
                        </a:rPr>
                        <a:t>11.4</a:t>
                      </a:r>
                      <a:endParaRPr sz="850">
                        <a:latin typeface="Arial"/>
                        <a:cs typeface="Arial"/>
                      </a:endParaRPr>
                    </a:p>
                  </a:txBody>
                  <a:tcPr marL="0" marR="0" marB="0" marT="44450"/>
                </a:tc>
              </a:tr>
            </a:tbl>
          </a:graphicData>
        </a:graphic>
      </p:graphicFrame>
      <p:sp>
        <p:nvSpPr>
          <p:cNvPr id="20" name="object 20"/>
          <p:cNvSpPr txBox="1"/>
          <p:nvPr/>
        </p:nvSpPr>
        <p:spPr>
          <a:xfrm>
            <a:off x="3477460" y="2132931"/>
            <a:ext cx="1925320"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Price, </a:t>
            </a:r>
            <a:r>
              <a:rPr dirty="0" sz="1050" spc="20" b="1">
                <a:solidFill>
                  <a:srgbClr val="007F06"/>
                </a:solidFill>
                <a:latin typeface="Arial"/>
                <a:cs typeface="Arial"/>
              </a:rPr>
              <a:t>Consensus </a:t>
            </a:r>
            <a:r>
              <a:rPr dirty="0" sz="1050" spc="25" b="1">
                <a:solidFill>
                  <a:srgbClr val="007F06"/>
                </a:solidFill>
                <a:latin typeface="Arial"/>
                <a:cs typeface="Arial"/>
              </a:rPr>
              <a:t>&amp;</a:t>
            </a:r>
            <a:r>
              <a:rPr dirty="0" sz="1050" spc="-50" b="1">
                <a:solidFill>
                  <a:srgbClr val="007F06"/>
                </a:solidFill>
                <a:latin typeface="Arial"/>
                <a:cs typeface="Arial"/>
              </a:rPr>
              <a:t> </a:t>
            </a:r>
            <a:r>
              <a:rPr dirty="0" sz="1050" spc="20" b="1">
                <a:solidFill>
                  <a:srgbClr val="007F06"/>
                </a:solidFill>
                <a:latin typeface="Arial"/>
                <a:cs typeface="Arial"/>
              </a:rPr>
              <a:t>Surprise</a:t>
            </a:r>
            <a:endParaRPr sz="1050">
              <a:latin typeface="Arial"/>
              <a:cs typeface="Arial"/>
            </a:endParaRPr>
          </a:p>
        </p:txBody>
      </p:sp>
      <p:sp>
        <p:nvSpPr>
          <p:cNvPr id="21" name="object 21"/>
          <p:cNvSpPr/>
          <p:nvPr/>
        </p:nvSpPr>
        <p:spPr>
          <a:xfrm>
            <a:off x="3490160" y="2314742"/>
            <a:ext cx="3689684" cy="2482850"/>
          </a:xfrm>
          <a:prstGeom prst="rect">
            <a:avLst/>
          </a:prstGeom>
          <a:blipFill>
            <a:blip r:embed="rId3" cstate="print"/>
            <a:stretch>
              <a:fillRect/>
            </a:stretch>
          </a:blipFill>
        </p:spPr>
        <p:txBody>
          <a:bodyPr wrap="square" lIns="0" tIns="0" rIns="0" bIns="0" rtlCol="0"/>
          <a:lstStyle/>
          <a:p/>
        </p:txBody>
      </p:sp>
      <p:sp>
        <p:nvSpPr>
          <p:cNvPr id="22" name="object 22"/>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23" name="object 23"/>
          <p:cNvSpPr txBox="1"/>
          <p:nvPr/>
        </p:nvSpPr>
        <p:spPr>
          <a:xfrm>
            <a:off x="302794" y="2408120"/>
            <a:ext cx="5614670" cy="2969895"/>
          </a:xfrm>
          <a:prstGeom prst="rect">
            <a:avLst/>
          </a:prstGeom>
        </p:spPr>
        <p:txBody>
          <a:bodyPr wrap="square" lIns="0" tIns="12700" rIns="0" bIns="0" rtlCol="0" vert="horz">
            <a:spAutoFit/>
          </a:bodyPr>
          <a:lstStyle/>
          <a:p>
            <a:pPr algn="just" marL="12700" marR="2626995">
              <a:lnSpc>
                <a:spcPct val="118700"/>
              </a:lnSpc>
              <a:spcBef>
                <a:spcPts val="100"/>
              </a:spcBef>
            </a:pPr>
            <a:r>
              <a:rPr dirty="0" sz="850" spc="-5">
                <a:solidFill>
                  <a:srgbClr val="3E3E3E"/>
                </a:solidFill>
                <a:latin typeface="Arial"/>
                <a:cs typeface="Arial"/>
              </a:rPr>
              <a:t>Microsoft is benefiting from strong momentum in Azure,  impressive Teams user growth triggered by coronavirus-led  digital transformation, work-from-home, online learning wave  and tele healthcare trends. Solid uptake of new Xbox gaming  consoles and Xbox Game Pass drove the top-line growth.  Further, the company is gaining from growing user base of its  different applications including Microsoft 365 suite, and  Dynamics. Notably, shares of Microsoft have outperformed  the industry in the past year. However, macroeconomic  weakness in job market and lower spend on advertising due  to coronavirus pandemic are likely to put pressure on LinkedIn  and Search revenues. Further, delays in consulting business  are anticipated to limit growth. Increasing spend on Azure  enhancements amid stiff competition from Amazon Web  Services, is likely to impede margin</a:t>
            </a:r>
            <a:r>
              <a:rPr dirty="0" sz="850" spc="5">
                <a:solidFill>
                  <a:srgbClr val="3E3E3E"/>
                </a:solidFill>
                <a:latin typeface="Arial"/>
                <a:cs typeface="Arial"/>
              </a:rPr>
              <a:t> </a:t>
            </a:r>
            <a:r>
              <a:rPr dirty="0" sz="850" spc="-5">
                <a:solidFill>
                  <a:srgbClr val="3E3E3E"/>
                </a:solidFill>
                <a:latin typeface="Arial"/>
                <a:cs typeface="Arial"/>
              </a:rPr>
              <a:t>expansion.</a:t>
            </a:r>
            <a:endParaRPr sz="850">
              <a:latin typeface="Arial"/>
              <a:cs typeface="Arial"/>
            </a:endParaRPr>
          </a:p>
          <a:p>
            <a:pPr>
              <a:lnSpc>
                <a:spcPct val="100000"/>
              </a:lnSpc>
            </a:pPr>
            <a:endParaRPr sz="900">
              <a:latin typeface="Times New Roman"/>
              <a:cs typeface="Times New Roman"/>
            </a:endParaRPr>
          </a:p>
          <a:p>
            <a:pPr marL="3187065">
              <a:lnSpc>
                <a:spcPct val="100000"/>
              </a:lnSpc>
              <a:spcBef>
                <a:spcPts val="770"/>
              </a:spcBef>
            </a:pPr>
            <a:r>
              <a:rPr dirty="0" sz="1050" spc="20" b="1">
                <a:solidFill>
                  <a:srgbClr val="007F06"/>
                </a:solidFill>
                <a:latin typeface="Arial"/>
                <a:cs typeface="Arial"/>
              </a:rPr>
              <a:t>Sales and </a:t>
            </a:r>
            <a:r>
              <a:rPr dirty="0" sz="1050" spc="25" b="1">
                <a:solidFill>
                  <a:srgbClr val="007F06"/>
                </a:solidFill>
                <a:latin typeface="Arial"/>
                <a:cs typeface="Arial"/>
              </a:rPr>
              <a:t>EPS </a:t>
            </a:r>
            <a:r>
              <a:rPr dirty="0" sz="1050" spc="20" b="1">
                <a:solidFill>
                  <a:srgbClr val="007F06"/>
                </a:solidFill>
                <a:latin typeface="Arial"/>
                <a:cs typeface="Arial"/>
              </a:rPr>
              <a:t>Growth Rates </a:t>
            </a:r>
            <a:r>
              <a:rPr dirty="0" sz="1050" spc="15" b="1">
                <a:solidFill>
                  <a:srgbClr val="007F06"/>
                </a:solidFill>
                <a:latin typeface="Arial"/>
                <a:cs typeface="Arial"/>
              </a:rPr>
              <a:t>(Y/Y</a:t>
            </a:r>
            <a:r>
              <a:rPr dirty="0" sz="1050" spc="-80" b="1">
                <a:solidFill>
                  <a:srgbClr val="007F06"/>
                </a:solidFill>
                <a:latin typeface="Arial"/>
                <a:cs typeface="Arial"/>
              </a:rPr>
              <a:t> </a:t>
            </a:r>
            <a:r>
              <a:rPr dirty="0" sz="1050" spc="20" b="1">
                <a:solidFill>
                  <a:srgbClr val="007F06"/>
                </a:solidFill>
                <a:latin typeface="Arial"/>
                <a:cs typeface="Arial"/>
              </a:rPr>
              <a:t>%)</a:t>
            </a:r>
            <a:endParaRPr sz="1050">
              <a:latin typeface="Arial"/>
              <a:cs typeface="Arial"/>
            </a:endParaRPr>
          </a:p>
          <a:p>
            <a:pPr marL="3187065">
              <a:lnSpc>
                <a:spcPct val="100000"/>
              </a:lnSpc>
              <a:spcBef>
                <a:spcPts val="940"/>
              </a:spcBef>
              <a:tabLst>
                <a:tab pos="4932045" algn="l"/>
              </a:tabLst>
            </a:pPr>
            <a:r>
              <a:rPr dirty="0" sz="850" spc="-5">
                <a:solidFill>
                  <a:srgbClr val="3E3E3E"/>
                </a:solidFill>
                <a:latin typeface="Arial"/>
                <a:cs typeface="Arial"/>
              </a:rPr>
              <a:t>Sales	EPS</a:t>
            </a:r>
            <a:endParaRPr sz="850">
              <a:latin typeface="Arial"/>
              <a:cs typeface="Arial"/>
            </a:endParaRPr>
          </a:p>
        </p:txBody>
      </p:sp>
      <p:sp>
        <p:nvSpPr>
          <p:cNvPr id="24" name="object 24"/>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25" name="object 25"/>
          <p:cNvSpPr/>
          <p:nvPr/>
        </p:nvSpPr>
        <p:spPr>
          <a:xfrm>
            <a:off x="3797634" y="5550903"/>
            <a:ext cx="3297655" cy="1414378"/>
          </a:xfrm>
          <a:prstGeom prst="rect">
            <a:avLst/>
          </a:prstGeom>
          <a:blipFill>
            <a:blip r:embed="rId6" cstate="print"/>
            <a:stretch>
              <a:fillRect/>
            </a:stretch>
          </a:blipFill>
        </p:spPr>
        <p:txBody>
          <a:bodyPr wrap="square" lIns="0" tIns="0" rIns="0" bIns="0" rtlCol="0"/>
          <a:lstStyle/>
          <a:p/>
        </p:txBody>
      </p:sp>
      <p:graphicFrame>
        <p:nvGraphicFramePr>
          <p:cNvPr id="26" name="object 26"/>
          <p:cNvGraphicFramePr>
            <a:graphicFrameLocks noGrp="1"/>
          </p:cNvGraphicFramePr>
          <p:nvPr/>
        </p:nvGraphicFramePr>
        <p:xfrm>
          <a:off x="3458410" y="7139812"/>
          <a:ext cx="3801745" cy="2146935"/>
        </p:xfrm>
        <a:graphic>
          <a:graphicData uri="http://schemas.openxmlformats.org/drawingml/2006/table">
            <a:tbl>
              <a:tblPr firstRow="1" bandRow="1">
                <a:tableStyleId>{2D5ABB26-0587-4C30-8999-92F81FD0307C}</a:tableStyleId>
              </a:tblPr>
              <a:tblGrid>
                <a:gridCol w="327660"/>
                <a:gridCol w="831215"/>
                <a:gridCol w="683894"/>
                <a:gridCol w="683894"/>
                <a:gridCol w="653414"/>
                <a:gridCol w="620395"/>
              </a:tblGrid>
              <a:tr h="213775">
                <a:tc gridSpan="6">
                  <a:txBody>
                    <a:bodyPr/>
                    <a:lstStyle/>
                    <a:p>
                      <a:pPr marL="31750">
                        <a:lnSpc>
                          <a:spcPts val="1195"/>
                        </a:lnSpc>
                      </a:pPr>
                      <a:r>
                        <a:rPr dirty="0" sz="1050" spc="20" b="1">
                          <a:solidFill>
                            <a:srgbClr val="007F06"/>
                          </a:solidFill>
                          <a:latin typeface="Arial"/>
                          <a:cs typeface="Arial"/>
                        </a:rPr>
                        <a:t>Sales Estimates </a:t>
                      </a:r>
                      <a:r>
                        <a:rPr dirty="0" sz="850" spc="-5" b="1">
                          <a:latin typeface="Arial"/>
                          <a:cs typeface="Arial"/>
                        </a:rPr>
                        <a:t>(millions of</a:t>
                      </a:r>
                      <a:r>
                        <a:rPr dirty="0" sz="850" spc="-105" b="1">
                          <a:latin typeface="Arial"/>
                          <a:cs typeface="Arial"/>
                        </a:rPr>
                        <a:t> </a:t>
                      </a:r>
                      <a:r>
                        <a:rPr dirty="0" sz="850" spc="-5" b="1">
                          <a:latin typeface="Arial"/>
                          <a:cs typeface="Arial"/>
                        </a:rPr>
                        <a:t>$)</a:t>
                      </a:r>
                      <a:endParaRPr sz="850">
                        <a:latin typeface="Arial"/>
                        <a:cs typeface="Arial"/>
                      </a:endParaR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c hMerge="1">
                  <a:txBody>
                    <a:bodyPr/>
                    <a:lstStyle/>
                    <a:p>
                      <a:pPr/>
                    </a:p>
                  </a:txBody>
                  <a:tcPr marL="0" marR="0" marB="0" marT="0"/>
                </a:tc>
              </a:tr>
              <a:tr h="184363">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Q1</a:t>
                      </a:r>
                      <a:endParaRPr sz="950">
                        <a:latin typeface="Arial"/>
                        <a:cs typeface="Arial"/>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Q2</a:t>
                      </a:r>
                      <a:endParaRPr sz="950">
                        <a:latin typeface="Arial"/>
                        <a:cs typeface="Arial"/>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Q3</a:t>
                      </a:r>
                      <a:endParaRPr sz="950">
                        <a:latin typeface="Arial"/>
                        <a:cs typeface="Arial"/>
                      </a:endParaRPr>
                    </a:p>
                  </a:txBody>
                  <a:tcPr marL="0" marR="0" marB="0" marT="0">
                    <a:lnB w="9525">
                      <a:solidFill>
                        <a:srgbClr val="CCCCCC"/>
                      </a:solidFill>
                      <a:prstDash val="solid"/>
                    </a:lnB>
                  </a:tcPr>
                </a:tc>
                <a:tc>
                  <a:txBody>
                    <a:bodyPr/>
                    <a:lstStyle/>
                    <a:p>
                      <a:pPr algn="r" marR="86995">
                        <a:lnSpc>
                          <a:spcPts val="1065"/>
                        </a:lnSpc>
                      </a:pPr>
                      <a:r>
                        <a:rPr dirty="0" sz="950" b="1">
                          <a:solidFill>
                            <a:srgbClr val="3E3E3E"/>
                          </a:solidFill>
                          <a:latin typeface="Arial"/>
                          <a:cs typeface="Arial"/>
                        </a:rPr>
                        <a:t>Q4</a:t>
                      </a:r>
                      <a:endParaRPr sz="950">
                        <a:latin typeface="Arial"/>
                        <a:cs typeface="Arial"/>
                      </a:endParaRPr>
                    </a:p>
                  </a:txBody>
                  <a:tcPr marL="0" marR="0" marB="0" marT="0">
                    <a:lnB w="9525">
                      <a:solidFill>
                        <a:srgbClr val="CCCCCC"/>
                      </a:solidFill>
                      <a:prstDash val="solid"/>
                    </a:lnB>
                  </a:tcPr>
                </a:tc>
                <a:tc>
                  <a:txBody>
                    <a:bodyPr/>
                    <a:lstStyle/>
                    <a:p>
                      <a:pPr algn="r" marR="22225">
                        <a:lnSpc>
                          <a:spcPts val="1065"/>
                        </a:lnSpc>
                      </a:pPr>
                      <a:r>
                        <a:rPr dirty="0" sz="950" b="1">
                          <a:solidFill>
                            <a:srgbClr val="3E3E3E"/>
                          </a:solidFill>
                          <a:latin typeface="Arial"/>
                          <a:cs typeface="Arial"/>
                        </a:rPr>
                        <a:t>Annual*</a:t>
                      </a:r>
                      <a:endParaRPr sz="950">
                        <a:latin typeface="Arial"/>
                        <a:cs typeface="Arial"/>
                      </a:endParaRPr>
                    </a:p>
                  </a:txBody>
                  <a:tcPr marL="0" marR="0" marB="0" marT="0">
                    <a:lnB w="9525">
                      <a:solidFill>
                        <a:srgbClr val="CCCCCC"/>
                      </a:solidFill>
                      <a:prstDash val="solid"/>
                    </a:lnB>
                  </a:tcPr>
                </a:tc>
              </a:tr>
              <a:tr h="239418">
                <a:tc>
                  <a:txBody>
                    <a:bodyPr/>
                    <a:lstStyle/>
                    <a:p>
                      <a:pPr algn="ctr" marR="17145">
                        <a:lnSpc>
                          <a:spcPct val="100000"/>
                        </a:lnSpc>
                        <a:spcBef>
                          <a:spcPts val="570"/>
                        </a:spcBef>
                      </a:pPr>
                      <a:r>
                        <a:rPr dirty="0" sz="850" spc="-5">
                          <a:solidFill>
                            <a:srgbClr val="3E3E3E"/>
                          </a:solidFill>
                          <a:latin typeface="Arial"/>
                          <a:cs typeface="Arial"/>
                        </a:rPr>
                        <a:t>2022</a:t>
                      </a:r>
                      <a:endParaRPr sz="850">
                        <a:latin typeface="Arial"/>
                        <a:cs typeface="Arial"/>
                      </a:endParaRPr>
                    </a:p>
                  </a:txBody>
                  <a:tcPr marL="0" marR="0" marB="0" marT="7239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41,609</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46,648</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44,994</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88900">
                        <a:lnSpc>
                          <a:spcPct val="100000"/>
                        </a:lnSpc>
                        <a:spcBef>
                          <a:spcPts val="450"/>
                        </a:spcBef>
                      </a:pPr>
                      <a:r>
                        <a:rPr dirty="0" sz="850" spc="-5">
                          <a:solidFill>
                            <a:srgbClr val="3E3E3E"/>
                          </a:solidFill>
                          <a:latin typeface="Arial"/>
                          <a:cs typeface="Arial"/>
                        </a:rPr>
                        <a:t>47,183</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27305">
                        <a:lnSpc>
                          <a:spcPct val="100000"/>
                        </a:lnSpc>
                        <a:spcBef>
                          <a:spcPts val="450"/>
                        </a:spcBef>
                      </a:pPr>
                      <a:r>
                        <a:rPr dirty="0" sz="850" spc="-5">
                          <a:solidFill>
                            <a:srgbClr val="3E3E3E"/>
                          </a:solidFill>
                          <a:latin typeface="Arial"/>
                          <a:cs typeface="Arial"/>
                        </a:rPr>
                        <a:t>180,623</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r>
              <a:tr h="207544">
                <a:tc>
                  <a:txBody>
                    <a:bodyPr/>
                    <a:lstStyle/>
                    <a:p>
                      <a:pPr algn="ctr" marR="17145">
                        <a:lnSpc>
                          <a:spcPct val="100000"/>
                        </a:lnSpc>
                        <a:spcBef>
                          <a:spcPts val="320"/>
                        </a:spcBef>
                      </a:pPr>
                      <a:r>
                        <a:rPr dirty="0" sz="850" spc="-5">
                          <a:solidFill>
                            <a:srgbClr val="3E3E3E"/>
                          </a:solidFill>
                          <a:latin typeface="Arial"/>
                          <a:cs typeface="Arial"/>
                        </a:rPr>
                        <a:t>2021</a:t>
                      </a:r>
                      <a:endParaRPr sz="850">
                        <a:latin typeface="Arial"/>
                        <a:cs typeface="Arial"/>
                      </a:endParaRPr>
                    </a:p>
                  </a:txBody>
                  <a:tcPr marL="0" marR="0" marB="0" marT="40640"/>
                </a:tc>
                <a:tc>
                  <a:txBody>
                    <a:bodyPr/>
                    <a:lstStyle/>
                    <a:p>
                      <a:pPr algn="r" marR="120014">
                        <a:lnSpc>
                          <a:spcPct val="100000"/>
                        </a:lnSpc>
                        <a:spcBef>
                          <a:spcPts val="200"/>
                        </a:spcBef>
                      </a:pPr>
                      <a:r>
                        <a:rPr dirty="0" sz="850" spc="-5">
                          <a:solidFill>
                            <a:srgbClr val="3E3E3E"/>
                          </a:solidFill>
                          <a:latin typeface="Arial"/>
                          <a:cs typeface="Arial"/>
                        </a:rPr>
                        <a:t>37,154</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0014">
                        <a:lnSpc>
                          <a:spcPct val="100000"/>
                        </a:lnSpc>
                        <a:spcBef>
                          <a:spcPts val="200"/>
                        </a:spcBef>
                      </a:pPr>
                      <a:r>
                        <a:rPr dirty="0" sz="850" spc="-5">
                          <a:solidFill>
                            <a:srgbClr val="3E3E3E"/>
                          </a:solidFill>
                          <a:latin typeface="Arial"/>
                          <a:cs typeface="Arial"/>
                        </a:rPr>
                        <a:t>43,076</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0014">
                        <a:lnSpc>
                          <a:spcPct val="100000"/>
                        </a:lnSpc>
                        <a:spcBef>
                          <a:spcPts val="200"/>
                        </a:spcBef>
                      </a:pPr>
                      <a:r>
                        <a:rPr dirty="0" sz="850" spc="-5">
                          <a:solidFill>
                            <a:srgbClr val="3E3E3E"/>
                          </a:solidFill>
                          <a:latin typeface="Arial"/>
                          <a:cs typeface="Arial"/>
                        </a:rPr>
                        <a:t>40,938</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88900">
                        <a:lnSpc>
                          <a:spcPct val="100000"/>
                        </a:lnSpc>
                        <a:spcBef>
                          <a:spcPts val="200"/>
                        </a:spcBef>
                      </a:pPr>
                      <a:r>
                        <a:rPr dirty="0" sz="850" spc="-5">
                          <a:solidFill>
                            <a:srgbClr val="3E3E3E"/>
                          </a:solidFill>
                          <a:latin typeface="Arial"/>
                          <a:cs typeface="Arial"/>
                        </a:rPr>
                        <a:t>42,679</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27305">
                        <a:lnSpc>
                          <a:spcPct val="100000"/>
                        </a:lnSpc>
                        <a:spcBef>
                          <a:spcPts val="200"/>
                        </a:spcBef>
                      </a:pPr>
                      <a:r>
                        <a:rPr dirty="0" sz="850" spc="-5">
                          <a:solidFill>
                            <a:srgbClr val="3E3E3E"/>
                          </a:solidFill>
                          <a:latin typeface="Arial"/>
                          <a:cs typeface="Arial"/>
                        </a:rPr>
                        <a:t>163,514</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r>
              <a:tr h="258965">
                <a:tc>
                  <a:txBody>
                    <a:bodyPr/>
                    <a:lstStyle/>
                    <a:p>
                      <a:pPr algn="ctr" marR="17145">
                        <a:lnSpc>
                          <a:spcPct val="100000"/>
                        </a:lnSpc>
                        <a:spcBef>
                          <a:spcPts val="320"/>
                        </a:spcBef>
                      </a:pPr>
                      <a:r>
                        <a:rPr dirty="0" sz="850" spc="-5">
                          <a:solidFill>
                            <a:srgbClr val="3E3E3E"/>
                          </a:solidFill>
                          <a:latin typeface="Arial"/>
                          <a:cs typeface="Arial"/>
                        </a:rPr>
                        <a:t>2020</a:t>
                      </a:r>
                      <a:endParaRPr sz="850">
                        <a:latin typeface="Arial"/>
                        <a:cs typeface="Arial"/>
                      </a:endParaRPr>
                    </a:p>
                  </a:txBody>
                  <a:tcPr marL="0" marR="0" marB="0" marT="40640"/>
                </a:tc>
                <a:tc>
                  <a:txBody>
                    <a:bodyPr/>
                    <a:lstStyle/>
                    <a:p>
                      <a:pPr algn="r" marR="120014">
                        <a:lnSpc>
                          <a:spcPct val="100000"/>
                        </a:lnSpc>
                        <a:spcBef>
                          <a:spcPts val="200"/>
                        </a:spcBef>
                      </a:pPr>
                      <a:r>
                        <a:rPr dirty="0" sz="850" spc="-5">
                          <a:solidFill>
                            <a:srgbClr val="3E3E3E"/>
                          </a:solidFill>
                          <a:latin typeface="Arial"/>
                          <a:cs typeface="Arial"/>
                        </a:rPr>
                        <a:t>33,055</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0014">
                        <a:lnSpc>
                          <a:spcPct val="100000"/>
                        </a:lnSpc>
                        <a:spcBef>
                          <a:spcPts val="200"/>
                        </a:spcBef>
                      </a:pPr>
                      <a:r>
                        <a:rPr dirty="0" sz="850" spc="-5">
                          <a:solidFill>
                            <a:srgbClr val="3E3E3E"/>
                          </a:solidFill>
                          <a:latin typeface="Arial"/>
                          <a:cs typeface="Arial"/>
                        </a:rPr>
                        <a:t>36,906</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20014">
                        <a:lnSpc>
                          <a:spcPct val="100000"/>
                        </a:lnSpc>
                        <a:spcBef>
                          <a:spcPts val="200"/>
                        </a:spcBef>
                      </a:pPr>
                      <a:r>
                        <a:rPr dirty="0" sz="850" spc="-5">
                          <a:solidFill>
                            <a:srgbClr val="3E3E3E"/>
                          </a:solidFill>
                          <a:latin typeface="Arial"/>
                          <a:cs typeface="Arial"/>
                        </a:rPr>
                        <a:t>35,021</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88900">
                        <a:lnSpc>
                          <a:spcPct val="100000"/>
                        </a:lnSpc>
                        <a:spcBef>
                          <a:spcPts val="200"/>
                        </a:spcBef>
                      </a:pPr>
                      <a:r>
                        <a:rPr dirty="0" sz="850" spc="-5">
                          <a:solidFill>
                            <a:srgbClr val="3E3E3E"/>
                          </a:solidFill>
                          <a:latin typeface="Arial"/>
                          <a:cs typeface="Arial"/>
                        </a:rPr>
                        <a:t>38,033</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27305">
                        <a:lnSpc>
                          <a:spcPct val="100000"/>
                        </a:lnSpc>
                        <a:spcBef>
                          <a:spcPts val="200"/>
                        </a:spcBef>
                      </a:pPr>
                      <a:r>
                        <a:rPr dirty="0" sz="850" spc="-5">
                          <a:solidFill>
                            <a:srgbClr val="3E3E3E"/>
                          </a:solidFill>
                          <a:latin typeface="Arial"/>
                          <a:cs typeface="Arial"/>
                        </a:rPr>
                        <a:t>143,015</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r h="263882">
                <a:tc>
                  <a:txBody>
                    <a:bodyPr/>
                    <a:lstStyle/>
                    <a:p>
                      <a:pPr algn="ctr" marL="12065">
                        <a:lnSpc>
                          <a:spcPct val="100000"/>
                        </a:lnSpc>
                        <a:spcBef>
                          <a:spcPts val="625"/>
                        </a:spcBef>
                      </a:pPr>
                      <a:r>
                        <a:rPr dirty="0" sz="1050" spc="25" b="1">
                          <a:solidFill>
                            <a:srgbClr val="007F06"/>
                          </a:solidFill>
                          <a:latin typeface="Arial"/>
                          <a:cs typeface="Arial"/>
                        </a:rPr>
                        <a:t>EPS</a:t>
                      </a:r>
                      <a:endParaRPr sz="1050">
                        <a:latin typeface="Arial"/>
                        <a:cs typeface="Arial"/>
                      </a:endParaRPr>
                    </a:p>
                  </a:txBody>
                  <a:tcPr marL="0" marR="0" marB="0" marT="79375"/>
                </a:tc>
                <a:tc>
                  <a:txBody>
                    <a:bodyPr/>
                    <a:lstStyle/>
                    <a:p>
                      <a:pPr algn="r" marR="150495">
                        <a:lnSpc>
                          <a:spcPct val="100000"/>
                        </a:lnSpc>
                        <a:spcBef>
                          <a:spcPts val="625"/>
                        </a:spcBef>
                      </a:pPr>
                      <a:r>
                        <a:rPr dirty="0" sz="1050" b="1">
                          <a:solidFill>
                            <a:srgbClr val="007F06"/>
                          </a:solidFill>
                          <a:latin typeface="Arial"/>
                          <a:cs typeface="Arial"/>
                        </a:rPr>
                        <a:t>Estimates</a:t>
                      </a:r>
                      <a:endParaRPr sz="1050">
                        <a:latin typeface="Arial"/>
                        <a:cs typeface="Arial"/>
                      </a:endParaRPr>
                    </a:p>
                  </a:txBody>
                  <a:tcPr marL="0" marR="0" marB="0" marT="79375"/>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c>
                  <a:txBody>
                    <a:bodyPr/>
                    <a:lstStyle/>
                    <a:p>
                      <a:pPr>
                        <a:lnSpc>
                          <a:spcPct val="100000"/>
                        </a:lnSpc>
                      </a:pPr>
                      <a:endParaRPr sz="800">
                        <a:latin typeface="Times New Roman"/>
                        <a:cs typeface="Times New Roman"/>
                      </a:endParaRPr>
                    </a:p>
                  </a:txBody>
                  <a:tcPr marL="0" marR="0" marB="0" marT="0"/>
                </a:tc>
              </a:tr>
              <a:tr h="206275">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17475">
                        <a:lnSpc>
                          <a:spcPct val="100000"/>
                        </a:lnSpc>
                        <a:spcBef>
                          <a:spcPts val="100"/>
                        </a:spcBef>
                      </a:pPr>
                      <a:r>
                        <a:rPr dirty="0" sz="950" b="1">
                          <a:solidFill>
                            <a:srgbClr val="3E3E3E"/>
                          </a:solidFill>
                          <a:latin typeface="Arial"/>
                          <a:cs typeface="Arial"/>
                        </a:rPr>
                        <a:t>Q1</a:t>
                      </a:r>
                      <a:endParaRPr sz="950">
                        <a:latin typeface="Arial"/>
                        <a:cs typeface="Arial"/>
                      </a:endParaRPr>
                    </a:p>
                  </a:txBody>
                  <a:tcPr marL="0" marR="0" marB="0" marT="12700">
                    <a:lnB w="9525">
                      <a:solidFill>
                        <a:srgbClr val="CCCCCC"/>
                      </a:solidFill>
                      <a:prstDash val="solid"/>
                    </a:lnB>
                  </a:tcPr>
                </a:tc>
                <a:tc>
                  <a:txBody>
                    <a:bodyPr/>
                    <a:lstStyle/>
                    <a:p>
                      <a:pPr algn="r" marR="117475">
                        <a:lnSpc>
                          <a:spcPct val="100000"/>
                        </a:lnSpc>
                        <a:spcBef>
                          <a:spcPts val="100"/>
                        </a:spcBef>
                      </a:pPr>
                      <a:r>
                        <a:rPr dirty="0" sz="950" b="1">
                          <a:solidFill>
                            <a:srgbClr val="3E3E3E"/>
                          </a:solidFill>
                          <a:latin typeface="Arial"/>
                          <a:cs typeface="Arial"/>
                        </a:rPr>
                        <a:t>Q2</a:t>
                      </a:r>
                      <a:endParaRPr sz="950">
                        <a:latin typeface="Arial"/>
                        <a:cs typeface="Arial"/>
                      </a:endParaRPr>
                    </a:p>
                  </a:txBody>
                  <a:tcPr marL="0" marR="0" marB="0" marT="12700">
                    <a:lnB w="9525">
                      <a:solidFill>
                        <a:srgbClr val="CCCCCC"/>
                      </a:solidFill>
                      <a:prstDash val="solid"/>
                    </a:lnB>
                  </a:tcPr>
                </a:tc>
                <a:tc>
                  <a:txBody>
                    <a:bodyPr/>
                    <a:lstStyle/>
                    <a:p>
                      <a:pPr algn="r" marR="117475">
                        <a:lnSpc>
                          <a:spcPct val="100000"/>
                        </a:lnSpc>
                        <a:spcBef>
                          <a:spcPts val="100"/>
                        </a:spcBef>
                      </a:pPr>
                      <a:r>
                        <a:rPr dirty="0" sz="950" b="1">
                          <a:solidFill>
                            <a:srgbClr val="3E3E3E"/>
                          </a:solidFill>
                          <a:latin typeface="Arial"/>
                          <a:cs typeface="Arial"/>
                        </a:rPr>
                        <a:t>Q3</a:t>
                      </a:r>
                      <a:endParaRPr sz="950">
                        <a:latin typeface="Arial"/>
                        <a:cs typeface="Arial"/>
                      </a:endParaRPr>
                    </a:p>
                  </a:txBody>
                  <a:tcPr marL="0" marR="0" marB="0" marT="12700">
                    <a:lnB w="9525">
                      <a:solidFill>
                        <a:srgbClr val="CCCCCC"/>
                      </a:solidFill>
                      <a:prstDash val="solid"/>
                    </a:lnB>
                  </a:tcPr>
                </a:tc>
                <a:tc>
                  <a:txBody>
                    <a:bodyPr/>
                    <a:lstStyle/>
                    <a:p>
                      <a:pPr algn="r" marR="86995">
                        <a:lnSpc>
                          <a:spcPct val="100000"/>
                        </a:lnSpc>
                        <a:spcBef>
                          <a:spcPts val="100"/>
                        </a:spcBef>
                      </a:pPr>
                      <a:r>
                        <a:rPr dirty="0" sz="950" b="1">
                          <a:solidFill>
                            <a:srgbClr val="3E3E3E"/>
                          </a:solidFill>
                          <a:latin typeface="Arial"/>
                          <a:cs typeface="Arial"/>
                        </a:rPr>
                        <a:t>Q4</a:t>
                      </a:r>
                      <a:endParaRPr sz="950">
                        <a:latin typeface="Arial"/>
                        <a:cs typeface="Arial"/>
                      </a:endParaRPr>
                    </a:p>
                  </a:txBody>
                  <a:tcPr marL="0" marR="0" marB="0" marT="12700">
                    <a:lnB w="9525">
                      <a:solidFill>
                        <a:srgbClr val="CCCCCC"/>
                      </a:solidFill>
                      <a:prstDash val="solid"/>
                    </a:lnB>
                  </a:tcPr>
                </a:tc>
                <a:tc>
                  <a:txBody>
                    <a:bodyPr/>
                    <a:lstStyle/>
                    <a:p>
                      <a:pPr algn="r" marR="22225">
                        <a:lnSpc>
                          <a:spcPct val="100000"/>
                        </a:lnSpc>
                        <a:spcBef>
                          <a:spcPts val="100"/>
                        </a:spcBef>
                      </a:pPr>
                      <a:r>
                        <a:rPr dirty="0" sz="950" b="1">
                          <a:solidFill>
                            <a:srgbClr val="3E3E3E"/>
                          </a:solidFill>
                          <a:latin typeface="Arial"/>
                          <a:cs typeface="Arial"/>
                        </a:rPr>
                        <a:t>Annual*</a:t>
                      </a:r>
                      <a:endParaRPr sz="950">
                        <a:latin typeface="Arial"/>
                        <a:cs typeface="Arial"/>
                      </a:endParaRPr>
                    </a:p>
                  </a:txBody>
                  <a:tcPr marL="0" marR="0" marB="0" marT="12700">
                    <a:lnB w="9525">
                      <a:solidFill>
                        <a:srgbClr val="CCCCCC"/>
                      </a:solidFill>
                      <a:prstDash val="solid"/>
                    </a:lnB>
                  </a:tcPr>
                </a:tc>
              </a:tr>
              <a:tr h="249567">
                <a:tc>
                  <a:txBody>
                    <a:bodyPr/>
                    <a:lstStyle/>
                    <a:p>
                      <a:pPr algn="ctr" marR="17145">
                        <a:lnSpc>
                          <a:spcPct val="100000"/>
                        </a:lnSpc>
                        <a:spcBef>
                          <a:spcPts val="450"/>
                        </a:spcBef>
                      </a:pPr>
                      <a:r>
                        <a:rPr dirty="0" sz="850" spc="-5">
                          <a:solidFill>
                            <a:srgbClr val="3E3E3E"/>
                          </a:solidFill>
                          <a:latin typeface="Arial"/>
                          <a:cs typeface="Arial"/>
                        </a:rPr>
                        <a:t>2022</a:t>
                      </a:r>
                      <a:endParaRPr sz="850">
                        <a:latin typeface="Arial"/>
                        <a:cs typeface="Arial"/>
                      </a:endParaRPr>
                    </a:p>
                  </a:txBody>
                  <a:tcPr marL="0" marR="0" marB="0" marT="57150"/>
                </a:tc>
                <a:tc>
                  <a:txBody>
                    <a:bodyPr/>
                    <a:lstStyle/>
                    <a:p>
                      <a:pPr algn="r" marR="118110">
                        <a:lnSpc>
                          <a:spcPct val="100000"/>
                        </a:lnSpc>
                        <a:spcBef>
                          <a:spcPts val="450"/>
                        </a:spcBef>
                      </a:pPr>
                      <a:r>
                        <a:rPr dirty="0" sz="850" spc="-5">
                          <a:solidFill>
                            <a:srgbClr val="3E3E3E"/>
                          </a:solidFill>
                          <a:latin typeface="Arial"/>
                          <a:cs typeface="Arial"/>
                        </a:rPr>
                        <a:t>$1.91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18110">
                        <a:lnSpc>
                          <a:spcPct val="100000"/>
                        </a:lnSpc>
                        <a:spcBef>
                          <a:spcPts val="450"/>
                        </a:spcBef>
                      </a:pPr>
                      <a:r>
                        <a:rPr dirty="0" sz="850" spc="-5">
                          <a:solidFill>
                            <a:srgbClr val="3E3E3E"/>
                          </a:solidFill>
                          <a:latin typeface="Arial"/>
                          <a:cs typeface="Arial"/>
                        </a:rPr>
                        <a:t>$2.11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118110">
                        <a:lnSpc>
                          <a:spcPct val="100000"/>
                        </a:lnSpc>
                        <a:spcBef>
                          <a:spcPts val="450"/>
                        </a:spcBef>
                      </a:pPr>
                      <a:r>
                        <a:rPr dirty="0" sz="850" spc="-5">
                          <a:solidFill>
                            <a:srgbClr val="3E3E3E"/>
                          </a:solidFill>
                          <a:latin typeface="Arial"/>
                          <a:cs typeface="Arial"/>
                        </a:rPr>
                        <a:t>$1.96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87630">
                        <a:lnSpc>
                          <a:spcPct val="100000"/>
                        </a:lnSpc>
                        <a:spcBef>
                          <a:spcPts val="450"/>
                        </a:spcBef>
                      </a:pPr>
                      <a:r>
                        <a:rPr dirty="0" sz="850" spc="-5">
                          <a:solidFill>
                            <a:srgbClr val="3E3E3E"/>
                          </a:solidFill>
                          <a:latin typeface="Arial"/>
                          <a:cs typeface="Arial"/>
                        </a:rPr>
                        <a:t>$2.04</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c>
                  <a:txBody>
                    <a:bodyPr/>
                    <a:lstStyle/>
                    <a:p>
                      <a:pPr algn="r" marR="24130">
                        <a:lnSpc>
                          <a:spcPct val="100000"/>
                        </a:lnSpc>
                        <a:spcBef>
                          <a:spcPts val="450"/>
                        </a:spcBef>
                      </a:pPr>
                      <a:r>
                        <a:rPr dirty="0" sz="850" spc="-5">
                          <a:solidFill>
                            <a:srgbClr val="3E3E3E"/>
                          </a:solidFill>
                          <a:latin typeface="Arial"/>
                          <a:cs typeface="Arial"/>
                        </a:rPr>
                        <a:t>$8.04</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tc>
              </a:tr>
              <a:tr h="166648">
                <a:tc>
                  <a:txBody>
                    <a:bodyPr/>
                    <a:lstStyle/>
                    <a:p>
                      <a:pPr algn="ctr" marR="17145">
                        <a:lnSpc>
                          <a:spcPts val="935"/>
                        </a:lnSpc>
                      </a:pPr>
                      <a:r>
                        <a:rPr dirty="0" sz="850" spc="-5">
                          <a:solidFill>
                            <a:srgbClr val="3E3E3E"/>
                          </a:solidFill>
                          <a:latin typeface="Arial"/>
                          <a:cs typeface="Arial"/>
                        </a:rPr>
                        <a:t>2021</a:t>
                      </a:r>
                      <a:endParaRPr sz="850">
                        <a:latin typeface="Arial"/>
                        <a:cs typeface="Arial"/>
                      </a:endParaRPr>
                    </a:p>
                  </a:txBody>
                  <a:tcPr marL="0" marR="0" marB="0" marT="0"/>
                </a:tc>
                <a:tc>
                  <a:txBody>
                    <a:bodyPr/>
                    <a:lstStyle/>
                    <a:p>
                      <a:pPr algn="r" marR="118110">
                        <a:lnSpc>
                          <a:spcPts val="935"/>
                        </a:lnSpc>
                      </a:pPr>
                      <a:r>
                        <a:rPr dirty="0" sz="850" spc="-5">
                          <a:solidFill>
                            <a:srgbClr val="3E3E3E"/>
                          </a:solidFill>
                          <a:latin typeface="Arial"/>
                          <a:cs typeface="Arial"/>
                        </a:rPr>
                        <a:t>$1.82</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0"/>
                </a:tc>
                <a:tc>
                  <a:txBody>
                    <a:bodyPr/>
                    <a:lstStyle/>
                    <a:p>
                      <a:pPr algn="r" marR="118110">
                        <a:lnSpc>
                          <a:spcPts val="935"/>
                        </a:lnSpc>
                      </a:pPr>
                      <a:r>
                        <a:rPr dirty="0" sz="850" spc="-5">
                          <a:solidFill>
                            <a:srgbClr val="3E3E3E"/>
                          </a:solidFill>
                          <a:latin typeface="Arial"/>
                          <a:cs typeface="Arial"/>
                        </a:rPr>
                        <a:t>$2.03</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0"/>
                </a:tc>
                <a:tc>
                  <a:txBody>
                    <a:bodyPr/>
                    <a:lstStyle/>
                    <a:p>
                      <a:pPr algn="r" marR="118110">
                        <a:lnSpc>
                          <a:spcPts val="935"/>
                        </a:lnSpc>
                      </a:pPr>
                      <a:r>
                        <a:rPr dirty="0" sz="850" spc="-5">
                          <a:solidFill>
                            <a:srgbClr val="3E3E3E"/>
                          </a:solidFill>
                          <a:latin typeface="Arial"/>
                          <a:cs typeface="Arial"/>
                        </a:rPr>
                        <a:t>$1.76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87630">
                        <a:lnSpc>
                          <a:spcPts val="935"/>
                        </a:lnSpc>
                      </a:pPr>
                      <a:r>
                        <a:rPr dirty="0" sz="850" spc="-5">
                          <a:solidFill>
                            <a:srgbClr val="3E3E3E"/>
                          </a:solidFill>
                          <a:latin typeface="Arial"/>
                          <a:cs typeface="Arial"/>
                        </a:rPr>
                        <a:t>$1.77</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c>
                  <a:txBody>
                    <a:bodyPr/>
                    <a:lstStyle/>
                    <a:p>
                      <a:pPr algn="r" marR="24130">
                        <a:lnSpc>
                          <a:spcPts val="935"/>
                        </a:lnSpc>
                      </a:pPr>
                      <a:r>
                        <a:rPr dirty="0" sz="850" spc="-5">
                          <a:solidFill>
                            <a:srgbClr val="3E3E3E"/>
                          </a:solidFill>
                          <a:latin typeface="Arial"/>
                          <a:cs typeface="Arial"/>
                        </a:rPr>
                        <a:t>$7.34</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0"/>
                </a:tc>
              </a:tr>
              <a:tr h="156199">
                <a:tc>
                  <a:txBody>
                    <a:bodyPr/>
                    <a:lstStyle/>
                    <a:p>
                      <a:pPr algn="ctr" marR="17145">
                        <a:lnSpc>
                          <a:spcPts val="930"/>
                        </a:lnSpc>
                        <a:spcBef>
                          <a:spcPts val="200"/>
                        </a:spcBef>
                      </a:pPr>
                      <a:r>
                        <a:rPr dirty="0" sz="850" spc="-5">
                          <a:solidFill>
                            <a:srgbClr val="3E3E3E"/>
                          </a:solidFill>
                          <a:latin typeface="Arial"/>
                          <a:cs typeface="Arial"/>
                        </a:rPr>
                        <a:t>2020</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$1.38</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$1.51</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$1.40</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87630">
                        <a:lnSpc>
                          <a:spcPts val="930"/>
                        </a:lnSpc>
                        <a:spcBef>
                          <a:spcPts val="200"/>
                        </a:spcBef>
                      </a:pPr>
                      <a:r>
                        <a:rPr dirty="0" sz="850" spc="-5">
                          <a:solidFill>
                            <a:srgbClr val="3E3E3E"/>
                          </a:solidFill>
                          <a:latin typeface="Arial"/>
                          <a:cs typeface="Arial"/>
                        </a:rPr>
                        <a:t>$1.46</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24130">
                        <a:lnSpc>
                          <a:spcPts val="930"/>
                        </a:lnSpc>
                        <a:spcBef>
                          <a:spcPts val="200"/>
                        </a:spcBef>
                      </a:pPr>
                      <a:r>
                        <a:rPr dirty="0" sz="850" spc="-5">
                          <a:solidFill>
                            <a:srgbClr val="3E3E3E"/>
                          </a:solidFill>
                          <a:latin typeface="Arial"/>
                          <a:cs typeface="Arial"/>
                        </a:rPr>
                        <a:t>$5.76</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bl>
          </a:graphicData>
        </a:graphic>
      </p:graphicFrame>
      <p:sp>
        <p:nvSpPr>
          <p:cNvPr id="27" name="object 27"/>
          <p:cNvSpPr/>
          <p:nvPr/>
        </p:nvSpPr>
        <p:spPr>
          <a:xfrm>
            <a:off x="321595" y="277728"/>
            <a:ext cx="1756992" cy="222918"/>
          </a:xfrm>
          <a:prstGeom prst="rect">
            <a:avLst/>
          </a:prstGeom>
          <a:blipFill>
            <a:blip r:embed="rId7" cstate="print"/>
            <a:stretch>
              <a:fillRect/>
            </a:stretch>
          </a:blipFill>
        </p:spPr>
        <p:txBody>
          <a:bodyPr wrap="square" lIns="0" tIns="0" rIns="0" bIns="0" rtlCol="0"/>
          <a:lstStyle/>
          <a:p/>
        </p:txBody>
      </p:sp>
      <p:sp>
        <p:nvSpPr>
          <p:cNvPr id="28" name="object 28"/>
          <p:cNvSpPr txBox="1"/>
          <p:nvPr/>
        </p:nvSpPr>
        <p:spPr>
          <a:xfrm>
            <a:off x="6413834" y="341897"/>
            <a:ext cx="757555" cy="173355"/>
          </a:xfrm>
          <a:prstGeom prst="rect">
            <a:avLst/>
          </a:prstGeom>
        </p:spPr>
        <p:txBody>
          <a:bodyPr wrap="square" lIns="0" tIns="14604" rIns="0" bIns="0" rtlCol="0" vert="horz">
            <a:spAutoFit/>
          </a:bodyPr>
          <a:lstStyle/>
          <a:p>
            <a:pPr marL="12700">
              <a:lnSpc>
                <a:spcPct val="100000"/>
              </a:lnSpc>
              <a:spcBef>
                <a:spcPts val="114"/>
              </a:spcBef>
            </a:pPr>
            <a:r>
              <a:rPr dirty="0" sz="950" spc="10" b="1">
                <a:solidFill>
                  <a:srgbClr val="3E3E3E"/>
                </a:solidFill>
                <a:latin typeface="Arial"/>
                <a:cs typeface="Arial"/>
              </a:rPr>
              <a:t>Feb </a:t>
            </a:r>
            <a:r>
              <a:rPr dirty="0" sz="950" spc="5" b="1">
                <a:solidFill>
                  <a:srgbClr val="3E3E3E"/>
                </a:solidFill>
                <a:latin typeface="Arial"/>
                <a:cs typeface="Arial"/>
              </a:rPr>
              <a:t>28,</a:t>
            </a:r>
            <a:r>
              <a:rPr dirty="0" sz="950" spc="-75" b="1">
                <a:solidFill>
                  <a:srgbClr val="3E3E3E"/>
                </a:solidFill>
                <a:latin typeface="Arial"/>
                <a:cs typeface="Arial"/>
              </a:rPr>
              <a:t> </a:t>
            </a:r>
            <a:r>
              <a:rPr dirty="0" sz="950" spc="10" b="1">
                <a:solidFill>
                  <a:srgbClr val="3E3E3E"/>
                </a:solidFill>
                <a:latin typeface="Arial"/>
                <a:cs typeface="Arial"/>
              </a:rPr>
              <a:t>2021</a:t>
            </a:r>
            <a:endParaRPr sz="950">
              <a:latin typeface="Arial"/>
              <a:cs typeface="Arial"/>
            </a:endParaRPr>
          </a:p>
        </p:txBody>
      </p:sp>
      <p:sp>
        <p:nvSpPr>
          <p:cNvPr id="29" name="object 29"/>
          <p:cNvSpPr txBox="1"/>
          <p:nvPr/>
        </p:nvSpPr>
        <p:spPr>
          <a:xfrm>
            <a:off x="241300" y="9358563"/>
            <a:ext cx="6978650" cy="1108075"/>
          </a:xfrm>
          <a:prstGeom prst="rect">
            <a:avLst/>
          </a:prstGeom>
        </p:spPr>
        <p:txBody>
          <a:bodyPr wrap="square" lIns="0" tIns="17145" rIns="0" bIns="0" rtlCol="0" vert="horz">
            <a:spAutoFit/>
          </a:bodyPr>
          <a:lstStyle/>
          <a:p>
            <a:pPr marL="3248660">
              <a:lnSpc>
                <a:spcPct val="100000"/>
              </a:lnSpc>
              <a:spcBef>
                <a:spcPts val="135"/>
              </a:spcBef>
            </a:pPr>
            <a:r>
              <a:rPr dirty="0" sz="750" spc="15">
                <a:solidFill>
                  <a:srgbClr val="3E3E3E"/>
                </a:solidFill>
                <a:latin typeface="Arial"/>
                <a:cs typeface="Arial"/>
              </a:rPr>
              <a:t>*Quarterly figures </a:t>
            </a:r>
            <a:r>
              <a:rPr dirty="0" sz="750" spc="20">
                <a:solidFill>
                  <a:srgbClr val="3E3E3E"/>
                </a:solidFill>
                <a:latin typeface="Arial"/>
                <a:cs typeface="Arial"/>
              </a:rPr>
              <a:t>may </a:t>
            </a:r>
            <a:r>
              <a:rPr dirty="0" sz="750" spc="15">
                <a:solidFill>
                  <a:srgbClr val="3E3E3E"/>
                </a:solidFill>
                <a:latin typeface="Arial"/>
                <a:cs typeface="Arial"/>
              </a:rPr>
              <a:t>not </a:t>
            </a:r>
            <a:r>
              <a:rPr dirty="0" sz="750" spc="20">
                <a:solidFill>
                  <a:srgbClr val="3E3E3E"/>
                </a:solidFill>
                <a:latin typeface="Arial"/>
                <a:cs typeface="Arial"/>
              </a:rPr>
              <a:t>add up </a:t>
            </a:r>
            <a:r>
              <a:rPr dirty="0" sz="750" spc="15">
                <a:solidFill>
                  <a:srgbClr val="3E3E3E"/>
                </a:solidFill>
                <a:latin typeface="Arial"/>
                <a:cs typeface="Arial"/>
              </a:rPr>
              <a:t>to</a:t>
            </a:r>
            <a:r>
              <a:rPr dirty="0" sz="750" spc="-40">
                <a:solidFill>
                  <a:srgbClr val="3E3E3E"/>
                </a:solidFill>
                <a:latin typeface="Arial"/>
                <a:cs typeface="Arial"/>
              </a:rPr>
              <a:t> </a:t>
            </a:r>
            <a:r>
              <a:rPr dirty="0" sz="750" spc="15">
                <a:solidFill>
                  <a:srgbClr val="3E3E3E"/>
                </a:solidFill>
                <a:latin typeface="Arial"/>
                <a:cs typeface="Arial"/>
              </a:rPr>
              <a:t>annual.</a:t>
            </a:r>
            <a:endParaRPr sz="750">
              <a:latin typeface="Arial"/>
              <a:cs typeface="Arial"/>
            </a:endParaRPr>
          </a:p>
          <a:p>
            <a:pPr>
              <a:lnSpc>
                <a:spcPct val="100000"/>
              </a:lnSpc>
            </a:pPr>
            <a:endParaRPr sz="900">
              <a:latin typeface="Times New Roman"/>
              <a:cs typeface="Times New Roman"/>
            </a:endParaRPr>
          </a:p>
          <a:p>
            <a:pPr marL="73660" marR="361315">
              <a:lnSpc>
                <a:spcPct val="112700"/>
              </a:lnSpc>
              <a:spcBef>
                <a:spcPts val="800"/>
              </a:spcBef>
            </a:pPr>
            <a:r>
              <a:rPr dirty="0" sz="850" spc="-5">
                <a:solidFill>
                  <a:srgbClr val="3E3E3E"/>
                </a:solidFill>
                <a:latin typeface="Arial"/>
                <a:cs typeface="Arial"/>
              </a:rPr>
              <a:t>The data in the charts and tables, including the Zacks Consensus EPS and sales estimates, is as of 02/26/2021. The report's text and the  analyst-provided price target are as of 02/24/2021.</a:t>
            </a:r>
            <a:endParaRPr sz="850">
              <a:latin typeface="Arial"/>
              <a:cs typeface="Arial"/>
            </a:endParaRPr>
          </a:p>
          <a:p>
            <a:pPr>
              <a:lnSpc>
                <a:spcPct val="100000"/>
              </a:lnSpc>
            </a:pPr>
            <a:endParaRPr sz="850">
              <a:latin typeface="Times New Roman"/>
              <a:cs typeface="Times New Roman"/>
            </a:endParaRPr>
          </a:p>
          <a:p>
            <a:pPr marL="12700">
              <a:lnSpc>
                <a:spcPct val="100000"/>
              </a:lnSpc>
            </a:pPr>
            <a:r>
              <a:rPr dirty="0" sz="850" spc="-5">
                <a:solidFill>
                  <a:srgbClr val="CACACA"/>
                </a:solidFill>
                <a:latin typeface="Arial"/>
                <a:cs typeface="Arial"/>
              </a:rPr>
              <a:t>Past performance is no guarantee of future results. Please see important disclosures and definitions at the end of this</a:t>
            </a:r>
            <a:r>
              <a:rPr dirty="0" sz="850" spc="100">
                <a:solidFill>
                  <a:srgbClr val="CACACA"/>
                </a:solidFill>
                <a:latin typeface="Arial"/>
                <a:cs typeface="Arial"/>
              </a:rPr>
              <a:t> </a:t>
            </a:r>
            <a:r>
              <a:rPr dirty="0" sz="850" spc="-5">
                <a:solidFill>
                  <a:srgbClr val="CACACA"/>
                </a:solidFill>
                <a:latin typeface="Arial"/>
                <a:cs typeface="Arial"/>
              </a:rPr>
              <a:t>report.</a:t>
            </a:r>
            <a:endParaRPr sz="850">
              <a:latin typeface="Arial"/>
              <a:cs typeface="Arial"/>
            </a:endParaRPr>
          </a:p>
          <a:p>
            <a:pPr marL="12700">
              <a:lnSpc>
                <a:spcPct val="100000"/>
              </a:lnSpc>
              <a:spcBef>
                <a:spcPts val="434"/>
              </a:spcBef>
              <a:tabLst>
                <a:tab pos="4424680" algn="l"/>
              </a:tabLst>
            </a:pPr>
            <a:r>
              <a:rPr dirty="0" sz="850" spc="-5">
                <a:solidFill>
                  <a:srgbClr val="CACACA"/>
                </a:solidFill>
                <a:latin typeface="Arial"/>
                <a:cs typeface="Arial"/>
              </a:rPr>
              <a:t>© 2021 Zacks Investment Research, All</a:t>
            </a:r>
            <a:r>
              <a:rPr dirty="0" sz="850" spc="105">
                <a:solidFill>
                  <a:srgbClr val="CACACA"/>
                </a:solidFill>
                <a:latin typeface="Arial"/>
                <a:cs typeface="Arial"/>
              </a:rPr>
              <a:t> </a:t>
            </a:r>
            <a:r>
              <a:rPr dirty="0" sz="850" spc="-5">
                <a:solidFill>
                  <a:srgbClr val="CACACA"/>
                </a:solidFill>
                <a:latin typeface="Arial"/>
                <a:cs typeface="Arial"/>
              </a:rPr>
              <a:t>Rights</a:t>
            </a:r>
            <a:r>
              <a:rPr dirty="0" sz="850" spc="10">
                <a:solidFill>
                  <a:srgbClr val="CACACA"/>
                </a:solidFill>
                <a:latin typeface="Arial"/>
                <a:cs typeface="Arial"/>
              </a:rPr>
              <a:t> </a:t>
            </a:r>
            <a:r>
              <a:rPr dirty="0" sz="850" spc="-5">
                <a:solidFill>
                  <a:srgbClr val="CACACA"/>
                </a:solidFill>
                <a:latin typeface="Arial"/>
                <a:cs typeface="Arial"/>
              </a:rPr>
              <a:t>Reserved	10 S. Riverside Plaza Suite 1600 </a:t>
            </a:r>
            <a:r>
              <a:rPr dirty="0" sz="850" spc="-5" b="1">
                <a:solidFill>
                  <a:srgbClr val="CACACA"/>
                </a:solidFill>
                <a:latin typeface="Arial"/>
                <a:cs typeface="Arial"/>
              </a:rPr>
              <a:t>· </a:t>
            </a:r>
            <a:r>
              <a:rPr dirty="0" sz="850" spc="-5">
                <a:solidFill>
                  <a:srgbClr val="CACACA"/>
                </a:solidFill>
                <a:latin typeface="Arial"/>
                <a:cs typeface="Arial"/>
              </a:rPr>
              <a:t>Chicago, IL</a:t>
            </a:r>
            <a:r>
              <a:rPr dirty="0" sz="850" spc="40">
                <a:solidFill>
                  <a:srgbClr val="CACACA"/>
                </a:solidFill>
                <a:latin typeface="Arial"/>
                <a:cs typeface="Arial"/>
              </a:rPr>
              <a:t> </a:t>
            </a:r>
            <a:r>
              <a:rPr dirty="0" sz="850" spc="-5">
                <a:solidFill>
                  <a:srgbClr val="CACACA"/>
                </a:solidFill>
                <a:latin typeface="Arial"/>
                <a:cs typeface="Arial"/>
              </a:rPr>
              <a:t>60606</a:t>
            </a:r>
            <a:endParaRPr sz="850">
              <a:latin typeface="Arial"/>
              <a:cs typeface="Arial"/>
            </a:endParaRPr>
          </a:p>
        </p:txBody>
      </p:sp>
      <p:sp>
        <p:nvSpPr>
          <p:cNvPr id="30" name="object 3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2562726" y="3199731"/>
            <a:ext cx="29781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MSFT</a:t>
            </a:r>
            <a:endParaRPr sz="750">
              <a:latin typeface="Arial"/>
              <a:cs typeface="Arial"/>
            </a:endParaRPr>
          </a:p>
        </p:txBody>
      </p:sp>
      <p:sp>
        <p:nvSpPr>
          <p:cNvPr id="4" name="object 4"/>
          <p:cNvSpPr txBox="1"/>
          <p:nvPr/>
        </p:nvSpPr>
        <p:spPr>
          <a:xfrm>
            <a:off x="3316037" y="3199731"/>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X</a:t>
            </a:r>
            <a:r>
              <a:rPr dirty="0" sz="750" spc="-40" b="1">
                <a:solidFill>
                  <a:srgbClr val="3E3E3E"/>
                </a:solidFill>
                <a:latin typeface="Arial"/>
                <a:cs typeface="Arial"/>
              </a:rPr>
              <a:t> </a:t>
            </a:r>
            <a:r>
              <a:rPr dirty="0" sz="750" spc="15" b="1">
                <a:solidFill>
                  <a:srgbClr val="3E3E3E"/>
                </a:solidFill>
                <a:latin typeface="Arial"/>
                <a:cs typeface="Arial"/>
              </a:rPr>
              <a:t>Industry</a:t>
            </a:r>
            <a:endParaRPr sz="750">
              <a:latin typeface="Arial"/>
              <a:cs typeface="Arial"/>
            </a:endParaRPr>
          </a:p>
        </p:txBody>
      </p:sp>
      <p:sp>
        <p:nvSpPr>
          <p:cNvPr id="5" name="object 5"/>
          <p:cNvSpPr txBox="1"/>
          <p:nvPr/>
        </p:nvSpPr>
        <p:spPr>
          <a:xfrm>
            <a:off x="4123155" y="3199731"/>
            <a:ext cx="42545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S&amp;P</a:t>
            </a:r>
            <a:r>
              <a:rPr dirty="0" sz="750" spc="-60" b="1">
                <a:solidFill>
                  <a:srgbClr val="3E3E3E"/>
                </a:solidFill>
                <a:latin typeface="Arial"/>
                <a:cs typeface="Arial"/>
              </a:rPr>
              <a:t> </a:t>
            </a:r>
            <a:r>
              <a:rPr dirty="0" sz="750" spc="20" b="1">
                <a:solidFill>
                  <a:srgbClr val="3E3E3E"/>
                </a:solidFill>
                <a:latin typeface="Arial"/>
                <a:cs typeface="Arial"/>
              </a:rPr>
              <a:t>500</a:t>
            </a:r>
            <a:endParaRPr sz="750">
              <a:latin typeface="Arial"/>
              <a:cs typeface="Arial"/>
            </a:endParaRPr>
          </a:p>
        </p:txBody>
      </p:sp>
      <p:sp>
        <p:nvSpPr>
          <p:cNvPr id="6" name="object 6"/>
          <p:cNvSpPr txBox="1"/>
          <p:nvPr/>
        </p:nvSpPr>
        <p:spPr>
          <a:xfrm>
            <a:off x="5222373" y="3199731"/>
            <a:ext cx="29781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AAPL</a:t>
            </a:r>
            <a:endParaRPr sz="750">
              <a:latin typeface="Arial"/>
              <a:cs typeface="Arial"/>
            </a:endParaRPr>
          </a:p>
        </p:txBody>
      </p:sp>
      <p:sp>
        <p:nvSpPr>
          <p:cNvPr id="7" name="object 7"/>
          <p:cNvSpPr txBox="1"/>
          <p:nvPr/>
        </p:nvSpPr>
        <p:spPr>
          <a:xfrm>
            <a:off x="6037179" y="3199731"/>
            <a:ext cx="31432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AMZN</a:t>
            </a:r>
            <a:endParaRPr sz="750">
              <a:latin typeface="Arial"/>
              <a:cs typeface="Arial"/>
            </a:endParaRPr>
          </a:p>
        </p:txBody>
      </p:sp>
      <p:sp>
        <p:nvSpPr>
          <p:cNvPr id="8" name="object 8"/>
          <p:cNvSpPr txBox="1"/>
          <p:nvPr/>
        </p:nvSpPr>
        <p:spPr>
          <a:xfrm>
            <a:off x="6882731" y="3199731"/>
            <a:ext cx="30861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ORCL</a:t>
            </a:r>
            <a:endParaRPr sz="750">
              <a:latin typeface="Arial"/>
              <a:cs typeface="Arial"/>
            </a:endParaRPr>
          </a:p>
        </p:txBody>
      </p:sp>
      <p:sp>
        <p:nvSpPr>
          <p:cNvPr id="9" name="object 9"/>
          <p:cNvSpPr txBox="1"/>
          <p:nvPr/>
        </p:nvSpPr>
        <p:spPr>
          <a:xfrm>
            <a:off x="302794" y="3414963"/>
            <a:ext cx="178562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Zacks Recommendation (Long</a:t>
            </a:r>
            <a:r>
              <a:rPr dirty="0" sz="750" spc="-65" b="1">
                <a:solidFill>
                  <a:srgbClr val="3E3E3E"/>
                </a:solidFill>
                <a:latin typeface="Arial"/>
                <a:cs typeface="Arial"/>
              </a:rPr>
              <a:t> </a:t>
            </a:r>
            <a:r>
              <a:rPr dirty="0" sz="750" spc="20" b="1">
                <a:solidFill>
                  <a:srgbClr val="3E3E3E"/>
                </a:solidFill>
                <a:latin typeface="Arial"/>
                <a:cs typeface="Arial"/>
              </a:rPr>
              <a:t>Term)</a:t>
            </a:r>
            <a:endParaRPr sz="750">
              <a:latin typeface="Arial"/>
              <a:cs typeface="Arial"/>
            </a:endParaRPr>
          </a:p>
        </p:txBody>
      </p:sp>
      <p:sp>
        <p:nvSpPr>
          <p:cNvPr id="10" name="object 10"/>
          <p:cNvSpPr txBox="1"/>
          <p:nvPr/>
        </p:nvSpPr>
        <p:spPr>
          <a:xfrm>
            <a:off x="2516605"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1" name="object 11"/>
          <p:cNvSpPr txBox="1"/>
          <p:nvPr/>
        </p:nvSpPr>
        <p:spPr>
          <a:xfrm>
            <a:off x="3777247"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2" name="object 12"/>
          <p:cNvSpPr txBox="1"/>
          <p:nvPr/>
        </p:nvSpPr>
        <p:spPr>
          <a:xfrm>
            <a:off x="4492123"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3" name="object 13"/>
          <p:cNvSpPr txBox="1"/>
          <p:nvPr/>
        </p:nvSpPr>
        <p:spPr>
          <a:xfrm>
            <a:off x="4984081" y="3414963"/>
            <a:ext cx="53276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556638"/>
                </a:solidFill>
                <a:latin typeface="Arial"/>
                <a:cs typeface="Arial"/>
              </a:rPr>
              <a:t>Outperform</a:t>
            </a:r>
            <a:endParaRPr sz="700">
              <a:latin typeface="Arial"/>
              <a:cs typeface="Arial"/>
            </a:endParaRPr>
          </a:p>
        </p:txBody>
      </p:sp>
      <p:sp>
        <p:nvSpPr>
          <p:cNvPr id="14" name="object 14"/>
          <p:cNvSpPr txBox="1"/>
          <p:nvPr/>
        </p:nvSpPr>
        <p:spPr>
          <a:xfrm>
            <a:off x="6014118"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5" name="object 15"/>
          <p:cNvSpPr txBox="1"/>
          <p:nvPr/>
        </p:nvSpPr>
        <p:spPr>
          <a:xfrm>
            <a:off x="6851984"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6" name="object 16"/>
          <p:cNvSpPr txBox="1"/>
          <p:nvPr/>
        </p:nvSpPr>
        <p:spPr>
          <a:xfrm>
            <a:off x="302794" y="3637881"/>
            <a:ext cx="120840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Zacks Rank </a:t>
            </a:r>
            <a:r>
              <a:rPr dirty="0" sz="750" spc="15" b="1">
                <a:solidFill>
                  <a:srgbClr val="3E3E3E"/>
                </a:solidFill>
                <a:latin typeface="Arial"/>
                <a:cs typeface="Arial"/>
              </a:rPr>
              <a:t>(Short</a:t>
            </a:r>
            <a:r>
              <a:rPr dirty="0" sz="750" spc="-70" b="1">
                <a:solidFill>
                  <a:srgbClr val="3E3E3E"/>
                </a:solidFill>
                <a:latin typeface="Arial"/>
                <a:cs typeface="Arial"/>
              </a:rPr>
              <a:t> </a:t>
            </a:r>
            <a:r>
              <a:rPr dirty="0" sz="750" spc="20" b="1">
                <a:solidFill>
                  <a:srgbClr val="3E3E3E"/>
                </a:solidFill>
                <a:latin typeface="Arial"/>
                <a:cs typeface="Arial"/>
              </a:rPr>
              <a:t>Term)</a:t>
            </a:r>
            <a:endParaRPr sz="750">
              <a:latin typeface="Arial"/>
              <a:cs typeface="Arial"/>
            </a:endParaRPr>
          </a:p>
        </p:txBody>
      </p:sp>
      <p:sp>
        <p:nvSpPr>
          <p:cNvPr id="17" name="object 17"/>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8" name="object 18"/>
          <p:cNvSpPr txBox="1"/>
          <p:nvPr/>
        </p:nvSpPr>
        <p:spPr>
          <a:xfrm>
            <a:off x="2731836"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2</a:t>
            </a:r>
            <a:endParaRPr sz="750">
              <a:latin typeface="Arial"/>
              <a:cs typeface="Arial"/>
            </a:endParaRPr>
          </a:p>
        </p:txBody>
      </p:sp>
      <p:sp>
        <p:nvSpPr>
          <p:cNvPr id="19" name="object 19"/>
          <p:cNvSpPr/>
          <p:nvPr/>
        </p:nvSpPr>
        <p:spPr>
          <a:xfrm>
            <a:off x="2709946" y="3646738"/>
            <a:ext cx="0" cy="154305"/>
          </a:xfrm>
          <a:custGeom>
            <a:avLst/>
            <a:gdLst/>
            <a:ahLst/>
            <a:cxnLst/>
            <a:rect l="l" t="t" r="r" b="b"/>
            <a:pathLst>
              <a:path w="0" h="154304">
                <a:moveTo>
                  <a:pt x="0" y="0"/>
                </a:moveTo>
                <a:lnTo>
                  <a:pt x="0" y="153736"/>
                </a:lnTo>
              </a:path>
            </a:pathLst>
          </a:custGeom>
          <a:ln w="7686">
            <a:solidFill>
              <a:srgbClr val="023D0C"/>
            </a:solidFill>
          </a:ln>
        </p:spPr>
        <p:txBody>
          <a:bodyPr wrap="square" lIns="0" tIns="0" rIns="0" bIns="0" rtlCol="0"/>
          <a:lstStyle/>
          <a:p/>
        </p:txBody>
      </p:sp>
      <p:sp>
        <p:nvSpPr>
          <p:cNvPr id="20" name="object 20"/>
          <p:cNvSpPr/>
          <p:nvPr/>
        </p:nvSpPr>
        <p:spPr>
          <a:xfrm>
            <a:off x="2709946" y="3646738"/>
            <a:ext cx="130810" cy="0"/>
          </a:xfrm>
          <a:custGeom>
            <a:avLst/>
            <a:gdLst/>
            <a:ahLst/>
            <a:cxnLst/>
            <a:rect l="l" t="t" r="r" b="b"/>
            <a:pathLst>
              <a:path w="130810" h="0">
                <a:moveTo>
                  <a:pt x="0" y="0"/>
                </a:moveTo>
                <a:lnTo>
                  <a:pt x="130676" y="0"/>
                </a:lnTo>
              </a:path>
            </a:pathLst>
          </a:custGeom>
          <a:ln w="7686">
            <a:solidFill>
              <a:srgbClr val="023D0C"/>
            </a:solidFill>
          </a:ln>
        </p:spPr>
        <p:txBody>
          <a:bodyPr wrap="square" lIns="0" tIns="0" rIns="0" bIns="0" rtlCol="0"/>
          <a:lstStyle/>
          <a:p/>
        </p:txBody>
      </p:sp>
      <p:sp>
        <p:nvSpPr>
          <p:cNvPr id="21" name="object 21"/>
          <p:cNvSpPr/>
          <p:nvPr/>
        </p:nvSpPr>
        <p:spPr>
          <a:xfrm>
            <a:off x="2840622" y="3646738"/>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22" name="object 22"/>
          <p:cNvSpPr/>
          <p:nvPr/>
        </p:nvSpPr>
        <p:spPr>
          <a:xfrm>
            <a:off x="2709946" y="3808161"/>
            <a:ext cx="130810" cy="0"/>
          </a:xfrm>
          <a:custGeom>
            <a:avLst/>
            <a:gdLst/>
            <a:ahLst/>
            <a:cxnLst/>
            <a:rect l="l" t="t" r="r" b="b"/>
            <a:pathLst>
              <a:path w="130810" h="0">
                <a:moveTo>
                  <a:pt x="0" y="0"/>
                </a:moveTo>
                <a:lnTo>
                  <a:pt x="130676" y="0"/>
                </a:lnTo>
              </a:path>
            </a:pathLst>
          </a:custGeom>
          <a:ln w="7686">
            <a:solidFill>
              <a:srgbClr val="023D0C"/>
            </a:solidFill>
          </a:ln>
        </p:spPr>
        <p:txBody>
          <a:bodyPr wrap="square" lIns="0" tIns="0" rIns="0" bIns="0" rtlCol="0"/>
          <a:lstStyle/>
          <a:p/>
        </p:txBody>
      </p:sp>
      <p:sp>
        <p:nvSpPr>
          <p:cNvPr id="23" name="object 23"/>
          <p:cNvSpPr txBox="1"/>
          <p:nvPr/>
        </p:nvSpPr>
        <p:spPr>
          <a:xfrm>
            <a:off x="3777247"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4" name="object 24"/>
          <p:cNvSpPr txBox="1"/>
          <p:nvPr/>
        </p:nvSpPr>
        <p:spPr>
          <a:xfrm>
            <a:off x="4492123"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5" name="object 25"/>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26" name="object 26"/>
          <p:cNvSpPr txBox="1"/>
          <p:nvPr/>
        </p:nvSpPr>
        <p:spPr>
          <a:xfrm>
            <a:off x="5391484"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2</a:t>
            </a:r>
            <a:endParaRPr sz="750">
              <a:latin typeface="Arial"/>
              <a:cs typeface="Arial"/>
            </a:endParaRPr>
          </a:p>
        </p:txBody>
      </p:sp>
      <p:sp>
        <p:nvSpPr>
          <p:cNvPr id="27" name="object 27"/>
          <p:cNvSpPr/>
          <p:nvPr/>
        </p:nvSpPr>
        <p:spPr>
          <a:xfrm>
            <a:off x="5369593" y="3646738"/>
            <a:ext cx="0" cy="154305"/>
          </a:xfrm>
          <a:custGeom>
            <a:avLst/>
            <a:gdLst/>
            <a:ahLst/>
            <a:cxnLst/>
            <a:rect l="l" t="t" r="r" b="b"/>
            <a:pathLst>
              <a:path w="0" h="154304">
                <a:moveTo>
                  <a:pt x="0" y="0"/>
                </a:moveTo>
                <a:lnTo>
                  <a:pt x="0" y="153736"/>
                </a:lnTo>
              </a:path>
            </a:pathLst>
          </a:custGeom>
          <a:ln w="7686">
            <a:solidFill>
              <a:srgbClr val="023D0C"/>
            </a:solidFill>
          </a:ln>
        </p:spPr>
        <p:txBody>
          <a:bodyPr wrap="square" lIns="0" tIns="0" rIns="0" bIns="0" rtlCol="0"/>
          <a:lstStyle/>
          <a:p/>
        </p:txBody>
      </p:sp>
      <p:sp>
        <p:nvSpPr>
          <p:cNvPr id="28" name="object 28"/>
          <p:cNvSpPr/>
          <p:nvPr/>
        </p:nvSpPr>
        <p:spPr>
          <a:xfrm>
            <a:off x="5369593" y="3646738"/>
            <a:ext cx="130810" cy="0"/>
          </a:xfrm>
          <a:custGeom>
            <a:avLst/>
            <a:gdLst/>
            <a:ahLst/>
            <a:cxnLst/>
            <a:rect l="l" t="t" r="r" b="b"/>
            <a:pathLst>
              <a:path w="130810" h="0">
                <a:moveTo>
                  <a:pt x="0" y="0"/>
                </a:moveTo>
                <a:lnTo>
                  <a:pt x="130676" y="0"/>
                </a:lnTo>
              </a:path>
            </a:pathLst>
          </a:custGeom>
          <a:ln w="7686">
            <a:solidFill>
              <a:srgbClr val="023D0C"/>
            </a:solidFill>
          </a:ln>
        </p:spPr>
        <p:txBody>
          <a:bodyPr wrap="square" lIns="0" tIns="0" rIns="0" bIns="0" rtlCol="0"/>
          <a:lstStyle/>
          <a:p/>
        </p:txBody>
      </p:sp>
      <p:sp>
        <p:nvSpPr>
          <p:cNvPr id="29" name="object 29"/>
          <p:cNvSpPr/>
          <p:nvPr/>
        </p:nvSpPr>
        <p:spPr>
          <a:xfrm>
            <a:off x="5500269" y="3646738"/>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30" name="object 30"/>
          <p:cNvSpPr/>
          <p:nvPr/>
        </p:nvSpPr>
        <p:spPr>
          <a:xfrm>
            <a:off x="5369593" y="3808161"/>
            <a:ext cx="130810" cy="0"/>
          </a:xfrm>
          <a:custGeom>
            <a:avLst/>
            <a:gdLst/>
            <a:ahLst/>
            <a:cxnLst/>
            <a:rect l="l" t="t" r="r" b="b"/>
            <a:pathLst>
              <a:path w="130810" h="0">
                <a:moveTo>
                  <a:pt x="0" y="0"/>
                </a:moveTo>
                <a:lnTo>
                  <a:pt x="130676" y="0"/>
                </a:lnTo>
              </a:path>
            </a:pathLst>
          </a:custGeom>
          <a:ln w="7686">
            <a:solidFill>
              <a:srgbClr val="023D0C"/>
            </a:solidFill>
          </a:ln>
        </p:spPr>
        <p:txBody>
          <a:bodyPr wrap="square" lIns="0" tIns="0" rIns="0" bIns="0" rtlCol="0"/>
          <a:lstStyle/>
          <a:p/>
        </p:txBody>
      </p:sp>
      <p:sp>
        <p:nvSpPr>
          <p:cNvPr id="31" name="object 31"/>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2" name="object 32"/>
          <p:cNvSpPr txBox="1"/>
          <p:nvPr/>
        </p:nvSpPr>
        <p:spPr>
          <a:xfrm>
            <a:off x="6229350"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33" name="object 33"/>
          <p:cNvSpPr/>
          <p:nvPr/>
        </p:nvSpPr>
        <p:spPr>
          <a:xfrm>
            <a:off x="6207459"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34" name="object 34"/>
          <p:cNvSpPr/>
          <p:nvPr/>
        </p:nvSpPr>
        <p:spPr>
          <a:xfrm>
            <a:off x="6207459"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35" name="object 35"/>
          <p:cNvSpPr/>
          <p:nvPr/>
        </p:nvSpPr>
        <p:spPr>
          <a:xfrm>
            <a:off x="6338135"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36" name="object 36"/>
          <p:cNvSpPr/>
          <p:nvPr/>
        </p:nvSpPr>
        <p:spPr>
          <a:xfrm>
            <a:off x="6207459"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37" name="object 37"/>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8" name="object 38"/>
          <p:cNvSpPr txBox="1"/>
          <p:nvPr/>
        </p:nvSpPr>
        <p:spPr>
          <a:xfrm>
            <a:off x="7067215"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39" name="object 39"/>
          <p:cNvSpPr/>
          <p:nvPr/>
        </p:nvSpPr>
        <p:spPr>
          <a:xfrm>
            <a:off x="7045325"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40" name="object 40"/>
          <p:cNvSpPr/>
          <p:nvPr/>
        </p:nvSpPr>
        <p:spPr>
          <a:xfrm>
            <a:off x="7045325" y="364673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41" name="object 41"/>
          <p:cNvSpPr/>
          <p:nvPr/>
        </p:nvSpPr>
        <p:spPr>
          <a:xfrm>
            <a:off x="7176001"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42" name="object 42"/>
          <p:cNvSpPr/>
          <p:nvPr/>
        </p:nvSpPr>
        <p:spPr>
          <a:xfrm>
            <a:off x="7045325" y="3808161"/>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43" name="object 43"/>
          <p:cNvSpPr txBox="1"/>
          <p:nvPr/>
        </p:nvSpPr>
        <p:spPr>
          <a:xfrm>
            <a:off x="302794" y="3860800"/>
            <a:ext cx="558800" cy="145415"/>
          </a:xfrm>
          <a:prstGeom prst="rect">
            <a:avLst/>
          </a:prstGeom>
        </p:spPr>
        <p:txBody>
          <a:bodyPr wrap="square" lIns="0" tIns="17145" rIns="0" bIns="0" rtlCol="0" vert="horz">
            <a:spAutoFit/>
          </a:bodyPr>
          <a:lstStyle/>
          <a:p>
            <a:pPr marL="12700">
              <a:lnSpc>
                <a:spcPct val="100000"/>
              </a:lnSpc>
              <a:spcBef>
                <a:spcPts val="135"/>
              </a:spcBef>
            </a:pPr>
            <a:r>
              <a:rPr dirty="0" sz="750" spc="25" b="1">
                <a:latin typeface="Arial"/>
                <a:cs typeface="Arial"/>
              </a:rPr>
              <a:t>VGM</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44" name="object 44"/>
          <p:cNvSpPr txBox="1"/>
          <p:nvPr/>
        </p:nvSpPr>
        <p:spPr>
          <a:xfrm>
            <a:off x="2713789" y="3842752"/>
            <a:ext cx="123189" cy="177165"/>
          </a:xfrm>
          <a:prstGeom prst="rect">
            <a:avLst/>
          </a:prstGeom>
          <a:solidFill>
            <a:srgbClr val="000000"/>
          </a:solidFill>
        </p:spPr>
        <p:txBody>
          <a:bodyPr wrap="square" lIns="0" tIns="50800" rIns="0" bIns="0" rtlCol="0" vert="horz">
            <a:spAutoFit/>
          </a:bodyPr>
          <a:lstStyle/>
          <a:p>
            <a:pPr marL="30480">
              <a:lnSpc>
                <a:spcPct val="100000"/>
              </a:lnSpc>
              <a:spcBef>
                <a:spcPts val="400"/>
              </a:spcBef>
            </a:pPr>
            <a:r>
              <a:rPr dirty="0" sz="750" spc="20" b="1">
                <a:solidFill>
                  <a:srgbClr val="FFFFFF"/>
                </a:solidFill>
                <a:latin typeface="Arial"/>
                <a:cs typeface="Arial"/>
              </a:rPr>
              <a:t>F</a:t>
            </a:r>
            <a:endParaRPr sz="750">
              <a:latin typeface="Arial"/>
              <a:cs typeface="Arial"/>
            </a:endParaRPr>
          </a:p>
        </p:txBody>
      </p:sp>
      <p:sp>
        <p:nvSpPr>
          <p:cNvPr id="45" name="object 45"/>
          <p:cNvSpPr/>
          <p:nvPr/>
        </p:nvSpPr>
        <p:spPr>
          <a:xfrm>
            <a:off x="2709946"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46" name="object 46"/>
          <p:cNvSpPr/>
          <p:nvPr/>
        </p:nvSpPr>
        <p:spPr>
          <a:xfrm>
            <a:off x="2709946"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7" name="object 47"/>
          <p:cNvSpPr/>
          <p:nvPr/>
        </p:nvSpPr>
        <p:spPr>
          <a:xfrm>
            <a:off x="2840622"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48" name="object 48"/>
          <p:cNvSpPr/>
          <p:nvPr/>
        </p:nvSpPr>
        <p:spPr>
          <a:xfrm>
            <a:off x="2709946"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9" name="object 49"/>
          <p:cNvSpPr txBox="1"/>
          <p:nvPr/>
        </p:nvSpPr>
        <p:spPr>
          <a:xfrm>
            <a:off x="3777247"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50" name="object 50"/>
          <p:cNvSpPr txBox="1"/>
          <p:nvPr/>
        </p:nvSpPr>
        <p:spPr>
          <a:xfrm>
            <a:off x="4492123"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51" name="object 51"/>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2" name="object 52"/>
          <p:cNvSpPr txBox="1"/>
          <p:nvPr/>
        </p:nvSpPr>
        <p:spPr>
          <a:xfrm>
            <a:off x="5383797"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B</a:t>
            </a:r>
            <a:endParaRPr sz="750">
              <a:latin typeface="Arial"/>
              <a:cs typeface="Arial"/>
            </a:endParaRPr>
          </a:p>
        </p:txBody>
      </p:sp>
      <p:sp>
        <p:nvSpPr>
          <p:cNvPr id="53" name="object 53"/>
          <p:cNvSpPr/>
          <p:nvPr/>
        </p:nvSpPr>
        <p:spPr>
          <a:xfrm>
            <a:off x="5369593"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54" name="object 54"/>
          <p:cNvSpPr/>
          <p:nvPr/>
        </p:nvSpPr>
        <p:spPr>
          <a:xfrm>
            <a:off x="5369593"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5" name="object 55"/>
          <p:cNvSpPr/>
          <p:nvPr/>
        </p:nvSpPr>
        <p:spPr>
          <a:xfrm>
            <a:off x="5500269"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56" name="object 56"/>
          <p:cNvSpPr/>
          <p:nvPr/>
        </p:nvSpPr>
        <p:spPr>
          <a:xfrm>
            <a:off x="5369593"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7" name="object 57"/>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8" name="object 58"/>
          <p:cNvSpPr txBox="1"/>
          <p:nvPr/>
        </p:nvSpPr>
        <p:spPr>
          <a:xfrm>
            <a:off x="6221663"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A</a:t>
            </a:r>
            <a:endParaRPr sz="750">
              <a:latin typeface="Arial"/>
              <a:cs typeface="Arial"/>
            </a:endParaRPr>
          </a:p>
        </p:txBody>
      </p:sp>
      <p:sp>
        <p:nvSpPr>
          <p:cNvPr id="59" name="object 59"/>
          <p:cNvSpPr/>
          <p:nvPr/>
        </p:nvSpPr>
        <p:spPr>
          <a:xfrm>
            <a:off x="6207459"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60" name="object 60"/>
          <p:cNvSpPr/>
          <p:nvPr/>
        </p:nvSpPr>
        <p:spPr>
          <a:xfrm>
            <a:off x="6207459"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1" name="object 61"/>
          <p:cNvSpPr/>
          <p:nvPr/>
        </p:nvSpPr>
        <p:spPr>
          <a:xfrm>
            <a:off x="6338135"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2" name="object 62"/>
          <p:cNvSpPr/>
          <p:nvPr/>
        </p:nvSpPr>
        <p:spPr>
          <a:xfrm>
            <a:off x="6207459"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3" name="object 63"/>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4" name="object 64"/>
          <p:cNvSpPr txBox="1"/>
          <p:nvPr/>
        </p:nvSpPr>
        <p:spPr>
          <a:xfrm>
            <a:off x="7059529"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D</a:t>
            </a:r>
            <a:endParaRPr sz="750">
              <a:latin typeface="Arial"/>
              <a:cs typeface="Arial"/>
            </a:endParaRPr>
          </a:p>
        </p:txBody>
      </p:sp>
      <p:sp>
        <p:nvSpPr>
          <p:cNvPr id="65" name="object 65"/>
          <p:cNvSpPr/>
          <p:nvPr/>
        </p:nvSpPr>
        <p:spPr>
          <a:xfrm>
            <a:off x="7045325"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66" name="object 66"/>
          <p:cNvSpPr/>
          <p:nvPr/>
        </p:nvSpPr>
        <p:spPr>
          <a:xfrm>
            <a:off x="7045325" y="386196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7" name="object 67"/>
          <p:cNvSpPr/>
          <p:nvPr/>
        </p:nvSpPr>
        <p:spPr>
          <a:xfrm>
            <a:off x="7176001"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8" name="object 68"/>
          <p:cNvSpPr/>
          <p:nvPr/>
        </p:nvSpPr>
        <p:spPr>
          <a:xfrm>
            <a:off x="7045325" y="4023393"/>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9" name="object 69"/>
          <p:cNvSpPr txBox="1"/>
          <p:nvPr/>
        </p:nvSpPr>
        <p:spPr>
          <a:xfrm>
            <a:off x="302794" y="4052971"/>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Market</a:t>
            </a:r>
            <a:r>
              <a:rPr dirty="0" sz="750" spc="-40">
                <a:solidFill>
                  <a:srgbClr val="3E3E3E"/>
                </a:solidFill>
                <a:latin typeface="Arial"/>
                <a:cs typeface="Arial"/>
              </a:rPr>
              <a:t> </a:t>
            </a:r>
            <a:r>
              <a:rPr dirty="0" sz="750" spc="20">
                <a:solidFill>
                  <a:srgbClr val="3E3E3E"/>
                </a:solidFill>
                <a:latin typeface="Arial"/>
                <a:cs typeface="Arial"/>
              </a:rPr>
              <a:t>Cap</a:t>
            </a:r>
            <a:endParaRPr sz="750">
              <a:latin typeface="Arial"/>
              <a:cs typeface="Arial"/>
            </a:endParaRPr>
          </a:p>
        </p:txBody>
      </p:sp>
      <p:sp>
        <p:nvSpPr>
          <p:cNvPr id="70" name="object 70"/>
          <p:cNvSpPr txBox="1"/>
          <p:nvPr/>
        </p:nvSpPr>
        <p:spPr>
          <a:xfrm>
            <a:off x="2347494" y="4052971"/>
            <a:ext cx="5092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1,752.66</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1" name="object 71"/>
          <p:cNvSpPr txBox="1"/>
          <p:nvPr/>
        </p:nvSpPr>
        <p:spPr>
          <a:xfrm>
            <a:off x="3515895" y="4052971"/>
            <a:ext cx="3143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2.38</a:t>
            </a:r>
            <a:r>
              <a:rPr dirty="0" sz="750" spc="-5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2" name="object 72"/>
          <p:cNvSpPr txBox="1"/>
          <p:nvPr/>
        </p:nvSpPr>
        <p:spPr>
          <a:xfrm>
            <a:off x="4176963"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27.20</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3" name="object 73"/>
          <p:cNvSpPr txBox="1"/>
          <p:nvPr/>
        </p:nvSpPr>
        <p:spPr>
          <a:xfrm>
            <a:off x="5007142" y="4052971"/>
            <a:ext cx="5092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2,035.72</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4" name="object 74"/>
          <p:cNvSpPr txBox="1"/>
          <p:nvPr/>
        </p:nvSpPr>
        <p:spPr>
          <a:xfrm>
            <a:off x="5845008" y="4052971"/>
            <a:ext cx="5092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1,557.49</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5" name="object 75"/>
          <p:cNvSpPr txBox="1"/>
          <p:nvPr/>
        </p:nvSpPr>
        <p:spPr>
          <a:xfrm>
            <a:off x="6767429" y="4052971"/>
            <a:ext cx="42608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189.92</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6" name="object 76"/>
          <p:cNvSpPr txBox="1"/>
          <p:nvPr/>
        </p:nvSpPr>
        <p:spPr>
          <a:xfrm>
            <a:off x="302794" y="4206708"/>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 </a:t>
            </a:r>
            <a:r>
              <a:rPr dirty="0" sz="750" spc="15">
                <a:solidFill>
                  <a:srgbClr val="3E3E3E"/>
                </a:solidFill>
                <a:latin typeface="Arial"/>
                <a:cs typeface="Arial"/>
              </a:rPr>
              <a:t>of</a:t>
            </a:r>
            <a:r>
              <a:rPr dirty="0" sz="750" spc="-65">
                <a:solidFill>
                  <a:srgbClr val="3E3E3E"/>
                </a:solidFill>
                <a:latin typeface="Arial"/>
                <a:cs typeface="Arial"/>
              </a:rPr>
              <a:t> </a:t>
            </a:r>
            <a:r>
              <a:rPr dirty="0" sz="750" spc="15">
                <a:solidFill>
                  <a:srgbClr val="3E3E3E"/>
                </a:solidFill>
                <a:latin typeface="Arial"/>
                <a:cs typeface="Arial"/>
              </a:rPr>
              <a:t>Analysts</a:t>
            </a:r>
            <a:endParaRPr sz="750">
              <a:latin typeface="Arial"/>
              <a:cs typeface="Arial"/>
            </a:endParaRPr>
          </a:p>
        </p:txBody>
      </p:sp>
      <p:sp>
        <p:nvSpPr>
          <p:cNvPr id="77" name="object 77"/>
          <p:cNvSpPr txBox="1"/>
          <p:nvPr/>
        </p:nvSpPr>
        <p:spPr>
          <a:xfrm>
            <a:off x="2724150"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16</a:t>
            </a:r>
            <a:endParaRPr sz="750">
              <a:latin typeface="Arial"/>
              <a:cs typeface="Arial"/>
            </a:endParaRPr>
          </a:p>
        </p:txBody>
      </p:sp>
      <p:sp>
        <p:nvSpPr>
          <p:cNvPr id="78" name="object 78"/>
          <p:cNvSpPr txBox="1"/>
          <p:nvPr/>
        </p:nvSpPr>
        <p:spPr>
          <a:xfrm>
            <a:off x="3754187"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a:t>
            </a:r>
            <a:endParaRPr sz="750">
              <a:latin typeface="Arial"/>
              <a:cs typeface="Arial"/>
            </a:endParaRPr>
          </a:p>
        </p:txBody>
      </p:sp>
      <p:sp>
        <p:nvSpPr>
          <p:cNvPr id="79" name="object 79"/>
          <p:cNvSpPr txBox="1"/>
          <p:nvPr/>
        </p:nvSpPr>
        <p:spPr>
          <a:xfrm>
            <a:off x="4415255"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a:t>
            </a:r>
            <a:endParaRPr sz="750">
              <a:latin typeface="Arial"/>
              <a:cs typeface="Arial"/>
            </a:endParaRPr>
          </a:p>
        </p:txBody>
      </p:sp>
      <p:sp>
        <p:nvSpPr>
          <p:cNvPr id="80" name="object 80"/>
          <p:cNvSpPr txBox="1"/>
          <p:nvPr/>
        </p:nvSpPr>
        <p:spPr>
          <a:xfrm>
            <a:off x="5383797"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a:t>
            </a:r>
            <a:endParaRPr sz="750">
              <a:latin typeface="Arial"/>
              <a:cs typeface="Arial"/>
            </a:endParaRPr>
          </a:p>
        </p:txBody>
      </p:sp>
      <p:sp>
        <p:nvSpPr>
          <p:cNvPr id="81" name="object 81"/>
          <p:cNvSpPr txBox="1"/>
          <p:nvPr/>
        </p:nvSpPr>
        <p:spPr>
          <a:xfrm>
            <a:off x="6221663"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a:t>
            </a:r>
            <a:endParaRPr sz="750">
              <a:latin typeface="Arial"/>
              <a:cs typeface="Arial"/>
            </a:endParaRPr>
          </a:p>
        </p:txBody>
      </p:sp>
      <p:sp>
        <p:nvSpPr>
          <p:cNvPr id="82" name="object 82"/>
          <p:cNvSpPr txBox="1"/>
          <p:nvPr/>
        </p:nvSpPr>
        <p:spPr>
          <a:xfrm>
            <a:off x="7059529"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a:t>
            </a:r>
            <a:endParaRPr sz="750">
              <a:latin typeface="Arial"/>
              <a:cs typeface="Arial"/>
            </a:endParaRPr>
          </a:p>
        </p:txBody>
      </p:sp>
      <p:sp>
        <p:nvSpPr>
          <p:cNvPr id="83" name="object 83"/>
          <p:cNvSpPr txBox="1"/>
          <p:nvPr/>
        </p:nvSpPr>
        <p:spPr>
          <a:xfrm>
            <a:off x="302794" y="4360445"/>
            <a:ext cx="6642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Dividend</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84" name="object 84"/>
          <p:cNvSpPr txBox="1"/>
          <p:nvPr/>
        </p:nvSpPr>
        <p:spPr>
          <a:xfrm>
            <a:off x="2547352"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0.96%</a:t>
            </a:r>
            <a:endParaRPr sz="750">
              <a:latin typeface="Arial"/>
              <a:cs typeface="Arial"/>
            </a:endParaRPr>
          </a:p>
        </p:txBody>
      </p:sp>
      <p:sp>
        <p:nvSpPr>
          <p:cNvPr id="85" name="object 85"/>
          <p:cNvSpPr txBox="1"/>
          <p:nvPr/>
        </p:nvSpPr>
        <p:spPr>
          <a:xfrm>
            <a:off x="352358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86" name="object 86"/>
          <p:cNvSpPr txBox="1"/>
          <p:nvPr/>
        </p:nvSpPr>
        <p:spPr>
          <a:xfrm>
            <a:off x="4238458"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1.48%</a:t>
            </a:r>
            <a:endParaRPr sz="750">
              <a:latin typeface="Arial"/>
              <a:cs typeface="Arial"/>
            </a:endParaRPr>
          </a:p>
        </p:txBody>
      </p:sp>
      <p:sp>
        <p:nvSpPr>
          <p:cNvPr id="87" name="object 87"/>
          <p:cNvSpPr txBox="1"/>
          <p:nvPr/>
        </p:nvSpPr>
        <p:spPr>
          <a:xfrm>
            <a:off x="5207000"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0.68%</a:t>
            </a:r>
            <a:endParaRPr sz="750">
              <a:latin typeface="Arial"/>
              <a:cs typeface="Arial"/>
            </a:endParaRPr>
          </a:p>
        </p:txBody>
      </p:sp>
      <p:sp>
        <p:nvSpPr>
          <p:cNvPr id="88" name="object 88"/>
          <p:cNvSpPr txBox="1"/>
          <p:nvPr/>
        </p:nvSpPr>
        <p:spPr>
          <a:xfrm>
            <a:off x="6044866"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89" name="object 89"/>
          <p:cNvSpPr txBox="1"/>
          <p:nvPr/>
        </p:nvSpPr>
        <p:spPr>
          <a:xfrm>
            <a:off x="688273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1.49%</a:t>
            </a:r>
            <a:endParaRPr sz="750">
              <a:latin typeface="Arial"/>
              <a:cs typeface="Arial"/>
            </a:endParaRPr>
          </a:p>
        </p:txBody>
      </p:sp>
      <p:sp>
        <p:nvSpPr>
          <p:cNvPr id="90" name="object 90"/>
          <p:cNvSpPr txBox="1"/>
          <p:nvPr/>
        </p:nvSpPr>
        <p:spPr>
          <a:xfrm>
            <a:off x="302794" y="4544929"/>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15" b="1">
                <a:latin typeface="Arial"/>
                <a:cs typeface="Arial"/>
              </a:rPr>
              <a:t>Value</a:t>
            </a:r>
            <a:r>
              <a:rPr dirty="0" sz="750" spc="-45" b="1">
                <a:latin typeface="Arial"/>
                <a:cs typeface="Arial"/>
              </a:rPr>
              <a:t> </a:t>
            </a:r>
            <a:r>
              <a:rPr dirty="0" sz="750" spc="20" b="1">
                <a:latin typeface="Arial"/>
                <a:cs typeface="Arial"/>
              </a:rPr>
              <a:t>Score</a:t>
            </a:r>
            <a:endParaRPr sz="750">
              <a:latin typeface="Arial"/>
              <a:cs typeface="Arial"/>
            </a:endParaRPr>
          </a:p>
        </p:txBody>
      </p:sp>
      <p:sp>
        <p:nvSpPr>
          <p:cNvPr id="91" name="object 91"/>
          <p:cNvSpPr txBox="1"/>
          <p:nvPr/>
        </p:nvSpPr>
        <p:spPr>
          <a:xfrm>
            <a:off x="2713789" y="4526881"/>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D</a:t>
            </a:r>
            <a:endParaRPr sz="750">
              <a:latin typeface="Arial"/>
              <a:cs typeface="Arial"/>
            </a:endParaRPr>
          </a:p>
        </p:txBody>
      </p:sp>
      <p:sp>
        <p:nvSpPr>
          <p:cNvPr id="92" name="object 92"/>
          <p:cNvSpPr/>
          <p:nvPr/>
        </p:nvSpPr>
        <p:spPr>
          <a:xfrm>
            <a:off x="2709946"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93" name="object 93"/>
          <p:cNvSpPr/>
          <p:nvPr/>
        </p:nvSpPr>
        <p:spPr>
          <a:xfrm>
            <a:off x="2709946"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4" name="object 94"/>
          <p:cNvSpPr/>
          <p:nvPr/>
        </p:nvSpPr>
        <p:spPr>
          <a:xfrm>
            <a:off x="2840622"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95" name="object 95"/>
          <p:cNvSpPr/>
          <p:nvPr/>
        </p:nvSpPr>
        <p:spPr>
          <a:xfrm>
            <a:off x="2709946"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6" name="object 96"/>
          <p:cNvSpPr txBox="1"/>
          <p:nvPr/>
        </p:nvSpPr>
        <p:spPr>
          <a:xfrm>
            <a:off x="3777247"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7" name="object 97"/>
          <p:cNvSpPr txBox="1"/>
          <p:nvPr/>
        </p:nvSpPr>
        <p:spPr>
          <a:xfrm>
            <a:off x="4492123"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8" name="object 98"/>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9" name="object 99"/>
          <p:cNvSpPr txBox="1"/>
          <p:nvPr/>
        </p:nvSpPr>
        <p:spPr>
          <a:xfrm>
            <a:off x="5383797"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100" name="object 100"/>
          <p:cNvSpPr/>
          <p:nvPr/>
        </p:nvSpPr>
        <p:spPr>
          <a:xfrm>
            <a:off x="5369593"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1" name="object 101"/>
          <p:cNvSpPr/>
          <p:nvPr/>
        </p:nvSpPr>
        <p:spPr>
          <a:xfrm>
            <a:off x="5369593"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2" name="object 102"/>
          <p:cNvSpPr/>
          <p:nvPr/>
        </p:nvSpPr>
        <p:spPr>
          <a:xfrm>
            <a:off x="5500269"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3" name="object 103"/>
          <p:cNvSpPr/>
          <p:nvPr/>
        </p:nvSpPr>
        <p:spPr>
          <a:xfrm>
            <a:off x="5369593"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4" name="object 104"/>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5" name="object 105"/>
          <p:cNvSpPr txBox="1"/>
          <p:nvPr/>
        </p:nvSpPr>
        <p:spPr>
          <a:xfrm>
            <a:off x="6221663"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106" name="object 106"/>
          <p:cNvSpPr/>
          <p:nvPr/>
        </p:nvSpPr>
        <p:spPr>
          <a:xfrm>
            <a:off x="6207459"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7" name="object 107"/>
          <p:cNvSpPr/>
          <p:nvPr/>
        </p:nvSpPr>
        <p:spPr>
          <a:xfrm>
            <a:off x="6207459"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8" name="object 108"/>
          <p:cNvSpPr/>
          <p:nvPr/>
        </p:nvSpPr>
        <p:spPr>
          <a:xfrm>
            <a:off x="6338135"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9" name="object 109"/>
          <p:cNvSpPr/>
          <p:nvPr/>
        </p:nvSpPr>
        <p:spPr>
          <a:xfrm>
            <a:off x="6207459"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10" name="object 110"/>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1" name="object 111"/>
          <p:cNvSpPr txBox="1"/>
          <p:nvPr/>
        </p:nvSpPr>
        <p:spPr>
          <a:xfrm>
            <a:off x="7059529"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12" name="object 112"/>
          <p:cNvSpPr/>
          <p:nvPr/>
        </p:nvSpPr>
        <p:spPr>
          <a:xfrm>
            <a:off x="7045325"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13" name="object 113"/>
          <p:cNvSpPr/>
          <p:nvPr/>
        </p:nvSpPr>
        <p:spPr>
          <a:xfrm>
            <a:off x="7045325" y="4546098"/>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4" name="object 114"/>
          <p:cNvSpPr/>
          <p:nvPr/>
        </p:nvSpPr>
        <p:spPr>
          <a:xfrm>
            <a:off x="7176001"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15" name="object 115"/>
          <p:cNvSpPr/>
          <p:nvPr/>
        </p:nvSpPr>
        <p:spPr>
          <a:xfrm>
            <a:off x="7045325" y="470752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6" name="object 116"/>
          <p:cNvSpPr txBox="1"/>
          <p:nvPr/>
        </p:nvSpPr>
        <p:spPr>
          <a:xfrm>
            <a:off x="302794" y="4737100"/>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Cash/Price</a:t>
            </a:r>
            <a:endParaRPr sz="750">
              <a:latin typeface="Arial"/>
              <a:cs typeface="Arial"/>
            </a:endParaRPr>
          </a:p>
        </p:txBody>
      </p:sp>
      <p:sp>
        <p:nvSpPr>
          <p:cNvPr id="117" name="object 117"/>
          <p:cNvSpPr txBox="1"/>
          <p:nvPr/>
        </p:nvSpPr>
        <p:spPr>
          <a:xfrm>
            <a:off x="263959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0.07</a:t>
            </a:r>
            <a:endParaRPr sz="750">
              <a:latin typeface="Arial"/>
              <a:cs typeface="Arial"/>
            </a:endParaRPr>
          </a:p>
        </p:txBody>
      </p:sp>
      <p:sp>
        <p:nvSpPr>
          <p:cNvPr id="118" name="object 118"/>
          <p:cNvSpPr txBox="1"/>
          <p:nvPr/>
        </p:nvSpPr>
        <p:spPr>
          <a:xfrm>
            <a:off x="3615823"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0.06</a:t>
            </a:r>
            <a:endParaRPr sz="750">
              <a:latin typeface="Arial"/>
              <a:cs typeface="Arial"/>
            </a:endParaRPr>
          </a:p>
        </p:txBody>
      </p:sp>
      <p:sp>
        <p:nvSpPr>
          <p:cNvPr id="119" name="object 119"/>
          <p:cNvSpPr txBox="1"/>
          <p:nvPr/>
        </p:nvSpPr>
        <p:spPr>
          <a:xfrm>
            <a:off x="4330700"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0.06</a:t>
            </a:r>
            <a:endParaRPr sz="750">
              <a:latin typeface="Arial"/>
              <a:cs typeface="Arial"/>
            </a:endParaRPr>
          </a:p>
        </p:txBody>
      </p:sp>
      <p:sp>
        <p:nvSpPr>
          <p:cNvPr id="120" name="object 120"/>
          <p:cNvSpPr txBox="1"/>
          <p:nvPr/>
        </p:nvSpPr>
        <p:spPr>
          <a:xfrm>
            <a:off x="5299242"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0.04</a:t>
            </a:r>
            <a:endParaRPr sz="750">
              <a:latin typeface="Arial"/>
              <a:cs typeface="Arial"/>
            </a:endParaRPr>
          </a:p>
        </p:txBody>
      </p:sp>
      <p:sp>
        <p:nvSpPr>
          <p:cNvPr id="121" name="object 121"/>
          <p:cNvSpPr txBox="1"/>
          <p:nvPr/>
        </p:nvSpPr>
        <p:spPr>
          <a:xfrm>
            <a:off x="6137108"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0.05</a:t>
            </a:r>
            <a:endParaRPr sz="750">
              <a:latin typeface="Arial"/>
              <a:cs typeface="Arial"/>
            </a:endParaRPr>
          </a:p>
        </p:txBody>
      </p:sp>
      <p:sp>
        <p:nvSpPr>
          <p:cNvPr id="122" name="object 122"/>
          <p:cNvSpPr txBox="1"/>
          <p:nvPr/>
        </p:nvSpPr>
        <p:spPr>
          <a:xfrm>
            <a:off x="697497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0.21</a:t>
            </a:r>
            <a:endParaRPr sz="750">
              <a:latin typeface="Arial"/>
              <a:cs typeface="Arial"/>
            </a:endParaRPr>
          </a:p>
        </p:txBody>
      </p:sp>
      <p:sp>
        <p:nvSpPr>
          <p:cNvPr id="123" name="object 123"/>
          <p:cNvSpPr txBox="1"/>
          <p:nvPr/>
        </p:nvSpPr>
        <p:spPr>
          <a:xfrm>
            <a:off x="302794" y="4890837"/>
            <a:ext cx="54800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EV/EBITDA</a:t>
            </a:r>
            <a:endParaRPr sz="750">
              <a:latin typeface="Arial"/>
              <a:cs typeface="Arial"/>
            </a:endParaRPr>
          </a:p>
        </p:txBody>
      </p:sp>
      <p:sp>
        <p:nvSpPr>
          <p:cNvPr id="124" name="object 124"/>
          <p:cNvSpPr txBox="1"/>
          <p:nvPr/>
        </p:nvSpPr>
        <p:spPr>
          <a:xfrm>
            <a:off x="2578100"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24.49</a:t>
            </a:r>
            <a:endParaRPr sz="750">
              <a:latin typeface="Arial"/>
              <a:cs typeface="Arial"/>
            </a:endParaRPr>
          </a:p>
        </p:txBody>
      </p:sp>
      <p:sp>
        <p:nvSpPr>
          <p:cNvPr id="125" name="object 125"/>
          <p:cNvSpPr txBox="1"/>
          <p:nvPr/>
        </p:nvSpPr>
        <p:spPr>
          <a:xfrm>
            <a:off x="3554329"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22.19</a:t>
            </a:r>
            <a:endParaRPr sz="750">
              <a:latin typeface="Arial"/>
              <a:cs typeface="Arial"/>
            </a:endParaRPr>
          </a:p>
        </p:txBody>
      </p:sp>
      <p:sp>
        <p:nvSpPr>
          <p:cNvPr id="126" name="object 126"/>
          <p:cNvSpPr txBox="1"/>
          <p:nvPr/>
        </p:nvSpPr>
        <p:spPr>
          <a:xfrm>
            <a:off x="4269205"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14.95</a:t>
            </a:r>
            <a:endParaRPr sz="750">
              <a:latin typeface="Arial"/>
              <a:cs typeface="Arial"/>
            </a:endParaRPr>
          </a:p>
        </p:txBody>
      </p:sp>
      <p:sp>
        <p:nvSpPr>
          <p:cNvPr id="127" name="object 127"/>
          <p:cNvSpPr txBox="1"/>
          <p:nvPr/>
        </p:nvSpPr>
        <p:spPr>
          <a:xfrm>
            <a:off x="5237747"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26.34</a:t>
            </a:r>
            <a:endParaRPr sz="750">
              <a:latin typeface="Arial"/>
              <a:cs typeface="Arial"/>
            </a:endParaRPr>
          </a:p>
        </p:txBody>
      </p:sp>
      <p:sp>
        <p:nvSpPr>
          <p:cNvPr id="128" name="object 128"/>
          <p:cNvSpPr txBox="1"/>
          <p:nvPr/>
        </p:nvSpPr>
        <p:spPr>
          <a:xfrm>
            <a:off x="6075613"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29.46</a:t>
            </a:r>
            <a:endParaRPr sz="750">
              <a:latin typeface="Arial"/>
              <a:cs typeface="Arial"/>
            </a:endParaRPr>
          </a:p>
        </p:txBody>
      </p:sp>
      <p:sp>
        <p:nvSpPr>
          <p:cNvPr id="129" name="object 129"/>
          <p:cNvSpPr txBox="1"/>
          <p:nvPr/>
        </p:nvSpPr>
        <p:spPr>
          <a:xfrm>
            <a:off x="6913479"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12.62</a:t>
            </a:r>
            <a:endParaRPr sz="750">
              <a:latin typeface="Arial"/>
              <a:cs typeface="Arial"/>
            </a:endParaRPr>
          </a:p>
        </p:txBody>
      </p:sp>
      <p:sp>
        <p:nvSpPr>
          <p:cNvPr id="130" name="object 130"/>
          <p:cNvSpPr txBox="1"/>
          <p:nvPr/>
        </p:nvSpPr>
        <p:spPr>
          <a:xfrm>
            <a:off x="302794" y="5044574"/>
            <a:ext cx="497840"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PEG</a:t>
            </a:r>
            <a:r>
              <a:rPr dirty="0" sz="750" spc="-5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131" name="object 131"/>
          <p:cNvSpPr txBox="1"/>
          <p:nvPr/>
        </p:nvSpPr>
        <p:spPr>
          <a:xfrm>
            <a:off x="263959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2.55</a:t>
            </a:r>
            <a:endParaRPr sz="750">
              <a:latin typeface="Arial"/>
              <a:cs typeface="Arial"/>
            </a:endParaRPr>
          </a:p>
        </p:txBody>
      </p:sp>
      <p:sp>
        <p:nvSpPr>
          <p:cNvPr id="132" name="object 132"/>
          <p:cNvSpPr txBox="1"/>
          <p:nvPr/>
        </p:nvSpPr>
        <p:spPr>
          <a:xfrm>
            <a:off x="3615823"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3"/>
              </a:rPr>
              <a:t>2.92</a:t>
            </a:r>
            <a:endParaRPr sz="750">
              <a:latin typeface="Arial"/>
              <a:cs typeface="Arial"/>
            </a:endParaRPr>
          </a:p>
        </p:txBody>
      </p:sp>
      <p:sp>
        <p:nvSpPr>
          <p:cNvPr id="133" name="object 133"/>
          <p:cNvSpPr txBox="1"/>
          <p:nvPr/>
        </p:nvSpPr>
        <p:spPr>
          <a:xfrm>
            <a:off x="4330700"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2.32</a:t>
            </a:r>
            <a:endParaRPr sz="750">
              <a:latin typeface="Arial"/>
              <a:cs typeface="Arial"/>
            </a:endParaRPr>
          </a:p>
        </p:txBody>
      </p:sp>
      <p:sp>
        <p:nvSpPr>
          <p:cNvPr id="134" name="object 134"/>
          <p:cNvSpPr txBox="1"/>
          <p:nvPr/>
        </p:nvSpPr>
        <p:spPr>
          <a:xfrm>
            <a:off x="5299242"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4"/>
              </a:rPr>
              <a:t>2.36</a:t>
            </a:r>
            <a:endParaRPr sz="750">
              <a:latin typeface="Arial"/>
              <a:cs typeface="Arial"/>
            </a:endParaRPr>
          </a:p>
        </p:txBody>
      </p:sp>
      <p:sp>
        <p:nvSpPr>
          <p:cNvPr id="135" name="object 135"/>
          <p:cNvSpPr txBox="1"/>
          <p:nvPr/>
        </p:nvSpPr>
        <p:spPr>
          <a:xfrm>
            <a:off x="6137108"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5"/>
              </a:rPr>
              <a:t>2.32</a:t>
            </a:r>
            <a:endParaRPr sz="750">
              <a:latin typeface="Arial"/>
              <a:cs typeface="Arial"/>
            </a:endParaRPr>
          </a:p>
        </p:txBody>
      </p:sp>
      <p:sp>
        <p:nvSpPr>
          <p:cNvPr id="136" name="object 136"/>
          <p:cNvSpPr txBox="1"/>
          <p:nvPr/>
        </p:nvSpPr>
        <p:spPr>
          <a:xfrm>
            <a:off x="697497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1.75</a:t>
            </a:r>
            <a:endParaRPr sz="750">
              <a:latin typeface="Arial"/>
              <a:cs typeface="Arial"/>
            </a:endParaRPr>
          </a:p>
        </p:txBody>
      </p:sp>
      <p:sp>
        <p:nvSpPr>
          <p:cNvPr id="137" name="object 137"/>
          <p:cNvSpPr txBox="1"/>
          <p:nvPr/>
        </p:nvSpPr>
        <p:spPr>
          <a:xfrm>
            <a:off x="302794" y="5198310"/>
            <a:ext cx="76454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Price/Book</a:t>
            </a:r>
            <a:r>
              <a:rPr dirty="0" sz="750" spc="-35">
                <a:solidFill>
                  <a:srgbClr val="3E3E3E"/>
                </a:solidFill>
                <a:latin typeface="Arial"/>
                <a:cs typeface="Arial"/>
              </a:rPr>
              <a:t> </a:t>
            </a:r>
            <a:r>
              <a:rPr dirty="0" sz="750" spc="15">
                <a:solidFill>
                  <a:srgbClr val="3E3E3E"/>
                </a:solidFill>
                <a:latin typeface="Arial"/>
                <a:cs typeface="Arial"/>
              </a:rPr>
              <a:t>(P/B)</a:t>
            </a:r>
            <a:endParaRPr sz="750">
              <a:latin typeface="Arial"/>
              <a:cs typeface="Arial"/>
            </a:endParaRPr>
          </a:p>
        </p:txBody>
      </p:sp>
      <p:sp>
        <p:nvSpPr>
          <p:cNvPr id="138" name="object 138"/>
          <p:cNvSpPr txBox="1"/>
          <p:nvPr/>
        </p:nvSpPr>
        <p:spPr>
          <a:xfrm>
            <a:off x="2578100" y="5198310"/>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7"/>
              </a:rPr>
              <a:t>13.46</a:t>
            </a:r>
            <a:endParaRPr sz="750">
              <a:latin typeface="Arial"/>
              <a:cs typeface="Arial"/>
            </a:endParaRPr>
          </a:p>
        </p:txBody>
      </p:sp>
      <p:sp>
        <p:nvSpPr>
          <p:cNvPr id="139" name="object 139"/>
          <p:cNvSpPr txBox="1"/>
          <p:nvPr/>
        </p:nvSpPr>
        <p:spPr>
          <a:xfrm>
            <a:off x="3615823"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7"/>
              </a:rPr>
              <a:t>7.37</a:t>
            </a:r>
            <a:endParaRPr sz="750">
              <a:latin typeface="Arial"/>
              <a:cs typeface="Arial"/>
            </a:endParaRPr>
          </a:p>
        </p:txBody>
      </p:sp>
      <p:sp>
        <p:nvSpPr>
          <p:cNvPr id="140" name="object 140"/>
          <p:cNvSpPr txBox="1"/>
          <p:nvPr/>
        </p:nvSpPr>
        <p:spPr>
          <a:xfrm>
            <a:off x="4330700"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3.80</a:t>
            </a:r>
            <a:endParaRPr sz="750">
              <a:latin typeface="Arial"/>
              <a:cs typeface="Arial"/>
            </a:endParaRPr>
          </a:p>
        </p:txBody>
      </p:sp>
      <p:sp>
        <p:nvSpPr>
          <p:cNvPr id="141" name="object 141"/>
          <p:cNvSpPr txBox="1"/>
          <p:nvPr/>
        </p:nvSpPr>
        <p:spPr>
          <a:xfrm>
            <a:off x="5237747" y="5198310"/>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8"/>
              </a:rPr>
              <a:t>30.74</a:t>
            </a:r>
            <a:endParaRPr sz="750">
              <a:latin typeface="Arial"/>
              <a:cs typeface="Arial"/>
            </a:endParaRPr>
          </a:p>
        </p:txBody>
      </p:sp>
      <p:sp>
        <p:nvSpPr>
          <p:cNvPr id="142" name="object 142"/>
          <p:cNvSpPr txBox="1"/>
          <p:nvPr/>
        </p:nvSpPr>
        <p:spPr>
          <a:xfrm>
            <a:off x="6075613" y="5198310"/>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9"/>
              </a:rPr>
              <a:t>16.67</a:t>
            </a:r>
            <a:endParaRPr sz="750">
              <a:latin typeface="Arial"/>
              <a:cs typeface="Arial"/>
            </a:endParaRPr>
          </a:p>
        </p:txBody>
      </p:sp>
      <p:sp>
        <p:nvSpPr>
          <p:cNvPr id="143" name="object 143"/>
          <p:cNvSpPr txBox="1"/>
          <p:nvPr/>
        </p:nvSpPr>
        <p:spPr>
          <a:xfrm>
            <a:off x="6913479" y="5198310"/>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0"/>
              </a:rPr>
              <a:t>22.04</a:t>
            </a:r>
            <a:endParaRPr sz="750">
              <a:latin typeface="Arial"/>
              <a:cs typeface="Arial"/>
            </a:endParaRPr>
          </a:p>
        </p:txBody>
      </p:sp>
      <p:sp>
        <p:nvSpPr>
          <p:cNvPr id="144" name="object 144"/>
          <p:cNvSpPr txBox="1"/>
          <p:nvPr/>
        </p:nvSpPr>
        <p:spPr>
          <a:xfrm>
            <a:off x="302794" y="5352047"/>
            <a:ext cx="10750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Price/Cash Flow</a:t>
            </a:r>
            <a:r>
              <a:rPr dirty="0" sz="750" spc="-25">
                <a:solidFill>
                  <a:srgbClr val="3E3E3E"/>
                </a:solidFill>
                <a:latin typeface="Arial"/>
                <a:cs typeface="Arial"/>
              </a:rPr>
              <a:t> </a:t>
            </a:r>
            <a:r>
              <a:rPr dirty="0" sz="750" spc="15">
                <a:solidFill>
                  <a:srgbClr val="3E3E3E"/>
                </a:solidFill>
                <a:latin typeface="Arial"/>
                <a:cs typeface="Arial"/>
              </a:rPr>
              <a:t>(P/CF)</a:t>
            </a:r>
            <a:endParaRPr sz="750">
              <a:latin typeface="Arial"/>
              <a:cs typeface="Arial"/>
            </a:endParaRPr>
          </a:p>
        </p:txBody>
      </p:sp>
      <p:sp>
        <p:nvSpPr>
          <p:cNvPr id="145" name="object 145"/>
          <p:cNvSpPr txBox="1"/>
          <p:nvPr/>
        </p:nvSpPr>
        <p:spPr>
          <a:xfrm>
            <a:off x="2578100"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30.81</a:t>
            </a:r>
            <a:endParaRPr sz="750">
              <a:latin typeface="Arial"/>
              <a:cs typeface="Arial"/>
            </a:endParaRPr>
          </a:p>
        </p:txBody>
      </p:sp>
      <p:sp>
        <p:nvSpPr>
          <p:cNvPr id="146" name="object 146"/>
          <p:cNvSpPr txBox="1"/>
          <p:nvPr/>
        </p:nvSpPr>
        <p:spPr>
          <a:xfrm>
            <a:off x="3554329"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28.27</a:t>
            </a:r>
            <a:endParaRPr sz="750">
              <a:latin typeface="Arial"/>
              <a:cs typeface="Arial"/>
            </a:endParaRPr>
          </a:p>
        </p:txBody>
      </p:sp>
      <p:sp>
        <p:nvSpPr>
          <p:cNvPr id="147" name="object 147"/>
          <p:cNvSpPr txBox="1"/>
          <p:nvPr/>
        </p:nvSpPr>
        <p:spPr>
          <a:xfrm>
            <a:off x="4269205"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15.39</a:t>
            </a:r>
            <a:endParaRPr sz="750">
              <a:latin typeface="Arial"/>
              <a:cs typeface="Arial"/>
            </a:endParaRPr>
          </a:p>
        </p:txBody>
      </p:sp>
      <p:sp>
        <p:nvSpPr>
          <p:cNvPr id="148" name="object 148"/>
          <p:cNvSpPr txBox="1"/>
          <p:nvPr/>
        </p:nvSpPr>
        <p:spPr>
          <a:xfrm>
            <a:off x="5237747"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30.11</a:t>
            </a:r>
            <a:endParaRPr sz="750">
              <a:latin typeface="Arial"/>
              <a:cs typeface="Arial"/>
            </a:endParaRPr>
          </a:p>
        </p:txBody>
      </p:sp>
      <p:sp>
        <p:nvSpPr>
          <p:cNvPr id="149" name="object 149"/>
          <p:cNvSpPr txBox="1"/>
          <p:nvPr/>
        </p:nvSpPr>
        <p:spPr>
          <a:xfrm>
            <a:off x="6075613"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33.44</a:t>
            </a:r>
            <a:endParaRPr sz="750">
              <a:latin typeface="Arial"/>
              <a:cs typeface="Arial"/>
            </a:endParaRPr>
          </a:p>
        </p:txBody>
      </p:sp>
      <p:sp>
        <p:nvSpPr>
          <p:cNvPr id="150" name="object 150"/>
          <p:cNvSpPr txBox="1"/>
          <p:nvPr/>
        </p:nvSpPr>
        <p:spPr>
          <a:xfrm>
            <a:off x="6913479"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13.79</a:t>
            </a:r>
            <a:endParaRPr sz="750">
              <a:latin typeface="Arial"/>
              <a:cs typeface="Arial"/>
            </a:endParaRPr>
          </a:p>
        </p:txBody>
      </p:sp>
      <p:sp>
        <p:nvSpPr>
          <p:cNvPr id="151" name="object 151"/>
          <p:cNvSpPr txBox="1"/>
          <p:nvPr/>
        </p:nvSpPr>
        <p:spPr>
          <a:xfrm>
            <a:off x="302794" y="5505784"/>
            <a:ext cx="3975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P/E</a:t>
            </a:r>
            <a:r>
              <a:rPr dirty="0" sz="750" spc="-45">
                <a:solidFill>
                  <a:srgbClr val="3E3E3E"/>
                </a:solidFill>
                <a:latin typeface="Arial"/>
                <a:cs typeface="Arial"/>
              </a:rPr>
              <a:t> </a:t>
            </a:r>
            <a:r>
              <a:rPr dirty="0" sz="750" spc="15">
                <a:solidFill>
                  <a:srgbClr val="3E3E3E"/>
                </a:solidFill>
                <a:latin typeface="Arial"/>
                <a:cs typeface="Arial"/>
              </a:rPr>
              <a:t>(F1)</a:t>
            </a:r>
            <a:endParaRPr sz="750">
              <a:latin typeface="Arial"/>
              <a:cs typeface="Arial"/>
            </a:endParaRPr>
          </a:p>
        </p:txBody>
      </p:sp>
      <p:sp>
        <p:nvSpPr>
          <p:cNvPr id="152" name="object 152"/>
          <p:cNvSpPr txBox="1"/>
          <p:nvPr/>
        </p:nvSpPr>
        <p:spPr>
          <a:xfrm>
            <a:off x="2578100"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31.66</a:t>
            </a:r>
            <a:endParaRPr sz="750">
              <a:latin typeface="Arial"/>
              <a:cs typeface="Arial"/>
            </a:endParaRPr>
          </a:p>
        </p:txBody>
      </p:sp>
      <p:sp>
        <p:nvSpPr>
          <p:cNvPr id="153" name="object 153"/>
          <p:cNvSpPr txBox="1"/>
          <p:nvPr/>
        </p:nvSpPr>
        <p:spPr>
          <a:xfrm>
            <a:off x="355432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1"/>
              </a:rPr>
              <a:t>37.95</a:t>
            </a:r>
            <a:endParaRPr sz="750">
              <a:latin typeface="Arial"/>
              <a:cs typeface="Arial"/>
            </a:endParaRPr>
          </a:p>
        </p:txBody>
      </p:sp>
      <p:sp>
        <p:nvSpPr>
          <p:cNvPr id="154" name="object 154"/>
          <p:cNvSpPr txBox="1"/>
          <p:nvPr/>
        </p:nvSpPr>
        <p:spPr>
          <a:xfrm>
            <a:off x="4269205"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20.41</a:t>
            </a:r>
            <a:endParaRPr sz="750">
              <a:latin typeface="Arial"/>
              <a:cs typeface="Arial"/>
            </a:endParaRPr>
          </a:p>
        </p:txBody>
      </p:sp>
      <p:sp>
        <p:nvSpPr>
          <p:cNvPr id="155" name="object 155"/>
          <p:cNvSpPr txBox="1"/>
          <p:nvPr/>
        </p:nvSpPr>
        <p:spPr>
          <a:xfrm>
            <a:off x="5237747"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2"/>
              </a:rPr>
              <a:t>27.10</a:t>
            </a:r>
            <a:endParaRPr sz="750">
              <a:latin typeface="Arial"/>
              <a:cs typeface="Arial"/>
            </a:endParaRPr>
          </a:p>
        </p:txBody>
      </p:sp>
      <p:sp>
        <p:nvSpPr>
          <p:cNvPr id="156" name="object 156"/>
          <p:cNvSpPr txBox="1"/>
          <p:nvPr/>
        </p:nvSpPr>
        <p:spPr>
          <a:xfrm>
            <a:off x="6075613"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3"/>
              </a:rPr>
              <a:t>62.53</a:t>
            </a:r>
            <a:endParaRPr sz="750">
              <a:latin typeface="Arial"/>
              <a:cs typeface="Arial"/>
            </a:endParaRPr>
          </a:p>
        </p:txBody>
      </p:sp>
      <p:sp>
        <p:nvSpPr>
          <p:cNvPr id="157" name="object 157"/>
          <p:cNvSpPr txBox="1"/>
          <p:nvPr/>
        </p:nvSpPr>
        <p:spPr>
          <a:xfrm>
            <a:off x="691347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14.85</a:t>
            </a:r>
            <a:endParaRPr sz="750">
              <a:latin typeface="Arial"/>
              <a:cs typeface="Arial"/>
            </a:endParaRPr>
          </a:p>
        </p:txBody>
      </p:sp>
      <p:sp>
        <p:nvSpPr>
          <p:cNvPr id="158" name="object 158"/>
          <p:cNvSpPr txBox="1"/>
          <p:nvPr/>
        </p:nvSpPr>
        <p:spPr>
          <a:xfrm>
            <a:off x="302794" y="5659521"/>
            <a:ext cx="7867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Price/Sales</a:t>
            </a:r>
            <a:r>
              <a:rPr dirty="0" sz="750" spc="-40">
                <a:solidFill>
                  <a:srgbClr val="3E3E3E"/>
                </a:solidFill>
                <a:latin typeface="Arial"/>
                <a:cs typeface="Arial"/>
              </a:rPr>
              <a:t> </a:t>
            </a:r>
            <a:r>
              <a:rPr dirty="0" sz="750" spc="15">
                <a:solidFill>
                  <a:srgbClr val="3E3E3E"/>
                </a:solidFill>
                <a:latin typeface="Arial"/>
                <a:cs typeface="Arial"/>
              </a:rPr>
              <a:t>(P/S)</a:t>
            </a:r>
            <a:endParaRPr sz="750">
              <a:latin typeface="Arial"/>
              <a:cs typeface="Arial"/>
            </a:endParaRPr>
          </a:p>
        </p:txBody>
      </p:sp>
      <p:sp>
        <p:nvSpPr>
          <p:cNvPr id="159" name="object 159"/>
          <p:cNvSpPr txBox="1"/>
          <p:nvPr/>
        </p:nvSpPr>
        <p:spPr>
          <a:xfrm>
            <a:off x="2578100" y="5659521"/>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5"/>
              </a:rPr>
              <a:t>11.43</a:t>
            </a:r>
            <a:endParaRPr sz="750">
              <a:latin typeface="Arial"/>
              <a:cs typeface="Arial"/>
            </a:endParaRPr>
          </a:p>
        </p:txBody>
      </p:sp>
      <p:sp>
        <p:nvSpPr>
          <p:cNvPr id="160" name="object 160"/>
          <p:cNvSpPr txBox="1"/>
          <p:nvPr/>
        </p:nvSpPr>
        <p:spPr>
          <a:xfrm>
            <a:off x="3615823"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5"/>
              </a:rPr>
              <a:t>5.20</a:t>
            </a:r>
            <a:endParaRPr sz="750">
              <a:latin typeface="Arial"/>
              <a:cs typeface="Arial"/>
            </a:endParaRPr>
          </a:p>
        </p:txBody>
      </p:sp>
      <p:sp>
        <p:nvSpPr>
          <p:cNvPr id="161" name="object 161"/>
          <p:cNvSpPr txBox="1"/>
          <p:nvPr/>
        </p:nvSpPr>
        <p:spPr>
          <a:xfrm>
            <a:off x="4330700"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3.10</a:t>
            </a:r>
            <a:endParaRPr sz="750">
              <a:latin typeface="Arial"/>
              <a:cs typeface="Arial"/>
            </a:endParaRPr>
          </a:p>
        </p:txBody>
      </p:sp>
      <p:sp>
        <p:nvSpPr>
          <p:cNvPr id="162" name="object 162"/>
          <p:cNvSpPr txBox="1"/>
          <p:nvPr/>
        </p:nvSpPr>
        <p:spPr>
          <a:xfrm>
            <a:off x="5299242"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6"/>
              </a:rPr>
              <a:t>6.92</a:t>
            </a:r>
            <a:endParaRPr sz="750">
              <a:latin typeface="Arial"/>
              <a:cs typeface="Arial"/>
            </a:endParaRPr>
          </a:p>
        </p:txBody>
      </p:sp>
      <p:sp>
        <p:nvSpPr>
          <p:cNvPr id="163" name="object 163"/>
          <p:cNvSpPr txBox="1"/>
          <p:nvPr/>
        </p:nvSpPr>
        <p:spPr>
          <a:xfrm>
            <a:off x="6137108"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7"/>
              </a:rPr>
              <a:t>4.03</a:t>
            </a:r>
            <a:endParaRPr sz="750">
              <a:latin typeface="Arial"/>
              <a:cs typeface="Arial"/>
            </a:endParaRPr>
          </a:p>
        </p:txBody>
      </p:sp>
      <p:sp>
        <p:nvSpPr>
          <p:cNvPr id="164" name="object 164"/>
          <p:cNvSpPr txBox="1"/>
          <p:nvPr/>
        </p:nvSpPr>
        <p:spPr>
          <a:xfrm>
            <a:off x="697497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8"/>
              </a:rPr>
              <a:t>4.82</a:t>
            </a:r>
            <a:endParaRPr sz="750">
              <a:latin typeface="Arial"/>
              <a:cs typeface="Arial"/>
            </a:endParaRPr>
          </a:p>
        </p:txBody>
      </p:sp>
      <p:sp>
        <p:nvSpPr>
          <p:cNvPr id="165" name="object 165"/>
          <p:cNvSpPr txBox="1"/>
          <p:nvPr/>
        </p:nvSpPr>
        <p:spPr>
          <a:xfrm>
            <a:off x="302794" y="5813258"/>
            <a:ext cx="6699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Earnings</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166" name="object 166"/>
          <p:cNvSpPr txBox="1"/>
          <p:nvPr/>
        </p:nvSpPr>
        <p:spPr>
          <a:xfrm>
            <a:off x="2547352"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9"/>
              </a:rPr>
              <a:t>3.1</a:t>
            </a:r>
            <a:r>
              <a:rPr dirty="0" sz="750">
                <a:solidFill>
                  <a:srgbClr val="3E3E3E"/>
                </a:solidFill>
                <a:latin typeface="Arial"/>
                <a:cs typeface="Arial"/>
                <a:hlinkClick r:id="rId19"/>
              </a:rPr>
              <a:t>6</a:t>
            </a:r>
            <a:r>
              <a:rPr dirty="0" sz="750" spc="30">
                <a:solidFill>
                  <a:srgbClr val="3E3E3E"/>
                </a:solidFill>
                <a:latin typeface="Arial"/>
                <a:cs typeface="Arial"/>
              </a:rPr>
              <a:t>%</a:t>
            </a:r>
            <a:endParaRPr sz="750">
              <a:latin typeface="Arial"/>
              <a:cs typeface="Arial"/>
            </a:endParaRPr>
          </a:p>
        </p:txBody>
      </p:sp>
      <p:sp>
        <p:nvSpPr>
          <p:cNvPr id="167" name="object 167"/>
          <p:cNvSpPr txBox="1"/>
          <p:nvPr/>
        </p:nvSpPr>
        <p:spPr>
          <a:xfrm>
            <a:off x="352358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9"/>
              </a:rPr>
              <a:t>2.5</a:t>
            </a:r>
            <a:r>
              <a:rPr dirty="0" sz="750">
                <a:solidFill>
                  <a:srgbClr val="3E3E3E"/>
                </a:solidFill>
                <a:latin typeface="Arial"/>
                <a:cs typeface="Arial"/>
                <a:hlinkClick r:id="rId19"/>
              </a:rPr>
              <a:t>7</a:t>
            </a:r>
            <a:r>
              <a:rPr dirty="0" sz="750" spc="30">
                <a:solidFill>
                  <a:srgbClr val="3E3E3E"/>
                </a:solidFill>
                <a:latin typeface="Arial"/>
                <a:cs typeface="Arial"/>
              </a:rPr>
              <a:t>%</a:t>
            </a:r>
            <a:endParaRPr sz="750">
              <a:latin typeface="Arial"/>
              <a:cs typeface="Arial"/>
            </a:endParaRPr>
          </a:p>
        </p:txBody>
      </p:sp>
      <p:sp>
        <p:nvSpPr>
          <p:cNvPr id="168" name="object 168"/>
          <p:cNvSpPr txBox="1"/>
          <p:nvPr/>
        </p:nvSpPr>
        <p:spPr>
          <a:xfrm>
            <a:off x="4238458" y="581325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4.82%</a:t>
            </a:r>
            <a:endParaRPr sz="750">
              <a:latin typeface="Arial"/>
              <a:cs typeface="Arial"/>
            </a:endParaRPr>
          </a:p>
        </p:txBody>
      </p:sp>
      <p:sp>
        <p:nvSpPr>
          <p:cNvPr id="169" name="object 169"/>
          <p:cNvSpPr txBox="1"/>
          <p:nvPr/>
        </p:nvSpPr>
        <p:spPr>
          <a:xfrm>
            <a:off x="5207000"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0"/>
              </a:rPr>
              <a:t>3.6</a:t>
            </a:r>
            <a:r>
              <a:rPr dirty="0" sz="750">
                <a:solidFill>
                  <a:srgbClr val="3E3E3E"/>
                </a:solidFill>
                <a:latin typeface="Arial"/>
                <a:cs typeface="Arial"/>
                <a:hlinkClick r:id="rId20"/>
              </a:rPr>
              <a:t>9</a:t>
            </a:r>
            <a:r>
              <a:rPr dirty="0" sz="750" spc="30">
                <a:solidFill>
                  <a:srgbClr val="3E3E3E"/>
                </a:solidFill>
                <a:latin typeface="Arial"/>
                <a:cs typeface="Arial"/>
              </a:rPr>
              <a:t>%</a:t>
            </a:r>
            <a:endParaRPr sz="750">
              <a:latin typeface="Arial"/>
              <a:cs typeface="Arial"/>
            </a:endParaRPr>
          </a:p>
        </p:txBody>
      </p:sp>
      <p:sp>
        <p:nvSpPr>
          <p:cNvPr id="170" name="object 170"/>
          <p:cNvSpPr txBox="1"/>
          <p:nvPr/>
        </p:nvSpPr>
        <p:spPr>
          <a:xfrm>
            <a:off x="6044866"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1"/>
              </a:rPr>
              <a:t>1.6</a:t>
            </a:r>
            <a:r>
              <a:rPr dirty="0" sz="750">
                <a:solidFill>
                  <a:srgbClr val="3E3E3E"/>
                </a:solidFill>
                <a:latin typeface="Arial"/>
                <a:cs typeface="Arial"/>
                <a:hlinkClick r:id="rId21"/>
              </a:rPr>
              <a:t>0</a:t>
            </a:r>
            <a:r>
              <a:rPr dirty="0" sz="750" spc="30">
                <a:solidFill>
                  <a:srgbClr val="3E3E3E"/>
                </a:solidFill>
                <a:latin typeface="Arial"/>
                <a:cs typeface="Arial"/>
              </a:rPr>
              <a:t>%</a:t>
            </a:r>
            <a:endParaRPr sz="750">
              <a:latin typeface="Arial"/>
              <a:cs typeface="Arial"/>
            </a:endParaRPr>
          </a:p>
        </p:txBody>
      </p:sp>
      <p:sp>
        <p:nvSpPr>
          <p:cNvPr id="171" name="object 171"/>
          <p:cNvSpPr txBox="1"/>
          <p:nvPr/>
        </p:nvSpPr>
        <p:spPr>
          <a:xfrm>
            <a:off x="688273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2"/>
              </a:rPr>
              <a:t>6.7</a:t>
            </a:r>
            <a:r>
              <a:rPr dirty="0" sz="750">
                <a:solidFill>
                  <a:srgbClr val="3E3E3E"/>
                </a:solidFill>
                <a:latin typeface="Arial"/>
                <a:cs typeface="Arial"/>
                <a:hlinkClick r:id="rId22"/>
              </a:rPr>
              <a:t>3</a:t>
            </a:r>
            <a:r>
              <a:rPr dirty="0" sz="750" spc="30">
                <a:solidFill>
                  <a:srgbClr val="3E3E3E"/>
                </a:solidFill>
                <a:latin typeface="Arial"/>
                <a:cs typeface="Arial"/>
              </a:rPr>
              <a:t>%</a:t>
            </a:r>
            <a:endParaRPr sz="750">
              <a:latin typeface="Arial"/>
              <a:cs typeface="Arial"/>
            </a:endParaRPr>
          </a:p>
        </p:txBody>
      </p:sp>
      <p:sp>
        <p:nvSpPr>
          <p:cNvPr id="172" name="object 172"/>
          <p:cNvSpPr txBox="1"/>
          <p:nvPr/>
        </p:nvSpPr>
        <p:spPr>
          <a:xfrm>
            <a:off x="302794" y="5966995"/>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Debt/Equity</a:t>
            </a:r>
            <a:endParaRPr sz="750">
              <a:latin typeface="Arial"/>
              <a:cs typeface="Arial"/>
            </a:endParaRPr>
          </a:p>
        </p:txBody>
      </p:sp>
      <p:sp>
        <p:nvSpPr>
          <p:cNvPr id="173" name="object 173"/>
          <p:cNvSpPr txBox="1"/>
          <p:nvPr/>
        </p:nvSpPr>
        <p:spPr>
          <a:xfrm>
            <a:off x="263959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3"/>
              </a:rPr>
              <a:t>0.42</a:t>
            </a:r>
            <a:endParaRPr sz="750">
              <a:latin typeface="Arial"/>
              <a:cs typeface="Arial"/>
            </a:endParaRPr>
          </a:p>
        </p:txBody>
      </p:sp>
      <p:sp>
        <p:nvSpPr>
          <p:cNvPr id="174" name="object 174"/>
          <p:cNvSpPr txBox="1"/>
          <p:nvPr/>
        </p:nvSpPr>
        <p:spPr>
          <a:xfrm>
            <a:off x="3615823"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3"/>
              </a:rPr>
              <a:t>0.21</a:t>
            </a:r>
            <a:endParaRPr sz="750">
              <a:latin typeface="Arial"/>
              <a:cs typeface="Arial"/>
            </a:endParaRPr>
          </a:p>
        </p:txBody>
      </p:sp>
      <p:sp>
        <p:nvSpPr>
          <p:cNvPr id="175" name="object 175"/>
          <p:cNvSpPr txBox="1"/>
          <p:nvPr/>
        </p:nvSpPr>
        <p:spPr>
          <a:xfrm>
            <a:off x="4330700"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0.68</a:t>
            </a:r>
            <a:endParaRPr sz="750">
              <a:latin typeface="Arial"/>
              <a:cs typeface="Arial"/>
            </a:endParaRPr>
          </a:p>
        </p:txBody>
      </p:sp>
      <p:sp>
        <p:nvSpPr>
          <p:cNvPr id="176" name="object 176"/>
          <p:cNvSpPr txBox="1"/>
          <p:nvPr/>
        </p:nvSpPr>
        <p:spPr>
          <a:xfrm>
            <a:off x="5299242"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4"/>
              </a:rPr>
              <a:t>1.50</a:t>
            </a:r>
            <a:endParaRPr sz="750">
              <a:latin typeface="Arial"/>
              <a:cs typeface="Arial"/>
            </a:endParaRPr>
          </a:p>
        </p:txBody>
      </p:sp>
      <p:sp>
        <p:nvSpPr>
          <p:cNvPr id="177" name="object 177"/>
          <p:cNvSpPr txBox="1"/>
          <p:nvPr/>
        </p:nvSpPr>
        <p:spPr>
          <a:xfrm>
            <a:off x="6137108"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5"/>
              </a:rPr>
              <a:t>0.34</a:t>
            </a:r>
            <a:endParaRPr sz="750">
              <a:latin typeface="Arial"/>
              <a:cs typeface="Arial"/>
            </a:endParaRPr>
          </a:p>
        </p:txBody>
      </p:sp>
      <p:sp>
        <p:nvSpPr>
          <p:cNvPr id="178" name="object 178"/>
          <p:cNvSpPr txBox="1"/>
          <p:nvPr/>
        </p:nvSpPr>
        <p:spPr>
          <a:xfrm>
            <a:off x="697497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6"/>
              </a:rPr>
              <a:t>7.37</a:t>
            </a:r>
            <a:endParaRPr sz="750">
              <a:latin typeface="Arial"/>
              <a:cs typeface="Arial"/>
            </a:endParaRPr>
          </a:p>
        </p:txBody>
      </p:sp>
      <p:sp>
        <p:nvSpPr>
          <p:cNvPr id="179" name="object 179"/>
          <p:cNvSpPr txBox="1"/>
          <p:nvPr/>
        </p:nvSpPr>
        <p:spPr>
          <a:xfrm>
            <a:off x="302794" y="6120732"/>
            <a:ext cx="925194"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Cash </a:t>
            </a:r>
            <a:r>
              <a:rPr dirty="0" sz="750" spc="15">
                <a:solidFill>
                  <a:srgbClr val="3E3E3E"/>
                </a:solidFill>
                <a:latin typeface="Arial"/>
                <a:cs typeface="Arial"/>
              </a:rPr>
              <a:t>Flow</a:t>
            </a:r>
            <a:r>
              <a:rPr dirty="0" sz="750" spc="-55">
                <a:solidFill>
                  <a:srgbClr val="3E3E3E"/>
                </a:solidFill>
                <a:latin typeface="Arial"/>
                <a:cs typeface="Arial"/>
              </a:rPr>
              <a:t> </a:t>
            </a:r>
            <a:r>
              <a:rPr dirty="0" sz="750" spc="15">
                <a:solidFill>
                  <a:srgbClr val="3E3E3E"/>
                </a:solidFill>
                <a:latin typeface="Arial"/>
                <a:cs typeface="Arial"/>
              </a:rPr>
              <a:t>($/share)</a:t>
            </a:r>
            <a:endParaRPr sz="750">
              <a:latin typeface="Arial"/>
              <a:cs typeface="Arial"/>
            </a:endParaRPr>
          </a:p>
        </p:txBody>
      </p:sp>
      <p:sp>
        <p:nvSpPr>
          <p:cNvPr id="180" name="object 180"/>
          <p:cNvSpPr txBox="1"/>
          <p:nvPr/>
        </p:nvSpPr>
        <p:spPr>
          <a:xfrm>
            <a:off x="263959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7.54</a:t>
            </a:r>
            <a:endParaRPr sz="750">
              <a:latin typeface="Arial"/>
              <a:cs typeface="Arial"/>
            </a:endParaRPr>
          </a:p>
        </p:txBody>
      </p:sp>
      <p:sp>
        <p:nvSpPr>
          <p:cNvPr id="181" name="object 181"/>
          <p:cNvSpPr txBox="1"/>
          <p:nvPr/>
        </p:nvSpPr>
        <p:spPr>
          <a:xfrm>
            <a:off x="3615823"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1.17</a:t>
            </a:r>
            <a:endParaRPr sz="750">
              <a:latin typeface="Arial"/>
              <a:cs typeface="Arial"/>
            </a:endParaRPr>
          </a:p>
        </p:txBody>
      </p:sp>
      <p:sp>
        <p:nvSpPr>
          <p:cNvPr id="182" name="object 182"/>
          <p:cNvSpPr txBox="1"/>
          <p:nvPr/>
        </p:nvSpPr>
        <p:spPr>
          <a:xfrm>
            <a:off x="4330700"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6.62</a:t>
            </a:r>
            <a:endParaRPr sz="750">
              <a:latin typeface="Arial"/>
              <a:cs typeface="Arial"/>
            </a:endParaRPr>
          </a:p>
        </p:txBody>
      </p:sp>
      <p:sp>
        <p:nvSpPr>
          <p:cNvPr id="183" name="object 183"/>
          <p:cNvSpPr txBox="1"/>
          <p:nvPr/>
        </p:nvSpPr>
        <p:spPr>
          <a:xfrm>
            <a:off x="5299242"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4.03</a:t>
            </a:r>
            <a:endParaRPr sz="750">
              <a:latin typeface="Arial"/>
              <a:cs typeface="Arial"/>
            </a:endParaRPr>
          </a:p>
        </p:txBody>
      </p:sp>
      <p:sp>
        <p:nvSpPr>
          <p:cNvPr id="184" name="object 184"/>
          <p:cNvSpPr txBox="1"/>
          <p:nvPr/>
        </p:nvSpPr>
        <p:spPr>
          <a:xfrm>
            <a:off x="6075613" y="6120732"/>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92.50</a:t>
            </a:r>
            <a:endParaRPr sz="750">
              <a:latin typeface="Arial"/>
              <a:cs typeface="Arial"/>
            </a:endParaRPr>
          </a:p>
        </p:txBody>
      </p:sp>
      <p:sp>
        <p:nvSpPr>
          <p:cNvPr id="185" name="object 185"/>
          <p:cNvSpPr txBox="1"/>
          <p:nvPr/>
        </p:nvSpPr>
        <p:spPr>
          <a:xfrm>
            <a:off x="697497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4.68</a:t>
            </a:r>
            <a:endParaRPr sz="750">
              <a:latin typeface="Arial"/>
              <a:cs typeface="Arial"/>
            </a:endParaRPr>
          </a:p>
        </p:txBody>
      </p:sp>
      <p:sp>
        <p:nvSpPr>
          <p:cNvPr id="186" name="object 186"/>
          <p:cNvSpPr txBox="1"/>
          <p:nvPr/>
        </p:nvSpPr>
        <p:spPr>
          <a:xfrm>
            <a:off x="302794" y="6305216"/>
            <a:ext cx="680720"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Growth</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187" name="object 187"/>
          <p:cNvSpPr txBox="1"/>
          <p:nvPr/>
        </p:nvSpPr>
        <p:spPr>
          <a:xfrm>
            <a:off x="2713789" y="6287168"/>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C</a:t>
            </a:r>
            <a:endParaRPr sz="750">
              <a:latin typeface="Arial"/>
              <a:cs typeface="Arial"/>
            </a:endParaRPr>
          </a:p>
        </p:txBody>
      </p:sp>
      <p:sp>
        <p:nvSpPr>
          <p:cNvPr id="188" name="object 188"/>
          <p:cNvSpPr/>
          <p:nvPr/>
        </p:nvSpPr>
        <p:spPr>
          <a:xfrm>
            <a:off x="2709946"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89" name="object 189"/>
          <p:cNvSpPr/>
          <p:nvPr/>
        </p:nvSpPr>
        <p:spPr>
          <a:xfrm>
            <a:off x="2709946"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0" name="object 190"/>
          <p:cNvSpPr/>
          <p:nvPr/>
        </p:nvSpPr>
        <p:spPr>
          <a:xfrm>
            <a:off x="2840622"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1" name="object 191"/>
          <p:cNvSpPr/>
          <p:nvPr/>
        </p:nvSpPr>
        <p:spPr>
          <a:xfrm>
            <a:off x="2709946"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2" name="object 192"/>
          <p:cNvSpPr txBox="1"/>
          <p:nvPr/>
        </p:nvSpPr>
        <p:spPr>
          <a:xfrm>
            <a:off x="3777247"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3" name="object 193"/>
          <p:cNvSpPr txBox="1"/>
          <p:nvPr/>
        </p:nvSpPr>
        <p:spPr>
          <a:xfrm>
            <a:off x="4492123"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4" name="object 194"/>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5" name="object 195"/>
          <p:cNvSpPr txBox="1"/>
          <p:nvPr/>
        </p:nvSpPr>
        <p:spPr>
          <a:xfrm>
            <a:off x="5383797"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196" name="object 196"/>
          <p:cNvSpPr/>
          <p:nvPr/>
        </p:nvSpPr>
        <p:spPr>
          <a:xfrm>
            <a:off x="5369593"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7" name="object 197"/>
          <p:cNvSpPr/>
          <p:nvPr/>
        </p:nvSpPr>
        <p:spPr>
          <a:xfrm>
            <a:off x="5369593"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8" name="object 198"/>
          <p:cNvSpPr/>
          <p:nvPr/>
        </p:nvSpPr>
        <p:spPr>
          <a:xfrm>
            <a:off x="5500269"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9" name="object 199"/>
          <p:cNvSpPr/>
          <p:nvPr/>
        </p:nvSpPr>
        <p:spPr>
          <a:xfrm>
            <a:off x="5369593"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0" name="object 200"/>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1" name="object 201"/>
          <p:cNvSpPr txBox="1"/>
          <p:nvPr/>
        </p:nvSpPr>
        <p:spPr>
          <a:xfrm>
            <a:off x="6221663"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02" name="object 202"/>
          <p:cNvSpPr/>
          <p:nvPr/>
        </p:nvSpPr>
        <p:spPr>
          <a:xfrm>
            <a:off x="6207459"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3" name="object 203"/>
          <p:cNvSpPr/>
          <p:nvPr/>
        </p:nvSpPr>
        <p:spPr>
          <a:xfrm>
            <a:off x="6207459"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4" name="object 204"/>
          <p:cNvSpPr/>
          <p:nvPr/>
        </p:nvSpPr>
        <p:spPr>
          <a:xfrm>
            <a:off x="6338135"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05" name="object 205"/>
          <p:cNvSpPr/>
          <p:nvPr/>
        </p:nvSpPr>
        <p:spPr>
          <a:xfrm>
            <a:off x="6207459"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6" name="object 206"/>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7" name="object 207"/>
          <p:cNvSpPr txBox="1"/>
          <p:nvPr/>
        </p:nvSpPr>
        <p:spPr>
          <a:xfrm>
            <a:off x="7067215" y="6320590"/>
            <a:ext cx="8699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434343"/>
                </a:solidFill>
                <a:latin typeface="Arial"/>
                <a:cs typeface="Arial"/>
              </a:rPr>
              <a:t>F</a:t>
            </a:r>
            <a:endParaRPr sz="750">
              <a:latin typeface="Arial"/>
              <a:cs typeface="Arial"/>
            </a:endParaRPr>
          </a:p>
        </p:txBody>
      </p:sp>
      <p:sp>
        <p:nvSpPr>
          <p:cNvPr id="208" name="object 208"/>
          <p:cNvSpPr/>
          <p:nvPr/>
        </p:nvSpPr>
        <p:spPr>
          <a:xfrm>
            <a:off x="7045325"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9" name="object 209"/>
          <p:cNvSpPr/>
          <p:nvPr/>
        </p:nvSpPr>
        <p:spPr>
          <a:xfrm>
            <a:off x="7045325" y="6306385"/>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10" name="object 210"/>
          <p:cNvSpPr/>
          <p:nvPr/>
        </p:nvSpPr>
        <p:spPr>
          <a:xfrm>
            <a:off x="7176001"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1" name="object 211"/>
          <p:cNvSpPr/>
          <p:nvPr/>
        </p:nvSpPr>
        <p:spPr>
          <a:xfrm>
            <a:off x="7045325" y="646780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12" name="object 212"/>
          <p:cNvSpPr txBox="1"/>
          <p:nvPr/>
        </p:nvSpPr>
        <p:spPr>
          <a:xfrm>
            <a:off x="302794" y="6497387"/>
            <a:ext cx="1202690"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EPS </a:t>
            </a:r>
            <a:r>
              <a:rPr dirty="0" sz="750" spc="15">
                <a:solidFill>
                  <a:srgbClr val="3E3E3E"/>
                </a:solidFill>
                <a:latin typeface="Arial"/>
                <a:cs typeface="Arial"/>
              </a:rPr>
              <a:t>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13" name="object 213"/>
          <p:cNvSpPr txBox="1"/>
          <p:nvPr/>
        </p:nvSpPr>
        <p:spPr>
          <a:xfrm>
            <a:off x="2493544"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21.45%</a:t>
            </a:r>
            <a:endParaRPr sz="750">
              <a:latin typeface="Arial"/>
              <a:cs typeface="Arial"/>
            </a:endParaRPr>
          </a:p>
        </p:txBody>
      </p:sp>
      <p:sp>
        <p:nvSpPr>
          <p:cNvPr id="214" name="object 214"/>
          <p:cNvSpPr txBox="1"/>
          <p:nvPr/>
        </p:nvSpPr>
        <p:spPr>
          <a:xfrm>
            <a:off x="3469773"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10.61%</a:t>
            </a:r>
            <a:endParaRPr sz="750">
              <a:latin typeface="Arial"/>
              <a:cs typeface="Arial"/>
            </a:endParaRPr>
          </a:p>
        </p:txBody>
      </p:sp>
      <p:sp>
        <p:nvSpPr>
          <p:cNvPr id="215" name="object 215"/>
          <p:cNvSpPr txBox="1"/>
          <p:nvPr/>
        </p:nvSpPr>
        <p:spPr>
          <a:xfrm>
            <a:off x="4238458"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9.34%</a:t>
            </a:r>
            <a:endParaRPr sz="750">
              <a:latin typeface="Arial"/>
              <a:cs typeface="Arial"/>
            </a:endParaRPr>
          </a:p>
        </p:txBody>
      </p:sp>
      <p:sp>
        <p:nvSpPr>
          <p:cNvPr id="216" name="object 216"/>
          <p:cNvSpPr txBox="1"/>
          <p:nvPr/>
        </p:nvSpPr>
        <p:spPr>
          <a:xfrm>
            <a:off x="5153192"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12.55%</a:t>
            </a:r>
            <a:endParaRPr sz="750">
              <a:latin typeface="Arial"/>
              <a:cs typeface="Arial"/>
            </a:endParaRPr>
          </a:p>
        </p:txBody>
      </p:sp>
      <p:sp>
        <p:nvSpPr>
          <p:cNvPr id="217" name="object 217"/>
          <p:cNvSpPr txBox="1"/>
          <p:nvPr/>
        </p:nvSpPr>
        <p:spPr>
          <a:xfrm>
            <a:off x="5991058"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78.50%</a:t>
            </a:r>
            <a:endParaRPr sz="750">
              <a:latin typeface="Arial"/>
              <a:cs typeface="Arial"/>
            </a:endParaRPr>
          </a:p>
        </p:txBody>
      </p:sp>
      <p:sp>
        <p:nvSpPr>
          <p:cNvPr id="218" name="object 218"/>
          <p:cNvSpPr txBox="1"/>
          <p:nvPr/>
        </p:nvSpPr>
        <p:spPr>
          <a:xfrm>
            <a:off x="6828924"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10.83%</a:t>
            </a:r>
            <a:endParaRPr sz="750">
              <a:latin typeface="Arial"/>
              <a:cs typeface="Arial"/>
            </a:endParaRPr>
          </a:p>
        </p:txBody>
      </p:sp>
      <p:sp>
        <p:nvSpPr>
          <p:cNvPr id="219" name="object 219"/>
          <p:cNvSpPr txBox="1"/>
          <p:nvPr/>
        </p:nvSpPr>
        <p:spPr>
          <a:xfrm>
            <a:off x="302794" y="6651124"/>
            <a:ext cx="11639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a:t>
            </a:r>
            <a:r>
              <a:rPr dirty="0" sz="750" spc="20">
                <a:solidFill>
                  <a:srgbClr val="3E3E3E"/>
                </a:solidFill>
                <a:latin typeface="Arial"/>
                <a:cs typeface="Arial"/>
              </a:rPr>
              <a:t>EPS </a:t>
            </a:r>
            <a:r>
              <a:rPr dirty="0" sz="750" spc="15">
                <a:solidFill>
                  <a:srgbClr val="3E3E3E"/>
                </a:solidFill>
                <a:latin typeface="Arial"/>
                <a:cs typeface="Arial"/>
              </a:rPr>
              <a:t>Growth</a:t>
            </a:r>
            <a:r>
              <a:rPr dirty="0" sz="750" spc="-4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20" name="object 220"/>
          <p:cNvSpPr txBox="1"/>
          <p:nvPr/>
        </p:nvSpPr>
        <p:spPr>
          <a:xfrm>
            <a:off x="2493544"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27.42%</a:t>
            </a:r>
            <a:endParaRPr sz="750">
              <a:latin typeface="Arial"/>
              <a:cs typeface="Arial"/>
            </a:endParaRPr>
          </a:p>
        </p:txBody>
      </p:sp>
      <p:sp>
        <p:nvSpPr>
          <p:cNvPr id="221" name="object 221"/>
          <p:cNvSpPr txBox="1"/>
          <p:nvPr/>
        </p:nvSpPr>
        <p:spPr>
          <a:xfrm>
            <a:off x="3523581" y="665112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8.16%</a:t>
            </a:r>
            <a:endParaRPr sz="750">
              <a:latin typeface="Arial"/>
              <a:cs typeface="Arial"/>
            </a:endParaRPr>
          </a:p>
        </p:txBody>
      </p:sp>
      <p:sp>
        <p:nvSpPr>
          <p:cNvPr id="222" name="object 222"/>
          <p:cNvSpPr txBox="1"/>
          <p:nvPr/>
        </p:nvSpPr>
        <p:spPr>
          <a:xfrm>
            <a:off x="4184650"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14.09%</a:t>
            </a:r>
            <a:endParaRPr sz="750">
              <a:latin typeface="Arial"/>
              <a:cs typeface="Arial"/>
            </a:endParaRPr>
          </a:p>
        </p:txBody>
      </p:sp>
      <p:sp>
        <p:nvSpPr>
          <p:cNvPr id="223" name="object 223"/>
          <p:cNvSpPr txBox="1"/>
          <p:nvPr/>
        </p:nvSpPr>
        <p:spPr>
          <a:xfrm>
            <a:off x="5153192"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36.41%</a:t>
            </a:r>
            <a:endParaRPr sz="750">
              <a:latin typeface="Arial"/>
              <a:cs typeface="Arial"/>
            </a:endParaRPr>
          </a:p>
        </p:txBody>
      </p:sp>
      <p:sp>
        <p:nvSpPr>
          <p:cNvPr id="224" name="object 224"/>
          <p:cNvSpPr txBox="1"/>
          <p:nvPr/>
        </p:nvSpPr>
        <p:spPr>
          <a:xfrm>
            <a:off x="5991058"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18.25%</a:t>
            </a:r>
            <a:endParaRPr sz="750">
              <a:latin typeface="Arial"/>
              <a:cs typeface="Arial"/>
            </a:endParaRPr>
          </a:p>
        </p:txBody>
      </p:sp>
      <p:sp>
        <p:nvSpPr>
          <p:cNvPr id="225" name="object 225"/>
          <p:cNvSpPr txBox="1"/>
          <p:nvPr/>
        </p:nvSpPr>
        <p:spPr>
          <a:xfrm>
            <a:off x="6828924"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12.83%</a:t>
            </a:r>
            <a:endParaRPr sz="750">
              <a:latin typeface="Arial"/>
              <a:cs typeface="Arial"/>
            </a:endParaRPr>
          </a:p>
        </p:txBody>
      </p:sp>
      <p:sp>
        <p:nvSpPr>
          <p:cNvPr id="226" name="object 226"/>
          <p:cNvSpPr txBox="1"/>
          <p:nvPr/>
        </p:nvSpPr>
        <p:spPr>
          <a:xfrm>
            <a:off x="302794" y="6804860"/>
            <a:ext cx="109728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 </a:t>
            </a:r>
            <a:r>
              <a:rPr dirty="0" sz="750" spc="20">
                <a:solidFill>
                  <a:srgbClr val="3E3E3E"/>
                </a:solidFill>
                <a:latin typeface="Arial"/>
                <a:cs typeface="Arial"/>
              </a:rPr>
              <a:t>Cash </a:t>
            </a:r>
            <a:r>
              <a:rPr dirty="0" sz="750" spc="15">
                <a:solidFill>
                  <a:srgbClr val="3E3E3E"/>
                </a:solidFill>
                <a:latin typeface="Arial"/>
                <a:cs typeface="Arial"/>
              </a:rPr>
              <a:t>Flow</a:t>
            </a:r>
            <a:r>
              <a:rPr dirty="0" sz="750" spc="-45">
                <a:solidFill>
                  <a:srgbClr val="3E3E3E"/>
                </a:solidFill>
                <a:latin typeface="Arial"/>
                <a:cs typeface="Arial"/>
              </a:rPr>
              <a:t> </a:t>
            </a:r>
            <a:r>
              <a:rPr dirty="0" sz="750" spc="15">
                <a:solidFill>
                  <a:srgbClr val="3E3E3E"/>
                </a:solidFill>
                <a:latin typeface="Arial"/>
                <a:cs typeface="Arial"/>
              </a:rPr>
              <a:t>Growth</a:t>
            </a:r>
            <a:endParaRPr sz="750">
              <a:latin typeface="Arial"/>
              <a:cs typeface="Arial"/>
            </a:endParaRPr>
          </a:p>
        </p:txBody>
      </p:sp>
      <p:sp>
        <p:nvSpPr>
          <p:cNvPr id="227" name="object 227"/>
          <p:cNvSpPr txBox="1"/>
          <p:nvPr/>
        </p:nvSpPr>
        <p:spPr>
          <a:xfrm>
            <a:off x="2493544" y="6804860"/>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17.66%</a:t>
            </a:r>
            <a:endParaRPr sz="750">
              <a:latin typeface="Arial"/>
              <a:cs typeface="Arial"/>
            </a:endParaRPr>
          </a:p>
        </p:txBody>
      </p:sp>
      <p:sp>
        <p:nvSpPr>
          <p:cNvPr id="228" name="object 228"/>
          <p:cNvSpPr txBox="1"/>
          <p:nvPr/>
        </p:nvSpPr>
        <p:spPr>
          <a:xfrm>
            <a:off x="3523581"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7.44%</a:t>
            </a:r>
            <a:endParaRPr sz="750">
              <a:latin typeface="Arial"/>
              <a:cs typeface="Arial"/>
            </a:endParaRPr>
          </a:p>
        </p:txBody>
      </p:sp>
      <p:sp>
        <p:nvSpPr>
          <p:cNvPr id="229" name="object 229"/>
          <p:cNvSpPr txBox="1"/>
          <p:nvPr/>
        </p:nvSpPr>
        <p:spPr>
          <a:xfrm>
            <a:off x="4238458"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0.52%</a:t>
            </a:r>
            <a:endParaRPr sz="750">
              <a:latin typeface="Arial"/>
              <a:cs typeface="Arial"/>
            </a:endParaRPr>
          </a:p>
        </p:txBody>
      </p:sp>
      <p:sp>
        <p:nvSpPr>
          <p:cNvPr id="230" name="object 230"/>
          <p:cNvSpPr txBox="1"/>
          <p:nvPr/>
        </p:nvSpPr>
        <p:spPr>
          <a:xfrm>
            <a:off x="5207000"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0.98%</a:t>
            </a:r>
            <a:endParaRPr sz="750">
              <a:latin typeface="Arial"/>
              <a:cs typeface="Arial"/>
            </a:endParaRPr>
          </a:p>
        </p:txBody>
      </p:sp>
      <p:sp>
        <p:nvSpPr>
          <p:cNvPr id="231" name="object 231"/>
          <p:cNvSpPr txBox="1"/>
          <p:nvPr/>
        </p:nvSpPr>
        <p:spPr>
          <a:xfrm>
            <a:off x="5991058" y="6804860"/>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39.56%</a:t>
            </a:r>
            <a:endParaRPr sz="750">
              <a:latin typeface="Arial"/>
              <a:cs typeface="Arial"/>
            </a:endParaRPr>
          </a:p>
        </p:txBody>
      </p:sp>
      <p:sp>
        <p:nvSpPr>
          <p:cNvPr id="232" name="object 232"/>
          <p:cNvSpPr txBox="1"/>
          <p:nvPr/>
        </p:nvSpPr>
        <p:spPr>
          <a:xfrm>
            <a:off x="6851984" y="6804860"/>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-2.42%</a:t>
            </a:r>
            <a:endParaRPr sz="750">
              <a:latin typeface="Arial"/>
              <a:cs typeface="Arial"/>
            </a:endParaRPr>
          </a:p>
        </p:txBody>
      </p:sp>
      <p:sp>
        <p:nvSpPr>
          <p:cNvPr id="233" name="object 233"/>
          <p:cNvSpPr txBox="1"/>
          <p:nvPr/>
        </p:nvSpPr>
        <p:spPr>
          <a:xfrm>
            <a:off x="302794" y="6958597"/>
            <a:ext cx="1475105"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Cash </a:t>
            </a:r>
            <a:r>
              <a:rPr dirty="0" sz="750" spc="15">
                <a:solidFill>
                  <a:srgbClr val="3E3E3E"/>
                </a:solidFill>
                <a:latin typeface="Arial"/>
                <a:cs typeface="Arial"/>
              </a:rPr>
              <a:t>Flow 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34" name="object 234"/>
          <p:cNvSpPr txBox="1"/>
          <p:nvPr/>
        </p:nvSpPr>
        <p:spPr>
          <a:xfrm>
            <a:off x="2493544" y="695859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10.19%</a:t>
            </a:r>
            <a:endParaRPr sz="750">
              <a:latin typeface="Arial"/>
              <a:cs typeface="Arial"/>
            </a:endParaRPr>
          </a:p>
        </p:txBody>
      </p:sp>
      <p:sp>
        <p:nvSpPr>
          <p:cNvPr id="235" name="object 235"/>
          <p:cNvSpPr txBox="1"/>
          <p:nvPr/>
        </p:nvSpPr>
        <p:spPr>
          <a:xfrm>
            <a:off x="3523581"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8.15%</a:t>
            </a:r>
            <a:endParaRPr sz="750">
              <a:latin typeface="Arial"/>
              <a:cs typeface="Arial"/>
            </a:endParaRPr>
          </a:p>
        </p:txBody>
      </p:sp>
      <p:sp>
        <p:nvSpPr>
          <p:cNvPr id="236" name="object 236"/>
          <p:cNvSpPr txBox="1"/>
          <p:nvPr/>
        </p:nvSpPr>
        <p:spPr>
          <a:xfrm>
            <a:off x="4238458"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7.62%</a:t>
            </a:r>
            <a:endParaRPr sz="750">
              <a:latin typeface="Arial"/>
              <a:cs typeface="Arial"/>
            </a:endParaRPr>
          </a:p>
        </p:txBody>
      </p:sp>
      <p:sp>
        <p:nvSpPr>
          <p:cNvPr id="237" name="object 237"/>
          <p:cNvSpPr txBox="1"/>
          <p:nvPr/>
        </p:nvSpPr>
        <p:spPr>
          <a:xfrm>
            <a:off x="5207000"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1.15%</a:t>
            </a:r>
            <a:endParaRPr sz="750">
              <a:latin typeface="Arial"/>
              <a:cs typeface="Arial"/>
            </a:endParaRPr>
          </a:p>
        </p:txBody>
      </p:sp>
      <p:sp>
        <p:nvSpPr>
          <p:cNvPr id="238" name="object 238"/>
          <p:cNvSpPr txBox="1"/>
          <p:nvPr/>
        </p:nvSpPr>
        <p:spPr>
          <a:xfrm>
            <a:off x="5991058" y="695859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46.61%</a:t>
            </a:r>
            <a:endParaRPr sz="750">
              <a:latin typeface="Arial"/>
              <a:cs typeface="Arial"/>
            </a:endParaRPr>
          </a:p>
        </p:txBody>
      </p:sp>
      <p:sp>
        <p:nvSpPr>
          <p:cNvPr id="239" name="object 239"/>
          <p:cNvSpPr txBox="1"/>
          <p:nvPr/>
        </p:nvSpPr>
        <p:spPr>
          <a:xfrm>
            <a:off x="6851984" y="695859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-0.39%</a:t>
            </a:r>
            <a:endParaRPr sz="750">
              <a:latin typeface="Arial"/>
              <a:cs typeface="Arial"/>
            </a:endParaRPr>
          </a:p>
        </p:txBody>
      </p:sp>
      <p:sp>
        <p:nvSpPr>
          <p:cNvPr id="240" name="object 240"/>
          <p:cNvSpPr txBox="1"/>
          <p:nvPr/>
        </p:nvSpPr>
        <p:spPr>
          <a:xfrm>
            <a:off x="302794" y="7112334"/>
            <a:ext cx="61976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Current</a:t>
            </a:r>
            <a:r>
              <a:rPr dirty="0" sz="750" spc="-4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241" name="object 241"/>
          <p:cNvSpPr txBox="1"/>
          <p:nvPr/>
        </p:nvSpPr>
        <p:spPr>
          <a:xfrm>
            <a:off x="263959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2.58</a:t>
            </a:r>
            <a:endParaRPr sz="750">
              <a:latin typeface="Arial"/>
              <a:cs typeface="Arial"/>
            </a:endParaRPr>
          </a:p>
        </p:txBody>
      </p:sp>
      <p:sp>
        <p:nvSpPr>
          <p:cNvPr id="242" name="object 242"/>
          <p:cNvSpPr txBox="1"/>
          <p:nvPr/>
        </p:nvSpPr>
        <p:spPr>
          <a:xfrm>
            <a:off x="3615823"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1.60</a:t>
            </a:r>
            <a:endParaRPr sz="750">
              <a:latin typeface="Arial"/>
              <a:cs typeface="Arial"/>
            </a:endParaRPr>
          </a:p>
        </p:txBody>
      </p:sp>
      <p:sp>
        <p:nvSpPr>
          <p:cNvPr id="243" name="object 243"/>
          <p:cNvSpPr txBox="1"/>
          <p:nvPr/>
        </p:nvSpPr>
        <p:spPr>
          <a:xfrm>
            <a:off x="4330700"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1.39</a:t>
            </a:r>
            <a:endParaRPr sz="750">
              <a:latin typeface="Arial"/>
              <a:cs typeface="Arial"/>
            </a:endParaRPr>
          </a:p>
        </p:txBody>
      </p:sp>
      <p:sp>
        <p:nvSpPr>
          <p:cNvPr id="244" name="object 244"/>
          <p:cNvSpPr txBox="1"/>
          <p:nvPr/>
        </p:nvSpPr>
        <p:spPr>
          <a:xfrm>
            <a:off x="5299242"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1.16</a:t>
            </a:r>
            <a:endParaRPr sz="750">
              <a:latin typeface="Arial"/>
              <a:cs typeface="Arial"/>
            </a:endParaRPr>
          </a:p>
        </p:txBody>
      </p:sp>
      <p:sp>
        <p:nvSpPr>
          <p:cNvPr id="245" name="object 245"/>
          <p:cNvSpPr txBox="1"/>
          <p:nvPr/>
        </p:nvSpPr>
        <p:spPr>
          <a:xfrm>
            <a:off x="6137108"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1.05</a:t>
            </a:r>
            <a:endParaRPr sz="750">
              <a:latin typeface="Arial"/>
              <a:cs typeface="Arial"/>
            </a:endParaRPr>
          </a:p>
        </p:txBody>
      </p:sp>
      <p:sp>
        <p:nvSpPr>
          <p:cNvPr id="246" name="object 246"/>
          <p:cNvSpPr txBox="1"/>
          <p:nvPr/>
        </p:nvSpPr>
        <p:spPr>
          <a:xfrm>
            <a:off x="697497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2.17</a:t>
            </a:r>
            <a:endParaRPr sz="750">
              <a:latin typeface="Arial"/>
              <a:cs typeface="Arial"/>
            </a:endParaRPr>
          </a:p>
        </p:txBody>
      </p:sp>
      <p:sp>
        <p:nvSpPr>
          <p:cNvPr id="247" name="object 247"/>
          <p:cNvSpPr txBox="1"/>
          <p:nvPr/>
        </p:nvSpPr>
        <p:spPr>
          <a:xfrm>
            <a:off x="302794" y="7266071"/>
            <a:ext cx="5753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Debt/Capital</a:t>
            </a:r>
            <a:endParaRPr sz="750">
              <a:latin typeface="Arial"/>
              <a:cs typeface="Arial"/>
            </a:endParaRPr>
          </a:p>
        </p:txBody>
      </p:sp>
      <p:sp>
        <p:nvSpPr>
          <p:cNvPr id="248" name="object 248"/>
          <p:cNvSpPr txBox="1"/>
          <p:nvPr/>
        </p:nvSpPr>
        <p:spPr>
          <a:xfrm>
            <a:off x="249354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29.74%</a:t>
            </a:r>
            <a:endParaRPr sz="750">
              <a:latin typeface="Arial"/>
              <a:cs typeface="Arial"/>
            </a:endParaRPr>
          </a:p>
        </p:txBody>
      </p:sp>
      <p:sp>
        <p:nvSpPr>
          <p:cNvPr id="249" name="object 249"/>
          <p:cNvSpPr txBox="1"/>
          <p:nvPr/>
        </p:nvSpPr>
        <p:spPr>
          <a:xfrm>
            <a:off x="3469773"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21.51%</a:t>
            </a:r>
            <a:endParaRPr sz="750">
              <a:latin typeface="Arial"/>
              <a:cs typeface="Arial"/>
            </a:endParaRPr>
          </a:p>
        </p:txBody>
      </p:sp>
      <p:sp>
        <p:nvSpPr>
          <p:cNvPr id="250" name="object 250"/>
          <p:cNvSpPr txBox="1"/>
          <p:nvPr/>
        </p:nvSpPr>
        <p:spPr>
          <a:xfrm>
            <a:off x="4184650"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41.42%</a:t>
            </a:r>
            <a:endParaRPr sz="750">
              <a:latin typeface="Arial"/>
              <a:cs typeface="Arial"/>
            </a:endParaRPr>
          </a:p>
        </p:txBody>
      </p:sp>
      <p:sp>
        <p:nvSpPr>
          <p:cNvPr id="251" name="object 251"/>
          <p:cNvSpPr txBox="1"/>
          <p:nvPr/>
        </p:nvSpPr>
        <p:spPr>
          <a:xfrm>
            <a:off x="5153192"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59.99%</a:t>
            </a:r>
            <a:endParaRPr sz="750">
              <a:latin typeface="Arial"/>
              <a:cs typeface="Arial"/>
            </a:endParaRPr>
          </a:p>
        </p:txBody>
      </p:sp>
      <p:sp>
        <p:nvSpPr>
          <p:cNvPr id="252" name="object 252"/>
          <p:cNvSpPr txBox="1"/>
          <p:nvPr/>
        </p:nvSpPr>
        <p:spPr>
          <a:xfrm>
            <a:off x="5991058"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25.41%</a:t>
            </a:r>
            <a:endParaRPr sz="750">
              <a:latin typeface="Arial"/>
              <a:cs typeface="Arial"/>
            </a:endParaRPr>
          </a:p>
        </p:txBody>
      </p:sp>
      <p:sp>
        <p:nvSpPr>
          <p:cNvPr id="253" name="object 253"/>
          <p:cNvSpPr txBox="1"/>
          <p:nvPr/>
        </p:nvSpPr>
        <p:spPr>
          <a:xfrm>
            <a:off x="682892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88.06%</a:t>
            </a:r>
            <a:endParaRPr sz="750">
              <a:latin typeface="Arial"/>
              <a:cs typeface="Arial"/>
            </a:endParaRPr>
          </a:p>
        </p:txBody>
      </p:sp>
      <p:sp>
        <p:nvSpPr>
          <p:cNvPr id="254" name="object 254"/>
          <p:cNvSpPr txBox="1"/>
          <p:nvPr/>
        </p:nvSpPr>
        <p:spPr>
          <a:xfrm>
            <a:off x="302794" y="7419808"/>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Net</a:t>
            </a:r>
            <a:r>
              <a:rPr dirty="0" sz="750" spc="-35">
                <a:solidFill>
                  <a:srgbClr val="3E3E3E"/>
                </a:solidFill>
                <a:latin typeface="Arial"/>
                <a:cs typeface="Arial"/>
              </a:rPr>
              <a:t> </a:t>
            </a:r>
            <a:r>
              <a:rPr dirty="0" sz="750" spc="15">
                <a:solidFill>
                  <a:srgbClr val="3E3E3E"/>
                </a:solidFill>
                <a:latin typeface="Arial"/>
                <a:cs typeface="Arial"/>
              </a:rPr>
              <a:t>Margin</a:t>
            </a:r>
            <a:endParaRPr sz="750">
              <a:latin typeface="Arial"/>
              <a:cs typeface="Arial"/>
            </a:endParaRPr>
          </a:p>
        </p:txBody>
      </p:sp>
      <p:sp>
        <p:nvSpPr>
          <p:cNvPr id="255" name="object 255"/>
          <p:cNvSpPr txBox="1"/>
          <p:nvPr/>
        </p:nvSpPr>
        <p:spPr>
          <a:xfrm>
            <a:off x="2493544"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33.47%</a:t>
            </a:r>
            <a:endParaRPr sz="750">
              <a:latin typeface="Arial"/>
              <a:cs typeface="Arial"/>
            </a:endParaRPr>
          </a:p>
        </p:txBody>
      </p:sp>
      <p:sp>
        <p:nvSpPr>
          <p:cNvPr id="256" name="object 256"/>
          <p:cNvSpPr txBox="1"/>
          <p:nvPr/>
        </p:nvSpPr>
        <p:spPr>
          <a:xfrm>
            <a:off x="3523581"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5.46%</a:t>
            </a:r>
            <a:endParaRPr sz="750">
              <a:latin typeface="Arial"/>
              <a:cs typeface="Arial"/>
            </a:endParaRPr>
          </a:p>
        </p:txBody>
      </p:sp>
      <p:sp>
        <p:nvSpPr>
          <p:cNvPr id="257" name="object 257"/>
          <p:cNvSpPr txBox="1"/>
          <p:nvPr/>
        </p:nvSpPr>
        <p:spPr>
          <a:xfrm>
            <a:off x="4184650"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10.59%</a:t>
            </a:r>
            <a:endParaRPr sz="750">
              <a:latin typeface="Arial"/>
              <a:cs typeface="Arial"/>
            </a:endParaRPr>
          </a:p>
        </p:txBody>
      </p:sp>
      <p:sp>
        <p:nvSpPr>
          <p:cNvPr id="258" name="object 258"/>
          <p:cNvSpPr txBox="1"/>
          <p:nvPr/>
        </p:nvSpPr>
        <p:spPr>
          <a:xfrm>
            <a:off x="5153192"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21.74%</a:t>
            </a:r>
            <a:endParaRPr sz="750">
              <a:latin typeface="Arial"/>
              <a:cs typeface="Arial"/>
            </a:endParaRPr>
          </a:p>
        </p:txBody>
      </p:sp>
      <p:sp>
        <p:nvSpPr>
          <p:cNvPr id="259" name="object 259"/>
          <p:cNvSpPr txBox="1"/>
          <p:nvPr/>
        </p:nvSpPr>
        <p:spPr>
          <a:xfrm>
            <a:off x="6044866"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5.53%</a:t>
            </a:r>
            <a:endParaRPr sz="750">
              <a:latin typeface="Arial"/>
              <a:cs typeface="Arial"/>
            </a:endParaRPr>
          </a:p>
        </p:txBody>
      </p:sp>
      <p:sp>
        <p:nvSpPr>
          <p:cNvPr id="260" name="object 260"/>
          <p:cNvSpPr txBox="1"/>
          <p:nvPr/>
        </p:nvSpPr>
        <p:spPr>
          <a:xfrm>
            <a:off x="6828924"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26.34%</a:t>
            </a:r>
            <a:endParaRPr sz="750">
              <a:latin typeface="Arial"/>
              <a:cs typeface="Arial"/>
            </a:endParaRPr>
          </a:p>
        </p:txBody>
      </p:sp>
      <p:sp>
        <p:nvSpPr>
          <p:cNvPr id="261" name="object 261"/>
          <p:cNvSpPr txBox="1"/>
          <p:nvPr/>
        </p:nvSpPr>
        <p:spPr>
          <a:xfrm>
            <a:off x="302794" y="7573545"/>
            <a:ext cx="7702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Return </a:t>
            </a:r>
            <a:r>
              <a:rPr dirty="0" sz="750" spc="20">
                <a:solidFill>
                  <a:srgbClr val="3E3E3E"/>
                </a:solidFill>
                <a:latin typeface="Arial"/>
                <a:cs typeface="Arial"/>
              </a:rPr>
              <a:t>on</a:t>
            </a:r>
            <a:r>
              <a:rPr dirty="0" sz="750" spc="-50">
                <a:solidFill>
                  <a:srgbClr val="3E3E3E"/>
                </a:solidFill>
                <a:latin typeface="Arial"/>
                <a:cs typeface="Arial"/>
              </a:rPr>
              <a:t> </a:t>
            </a:r>
            <a:r>
              <a:rPr dirty="0" sz="750" spc="15">
                <a:solidFill>
                  <a:srgbClr val="3E3E3E"/>
                </a:solidFill>
                <a:latin typeface="Arial"/>
                <a:cs typeface="Arial"/>
              </a:rPr>
              <a:t>Equity</a:t>
            </a:r>
            <a:endParaRPr sz="750">
              <a:latin typeface="Arial"/>
              <a:cs typeface="Arial"/>
            </a:endParaRPr>
          </a:p>
        </p:txBody>
      </p:sp>
      <p:sp>
        <p:nvSpPr>
          <p:cNvPr id="262" name="object 262"/>
          <p:cNvSpPr txBox="1"/>
          <p:nvPr/>
        </p:nvSpPr>
        <p:spPr>
          <a:xfrm>
            <a:off x="2493544"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42.19%</a:t>
            </a:r>
            <a:endParaRPr sz="750">
              <a:latin typeface="Arial"/>
              <a:cs typeface="Arial"/>
            </a:endParaRPr>
          </a:p>
        </p:txBody>
      </p:sp>
      <p:sp>
        <p:nvSpPr>
          <p:cNvPr id="263" name="object 263"/>
          <p:cNvSpPr txBox="1"/>
          <p:nvPr/>
        </p:nvSpPr>
        <p:spPr>
          <a:xfrm>
            <a:off x="3469773"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12.86%</a:t>
            </a:r>
            <a:endParaRPr sz="750">
              <a:latin typeface="Arial"/>
              <a:cs typeface="Arial"/>
            </a:endParaRPr>
          </a:p>
        </p:txBody>
      </p:sp>
      <p:sp>
        <p:nvSpPr>
          <p:cNvPr id="264" name="object 264"/>
          <p:cNvSpPr txBox="1"/>
          <p:nvPr/>
        </p:nvSpPr>
        <p:spPr>
          <a:xfrm>
            <a:off x="4184650"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14.65%</a:t>
            </a:r>
            <a:endParaRPr sz="750">
              <a:latin typeface="Arial"/>
              <a:cs typeface="Arial"/>
            </a:endParaRPr>
          </a:p>
        </p:txBody>
      </p:sp>
      <p:sp>
        <p:nvSpPr>
          <p:cNvPr id="265" name="object 265"/>
          <p:cNvSpPr txBox="1"/>
          <p:nvPr/>
        </p:nvSpPr>
        <p:spPr>
          <a:xfrm>
            <a:off x="5153192"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90.59%</a:t>
            </a:r>
            <a:endParaRPr sz="750">
              <a:latin typeface="Arial"/>
              <a:cs typeface="Arial"/>
            </a:endParaRPr>
          </a:p>
        </p:txBody>
      </p:sp>
      <p:sp>
        <p:nvSpPr>
          <p:cNvPr id="266" name="object 266"/>
          <p:cNvSpPr txBox="1"/>
          <p:nvPr/>
        </p:nvSpPr>
        <p:spPr>
          <a:xfrm>
            <a:off x="5991058"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27.07%</a:t>
            </a:r>
            <a:endParaRPr sz="750">
              <a:latin typeface="Arial"/>
              <a:cs typeface="Arial"/>
            </a:endParaRPr>
          </a:p>
        </p:txBody>
      </p:sp>
      <p:sp>
        <p:nvSpPr>
          <p:cNvPr id="267" name="object 267"/>
          <p:cNvSpPr txBox="1"/>
          <p:nvPr/>
        </p:nvSpPr>
        <p:spPr>
          <a:xfrm>
            <a:off x="6775115" y="7573545"/>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101.26%</a:t>
            </a:r>
            <a:endParaRPr sz="750">
              <a:latin typeface="Arial"/>
              <a:cs typeface="Arial"/>
            </a:endParaRPr>
          </a:p>
        </p:txBody>
      </p:sp>
      <p:sp>
        <p:nvSpPr>
          <p:cNvPr id="268" name="object 268"/>
          <p:cNvSpPr txBox="1"/>
          <p:nvPr/>
        </p:nvSpPr>
        <p:spPr>
          <a:xfrm>
            <a:off x="302794" y="7727281"/>
            <a:ext cx="6032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Sales/Assets</a:t>
            </a:r>
            <a:endParaRPr sz="750">
              <a:latin typeface="Arial"/>
              <a:cs typeface="Arial"/>
            </a:endParaRPr>
          </a:p>
        </p:txBody>
      </p:sp>
      <p:sp>
        <p:nvSpPr>
          <p:cNvPr id="269" name="object 269"/>
          <p:cNvSpPr txBox="1"/>
          <p:nvPr/>
        </p:nvSpPr>
        <p:spPr>
          <a:xfrm>
            <a:off x="263959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0.51</a:t>
            </a:r>
            <a:endParaRPr sz="750">
              <a:latin typeface="Arial"/>
              <a:cs typeface="Arial"/>
            </a:endParaRPr>
          </a:p>
        </p:txBody>
      </p:sp>
      <p:sp>
        <p:nvSpPr>
          <p:cNvPr id="270" name="object 270"/>
          <p:cNvSpPr txBox="1"/>
          <p:nvPr/>
        </p:nvSpPr>
        <p:spPr>
          <a:xfrm>
            <a:off x="3615823"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0.58</a:t>
            </a:r>
            <a:endParaRPr sz="750">
              <a:latin typeface="Arial"/>
              <a:cs typeface="Arial"/>
            </a:endParaRPr>
          </a:p>
        </p:txBody>
      </p:sp>
      <p:sp>
        <p:nvSpPr>
          <p:cNvPr id="271" name="object 271"/>
          <p:cNvSpPr txBox="1"/>
          <p:nvPr/>
        </p:nvSpPr>
        <p:spPr>
          <a:xfrm>
            <a:off x="4330700"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0.51</a:t>
            </a:r>
            <a:endParaRPr sz="750">
              <a:latin typeface="Arial"/>
              <a:cs typeface="Arial"/>
            </a:endParaRPr>
          </a:p>
        </p:txBody>
      </p:sp>
      <p:sp>
        <p:nvSpPr>
          <p:cNvPr id="272" name="object 272"/>
          <p:cNvSpPr txBox="1"/>
          <p:nvPr/>
        </p:nvSpPr>
        <p:spPr>
          <a:xfrm>
            <a:off x="5299242"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0.89</a:t>
            </a:r>
            <a:endParaRPr sz="750">
              <a:latin typeface="Arial"/>
              <a:cs typeface="Arial"/>
            </a:endParaRPr>
          </a:p>
        </p:txBody>
      </p:sp>
      <p:sp>
        <p:nvSpPr>
          <p:cNvPr id="273" name="object 273"/>
          <p:cNvSpPr txBox="1"/>
          <p:nvPr/>
        </p:nvSpPr>
        <p:spPr>
          <a:xfrm>
            <a:off x="6137108"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1.43</a:t>
            </a:r>
            <a:endParaRPr sz="750">
              <a:latin typeface="Arial"/>
              <a:cs typeface="Arial"/>
            </a:endParaRPr>
          </a:p>
        </p:txBody>
      </p:sp>
      <p:sp>
        <p:nvSpPr>
          <p:cNvPr id="274" name="object 274"/>
          <p:cNvSpPr txBox="1"/>
          <p:nvPr/>
        </p:nvSpPr>
        <p:spPr>
          <a:xfrm>
            <a:off x="697497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0.36</a:t>
            </a:r>
            <a:endParaRPr sz="750">
              <a:latin typeface="Arial"/>
              <a:cs typeface="Arial"/>
            </a:endParaRPr>
          </a:p>
        </p:txBody>
      </p:sp>
      <p:sp>
        <p:nvSpPr>
          <p:cNvPr id="275" name="object 275"/>
          <p:cNvSpPr txBox="1"/>
          <p:nvPr/>
        </p:nvSpPr>
        <p:spPr>
          <a:xfrm>
            <a:off x="302794" y="7881018"/>
            <a:ext cx="121412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Sales Growth</a:t>
            </a:r>
            <a:r>
              <a:rPr dirty="0" sz="750" spc="-3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76" name="object 276"/>
          <p:cNvSpPr txBox="1"/>
          <p:nvPr/>
        </p:nvSpPr>
        <p:spPr>
          <a:xfrm>
            <a:off x="2493544"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14.33%</a:t>
            </a:r>
            <a:endParaRPr sz="750">
              <a:latin typeface="Arial"/>
              <a:cs typeface="Arial"/>
            </a:endParaRPr>
          </a:p>
        </p:txBody>
      </p:sp>
      <p:sp>
        <p:nvSpPr>
          <p:cNvPr id="277" name="object 277"/>
          <p:cNvSpPr txBox="1"/>
          <p:nvPr/>
        </p:nvSpPr>
        <p:spPr>
          <a:xfrm>
            <a:off x="3523581"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6.80%</a:t>
            </a:r>
            <a:endParaRPr sz="750">
              <a:latin typeface="Arial"/>
              <a:cs typeface="Arial"/>
            </a:endParaRPr>
          </a:p>
        </p:txBody>
      </p:sp>
      <p:sp>
        <p:nvSpPr>
          <p:cNvPr id="278" name="object 278"/>
          <p:cNvSpPr txBox="1"/>
          <p:nvPr/>
        </p:nvSpPr>
        <p:spPr>
          <a:xfrm>
            <a:off x="4238458"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6.75%</a:t>
            </a:r>
            <a:endParaRPr sz="750">
              <a:latin typeface="Arial"/>
              <a:cs typeface="Arial"/>
            </a:endParaRPr>
          </a:p>
        </p:txBody>
      </p:sp>
      <p:sp>
        <p:nvSpPr>
          <p:cNvPr id="279" name="object 279"/>
          <p:cNvSpPr txBox="1"/>
          <p:nvPr/>
        </p:nvSpPr>
        <p:spPr>
          <a:xfrm>
            <a:off x="5153192"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22.69%</a:t>
            </a:r>
            <a:endParaRPr sz="750">
              <a:latin typeface="Arial"/>
              <a:cs typeface="Arial"/>
            </a:endParaRPr>
          </a:p>
        </p:txBody>
      </p:sp>
      <p:sp>
        <p:nvSpPr>
          <p:cNvPr id="280" name="object 280"/>
          <p:cNvSpPr txBox="1"/>
          <p:nvPr/>
        </p:nvSpPr>
        <p:spPr>
          <a:xfrm>
            <a:off x="5991058"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22.28%</a:t>
            </a:r>
            <a:endParaRPr sz="750">
              <a:latin typeface="Arial"/>
              <a:cs typeface="Arial"/>
            </a:endParaRPr>
          </a:p>
        </p:txBody>
      </p:sp>
      <p:sp>
        <p:nvSpPr>
          <p:cNvPr id="281" name="object 281"/>
          <p:cNvSpPr txBox="1"/>
          <p:nvPr/>
        </p:nvSpPr>
        <p:spPr>
          <a:xfrm>
            <a:off x="6882731"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2.42%</a:t>
            </a:r>
            <a:endParaRPr sz="750">
              <a:latin typeface="Arial"/>
              <a:cs typeface="Arial"/>
            </a:endParaRPr>
          </a:p>
        </p:txBody>
      </p:sp>
      <p:sp>
        <p:nvSpPr>
          <p:cNvPr id="282" name="object 282"/>
          <p:cNvSpPr txBox="1"/>
          <p:nvPr/>
        </p:nvSpPr>
        <p:spPr>
          <a:xfrm>
            <a:off x="302794" y="8065503"/>
            <a:ext cx="864235"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Momentum</a:t>
            </a:r>
            <a:r>
              <a:rPr dirty="0" sz="750" spc="-35" b="1">
                <a:latin typeface="Arial"/>
                <a:cs typeface="Arial"/>
              </a:rPr>
              <a:t> </a:t>
            </a:r>
            <a:r>
              <a:rPr dirty="0" sz="750" spc="20" b="1">
                <a:latin typeface="Arial"/>
                <a:cs typeface="Arial"/>
              </a:rPr>
              <a:t>Score</a:t>
            </a:r>
            <a:endParaRPr sz="750">
              <a:latin typeface="Arial"/>
              <a:cs typeface="Arial"/>
            </a:endParaRPr>
          </a:p>
        </p:txBody>
      </p:sp>
      <p:sp>
        <p:nvSpPr>
          <p:cNvPr id="283" name="object 283"/>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4" name="object 284"/>
          <p:cNvSpPr txBox="1"/>
          <p:nvPr/>
        </p:nvSpPr>
        <p:spPr>
          <a:xfrm>
            <a:off x="2731836" y="8080877"/>
            <a:ext cx="8699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434343"/>
                </a:solidFill>
                <a:latin typeface="Arial"/>
                <a:cs typeface="Arial"/>
              </a:rPr>
              <a:t>F</a:t>
            </a:r>
            <a:endParaRPr sz="750">
              <a:latin typeface="Arial"/>
              <a:cs typeface="Arial"/>
            </a:endParaRPr>
          </a:p>
        </p:txBody>
      </p:sp>
      <p:sp>
        <p:nvSpPr>
          <p:cNvPr id="285" name="object 285"/>
          <p:cNvSpPr/>
          <p:nvPr/>
        </p:nvSpPr>
        <p:spPr>
          <a:xfrm>
            <a:off x="2709946"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86" name="object 286"/>
          <p:cNvSpPr/>
          <p:nvPr/>
        </p:nvSpPr>
        <p:spPr>
          <a:xfrm>
            <a:off x="2709946"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7" name="object 287"/>
          <p:cNvSpPr/>
          <p:nvPr/>
        </p:nvSpPr>
        <p:spPr>
          <a:xfrm>
            <a:off x="2840622"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8" name="object 288"/>
          <p:cNvSpPr/>
          <p:nvPr/>
        </p:nvSpPr>
        <p:spPr>
          <a:xfrm>
            <a:off x="2709946"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9" name="object 289"/>
          <p:cNvSpPr txBox="1"/>
          <p:nvPr/>
        </p:nvSpPr>
        <p:spPr>
          <a:xfrm>
            <a:off x="3777247"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90" name="object 290"/>
          <p:cNvSpPr txBox="1"/>
          <p:nvPr/>
        </p:nvSpPr>
        <p:spPr>
          <a:xfrm>
            <a:off x="4492123"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91" name="object 291"/>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2" name="object 292"/>
          <p:cNvSpPr txBox="1"/>
          <p:nvPr/>
        </p:nvSpPr>
        <p:spPr>
          <a:xfrm>
            <a:off x="5383797"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293" name="object 293"/>
          <p:cNvSpPr/>
          <p:nvPr/>
        </p:nvSpPr>
        <p:spPr>
          <a:xfrm>
            <a:off x="5369593"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94" name="object 294"/>
          <p:cNvSpPr/>
          <p:nvPr/>
        </p:nvSpPr>
        <p:spPr>
          <a:xfrm>
            <a:off x="5369593"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5" name="object 295"/>
          <p:cNvSpPr/>
          <p:nvPr/>
        </p:nvSpPr>
        <p:spPr>
          <a:xfrm>
            <a:off x="5500269"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96" name="object 296"/>
          <p:cNvSpPr/>
          <p:nvPr/>
        </p:nvSpPr>
        <p:spPr>
          <a:xfrm>
            <a:off x="5369593"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7" name="object 297"/>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8" name="object 298"/>
          <p:cNvSpPr txBox="1"/>
          <p:nvPr/>
        </p:nvSpPr>
        <p:spPr>
          <a:xfrm>
            <a:off x="6221663"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99" name="object 299"/>
          <p:cNvSpPr/>
          <p:nvPr/>
        </p:nvSpPr>
        <p:spPr>
          <a:xfrm>
            <a:off x="6207459"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00" name="object 300"/>
          <p:cNvSpPr/>
          <p:nvPr/>
        </p:nvSpPr>
        <p:spPr>
          <a:xfrm>
            <a:off x="6207459"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1" name="object 301"/>
          <p:cNvSpPr/>
          <p:nvPr/>
        </p:nvSpPr>
        <p:spPr>
          <a:xfrm>
            <a:off x="6338135"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2" name="object 302"/>
          <p:cNvSpPr/>
          <p:nvPr/>
        </p:nvSpPr>
        <p:spPr>
          <a:xfrm>
            <a:off x="6207459"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3" name="object 303"/>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4" name="object 304"/>
          <p:cNvSpPr txBox="1"/>
          <p:nvPr/>
        </p:nvSpPr>
        <p:spPr>
          <a:xfrm>
            <a:off x="7059529"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305" name="object 305"/>
          <p:cNvSpPr/>
          <p:nvPr/>
        </p:nvSpPr>
        <p:spPr>
          <a:xfrm>
            <a:off x="7045325"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06" name="object 306"/>
          <p:cNvSpPr/>
          <p:nvPr/>
        </p:nvSpPr>
        <p:spPr>
          <a:xfrm>
            <a:off x="7045325" y="806667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7" name="object 307"/>
          <p:cNvSpPr/>
          <p:nvPr/>
        </p:nvSpPr>
        <p:spPr>
          <a:xfrm>
            <a:off x="7176001"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8" name="object 308"/>
          <p:cNvSpPr/>
          <p:nvPr/>
        </p:nvSpPr>
        <p:spPr>
          <a:xfrm>
            <a:off x="7045325" y="822809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9" name="object 309"/>
          <p:cNvSpPr txBox="1"/>
          <p:nvPr/>
        </p:nvSpPr>
        <p:spPr>
          <a:xfrm>
            <a:off x="302794" y="8257674"/>
            <a:ext cx="71437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Daily Price</a:t>
            </a:r>
            <a:r>
              <a:rPr dirty="0" sz="750" spc="-6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10" name="object 310"/>
          <p:cNvSpPr txBox="1"/>
          <p:nvPr/>
        </p:nvSpPr>
        <p:spPr>
          <a:xfrm>
            <a:off x="2547352"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1.48%</a:t>
            </a:r>
            <a:endParaRPr sz="750">
              <a:latin typeface="Arial"/>
              <a:cs typeface="Arial"/>
            </a:endParaRPr>
          </a:p>
        </p:txBody>
      </p:sp>
      <p:sp>
        <p:nvSpPr>
          <p:cNvPr id="311" name="object 311"/>
          <p:cNvSpPr txBox="1"/>
          <p:nvPr/>
        </p:nvSpPr>
        <p:spPr>
          <a:xfrm>
            <a:off x="3523581"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12" name="object 312"/>
          <p:cNvSpPr txBox="1"/>
          <p:nvPr/>
        </p:nvSpPr>
        <p:spPr>
          <a:xfrm>
            <a:off x="4207710"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-0.84%</a:t>
            </a:r>
            <a:endParaRPr sz="750">
              <a:latin typeface="Arial"/>
              <a:cs typeface="Arial"/>
            </a:endParaRPr>
          </a:p>
        </p:txBody>
      </p:sp>
      <p:sp>
        <p:nvSpPr>
          <p:cNvPr id="313" name="object 313"/>
          <p:cNvSpPr txBox="1"/>
          <p:nvPr/>
        </p:nvSpPr>
        <p:spPr>
          <a:xfrm>
            <a:off x="5207000"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0.22%</a:t>
            </a:r>
            <a:endParaRPr sz="750">
              <a:latin typeface="Arial"/>
              <a:cs typeface="Arial"/>
            </a:endParaRPr>
          </a:p>
        </p:txBody>
      </p:sp>
      <p:sp>
        <p:nvSpPr>
          <p:cNvPr id="314" name="object 314"/>
          <p:cNvSpPr txBox="1"/>
          <p:nvPr/>
        </p:nvSpPr>
        <p:spPr>
          <a:xfrm>
            <a:off x="6044866"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1.17%</a:t>
            </a:r>
            <a:endParaRPr sz="750">
              <a:latin typeface="Arial"/>
              <a:cs typeface="Arial"/>
            </a:endParaRPr>
          </a:p>
        </p:txBody>
      </p:sp>
      <p:sp>
        <p:nvSpPr>
          <p:cNvPr id="315" name="object 315"/>
          <p:cNvSpPr txBox="1"/>
          <p:nvPr/>
        </p:nvSpPr>
        <p:spPr>
          <a:xfrm>
            <a:off x="6851984"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-1.21%</a:t>
            </a:r>
            <a:endParaRPr sz="750">
              <a:latin typeface="Arial"/>
              <a:cs typeface="Arial"/>
            </a:endParaRPr>
          </a:p>
        </p:txBody>
      </p:sp>
      <p:sp>
        <p:nvSpPr>
          <p:cNvPr id="316" name="object 316"/>
          <p:cNvSpPr txBox="1"/>
          <p:nvPr/>
        </p:nvSpPr>
        <p:spPr>
          <a:xfrm>
            <a:off x="302794" y="8411411"/>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17" name="object 317"/>
          <p:cNvSpPr txBox="1"/>
          <p:nvPr/>
        </p:nvSpPr>
        <p:spPr>
          <a:xfrm>
            <a:off x="2516605" y="8411411"/>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-1.64%</a:t>
            </a:r>
            <a:endParaRPr sz="750">
              <a:latin typeface="Arial"/>
              <a:cs typeface="Arial"/>
            </a:endParaRPr>
          </a:p>
        </p:txBody>
      </p:sp>
      <p:sp>
        <p:nvSpPr>
          <p:cNvPr id="318" name="object 318"/>
          <p:cNvSpPr txBox="1"/>
          <p:nvPr/>
        </p:nvSpPr>
        <p:spPr>
          <a:xfrm>
            <a:off x="3492834" y="8411411"/>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-0.31%</a:t>
            </a:r>
            <a:endParaRPr sz="750">
              <a:latin typeface="Arial"/>
              <a:cs typeface="Arial"/>
            </a:endParaRPr>
          </a:p>
        </p:txBody>
      </p:sp>
      <p:sp>
        <p:nvSpPr>
          <p:cNvPr id="319" name="object 319"/>
          <p:cNvSpPr txBox="1"/>
          <p:nvPr/>
        </p:nvSpPr>
        <p:spPr>
          <a:xfrm>
            <a:off x="4207710" y="8411411"/>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-0.16%</a:t>
            </a:r>
            <a:endParaRPr sz="750">
              <a:latin typeface="Arial"/>
              <a:cs typeface="Arial"/>
            </a:endParaRPr>
          </a:p>
        </p:txBody>
      </p:sp>
      <p:sp>
        <p:nvSpPr>
          <p:cNvPr id="320" name="object 320"/>
          <p:cNvSpPr txBox="1"/>
          <p:nvPr/>
        </p:nvSpPr>
        <p:spPr>
          <a:xfrm>
            <a:off x="5176253" y="8411411"/>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-4.06%</a:t>
            </a:r>
            <a:endParaRPr sz="750">
              <a:latin typeface="Arial"/>
              <a:cs typeface="Arial"/>
            </a:endParaRPr>
          </a:p>
        </p:txBody>
      </p:sp>
      <p:sp>
        <p:nvSpPr>
          <p:cNvPr id="321" name="object 321"/>
          <p:cNvSpPr txBox="1"/>
          <p:nvPr/>
        </p:nvSpPr>
        <p:spPr>
          <a:xfrm>
            <a:off x="6014118" y="8411411"/>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-0.85%</a:t>
            </a:r>
            <a:endParaRPr sz="750">
              <a:latin typeface="Arial"/>
              <a:cs typeface="Arial"/>
            </a:endParaRPr>
          </a:p>
        </p:txBody>
      </p:sp>
      <p:sp>
        <p:nvSpPr>
          <p:cNvPr id="322" name="object 322"/>
          <p:cNvSpPr txBox="1"/>
          <p:nvPr/>
        </p:nvSpPr>
        <p:spPr>
          <a:xfrm>
            <a:off x="6851984" y="8411411"/>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-3.09%</a:t>
            </a:r>
            <a:endParaRPr sz="750">
              <a:latin typeface="Arial"/>
              <a:cs typeface="Arial"/>
            </a:endParaRPr>
          </a:p>
        </p:txBody>
      </p:sp>
      <p:sp>
        <p:nvSpPr>
          <p:cNvPr id="323" name="object 323"/>
          <p:cNvSpPr txBox="1"/>
          <p:nvPr/>
        </p:nvSpPr>
        <p:spPr>
          <a:xfrm>
            <a:off x="302794" y="8565147"/>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24" name="object 324"/>
          <p:cNvSpPr txBox="1"/>
          <p:nvPr/>
        </p:nvSpPr>
        <p:spPr>
          <a:xfrm>
            <a:off x="2516605" y="856514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-2.74%</a:t>
            </a:r>
            <a:endParaRPr sz="750">
              <a:latin typeface="Arial"/>
              <a:cs typeface="Arial"/>
            </a:endParaRPr>
          </a:p>
        </p:txBody>
      </p:sp>
      <p:sp>
        <p:nvSpPr>
          <p:cNvPr id="325" name="object 325"/>
          <p:cNvSpPr txBox="1"/>
          <p:nvPr/>
        </p:nvSpPr>
        <p:spPr>
          <a:xfrm>
            <a:off x="3523581"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2.33%</a:t>
            </a:r>
            <a:endParaRPr sz="750">
              <a:latin typeface="Arial"/>
              <a:cs typeface="Arial"/>
            </a:endParaRPr>
          </a:p>
        </p:txBody>
      </p:sp>
      <p:sp>
        <p:nvSpPr>
          <p:cNvPr id="326" name="object 326"/>
          <p:cNvSpPr txBox="1"/>
          <p:nvPr/>
        </p:nvSpPr>
        <p:spPr>
          <a:xfrm>
            <a:off x="4238458"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2.75%</a:t>
            </a:r>
            <a:endParaRPr sz="750">
              <a:latin typeface="Arial"/>
              <a:cs typeface="Arial"/>
            </a:endParaRPr>
          </a:p>
        </p:txBody>
      </p:sp>
      <p:sp>
        <p:nvSpPr>
          <p:cNvPr id="327" name="object 327"/>
          <p:cNvSpPr txBox="1"/>
          <p:nvPr/>
        </p:nvSpPr>
        <p:spPr>
          <a:xfrm>
            <a:off x="5122445" y="8565147"/>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-11.55%</a:t>
            </a:r>
            <a:endParaRPr sz="750">
              <a:latin typeface="Arial"/>
              <a:cs typeface="Arial"/>
            </a:endParaRPr>
          </a:p>
        </p:txBody>
      </p:sp>
      <p:sp>
        <p:nvSpPr>
          <p:cNvPr id="328" name="object 328"/>
          <p:cNvSpPr txBox="1"/>
          <p:nvPr/>
        </p:nvSpPr>
        <p:spPr>
          <a:xfrm>
            <a:off x="6014118" y="856514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-4.47%</a:t>
            </a:r>
            <a:endParaRPr sz="750">
              <a:latin typeface="Arial"/>
              <a:cs typeface="Arial"/>
            </a:endParaRPr>
          </a:p>
        </p:txBody>
      </p:sp>
      <p:sp>
        <p:nvSpPr>
          <p:cNvPr id="329" name="object 329"/>
          <p:cNvSpPr txBox="1"/>
          <p:nvPr/>
        </p:nvSpPr>
        <p:spPr>
          <a:xfrm>
            <a:off x="6882731"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5.37%</a:t>
            </a:r>
            <a:endParaRPr sz="750">
              <a:latin typeface="Arial"/>
              <a:cs typeface="Arial"/>
            </a:endParaRPr>
          </a:p>
        </p:txBody>
      </p:sp>
      <p:sp>
        <p:nvSpPr>
          <p:cNvPr id="330" name="object 330"/>
          <p:cNvSpPr txBox="1"/>
          <p:nvPr/>
        </p:nvSpPr>
        <p:spPr>
          <a:xfrm>
            <a:off x="302794" y="8718884"/>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1" name="object 331"/>
          <p:cNvSpPr txBox="1"/>
          <p:nvPr/>
        </p:nvSpPr>
        <p:spPr>
          <a:xfrm>
            <a:off x="2547352"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8.47%</a:t>
            </a:r>
            <a:endParaRPr sz="750">
              <a:latin typeface="Arial"/>
              <a:cs typeface="Arial"/>
            </a:endParaRPr>
          </a:p>
        </p:txBody>
      </p:sp>
      <p:sp>
        <p:nvSpPr>
          <p:cNvPr id="332" name="object 332"/>
          <p:cNvSpPr txBox="1"/>
          <p:nvPr/>
        </p:nvSpPr>
        <p:spPr>
          <a:xfrm>
            <a:off x="3469773"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12.89%</a:t>
            </a:r>
            <a:endParaRPr sz="750">
              <a:latin typeface="Arial"/>
              <a:cs typeface="Arial"/>
            </a:endParaRPr>
          </a:p>
        </p:txBody>
      </p:sp>
      <p:sp>
        <p:nvSpPr>
          <p:cNvPr id="333" name="object 333"/>
          <p:cNvSpPr txBox="1"/>
          <p:nvPr/>
        </p:nvSpPr>
        <p:spPr>
          <a:xfrm>
            <a:off x="4238458"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5.58%</a:t>
            </a:r>
            <a:endParaRPr sz="750">
              <a:latin typeface="Arial"/>
              <a:cs typeface="Arial"/>
            </a:endParaRPr>
          </a:p>
        </p:txBody>
      </p:sp>
      <p:sp>
        <p:nvSpPr>
          <p:cNvPr id="334" name="object 334"/>
          <p:cNvSpPr txBox="1"/>
          <p:nvPr/>
        </p:nvSpPr>
        <p:spPr>
          <a:xfrm>
            <a:off x="5176253" y="871888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-1.37%</a:t>
            </a:r>
            <a:endParaRPr sz="750">
              <a:latin typeface="Arial"/>
              <a:cs typeface="Arial"/>
            </a:endParaRPr>
          </a:p>
        </p:txBody>
      </p:sp>
      <p:sp>
        <p:nvSpPr>
          <p:cNvPr id="335" name="object 335"/>
          <p:cNvSpPr txBox="1"/>
          <p:nvPr/>
        </p:nvSpPr>
        <p:spPr>
          <a:xfrm>
            <a:off x="6014118" y="871888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-2.94%</a:t>
            </a:r>
            <a:endParaRPr sz="750">
              <a:latin typeface="Arial"/>
              <a:cs typeface="Arial"/>
            </a:endParaRPr>
          </a:p>
        </p:txBody>
      </p:sp>
      <p:sp>
        <p:nvSpPr>
          <p:cNvPr id="336" name="object 336"/>
          <p:cNvSpPr txBox="1"/>
          <p:nvPr/>
        </p:nvSpPr>
        <p:spPr>
          <a:xfrm>
            <a:off x="6882731"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8.84%</a:t>
            </a:r>
            <a:endParaRPr sz="750">
              <a:latin typeface="Arial"/>
              <a:cs typeface="Arial"/>
            </a:endParaRPr>
          </a:p>
        </p:txBody>
      </p:sp>
      <p:sp>
        <p:nvSpPr>
          <p:cNvPr id="337" name="object 337"/>
          <p:cNvSpPr txBox="1"/>
          <p:nvPr/>
        </p:nvSpPr>
        <p:spPr>
          <a:xfrm>
            <a:off x="302794" y="8872621"/>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8" name="object 338"/>
          <p:cNvSpPr txBox="1"/>
          <p:nvPr/>
        </p:nvSpPr>
        <p:spPr>
          <a:xfrm>
            <a:off x="2493544"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46.91%</a:t>
            </a:r>
            <a:endParaRPr sz="750">
              <a:latin typeface="Arial"/>
              <a:cs typeface="Arial"/>
            </a:endParaRPr>
          </a:p>
        </p:txBody>
      </p:sp>
      <p:sp>
        <p:nvSpPr>
          <p:cNvPr id="339" name="object 339"/>
          <p:cNvSpPr txBox="1"/>
          <p:nvPr/>
        </p:nvSpPr>
        <p:spPr>
          <a:xfrm>
            <a:off x="3469773"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37.32%</a:t>
            </a:r>
            <a:endParaRPr sz="750">
              <a:latin typeface="Arial"/>
              <a:cs typeface="Arial"/>
            </a:endParaRPr>
          </a:p>
        </p:txBody>
      </p:sp>
      <p:sp>
        <p:nvSpPr>
          <p:cNvPr id="340" name="object 340"/>
          <p:cNvSpPr txBox="1"/>
          <p:nvPr/>
        </p:nvSpPr>
        <p:spPr>
          <a:xfrm>
            <a:off x="4184650"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20.43%</a:t>
            </a:r>
            <a:endParaRPr sz="750">
              <a:latin typeface="Arial"/>
              <a:cs typeface="Arial"/>
            </a:endParaRPr>
          </a:p>
        </p:txBody>
      </p:sp>
      <p:sp>
        <p:nvSpPr>
          <p:cNvPr id="341" name="object 341"/>
          <p:cNvSpPr txBox="1"/>
          <p:nvPr/>
        </p:nvSpPr>
        <p:spPr>
          <a:xfrm>
            <a:off x="5153192"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77.33%</a:t>
            </a:r>
            <a:endParaRPr sz="750">
              <a:latin typeface="Arial"/>
              <a:cs typeface="Arial"/>
            </a:endParaRPr>
          </a:p>
        </p:txBody>
      </p:sp>
      <p:sp>
        <p:nvSpPr>
          <p:cNvPr id="342" name="object 342"/>
          <p:cNvSpPr txBox="1"/>
          <p:nvPr/>
        </p:nvSpPr>
        <p:spPr>
          <a:xfrm>
            <a:off x="5991058"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64.14%</a:t>
            </a:r>
            <a:endParaRPr sz="750">
              <a:latin typeface="Arial"/>
              <a:cs typeface="Arial"/>
            </a:endParaRPr>
          </a:p>
        </p:txBody>
      </p:sp>
      <p:sp>
        <p:nvSpPr>
          <p:cNvPr id="343" name="object 343"/>
          <p:cNvSpPr txBox="1"/>
          <p:nvPr/>
        </p:nvSpPr>
        <p:spPr>
          <a:xfrm>
            <a:off x="6828924"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27.04%</a:t>
            </a:r>
            <a:endParaRPr sz="750">
              <a:latin typeface="Arial"/>
              <a:cs typeface="Arial"/>
            </a:endParaRPr>
          </a:p>
        </p:txBody>
      </p:sp>
      <p:sp>
        <p:nvSpPr>
          <p:cNvPr id="344" name="object 344"/>
          <p:cNvSpPr txBox="1"/>
          <p:nvPr/>
        </p:nvSpPr>
        <p:spPr>
          <a:xfrm>
            <a:off x="302794" y="9026358"/>
            <a:ext cx="110871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 Day </a:t>
            </a:r>
            <a:r>
              <a:rPr dirty="0" sz="750" spc="15">
                <a:solidFill>
                  <a:srgbClr val="3E3E3E"/>
                </a:solidFill>
                <a:latin typeface="Arial"/>
                <a:cs typeface="Arial"/>
              </a:rPr>
              <a:t>Average</a:t>
            </a:r>
            <a:r>
              <a:rPr dirty="0" sz="750" spc="-60">
                <a:solidFill>
                  <a:srgbClr val="3E3E3E"/>
                </a:solidFill>
                <a:latin typeface="Arial"/>
                <a:cs typeface="Arial"/>
              </a:rPr>
              <a:t> </a:t>
            </a:r>
            <a:r>
              <a:rPr dirty="0" sz="750" spc="20">
                <a:solidFill>
                  <a:srgbClr val="3E3E3E"/>
                </a:solidFill>
                <a:latin typeface="Arial"/>
                <a:cs typeface="Arial"/>
              </a:rPr>
              <a:t>Volume</a:t>
            </a:r>
            <a:endParaRPr sz="750">
              <a:latin typeface="Arial"/>
              <a:cs typeface="Arial"/>
            </a:endParaRPr>
          </a:p>
        </p:txBody>
      </p:sp>
      <p:sp>
        <p:nvSpPr>
          <p:cNvPr id="345" name="object 345"/>
          <p:cNvSpPr txBox="1"/>
          <p:nvPr/>
        </p:nvSpPr>
        <p:spPr>
          <a:xfrm>
            <a:off x="2332121" y="9026358"/>
            <a:ext cx="52578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24,783,290</a:t>
            </a:r>
            <a:endParaRPr sz="750">
              <a:latin typeface="Arial"/>
              <a:cs typeface="Arial"/>
            </a:endParaRPr>
          </a:p>
        </p:txBody>
      </p:sp>
      <p:sp>
        <p:nvSpPr>
          <p:cNvPr id="346" name="object 346"/>
          <p:cNvSpPr txBox="1"/>
          <p:nvPr/>
        </p:nvSpPr>
        <p:spPr>
          <a:xfrm>
            <a:off x="3446713" y="9026358"/>
            <a:ext cx="3867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107,291</a:t>
            </a:r>
            <a:endParaRPr sz="750">
              <a:latin typeface="Arial"/>
              <a:cs typeface="Arial"/>
            </a:endParaRPr>
          </a:p>
        </p:txBody>
      </p:sp>
      <p:sp>
        <p:nvSpPr>
          <p:cNvPr id="347" name="object 347"/>
          <p:cNvSpPr txBox="1"/>
          <p:nvPr/>
        </p:nvSpPr>
        <p:spPr>
          <a:xfrm>
            <a:off x="4077034"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2,018,241</a:t>
            </a:r>
            <a:endParaRPr sz="750">
              <a:latin typeface="Arial"/>
              <a:cs typeface="Arial"/>
            </a:endParaRPr>
          </a:p>
        </p:txBody>
      </p:sp>
      <p:sp>
        <p:nvSpPr>
          <p:cNvPr id="348" name="object 348"/>
          <p:cNvSpPr txBox="1"/>
          <p:nvPr/>
        </p:nvSpPr>
        <p:spPr>
          <a:xfrm>
            <a:off x="4991768" y="9026358"/>
            <a:ext cx="52578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92,349,312</a:t>
            </a:r>
            <a:endParaRPr sz="750">
              <a:latin typeface="Arial"/>
              <a:cs typeface="Arial"/>
            </a:endParaRPr>
          </a:p>
        </p:txBody>
      </p:sp>
      <p:sp>
        <p:nvSpPr>
          <p:cNvPr id="349" name="object 349"/>
          <p:cNvSpPr txBox="1"/>
          <p:nvPr/>
        </p:nvSpPr>
        <p:spPr>
          <a:xfrm>
            <a:off x="5883442"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3,606,774</a:t>
            </a:r>
            <a:endParaRPr sz="750">
              <a:latin typeface="Arial"/>
              <a:cs typeface="Arial"/>
            </a:endParaRPr>
          </a:p>
        </p:txBody>
      </p:sp>
      <p:sp>
        <p:nvSpPr>
          <p:cNvPr id="350" name="object 350"/>
          <p:cNvSpPr txBox="1"/>
          <p:nvPr/>
        </p:nvSpPr>
        <p:spPr>
          <a:xfrm>
            <a:off x="6721308"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9,697,954</a:t>
            </a:r>
            <a:endParaRPr sz="750">
              <a:latin typeface="Arial"/>
              <a:cs typeface="Arial"/>
            </a:endParaRPr>
          </a:p>
        </p:txBody>
      </p:sp>
      <p:sp>
        <p:nvSpPr>
          <p:cNvPr id="351" name="object 351"/>
          <p:cNvSpPr txBox="1"/>
          <p:nvPr/>
        </p:nvSpPr>
        <p:spPr>
          <a:xfrm>
            <a:off x="302794" y="9180095"/>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2" name="object 352"/>
          <p:cNvSpPr txBox="1"/>
          <p:nvPr/>
        </p:nvSpPr>
        <p:spPr>
          <a:xfrm>
            <a:off x="2547352"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3" name="object 353"/>
          <p:cNvSpPr txBox="1"/>
          <p:nvPr/>
        </p:nvSpPr>
        <p:spPr>
          <a:xfrm>
            <a:off x="352358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4" name="object 354"/>
          <p:cNvSpPr txBox="1"/>
          <p:nvPr/>
        </p:nvSpPr>
        <p:spPr>
          <a:xfrm>
            <a:off x="4238458"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5" name="object 355"/>
          <p:cNvSpPr txBox="1"/>
          <p:nvPr/>
        </p:nvSpPr>
        <p:spPr>
          <a:xfrm>
            <a:off x="5207000"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6" name="object 356"/>
          <p:cNvSpPr txBox="1"/>
          <p:nvPr/>
        </p:nvSpPr>
        <p:spPr>
          <a:xfrm>
            <a:off x="6044866"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7" name="object 357"/>
          <p:cNvSpPr txBox="1"/>
          <p:nvPr/>
        </p:nvSpPr>
        <p:spPr>
          <a:xfrm>
            <a:off x="688273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8" name="object 358"/>
          <p:cNvSpPr txBox="1"/>
          <p:nvPr/>
        </p:nvSpPr>
        <p:spPr>
          <a:xfrm>
            <a:off x="302794" y="9333832"/>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4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9" name="object 359"/>
          <p:cNvSpPr txBox="1"/>
          <p:nvPr/>
        </p:nvSpPr>
        <p:spPr>
          <a:xfrm>
            <a:off x="2547352"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8.18%</a:t>
            </a:r>
            <a:endParaRPr sz="750">
              <a:latin typeface="Arial"/>
              <a:cs typeface="Arial"/>
            </a:endParaRPr>
          </a:p>
        </p:txBody>
      </p:sp>
      <p:sp>
        <p:nvSpPr>
          <p:cNvPr id="360" name="object 360"/>
          <p:cNvSpPr txBox="1"/>
          <p:nvPr/>
        </p:nvSpPr>
        <p:spPr>
          <a:xfrm>
            <a:off x="352358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1" name="object 361"/>
          <p:cNvSpPr txBox="1"/>
          <p:nvPr/>
        </p:nvSpPr>
        <p:spPr>
          <a:xfrm>
            <a:off x="4238458"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0.45%</a:t>
            </a:r>
            <a:endParaRPr sz="750">
              <a:latin typeface="Arial"/>
              <a:cs typeface="Arial"/>
            </a:endParaRPr>
          </a:p>
        </p:txBody>
      </p:sp>
      <p:sp>
        <p:nvSpPr>
          <p:cNvPr id="362" name="object 362"/>
          <p:cNvSpPr txBox="1"/>
          <p:nvPr/>
        </p:nvSpPr>
        <p:spPr>
          <a:xfrm>
            <a:off x="5153192" y="9333832"/>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10.18%</a:t>
            </a:r>
            <a:endParaRPr sz="750">
              <a:latin typeface="Arial"/>
              <a:cs typeface="Arial"/>
            </a:endParaRPr>
          </a:p>
        </p:txBody>
      </p:sp>
      <p:sp>
        <p:nvSpPr>
          <p:cNvPr id="363" name="object 363"/>
          <p:cNvSpPr txBox="1"/>
          <p:nvPr/>
        </p:nvSpPr>
        <p:spPr>
          <a:xfrm>
            <a:off x="5991058" y="9333832"/>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10.24%</a:t>
            </a:r>
            <a:endParaRPr sz="750">
              <a:latin typeface="Arial"/>
              <a:cs typeface="Arial"/>
            </a:endParaRPr>
          </a:p>
        </p:txBody>
      </p:sp>
      <p:sp>
        <p:nvSpPr>
          <p:cNvPr id="364" name="object 364"/>
          <p:cNvSpPr txBox="1"/>
          <p:nvPr/>
        </p:nvSpPr>
        <p:spPr>
          <a:xfrm>
            <a:off x="688273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5" name="object 365"/>
          <p:cNvSpPr txBox="1"/>
          <p:nvPr/>
        </p:nvSpPr>
        <p:spPr>
          <a:xfrm>
            <a:off x="302794" y="9487568"/>
            <a:ext cx="13646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12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66" name="object 366"/>
          <p:cNvSpPr txBox="1"/>
          <p:nvPr/>
        </p:nvSpPr>
        <p:spPr>
          <a:xfrm>
            <a:off x="2547352"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8.91%</a:t>
            </a:r>
            <a:endParaRPr sz="750">
              <a:latin typeface="Arial"/>
              <a:cs typeface="Arial"/>
            </a:endParaRPr>
          </a:p>
        </p:txBody>
      </p:sp>
      <p:sp>
        <p:nvSpPr>
          <p:cNvPr id="367" name="object 367"/>
          <p:cNvSpPr txBox="1"/>
          <p:nvPr/>
        </p:nvSpPr>
        <p:spPr>
          <a:xfrm>
            <a:off x="3523581"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0.89%</a:t>
            </a:r>
            <a:endParaRPr sz="750">
              <a:latin typeface="Arial"/>
              <a:cs typeface="Arial"/>
            </a:endParaRPr>
          </a:p>
        </p:txBody>
      </p:sp>
      <p:sp>
        <p:nvSpPr>
          <p:cNvPr id="368" name="object 368"/>
          <p:cNvSpPr txBox="1"/>
          <p:nvPr/>
        </p:nvSpPr>
        <p:spPr>
          <a:xfrm>
            <a:off x="4238458"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1.88%</a:t>
            </a:r>
            <a:endParaRPr sz="750">
              <a:latin typeface="Arial"/>
              <a:cs typeface="Arial"/>
            </a:endParaRPr>
          </a:p>
        </p:txBody>
      </p:sp>
      <p:sp>
        <p:nvSpPr>
          <p:cNvPr id="369" name="object 369"/>
          <p:cNvSpPr txBox="1"/>
          <p:nvPr/>
        </p:nvSpPr>
        <p:spPr>
          <a:xfrm>
            <a:off x="5153192" y="948756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11.48%</a:t>
            </a:r>
            <a:endParaRPr sz="750">
              <a:latin typeface="Arial"/>
              <a:cs typeface="Arial"/>
            </a:endParaRPr>
          </a:p>
        </p:txBody>
      </p:sp>
      <p:sp>
        <p:nvSpPr>
          <p:cNvPr id="370" name="object 370"/>
          <p:cNvSpPr txBox="1"/>
          <p:nvPr/>
        </p:nvSpPr>
        <p:spPr>
          <a:xfrm>
            <a:off x="5991058" y="948756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10.45%</a:t>
            </a:r>
            <a:endParaRPr sz="750">
              <a:latin typeface="Arial"/>
              <a:cs typeface="Arial"/>
            </a:endParaRPr>
          </a:p>
        </p:txBody>
      </p:sp>
      <p:sp>
        <p:nvSpPr>
          <p:cNvPr id="371" name="object 371"/>
          <p:cNvSpPr txBox="1"/>
          <p:nvPr/>
        </p:nvSpPr>
        <p:spPr>
          <a:xfrm>
            <a:off x="6882731"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2.22%</a:t>
            </a:r>
            <a:endParaRPr sz="750">
              <a:latin typeface="Arial"/>
              <a:cs typeface="Arial"/>
            </a:endParaRPr>
          </a:p>
        </p:txBody>
      </p:sp>
      <p:sp>
        <p:nvSpPr>
          <p:cNvPr id="372" name="object 372"/>
          <p:cNvSpPr txBox="1"/>
          <p:nvPr/>
        </p:nvSpPr>
        <p:spPr>
          <a:xfrm>
            <a:off x="302794" y="9641306"/>
            <a:ext cx="110299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(Q1) </a:t>
            </a:r>
            <a:r>
              <a:rPr dirty="0" sz="750" spc="20">
                <a:solidFill>
                  <a:srgbClr val="3E3E3E"/>
                </a:solidFill>
                <a:latin typeface="Arial"/>
                <a:cs typeface="Arial"/>
              </a:rPr>
              <a:t>EPS </a:t>
            </a:r>
            <a:r>
              <a:rPr dirty="0" sz="750" spc="15">
                <a:solidFill>
                  <a:srgbClr val="3E3E3E"/>
                </a:solidFill>
                <a:latin typeface="Arial"/>
                <a:cs typeface="Arial"/>
              </a:rPr>
              <a:t>Est Mthly</a:t>
            </a:r>
            <a:r>
              <a:rPr dirty="0" sz="750" spc="-5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73" name="object 373"/>
          <p:cNvSpPr txBox="1"/>
          <p:nvPr/>
        </p:nvSpPr>
        <p:spPr>
          <a:xfrm>
            <a:off x="2493544" y="9641306"/>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11.30%</a:t>
            </a:r>
            <a:endParaRPr sz="750">
              <a:latin typeface="Arial"/>
              <a:cs typeface="Arial"/>
            </a:endParaRPr>
          </a:p>
        </p:txBody>
      </p:sp>
      <p:sp>
        <p:nvSpPr>
          <p:cNvPr id="374" name="object 374"/>
          <p:cNvSpPr txBox="1"/>
          <p:nvPr/>
        </p:nvSpPr>
        <p:spPr>
          <a:xfrm>
            <a:off x="3523581"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5" name="object 375"/>
          <p:cNvSpPr txBox="1"/>
          <p:nvPr/>
        </p:nvSpPr>
        <p:spPr>
          <a:xfrm>
            <a:off x="4238458"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0.21%</a:t>
            </a:r>
            <a:endParaRPr sz="750">
              <a:latin typeface="Arial"/>
              <a:cs typeface="Arial"/>
            </a:endParaRPr>
          </a:p>
        </p:txBody>
      </p:sp>
      <p:sp>
        <p:nvSpPr>
          <p:cNvPr id="376" name="object 376"/>
          <p:cNvSpPr txBox="1"/>
          <p:nvPr/>
        </p:nvSpPr>
        <p:spPr>
          <a:xfrm>
            <a:off x="5207000"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5.22%</a:t>
            </a:r>
            <a:endParaRPr sz="750">
              <a:latin typeface="Arial"/>
              <a:cs typeface="Arial"/>
            </a:endParaRPr>
          </a:p>
        </p:txBody>
      </p:sp>
      <p:sp>
        <p:nvSpPr>
          <p:cNvPr id="377" name="object 377"/>
          <p:cNvSpPr txBox="1"/>
          <p:nvPr/>
        </p:nvSpPr>
        <p:spPr>
          <a:xfrm>
            <a:off x="5991058" y="9641306"/>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15.15%</a:t>
            </a:r>
            <a:endParaRPr sz="750">
              <a:latin typeface="Arial"/>
              <a:cs typeface="Arial"/>
            </a:endParaRPr>
          </a:p>
        </p:txBody>
      </p:sp>
      <p:sp>
        <p:nvSpPr>
          <p:cNvPr id="378" name="object 378"/>
          <p:cNvSpPr txBox="1"/>
          <p:nvPr/>
        </p:nvSpPr>
        <p:spPr>
          <a:xfrm>
            <a:off x="6882731"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9" name="object 379"/>
          <p:cNvSpPr/>
          <p:nvPr/>
        </p:nvSpPr>
        <p:spPr>
          <a:xfrm>
            <a:off x="4693151" y="2916488"/>
            <a:ext cx="0" cy="265430"/>
          </a:xfrm>
          <a:custGeom>
            <a:avLst/>
            <a:gdLst/>
            <a:ahLst/>
            <a:cxnLst/>
            <a:rect l="l" t="t" r="r" b="b"/>
            <a:pathLst>
              <a:path w="0" h="265430">
                <a:moveTo>
                  <a:pt x="0" y="265196"/>
                </a:moveTo>
                <a:lnTo>
                  <a:pt x="0" y="0"/>
                </a:lnTo>
              </a:path>
            </a:pathLst>
          </a:custGeom>
          <a:ln w="7686">
            <a:solidFill>
              <a:srgbClr val="CACACA"/>
            </a:solidFill>
          </a:ln>
        </p:spPr>
        <p:txBody>
          <a:bodyPr wrap="square" lIns="0" tIns="0" rIns="0" bIns="0" rtlCol="0"/>
          <a:lstStyle/>
          <a:p/>
        </p:txBody>
      </p:sp>
      <p:sp>
        <p:nvSpPr>
          <p:cNvPr id="380" name="object 380"/>
          <p:cNvSpPr/>
          <p:nvPr/>
        </p:nvSpPr>
        <p:spPr>
          <a:xfrm>
            <a:off x="319338" y="339307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381" name="object 381"/>
          <p:cNvSpPr/>
          <p:nvPr/>
        </p:nvSpPr>
        <p:spPr>
          <a:xfrm>
            <a:off x="2279482" y="339307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382" name="object 382"/>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3" name="object 383"/>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4" name="object 384"/>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5" name="object 385"/>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6" name="object 386"/>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7" name="object 387"/>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8" name="object 388"/>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9" name="object 389"/>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0" name="object 390"/>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1" name="object 391"/>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2" name="object 392"/>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3" name="object 393"/>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4" name="object 394"/>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6" name="object 396"/>
          <p:cNvSpPr/>
          <p:nvPr/>
        </p:nvSpPr>
        <p:spPr>
          <a:xfrm>
            <a:off x="3009732"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397" name="object 397"/>
          <p:cNvSpPr/>
          <p:nvPr/>
        </p:nvSpPr>
        <p:spPr>
          <a:xfrm>
            <a:off x="3855285"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398" name="object 398"/>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9" name="object 399"/>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0" name="object 400"/>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1" name="object 401"/>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2" name="object 402"/>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3" name="object 403"/>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4" name="object 404"/>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5" name="object 405"/>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6" name="object 406"/>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7" name="object 407"/>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8" name="object 408"/>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9" name="object 409"/>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0" name="object 410"/>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2" name="object 412"/>
          <p:cNvSpPr/>
          <p:nvPr/>
        </p:nvSpPr>
        <p:spPr>
          <a:xfrm>
            <a:off x="4700838"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13" name="object 413"/>
          <p:cNvSpPr/>
          <p:nvPr/>
        </p:nvSpPr>
        <p:spPr>
          <a:xfrm>
            <a:off x="5538704"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14" name="object 414"/>
          <p:cNvSpPr/>
          <p:nvPr/>
        </p:nvSpPr>
        <p:spPr>
          <a:xfrm>
            <a:off x="6376570"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15" name="object 415"/>
          <p:cNvSpPr/>
          <p:nvPr/>
        </p:nvSpPr>
        <p:spPr>
          <a:xfrm>
            <a:off x="319338" y="36159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16" name="object 416"/>
          <p:cNvSpPr/>
          <p:nvPr/>
        </p:nvSpPr>
        <p:spPr>
          <a:xfrm>
            <a:off x="2279482" y="36159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17" name="object 417"/>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0" name="object 420"/>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1" name="object 421"/>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2" name="object 422"/>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3" name="object 423"/>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4" name="object 424"/>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5" name="object 425"/>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3009732"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34" name="object 434"/>
          <p:cNvSpPr/>
          <p:nvPr/>
        </p:nvSpPr>
        <p:spPr>
          <a:xfrm>
            <a:off x="3855285"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35" name="object 435"/>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2" name="object 442"/>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3" name="object 443"/>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700838"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52" name="object 452"/>
          <p:cNvSpPr/>
          <p:nvPr/>
        </p:nvSpPr>
        <p:spPr>
          <a:xfrm>
            <a:off x="5538704"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53" name="object 453"/>
          <p:cNvSpPr/>
          <p:nvPr/>
        </p:nvSpPr>
        <p:spPr>
          <a:xfrm>
            <a:off x="6376570"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54" name="object 454"/>
          <p:cNvSpPr/>
          <p:nvPr/>
        </p:nvSpPr>
        <p:spPr>
          <a:xfrm>
            <a:off x="319338" y="383890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55" name="object 455"/>
          <p:cNvSpPr/>
          <p:nvPr/>
        </p:nvSpPr>
        <p:spPr>
          <a:xfrm>
            <a:off x="2279482" y="383890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56" name="object 456"/>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7" name="object 457"/>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8" name="object 458"/>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9" name="object 459"/>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0" name="object 460"/>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1" name="object 461"/>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2" name="object 462"/>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3" name="object 463"/>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4" name="object 464"/>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3009732"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73" name="object 473"/>
          <p:cNvSpPr/>
          <p:nvPr/>
        </p:nvSpPr>
        <p:spPr>
          <a:xfrm>
            <a:off x="3855285"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74" name="object 474"/>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1" name="object 481"/>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2" name="object 482"/>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700838"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91" name="object 491"/>
          <p:cNvSpPr/>
          <p:nvPr/>
        </p:nvSpPr>
        <p:spPr>
          <a:xfrm>
            <a:off x="5538704"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92" name="object 492"/>
          <p:cNvSpPr/>
          <p:nvPr/>
        </p:nvSpPr>
        <p:spPr>
          <a:xfrm>
            <a:off x="6376570"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93" name="object 493"/>
          <p:cNvSpPr/>
          <p:nvPr/>
        </p:nvSpPr>
        <p:spPr>
          <a:xfrm>
            <a:off x="319338" y="4061827"/>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494" name="object 494"/>
          <p:cNvSpPr/>
          <p:nvPr/>
        </p:nvSpPr>
        <p:spPr>
          <a:xfrm>
            <a:off x="2279482" y="4061827"/>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495" name="object 495"/>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6" name="object 496"/>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7" name="object 497"/>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8" name="object 498"/>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9" name="object 499"/>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0" name="object 500"/>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1" name="object 501"/>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2" name="object 502"/>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3" name="object 503"/>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3009732"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12" name="object 512"/>
          <p:cNvSpPr/>
          <p:nvPr/>
        </p:nvSpPr>
        <p:spPr>
          <a:xfrm>
            <a:off x="3855285"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13" name="object 513"/>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0" name="object 520"/>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1" name="object 521"/>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700838"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0" name="object 530"/>
          <p:cNvSpPr/>
          <p:nvPr/>
        </p:nvSpPr>
        <p:spPr>
          <a:xfrm>
            <a:off x="5538704"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1" name="object 531"/>
          <p:cNvSpPr/>
          <p:nvPr/>
        </p:nvSpPr>
        <p:spPr>
          <a:xfrm>
            <a:off x="6376570"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2" name="object 532"/>
          <p:cNvSpPr/>
          <p:nvPr/>
        </p:nvSpPr>
        <p:spPr>
          <a:xfrm>
            <a:off x="319338" y="42155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33" name="object 533"/>
          <p:cNvSpPr/>
          <p:nvPr/>
        </p:nvSpPr>
        <p:spPr>
          <a:xfrm>
            <a:off x="2279482" y="42155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34" name="object 534"/>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5" name="object 535"/>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6" name="object 536"/>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7" name="object 537"/>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8" name="object 538"/>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9" name="object 539"/>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0" name="object 540"/>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1" name="object 541"/>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2" name="object 542"/>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3009732"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45" name="object 545"/>
          <p:cNvSpPr/>
          <p:nvPr/>
        </p:nvSpPr>
        <p:spPr>
          <a:xfrm>
            <a:off x="3855285"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46" name="object 546"/>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3" name="object 553"/>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4" name="object 554"/>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700838"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57" name="object 557"/>
          <p:cNvSpPr/>
          <p:nvPr/>
        </p:nvSpPr>
        <p:spPr>
          <a:xfrm>
            <a:off x="5538704"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58" name="object 558"/>
          <p:cNvSpPr/>
          <p:nvPr/>
        </p:nvSpPr>
        <p:spPr>
          <a:xfrm>
            <a:off x="6376570"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59" name="object 559"/>
          <p:cNvSpPr/>
          <p:nvPr/>
        </p:nvSpPr>
        <p:spPr>
          <a:xfrm>
            <a:off x="319338" y="43693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60" name="object 560"/>
          <p:cNvSpPr/>
          <p:nvPr/>
        </p:nvSpPr>
        <p:spPr>
          <a:xfrm>
            <a:off x="2279482" y="43693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61" name="object 561"/>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2" name="object 562"/>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3" name="object 563"/>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4" name="object 564"/>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5" name="object 565"/>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6" name="object 566"/>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7" name="object 567"/>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8" name="object 568"/>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9" name="object 569"/>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3009732"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72" name="object 572"/>
          <p:cNvSpPr/>
          <p:nvPr/>
        </p:nvSpPr>
        <p:spPr>
          <a:xfrm>
            <a:off x="3855285"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73" name="object 573"/>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0" name="object 580"/>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1" name="object 581"/>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700838"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84" name="object 584"/>
          <p:cNvSpPr/>
          <p:nvPr/>
        </p:nvSpPr>
        <p:spPr>
          <a:xfrm>
            <a:off x="5538704"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85" name="object 585"/>
          <p:cNvSpPr/>
          <p:nvPr/>
        </p:nvSpPr>
        <p:spPr>
          <a:xfrm>
            <a:off x="6376570"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86" name="object 586"/>
          <p:cNvSpPr/>
          <p:nvPr/>
        </p:nvSpPr>
        <p:spPr>
          <a:xfrm>
            <a:off x="319338" y="45230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87" name="object 587"/>
          <p:cNvSpPr/>
          <p:nvPr/>
        </p:nvSpPr>
        <p:spPr>
          <a:xfrm>
            <a:off x="2279482" y="45230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88" name="object 588"/>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9" name="object 589"/>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0" name="object 590"/>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1" name="object 591"/>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2" name="object 592"/>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3" name="object 593"/>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4" name="object 594"/>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5" name="object 595"/>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6" name="object 596"/>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3009732"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99" name="object 599"/>
          <p:cNvSpPr/>
          <p:nvPr/>
        </p:nvSpPr>
        <p:spPr>
          <a:xfrm>
            <a:off x="3855285"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00" name="object 600"/>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7" name="object 607"/>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8" name="object 608"/>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700838"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11" name="object 611"/>
          <p:cNvSpPr/>
          <p:nvPr/>
        </p:nvSpPr>
        <p:spPr>
          <a:xfrm>
            <a:off x="5538704"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12" name="object 612"/>
          <p:cNvSpPr/>
          <p:nvPr/>
        </p:nvSpPr>
        <p:spPr>
          <a:xfrm>
            <a:off x="6376570"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13" name="object 613"/>
          <p:cNvSpPr/>
          <p:nvPr/>
        </p:nvSpPr>
        <p:spPr>
          <a:xfrm>
            <a:off x="319338" y="4745956"/>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614" name="object 614"/>
          <p:cNvSpPr/>
          <p:nvPr/>
        </p:nvSpPr>
        <p:spPr>
          <a:xfrm>
            <a:off x="2279482" y="4745956"/>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615" name="object 615"/>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6" name="object 616"/>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7" name="object 617"/>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8" name="object 618"/>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9" name="object 619"/>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0" name="object 620"/>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1" name="object 621"/>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2" name="object 622"/>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3" name="object 623"/>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3009732"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32" name="object 632"/>
          <p:cNvSpPr/>
          <p:nvPr/>
        </p:nvSpPr>
        <p:spPr>
          <a:xfrm>
            <a:off x="3855285"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33" name="object 633"/>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0" name="object 640"/>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1" name="object 641"/>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700838"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0" name="object 650"/>
          <p:cNvSpPr/>
          <p:nvPr/>
        </p:nvSpPr>
        <p:spPr>
          <a:xfrm>
            <a:off x="5538704"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1" name="object 651"/>
          <p:cNvSpPr/>
          <p:nvPr/>
        </p:nvSpPr>
        <p:spPr>
          <a:xfrm>
            <a:off x="6376570"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2" name="object 652"/>
          <p:cNvSpPr/>
          <p:nvPr/>
        </p:nvSpPr>
        <p:spPr>
          <a:xfrm>
            <a:off x="319338" y="489969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53" name="object 653"/>
          <p:cNvSpPr/>
          <p:nvPr/>
        </p:nvSpPr>
        <p:spPr>
          <a:xfrm>
            <a:off x="2279482" y="489969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54" name="object 654"/>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5" name="object 655"/>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6" name="object 656"/>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7" name="object 657"/>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8" name="object 658"/>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9" name="object 659"/>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0" name="object 660"/>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1" name="object 661"/>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2" name="object 662"/>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3009732"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65" name="object 665"/>
          <p:cNvSpPr/>
          <p:nvPr/>
        </p:nvSpPr>
        <p:spPr>
          <a:xfrm>
            <a:off x="3855285"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66" name="object 666"/>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3" name="object 673"/>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4" name="object 674"/>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700838"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77" name="object 677"/>
          <p:cNvSpPr/>
          <p:nvPr/>
        </p:nvSpPr>
        <p:spPr>
          <a:xfrm>
            <a:off x="5538704"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78" name="object 678"/>
          <p:cNvSpPr/>
          <p:nvPr/>
        </p:nvSpPr>
        <p:spPr>
          <a:xfrm>
            <a:off x="6376570"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79" name="object 679"/>
          <p:cNvSpPr/>
          <p:nvPr/>
        </p:nvSpPr>
        <p:spPr>
          <a:xfrm>
            <a:off x="319338" y="505343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80" name="object 680"/>
          <p:cNvSpPr/>
          <p:nvPr/>
        </p:nvSpPr>
        <p:spPr>
          <a:xfrm>
            <a:off x="2279482" y="505343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81" name="object 681"/>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2" name="object 682"/>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3" name="object 683"/>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4" name="object 684"/>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5" name="object 685"/>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6" name="object 686"/>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7" name="object 687"/>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8" name="object 688"/>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9" name="object 689"/>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3009732"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92" name="object 692"/>
          <p:cNvSpPr/>
          <p:nvPr/>
        </p:nvSpPr>
        <p:spPr>
          <a:xfrm>
            <a:off x="3855285"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93" name="object 693"/>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0" name="object 700"/>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1" name="object 701"/>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700838"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04" name="object 704"/>
          <p:cNvSpPr/>
          <p:nvPr/>
        </p:nvSpPr>
        <p:spPr>
          <a:xfrm>
            <a:off x="5538704"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05" name="object 705"/>
          <p:cNvSpPr/>
          <p:nvPr/>
        </p:nvSpPr>
        <p:spPr>
          <a:xfrm>
            <a:off x="6376570"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06" name="object 706"/>
          <p:cNvSpPr/>
          <p:nvPr/>
        </p:nvSpPr>
        <p:spPr>
          <a:xfrm>
            <a:off x="319338" y="52071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07" name="object 707"/>
          <p:cNvSpPr/>
          <p:nvPr/>
        </p:nvSpPr>
        <p:spPr>
          <a:xfrm>
            <a:off x="2279482" y="52071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08" name="object 708"/>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9" name="object 709"/>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0" name="object 710"/>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1" name="object 711"/>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2" name="object 712"/>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3" name="object 713"/>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4" name="object 714"/>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5" name="object 715"/>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6" name="object 716"/>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3009732"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19" name="object 719"/>
          <p:cNvSpPr/>
          <p:nvPr/>
        </p:nvSpPr>
        <p:spPr>
          <a:xfrm>
            <a:off x="3855285"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20" name="object 720"/>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7" name="object 727"/>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8" name="object 728"/>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700838"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31" name="object 731"/>
          <p:cNvSpPr/>
          <p:nvPr/>
        </p:nvSpPr>
        <p:spPr>
          <a:xfrm>
            <a:off x="5538704"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32" name="object 732"/>
          <p:cNvSpPr/>
          <p:nvPr/>
        </p:nvSpPr>
        <p:spPr>
          <a:xfrm>
            <a:off x="6376570"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33" name="object 733"/>
          <p:cNvSpPr/>
          <p:nvPr/>
        </p:nvSpPr>
        <p:spPr>
          <a:xfrm>
            <a:off x="319338" y="536090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34" name="object 734"/>
          <p:cNvSpPr/>
          <p:nvPr/>
        </p:nvSpPr>
        <p:spPr>
          <a:xfrm>
            <a:off x="2279482" y="536090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35" name="object 735"/>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6" name="object 736"/>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7" name="object 737"/>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8" name="object 738"/>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9" name="object 739"/>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0" name="object 740"/>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1" name="object 741"/>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2" name="object 742"/>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3" name="object 743"/>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3009732"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46" name="object 746"/>
          <p:cNvSpPr/>
          <p:nvPr/>
        </p:nvSpPr>
        <p:spPr>
          <a:xfrm>
            <a:off x="3855285"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47" name="object 747"/>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4" name="object 754"/>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5" name="object 755"/>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700838"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58" name="object 758"/>
          <p:cNvSpPr/>
          <p:nvPr/>
        </p:nvSpPr>
        <p:spPr>
          <a:xfrm>
            <a:off x="5538704"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59" name="object 759"/>
          <p:cNvSpPr/>
          <p:nvPr/>
        </p:nvSpPr>
        <p:spPr>
          <a:xfrm>
            <a:off x="6376570"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0" name="object 760"/>
          <p:cNvSpPr/>
          <p:nvPr/>
        </p:nvSpPr>
        <p:spPr>
          <a:xfrm>
            <a:off x="319338" y="55146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61" name="object 761"/>
          <p:cNvSpPr/>
          <p:nvPr/>
        </p:nvSpPr>
        <p:spPr>
          <a:xfrm>
            <a:off x="2279482" y="55146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62" name="object 762"/>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3" name="object 763"/>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4" name="object 764"/>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5" name="object 765"/>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6" name="object 766"/>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7" name="object 767"/>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8" name="object 768"/>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9" name="object 769"/>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0" name="object 770"/>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3009732"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73" name="object 773"/>
          <p:cNvSpPr/>
          <p:nvPr/>
        </p:nvSpPr>
        <p:spPr>
          <a:xfrm>
            <a:off x="3855285"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74" name="object 774"/>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1" name="object 781"/>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2" name="object 782"/>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700838"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85" name="object 785"/>
          <p:cNvSpPr/>
          <p:nvPr/>
        </p:nvSpPr>
        <p:spPr>
          <a:xfrm>
            <a:off x="5538704"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86" name="object 786"/>
          <p:cNvSpPr/>
          <p:nvPr/>
        </p:nvSpPr>
        <p:spPr>
          <a:xfrm>
            <a:off x="6376570"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87" name="object 787"/>
          <p:cNvSpPr/>
          <p:nvPr/>
        </p:nvSpPr>
        <p:spPr>
          <a:xfrm>
            <a:off x="319338" y="566837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88" name="object 788"/>
          <p:cNvSpPr/>
          <p:nvPr/>
        </p:nvSpPr>
        <p:spPr>
          <a:xfrm>
            <a:off x="2279482" y="566837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89" name="object 789"/>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0" name="object 790"/>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1" name="object 791"/>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2" name="object 792"/>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3" name="object 793"/>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4" name="object 794"/>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5" name="object 795"/>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6" name="object 796"/>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7" name="object 797"/>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3009732"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0" name="object 800"/>
          <p:cNvSpPr/>
          <p:nvPr/>
        </p:nvSpPr>
        <p:spPr>
          <a:xfrm>
            <a:off x="3855285"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1" name="object 801"/>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8" name="object 808"/>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9" name="object 809"/>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700838"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12" name="object 812"/>
          <p:cNvSpPr/>
          <p:nvPr/>
        </p:nvSpPr>
        <p:spPr>
          <a:xfrm>
            <a:off x="5538704"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13" name="object 813"/>
          <p:cNvSpPr/>
          <p:nvPr/>
        </p:nvSpPr>
        <p:spPr>
          <a:xfrm>
            <a:off x="6376570"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14" name="object 814"/>
          <p:cNvSpPr/>
          <p:nvPr/>
        </p:nvSpPr>
        <p:spPr>
          <a:xfrm>
            <a:off x="319338" y="58221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15" name="object 815"/>
          <p:cNvSpPr/>
          <p:nvPr/>
        </p:nvSpPr>
        <p:spPr>
          <a:xfrm>
            <a:off x="2279482" y="58221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16" name="object 816"/>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7" name="object 817"/>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8" name="object 818"/>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9" name="object 819"/>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0" name="object 820"/>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1" name="object 821"/>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2" name="object 822"/>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3" name="object 823"/>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4" name="object 824"/>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3009732"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27" name="object 827"/>
          <p:cNvSpPr/>
          <p:nvPr/>
        </p:nvSpPr>
        <p:spPr>
          <a:xfrm>
            <a:off x="3855285"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28" name="object 828"/>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5" name="object 835"/>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6" name="object 836"/>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700838"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39" name="object 839"/>
          <p:cNvSpPr/>
          <p:nvPr/>
        </p:nvSpPr>
        <p:spPr>
          <a:xfrm>
            <a:off x="5538704"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0" name="object 840"/>
          <p:cNvSpPr/>
          <p:nvPr/>
        </p:nvSpPr>
        <p:spPr>
          <a:xfrm>
            <a:off x="6376570"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1" name="object 841"/>
          <p:cNvSpPr/>
          <p:nvPr/>
        </p:nvSpPr>
        <p:spPr>
          <a:xfrm>
            <a:off x="319338" y="59758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42" name="object 842"/>
          <p:cNvSpPr/>
          <p:nvPr/>
        </p:nvSpPr>
        <p:spPr>
          <a:xfrm>
            <a:off x="2279482" y="59758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43" name="object 843"/>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4" name="object 844"/>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5" name="object 845"/>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6" name="object 846"/>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7" name="object 847"/>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8" name="object 848"/>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9" name="object 849"/>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0" name="object 850"/>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1" name="object 851"/>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3009732"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54" name="object 854"/>
          <p:cNvSpPr/>
          <p:nvPr/>
        </p:nvSpPr>
        <p:spPr>
          <a:xfrm>
            <a:off x="3855285"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55" name="object 855"/>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2" name="object 862"/>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3" name="object 863"/>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700838"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66" name="object 866"/>
          <p:cNvSpPr/>
          <p:nvPr/>
        </p:nvSpPr>
        <p:spPr>
          <a:xfrm>
            <a:off x="5538704"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67" name="object 867"/>
          <p:cNvSpPr/>
          <p:nvPr/>
        </p:nvSpPr>
        <p:spPr>
          <a:xfrm>
            <a:off x="6376570"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68" name="object 868"/>
          <p:cNvSpPr/>
          <p:nvPr/>
        </p:nvSpPr>
        <p:spPr>
          <a:xfrm>
            <a:off x="319338" y="61295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69" name="object 869"/>
          <p:cNvSpPr/>
          <p:nvPr/>
        </p:nvSpPr>
        <p:spPr>
          <a:xfrm>
            <a:off x="2279482" y="61295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70" name="object 870"/>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1" name="object 871"/>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2" name="object 872"/>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3" name="object 873"/>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4" name="object 874"/>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5" name="object 875"/>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6" name="object 876"/>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7" name="object 877"/>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8" name="object 878"/>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3009732"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81" name="object 881"/>
          <p:cNvSpPr/>
          <p:nvPr/>
        </p:nvSpPr>
        <p:spPr>
          <a:xfrm>
            <a:off x="3855285"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82" name="object 882"/>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9" name="object 889"/>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0" name="object 890"/>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700838"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93" name="object 893"/>
          <p:cNvSpPr/>
          <p:nvPr/>
        </p:nvSpPr>
        <p:spPr>
          <a:xfrm>
            <a:off x="5538704"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94" name="object 894"/>
          <p:cNvSpPr/>
          <p:nvPr/>
        </p:nvSpPr>
        <p:spPr>
          <a:xfrm>
            <a:off x="6376570"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95" name="object 895"/>
          <p:cNvSpPr/>
          <p:nvPr/>
        </p:nvSpPr>
        <p:spPr>
          <a:xfrm>
            <a:off x="319338" y="62833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96" name="object 896"/>
          <p:cNvSpPr/>
          <p:nvPr/>
        </p:nvSpPr>
        <p:spPr>
          <a:xfrm>
            <a:off x="2279482" y="62833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97" name="object 897"/>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8" name="object 898"/>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9" name="object 899"/>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0" name="object 900"/>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1" name="object 901"/>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2" name="object 902"/>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3" name="object 903"/>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4" name="object 904"/>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5" name="object 905"/>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3009732"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08" name="object 908"/>
          <p:cNvSpPr/>
          <p:nvPr/>
        </p:nvSpPr>
        <p:spPr>
          <a:xfrm>
            <a:off x="3855285"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09" name="object 909"/>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6" name="object 916"/>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7" name="object 917"/>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700838"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0" name="object 920"/>
          <p:cNvSpPr/>
          <p:nvPr/>
        </p:nvSpPr>
        <p:spPr>
          <a:xfrm>
            <a:off x="5538704"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1" name="object 921"/>
          <p:cNvSpPr/>
          <p:nvPr/>
        </p:nvSpPr>
        <p:spPr>
          <a:xfrm>
            <a:off x="6376570"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2" name="object 922"/>
          <p:cNvSpPr/>
          <p:nvPr/>
        </p:nvSpPr>
        <p:spPr>
          <a:xfrm>
            <a:off x="319338" y="6506243"/>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923" name="object 923"/>
          <p:cNvSpPr/>
          <p:nvPr/>
        </p:nvSpPr>
        <p:spPr>
          <a:xfrm>
            <a:off x="2279482" y="6506243"/>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924" name="object 924"/>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5" name="object 925"/>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6" name="object 926"/>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7" name="object 927"/>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8" name="object 928"/>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9" name="object 929"/>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0" name="object 930"/>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1" name="object 931"/>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2" name="object 932"/>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3009732"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41" name="object 941"/>
          <p:cNvSpPr/>
          <p:nvPr/>
        </p:nvSpPr>
        <p:spPr>
          <a:xfrm>
            <a:off x="3855285"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42" name="object 942"/>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9" name="object 949"/>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0" name="object 950"/>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700838"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59" name="object 959"/>
          <p:cNvSpPr/>
          <p:nvPr/>
        </p:nvSpPr>
        <p:spPr>
          <a:xfrm>
            <a:off x="5538704"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0" name="object 960"/>
          <p:cNvSpPr/>
          <p:nvPr/>
        </p:nvSpPr>
        <p:spPr>
          <a:xfrm>
            <a:off x="6376570"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1" name="object 961"/>
          <p:cNvSpPr/>
          <p:nvPr/>
        </p:nvSpPr>
        <p:spPr>
          <a:xfrm>
            <a:off x="319338" y="665998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62" name="object 962"/>
          <p:cNvSpPr/>
          <p:nvPr/>
        </p:nvSpPr>
        <p:spPr>
          <a:xfrm>
            <a:off x="2279482" y="665998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63" name="object 963"/>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4" name="object 964"/>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5" name="object 965"/>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6" name="object 966"/>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7" name="object 967"/>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8" name="object 968"/>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9" name="object 969"/>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0" name="object 970"/>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1" name="object 971"/>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3009732"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74" name="object 974"/>
          <p:cNvSpPr/>
          <p:nvPr/>
        </p:nvSpPr>
        <p:spPr>
          <a:xfrm>
            <a:off x="3855285"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75" name="object 975"/>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2" name="object 982"/>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3" name="object 983"/>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700838"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86" name="object 986"/>
          <p:cNvSpPr/>
          <p:nvPr/>
        </p:nvSpPr>
        <p:spPr>
          <a:xfrm>
            <a:off x="5538704"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87" name="object 987"/>
          <p:cNvSpPr/>
          <p:nvPr/>
        </p:nvSpPr>
        <p:spPr>
          <a:xfrm>
            <a:off x="6376570"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88" name="object 988"/>
          <p:cNvSpPr/>
          <p:nvPr/>
        </p:nvSpPr>
        <p:spPr>
          <a:xfrm>
            <a:off x="319338" y="681371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89" name="object 989"/>
          <p:cNvSpPr/>
          <p:nvPr/>
        </p:nvSpPr>
        <p:spPr>
          <a:xfrm>
            <a:off x="2279482" y="681371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90" name="object 990"/>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1" name="object 991"/>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2" name="object 992"/>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3" name="object 993"/>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4" name="object 994"/>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5" name="object 995"/>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6" name="object 996"/>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7" name="object 997"/>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8" name="object 998"/>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3009732"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01" name="object 1001"/>
          <p:cNvSpPr/>
          <p:nvPr/>
        </p:nvSpPr>
        <p:spPr>
          <a:xfrm>
            <a:off x="3855285"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02" name="object 1002"/>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9" name="object 1009"/>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0" name="object 1010"/>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700838"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13" name="object 1013"/>
          <p:cNvSpPr/>
          <p:nvPr/>
        </p:nvSpPr>
        <p:spPr>
          <a:xfrm>
            <a:off x="5538704"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14" name="object 1014"/>
          <p:cNvSpPr/>
          <p:nvPr/>
        </p:nvSpPr>
        <p:spPr>
          <a:xfrm>
            <a:off x="6376570"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15" name="object 1015"/>
          <p:cNvSpPr/>
          <p:nvPr/>
        </p:nvSpPr>
        <p:spPr>
          <a:xfrm>
            <a:off x="319338" y="696745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16" name="object 1016"/>
          <p:cNvSpPr/>
          <p:nvPr/>
        </p:nvSpPr>
        <p:spPr>
          <a:xfrm>
            <a:off x="2279482" y="696745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17" name="object 1017"/>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8" name="object 1018"/>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9" name="object 1019"/>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0" name="object 1020"/>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1" name="object 1021"/>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2" name="object 1022"/>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3" name="object 1023"/>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4" name="object 1024"/>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5" name="object 1025"/>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3009732"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28" name="object 1028"/>
          <p:cNvSpPr/>
          <p:nvPr/>
        </p:nvSpPr>
        <p:spPr>
          <a:xfrm>
            <a:off x="3855285"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29" name="object 1029"/>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6" name="object 1036"/>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7" name="object 1037"/>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700838"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0" name="object 1040"/>
          <p:cNvSpPr/>
          <p:nvPr/>
        </p:nvSpPr>
        <p:spPr>
          <a:xfrm>
            <a:off x="5538704"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1" name="object 1041"/>
          <p:cNvSpPr/>
          <p:nvPr/>
        </p:nvSpPr>
        <p:spPr>
          <a:xfrm>
            <a:off x="6376570"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2" name="object 1042"/>
          <p:cNvSpPr/>
          <p:nvPr/>
        </p:nvSpPr>
        <p:spPr>
          <a:xfrm>
            <a:off x="319338" y="71211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43" name="object 1043"/>
          <p:cNvSpPr/>
          <p:nvPr/>
        </p:nvSpPr>
        <p:spPr>
          <a:xfrm>
            <a:off x="2279482" y="71211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44" name="object 1044"/>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5" name="object 1045"/>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6" name="object 1046"/>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7" name="object 1047"/>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8" name="object 1048"/>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9" name="object 1049"/>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0" name="object 1050"/>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1" name="object 1051"/>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2" name="object 1052"/>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3009732"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55" name="object 1055"/>
          <p:cNvSpPr/>
          <p:nvPr/>
        </p:nvSpPr>
        <p:spPr>
          <a:xfrm>
            <a:off x="3855285"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56" name="object 1056"/>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3" name="object 1063"/>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4" name="object 1064"/>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700838"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67" name="object 1067"/>
          <p:cNvSpPr/>
          <p:nvPr/>
        </p:nvSpPr>
        <p:spPr>
          <a:xfrm>
            <a:off x="5538704"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68" name="object 1068"/>
          <p:cNvSpPr/>
          <p:nvPr/>
        </p:nvSpPr>
        <p:spPr>
          <a:xfrm>
            <a:off x="6376570"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69" name="object 1069"/>
          <p:cNvSpPr/>
          <p:nvPr/>
        </p:nvSpPr>
        <p:spPr>
          <a:xfrm>
            <a:off x="319338" y="727492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70" name="object 1070"/>
          <p:cNvSpPr/>
          <p:nvPr/>
        </p:nvSpPr>
        <p:spPr>
          <a:xfrm>
            <a:off x="2279482" y="727492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71" name="object 1071"/>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2" name="object 1072"/>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3" name="object 1073"/>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4" name="object 1074"/>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5" name="object 1075"/>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6" name="object 1076"/>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7" name="object 1077"/>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8" name="object 1078"/>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9" name="object 1079"/>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3009732"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82" name="object 1082"/>
          <p:cNvSpPr/>
          <p:nvPr/>
        </p:nvSpPr>
        <p:spPr>
          <a:xfrm>
            <a:off x="3855285"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83" name="object 1083"/>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0" name="object 1090"/>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1" name="object 1091"/>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700838"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94" name="object 1094"/>
          <p:cNvSpPr/>
          <p:nvPr/>
        </p:nvSpPr>
        <p:spPr>
          <a:xfrm>
            <a:off x="5538704"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95" name="object 1095"/>
          <p:cNvSpPr/>
          <p:nvPr/>
        </p:nvSpPr>
        <p:spPr>
          <a:xfrm>
            <a:off x="6376570"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96" name="object 1096"/>
          <p:cNvSpPr/>
          <p:nvPr/>
        </p:nvSpPr>
        <p:spPr>
          <a:xfrm>
            <a:off x="319338" y="74286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97" name="object 1097"/>
          <p:cNvSpPr/>
          <p:nvPr/>
        </p:nvSpPr>
        <p:spPr>
          <a:xfrm>
            <a:off x="2279482" y="74286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98" name="object 1098"/>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9" name="object 1099"/>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0" name="object 1100"/>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1" name="object 1101"/>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2" name="object 1102"/>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3" name="object 1103"/>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4" name="object 1104"/>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5" name="object 1105"/>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6" name="object 1106"/>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3009732"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09" name="object 1109"/>
          <p:cNvSpPr/>
          <p:nvPr/>
        </p:nvSpPr>
        <p:spPr>
          <a:xfrm>
            <a:off x="3855285"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10" name="object 1110"/>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7" name="object 1117"/>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8" name="object 1118"/>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700838"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21" name="object 1121"/>
          <p:cNvSpPr/>
          <p:nvPr/>
        </p:nvSpPr>
        <p:spPr>
          <a:xfrm>
            <a:off x="5538704"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22" name="object 1122"/>
          <p:cNvSpPr/>
          <p:nvPr/>
        </p:nvSpPr>
        <p:spPr>
          <a:xfrm>
            <a:off x="6376570"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23" name="object 1123"/>
          <p:cNvSpPr/>
          <p:nvPr/>
        </p:nvSpPr>
        <p:spPr>
          <a:xfrm>
            <a:off x="319338" y="75824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24" name="object 1124"/>
          <p:cNvSpPr/>
          <p:nvPr/>
        </p:nvSpPr>
        <p:spPr>
          <a:xfrm>
            <a:off x="2279482" y="75824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25" name="object 1125"/>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6" name="object 1126"/>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7" name="object 1127"/>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8" name="object 1128"/>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9" name="object 1129"/>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0" name="object 1130"/>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1" name="object 1131"/>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2" name="object 1132"/>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3" name="object 1133"/>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3009732"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36" name="object 1136"/>
          <p:cNvSpPr/>
          <p:nvPr/>
        </p:nvSpPr>
        <p:spPr>
          <a:xfrm>
            <a:off x="3855285"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37" name="object 1137"/>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4" name="object 1144"/>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5" name="object 1145"/>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700838"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48" name="object 1148"/>
          <p:cNvSpPr/>
          <p:nvPr/>
        </p:nvSpPr>
        <p:spPr>
          <a:xfrm>
            <a:off x="5538704"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49" name="object 1149"/>
          <p:cNvSpPr/>
          <p:nvPr/>
        </p:nvSpPr>
        <p:spPr>
          <a:xfrm>
            <a:off x="6376570"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0" name="object 1150"/>
          <p:cNvSpPr/>
          <p:nvPr/>
        </p:nvSpPr>
        <p:spPr>
          <a:xfrm>
            <a:off x="319338" y="77361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51" name="object 1151"/>
          <p:cNvSpPr/>
          <p:nvPr/>
        </p:nvSpPr>
        <p:spPr>
          <a:xfrm>
            <a:off x="2279482" y="77361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52" name="object 1152"/>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3" name="object 1153"/>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4" name="object 1154"/>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5" name="object 1155"/>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6" name="object 1156"/>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7" name="object 1157"/>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8" name="object 1158"/>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9" name="object 1159"/>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0" name="object 1160"/>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3009732"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63" name="object 1163"/>
          <p:cNvSpPr/>
          <p:nvPr/>
        </p:nvSpPr>
        <p:spPr>
          <a:xfrm>
            <a:off x="3855285"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64" name="object 1164"/>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1" name="object 1171"/>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2" name="object 1172"/>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700838"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75" name="object 1175"/>
          <p:cNvSpPr/>
          <p:nvPr/>
        </p:nvSpPr>
        <p:spPr>
          <a:xfrm>
            <a:off x="5538704"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76" name="object 1176"/>
          <p:cNvSpPr/>
          <p:nvPr/>
        </p:nvSpPr>
        <p:spPr>
          <a:xfrm>
            <a:off x="6376570"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77" name="object 1177"/>
          <p:cNvSpPr/>
          <p:nvPr/>
        </p:nvSpPr>
        <p:spPr>
          <a:xfrm>
            <a:off x="319338" y="788987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78" name="object 1178"/>
          <p:cNvSpPr/>
          <p:nvPr/>
        </p:nvSpPr>
        <p:spPr>
          <a:xfrm>
            <a:off x="2279482" y="788987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79" name="object 1179"/>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0" name="object 1180"/>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1" name="object 1181"/>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2" name="object 1182"/>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3" name="object 1183"/>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4" name="object 1184"/>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5" name="object 1185"/>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6" name="object 1186"/>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7" name="object 1187"/>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3009732"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0" name="object 1190"/>
          <p:cNvSpPr/>
          <p:nvPr/>
        </p:nvSpPr>
        <p:spPr>
          <a:xfrm>
            <a:off x="3855285"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1" name="object 1191"/>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8" name="object 1198"/>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9" name="object 1199"/>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700838"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02" name="object 1202"/>
          <p:cNvSpPr/>
          <p:nvPr/>
        </p:nvSpPr>
        <p:spPr>
          <a:xfrm>
            <a:off x="5538704"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03" name="object 1203"/>
          <p:cNvSpPr/>
          <p:nvPr/>
        </p:nvSpPr>
        <p:spPr>
          <a:xfrm>
            <a:off x="6376570"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04" name="object 1204"/>
          <p:cNvSpPr/>
          <p:nvPr/>
        </p:nvSpPr>
        <p:spPr>
          <a:xfrm>
            <a:off x="319338" y="804361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05" name="object 1205"/>
          <p:cNvSpPr/>
          <p:nvPr/>
        </p:nvSpPr>
        <p:spPr>
          <a:xfrm>
            <a:off x="2279482" y="804361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06" name="object 1206"/>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7" name="object 1207"/>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8" name="object 1208"/>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9" name="object 1209"/>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0" name="object 1210"/>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1" name="object 1211"/>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2" name="object 1212"/>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3" name="object 1213"/>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4" name="object 1214"/>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3009732"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17" name="object 1217"/>
          <p:cNvSpPr/>
          <p:nvPr/>
        </p:nvSpPr>
        <p:spPr>
          <a:xfrm>
            <a:off x="3855285"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18" name="object 1218"/>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5" name="object 1225"/>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6" name="object 1226"/>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700838"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29" name="object 1229"/>
          <p:cNvSpPr/>
          <p:nvPr/>
        </p:nvSpPr>
        <p:spPr>
          <a:xfrm>
            <a:off x="5538704"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0" name="object 1230"/>
          <p:cNvSpPr/>
          <p:nvPr/>
        </p:nvSpPr>
        <p:spPr>
          <a:xfrm>
            <a:off x="6376570"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1" name="object 1231"/>
          <p:cNvSpPr/>
          <p:nvPr/>
        </p:nvSpPr>
        <p:spPr>
          <a:xfrm>
            <a:off x="319338" y="8266530"/>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1232" name="object 1232"/>
          <p:cNvSpPr/>
          <p:nvPr/>
        </p:nvSpPr>
        <p:spPr>
          <a:xfrm>
            <a:off x="2279482" y="8266530"/>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1233" name="object 1233"/>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4" name="object 1234"/>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5" name="object 1235"/>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6" name="object 1236"/>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7" name="object 1237"/>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8" name="object 1238"/>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9" name="object 1239"/>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0" name="object 1240"/>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1" name="object 1241"/>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3009732"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0" name="object 1250"/>
          <p:cNvSpPr/>
          <p:nvPr/>
        </p:nvSpPr>
        <p:spPr>
          <a:xfrm>
            <a:off x="3855285"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1" name="object 1251"/>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8" name="object 1258"/>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9" name="object 1259"/>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700838"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68" name="object 1268"/>
          <p:cNvSpPr/>
          <p:nvPr/>
        </p:nvSpPr>
        <p:spPr>
          <a:xfrm>
            <a:off x="5538704"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69" name="object 1269"/>
          <p:cNvSpPr/>
          <p:nvPr/>
        </p:nvSpPr>
        <p:spPr>
          <a:xfrm>
            <a:off x="6376570"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0" name="object 1270"/>
          <p:cNvSpPr/>
          <p:nvPr/>
        </p:nvSpPr>
        <p:spPr>
          <a:xfrm>
            <a:off x="319338" y="84202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71" name="object 1271"/>
          <p:cNvSpPr/>
          <p:nvPr/>
        </p:nvSpPr>
        <p:spPr>
          <a:xfrm>
            <a:off x="2279482" y="84202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72" name="object 1272"/>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3" name="object 1273"/>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4" name="object 1274"/>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5" name="object 1275"/>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6" name="object 1276"/>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7" name="object 1277"/>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8" name="object 1278"/>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9" name="object 1279"/>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0" name="object 1280"/>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3009732"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83" name="object 1283"/>
          <p:cNvSpPr/>
          <p:nvPr/>
        </p:nvSpPr>
        <p:spPr>
          <a:xfrm>
            <a:off x="3855285"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84" name="object 1284"/>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1" name="object 1291"/>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2" name="object 1292"/>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700838"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95" name="object 1295"/>
          <p:cNvSpPr/>
          <p:nvPr/>
        </p:nvSpPr>
        <p:spPr>
          <a:xfrm>
            <a:off x="5538704"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96" name="object 1296"/>
          <p:cNvSpPr/>
          <p:nvPr/>
        </p:nvSpPr>
        <p:spPr>
          <a:xfrm>
            <a:off x="6376570"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97" name="object 1297"/>
          <p:cNvSpPr/>
          <p:nvPr/>
        </p:nvSpPr>
        <p:spPr>
          <a:xfrm>
            <a:off x="319338" y="857400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98" name="object 1298"/>
          <p:cNvSpPr/>
          <p:nvPr/>
        </p:nvSpPr>
        <p:spPr>
          <a:xfrm>
            <a:off x="2279482" y="857400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99" name="object 1299"/>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0" name="object 1300"/>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1" name="object 1301"/>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2" name="object 1302"/>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3" name="object 1303"/>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4" name="object 1304"/>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5" name="object 1305"/>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6" name="object 1306"/>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7" name="object 1307"/>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3009732"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0" name="object 1310"/>
          <p:cNvSpPr/>
          <p:nvPr/>
        </p:nvSpPr>
        <p:spPr>
          <a:xfrm>
            <a:off x="3855285"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1" name="object 1311"/>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8" name="object 1318"/>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9" name="object 1319"/>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700838"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22" name="object 1322"/>
          <p:cNvSpPr/>
          <p:nvPr/>
        </p:nvSpPr>
        <p:spPr>
          <a:xfrm>
            <a:off x="5538704"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23" name="object 1323"/>
          <p:cNvSpPr/>
          <p:nvPr/>
        </p:nvSpPr>
        <p:spPr>
          <a:xfrm>
            <a:off x="6376570"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24" name="object 1324"/>
          <p:cNvSpPr/>
          <p:nvPr/>
        </p:nvSpPr>
        <p:spPr>
          <a:xfrm>
            <a:off x="319338" y="87277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25" name="object 1325"/>
          <p:cNvSpPr/>
          <p:nvPr/>
        </p:nvSpPr>
        <p:spPr>
          <a:xfrm>
            <a:off x="2279482" y="87277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26" name="object 1326"/>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7" name="object 1327"/>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8" name="object 1328"/>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9" name="object 1329"/>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0" name="object 1330"/>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1" name="object 1331"/>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2" name="object 1332"/>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3" name="object 1333"/>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4" name="object 1334"/>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3009732"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37" name="object 1337"/>
          <p:cNvSpPr/>
          <p:nvPr/>
        </p:nvSpPr>
        <p:spPr>
          <a:xfrm>
            <a:off x="3855285"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38" name="object 1338"/>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5" name="object 1345"/>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6" name="object 1346"/>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700838"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49" name="object 1349"/>
          <p:cNvSpPr/>
          <p:nvPr/>
        </p:nvSpPr>
        <p:spPr>
          <a:xfrm>
            <a:off x="5538704"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0" name="object 1350"/>
          <p:cNvSpPr/>
          <p:nvPr/>
        </p:nvSpPr>
        <p:spPr>
          <a:xfrm>
            <a:off x="6376570"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1" name="object 1351"/>
          <p:cNvSpPr/>
          <p:nvPr/>
        </p:nvSpPr>
        <p:spPr>
          <a:xfrm>
            <a:off x="319338" y="888147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52" name="object 1352"/>
          <p:cNvSpPr/>
          <p:nvPr/>
        </p:nvSpPr>
        <p:spPr>
          <a:xfrm>
            <a:off x="2279482" y="888147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53" name="object 1353"/>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4" name="object 1354"/>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5" name="object 1355"/>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6" name="object 1356"/>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7" name="object 1357"/>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8" name="object 1358"/>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9" name="object 1359"/>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0" name="object 1360"/>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1" name="object 1361"/>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3009732"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64" name="object 1364"/>
          <p:cNvSpPr/>
          <p:nvPr/>
        </p:nvSpPr>
        <p:spPr>
          <a:xfrm>
            <a:off x="3855285"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65" name="object 1365"/>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2" name="object 1372"/>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3" name="object 1373"/>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700838"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76" name="object 1376"/>
          <p:cNvSpPr/>
          <p:nvPr/>
        </p:nvSpPr>
        <p:spPr>
          <a:xfrm>
            <a:off x="5538704"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77" name="object 1377"/>
          <p:cNvSpPr/>
          <p:nvPr/>
        </p:nvSpPr>
        <p:spPr>
          <a:xfrm>
            <a:off x="6376570"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78" name="object 1378"/>
          <p:cNvSpPr/>
          <p:nvPr/>
        </p:nvSpPr>
        <p:spPr>
          <a:xfrm>
            <a:off x="319338" y="90352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79" name="object 1379"/>
          <p:cNvSpPr/>
          <p:nvPr/>
        </p:nvSpPr>
        <p:spPr>
          <a:xfrm>
            <a:off x="2279482" y="90352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80" name="object 1380"/>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1" name="object 1381"/>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2" name="object 1382"/>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3" name="object 1383"/>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4" name="object 1384"/>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5" name="object 1385"/>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6" name="object 1386"/>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7" name="object 1387"/>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8" name="object 1388"/>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3009732"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91" name="object 1391"/>
          <p:cNvSpPr/>
          <p:nvPr/>
        </p:nvSpPr>
        <p:spPr>
          <a:xfrm>
            <a:off x="3855285"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92" name="object 1392"/>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9" name="object 1399"/>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0" name="object 1400"/>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700838"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03" name="object 1403"/>
          <p:cNvSpPr/>
          <p:nvPr/>
        </p:nvSpPr>
        <p:spPr>
          <a:xfrm>
            <a:off x="5538704"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04" name="object 1404"/>
          <p:cNvSpPr/>
          <p:nvPr/>
        </p:nvSpPr>
        <p:spPr>
          <a:xfrm>
            <a:off x="6376570"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05" name="object 1405"/>
          <p:cNvSpPr/>
          <p:nvPr/>
        </p:nvSpPr>
        <p:spPr>
          <a:xfrm>
            <a:off x="319338" y="91889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06" name="object 1406"/>
          <p:cNvSpPr/>
          <p:nvPr/>
        </p:nvSpPr>
        <p:spPr>
          <a:xfrm>
            <a:off x="2279482" y="91889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07" name="object 1407"/>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8" name="object 1408"/>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9" name="object 1409"/>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0" name="object 1410"/>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1" name="object 1411"/>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2" name="object 1412"/>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3" name="object 1413"/>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4" name="object 1414"/>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5" name="object 1415"/>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3009732"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18" name="object 1418"/>
          <p:cNvSpPr/>
          <p:nvPr/>
        </p:nvSpPr>
        <p:spPr>
          <a:xfrm>
            <a:off x="3855285"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19" name="object 1419"/>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6" name="object 1426"/>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7" name="object 1427"/>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700838"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0" name="object 1430"/>
          <p:cNvSpPr/>
          <p:nvPr/>
        </p:nvSpPr>
        <p:spPr>
          <a:xfrm>
            <a:off x="5538704"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1" name="object 1431"/>
          <p:cNvSpPr/>
          <p:nvPr/>
        </p:nvSpPr>
        <p:spPr>
          <a:xfrm>
            <a:off x="6376570"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2" name="object 1432"/>
          <p:cNvSpPr/>
          <p:nvPr/>
        </p:nvSpPr>
        <p:spPr>
          <a:xfrm>
            <a:off x="319338" y="93426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33" name="object 1433"/>
          <p:cNvSpPr/>
          <p:nvPr/>
        </p:nvSpPr>
        <p:spPr>
          <a:xfrm>
            <a:off x="2279482" y="93426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34" name="object 1434"/>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5" name="object 1435"/>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6" name="object 1436"/>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7" name="object 1437"/>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8" name="object 1438"/>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9" name="object 1439"/>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0" name="object 1440"/>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1" name="object 1441"/>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2" name="object 1442"/>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3009732"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45" name="object 1445"/>
          <p:cNvSpPr/>
          <p:nvPr/>
        </p:nvSpPr>
        <p:spPr>
          <a:xfrm>
            <a:off x="3855285"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46" name="object 1446"/>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3" name="object 1453"/>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4" name="object 1454"/>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700838"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57" name="object 1457"/>
          <p:cNvSpPr/>
          <p:nvPr/>
        </p:nvSpPr>
        <p:spPr>
          <a:xfrm>
            <a:off x="5538704"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58" name="object 1458"/>
          <p:cNvSpPr/>
          <p:nvPr/>
        </p:nvSpPr>
        <p:spPr>
          <a:xfrm>
            <a:off x="6376570"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59" name="object 1459"/>
          <p:cNvSpPr/>
          <p:nvPr/>
        </p:nvSpPr>
        <p:spPr>
          <a:xfrm>
            <a:off x="319338" y="94964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60" name="object 1460"/>
          <p:cNvSpPr/>
          <p:nvPr/>
        </p:nvSpPr>
        <p:spPr>
          <a:xfrm>
            <a:off x="2279482" y="94964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61" name="object 1461"/>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2" name="object 1462"/>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3" name="object 1463"/>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4" name="object 1464"/>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5" name="object 1465"/>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6" name="object 1466"/>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7" name="object 1467"/>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8" name="object 1468"/>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9" name="object 1469"/>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3009732"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72" name="object 1472"/>
          <p:cNvSpPr/>
          <p:nvPr/>
        </p:nvSpPr>
        <p:spPr>
          <a:xfrm>
            <a:off x="3855285"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73" name="object 1473"/>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0" name="object 1480"/>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1" name="object 1481"/>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700838"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84" name="object 1484"/>
          <p:cNvSpPr/>
          <p:nvPr/>
        </p:nvSpPr>
        <p:spPr>
          <a:xfrm>
            <a:off x="5538704"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85" name="object 1485"/>
          <p:cNvSpPr/>
          <p:nvPr/>
        </p:nvSpPr>
        <p:spPr>
          <a:xfrm>
            <a:off x="6376570"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86" name="object 1486"/>
          <p:cNvSpPr/>
          <p:nvPr/>
        </p:nvSpPr>
        <p:spPr>
          <a:xfrm>
            <a:off x="319338" y="965016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87" name="object 1487"/>
          <p:cNvSpPr/>
          <p:nvPr/>
        </p:nvSpPr>
        <p:spPr>
          <a:xfrm>
            <a:off x="2279482" y="965016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88" name="object 1488"/>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9" name="object 1489"/>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0" name="object 1490"/>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1" name="object 1491"/>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2" name="object 1492"/>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3" name="object 1493"/>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4" name="object 1494"/>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5" name="object 1495"/>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6" name="object 1496"/>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3009732"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99" name="object 1499"/>
          <p:cNvSpPr/>
          <p:nvPr/>
        </p:nvSpPr>
        <p:spPr>
          <a:xfrm>
            <a:off x="3855285"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00" name="object 1500"/>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7" name="object 1507"/>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8" name="object 1508"/>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700838"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11" name="object 1511"/>
          <p:cNvSpPr/>
          <p:nvPr/>
        </p:nvSpPr>
        <p:spPr>
          <a:xfrm>
            <a:off x="5538704"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12" name="object 1512"/>
          <p:cNvSpPr/>
          <p:nvPr/>
        </p:nvSpPr>
        <p:spPr>
          <a:xfrm>
            <a:off x="6376570"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13" name="object 1513"/>
          <p:cNvSpPr/>
          <p:nvPr/>
        </p:nvSpPr>
        <p:spPr>
          <a:xfrm>
            <a:off x="319338" y="980389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514" name="object 1514"/>
          <p:cNvSpPr/>
          <p:nvPr/>
        </p:nvSpPr>
        <p:spPr>
          <a:xfrm>
            <a:off x="2279482" y="980389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515" name="object 1515"/>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6" name="object 1516"/>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7" name="object 1517"/>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8" name="object 1518"/>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9" name="object 1519"/>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0" name="object 1520"/>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1" name="object 1521"/>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2" name="object 1522"/>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3" name="object 1523"/>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3009732"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26" name="object 1526"/>
          <p:cNvSpPr/>
          <p:nvPr/>
        </p:nvSpPr>
        <p:spPr>
          <a:xfrm>
            <a:off x="3855285"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27" name="object 1527"/>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4" name="object 1534"/>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5" name="object 1535"/>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700838"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38" name="object 1538"/>
          <p:cNvSpPr/>
          <p:nvPr/>
        </p:nvSpPr>
        <p:spPr>
          <a:xfrm>
            <a:off x="5538704"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39" name="object 1539"/>
          <p:cNvSpPr/>
          <p:nvPr/>
        </p:nvSpPr>
        <p:spPr>
          <a:xfrm>
            <a:off x="6376570"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0" name="object 1540"/>
          <p:cNvSpPr/>
          <p:nvPr/>
        </p:nvSpPr>
        <p:spPr>
          <a:xfrm>
            <a:off x="315494" y="598905"/>
            <a:ext cx="3843421" cy="2206123"/>
          </a:xfrm>
          <a:prstGeom prst="rect">
            <a:avLst/>
          </a:prstGeom>
          <a:blipFill>
            <a:blip r:embed="rId27" cstate="print"/>
            <a:stretch>
              <a:fillRect/>
            </a:stretch>
          </a:blipFill>
        </p:spPr>
        <p:txBody>
          <a:bodyPr wrap="square" lIns="0" tIns="0" rIns="0" bIns="0" rtlCol="0"/>
          <a:lstStyle/>
          <a:p/>
        </p:txBody>
      </p:sp>
      <p:sp>
        <p:nvSpPr>
          <p:cNvPr id="1541" name="object 1541"/>
          <p:cNvSpPr/>
          <p:nvPr/>
        </p:nvSpPr>
        <p:spPr>
          <a:xfrm>
            <a:off x="4397208" y="698834"/>
            <a:ext cx="2828757" cy="830179"/>
          </a:xfrm>
          <a:prstGeom prst="rect">
            <a:avLst/>
          </a:prstGeom>
          <a:blipFill>
            <a:blip r:embed="rId28" cstate="print"/>
            <a:stretch>
              <a:fillRect/>
            </a:stretch>
          </a:blipFill>
        </p:spPr>
        <p:txBody>
          <a:bodyPr wrap="square" lIns="0" tIns="0" rIns="0" bIns="0" rtlCol="0"/>
          <a:lstStyle/>
          <a:p/>
        </p:txBody>
      </p:sp>
      <p:sp>
        <p:nvSpPr>
          <p:cNvPr id="1542" name="object 1542"/>
          <p:cNvSpPr/>
          <p:nvPr/>
        </p:nvSpPr>
        <p:spPr>
          <a:xfrm>
            <a:off x="4397208" y="698834"/>
            <a:ext cx="2828757" cy="2206123"/>
          </a:xfrm>
          <a:prstGeom prst="rect">
            <a:avLst/>
          </a:prstGeom>
          <a:blipFill>
            <a:blip r:embed="rId29" cstate="print"/>
            <a:stretch>
              <a:fillRect/>
            </a:stretch>
          </a:blipFill>
        </p:spPr>
        <p:txBody>
          <a:bodyPr wrap="square" lIns="0" tIns="0" rIns="0" bIns="0" rtlCol="0"/>
          <a:lstStyle/>
          <a:p/>
        </p:txBody>
      </p:sp>
      <p:sp>
        <p:nvSpPr>
          <p:cNvPr id="1543" name="object 1543"/>
          <p:cNvSpPr/>
          <p:nvPr/>
        </p:nvSpPr>
        <p:spPr>
          <a:xfrm>
            <a:off x="7018421"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44" name="object 1544"/>
          <p:cNvSpPr/>
          <p:nvPr/>
        </p:nvSpPr>
        <p:spPr>
          <a:xfrm>
            <a:off x="7014578" y="917909"/>
            <a:ext cx="0" cy="154305"/>
          </a:xfrm>
          <a:custGeom>
            <a:avLst/>
            <a:gdLst/>
            <a:ahLst/>
            <a:cxnLst/>
            <a:rect l="l" t="t" r="r" b="b"/>
            <a:pathLst>
              <a:path w="0" h="154305">
                <a:moveTo>
                  <a:pt x="0" y="0"/>
                </a:moveTo>
                <a:lnTo>
                  <a:pt x="0" y="153736"/>
                </a:lnTo>
              </a:path>
            </a:pathLst>
          </a:custGeom>
          <a:ln w="7686">
            <a:solidFill>
              <a:srgbClr val="023D0C"/>
            </a:solidFill>
          </a:ln>
        </p:spPr>
        <p:txBody>
          <a:bodyPr wrap="square" lIns="0" tIns="0" rIns="0" bIns="0" rtlCol="0"/>
          <a:lstStyle/>
          <a:p/>
        </p:txBody>
      </p:sp>
      <p:sp>
        <p:nvSpPr>
          <p:cNvPr id="1545" name="object 1545"/>
          <p:cNvSpPr/>
          <p:nvPr/>
        </p:nvSpPr>
        <p:spPr>
          <a:xfrm>
            <a:off x="7014578" y="917909"/>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46" name="object 1546"/>
          <p:cNvSpPr/>
          <p:nvPr/>
        </p:nvSpPr>
        <p:spPr>
          <a:xfrm>
            <a:off x="7145253" y="917909"/>
            <a:ext cx="0" cy="161925"/>
          </a:xfrm>
          <a:custGeom>
            <a:avLst/>
            <a:gdLst/>
            <a:ahLst/>
            <a:cxnLst/>
            <a:rect l="l" t="t" r="r" b="b"/>
            <a:pathLst>
              <a:path w="0" h="161925">
                <a:moveTo>
                  <a:pt x="0" y="0"/>
                </a:moveTo>
                <a:lnTo>
                  <a:pt x="0" y="161423"/>
                </a:lnTo>
              </a:path>
            </a:pathLst>
          </a:custGeom>
          <a:ln w="7686">
            <a:solidFill>
              <a:srgbClr val="023D0C"/>
            </a:solidFill>
          </a:ln>
        </p:spPr>
        <p:txBody>
          <a:bodyPr wrap="square" lIns="0" tIns="0" rIns="0" bIns="0" rtlCol="0"/>
          <a:lstStyle/>
          <a:p/>
        </p:txBody>
      </p:sp>
      <p:sp>
        <p:nvSpPr>
          <p:cNvPr id="1547" name="object 1547"/>
          <p:cNvSpPr/>
          <p:nvPr/>
        </p:nvSpPr>
        <p:spPr>
          <a:xfrm>
            <a:off x="7014578" y="1079332"/>
            <a:ext cx="130810" cy="0"/>
          </a:xfrm>
          <a:custGeom>
            <a:avLst/>
            <a:gdLst/>
            <a:ahLst/>
            <a:cxnLst/>
            <a:rect l="l" t="t" r="r" b="b"/>
            <a:pathLst>
              <a:path w="130809" h="0">
                <a:moveTo>
                  <a:pt x="0" y="0"/>
                </a:moveTo>
                <a:lnTo>
                  <a:pt x="130676" y="0"/>
                </a:lnTo>
              </a:path>
            </a:pathLst>
          </a:custGeom>
          <a:ln w="7686">
            <a:solidFill>
              <a:srgbClr val="023D0C"/>
            </a:solidFill>
          </a:ln>
        </p:spPr>
        <p:txBody>
          <a:bodyPr wrap="square" lIns="0" tIns="0" rIns="0" bIns="0" rtlCol="0"/>
          <a:lstStyle/>
          <a:p/>
        </p:txBody>
      </p:sp>
      <p:sp>
        <p:nvSpPr>
          <p:cNvPr id="1548" name="object 1548"/>
          <p:cNvSpPr/>
          <p:nvPr/>
        </p:nvSpPr>
        <p:spPr>
          <a:xfrm>
            <a:off x="7018421"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49" name="object 1549"/>
          <p:cNvSpPr/>
          <p:nvPr/>
        </p:nvSpPr>
        <p:spPr>
          <a:xfrm>
            <a:off x="7014578" y="1171575"/>
            <a:ext cx="0" cy="154305"/>
          </a:xfrm>
          <a:custGeom>
            <a:avLst/>
            <a:gdLst/>
            <a:ahLst/>
            <a:cxnLst/>
            <a:rect l="l" t="t" r="r" b="b"/>
            <a:pathLst>
              <a:path w="0" h="154305">
                <a:moveTo>
                  <a:pt x="0" y="0"/>
                </a:moveTo>
                <a:lnTo>
                  <a:pt x="0" y="153736"/>
                </a:lnTo>
              </a:path>
            </a:pathLst>
          </a:custGeom>
          <a:ln w="7686">
            <a:solidFill>
              <a:srgbClr val="01640A"/>
            </a:solidFill>
          </a:ln>
        </p:spPr>
        <p:txBody>
          <a:bodyPr wrap="square" lIns="0" tIns="0" rIns="0" bIns="0" rtlCol="0"/>
          <a:lstStyle/>
          <a:p/>
        </p:txBody>
      </p:sp>
      <p:sp>
        <p:nvSpPr>
          <p:cNvPr id="1550" name="object 1550"/>
          <p:cNvSpPr/>
          <p:nvPr/>
        </p:nvSpPr>
        <p:spPr>
          <a:xfrm>
            <a:off x="7014578" y="1171575"/>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51" name="object 1551"/>
          <p:cNvSpPr/>
          <p:nvPr/>
        </p:nvSpPr>
        <p:spPr>
          <a:xfrm>
            <a:off x="7145253" y="1171575"/>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1552" name="object 1552"/>
          <p:cNvSpPr/>
          <p:nvPr/>
        </p:nvSpPr>
        <p:spPr>
          <a:xfrm>
            <a:off x="7014578" y="1332998"/>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53" name="object 1553"/>
          <p:cNvSpPr/>
          <p:nvPr/>
        </p:nvSpPr>
        <p:spPr>
          <a:xfrm>
            <a:off x="7018421"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54" name="object 1554"/>
          <p:cNvSpPr/>
          <p:nvPr/>
        </p:nvSpPr>
        <p:spPr>
          <a:xfrm>
            <a:off x="7014578" y="1425240"/>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55" name="object 1555"/>
          <p:cNvSpPr/>
          <p:nvPr/>
        </p:nvSpPr>
        <p:spPr>
          <a:xfrm>
            <a:off x="7014578" y="1425240"/>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56" name="object 1556"/>
          <p:cNvSpPr/>
          <p:nvPr/>
        </p:nvSpPr>
        <p:spPr>
          <a:xfrm>
            <a:off x="7145253" y="1425240"/>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57" name="object 1557"/>
          <p:cNvSpPr/>
          <p:nvPr/>
        </p:nvSpPr>
        <p:spPr>
          <a:xfrm>
            <a:off x="7014578" y="1586664"/>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58" name="object 1558"/>
          <p:cNvSpPr/>
          <p:nvPr/>
        </p:nvSpPr>
        <p:spPr>
          <a:xfrm>
            <a:off x="7018421"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59" name="object 1559"/>
          <p:cNvSpPr/>
          <p:nvPr/>
        </p:nvSpPr>
        <p:spPr>
          <a:xfrm>
            <a:off x="7014578" y="1678906"/>
            <a:ext cx="0" cy="154305"/>
          </a:xfrm>
          <a:custGeom>
            <a:avLst/>
            <a:gdLst/>
            <a:ahLst/>
            <a:cxnLst/>
            <a:rect l="l" t="t" r="r" b="b"/>
            <a:pathLst>
              <a:path w="0" h="154305">
                <a:moveTo>
                  <a:pt x="0" y="0"/>
                </a:moveTo>
                <a:lnTo>
                  <a:pt x="0" y="153736"/>
                </a:lnTo>
              </a:path>
            </a:pathLst>
          </a:custGeom>
          <a:ln w="7686">
            <a:solidFill>
              <a:srgbClr val="550202"/>
            </a:solidFill>
          </a:ln>
        </p:spPr>
        <p:txBody>
          <a:bodyPr wrap="square" lIns="0" tIns="0" rIns="0" bIns="0" rtlCol="0"/>
          <a:lstStyle/>
          <a:p/>
        </p:txBody>
      </p:sp>
      <p:sp>
        <p:nvSpPr>
          <p:cNvPr id="1560" name="object 1560"/>
          <p:cNvSpPr/>
          <p:nvPr/>
        </p:nvSpPr>
        <p:spPr>
          <a:xfrm>
            <a:off x="7014578" y="1678906"/>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1561" name="object 1561"/>
          <p:cNvSpPr/>
          <p:nvPr/>
        </p:nvSpPr>
        <p:spPr>
          <a:xfrm>
            <a:off x="7145253" y="1678906"/>
            <a:ext cx="0" cy="161925"/>
          </a:xfrm>
          <a:custGeom>
            <a:avLst/>
            <a:gdLst/>
            <a:ahLst/>
            <a:cxnLst/>
            <a:rect l="l" t="t" r="r" b="b"/>
            <a:pathLst>
              <a:path w="0" h="161925">
                <a:moveTo>
                  <a:pt x="0" y="0"/>
                </a:moveTo>
                <a:lnTo>
                  <a:pt x="0" y="161423"/>
                </a:lnTo>
              </a:path>
            </a:pathLst>
          </a:custGeom>
          <a:ln w="7686">
            <a:solidFill>
              <a:srgbClr val="550202"/>
            </a:solidFill>
          </a:ln>
        </p:spPr>
        <p:txBody>
          <a:bodyPr wrap="square" lIns="0" tIns="0" rIns="0" bIns="0" rtlCol="0"/>
          <a:lstStyle/>
          <a:p/>
        </p:txBody>
      </p:sp>
      <p:sp>
        <p:nvSpPr>
          <p:cNvPr id="1562" name="object 1562"/>
          <p:cNvSpPr/>
          <p:nvPr/>
        </p:nvSpPr>
        <p:spPr>
          <a:xfrm>
            <a:off x="7014578" y="1840330"/>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1563" name="object 1563"/>
          <p:cNvSpPr/>
          <p:nvPr/>
        </p:nvSpPr>
        <p:spPr>
          <a:xfrm>
            <a:off x="7018421"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14578" y="1932572"/>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14578" y="1932572"/>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45253" y="1932572"/>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14578" y="209399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8421"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14578" y="2186238"/>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14578" y="218623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45253" y="21862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14578" y="2347661"/>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8421"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4" name="object 1574"/>
          <p:cNvSpPr/>
          <p:nvPr/>
        </p:nvSpPr>
        <p:spPr>
          <a:xfrm>
            <a:off x="7014578" y="2439903"/>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5" name="object 1575"/>
          <p:cNvSpPr/>
          <p:nvPr/>
        </p:nvSpPr>
        <p:spPr>
          <a:xfrm>
            <a:off x="7014578" y="2439903"/>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6" name="object 1576"/>
          <p:cNvSpPr/>
          <p:nvPr/>
        </p:nvSpPr>
        <p:spPr>
          <a:xfrm>
            <a:off x="7145253" y="2439903"/>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77" name="object 1577"/>
          <p:cNvSpPr/>
          <p:nvPr/>
        </p:nvSpPr>
        <p:spPr>
          <a:xfrm>
            <a:off x="7014578" y="2601327"/>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8" name="object 1578"/>
          <p:cNvSpPr/>
          <p:nvPr/>
        </p:nvSpPr>
        <p:spPr>
          <a:xfrm>
            <a:off x="7018421"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79" name="object 1579"/>
          <p:cNvSpPr/>
          <p:nvPr/>
        </p:nvSpPr>
        <p:spPr>
          <a:xfrm>
            <a:off x="7014578" y="2693569"/>
            <a:ext cx="0" cy="154305"/>
          </a:xfrm>
          <a:custGeom>
            <a:avLst/>
            <a:gdLst/>
            <a:ahLst/>
            <a:cxnLst/>
            <a:rect l="l" t="t" r="r" b="b"/>
            <a:pathLst>
              <a:path w="0" h="154305">
                <a:moveTo>
                  <a:pt x="0" y="0"/>
                </a:moveTo>
                <a:lnTo>
                  <a:pt x="0" y="153736"/>
                </a:lnTo>
              </a:path>
            </a:pathLst>
          </a:custGeom>
          <a:ln w="7686">
            <a:solidFill>
              <a:srgbClr val="550202"/>
            </a:solidFill>
          </a:ln>
        </p:spPr>
        <p:txBody>
          <a:bodyPr wrap="square" lIns="0" tIns="0" rIns="0" bIns="0" rtlCol="0"/>
          <a:lstStyle/>
          <a:p/>
        </p:txBody>
      </p:sp>
      <p:sp>
        <p:nvSpPr>
          <p:cNvPr id="1580" name="object 1580"/>
          <p:cNvSpPr/>
          <p:nvPr/>
        </p:nvSpPr>
        <p:spPr>
          <a:xfrm>
            <a:off x="7014578" y="2693569"/>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sp>
        <p:nvSpPr>
          <p:cNvPr id="1581" name="object 1581"/>
          <p:cNvSpPr/>
          <p:nvPr/>
        </p:nvSpPr>
        <p:spPr>
          <a:xfrm>
            <a:off x="7145253" y="2693569"/>
            <a:ext cx="0" cy="161925"/>
          </a:xfrm>
          <a:custGeom>
            <a:avLst/>
            <a:gdLst/>
            <a:ahLst/>
            <a:cxnLst/>
            <a:rect l="l" t="t" r="r" b="b"/>
            <a:pathLst>
              <a:path w="0" h="161925">
                <a:moveTo>
                  <a:pt x="0" y="0"/>
                </a:moveTo>
                <a:lnTo>
                  <a:pt x="0" y="161423"/>
                </a:lnTo>
              </a:path>
            </a:pathLst>
          </a:custGeom>
          <a:ln w="7686">
            <a:solidFill>
              <a:srgbClr val="550202"/>
            </a:solidFill>
          </a:ln>
        </p:spPr>
        <p:txBody>
          <a:bodyPr wrap="square" lIns="0" tIns="0" rIns="0" bIns="0" rtlCol="0"/>
          <a:lstStyle/>
          <a:p/>
        </p:txBody>
      </p:sp>
      <p:sp>
        <p:nvSpPr>
          <p:cNvPr id="1582" name="object 1582"/>
          <p:cNvSpPr/>
          <p:nvPr/>
        </p:nvSpPr>
        <p:spPr>
          <a:xfrm>
            <a:off x="7014578" y="2854993"/>
            <a:ext cx="130810" cy="0"/>
          </a:xfrm>
          <a:custGeom>
            <a:avLst/>
            <a:gdLst/>
            <a:ahLst/>
            <a:cxnLst/>
            <a:rect l="l" t="t" r="r" b="b"/>
            <a:pathLst>
              <a:path w="130809" h="0">
                <a:moveTo>
                  <a:pt x="0" y="0"/>
                </a:moveTo>
                <a:lnTo>
                  <a:pt x="130676" y="0"/>
                </a:lnTo>
              </a:path>
            </a:pathLst>
          </a:custGeom>
          <a:ln w="7686">
            <a:solidFill>
              <a:srgbClr val="550202"/>
            </a:solidFill>
          </a:ln>
        </p:spPr>
        <p:txBody>
          <a:bodyPr wrap="square" lIns="0" tIns="0" rIns="0" bIns="0" rtlCol="0"/>
          <a:lstStyle/>
          <a:p/>
        </p:txBody>
      </p:sp>
      <p:graphicFrame>
        <p:nvGraphicFramePr>
          <p:cNvPr id="1583" name="object 1583"/>
          <p:cNvGraphicFramePr>
            <a:graphicFrameLocks noGrp="1"/>
          </p:cNvGraphicFramePr>
          <p:nvPr/>
        </p:nvGraphicFramePr>
        <p:xfrm>
          <a:off x="315494" y="442901"/>
          <a:ext cx="6918325" cy="2734945"/>
        </p:xfrm>
        <a:graphic>
          <a:graphicData uri="http://schemas.openxmlformats.org/drawingml/2006/table">
            <a:tbl>
              <a:tblPr firstRow="1" bandRow="1">
                <a:tableStyleId>{2D5ABB26-0587-4C30-8999-92F81FD0307C}</a:tableStyleId>
              </a:tblPr>
              <a:tblGrid>
                <a:gridCol w="4070350"/>
                <a:gridCol w="1564639"/>
                <a:gridCol w="875664"/>
                <a:gridCol w="401320"/>
              </a:tblGrid>
              <a:tr h="252089">
                <a:tc>
                  <a:txBody>
                    <a:bodyPr/>
                    <a:lstStyle/>
                    <a:p>
                      <a:pPr>
                        <a:lnSpc>
                          <a:spcPts val="1195"/>
                        </a:lnSpc>
                      </a:pPr>
                      <a:r>
                        <a:rPr dirty="0" sz="1050" spc="15" b="1">
                          <a:solidFill>
                            <a:srgbClr val="007F06"/>
                          </a:solidFill>
                          <a:latin typeface="Arial"/>
                          <a:cs typeface="Arial"/>
                        </a:rPr>
                        <a:t>Industry </a:t>
                      </a:r>
                      <a:r>
                        <a:rPr dirty="0" sz="1050" spc="20" b="1">
                          <a:solidFill>
                            <a:srgbClr val="007F06"/>
                          </a:solidFill>
                          <a:latin typeface="Arial"/>
                          <a:cs typeface="Arial"/>
                        </a:rPr>
                        <a:t>Analysis </a:t>
                      </a:r>
                      <a:r>
                        <a:rPr dirty="0" sz="850" spc="-5" b="1">
                          <a:solidFill>
                            <a:srgbClr val="3E3E3E"/>
                          </a:solidFill>
                          <a:latin typeface="Arial"/>
                          <a:cs typeface="Arial"/>
                        </a:rPr>
                        <a:t>Zacks Industry Rank: </a:t>
                      </a:r>
                      <a:r>
                        <a:rPr dirty="0" sz="850" spc="-5">
                          <a:solidFill>
                            <a:srgbClr val="3E3E3E"/>
                          </a:solidFill>
                          <a:latin typeface="Arial"/>
                          <a:cs typeface="Arial"/>
                        </a:rPr>
                        <a:t>Bottom 40% (153 out of</a:t>
                      </a:r>
                      <a:r>
                        <a:rPr dirty="0" sz="850" spc="25">
                          <a:solidFill>
                            <a:srgbClr val="3E3E3E"/>
                          </a:solidFill>
                          <a:latin typeface="Arial"/>
                          <a:cs typeface="Arial"/>
                        </a:rPr>
                        <a:t> </a:t>
                      </a:r>
                      <a:r>
                        <a:rPr dirty="0" sz="850" spc="-5">
                          <a:solidFill>
                            <a:srgbClr val="3E3E3E"/>
                          </a:solidFill>
                          <a:latin typeface="Arial"/>
                          <a:cs typeface="Arial"/>
                        </a:rPr>
                        <a:t>253)</a:t>
                      </a:r>
                      <a:endParaRPr sz="850">
                        <a:latin typeface="Arial"/>
                        <a:cs typeface="Arial"/>
                      </a:endParaRPr>
                    </a:p>
                  </a:txBody>
                  <a:tcPr marL="0" marR="0" marB="0" marT="0"/>
                </a:tc>
                <a:tc>
                  <a:txBody>
                    <a:bodyPr/>
                    <a:lstStyle/>
                    <a:p>
                      <a:pPr>
                        <a:lnSpc>
                          <a:spcPts val="1195"/>
                        </a:lnSpc>
                      </a:pPr>
                      <a:r>
                        <a:rPr dirty="0" sz="1050" spc="20" b="1">
                          <a:solidFill>
                            <a:srgbClr val="007F06"/>
                          </a:solidFill>
                          <a:latin typeface="Arial"/>
                          <a:cs typeface="Arial"/>
                        </a:rPr>
                        <a:t>Top</a:t>
                      </a:r>
                      <a:r>
                        <a:rPr dirty="0" sz="1050" spc="5" b="1">
                          <a:solidFill>
                            <a:srgbClr val="007F06"/>
                          </a:solidFill>
                          <a:latin typeface="Arial"/>
                          <a:cs typeface="Arial"/>
                        </a:rPr>
                        <a:t> </a:t>
                      </a:r>
                      <a:r>
                        <a:rPr dirty="0" sz="1050" spc="20" b="1">
                          <a:solidFill>
                            <a:srgbClr val="007F06"/>
                          </a:solidFill>
                          <a:latin typeface="Arial"/>
                          <a:cs typeface="Arial"/>
                        </a:rPr>
                        <a:t>Peers</a:t>
                      </a:r>
                      <a:endParaRPr sz="1050">
                        <a:latin typeface="Arial"/>
                        <a:cs typeface="Arial"/>
                      </a:endParaRPr>
                    </a:p>
                  </a:txBody>
                  <a:tcPr marL="0" marR="0" marB="0" marT="0">
                    <a:lnB w="9525">
                      <a:solidFill>
                        <a:srgbClr val="CACACA"/>
                      </a:solidFill>
                      <a:prstDash val="solid"/>
                    </a:lnB>
                  </a:tcPr>
                </a:tc>
                <a:tc gridSpan="2">
                  <a:txBody>
                    <a:bodyPr/>
                    <a:lstStyle/>
                    <a:p>
                      <a:pPr>
                        <a:lnSpc>
                          <a:spcPct val="100000"/>
                        </a:lnSpc>
                      </a:pPr>
                      <a:endParaRPr sz="800">
                        <a:latin typeface="Times New Roman"/>
                        <a:cs typeface="Times New Roman"/>
                      </a:endParaRPr>
                    </a:p>
                  </a:txBody>
                  <a:tcPr marL="0" marR="0" marB="0" marT="0">
                    <a:lnB w="9525">
                      <a:solidFill>
                        <a:srgbClr val="CACACA"/>
                      </a:solidFill>
                      <a:prstDash val="solid"/>
                    </a:lnB>
                  </a:tcPr>
                </a:tc>
                <a:tc hMerge="1">
                  <a:txBody>
                    <a:bodyPr/>
                    <a:lstStyle/>
                    <a:p>
                      <a:pPr/>
                    </a:p>
                  </a:txBody>
                  <a:tcPr marL="0" marR="0" marB="0" marT="0"/>
                </a:tc>
              </a:tr>
              <a:tr h="176797">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85"/>
                        </a:spcBef>
                      </a:pPr>
                      <a:r>
                        <a:rPr dirty="0" sz="850" spc="-5" b="1">
                          <a:solidFill>
                            <a:srgbClr val="3E3E3E"/>
                          </a:solidFill>
                          <a:latin typeface="Arial"/>
                          <a:cs typeface="Arial"/>
                        </a:rPr>
                        <a:t>Company</a:t>
                      </a:r>
                      <a:r>
                        <a:rPr dirty="0" sz="850" spc="-10" b="1">
                          <a:solidFill>
                            <a:srgbClr val="3E3E3E"/>
                          </a:solidFill>
                          <a:latin typeface="Arial"/>
                          <a:cs typeface="Arial"/>
                        </a:rPr>
                        <a:t> </a:t>
                      </a:r>
                      <a:r>
                        <a:rPr dirty="0" sz="850" spc="-5" b="1">
                          <a:solidFill>
                            <a:srgbClr val="3E3E3E"/>
                          </a:solidFill>
                          <a:latin typeface="Arial"/>
                          <a:cs typeface="Arial"/>
                        </a:rPr>
                        <a:t>(Ticker)</a:t>
                      </a:r>
                      <a:endParaRPr sz="850">
                        <a:latin typeface="Arial"/>
                        <a:cs typeface="Arial"/>
                      </a:endParaRPr>
                    </a:p>
                  </a:txBody>
                  <a:tcPr marL="0" marR="0" marB="0" marT="10795">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50800">
                        <a:lnSpc>
                          <a:spcPct val="100000"/>
                        </a:lnSpc>
                        <a:spcBef>
                          <a:spcPts val="85"/>
                        </a:spcBef>
                      </a:pPr>
                      <a:r>
                        <a:rPr dirty="0" sz="850" b="1">
                          <a:solidFill>
                            <a:srgbClr val="3E3E3E"/>
                          </a:solidFill>
                          <a:latin typeface="Arial"/>
                          <a:cs typeface="Arial"/>
                        </a:rPr>
                        <a:t>Rec</a:t>
                      </a:r>
                      <a:endParaRPr sz="850">
                        <a:latin typeface="Arial"/>
                        <a:cs typeface="Arial"/>
                      </a:endParaRPr>
                    </a:p>
                  </a:txBody>
                  <a:tcPr marL="0" marR="0" marB="0" marT="10795">
                    <a:lnT w="9525">
                      <a:solidFill>
                        <a:srgbClr val="CACACA"/>
                      </a:solidFill>
                      <a:prstDash val="solid"/>
                    </a:lnT>
                    <a:lnB w="9525">
                      <a:solidFill>
                        <a:srgbClr val="CACACA"/>
                      </a:solidFill>
                      <a:prstDash val="solid"/>
                    </a:lnB>
                  </a:tcPr>
                </a:tc>
                <a:tc>
                  <a:txBody>
                    <a:bodyPr/>
                    <a:lstStyle/>
                    <a:p>
                      <a:pPr marL="58419">
                        <a:lnSpc>
                          <a:spcPct val="100000"/>
                        </a:lnSpc>
                        <a:spcBef>
                          <a:spcPts val="85"/>
                        </a:spcBef>
                      </a:pPr>
                      <a:r>
                        <a:rPr dirty="0" sz="850" spc="-5" b="1">
                          <a:solidFill>
                            <a:srgbClr val="3E3E3E"/>
                          </a:solidFill>
                          <a:latin typeface="Arial"/>
                          <a:cs typeface="Arial"/>
                        </a:rPr>
                        <a:t>Rank</a:t>
                      </a:r>
                      <a:endParaRPr sz="850">
                        <a:latin typeface="Arial"/>
                        <a:cs typeface="Arial"/>
                      </a:endParaRPr>
                    </a:p>
                  </a:txBody>
                  <a:tcPr marL="0" marR="0" marB="0" marT="10795">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Apple Inc.</a:t>
                      </a:r>
                      <a:r>
                        <a:rPr dirty="0" sz="850" spc="-15">
                          <a:solidFill>
                            <a:srgbClr val="3E3E3E"/>
                          </a:solidFill>
                          <a:latin typeface="Arial"/>
                          <a:cs typeface="Arial"/>
                        </a:rPr>
                        <a:t> </a:t>
                      </a:r>
                      <a:r>
                        <a:rPr dirty="0" sz="850" spc="-5" b="1">
                          <a:solidFill>
                            <a:srgbClr val="3E3E3E"/>
                          </a:solidFill>
                          <a:latin typeface="Arial"/>
                          <a:cs typeface="Arial"/>
                        </a:rPr>
                        <a:t>(AAPL)</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1755">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dirty="0" sz="750" b="1">
                          <a:solidFill>
                            <a:srgbClr val="FFFFFF"/>
                          </a:solidFill>
                          <a:latin typeface="Arial"/>
                          <a:cs typeface="Arial"/>
                        </a:rPr>
                        <a:t>2</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Sony Corporation</a:t>
                      </a:r>
                      <a:r>
                        <a:rPr dirty="0" sz="850">
                          <a:solidFill>
                            <a:srgbClr val="3E3E3E"/>
                          </a:solidFill>
                          <a:latin typeface="Arial"/>
                          <a:cs typeface="Arial"/>
                        </a:rPr>
                        <a:t> </a:t>
                      </a:r>
                      <a:r>
                        <a:rPr dirty="0" sz="850" spc="-5" b="1">
                          <a:solidFill>
                            <a:srgbClr val="3E3E3E"/>
                          </a:solidFill>
                          <a:latin typeface="Arial"/>
                          <a:cs typeface="Arial"/>
                        </a:rPr>
                        <a:t>(SNE)</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1755">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dirty="0" sz="750" b="1">
                          <a:solidFill>
                            <a:srgbClr val="FFFFFF"/>
                          </a:solidFill>
                          <a:latin typeface="Arial"/>
                          <a:cs typeface="Arial"/>
                        </a:rPr>
                        <a:t>1</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algn="r" marR="212725">
                        <a:lnSpc>
                          <a:spcPct val="100000"/>
                        </a:lnSpc>
                        <a:spcBef>
                          <a:spcPts val="330"/>
                        </a:spcBef>
                      </a:pPr>
                      <a:r>
                        <a:rPr dirty="0" sz="850" spc="-5">
                          <a:solidFill>
                            <a:srgbClr val="3E3E3E"/>
                          </a:solidFill>
                          <a:latin typeface="Arial"/>
                          <a:cs typeface="Arial"/>
                        </a:rPr>
                        <a:t>Amazon.com, Inc.</a:t>
                      </a:r>
                      <a:r>
                        <a:rPr dirty="0" sz="850" spc="-25">
                          <a:solidFill>
                            <a:srgbClr val="3E3E3E"/>
                          </a:solidFill>
                          <a:latin typeface="Arial"/>
                          <a:cs typeface="Arial"/>
                        </a:rPr>
                        <a:t> </a:t>
                      </a:r>
                      <a:r>
                        <a:rPr dirty="0" sz="850" spc="-5" b="1">
                          <a:solidFill>
                            <a:srgbClr val="3E3E3E"/>
                          </a:solidFill>
                          <a:latin typeface="Arial"/>
                          <a:cs typeface="Arial"/>
                        </a:rPr>
                        <a:t>(AMZN)</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683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algn="r" marR="186690">
                        <a:lnSpc>
                          <a:spcPct val="100000"/>
                        </a:lnSpc>
                        <a:spcBef>
                          <a:spcPts val="330"/>
                        </a:spcBef>
                      </a:pPr>
                      <a:r>
                        <a:rPr dirty="0" sz="850" spc="-5">
                          <a:solidFill>
                            <a:srgbClr val="3E3E3E"/>
                          </a:solidFill>
                          <a:latin typeface="Arial"/>
                          <a:cs typeface="Arial"/>
                        </a:rPr>
                        <a:t>salesforce.com, inc.</a:t>
                      </a:r>
                      <a:r>
                        <a:rPr dirty="0" sz="850" spc="5">
                          <a:solidFill>
                            <a:srgbClr val="3E3E3E"/>
                          </a:solidFill>
                          <a:latin typeface="Arial"/>
                          <a:cs typeface="Arial"/>
                        </a:rPr>
                        <a:t> </a:t>
                      </a:r>
                      <a:r>
                        <a:rPr dirty="0" sz="850" spc="-5" b="1">
                          <a:solidFill>
                            <a:srgbClr val="3E3E3E"/>
                          </a:solidFill>
                          <a:latin typeface="Arial"/>
                          <a:cs typeface="Arial"/>
                        </a:rPr>
                        <a:t>(CRM)</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683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dirty="0" sz="750" b="1">
                          <a:solidFill>
                            <a:srgbClr val="FFFFFF"/>
                          </a:solidFill>
                          <a:latin typeface="Arial"/>
                          <a:cs typeface="Arial"/>
                        </a:rPr>
                        <a:t>4</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marL="64769">
                        <a:lnSpc>
                          <a:spcPct val="100000"/>
                        </a:lnSpc>
                        <a:spcBef>
                          <a:spcPts val="330"/>
                        </a:spcBef>
                      </a:pPr>
                      <a:r>
                        <a:rPr dirty="0" sz="850" spc="-5">
                          <a:solidFill>
                            <a:srgbClr val="3E3E3E"/>
                          </a:solidFill>
                          <a:latin typeface="Arial"/>
                          <a:cs typeface="Arial"/>
                        </a:rPr>
                        <a:t>Alphabet Inc.</a:t>
                      </a:r>
                      <a:r>
                        <a:rPr dirty="0" sz="850" spc="15">
                          <a:solidFill>
                            <a:srgbClr val="3E3E3E"/>
                          </a:solidFill>
                          <a:latin typeface="Arial"/>
                          <a:cs typeface="Arial"/>
                        </a:rPr>
                        <a:t> </a:t>
                      </a:r>
                      <a:r>
                        <a:rPr dirty="0" sz="850" spc="-5" b="1">
                          <a:solidFill>
                            <a:srgbClr val="3E3E3E"/>
                          </a:solidFill>
                          <a:latin typeface="Arial"/>
                          <a:cs typeface="Arial"/>
                        </a:rPr>
                        <a:t>(GOOGL)</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683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algn="r" marR="172720">
                        <a:lnSpc>
                          <a:spcPct val="100000"/>
                        </a:lnSpc>
                        <a:spcBef>
                          <a:spcPts val="330"/>
                        </a:spcBef>
                      </a:pPr>
                      <a:r>
                        <a:rPr dirty="0" sz="850" spc="-5">
                          <a:solidFill>
                            <a:srgbClr val="3E3E3E"/>
                          </a:solidFill>
                          <a:latin typeface="Arial"/>
                          <a:cs typeface="Arial"/>
                        </a:rPr>
                        <a:t>International </a:t>
                      </a:r>
                      <a:r>
                        <a:rPr dirty="0" sz="850" spc="-15">
                          <a:solidFill>
                            <a:srgbClr val="3E3E3E"/>
                          </a:solidFill>
                          <a:latin typeface="Arial"/>
                          <a:cs typeface="Arial"/>
                        </a:rPr>
                        <a:t>Busine…</a:t>
                      </a:r>
                      <a:r>
                        <a:rPr dirty="0" sz="850" spc="-15" b="1">
                          <a:solidFill>
                            <a:srgbClr val="3E3E3E"/>
                          </a:solidFill>
                          <a:latin typeface="Arial"/>
                          <a:cs typeface="Arial"/>
                        </a:rPr>
                        <a:t>(IBM)</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683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tcPr>
                </a:tc>
                <a:tc>
                  <a:txBody>
                    <a:bodyPr/>
                    <a:lstStyle/>
                    <a:p>
                      <a:pPr algn="r" marR="172720">
                        <a:lnSpc>
                          <a:spcPct val="100000"/>
                        </a:lnSpc>
                        <a:spcBef>
                          <a:spcPts val="330"/>
                        </a:spcBef>
                      </a:pPr>
                      <a:r>
                        <a:rPr dirty="0" sz="850" spc="-5">
                          <a:solidFill>
                            <a:srgbClr val="3E3E3E"/>
                          </a:solidFill>
                          <a:latin typeface="Arial"/>
                          <a:cs typeface="Arial"/>
                        </a:rPr>
                        <a:t>Oracle Corporation</a:t>
                      </a:r>
                      <a:r>
                        <a:rPr dirty="0" sz="850" spc="-35">
                          <a:solidFill>
                            <a:srgbClr val="3E3E3E"/>
                          </a:solidFill>
                          <a:latin typeface="Arial"/>
                          <a:cs typeface="Arial"/>
                        </a:rPr>
                        <a:t> </a:t>
                      </a:r>
                      <a:r>
                        <a:rPr dirty="0" sz="850" spc="-5" b="1">
                          <a:solidFill>
                            <a:srgbClr val="3E3E3E"/>
                          </a:solidFill>
                          <a:latin typeface="Arial"/>
                          <a:cs typeface="Arial"/>
                        </a:rPr>
                        <a:t>(ORCL)</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683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R w="9525">
                      <a:solidFill>
                        <a:srgbClr val="CACACA"/>
                      </a:solidFill>
                      <a:prstDash val="solid"/>
                    </a:lnR>
                    <a:lnT w="9525">
                      <a:solidFill>
                        <a:srgbClr val="CACACA"/>
                      </a:solidFill>
                      <a:prstDash val="solid"/>
                    </a:lnT>
                    <a:lnB w="9525">
                      <a:solidFill>
                        <a:srgbClr val="CACACA"/>
                      </a:solidFill>
                      <a:prstDash val="solid"/>
                    </a:lnB>
                  </a:tcPr>
                </a:tc>
              </a:tr>
              <a:tr h="269039">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lnB w="9525">
                      <a:solidFill>
                        <a:srgbClr val="CACACA"/>
                      </a:solidFill>
                      <a:prstDash val="solid"/>
                    </a:lnB>
                  </a:tcPr>
                </a:tc>
                <a:tc>
                  <a:txBody>
                    <a:bodyPr/>
                    <a:lstStyle/>
                    <a:p>
                      <a:pPr marL="64769">
                        <a:lnSpc>
                          <a:spcPct val="100000"/>
                        </a:lnSpc>
                        <a:spcBef>
                          <a:spcPts val="330"/>
                        </a:spcBef>
                      </a:pPr>
                      <a:r>
                        <a:rPr dirty="0" sz="850" spc="-5">
                          <a:solidFill>
                            <a:srgbClr val="3E3E3E"/>
                          </a:solidFill>
                          <a:latin typeface="Arial"/>
                          <a:cs typeface="Arial"/>
                        </a:rPr>
                        <a:t>VMware, Inc.</a:t>
                      </a:r>
                      <a:r>
                        <a:rPr dirty="0" sz="850" spc="15">
                          <a:solidFill>
                            <a:srgbClr val="3E3E3E"/>
                          </a:solidFill>
                          <a:latin typeface="Arial"/>
                          <a:cs typeface="Arial"/>
                        </a:rPr>
                        <a:t> </a:t>
                      </a:r>
                      <a:r>
                        <a:rPr dirty="0" sz="850" spc="-5" b="1">
                          <a:solidFill>
                            <a:srgbClr val="3E3E3E"/>
                          </a:solidFill>
                          <a:latin typeface="Arial"/>
                          <a:cs typeface="Arial"/>
                        </a:rPr>
                        <a:t>(VMW)</a:t>
                      </a:r>
                      <a:endParaRPr sz="850">
                        <a:latin typeface="Arial"/>
                        <a:cs typeface="Arial"/>
                      </a:endParaRPr>
                    </a:p>
                  </a:txBody>
                  <a:tcPr marL="0" marR="0" marB="0" marT="41910">
                    <a:lnL w="9525">
                      <a:solidFill>
                        <a:srgbClr val="CACACA"/>
                      </a:solidFill>
                      <a:prstDash val="solid"/>
                    </a:lnL>
                    <a:lnT w="9525">
                      <a:solidFill>
                        <a:srgbClr val="CACACA"/>
                      </a:solidFill>
                      <a:prstDash val="solid"/>
                    </a:lnT>
                    <a:lnB w="19050">
                      <a:solidFill>
                        <a:srgbClr val="CACACA"/>
                      </a:solidFill>
                      <a:prstDash val="solid"/>
                    </a:lnB>
                  </a:tcPr>
                </a:tc>
                <a:tc>
                  <a:txBody>
                    <a:bodyPr/>
                    <a:lstStyle/>
                    <a:p>
                      <a:pPr algn="r" marR="71755">
                        <a:lnSpc>
                          <a:spcPct val="100000"/>
                        </a:lnSpc>
                        <a:spcBef>
                          <a:spcPts val="480"/>
                        </a:spcBef>
                      </a:pPr>
                      <a:r>
                        <a:rPr dirty="0" sz="700" b="1">
                          <a:solidFill>
                            <a:srgbClr val="67090A"/>
                          </a:solidFill>
                          <a:latin typeface="Arial"/>
                          <a:cs typeface="Arial"/>
                        </a:rPr>
                        <a:t>Underperform</a:t>
                      </a:r>
                      <a:endParaRPr sz="700">
                        <a:latin typeface="Arial"/>
                        <a:cs typeface="Arial"/>
                      </a:endParaRPr>
                    </a:p>
                  </a:txBody>
                  <a:tcPr marL="0" marR="0" marB="0" marT="60960">
                    <a:lnT w="9525">
                      <a:solidFill>
                        <a:srgbClr val="CACACA"/>
                      </a:solidFill>
                      <a:prstDash val="solid"/>
                    </a:lnT>
                    <a:lnB w="19050">
                      <a:solidFill>
                        <a:srgbClr val="CACACA"/>
                      </a:solidFill>
                      <a:prstDash val="solid"/>
                    </a:lnB>
                  </a:tcPr>
                </a:tc>
                <a:tc>
                  <a:txBody>
                    <a:bodyPr/>
                    <a:lstStyle/>
                    <a:p>
                      <a:pPr marL="219710">
                        <a:lnSpc>
                          <a:spcPct val="100000"/>
                        </a:lnSpc>
                        <a:spcBef>
                          <a:spcPts val="610"/>
                        </a:spcBef>
                      </a:pPr>
                      <a:r>
                        <a:rPr dirty="0" sz="750" b="1">
                          <a:solidFill>
                            <a:srgbClr val="FFFFFF"/>
                          </a:solidFill>
                          <a:latin typeface="Arial"/>
                          <a:cs typeface="Arial"/>
                        </a:rPr>
                        <a:t>4</a:t>
                      </a:r>
                      <a:endParaRPr sz="750">
                        <a:latin typeface="Arial"/>
                        <a:cs typeface="Arial"/>
                      </a:endParaRPr>
                    </a:p>
                  </a:txBody>
                  <a:tcPr marL="0" marR="0" marB="0" marT="77470">
                    <a:lnR w="9525">
                      <a:solidFill>
                        <a:srgbClr val="CACACA"/>
                      </a:solidFill>
                      <a:prstDash val="solid"/>
                    </a:lnR>
                    <a:lnT w="9525">
                      <a:solidFill>
                        <a:srgbClr val="CACACA"/>
                      </a:solidFill>
                      <a:prstDash val="solid"/>
                    </a:lnT>
                    <a:lnB w="19050">
                      <a:solidFill>
                        <a:srgbClr val="CACACA"/>
                      </a:solidFill>
                      <a:prstDash val="solid"/>
                    </a:lnB>
                  </a:tcPr>
                </a:tc>
              </a:tr>
              <a:tr h="253665">
                <a:tc>
                  <a:txBody>
                    <a:bodyPr/>
                    <a:lstStyle/>
                    <a:p>
                      <a:pPr marL="133985">
                        <a:lnSpc>
                          <a:spcPct val="100000"/>
                        </a:lnSpc>
                        <a:spcBef>
                          <a:spcPts val="310"/>
                        </a:spcBef>
                        <a:tabLst>
                          <a:tab pos="1656080" algn="l"/>
                        </a:tabLst>
                      </a:pPr>
                      <a:r>
                        <a:rPr dirty="0" sz="1050" spc="15" b="1">
                          <a:solidFill>
                            <a:srgbClr val="007F06"/>
                          </a:solidFill>
                          <a:latin typeface="Arial"/>
                          <a:cs typeface="Arial"/>
                        </a:rPr>
                        <a:t>Industry</a:t>
                      </a:r>
                      <a:r>
                        <a:rPr dirty="0" sz="1050" spc="30" b="1">
                          <a:solidFill>
                            <a:srgbClr val="007F06"/>
                          </a:solidFill>
                          <a:latin typeface="Arial"/>
                          <a:cs typeface="Arial"/>
                        </a:rPr>
                        <a:t> </a:t>
                      </a:r>
                      <a:r>
                        <a:rPr dirty="0" sz="1050" spc="20" b="1">
                          <a:solidFill>
                            <a:srgbClr val="007F06"/>
                          </a:solidFill>
                          <a:latin typeface="Arial"/>
                          <a:cs typeface="Arial"/>
                        </a:rPr>
                        <a:t>Comparison	</a:t>
                      </a:r>
                      <a:r>
                        <a:rPr dirty="0" sz="850" spc="-5">
                          <a:solidFill>
                            <a:srgbClr val="3E3E3E"/>
                          </a:solidFill>
                          <a:latin typeface="Arial"/>
                          <a:cs typeface="Arial"/>
                        </a:rPr>
                        <a:t>Industry: Computer - Software</a:t>
                      </a:r>
                      <a:endParaRPr sz="850">
                        <a:latin typeface="Arial"/>
                        <a:cs typeface="Arial"/>
                      </a:endParaRPr>
                    </a:p>
                  </a:txBody>
                  <a:tcPr marL="0" marR="0" marB="0" marT="3937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L="384175">
                        <a:lnSpc>
                          <a:spcPct val="100000"/>
                        </a:lnSpc>
                        <a:spcBef>
                          <a:spcPts val="450"/>
                        </a:spcBef>
                      </a:pPr>
                      <a:r>
                        <a:rPr dirty="0" sz="850" spc="-5">
                          <a:solidFill>
                            <a:srgbClr val="3E3E3E"/>
                          </a:solidFill>
                          <a:latin typeface="Arial"/>
                          <a:cs typeface="Arial"/>
                        </a:rPr>
                        <a:t>Industry</a:t>
                      </a:r>
                      <a:r>
                        <a:rPr dirty="0" sz="850" spc="-10">
                          <a:solidFill>
                            <a:srgbClr val="3E3E3E"/>
                          </a:solidFill>
                          <a:latin typeface="Arial"/>
                          <a:cs typeface="Arial"/>
                        </a:rPr>
                        <a:t> </a:t>
                      </a:r>
                      <a:r>
                        <a:rPr dirty="0" sz="850" spc="-5">
                          <a:solidFill>
                            <a:srgbClr val="3E3E3E"/>
                          </a:solidFill>
                          <a:latin typeface="Arial"/>
                          <a:cs typeface="Arial"/>
                        </a:rPr>
                        <a:t>Peers</a:t>
                      </a:r>
                      <a:endParaRPr sz="850">
                        <a:latin typeface="Arial"/>
                        <a:cs typeface="Arial"/>
                      </a:endParaRPr>
                    </a:p>
                  </a:txBody>
                  <a:tcPr marL="0" marR="0" marB="0" marT="5715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a:cs typeface="Times New Roman"/>
                      </a:endParaRPr>
                    </a:p>
                  </a:txBody>
                  <a:tcPr marL="0" marR="0" marB="0" marT="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a:cs typeface="Times New Roman"/>
                      </a:endParaRPr>
                    </a:p>
                  </a:txBody>
                  <a:tcPr marL="0" marR="0" marB="0" marT="0">
                    <a:lnR w="9525">
                      <a:solidFill>
                        <a:srgbClr val="CACACA"/>
                      </a:solidFill>
                      <a:prstDash val="solid"/>
                    </a:lnR>
                    <a:lnT w="19050">
                      <a:solidFill>
                        <a:srgbClr val="CACACA"/>
                      </a:solidFill>
                      <a:prstDash val="solid"/>
                    </a:lnT>
                    <a:lnB w="9525">
                      <a:solidFill>
                        <a:srgbClr val="CACACA"/>
                      </a:solidFill>
                      <a:prstDash val="solid"/>
                    </a:lnB>
                  </a:tcPr>
                </a:tc>
              </a:tr>
            </a:tbl>
          </a:graphicData>
        </a:graphic>
      </p:graphicFrame>
      <p:sp>
        <p:nvSpPr>
          <p:cNvPr id="1584" name="object 1584"/>
          <p:cNvSpPr/>
          <p:nvPr/>
        </p:nvSpPr>
        <p:spPr>
          <a:xfrm>
            <a:off x="319338" y="9811585"/>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585" name="object 1585"/>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586" name="object 1586"/>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587" name="object 1587"/>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588" name="object 1588"/>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589" name="object 1589"/>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590" name="object 159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591" name="object 1591"/>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592" name="object 1592"/>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0"/>
              </a:rPr>
              <a:t>www.zacks.com</a:t>
            </a:r>
            <a:endParaRPr sz="850">
              <a:latin typeface="Arial"/>
              <a:cs typeface="Arial"/>
            </a:endParaRPr>
          </a:p>
        </p:txBody>
      </p:sp>
      <p:sp>
        <p:nvSpPr>
          <p:cNvPr id="1593" name="object 1593"/>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10</a:t>
            </a:fld>
            <a:r>
              <a:rPr dirty="0" spc="-5"/>
              <a:t> of</a:t>
            </a:r>
            <a:r>
              <a:rPr dirty="0" spc="-65"/>
              <a:t> </a:t>
            </a:r>
            <a:r>
              <a:rPr dirty="0" spc="-5"/>
              <a:t>11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7534" cy="272986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Stock Rating</a:t>
            </a:r>
            <a:r>
              <a:rPr dirty="0" sz="1050" spc="-15" b="1">
                <a:solidFill>
                  <a:srgbClr val="007F06"/>
                </a:solidFill>
                <a:latin typeface="Arial"/>
                <a:cs typeface="Arial"/>
              </a:rPr>
              <a:t> </a:t>
            </a:r>
            <a:r>
              <a:rPr dirty="0" sz="1050" spc="20" b="1">
                <a:solidFill>
                  <a:srgbClr val="007F06"/>
                </a:solidFill>
                <a:latin typeface="Arial"/>
                <a:cs typeface="Arial"/>
              </a:rPr>
              <a:t>System</a:t>
            </a:r>
            <a:endParaRPr sz="1050">
              <a:latin typeface="Arial"/>
              <a:cs typeface="Arial"/>
            </a:endParaRPr>
          </a:p>
          <a:p>
            <a:pPr algn="just" marL="12700" marR="6985">
              <a:lnSpc>
                <a:spcPct val="112700"/>
              </a:lnSpc>
              <a:spcBef>
                <a:spcPts val="565"/>
              </a:spcBef>
            </a:pPr>
            <a:r>
              <a:rPr dirty="0" sz="850" spc="-5">
                <a:solidFill>
                  <a:srgbClr val="3E3E3E"/>
                </a:solidFill>
                <a:latin typeface="Arial"/>
                <a:cs typeface="Arial"/>
              </a:rPr>
              <a:t>We offer two rating systems that take into account investors' holding horizons: Zacks Rank and Zacks Recommendation. Each provides valuable  insights</a:t>
            </a:r>
            <a:r>
              <a:rPr dirty="0" sz="850" spc="10">
                <a:solidFill>
                  <a:srgbClr val="3E3E3E"/>
                </a:solidFill>
                <a:latin typeface="Arial"/>
                <a:cs typeface="Arial"/>
              </a:rPr>
              <a:t> </a:t>
            </a:r>
            <a:r>
              <a:rPr dirty="0" sz="850" spc="-5">
                <a:solidFill>
                  <a:srgbClr val="3E3E3E"/>
                </a:solidFill>
                <a:latin typeface="Arial"/>
                <a:cs typeface="Arial"/>
              </a:rPr>
              <a:t>into</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future</a:t>
            </a:r>
            <a:r>
              <a:rPr dirty="0" sz="850" spc="10">
                <a:solidFill>
                  <a:srgbClr val="3E3E3E"/>
                </a:solidFill>
                <a:latin typeface="Arial"/>
                <a:cs typeface="Arial"/>
              </a:rPr>
              <a:t> </a:t>
            </a:r>
            <a:r>
              <a:rPr dirty="0" sz="850" spc="-5">
                <a:solidFill>
                  <a:srgbClr val="3E3E3E"/>
                </a:solidFill>
                <a:latin typeface="Arial"/>
                <a:cs typeface="Arial"/>
              </a:rPr>
              <a:t>profitability</a:t>
            </a:r>
            <a:r>
              <a:rPr dirty="0" sz="850" spc="10">
                <a:solidFill>
                  <a:srgbClr val="3E3E3E"/>
                </a:solidFill>
                <a:latin typeface="Arial"/>
                <a:cs typeface="Arial"/>
              </a:rPr>
              <a:t> </a:t>
            </a:r>
            <a:r>
              <a:rPr dirty="0" sz="850" spc="-5">
                <a:solidFill>
                  <a:srgbClr val="3E3E3E"/>
                </a:solidFill>
                <a:latin typeface="Arial"/>
                <a:cs typeface="Arial"/>
              </a:rPr>
              <a:t>of</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stock</a:t>
            </a:r>
            <a:r>
              <a:rPr dirty="0" sz="850" spc="10">
                <a:solidFill>
                  <a:srgbClr val="3E3E3E"/>
                </a:solidFill>
                <a:latin typeface="Arial"/>
                <a:cs typeface="Arial"/>
              </a:rPr>
              <a:t> </a:t>
            </a:r>
            <a:r>
              <a:rPr dirty="0" sz="850" spc="-5">
                <a:solidFill>
                  <a:srgbClr val="3E3E3E"/>
                </a:solidFill>
                <a:latin typeface="Arial"/>
                <a:cs typeface="Arial"/>
              </a:rPr>
              <a:t>and</a:t>
            </a:r>
            <a:r>
              <a:rPr dirty="0" sz="850" spc="10">
                <a:solidFill>
                  <a:srgbClr val="3E3E3E"/>
                </a:solidFill>
                <a:latin typeface="Arial"/>
                <a:cs typeface="Arial"/>
              </a:rPr>
              <a:t> </a:t>
            </a:r>
            <a:r>
              <a:rPr dirty="0" sz="850" spc="-5">
                <a:solidFill>
                  <a:srgbClr val="3E3E3E"/>
                </a:solidFill>
                <a:latin typeface="Arial"/>
                <a:cs typeface="Arial"/>
              </a:rPr>
              <a:t>can</a:t>
            </a:r>
            <a:r>
              <a:rPr dirty="0" sz="850" spc="10">
                <a:solidFill>
                  <a:srgbClr val="3E3E3E"/>
                </a:solidFill>
                <a:latin typeface="Arial"/>
                <a:cs typeface="Arial"/>
              </a:rPr>
              <a:t> </a:t>
            </a:r>
            <a:r>
              <a:rPr dirty="0" sz="850" spc="-5">
                <a:solidFill>
                  <a:srgbClr val="3E3E3E"/>
                </a:solidFill>
                <a:latin typeface="Arial"/>
                <a:cs typeface="Arial"/>
              </a:rPr>
              <a:t>be</a:t>
            </a:r>
            <a:r>
              <a:rPr dirty="0" sz="850" spc="10">
                <a:solidFill>
                  <a:srgbClr val="3E3E3E"/>
                </a:solidFill>
                <a:latin typeface="Arial"/>
                <a:cs typeface="Arial"/>
              </a:rPr>
              <a:t> </a:t>
            </a:r>
            <a:r>
              <a:rPr dirty="0" sz="850" spc="-5">
                <a:solidFill>
                  <a:srgbClr val="3E3E3E"/>
                </a:solidFill>
                <a:latin typeface="Arial"/>
                <a:cs typeface="Arial"/>
              </a:rPr>
              <a:t>used</a:t>
            </a:r>
            <a:r>
              <a:rPr dirty="0" sz="850" spc="10">
                <a:solidFill>
                  <a:srgbClr val="3E3E3E"/>
                </a:solidFill>
                <a:latin typeface="Arial"/>
                <a:cs typeface="Arial"/>
              </a:rPr>
              <a:t> </a:t>
            </a:r>
            <a:r>
              <a:rPr dirty="0" sz="850" spc="-5">
                <a:solidFill>
                  <a:srgbClr val="3E3E3E"/>
                </a:solidFill>
                <a:latin typeface="Arial"/>
                <a:cs typeface="Arial"/>
              </a:rPr>
              <a:t>separately</a:t>
            </a:r>
            <a:r>
              <a:rPr dirty="0" sz="850" spc="10">
                <a:solidFill>
                  <a:srgbClr val="3E3E3E"/>
                </a:solidFill>
                <a:latin typeface="Arial"/>
                <a:cs typeface="Arial"/>
              </a:rPr>
              <a:t> </a:t>
            </a:r>
            <a:r>
              <a:rPr dirty="0" sz="850" spc="-5">
                <a:solidFill>
                  <a:srgbClr val="3E3E3E"/>
                </a:solidFill>
                <a:latin typeface="Arial"/>
                <a:cs typeface="Arial"/>
              </a:rPr>
              <a:t>or</a:t>
            </a:r>
            <a:r>
              <a:rPr dirty="0" sz="850" spc="10">
                <a:solidFill>
                  <a:srgbClr val="3E3E3E"/>
                </a:solidFill>
                <a:latin typeface="Arial"/>
                <a:cs typeface="Arial"/>
              </a:rPr>
              <a:t> </a:t>
            </a:r>
            <a:r>
              <a:rPr dirty="0" sz="850" spc="-5">
                <a:solidFill>
                  <a:srgbClr val="3E3E3E"/>
                </a:solidFill>
                <a:latin typeface="Arial"/>
                <a:cs typeface="Arial"/>
              </a:rPr>
              <a:t>in</a:t>
            </a:r>
            <a:r>
              <a:rPr dirty="0" sz="850" spc="10">
                <a:solidFill>
                  <a:srgbClr val="3E3E3E"/>
                </a:solidFill>
                <a:latin typeface="Arial"/>
                <a:cs typeface="Arial"/>
              </a:rPr>
              <a:t> </a:t>
            </a:r>
            <a:r>
              <a:rPr dirty="0" sz="850" spc="-5">
                <a:solidFill>
                  <a:srgbClr val="3E3E3E"/>
                </a:solidFill>
                <a:latin typeface="Arial"/>
                <a:cs typeface="Arial"/>
              </a:rPr>
              <a:t>combination</a:t>
            </a:r>
            <a:r>
              <a:rPr dirty="0" sz="850" spc="10">
                <a:solidFill>
                  <a:srgbClr val="3E3E3E"/>
                </a:solidFill>
                <a:latin typeface="Arial"/>
                <a:cs typeface="Arial"/>
              </a:rPr>
              <a:t> </a:t>
            </a:r>
            <a:r>
              <a:rPr dirty="0" sz="850" spc="-5">
                <a:solidFill>
                  <a:srgbClr val="3E3E3E"/>
                </a:solidFill>
                <a:latin typeface="Arial"/>
                <a:cs typeface="Arial"/>
              </a:rPr>
              <a:t>with</a:t>
            </a:r>
            <a:r>
              <a:rPr dirty="0" sz="850" spc="10">
                <a:solidFill>
                  <a:srgbClr val="3E3E3E"/>
                </a:solidFill>
                <a:latin typeface="Arial"/>
                <a:cs typeface="Arial"/>
              </a:rPr>
              <a:t> </a:t>
            </a:r>
            <a:r>
              <a:rPr dirty="0" sz="850" spc="-5">
                <a:solidFill>
                  <a:srgbClr val="3E3E3E"/>
                </a:solidFill>
                <a:latin typeface="Arial"/>
                <a:cs typeface="Arial"/>
              </a:rPr>
              <a:t>each</a:t>
            </a:r>
            <a:r>
              <a:rPr dirty="0" sz="850" spc="10">
                <a:solidFill>
                  <a:srgbClr val="3E3E3E"/>
                </a:solidFill>
                <a:latin typeface="Arial"/>
                <a:cs typeface="Arial"/>
              </a:rPr>
              <a:t> </a:t>
            </a:r>
            <a:r>
              <a:rPr dirty="0" sz="850" spc="-5">
                <a:solidFill>
                  <a:srgbClr val="3E3E3E"/>
                </a:solidFill>
                <a:latin typeface="Arial"/>
                <a:cs typeface="Arial"/>
              </a:rPr>
              <a:t>other</a:t>
            </a:r>
            <a:r>
              <a:rPr dirty="0" sz="850" spc="10">
                <a:solidFill>
                  <a:srgbClr val="3E3E3E"/>
                </a:solidFill>
                <a:latin typeface="Arial"/>
                <a:cs typeface="Arial"/>
              </a:rPr>
              <a:t> </a:t>
            </a:r>
            <a:r>
              <a:rPr dirty="0" sz="850" spc="-5">
                <a:solidFill>
                  <a:srgbClr val="3E3E3E"/>
                </a:solidFill>
                <a:latin typeface="Arial"/>
                <a:cs typeface="Arial"/>
              </a:rPr>
              <a:t>depending</a:t>
            </a:r>
            <a:r>
              <a:rPr dirty="0" sz="850" spc="15">
                <a:solidFill>
                  <a:srgbClr val="3E3E3E"/>
                </a:solidFill>
                <a:latin typeface="Arial"/>
                <a:cs typeface="Arial"/>
              </a:rPr>
              <a:t> </a:t>
            </a:r>
            <a:r>
              <a:rPr dirty="0" sz="850" spc="-5">
                <a:solidFill>
                  <a:srgbClr val="3E3E3E"/>
                </a:solidFill>
                <a:latin typeface="Arial"/>
                <a:cs typeface="Arial"/>
              </a:rPr>
              <a:t>on</a:t>
            </a:r>
            <a:r>
              <a:rPr dirty="0" sz="850" spc="10">
                <a:solidFill>
                  <a:srgbClr val="3E3E3E"/>
                </a:solidFill>
                <a:latin typeface="Arial"/>
                <a:cs typeface="Arial"/>
              </a:rPr>
              <a:t> </a:t>
            </a:r>
            <a:r>
              <a:rPr dirty="0" sz="850" spc="-5">
                <a:solidFill>
                  <a:srgbClr val="3E3E3E"/>
                </a:solidFill>
                <a:latin typeface="Arial"/>
                <a:cs typeface="Arial"/>
              </a:rPr>
              <a:t>your</a:t>
            </a:r>
            <a:r>
              <a:rPr dirty="0" sz="850" spc="10">
                <a:solidFill>
                  <a:srgbClr val="3E3E3E"/>
                </a:solidFill>
                <a:latin typeface="Arial"/>
                <a:cs typeface="Arial"/>
              </a:rPr>
              <a:t> </a:t>
            </a:r>
            <a:r>
              <a:rPr dirty="0" sz="850" spc="-5">
                <a:solidFill>
                  <a:srgbClr val="3E3E3E"/>
                </a:solidFill>
                <a:latin typeface="Arial"/>
                <a:cs typeface="Arial"/>
              </a:rPr>
              <a:t>investment</a:t>
            </a:r>
            <a:r>
              <a:rPr dirty="0" sz="850" spc="10">
                <a:solidFill>
                  <a:srgbClr val="3E3E3E"/>
                </a:solidFill>
                <a:latin typeface="Arial"/>
                <a:cs typeface="Arial"/>
              </a:rPr>
              <a:t> </a:t>
            </a:r>
            <a:r>
              <a:rPr dirty="0" sz="850" spc="-5">
                <a:solidFill>
                  <a:srgbClr val="3E3E3E"/>
                </a:solidFill>
                <a:latin typeface="Arial"/>
                <a:cs typeface="Arial"/>
              </a:rPr>
              <a:t>style.</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Recommendation</a:t>
            </a:r>
            <a:endParaRPr sz="1050">
              <a:latin typeface="Arial"/>
              <a:cs typeface="Arial"/>
            </a:endParaRPr>
          </a:p>
          <a:p>
            <a:pPr algn="just" marL="12700" marR="5715">
              <a:lnSpc>
                <a:spcPct val="112700"/>
              </a:lnSpc>
              <a:spcBef>
                <a:spcPts val="565"/>
              </a:spcBef>
            </a:pPr>
            <a:r>
              <a:rPr dirty="0" sz="850" spc="-5">
                <a:solidFill>
                  <a:srgbClr val="3E3E3E"/>
                </a:solidFill>
                <a:latin typeface="Arial"/>
                <a:cs typeface="Arial"/>
              </a:rPr>
              <a:t>The Zacks Recommendation aims to predict performance over the next 6 to 12 months. The foundation for the quantitatively determined Zacks  Recommendation is trends in the company's estimate revisions and earnings outlook. The Zacks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Zacks quantitative rating system. But we have given our analysts the ability to override the Zacks Recommendation for the 1200  stocks that they follow. The reason for the analyst over-rides is that there are often factors such as valuation, industry conditions and  management effectiveness that a trained investment professional can spot better than a quantitative</a:t>
            </a:r>
            <a:r>
              <a:rPr dirty="0" sz="850" spc="35">
                <a:solidFill>
                  <a:srgbClr val="3E3E3E"/>
                </a:solidFill>
                <a:latin typeface="Arial"/>
                <a:cs typeface="Arial"/>
              </a:rPr>
              <a:t> </a:t>
            </a:r>
            <a:r>
              <a:rPr dirty="0" sz="850" spc="-5">
                <a:solidFill>
                  <a:srgbClr val="3E3E3E"/>
                </a:solidFill>
                <a:latin typeface="Arial"/>
                <a:cs typeface="Arial"/>
              </a:rPr>
              <a:t>model.</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Rank</a:t>
            </a:r>
            <a:endParaRPr sz="1050">
              <a:latin typeface="Arial"/>
              <a:cs typeface="Arial"/>
            </a:endParaRPr>
          </a:p>
          <a:p>
            <a:pPr algn="just" marL="12700" marR="5080">
              <a:lnSpc>
                <a:spcPct val="112700"/>
              </a:lnSpc>
              <a:spcBef>
                <a:spcPts val="565"/>
              </a:spcBef>
            </a:pPr>
            <a:r>
              <a:rPr dirty="0" sz="850" spc="-5">
                <a:solidFill>
                  <a:srgbClr val="3E3E3E"/>
                </a:solidFill>
                <a:latin typeface="Arial"/>
                <a:cs typeface="Arial"/>
              </a:rPr>
              <a:t>The Zacks Rank is our short-term rating system that is most effective over the one- to three-month holding horizon. The underlying driver for the  quantitatively-determined Zacks Rank is the same as the Zacks Recommendation, and reflects trends in earnings estimate</a:t>
            </a:r>
            <a:r>
              <a:rPr dirty="0" sz="850" spc="130">
                <a:solidFill>
                  <a:srgbClr val="3E3E3E"/>
                </a:solidFill>
                <a:latin typeface="Arial"/>
                <a:cs typeface="Arial"/>
              </a:rPr>
              <a:t> </a:t>
            </a:r>
            <a:r>
              <a:rPr dirty="0" sz="850" spc="-5">
                <a:solidFill>
                  <a:srgbClr val="3E3E3E"/>
                </a:solidFill>
                <a:latin typeface="Arial"/>
                <a:cs typeface="Arial"/>
              </a:rPr>
              <a:t>revisions.</a:t>
            </a:r>
            <a:endParaRPr sz="850">
              <a:latin typeface="Arial"/>
              <a:cs typeface="Arial"/>
            </a:endParaRPr>
          </a:p>
        </p:txBody>
      </p:sp>
      <p:sp>
        <p:nvSpPr>
          <p:cNvPr id="3" name="object 3"/>
          <p:cNvSpPr/>
          <p:nvPr/>
        </p:nvSpPr>
        <p:spPr>
          <a:xfrm>
            <a:off x="319338" y="3223961"/>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4" name="object 4"/>
          <p:cNvSpPr txBox="1"/>
          <p:nvPr/>
        </p:nvSpPr>
        <p:spPr>
          <a:xfrm>
            <a:off x="302794" y="3353468"/>
            <a:ext cx="5121275" cy="5543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a:p>
            <a:pPr marL="12700" marR="5080">
              <a:lnSpc>
                <a:spcPct val="112700"/>
              </a:lnSpc>
              <a:spcBef>
                <a:spcPts val="565"/>
              </a:spcBef>
            </a:pPr>
            <a:r>
              <a:rPr dirty="0" sz="850" spc="-5">
                <a:solidFill>
                  <a:srgbClr val="3E3E3E"/>
                </a:solidFill>
                <a:latin typeface="Arial"/>
                <a:cs typeface="Arial"/>
              </a:rPr>
              <a:t>The Zacks Style Score is as a complementary indicator to the Zacks rating system, giving investors a way  to focus on the highest rated stocks that best fit their own stock picking</a:t>
            </a:r>
            <a:r>
              <a:rPr dirty="0" sz="850" spc="40">
                <a:solidFill>
                  <a:srgbClr val="3E3E3E"/>
                </a:solidFill>
                <a:latin typeface="Arial"/>
                <a:cs typeface="Arial"/>
              </a:rPr>
              <a:t> </a:t>
            </a:r>
            <a:r>
              <a:rPr dirty="0" sz="850" spc="-5">
                <a:solidFill>
                  <a:srgbClr val="3E3E3E"/>
                </a:solidFill>
                <a:latin typeface="Arial"/>
                <a:cs typeface="Arial"/>
              </a:rPr>
              <a:t>preferences.</a:t>
            </a:r>
            <a:endParaRPr sz="850">
              <a:latin typeface="Arial"/>
              <a:cs typeface="Arial"/>
            </a:endParaRPr>
          </a:p>
        </p:txBody>
      </p:sp>
      <p:sp>
        <p:nvSpPr>
          <p:cNvPr id="5" name="object 5"/>
          <p:cNvSpPr txBox="1"/>
          <p:nvPr/>
        </p:nvSpPr>
        <p:spPr>
          <a:xfrm>
            <a:off x="302794" y="3997626"/>
            <a:ext cx="5125720" cy="7556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Academic research has proven that stocks with the best Value, Growth and Momentum characteristics  outperform the market. The Zacks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dirty="0" sz="850" spc="55">
                <a:solidFill>
                  <a:srgbClr val="3E3E3E"/>
                </a:solidFill>
                <a:latin typeface="Arial"/>
                <a:cs typeface="Arial"/>
              </a:rPr>
              <a:t> </a:t>
            </a:r>
            <a:r>
              <a:rPr dirty="0" sz="850" spc="-5">
                <a:solidFill>
                  <a:srgbClr val="3E3E3E"/>
                </a:solidFill>
                <a:latin typeface="Arial"/>
                <a:cs typeface="Arial"/>
              </a:rPr>
              <a:t>board.</a:t>
            </a:r>
            <a:endParaRPr sz="850">
              <a:latin typeface="Arial"/>
              <a:cs typeface="Arial"/>
            </a:endParaRPr>
          </a:p>
        </p:txBody>
      </p:sp>
      <p:sp>
        <p:nvSpPr>
          <p:cNvPr id="6" name="object 6"/>
          <p:cNvSpPr/>
          <p:nvPr/>
        </p:nvSpPr>
        <p:spPr>
          <a:xfrm>
            <a:off x="5580981" y="3581400"/>
            <a:ext cx="1644984" cy="830179"/>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5580981" y="3581400"/>
            <a:ext cx="1644984" cy="1229894"/>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5711658" y="3691689"/>
            <a:ext cx="59944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Value</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9" name="object 9"/>
          <p:cNvSpPr/>
          <p:nvPr/>
        </p:nvSpPr>
        <p:spPr>
          <a:xfrm>
            <a:off x="6964613" y="370438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14750"/>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11" name="object 11"/>
          <p:cNvSpPr/>
          <p:nvPr/>
        </p:nvSpPr>
        <p:spPr>
          <a:xfrm>
            <a:off x="6960769" y="3700546"/>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0054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00546"/>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86196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3968415"/>
            <a:ext cx="671195"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Growth</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16" name="object 16"/>
          <p:cNvSpPr/>
          <p:nvPr/>
        </p:nvSpPr>
        <p:spPr>
          <a:xfrm>
            <a:off x="6964613" y="39811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3991476"/>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18" name="object 18"/>
          <p:cNvSpPr/>
          <p:nvPr/>
        </p:nvSpPr>
        <p:spPr>
          <a:xfrm>
            <a:off x="6960769" y="39772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397727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39772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3869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45142"/>
            <a:ext cx="8623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Momentum</a:t>
            </a:r>
            <a:r>
              <a:rPr dirty="0" sz="850" spc="-45">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23" name="object 23"/>
          <p:cNvSpPr/>
          <p:nvPr/>
        </p:nvSpPr>
        <p:spPr>
          <a:xfrm>
            <a:off x="6964613" y="42578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95360" y="4268203"/>
            <a:ext cx="74295" cy="145415"/>
          </a:xfrm>
          <a:prstGeom prst="rect">
            <a:avLst/>
          </a:prstGeom>
        </p:spPr>
        <p:txBody>
          <a:bodyPr wrap="square" lIns="0" tIns="17145" rIns="0" bIns="0" rtlCol="0" vert="horz">
            <a:spAutoFit/>
          </a:bodyPr>
          <a:lstStyle/>
          <a:p>
            <a:pPr>
              <a:lnSpc>
                <a:spcPct val="100000"/>
              </a:lnSpc>
              <a:spcBef>
                <a:spcPts val="135"/>
              </a:spcBef>
            </a:pPr>
            <a:r>
              <a:rPr dirty="0" sz="750" spc="20" b="1">
                <a:solidFill>
                  <a:srgbClr val="434343"/>
                </a:solidFill>
                <a:latin typeface="Arial"/>
                <a:cs typeface="Arial"/>
              </a:rPr>
              <a:t>F</a:t>
            </a:r>
            <a:endParaRPr sz="750">
              <a:latin typeface="Arial"/>
              <a:cs typeface="Arial"/>
            </a:endParaRPr>
          </a:p>
        </p:txBody>
      </p:sp>
      <p:sp>
        <p:nvSpPr>
          <p:cNvPr id="25" name="object 25"/>
          <p:cNvSpPr/>
          <p:nvPr/>
        </p:nvSpPr>
        <p:spPr>
          <a:xfrm>
            <a:off x="6960769" y="42539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53998"/>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539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1542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21868"/>
            <a:ext cx="56896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VGM</a:t>
            </a:r>
            <a:r>
              <a:rPr dirty="0" sz="850" spc="-6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30" name="object 30"/>
          <p:cNvSpPr/>
          <p:nvPr/>
        </p:nvSpPr>
        <p:spPr>
          <a:xfrm>
            <a:off x="6964613" y="4534568"/>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95360" y="4544929"/>
            <a:ext cx="74295" cy="145415"/>
          </a:xfrm>
          <a:prstGeom prst="rect">
            <a:avLst/>
          </a:prstGeom>
        </p:spPr>
        <p:txBody>
          <a:bodyPr wrap="square" lIns="0" tIns="17145" rIns="0" bIns="0" rtlCol="0" vert="horz">
            <a:spAutoFit/>
          </a:bodyPr>
          <a:lstStyle/>
          <a:p>
            <a:pPr>
              <a:lnSpc>
                <a:spcPct val="100000"/>
              </a:lnSpc>
              <a:spcBef>
                <a:spcPts val="135"/>
              </a:spcBef>
            </a:pPr>
            <a:r>
              <a:rPr dirty="0" sz="750" spc="20" b="1">
                <a:solidFill>
                  <a:srgbClr val="FFFFFF"/>
                </a:solidFill>
                <a:latin typeface="Arial"/>
                <a:cs typeface="Arial"/>
              </a:rPr>
              <a:t>F</a:t>
            </a:r>
            <a:endParaRPr sz="750">
              <a:latin typeface="Arial"/>
              <a:cs typeface="Arial"/>
            </a:endParaRPr>
          </a:p>
        </p:txBody>
      </p:sp>
      <p:sp>
        <p:nvSpPr>
          <p:cNvPr id="32" name="object 32"/>
          <p:cNvSpPr/>
          <p:nvPr/>
        </p:nvSpPr>
        <p:spPr>
          <a:xfrm>
            <a:off x="6960769" y="453072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30725"/>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3072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692148"/>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577556"/>
            <a:ext cx="0" cy="1229995"/>
          </a:xfrm>
          <a:custGeom>
            <a:avLst/>
            <a:gdLst/>
            <a:ahLst/>
            <a:cxnLst/>
            <a:rect l="l" t="t" r="r" b="b"/>
            <a:pathLst>
              <a:path w="0"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577556"/>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577556"/>
            <a:ext cx="0" cy="1237615"/>
          </a:xfrm>
          <a:custGeom>
            <a:avLst/>
            <a:gdLst/>
            <a:ahLst/>
            <a:cxnLst/>
            <a:rect l="l" t="t" r="r" b="b"/>
            <a:pathLst>
              <a:path w="0"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15138"/>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27634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4843178"/>
            <a:ext cx="6947534" cy="4653280"/>
          </a:xfrm>
          <a:prstGeom prst="rect">
            <a:avLst/>
          </a:prstGeom>
        </p:spPr>
        <p:txBody>
          <a:bodyPr wrap="square" lIns="0" tIns="12700" rIns="0" bIns="0" rtlCol="0" vert="horz">
            <a:spAutoFit/>
          </a:bodyPr>
          <a:lstStyle/>
          <a:p>
            <a:pPr algn="just" marL="12700" marR="10795">
              <a:lnSpc>
                <a:spcPct val="112700"/>
              </a:lnSpc>
              <a:spcBef>
                <a:spcPts val="100"/>
              </a:spcBef>
            </a:pPr>
            <a:r>
              <a:rPr dirty="0" sz="850" spc="-5">
                <a:solidFill>
                  <a:srgbClr val="3E3E3E"/>
                </a:solidFill>
                <a:latin typeface="Arial"/>
                <a:cs typeface="Arial"/>
              </a:rPr>
              <a:t>As an investor, you want to buy stocks with the highest probability of success. That means buying stocks with a Zacks Recommendation of  Outperform, which also has a Style Score of an A or a B.</a:t>
            </a:r>
            <a:endParaRPr sz="850">
              <a:latin typeface="Arial"/>
              <a:cs typeface="Arial"/>
            </a:endParaRPr>
          </a:p>
          <a:p>
            <a:pPr>
              <a:lnSpc>
                <a:spcPct val="100000"/>
              </a:lnSpc>
            </a:pPr>
            <a:endParaRPr sz="9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pPr>
            <a:r>
              <a:rPr dirty="0" sz="1050" spc="20" b="1">
                <a:solidFill>
                  <a:srgbClr val="007F06"/>
                </a:solidFill>
                <a:latin typeface="Arial"/>
                <a:cs typeface="Arial"/>
              </a:rPr>
              <a:t>Disclosures</a:t>
            </a:r>
            <a:endParaRPr sz="1050">
              <a:latin typeface="Arial"/>
              <a:cs typeface="Arial"/>
            </a:endParaRPr>
          </a:p>
          <a:p>
            <a:pPr algn="just" marL="12700" marR="5080">
              <a:lnSpc>
                <a:spcPct val="112700"/>
              </a:lnSpc>
              <a:spcBef>
                <a:spcPts val="565"/>
              </a:spcBef>
            </a:pPr>
            <a:r>
              <a:rPr dirty="0" sz="850" spc="-5" b="1">
                <a:solidFill>
                  <a:srgbClr val="3E3E3E"/>
                </a:solidFill>
                <a:latin typeface="Arial"/>
                <a:cs typeface="Arial"/>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Zacks Consensus estimates, unless indicated otherwise on the report's first page.  </a:t>
            </a:r>
            <a:r>
              <a:rPr dirty="0" sz="850" spc="-5">
                <a:solidFill>
                  <a:srgbClr val="3E3E3E"/>
                </a:solidFill>
                <a:latin typeface="Arial"/>
                <a:cs typeface="Arial"/>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dirty="0" sz="850" spc="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0"/>
              </a:spcBef>
            </a:pPr>
            <a:endParaRPr sz="800">
              <a:latin typeface="Times New Roman"/>
              <a:cs typeface="Times New Roman"/>
            </a:endParaRPr>
          </a:p>
          <a:p>
            <a:pPr algn="just" marL="12700" marR="8890">
              <a:lnSpc>
                <a:spcPct val="112700"/>
              </a:lnSpc>
            </a:pPr>
            <a:r>
              <a:rPr dirty="0" sz="850" spc="-5">
                <a:solidFill>
                  <a:srgbClr val="3E3E3E"/>
                </a:solidFill>
                <a:latin typeface="Arial"/>
                <a:cs typeface="Arial"/>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dirty="0" sz="850">
                <a:solidFill>
                  <a:srgbClr val="3E3E3E"/>
                </a:solidFill>
                <a:latin typeface="Arial"/>
                <a:cs typeface="Arial"/>
              </a:rPr>
              <a:t> </a:t>
            </a:r>
            <a:r>
              <a:rPr dirty="0" sz="850" spc="-5">
                <a:solidFill>
                  <a:srgbClr val="3E3E3E"/>
                </a:solidFill>
                <a:latin typeface="Arial"/>
                <a:cs typeface="Arial"/>
              </a:rPr>
              <a:t>industry.</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 Zacks and its staff are  not involved in investment banking activities for the stock issuer covered in this</a:t>
            </a:r>
            <a:r>
              <a:rPr dirty="0" sz="850" spc="1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ZIR uses the following rating system for the securities it covers. </a:t>
            </a:r>
            <a:r>
              <a:rPr dirty="0" sz="850" spc="-5" b="1">
                <a:solidFill>
                  <a:srgbClr val="3E3E3E"/>
                </a:solidFill>
                <a:latin typeface="Arial"/>
                <a:cs typeface="Arial"/>
              </a:rPr>
              <a:t>Outperform- </a:t>
            </a:r>
            <a:r>
              <a:rPr dirty="0" sz="850" spc="-5">
                <a:solidFill>
                  <a:srgbClr val="3E3E3E"/>
                </a:solidFill>
                <a:latin typeface="Arial"/>
                <a:cs typeface="Arial"/>
              </a:rPr>
              <a:t>ZIR expects that the subject company will outperform the</a:t>
            </a:r>
            <a:r>
              <a:rPr dirty="0" sz="850" spc="-114">
                <a:solidFill>
                  <a:srgbClr val="3E3E3E"/>
                </a:solidFill>
                <a:latin typeface="Arial"/>
                <a:cs typeface="Arial"/>
              </a:rPr>
              <a:t> </a:t>
            </a:r>
            <a:r>
              <a:rPr dirty="0" sz="850" spc="-5">
                <a:solidFill>
                  <a:srgbClr val="3E3E3E"/>
                </a:solidFill>
                <a:latin typeface="Arial"/>
                <a:cs typeface="Arial"/>
              </a:rPr>
              <a:t>broader</a:t>
            </a:r>
            <a:endParaRPr sz="850">
              <a:latin typeface="Arial"/>
              <a:cs typeface="Arial"/>
            </a:endParaRPr>
          </a:p>
          <a:p>
            <a:pPr algn="just" marL="12700" marR="6350">
              <a:lnSpc>
                <a:spcPct val="112700"/>
              </a:lnSpc>
            </a:pPr>
            <a:r>
              <a:rPr dirty="0" sz="850" spc="-5">
                <a:solidFill>
                  <a:srgbClr val="3E3E3E"/>
                </a:solidFill>
                <a:latin typeface="Arial"/>
                <a:cs typeface="Arial"/>
              </a:rPr>
              <a:t>U.S. equities markets over the next six to twelve months. </a:t>
            </a:r>
            <a:r>
              <a:rPr dirty="0" sz="850" spc="-5" b="1">
                <a:solidFill>
                  <a:srgbClr val="3E3E3E"/>
                </a:solidFill>
                <a:latin typeface="Arial"/>
                <a:cs typeface="Arial"/>
              </a:rPr>
              <a:t>Neutral- </a:t>
            </a:r>
            <a:r>
              <a:rPr dirty="0" sz="850" spc="-5">
                <a:solidFill>
                  <a:srgbClr val="3E3E3E"/>
                </a:solidFill>
                <a:latin typeface="Arial"/>
                <a:cs typeface="Arial"/>
              </a:rPr>
              <a:t>ZIR expects that the company will perform in line with the broader U.S.  equities markets over the next six to twelve months. </a:t>
            </a:r>
            <a:r>
              <a:rPr dirty="0" sz="850" spc="-5" b="1">
                <a:solidFill>
                  <a:srgbClr val="3E3E3E"/>
                </a:solidFill>
                <a:latin typeface="Arial"/>
                <a:cs typeface="Arial"/>
              </a:rPr>
              <a:t>Underperform- </a:t>
            </a:r>
            <a:r>
              <a:rPr dirty="0" sz="850" spc="-5">
                <a:solidFill>
                  <a:srgbClr val="3E3E3E"/>
                </a:solidFill>
                <a:latin typeface="Arial"/>
                <a:cs typeface="Arial"/>
              </a:rPr>
              <a:t>ZIR expects the company will underperform the broader U.S. equities  markets over the next six to twelve months.</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No part of this report can be reprinted, republished or transmitted electronically without the prior written authorization of</a:t>
            </a:r>
            <a:r>
              <a:rPr dirty="0" sz="850" spc="100">
                <a:solidFill>
                  <a:srgbClr val="3E3E3E"/>
                </a:solidFill>
                <a:latin typeface="Arial"/>
                <a:cs typeface="Arial"/>
              </a:rPr>
              <a:t> </a:t>
            </a:r>
            <a:r>
              <a:rPr dirty="0" sz="850" spc="-5">
                <a:solidFill>
                  <a:srgbClr val="3E3E3E"/>
                </a:solidFill>
                <a:latin typeface="Arial"/>
                <a:cs typeface="Arial"/>
              </a:rPr>
              <a:t>ZIR.</a:t>
            </a:r>
            <a:endParaRPr sz="850">
              <a:latin typeface="Arial"/>
              <a:cs typeface="Arial"/>
            </a:endParaRPr>
          </a:p>
        </p:txBody>
      </p:sp>
      <p:sp>
        <p:nvSpPr>
          <p:cNvPr id="42" name="object 42"/>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8" name="object 48"/>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49" name="object 49"/>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50" name="object 50"/>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10</a:t>
            </a:fld>
            <a:r>
              <a:rPr dirty="0" spc="-5"/>
              <a:t> of</a:t>
            </a:r>
            <a:r>
              <a:rPr dirty="0" spc="-65"/>
              <a:t> </a:t>
            </a:r>
            <a:r>
              <a:rPr dirty="0" spc="-5"/>
              <a:t>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3504565" cy="156146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Overview</a:t>
            </a:r>
            <a:endParaRPr sz="1050">
              <a:latin typeface="Arial"/>
              <a:cs typeface="Arial"/>
            </a:endParaRPr>
          </a:p>
          <a:p>
            <a:pPr algn="just" marL="12700" marR="5715">
              <a:lnSpc>
                <a:spcPct val="112700"/>
              </a:lnSpc>
              <a:spcBef>
                <a:spcPts val="565"/>
              </a:spcBef>
            </a:pPr>
            <a:r>
              <a:rPr dirty="0" sz="850" spc="-5">
                <a:solidFill>
                  <a:srgbClr val="3E3E3E"/>
                </a:solidFill>
                <a:latin typeface="Arial"/>
                <a:cs typeface="Arial"/>
              </a:rPr>
              <a:t>Redmond, WA-based Microsoft Corporation is one of the largest broad-  based technology providers in the world. The company dominates the  PC software market with more than 80% of the market share for  operating</a:t>
            </a:r>
            <a:r>
              <a:rPr dirty="0" sz="850" spc="-10">
                <a:solidFill>
                  <a:srgbClr val="3E3E3E"/>
                </a:solidFill>
                <a:latin typeface="Arial"/>
                <a:cs typeface="Arial"/>
              </a:rPr>
              <a:t> </a:t>
            </a:r>
            <a:r>
              <a:rPr dirty="0" sz="850" spc="-5">
                <a:solidFill>
                  <a:srgbClr val="3E3E3E"/>
                </a:solidFill>
                <a:latin typeface="Arial"/>
                <a:cs typeface="Arial"/>
              </a:rPr>
              <a:t>systems.</a:t>
            </a:r>
            <a:endParaRPr sz="850">
              <a:latin typeface="Arial"/>
              <a:cs typeface="Arial"/>
            </a:endParaRPr>
          </a:p>
          <a:p>
            <a:pPr>
              <a:lnSpc>
                <a:spcPct val="100000"/>
              </a:lnSpc>
              <a:spcBef>
                <a:spcPts val="50"/>
              </a:spcBef>
            </a:pPr>
            <a:endParaRPr sz="850">
              <a:latin typeface="Times New Roman"/>
              <a:cs typeface="Times New Roman"/>
            </a:endParaRPr>
          </a:p>
          <a:p>
            <a:pPr algn="just" marL="12700" marR="5080">
              <a:lnSpc>
                <a:spcPct val="112700"/>
              </a:lnSpc>
            </a:pPr>
            <a:r>
              <a:rPr dirty="0" sz="850" spc="-5">
                <a:solidFill>
                  <a:srgbClr val="3E3E3E"/>
                </a:solidFill>
                <a:latin typeface="Arial"/>
                <a:cs typeface="Arial"/>
              </a:rPr>
              <a:t>The company’s Microsoft 365 application suite is one of the most  popular productivity software globally. It is also now one of the two public  cloud providers that can deliver a wide variety of infrastructure-as-a-  service (IaaS) and platform-as-a-service (PaaS) solutions at</a:t>
            </a:r>
            <a:r>
              <a:rPr dirty="0" sz="850" spc="40">
                <a:solidFill>
                  <a:srgbClr val="3E3E3E"/>
                </a:solidFill>
                <a:latin typeface="Arial"/>
                <a:cs typeface="Arial"/>
              </a:rPr>
              <a:t> </a:t>
            </a:r>
            <a:r>
              <a:rPr dirty="0" sz="850" spc="-5">
                <a:solidFill>
                  <a:srgbClr val="3E3E3E"/>
                </a:solidFill>
                <a:latin typeface="Arial"/>
                <a:cs typeface="Arial"/>
              </a:rPr>
              <a:t>scale.</a:t>
            </a:r>
            <a:endParaRPr sz="850">
              <a:latin typeface="Arial"/>
              <a:cs typeface="Arial"/>
            </a:endParaRPr>
          </a:p>
        </p:txBody>
      </p:sp>
      <p:sp>
        <p:nvSpPr>
          <p:cNvPr id="3" name="object 3"/>
          <p:cNvSpPr txBox="1"/>
          <p:nvPr/>
        </p:nvSpPr>
        <p:spPr>
          <a:xfrm>
            <a:off x="302794" y="2083601"/>
            <a:ext cx="624205" cy="4635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Microsoft’s  productivity  </a:t>
            </a:r>
            <a:r>
              <a:rPr dirty="0" sz="850" spc="-5">
                <a:solidFill>
                  <a:srgbClr val="3E3E3E"/>
                </a:solidFill>
                <a:latin typeface="Arial"/>
                <a:cs typeface="Arial"/>
              </a:rPr>
              <a:t>applications,</a:t>
            </a:r>
            <a:endParaRPr sz="850">
              <a:latin typeface="Arial"/>
              <a:cs typeface="Arial"/>
            </a:endParaRPr>
          </a:p>
        </p:txBody>
      </p:sp>
      <p:sp>
        <p:nvSpPr>
          <p:cNvPr id="4" name="object 4"/>
          <p:cNvSpPr txBox="1"/>
          <p:nvPr/>
        </p:nvSpPr>
        <p:spPr>
          <a:xfrm>
            <a:off x="979236" y="2083601"/>
            <a:ext cx="2825750" cy="463550"/>
          </a:xfrm>
          <a:prstGeom prst="rect">
            <a:avLst/>
          </a:prstGeom>
        </p:spPr>
        <p:txBody>
          <a:bodyPr wrap="square" lIns="0" tIns="12700" rIns="0" bIns="0" rtlCol="0" vert="horz">
            <a:spAutoFit/>
          </a:bodyPr>
          <a:lstStyle/>
          <a:p>
            <a:pPr algn="just" marL="12700" marR="5080" indent="15240">
              <a:lnSpc>
                <a:spcPct val="112700"/>
              </a:lnSpc>
              <a:spcBef>
                <a:spcPts val="100"/>
              </a:spcBef>
            </a:pPr>
            <a:r>
              <a:rPr dirty="0" sz="850" spc="-5">
                <a:solidFill>
                  <a:srgbClr val="3E3E3E"/>
                </a:solidFill>
                <a:latin typeface="Arial"/>
                <a:cs typeface="Arial"/>
              </a:rPr>
              <a:t>products include operating systems, cross-device  applications, server applications, business solution  desktop and server management tools,</a:t>
            </a:r>
            <a:r>
              <a:rPr dirty="0" sz="850" spc="160">
                <a:solidFill>
                  <a:srgbClr val="3E3E3E"/>
                </a:solidFill>
                <a:latin typeface="Arial"/>
                <a:cs typeface="Arial"/>
              </a:rPr>
              <a:t> </a:t>
            </a:r>
            <a:r>
              <a:rPr dirty="0" sz="850" spc="-5">
                <a:solidFill>
                  <a:srgbClr val="3E3E3E"/>
                </a:solidFill>
                <a:latin typeface="Arial"/>
                <a:cs typeface="Arial"/>
              </a:rPr>
              <a:t>software</a:t>
            </a:r>
            <a:endParaRPr sz="850">
              <a:latin typeface="Arial"/>
              <a:cs typeface="Arial"/>
            </a:endParaRPr>
          </a:p>
        </p:txBody>
      </p:sp>
      <p:sp>
        <p:nvSpPr>
          <p:cNvPr id="5" name="object 5"/>
          <p:cNvSpPr txBox="1"/>
          <p:nvPr/>
        </p:nvSpPr>
        <p:spPr>
          <a:xfrm>
            <a:off x="302794" y="2538663"/>
            <a:ext cx="6946900" cy="3275965"/>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development tools and video games.</a:t>
            </a:r>
            <a:endParaRPr sz="850">
              <a:latin typeface="Arial"/>
              <a:cs typeface="Arial"/>
            </a:endParaRPr>
          </a:p>
          <a:p>
            <a:pPr>
              <a:lnSpc>
                <a:spcPct val="100000"/>
              </a:lnSpc>
              <a:spcBef>
                <a:spcPts val="50"/>
              </a:spcBef>
            </a:pPr>
            <a:endParaRPr sz="850">
              <a:latin typeface="Times New Roman"/>
              <a:cs typeface="Times New Roman"/>
            </a:endParaRPr>
          </a:p>
          <a:p>
            <a:pPr algn="just" marL="12700" marR="3448685">
              <a:lnSpc>
                <a:spcPct val="112700"/>
              </a:lnSpc>
              <a:spcBef>
                <a:spcPts val="5"/>
              </a:spcBef>
            </a:pPr>
            <a:r>
              <a:rPr dirty="0" sz="850" spc="-5">
                <a:solidFill>
                  <a:srgbClr val="3E3E3E"/>
                </a:solidFill>
                <a:latin typeface="Arial"/>
                <a:cs typeface="Arial"/>
              </a:rPr>
              <a:t>The company also designs and sells PCs, tablets, gaming and  entertainment consoles, phones, other intelligent devices, and related  accessories. Moreover, through Azure, it offers cloud-based solutions  that provide customers with software, services, platforms and</a:t>
            </a:r>
            <a:r>
              <a:rPr dirty="0" sz="850" spc="75">
                <a:solidFill>
                  <a:srgbClr val="3E3E3E"/>
                </a:solidFill>
                <a:latin typeface="Arial"/>
                <a:cs typeface="Arial"/>
              </a:rPr>
              <a:t> </a:t>
            </a:r>
            <a:r>
              <a:rPr dirty="0" sz="850" spc="-5">
                <a:solidFill>
                  <a:srgbClr val="3E3E3E"/>
                </a:solidFill>
                <a:latin typeface="Arial"/>
                <a:cs typeface="Arial"/>
              </a:rPr>
              <a:t>content.</a:t>
            </a:r>
            <a:endParaRPr sz="850">
              <a:latin typeface="Arial"/>
              <a:cs typeface="Arial"/>
            </a:endParaRPr>
          </a:p>
          <a:p>
            <a:pPr>
              <a:lnSpc>
                <a:spcPct val="100000"/>
              </a:lnSpc>
              <a:spcBef>
                <a:spcPts val="50"/>
              </a:spcBef>
            </a:pPr>
            <a:endParaRPr sz="850">
              <a:latin typeface="Times New Roman"/>
              <a:cs typeface="Times New Roman"/>
            </a:endParaRPr>
          </a:p>
          <a:p>
            <a:pPr algn="just" marL="12700" marR="3448685">
              <a:lnSpc>
                <a:spcPct val="112700"/>
              </a:lnSpc>
            </a:pPr>
            <a:r>
              <a:rPr dirty="0" sz="850" spc="-5">
                <a:solidFill>
                  <a:srgbClr val="3E3E3E"/>
                </a:solidFill>
                <a:latin typeface="Arial"/>
                <a:cs typeface="Arial"/>
              </a:rPr>
              <a:t>Microsoft reported revenues of $143.02 billion in fiscal 2020. The  company reports operations under three segments: Productivity &amp;  Business Processes, Intelligent Cloud and More Personal</a:t>
            </a:r>
            <a:r>
              <a:rPr dirty="0" sz="850" spc="60">
                <a:solidFill>
                  <a:srgbClr val="3E3E3E"/>
                </a:solidFill>
                <a:latin typeface="Arial"/>
                <a:cs typeface="Arial"/>
              </a:rPr>
              <a:t> </a:t>
            </a:r>
            <a:r>
              <a:rPr dirty="0" sz="850" spc="-5">
                <a:solidFill>
                  <a:srgbClr val="3E3E3E"/>
                </a:solidFill>
                <a:latin typeface="Arial"/>
                <a:cs typeface="Arial"/>
              </a:rPr>
              <a:t>Computing.</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Productivity &amp; Business Processes accounted for 32.5% of fiscal</a:t>
            </a:r>
            <a:r>
              <a:rPr dirty="0" sz="850" spc="185">
                <a:solidFill>
                  <a:srgbClr val="3E3E3E"/>
                </a:solidFill>
                <a:latin typeface="Arial"/>
                <a:cs typeface="Arial"/>
              </a:rPr>
              <a:t> </a:t>
            </a:r>
            <a:r>
              <a:rPr dirty="0" sz="850" spc="-5">
                <a:solidFill>
                  <a:srgbClr val="3E3E3E"/>
                </a:solidFill>
                <a:latin typeface="Arial"/>
                <a:cs typeface="Arial"/>
              </a:rPr>
              <a:t>2020</a:t>
            </a:r>
            <a:endParaRPr sz="850">
              <a:latin typeface="Arial"/>
              <a:cs typeface="Arial"/>
            </a:endParaRPr>
          </a:p>
          <a:p>
            <a:pPr algn="just" marL="12700" marR="10160">
              <a:lnSpc>
                <a:spcPct val="112700"/>
              </a:lnSpc>
            </a:pPr>
            <a:r>
              <a:rPr dirty="0" sz="850" spc="-5">
                <a:solidFill>
                  <a:srgbClr val="3E3E3E"/>
                </a:solidFill>
                <a:latin typeface="Arial"/>
                <a:cs typeface="Arial"/>
              </a:rPr>
              <a:t>revenues. The segment offers productivity and collaboration tools and services including Office 365, Dynamics business solutions, Teams,  Relationship Sales solution, Power Platform and LinkedIn.</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spcBef>
                <a:spcPts val="5"/>
              </a:spcBef>
            </a:pPr>
            <a:r>
              <a:rPr dirty="0" sz="850" spc="-5">
                <a:solidFill>
                  <a:srgbClr val="3E3E3E"/>
                </a:solidFill>
                <a:latin typeface="Arial"/>
                <a:cs typeface="Arial"/>
              </a:rPr>
              <a:t>Intelligent Cloud, which include Azure cloud services, contributed to 33.8% of fiscal 2020</a:t>
            </a:r>
            <a:r>
              <a:rPr dirty="0" sz="850" spc="25">
                <a:solidFill>
                  <a:srgbClr val="3E3E3E"/>
                </a:solidFill>
                <a:latin typeface="Arial"/>
                <a:cs typeface="Arial"/>
              </a:rPr>
              <a:t> </a:t>
            </a:r>
            <a:r>
              <a:rPr dirty="0" sz="850" spc="-5">
                <a:solidFill>
                  <a:srgbClr val="3E3E3E"/>
                </a:solidFill>
                <a:latin typeface="Arial"/>
                <a:cs typeface="Arial"/>
              </a:rPr>
              <a:t>revenues.</a:t>
            </a:r>
            <a:endParaRPr sz="850">
              <a:latin typeface="Arial"/>
              <a:cs typeface="Arial"/>
            </a:endParaRPr>
          </a:p>
          <a:p>
            <a:pPr>
              <a:lnSpc>
                <a:spcPct val="100000"/>
              </a:lnSpc>
              <a:spcBef>
                <a:spcPts val="50"/>
              </a:spcBef>
            </a:pPr>
            <a:endParaRPr sz="850">
              <a:latin typeface="Times New Roman"/>
              <a:cs typeface="Times New Roman"/>
            </a:endParaRPr>
          </a:p>
          <a:p>
            <a:pPr algn="just" marL="12700" marR="5080">
              <a:lnSpc>
                <a:spcPct val="112700"/>
              </a:lnSpc>
            </a:pPr>
            <a:r>
              <a:rPr dirty="0" sz="850" spc="-5">
                <a:solidFill>
                  <a:srgbClr val="3E3E3E"/>
                </a:solidFill>
                <a:latin typeface="Arial"/>
                <a:cs typeface="Arial"/>
              </a:rPr>
              <a:t>On October 25, 2018, the company completed the acquisition of GitHub, which provides a collaboration platform and code hosting service for  developers, for $7.5 billion.</a:t>
            </a:r>
            <a:endParaRPr sz="850">
              <a:latin typeface="Arial"/>
              <a:cs typeface="Arial"/>
            </a:endParaRPr>
          </a:p>
          <a:p>
            <a:pPr>
              <a:lnSpc>
                <a:spcPct val="100000"/>
              </a:lnSpc>
              <a:spcBef>
                <a:spcPts val="50"/>
              </a:spcBef>
            </a:pPr>
            <a:endParaRPr sz="850">
              <a:latin typeface="Times New Roman"/>
              <a:cs typeface="Times New Roman"/>
            </a:endParaRPr>
          </a:p>
          <a:p>
            <a:pPr algn="just" marL="12700" marR="5080">
              <a:lnSpc>
                <a:spcPct val="112700"/>
              </a:lnSpc>
            </a:pPr>
            <a:r>
              <a:rPr dirty="0" sz="850" spc="-5">
                <a:solidFill>
                  <a:srgbClr val="3E3E3E"/>
                </a:solidFill>
                <a:latin typeface="Arial"/>
                <a:cs typeface="Arial"/>
              </a:rPr>
              <a:t>More Personal Computing represented 33.7% of fiscal 2020 revenues. The segment comprises mainly the Windows, Gaming (Xbox hardware  and Xbox software and services), Devices (Surface, PC accessories, and other intelligent devices) and Search (Bing and Microsoft Advertising)  businesses.</a:t>
            </a:r>
            <a:endParaRPr sz="850">
              <a:latin typeface="Arial"/>
              <a:cs typeface="Arial"/>
            </a:endParaRPr>
          </a:p>
        </p:txBody>
      </p:sp>
      <p:sp>
        <p:nvSpPr>
          <p:cNvPr id="6" name="object 6"/>
          <p:cNvSpPr/>
          <p:nvPr/>
        </p:nvSpPr>
        <p:spPr>
          <a:xfrm>
            <a:off x="315494" y="6079624"/>
            <a:ext cx="6918158" cy="3197726"/>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3889876" y="714207"/>
            <a:ext cx="3343776" cy="3382210"/>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319338" y="9281193"/>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9" name="object 9"/>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0" name="object 10"/>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1" name="object 11"/>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2" name="object 12"/>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3" name="object 13"/>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4" name="object 14"/>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5" name="object 15"/>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6" name="object 16"/>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17" name="object 17"/>
          <p:cNvSpPr txBox="1"/>
          <p:nvPr/>
        </p:nvSpPr>
        <p:spPr>
          <a:xfrm>
            <a:off x="6567571" y="10321926"/>
            <a:ext cx="654050" cy="146050"/>
          </a:xfrm>
          <a:prstGeom prst="rect">
            <a:avLst/>
          </a:prstGeom>
        </p:spPr>
        <p:txBody>
          <a:bodyPr wrap="square" lIns="0" tIns="1905" rIns="0" bIns="0" rtlCol="0" vert="horz">
            <a:spAutoFit/>
          </a:bodyPr>
          <a:lstStyle/>
          <a:p>
            <a:pPr marL="12700">
              <a:lnSpc>
                <a:spcPct val="100000"/>
              </a:lnSpc>
              <a:spcBef>
                <a:spcPts val="15"/>
              </a:spcBef>
            </a:pPr>
            <a:r>
              <a:rPr dirty="0" sz="850" spc="-5" b="1">
                <a:solidFill>
                  <a:srgbClr val="CACACA"/>
                </a:solidFill>
                <a:latin typeface="Arial"/>
                <a:cs typeface="Arial"/>
              </a:rPr>
              <a:t>Page </a:t>
            </a:r>
            <a:fld id="{81D60167-4931-47E6-BA6A-407CBD079E47}" type="slidenum">
              <a:rPr dirty="0" sz="850" spc="-5" b="1">
                <a:solidFill>
                  <a:srgbClr val="CACACA"/>
                </a:solidFill>
                <a:latin typeface="Arial"/>
                <a:cs typeface="Arial"/>
              </a:rPr>
              <a:t>2</a:t>
            </a:fld>
            <a:r>
              <a:rPr dirty="0" sz="850" spc="-5" b="1">
                <a:solidFill>
                  <a:srgbClr val="CACACA"/>
                </a:solidFill>
                <a:latin typeface="Arial"/>
                <a:cs typeface="Arial"/>
              </a:rPr>
              <a:t> of</a:t>
            </a:r>
            <a:r>
              <a:rPr dirty="0" sz="850" spc="-65" b="1">
                <a:solidFill>
                  <a:srgbClr val="CACACA"/>
                </a:solidFill>
                <a:latin typeface="Arial"/>
                <a:cs typeface="Arial"/>
              </a:rPr>
              <a:t> </a:t>
            </a:r>
            <a:r>
              <a:rPr dirty="0" sz="850" spc="-5" b="1">
                <a:solidFill>
                  <a:srgbClr val="CACACA"/>
                </a:solidFill>
                <a:latin typeface="Arial"/>
                <a:cs typeface="Arial"/>
              </a:rPr>
              <a:t>11</a:t>
            </a:r>
            <a:endParaRPr sz="85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4679950" cy="17227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Reasons To</a:t>
            </a:r>
            <a:r>
              <a:rPr dirty="0" sz="1050" spc="-5" b="1">
                <a:solidFill>
                  <a:srgbClr val="007F06"/>
                </a:solidFill>
                <a:latin typeface="Arial"/>
                <a:cs typeface="Arial"/>
              </a:rPr>
              <a:t> </a:t>
            </a:r>
            <a:r>
              <a:rPr dirty="0" sz="1050" spc="20" b="1">
                <a:solidFill>
                  <a:srgbClr val="007F06"/>
                </a:solidFill>
                <a:latin typeface="Arial"/>
                <a:cs typeface="Arial"/>
              </a:rPr>
              <a:t>Buy:</a:t>
            </a:r>
            <a:endParaRPr sz="1050">
              <a:latin typeface="Arial"/>
              <a:cs typeface="Arial"/>
            </a:endParaRPr>
          </a:p>
          <a:p>
            <a:pPr algn="just" marL="181610" marR="5080">
              <a:lnSpc>
                <a:spcPct val="112700"/>
              </a:lnSpc>
              <a:spcBef>
                <a:spcPts val="565"/>
              </a:spcBef>
            </a:pPr>
            <a:r>
              <a:rPr dirty="0" sz="850" spc="-5">
                <a:solidFill>
                  <a:srgbClr val="3E3E3E"/>
                </a:solidFill>
                <a:latin typeface="Arial"/>
                <a:cs typeface="Arial"/>
              </a:rPr>
              <a:t>Microsoft has a dominant position in the desktop PC market, with its operating systems being  used in the majority of PCs worldwide. This is particularly true of the enterprise where the  company generates much of its revenue and profits. But enterprise computing is undergoing  changes with companies increasingly opting for the BYOD (bring-your-own-device) model.  This has allowed competing platforms from Apple and Google with their strong mobile  ecosystems to increase penetration at the enterprise. So, Microsoft is introducing new and  improved Surface devices that could encourage enterprises to stick with Windows as they  move toward BYOD and cloud computing. Microsoft’s advantages in this respect are two-  fold. First, the company has a very large installed base of Office users. Most legacy data are  based on Office, so enterprises are usually reluctant to use other productivity</a:t>
            </a:r>
            <a:r>
              <a:rPr dirty="0" sz="850" spc="135">
                <a:solidFill>
                  <a:srgbClr val="3E3E3E"/>
                </a:solidFill>
                <a:latin typeface="Arial"/>
                <a:cs typeface="Arial"/>
              </a:rPr>
              <a:t> </a:t>
            </a:r>
            <a:r>
              <a:rPr dirty="0" sz="850" spc="-5">
                <a:solidFill>
                  <a:srgbClr val="3E3E3E"/>
                </a:solidFill>
                <a:latin typeface="Arial"/>
                <a:cs typeface="Arial"/>
              </a:rPr>
              <a:t>solutions.</a:t>
            </a:r>
            <a:endParaRPr sz="850">
              <a:latin typeface="Arial"/>
              <a:cs typeface="Arial"/>
            </a:endParaRPr>
          </a:p>
        </p:txBody>
      </p:sp>
      <p:sp>
        <p:nvSpPr>
          <p:cNvPr id="4" name="object 4"/>
          <p:cNvSpPr/>
          <p:nvPr/>
        </p:nvSpPr>
        <p:spPr>
          <a:xfrm>
            <a:off x="315494" y="2574423"/>
            <a:ext cx="115302" cy="9224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5494" y="3566026"/>
            <a:ext cx="115302" cy="922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315494" y="4703679"/>
            <a:ext cx="115302" cy="9224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315494" y="7009731"/>
            <a:ext cx="115302" cy="92242"/>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315494" y="8147384"/>
            <a:ext cx="115302" cy="92242"/>
          </a:xfrm>
          <a:prstGeom prst="rect">
            <a:avLst/>
          </a:prstGeom>
          <a:blipFill>
            <a:blip r:embed="rId2" cstate="print"/>
            <a:stretch>
              <a:fillRect/>
            </a:stretch>
          </a:blipFill>
        </p:spPr>
        <p:txBody>
          <a:bodyPr wrap="square" lIns="0" tIns="0" rIns="0" bIns="0" rtlCol="0"/>
          <a:lstStyle/>
          <a:p/>
        </p:txBody>
      </p:sp>
      <p:sp>
        <p:nvSpPr>
          <p:cNvPr id="9" name="object 9"/>
          <p:cNvSpPr txBox="1"/>
          <p:nvPr/>
        </p:nvSpPr>
        <p:spPr>
          <a:xfrm>
            <a:off x="471905" y="2114349"/>
            <a:ext cx="6802755" cy="6736080"/>
          </a:xfrm>
          <a:prstGeom prst="rect">
            <a:avLst/>
          </a:prstGeom>
        </p:spPr>
        <p:txBody>
          <a:bodyPr wrap="square" lIns="0" tIns="12700" rIns="0" bIns="0" rtlCol="0" vert="horz">
            <a:spAutoFit/>
          </a:bodyPr>
          <a:lstStyle/>
          <a:p>
            <a:pPr algn="just" marL="12700" marR="36195">
              <a:lnSpc>
                <a:spcPct val="112700"/>
              </a:lnSpc>
              <a:spcBef>
                <a:spcPts val="100"/>
              </a:spcBef>
            </a:pPr>
            <a:r>
              <a:rPr dirty="0" sz="850" spc="-5">
                <a:solidFill>
                  <a:srgbClr val="3E3E3E"/>
                </a:solidFill>
                <a:latin typeface="Arial"/>
                <a:cs typeface="Arial"/>
              </a:rPr>
              <a:t>Second, the BYOD model is dependent on security and cloud integration, both of which are Microsoft’s strengths. As a result, Microsoft has  been largely successful at retaining enterprise customers, which holds</a:t>
            </a:r>
            <a:r>
              <a:rPr dirty="0" sz="850" spc="5">
                <a:solidFill>
                  <a:srgbClr val="3E3E3E"/>
                </a:solidFill>
                <a:latin typeface="Arial"/>
                <a:cs typeface="Arial"/>
              </a:rPr>
              <a:t> </a:t>
            </a:r>
            <a:r>
              <a:rPr dirty="0" sz="850" spc="-5">
                <a:solidFill>
                  <a:srgbClr val="3E3E3E"/>
                </a:solidFill>
                <a:latin typeface="Arial"/>
                <a:cs typeface="Arial"/>
              </a:rPr>
              <a:t>promise.</a:t>
            </a:r>
            <a:endParaRPr sz="850">
              <a:latin typeface="Arial"/>
              <a:cs typeface="Arial"/>
            </a:endParaRPr>
          </a:p>
          <a:p>
            <a:pPr>
              <a:lnSpc>
                <a:spcPct val="100000"/>
              </a:lnSpc>
              <a:spcBef>
                <a:spcPts val="45"/>
              </a:spcBef>
            </a:pPr>
            <a:endParaRPr sz="750">
              <a:latin typeface="Times New Roman"/>
              <a:cs typeface="Times New Roman"/>
            </a:endParaRPr>
          </a:p>
          <a:p>
            <a:pPr algn="just" marL="12700" marR="20320">
              <a:lnSpc>
                <a:spcPct val="112700"/>
              </a:lnSpc>
            </a:pPr>
            <a:r>
              <a:rPr dirty="0" sz="850" spc="-5">
                <a:solidFill>
                  <a:srgbClr val="3E3E3E"/>
                </a:solidFill>
                <a:latin typeface="Arial"/>
                <a:cs typeface="Arial"/>
              </a:rPr>
              <a:t>Microsoft has doubled down on the cloud computing opportunity. In the cloud computing era, information and applications are increasingly  stored, managed and protected in the cloud, from where only necessary amounts are accessed by devices of varying shapes, sizes, weights,  functions and portability. As a result, software providers are increasingly offering their tools as-a-service based on subscriptions for specified  periods. Further, Azure’s increased availability in more than 60 announced regions globally, is expected to have strengthened Microsoft  competitive position in the cloud computing market, dominated by Amazon’s Amazon Web Services. Notably, Azure revenues surged 48% at  constant currency on a year-over-year basis in second-quarter fiscal 2021, driven by robust growth in consumption-based</a:t>
            </a:r>
            <a:r>
              <a:rPr dirty="0" sz="850" spc="145">
                <a:solidFill>
                  <a:srgbClr val="3E3E3E"/>
                </a:solidFill>
                <a:latin typeface="Arial"/>
                <a:cs typeface="Arial"/>
              </a:rPr>
              <a:t> </a:t>
            </a:r>
            <a:r>
              <a:rPr dirty="0" sz="850" spc="-5">
                <a:solidFill>
                  <a:srgbClr val="3E3E3E"/>
                </a:solidFill>
                <a:latin typeface="Arial"/>
                <a:cs typeface="Arial"/>
              </a:rPr>
              <a:t>business.</a:t>
            </a:r>
            <a:endParaRPr sz="850">
              <a:latin typeface="Arial"/>
              <a:cs typeface="Arial"/>
            </a:endParaRPr>
          </a:p>
          <a:p>
            <a:pPr>
              <a:lnSpc>
                <a:spcPct val="100000"/>
              </a:lnSpc>
              <a:spcBef>
                <a:spcPts val="45"/>
              </a:spcBef>
            </a:pPr>
            <a:endParaRPr sz="750">
              <a:latin typeface="Times New Roman"/>
              <a:cs typeface="Times New Roman"/>
            </a:endParaRPr>
          </a:p>
          <a:p>
            <a:pPr algn="just" marL="12700" marR="17780">
              <a:lnSpc>
                <a:spcPct val="112700"/>
              </a:lnSpc>
            </a:pPr>
            <a:r>
              <a:rPr dirty="0" sz="850" spc="-5">
                <a:solidFill>
                  <a:srgbClr val="3E3E3E"/>
                </a:solidFill>
                <a:latin typeface="Arial"/>
                <a:cs typeface="Arial"/>
              </a:rPr>
              <a:t>Moreover, ongoing expansion in Microsoft Teams subscriber base is aiding the company in strengthening position in the enterprise  communication market against Slack and Zoom. The company has enhanced its workspace communication offering — Teams — with a slew  of new capabilities enabling users to work from home seamlessly amid the coronavirus crisis. These initiatives are expected to drive  subscriber base, which in turn is likely to bolster top-line performance in the quarters ahead. Markedly, Teams has been witnessing a surge in  usage owing to the coronavirus-induced demand. Moreover, out of Fortune 100 companies, 93 have implemented Microsoft Teams. Notably,  Microsoft Teams has daily active user base of 60 million on mobile alone. The uptick can be attributed to coronavirus-led work-from-home,  stay-at-home, telehealth and online learning wave.</a:t>
            </a:r>
            <a:endParaRPr sz="850">
              <a:latin typeface="Arial"/>
              <a:cs typeface="Arial"/>
            </a:endParaRPr>
          </a:p>
          <a:p>
            <a:pPr>
              <a:lnSpc>
                <a:spcPct val="100000"/>
              </a:lnSpc>
              <a:spcBef>
                <a:spcPts val="45"/>
              </a:spcBef>
            </a:pPr>
            <a:endParaRPr sz="750">
              <a:latin typeface="Times New Roman"/>
              <a:cs typeface="Times New Roman"/>
            </a:endParaRPr>
          </a:p>
          <a:p>
            <a:pPr marL="12700" marR="29209">
              <a:lnSpc>
                <a:spcPct val="112700"/>
              </a:lnSpc>
            </a:pPr>
            <a:r>
              <a:rPr dirty="0" sz="850" spc="-5">
                <a:solidFill>
                  <a:srgbClr val="3E3E3E"/>
                </a:solidFill>
                <a:latin typeface="Arial"/>
                <a:cs typeface="Arial"/>
              </a:rPr>
              <a:t>Microsoft is one of the three largest providers of gaming hardware. Its Xbox console was one of the first gaming devices of its kind. Microsoft  supplemented the hardware with a number of popular video game titles. It also introduced the Xbox Live online gaming service, which  enabled subscribers to play online Xbox games with each other and download new games directly onto the device. Non-gaming applications,  such as Facebook, Twitter, Netflix, Last.fm, Sky, Canal and Zune were also made available through Xbox Live. Markedly, Gaming revenues  increased a whopping 51% (up 50% at cc) in second-quarter of fiscal 2021, driven by increased engagement led by stay-at-home wave.  Revenues from Xbox hardware grew 86%, driven by the new console launch, and gains from lower price promotions on the company’s prior-  generation consoles. Moreover, Xbox content and services revenues increased 40% year over year (up 38% at cc), driven by solid growth in  Xbox Game Pass subscriber base, third-party transactions and first-party titles. In fact, for fiscal third quarter, Gaming revenues are  anticipated to be up 40% year over year on solid demand of the next generation Xbox Series X and S consoles. Xbox content and services  revenue are projected to grow in the mid-20% range. Moreover, the latest acquisition will enable Microsoft to gain access to all ZeniMax’s  creative studios like Bethesda Softworks, Bethesda Game Studios, ZeniMax Online Studios, and Roundhouse Studios along with all their  video game franchises. This brings the number of in-house development studios to 23 from 15 for Microsoft. The deal will help boost the  subscriber base for Xbox Game Pass service as Microsoft will be adding Bethesda’s popular AAA titles to its Game Pass roster. Also,  combining Project xCloud and Xbox Game Pass benefits for Xbox Game Pass Ultimate members, at no additional cost, is likely to be a  gamechanger for Microsoft and bolster its competitive position in the cloud gaming</a:t>
            </a:r>
            <a:r>
              <a:rPr dirty="0" sz="850" spc="15">
                <a:solidFill>
                  <a:srgbClr val="3E3E3E"/>
                </a:solidFill>
                <a:latin typeface="Arial"/>
                <a:cs typeface="Arial"/>
              </a:rPr>
              <a:t> </a:t>
            </a:r>
            <a:r>
              <a:rPr dirty="0" sz="850" spc="-5">
                <a:solidFill>
                  <a:srgbClr val="3E3E3E"/>
                </a:solidFill>
                <a:latin typeface="Arial"/>
                <a:cs typeface="Arial"/>
              </a:rPr>
              <a:t>space.</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spcBef>
                <a:spcPts val="5"/>
              </a:spcBef>
            </a:pPr>
            <a:r>
              <a:rPr dirty="0" sz="850" spc="-5">
                <a:solidFill>
                  <a:srgbClr val="3E3E3E"/>
                </a:solidFill>
                <a:latin typeface="Arial"/>
                <a:cs typeface="Arial"/>
              </a:rPr>
              <a:t>Management execution has been good in recent times. This has helped Microsoft build solid cash and short-term investments balance. As of  Dec 31, 2020, Microsoft had total cash, cash equivalents, and short-term investments balance of $137.98 billion, compared with $131.97  billion as of Sep 30, 2020. As of Dec 31, 2020, long-term debt (including current portion) was $60.52 billion compared with $63.55 billion as of  Sep 30, 2020. This translates to net-cash position of $77.46 billion as of Dec 31, 2020, compared with $74.4 billion as of Sep 30, 2020.  Notably, total debt to total capital of 31.7% is lower than the prior quarter’s figure of 34%. Further, times interest earned is 25.7X, compared  with prior quarter’s figure of 23.2X. The strong cash balance provides the flexibility required to pursue any growth strategy, whether by way of  acquisitions or</a:t>
            </a:r>
            <a:r>
              <a:rPr dirty="0" sz="850" spc="-10">
                <a:solidFill>
                  <a:srgbClr val="3E3E3E"/>
                </a:solidFill>
                <a:latin typeface="Arial"/>
                <a:cs typeface="Arial"/>
              </a:rPr>
              <a:t> </a:t>
            </a:r>
            <a:r>
              <a:rPr dirty="0" sz="850" spc="-5">
                <a:solidFill>
                  <a:srgbClr val="3E3E3E"/>
                </a:solidFill>
                <a:latin typeface="Arial"/>
                <a:cs typeface="Arial"/>
              </a:rPr>
              <a:t>otherwise.</a:t>
            </a:r>
            <a:endParaRPr sz="850">
              <a:latin typeface="Arial"/>
              <a:cs typeface="Arial"/>
            </a:endParaRPr>
          </a:p>
          <a:p>
            <a:pPr>
              <a:lnSpc>
                <a:spcPct val="100000"/>
              </a:lnSpc>
              <a:spcBef>
                <a:spcPts val="45"/>
              </a:spcBef>
            </a:pPr>
            <a:endParaRPr sz="750">
              <a:latin typeface="Times New Roman"/>
              <a:cs typeface="Times New Roman"/>
            </a:endParaRPr>
          </a:p>
          <a:p>
            <a:pPr algn="just" marL="12700" marR="30480">
              <a:lnSpc>
                <a:spcPct val="112700"/>
              </a:lnSpc>
            </a:pPr>
            <a:r>
              <a:rPr dirty="0" sz="850" spc="-5">
                <a:solidFill>
                  <a:srgbClr val="3E3E3E"/>
                </a:solidFill>
                <a:latin typeface="Arial"/>
                <a:cs typeface="Arial"/>
              </a:rPr>
              <a:t>We believe efforts to reward shareholders through share buybacks and dividend payments deserve a special mention. In the second quarter  of fiscal 2021, the company returned $10 billion to shareholders in the form of share repurchases and dividends. Also, the company reported  operating cash flow of $12.5 billion, and free cash flow came in at $8.5 billion in second-quarter fiscal 2021. The cash flow generation ability  reflects that the company is making investments in the right direction and is expected to help it sustain current dividend payout (0.33) level at  least in the near</a:t>
            </a:r>
            <a:r>
              <a:rPr dirty="0" sz="850" spc="-10">
                <a:solidFill>
                  <a:srgbClr val="3E3E3E"/>
                </a:solidFill>
                <a:latin typeface="Arial"/>
                <a:cs typeface="Arial"/>
              </a:rPr>
              <a:t> </a:t>
            </a:r>
            <a:r>
              <a:rPr dirty="0" sz="850" spc="-5">
                <a:solidFill>
                  <a:srgbClr val="3E3E3E"/>
                </a:solidFill>
                <a:latin typeface="Arial"/>
                <a:cs typeface="Arial"/>
              </a:rPr>
              <a:t>term.</a:t>
            </a:r>
            <a:endParaRPr sz="850">
              <a:latin typeface="Arial"/>
              <a:cs typeface="Arial"/>
            </a:endParaRPr>
          </a:p>
        </p:txBody>
      </p:sp>
      <p:sp>
        <p:nvSpPr>
          <p:cNvPr id="10" name="object 10"/>
          <p:cNvSpPr txBox="1"/>
          <p:nvPr/>
        </p:nvSpPr>
        <p:spPr>
          <a:xfrm>
            <a:off x="5376110" y="624639"/>
            <a:ext cx="1828800" cy="1086485"/>
          </a:xfrm>
          <a:prstGeom prst="rect">
            <a:avLst/>
          </a:prstGeom>
        </p:spPr>
        <p:txBody>
          <a:bodyPr wrap="square" lIns="0" tIns="50800" rIns="0" bIns="0" rtlCol="0" vert="horz">
            <a:spAutoFit/>
          </a:bodyPr>
          <a:lstStyle/>
          <a:p>
            <a:pPr marL="12700" marR="5080">
              <a:lnSpc>
                <a:spcPct val="79900"/>
              </a:lnSpc>
              <a:spcBef>
                <a:spcPts val="400"/>
              </a:spcBef>
            </a:pPr>
            <a:r>
              <a:rPr dirty="0" sz="1200" spc="5">
                <a:solidFill>
                  <a:srgbClr val="3E3E3E"/>
                </a:solidFill>
                <a:latin typeface="Arial"/>
                <a:cs typeface="Arial"/>
              </a:rPr>
              <a:t>The </a:t>
            </a:r>
            <a:r>
              <a:rPr dirty="0" sz="1200">
                <a:solidFill>
                  <a:srgbClr val="3E3E3E"/>
                </a:solidFill>
                <a:latin typeface="Arial"/>
                <a:cs typeface="Arial"/>
              </a:rPr>
              <a:t>enterprise refresh  cycle, </a:t>
            </a:r>
            <a:r>
              <a:rPr dirty="0" sz="1200" spc="5">
                <a:solidFill>
                  <a:srgbClr val="3E3E3E"/>
                </a:solidFill>
                <a:latin typeface="Arial"/>
                <a:cs typeface="Arial"/>
              </a:rPr>
              <a:t>new </a:t>
            </a:r>
            <a:r>
              <a:rPr dirty="0" sz="1200">
                <a:solidFill>
                  <a:srgbClr val="3E3E3E"/>
                </a:solidFill>
                <a:latin typeface="Arial"/>
                <a:cs typeface="Arial"/>
              </a:rPr>
              <a:t>subscription  </a:t>
            </a:r>
            <a:r>
              <a:rPr dirty="0" sz="1200" spc="5">
                <a:solidFill>
                  <a:srgbClr val="3E3E3E"/>
                </a:solidFill>
                <a:latin typeface="Arial"/>
                <a:cs typeface="Arial"/>
              </a:rPr>
              <a:t>model, Azure and</a:t>
            </a:r>
            <a:r>
              <a:rPr dirty="0" sz="1200" spc="-65">
                <a:solidFill>
                  <a:srgbClr val="3E3E3E"/>
                </a:solidFill>
                <a:latin typeface="Arial"/>
                <a:cs typeface="Arial"/>
              </a:rPr>
              <a:t> </a:t>
            </a:r>
            <a:r>
              <a:rPr dirty="0" sz="1200">
                <a:solidFill>
                  <a:srgbClr val="3E3E3E"/>
                </a:solidFill>
                <a:latin typeface="Arial"/>
                <a:cs typeface="Arial"/>
              </a:rPr>
              <a:t>strength  in </a:t>
            </a:r>
            <a:r>
              <a:rPr dirty="0" sz="1200" spc="5">
                <a:solidFill>
                  <a:srgbClr val="3E3E3E"/>
                </a:solidFill>
                <a:latin typeface="Arial"/>
                <a:cs typeface="Arial"/>
              </a:rPr>
              <a:t>Teams and Gaming  segment </a:t>
            </a:r>
            <a:r>
              <a:rPr dirty="0" sz="1200">
                <a:solidFill>
                  <a:srgbClr val="3E3E3E"/>
                </a:solidFill>
                <a:latin typeface="Arial"/>
                <a:cs typeface="Arial"/>
              </a:rPr>
              <a:t>will </a:t>
            </a:r>
            <a:r>
              <a:rPr dirty="0" sz="1200" spc="5">
                <a:solidFill>
                  <a:srgbClr val="3E3E3E"/>
                </a:solidFill>
                <a:latin typeface="Arial"/>
                <a:cs typeface="Arial"/>
              </a:rPr>
              <a:t>continue </a:t>
            </a:r>
            <a:r>
              <a:rPr dirty="0" sz="1200">
                <a:solidFill>
                  <a:srgbClr val="3E3E3E"/>
                </a:solidFill>
                <a:latin typeface="Arial"/>
                <a:cs typeface="Arial"/>
              </a:rPr>
              <a:t>to  </a:t>
            </a:r>
            <a:r>
              <a:rPr dirty="0" sz="1200" spc="5">
                <a:solidFill>
                  <a:srgbClr val="3E3E3E"/>
                </a:solidFill>
                <a:latin typeface="Arial"/>
                <a:cs typeface="Arial"/>
              </a:rPr>
              <a:t>generate </a:t>
            </a:r>
            <a:r>
              <a:rPr dirty="0" sz="1200">
                <a:solidFill>
                  <a:srgbClr val="3E3E3E"/>
                </a:solidFill>
                <a:latin typeface="Arial"/>
                <a:cs typeface="Arial"/>
              </a:rPr>
              <a:t>sizeable </a:t>
            </a:r>
            <a:r>
              <a:rPr dirty="0" sz="1200" spc="5">
                <a:solidFill>
                  <a:srgbClr val="3E3E3E"/>
                </a:solidFill>
                <a:latin typeface="Arial"/>
                <a:cs typeface="Arial"/>
              </a:rPr>
              <a:t>cash  </a:t>
            </a:r>
            <a:r>
              <a:rPr dirty="0" sz="1200">
                <a:solidFill>
                  <a:srgbClr val="3E3E3E"/>
                </a:solidFill>
                <a:latin typeface="Arial"/>
                <a:cs typeface="Arial"/>
              </a:rPr>
              <a:t>flows.</a:t>
            </a:r>
            <a:endParaRPr sz="1200">
              <a:latin typeface="Arial"/>
              <a:cs typeface="Arial"/>
            </a:endParaRPr>
          </a:p>
        </p:txBody>
      </p:sp>
      <p:sp>
        <p:nvSpPr>
          <p:cNvPr id="11" name="object 11"/>
          <p:cNvSpPr/>
          <p:nvPr/>
        </p:nvSpPr>
        <p:spPr>
          <a:xfrm>
            <a:off x="5227387" y="675773"/>
            <a:ext cx="0" cy="1137920"/>
          </a:xfrm>
          <a:custGeom>
            <a:avLst/>
            <a:gdLst/>
            <a:ahLst/>
            <a:cxnLst/>
            <a:rect l="l" t="t" r="r" b="b"/>
            <a:pathLst>
              <a:path w="0" h="1137920">
                <a:moveTo>
                  <a:pt x="0" y="0"/>
                </a:moveTo>
                <a:lnTo>
                  <a:pt x="0" y="1137652"/>
                </a:lnTo>
              </a:path>
            </a:pathLst>
          </a:custGeom>
          <a:ln w="15373">
            <a:solidFill>
              <a:srgbClr val="007F06"/>
            </a:solidFill>
          </a:ln>
        </p:spPr>
        <p:txBody>
          <a:bodyPr wrap="square" lIns="0" tIns="0" rIns="0" bIns="0" rtlCol="0"/>
          <a:lstStyle/>
          <a:p/>
        </p:txBody>
      </p:sp>
      <p:sp>
        <p:nvSpPr>
          <p:cNvPr id="12" name="object 12"/>
          <p:cNvSpPr/>
          <p:nvPr/>
        </p:nvSpPr>
        <p:spPr>
          <a:xfrm>
            <a:off x="319338" y="8966033"/>
            <a:ext cx="6941820" cy="0"/>
          </a:xfrm>
          <a:custGeom>
            <a:avLst/>
            <a:gdLst/>
            <a:ahLst/>
            <a:cxnLst/>
            <a:rect l="l" t="t" r="r" b="b"/>
            <a:pathLst>
              <a:path w="6941820" h="0">
                <a:moveTo>
                  <a:pt x="0" y="0"/>
                </a:moveTo>
                <a:lnTo>
                  <a:pt x="6941218" y="0"/>
                </a:lnTo>
              </a:path>
            </a:pathLst>
          </a:custGeom>
          <a:ln w="7686">
            <a:solidFill>
              <a:srgbClr val="CACACA"/>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8" name="object 18"/>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9" name="object 19"/>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0" name="object 20"/>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21" name="object 21"/>
          <p:cNvSpPr txBox="1"/>
          <p:nvPr/>
        </p:nvSpPr>
        <p:spPr>
          <a:xfrm>
            <a:off x="6567571" y="10321926"/>
            <a:ext cx="654050" cy="146050"/>
          </a:xfrm>
          <a:prstGeom prst="rect">
            <a:avLst/>
          </a:prstGeom>
        </p:spPr>
        <p:txBody>
          <a:bodyPr wrap="square" lIns="0" tIns="1905" rIns="0" bIns="0" rtlCol="0" vert="horz">
            <a:spAutoFit/>
          </a:bodyPr>
          <a:lstStyle/>
          <a:p>
            <a:pPr marL="12700">
              <a:lnSpc>
                <a:spcPct val="100000"/>
              </a:lnSpc>
              <a:spcBef>
                <a:spcPts val="15"/>
              </a:spcBef>
            </a:pPr>
            <a:r>
              <a:rPr dirty="0" sz="850" spc="-5" b="1">
                <a:solidFill>
                  <a:srgbClr val="CACACA"/>
                </a:solidFill>
                <a:latin typeface="Arial"/>
                <a:cs typeface="Arial"/>
              </a:rPr>
              <a:t>Page </a:t>
            </a:r>
            <a:fld id="{81D60167-4931-47E6-BA6A-407CBD079E47}" type="slidenum">
              <a:rPr dirty="0" sz="850" spc="-5" b="1">
                <a:solidFill>
                  <a:srgbClr val="CACACA"/>
                </a:solidFill>
                <a:latin typeface="Arial"/>
                <a:cs typeface="Arial"/>
              </a:rPr>
              <a:t>2</a:t>
            </a:fld>
            <a:r>
              <a:rPr dirty="0" sz="850" spc="-5" b="1">
                <a:solidFill>
                  <a:srgbClr val="CACACA"/>
                </a:solidFill>
                <a:latin typeface="Arial"/>
                <a:cs typeface="Arial"/>
              </a:rPr>
              <a:t> of</a:t>
            </a:r>
            <a:r>
              <a:rPr dirty="0" sz="850" spc="-65" b="1">
                <a:solidFill>
                  <a:srgbClr val="CACACA"/>
                </a:solidFill>
                <a:latin typeface="Arial"/>
                <a:cs typeface="Arial"/>
              </a:rPr>
              <a:t> </a:t>
            </a:r>
            <a:r>
              <a:rPr dirty="0" sz="850" spc="-5" b="1">
                <a:solidFill>
                  <a:srgbClr val="CACACA"/>
                </a:solidFill>
                <a:latin typeface="Arial"/>
                <a:cs typeface="Arial"/>
              </a:rPr>
              <a:t>11</a:t>
            </a:r>
            <a:endParaRPr sz="85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4679950" cy="128460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CC0000"/>
                </a:solidFill>
                <a:latin typeface="Arial"/>
                <a:cs typeface="Arial"/>
              </a:rPr>
              <a:t>Reasons To</a:t>
            </a:r>
            <a:r>
              <a:rPr dirty="0" sz="1050" spc="-5" b="1">
                <a:solidFill>
                  <a:srgbClr val="CC0000"/>
                </a:solidFill>
                <a:latin typeface="Arial"/>
                <a:cs typeface="Arial"/>
              </a:rPr>
              <a:t> </a:t>
            </a:r>
            <a:r>
              <a:rPr dirty="0" sz="1050" spc="15" b="1">
                <a:solidFill>
                  <a:srgbClr val="CC0000"/>
                </a:solidFill>
                <a:latin typeface="Arial"/>
                <a:cs typeface="Arial"/>
              </a:rPr>
              <a:t>Sell:</a:t>
            </a:r>
            <a:endParaRPr sz="1050">
              <a:latin typeface="Arial"/>
              <a:cs typeface="Arial"/>
            </a:endParaRPr>
          </a:p>
          <a:p>
            <a:pPr algn="just" marL="181610" marR="5080">
              <a:lnSpc>
                <a:spcPct val="112700"/>
              </a:lnSpc>
              <a:spcBef>
                <a:spcPts val="565"/>
              </a:spcBef>
            </a:pPr>
            <a:r>
              <a:rPr dirty="0" sz="850" spc="-5">
                <a:solidFill>
                  <a:srgbClr val="3E3E3E"/>
                </a:solidFill>
                <a:latin typeface="Arial"/>
                <a:cs typeface="Arial"/>
              </a:rPr>
              <a:t>Our immediate concern about Microsoft is regarding the softness in the core computing  market. The company is dependent on this market for the largest chunk of its revenue.  Microsoft continues to be impacted by the tablet and mobile cannibalization of computers.  This is a secular negative for the company and the future growth of Windows is greatly  dependent on its ability to build position in mobile devices, particularly tablets. Moreover, stiff  competition from Android and Chrome at multiple price points with Apple making things  difficult at the high end, remain a headwind.</a:t>
            </a:r>
            <a:endParaRPr sz="850">
              <a:latin typeface="Arial"/>
              <a:cs typeface="Arial"/>
            </a:endParaRPr>
          </a:p>
        </p:txBody>
      </p:sp>
      <p:sp>
        <p:nvSpPr>
          <p:cNvPr id="4" name="object 4"/>
          <p:cNvSpPr/>
          <p:nvPr/>
        </p:nvSpPr>
        <p:spPr>
          <a:xfrm>
            <a:off x="315494" y="1844173"/>
            <a:ext cx="115302" cy="9224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5494" y="2981826"/>
            <a:ext cx="115302" cy="9224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315494" y="4411579"/>
            <a:ext cx="115302" cy="9224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315494" y="5111081"/>
            <a:ext cx="115302" cy="92242"/>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471905" y="1791501"/>
            <a:ext cx="6778625" cy="3730625"/>
          </a:xfrm>
          <a:prstGeom prst="rect">
            <a:avLst/>
          </a:prstGeom>
        </p:spPr>
        <p:txBody>
          <a:bodyPr wrap="square" lIns="0" tIns="12700" rIns="0" bIns="0" rtlCol="0" vert="horz">
            <a:spAutoFit/>
          </a:bodyPr>
          <a:lstStyle/>
          <a:p>
            <a:pPr marL="12700" marR="2276475">
              <a:lnSpc>
                <a:spcPct val="112700"/>
              </a:lnSpc>
              <a:spcBef>
                <a:spcPts val="100"/>
              </a:spcBef>
            </a:pPr>
            <a:r>
              <a:rPr dirty="0" sz="850" spc="-5">
                <a:solidFill>
                  <a:srgbClr val="3E3E3E"/>
                </a:solidFill>
                <a:latin typeface="Arial"/>
                <a:cs typeface="Arial"/>
              </a:rPr>
              <a:t>Microsoft is the dominant provider of operating systems into the PC market. So, any new  player, or any technology advancement in the space, unless by Microsoft itself, results</a:t>
            </a:r>
            <a:r>
              <a:rPr dirty="0" sz="850" spc="15">
                <a:solidFill>
                  <a:srgbClr val="3E3E3E"/>
                </a:solidFill>
                <a:latin typeface="Arial"/>
                <a:cs typeface="Arial"/>
              </a:rPr>
              <a:t> </a:t>
            </a:r>
            <a:r>
              <a:rPr dirty="0" sz="850" spc="-5">
                <a:solidFill>
                  <a:srgbClr val="3E3E3E"/>
                </a:solidFill>
                <a:latin typeface="Arial"/>
                <a:cs typeface="Arial"/>
              </a:rPr>
              <a:t>in</a:t>
            </a:r>
            <a:endParaRPr sz="850">
              <a:latin typeface="Arial"/>
              <a:cs typeface="Arial"/>
            </a:endParaRPr>
          </a:p>
          <a:p>
            <a:pPr marL="12700" marR="5080">
              <a:lnSpc>
                <a:spcPct val="112700"/>
              </a:lnSpc>
            </a:pPr>
            <a:r>
              <a:rPr dirty="0" sz="850" spc="-5">
                <a:solidFill>
                  <a:srgbClr val="3E3E3E"/>
                </a:solidFill>
                <a:latin typeface="Arial"/>
                <a:cs typeface="Arial"/>
              </a:rPr>
              <a:t>market share erosion. While Google Chromebooks/ Android tablets and Apple Macintosh/iPad are splitting the market, Microsoft’s  opportunity lies in its ability to transition rapidly to a cloud and mobile focus. To date, the sales of many Microsoft products are tied to the  attach rates of its Windows OS, but as more of its products are made available under an as-a-service model (like Microsoft 365) on even  competing platforms, there can be new revenue streams compensating for the loss of Windows licensing fees. The transition period is not  likely to be easy and execution will be key.</a:t>
            </a:r>
            <a:endParaRPr sz="850">
              <a:latin typeface="Arial"/>
              <a:cs typeface="Arial"/>
            </a:endParaRPr>
          </a:p>
          <a:p>
            <a:pPr>
              <a:lnSpc>
                <a:spcPct val="100000"/>
              </a:lnSpc>
              <a:spcBef>
                <a:spcPts val="45"/>
              </a:spcBef>
            </a:pPr>
            <a:endParaRPr sz="750">
              <a:latin typeface="Times New Roman"/>
              <a:cs typeface="Times New Roman"/>
            </a:endParaRPr>
          </a:p>
          <a:p>
            <a:pPr marL="12700" marR="5080">
              <a:lnSpc>
                <a:spcPct val="112700"/>
              </a:lnSpc>
            </a:pPr>
            <a:r>
              <a:rPr dirty="0" sz="850" spc="-5">
                <a:solidFill>
                  <a:srgbClr val="3E3E3E"/>
                </a:solidFill>
                <a:latin typeface="Arial"/>
                <a:cs typeface="Arial"/>
              </a:rPr>
              <a:t>Microsoft is seeing increased competition from all quarters. Particularly, Google seems to be present in all its markets. Although Google’s  focus has in the past been on search and online advertising, while Microsoft’s has been on selling its software, the two companies are  increasingly pitted against each other because of the conditions in the market. Google is seeing tremendous success, with its Android OS  emerging as the leading platform for smartphones and increasingly, tablets. Its Chromebooks are also seeing a good deal of success.  Moreover, Apple’s Macintosh has a loyal customer base, which is an additional pressure in the high-end computing market, while its iPads  are tough competition in the tablet segment. Although Microsoft’s Azure has been steadily gaining market traction for quite some time now,  but Amazon’s cloud computing arm, Amazon Web Services, leads the cloud computing space, which is a major headwind. Also, the gaming  console market is also extremely competitive since Sony and Nintendo are equally strong. Moreover, there is severe price competition in this  market and successful gaming titles are a must in order to push</a:t>
            </a:r>
            <a:r>
              <a:rPr dirty="0" sz="850" spc="5">
                <a:solidFill>
                  <a:srgbClr val="3E3E3E"/>
                </a:solidFill>
                <a:latin typeface="Arial"/>
                <a:cs typeface="Arial"/>
              </a:rPr>
              <a:t> </a:t>
            </a:r>
            <a:r>
              <a:rPr dirty="0" sz="850" spc="-5">
                <a:solidFill>
                  <a:srgbClr val="3E3E3E"/>
                </a:solidFill>
                <a:latin typeface="Arial"/>
                <a:cs typeface="Arial"/>
              </a:rPr>
              <a:t>sales.</a:t>
            </a:r>
            <a:endParaRPr sz="850">
              <a:latin typeface="Arial"/>
              <a:cs typeface="Arial"/>
            </a:endParaRPr>
          </a:p>
          <a:p>
            <a:pPr>
              <a:lnSpc>
                <a:spcPct val="100000"/>
              </a:lnSpc>
              <a:spcBef>
                <a:spcPts val="45"/>
              </a:spcBef>
            </a:pPr>
            <a:endParaRPr sz="750">
              <a:latin typeface="Times New Roman"/>
              <a:cs typeface="Times New Roman"/>
            </a:endParaRPr>
          </a:p>
          <a:p>
            <a:pPr algn="just" marL="12700" marR="5715">
              <a:lnSpc>
                <a:spcPct val="112700"/>
              </a:lnSpc>
            </a:pPr>
            <a:r>
              <a:rPr dirty="0" sz="850" spc="-5">
                <a:solidFill>
                  <a:srgbClr val="3E3E3E"/>
                </a:solidFill>
                <a:latin typeface="Arial"/>
                <a:cs typeface="Arial"/>
              </a:rPr>
              <a:t>Coronavirus crisis-induced macroeconomic weakness is a headwind. Weak job market and lower spend on advertising are likely to weigh on  LinkedIn and Search revenues at least in the near term. Moreover, decline in on-premises business, owing to sluggishness in transactional  business across small and medium businesses is anticipated to affect growth. Also, Office consumer revenues are expected to bear the brunt  of decline in transactional business.</a:t>
            </a:r>
            <a:endParaRPr sz="850">
              <a:latin typeface="Arial"/>
              <a:cs typeface="Arial"/>
            </a:endParaRPr>
          </a:p>
          <a:p>
            <a:pPr>
              <a:lnSpc>
                <a:spcPct val="100000"/>
              </a:lnSpc>
              <a:spcBef>
                <a:spcPts val="45"/>
              </a:spcBef>
            </a:pPr>
            <a:endParaRPr sz="750">
              <a:latin typeface="Times New Roman"/>
              <a:cs typeface="Times New Roman"/>
            </a:endParaRPr>
          </a:p>
          <a:p>
            <a:pPr algn="just" marL="12700" marR="5715">
              <a:lnSpc>
                <a:spcPct val="112700"/>
              </a:lnSpc>
              <a:spcBef>
                <a:spcPts val="5"/>
              </a:spcBef>
            </a:pPr>
            <a:r>
              <a:rPr dirty="0" sz="850" spc="-5">
                <a:solidFill>
                  <a:srgbClr val="3E3E3E"/>
                </a:solidFill>
                <a:latin typeface="Arial"/>
                <a:cs typeface="Arial"/>
              </a:rPr>
              <a:t>We note that the Microsoft currently has a trailing 12-month Price/Book (P/B) ratio of 13.51X. This level compares unfavorably to some extent  with what the industry saw over the last year. Additionally, the ratio is higher than the average level of 13.02X and is in line with the high end  of the valuation range in this period. Consequently, valuation looks slightly stretched from a P/B</a:t>
            </a:r>
            <a:r>
              <a:rPr dirty="0" sz="850" spc="50">
                <a:solidFill>
                  <a:srgbClr val="3E3E3E"/>
                </a:solidFill>
                <a:latin typeface="Arial"/>
                <a:cs typeface="Arial"/>
              </a:rPr>
              <a:t> </a:t>
            </a:r>
            <a:r>
              <a:rPr dirty="0" sz="850" spc="-5">
                <a:solidFill>
                  <a:srgbClr val="3E3E3E"/>
                </a:solidFill>
                <a:latin typeface="Arial"/>
                <a:cs typeface="Arial"/>
              </a:rPr>
              <a:t>perspective.</a:t>
            </a:r>
            <a:endParaRPr sz="850">
              <a:latin typeface="Arial"/>
              <a:cs typeface="Arial"/>
            </a:endParaRPr>
          </a:p>
        </p:txBody>
      </p:sp>
      <p:sp>
        <p:nvSpPr>
          <p:cNvPr id="9" name="object 9"/>
          <p:cNvSpPr txBox="1"/>
          <p:nvPr/>
        </p:nvSpPr>
        <p:spPr>
          <a:xfrm>
            <a:off x="5376110" y="624639"/>
            <a:ext cx="1811020" cy="1086485"/>
          </a:xfrm>
          <a:prstGeom prst="rect">
            <a:avLst/>
          </a:prstGeom>
        </p:spPr>
        <p:txBody>
          <a:bodyPr wrap="square" lIns="0" tIns="50800" rIns="0" bIns="0" rtlCol="0" vert="horz">
            <a:spAutoFit/>
          </a:bodyPr>
          <a:lstStyle/>
          <a:p>
            <a:pPr marL="12700" marR="5080">
              <a:lnSpc>
                <a:spcPct val="79900"/>
              </a:lnSpc>
              <a:spcBef>
                <a:spcPts val="400"/>
              </a:spcBef>
            </a:pPr>
            <a:r>
              <a:rPr dirty="0" sz="1200">
                <a:solidFill>
                  <a:srgbClr val="3E3E3E"/>
                </a:solidFill>
                <a:latin typeface="Arial"/>
                <a:cs typeface="Arial"/>
              </a:rPr>
              <a:t>Microsoft </a:t>
            </a:r>
            <a:r>
              <a:rPr dirty="0" sz="1200" spc="5">
                <a:solidFill>
                  <a:srgbClr val="3E3E3E"/>
                </a:solidFill>
                <a:latin typeface="Arial"/>
                <a:cs typeface="Arial"/>
              </a:rPr>
              <a:t>faces </a:t>
            </a:r>
            <a:r>
              <a:rPr dirty="0" sz="1200">
                <a:solidFill>
                  <a:srgbClr val="3E3E3E"/>
                </a:solidFill>
                <a:latin typeface="Arial"/>
                <a:cs typeface="Arial"/>
              </a:rPr>
              <a:t>stiff  competition in the </a:t>
            </a:r>
            <a:r>
              <a:rPr dirty="0" sz="1200" spc="5">
                <a:solidFill>
                  <a:srgbClr val="3E3E3E"/>
                </a:solidFill>
                <a:latin typeface="Arial"/>
                <a:cs typeface="Arial"/>
              </a:rPr>
              <a:t>cloud  market from Amazon</a:t>
            </a:r>
            <a:r>
              <a:rPr dirty="0" sz="1200" spc="-90">
                <a:solidFill>
                  <a:srgbClr val="3E3E3E"/>
                </a:solidFill>
                <a:latin typeface="Arial"/>
                <a:cs typeface="Arial"/>
              </a:rPr>
              <a:t> </a:t>
            </a:r>
            <a:r>
              <a:rPr dirty="0" sz="1200" spc="5">
                <a:solidFill>
                  <a:srgbClr val="3E3E3E"/>
                </a:solidFill>
                <a:latin typeface="Arial"/>
                <a:cs typeface="Arial"/>
              </a:rPr>
              <a:t>Web  Services and </a:t>
            </a:r>
            <a:r>
              <a:rPr dirty="0" sz="1200">
                <a:solidFill>
                  <a:srgbClr val="3E3E3E"/>
                </a:solidFill>
                <a:latin typeface="Arial"/>
                <a:cs typeface="Arial"/>
              </a:rPr>
              <a:t>its </a:t>
            </a:r>
            <a:r>
              <a:rPr dirty="0" sz="1200" spc="5">
                <a:solidFill>
                  <a:srgbClr val="3E3E3E"/>
                </a:solidFill>
                <a:latin typeface="Arial"/>
                <a:cs typeface="Arial"/>
              </a:rPr>
              <a:t>dominant  </a:t>
            </a:r>
            <a:r>
              <a:rPr dirty="0" sz="1200">
                <a:solidFill>
                  <a:srgbClr val="3E3E3E"/>
                </a:solidFill>
                <a:latin typeface="Arial"/>
                <a:cs typeface="Arial"/>
              </a:rPr>
              <a:t>position in the </a:t>
            </a:r>
            <a:r>
              <a:rPr dirty="0" sz="1200" spc="5">
                <a:solidFill>
                  <a:srgbClr val="3E3E3E"/>
                </a:solidFill>
                <a:latin typeface="Arial"/>
                <a:cs typeface="Arial"/>
              </a:rPr>
              <a:t>PC market  continues </a:t>
            </a:r>
            <a:r>
              <a:rPr dirty="0" sz="1200">
                <a:solidFill>
                  <a:srgbClr val="3E3E3E"/>
                </a:solidFill>
                <a:latin typeface="Arial"/>
                <a:cs typeface="Arial"/>
              </a:rPr>
              <a:t>to </a:t>
            </a:r>
            <a:r>
              <a:rPr dirty="0" sz="1200" spc="5">
                <a:solidFill>
                  <a:srgbClr val="3E3E3E"/>
                </a:solidFill>
                <a:latin typeface="Arial"/>
                <a:cs typeface="Arial"/>
              </a:rPr>
              <a:t>be  </a:t>
            </a:r>
            <a:r>
              <a:rPr dirty="0" sz="1200">
                <a:solidFill>
                  <a:srgbClr val="3E3E3E"/>
                </a:solidFill>
                <a:latin typeface="Arial"/>
                <a:cs typeface="Arial"/>
              </a:rPr>
              <a:t>challenged.</a:t>
            </a:r>
            <a:endParaRPr sz="1200">
              <a:latin typeface="Arial"/>
              <a:cs typeface="Arial"/>
            </a:endParaRPr>
          </a:p>
        </p:txBody>
      </p:sp>
      <p:sp>
        <p:nvSpPr>
          <p:cNvPr id="10" name="object 10"/>
          <p:cNvSpPr/>
          <p:nvPr/>
        </p:nvSpPr>
        <p:spPr>
          <a:xfrm>
            <a:off x="5227387" y="675773"/>
            <a:ext cx="0" cy="1137920"/>
          </a:xfrm>
          <a:custGeom>
            <a:avLst/>
            <a:gdLst/>
            <a:ahLst/>
            <a:cxnLst/>
            <a:rect l="l" t="t" r="r" b="b"/>
            <a:pathLst>
              <a:path w="0" h="1137920">
                <a:moveTo>
                  <a:pt x="0" y="0"/>
                </a:moveTo>
                <a:lnTo>
                  <a:pt x="0" y="1137652"/>
                </a:lnTo>
              </a:path>
            </a:pathLst>
          </a:custGeom>
          <a:ln w="15373">
            <a:solidFill>
              <a:srgbClr val="CC0000"/>
            </a:solidFill>
          </a:ln>
        </p:spPr>
        <p:txBody>
          <a:bodyPr wrap="square" lIns="0" tIns="0" rIns="0" bIns="0" rtlCol="0"/>
          <a:lstStyle/>
          <a:p/>
        </p:txBody>
      </p:sp>
      <p:sp>
        <p:nvSpPr>
          <p:cNvPr id="11" name="object 11"/>
          <p:cNvSpPr/>
          <p:nvPr/>
        </p:nvSpPr>
        <p:spPr>
          <a:xfrm>
            <a:off x="319338" y="5637630"/>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2" name="object 12"/>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3" name="object 13"/>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4" name="object 14"/>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5" name="object 15"/>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6" name="object 16"/>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8" name="object 18"/>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9" name="object 19"/>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20" name="object 20"/>
          <p:cNvSpPr txBox="1"/>
          <p:nvPr/>
        </p:nvSpPr>
        <p:spPr>
          <a:xfrm>
            <a:off x="6567571" y="10321926"/>
            <a:ext cx="654050" cy="146050"/>
          </a:xfrm>
          <a:prstGeom prst="rect">
            <a:avLst/>
          </a:prstGeom>
        </p:spPr>
        <p:txBody>
          <a:bodyPr wrap="square" lIns="0" tIns="1905" rIns="0" bIns="0" rtlCol="0" vert="horz">
            <a:spAutoFit/>
          </a:bodyPr>
          <a:lstStyle/>
          <a:p>
            <a:pPr marL="12700">
              <a:lnSpc>
                <a:spcPct val="100000"/>
              </a:lnSpc>
              <a:spcBef>
                <a:spcPts val="15"/>
              </a:spcBef>
            </a:pPr>
            <a:r>
              <a:rPr dirty="0" sz="850" spc="-5" b="1">
                <a:solidFill>
                  <a:srgbClr val="CACACA"/>
                </a:solidFill>
                <a:latin typeface="Arial"/>
                <a:cs typeface="Arial"/>
              </a:rPr>
              <a:t>Page </a:t>
            </a:r>
            <a:fld id="{81D60167-4931-47E6-BA6A-407CBD079E47}" type="slidenum">
              <a:rPr dirty="0" sz="850" spc="-5" b="1">
                <a:solidFill>
                  <a:srgbClr val="CACACA"/>
                </a:solidFill>
                <a:latin typeface="Arial"/>
                <a:cs typeface="Arial"/>
              </a:rPr>
              <a:t>2</a:t>
            </a:fld>
            <a:r>
              <a:rPr dirty="0" sz="850" spc="-5" b="1">
                <a:solidFill>
                  <a:srgbClr val="CACACA"/>
                </a:solidFill>
                <a:latin typeface="Arial"/>
                <a:cs typeface="Arial"/>
              </a:rPr>
              <a:t> of</a:t>
            </a:r>
            <a:r>
              <a:rPr dirty="0" sz="850" spc="-65" b="1">
                <a:solidFill>
                  <a:srgbClr val="CACACA"/>
                </a:solidFill>
                <a:latin typeface="Arial"/>
                <a:cs typeface="Arial"/>
              </a:rPr>
              <a:t> </a:t>
            </a:r>
            <a:r>
              <a:rPr dirty="0" sz="850" spc="-5" b="1">
                <a:solidFill>
                  <a:srgbClr val="CACACA"/>
                </a:solidFill>
                <a:latin typeface="Arial"/>
                <a:cs typeface="Arial"/>
              </a:rPr>
              <a:t>11</a:t>
            </a:r>
            <a:endParaRPr sz="85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1476341"/>
            <a:ext cx="4695190" cy="317500"/>
          </a:xfrm>
          <a:prstGeom prst="rect">
            <a:avLst/>
          </a:prstGeom>
        </p:spPr>
        <p:txBody>
          <a:bodyPr wrap="square" lIns="0" tIns="12700" rIns="0" bIns="0" rtlCol="0" vert="horz">
            <a:spAutoFit/>
          </a:bodyPr>
          <a:lstStyle/>
          <a:p>
            <a:pPr marL="12700" marR="5080">
              <a:lnSpc>
                <a:spcPct val="112700"/>
              </a:lnSpc>
              <a:spcBef>
                <a:spcPts val="100"/>
              </a:spcBef>
            </a:pPr>
            <a:r>
              <a:rPr dirty="0" sz="850" spc="-5">
                <a:solidFill>
                  <a:srgbClr val="3E3E3E"/>
                </a:solidFill>
                <a:latin typeface="Arial"/>
                <a:cs typeface="Arial"/>
              </a:rPr>
              <a:t>Revenues of $43.076 billion improved 17% from the year-ago quarter (up 15% at cc). Further, the  top line surpassed the Zacks Consensus Estimate by</a:t>
            </a:r>
            <a:r>
              <a:rPr dirty="0" sz="850">
                <a:solidFill>
                  <a:srgbClr val="3E3E3E"/>
                </a:solidFill>
                <a:latin typeface="Arial"/>
                <a:cs typeface="Arial"/>
              </a:rPr>
              <a:t> </a:t>
            </a:r>
            <a:r>
              <a:rPr dirty="0" sz="850" spc="-5">
                <a:solidFill>
                  <a:srgbClr val="3E3E3E"/>
                </a:solidFill>
                <a:latin typeface="Arial"/>
                <a:cs typeface="Arial"/>
              </a:rPr>
              <a:t>7.36%.</a:t>
            </a:r>
            <a:endParaRPr sz="850">
              <a:latin typeface="Arial"/>
              <a:cs typeface="Arial"/>
            </a:endParaRPr>
          </a:p>
        </p:txBody>
      </p:sp>
      <p:sp>
        <p:nvSpPr>
          <p:cNvPr id="3" name="object 3"/>
          <p:cNvSpPr txBox="1"/>
          <p:nvPr/>
        </p:nvSpPr>
        <p:spPr>
          <a:xfrm>
            <a:off x="302794" y="1899117"/>
            <a:ext cx="6962775" cy="8050530"/>
          </a:xfrm>
          <a:prstGeom prst="rect">
            <a:avLst/>
          </a:prstGeom>
        </p:spPr>
        <p:txBody>
          <a:bodyPr wrap="square" lIns="0" tIns="29209" rIns="0" bIns="0" rtlCol="0" vert="horz">
            <a:spAutoFit/>
          </a:bodyPr>
          <a:lstStyle/>
          <a:p>
            <a:pPr marL="12700">
              <a:lnSpc>
                <a:spcPct val="100000"/>
              </a:lnSpc>
              <a:spcBef>
                <a:spcPts val="229"/>
              </a:spcBef>
            </a:pPr>
            <a:r>
              <a:rPr dirty="0" sz="850" spc="-5">
                <a:solidFill>
                  <a:srgbClr val="3E3E3E"/>
                </a:solidFill>
                <a:latin typeface="Arial"/>
                <a:cs typeface="Arial"/>
              </a:rPr>
              <a:t>Robust execution and better-than-expected demand trends across industries, and</a:t>
            </a:r>
            <a:r>
              <a:rPr dirty="0" sz="850" spc="170">
                <a:solidFill>
                  <a:srgbClr val="3E3E3E"/>
                </a:solidFill>
                <a:latin typeface="Arial"/>
                <a:cs typeface="Arial"/>
              </a:rPr>
              <a:t> </a:t>
            </a:r>
            <a:r>
              <a:rPr dirty="0" sz="850" spc="-5">
                <a:solidFill>
                  <a:srgbClr val="3E3E3E"/>
                </a:solidFill>
                <a:latin typeface="Arial"/>
                <a:cs typeface="Arial"/>
              </a:rPr>
              <a:t>improving</a:t>
            </a:r>
            <a:endParaRPr sz="850">
              <a:latin typeface="Arial"/>
              <a:cs typeface="Arial"/>
            </a:endParaRPr>
          </a:p>
          <a:p>
            <a:pPr algn="just" marL="12700" marR="26034">
              <a:lnSpc>
                <a:spcPct val="112700"/>
              </a:lnSpc>
            </a:pPr>
            <a:r>
              <a:rPr dirty="0" sz="850" spc="-5">
                <a:solidFill>
                  <a:srgbClr val="3E3E3E"/>
                </a:solidFill>
                <a:latin typeface="Arial"/>
                <a:cs typeface="Arial"/>
              </a:rPr>
              <a:t>uptake of commercial cloud offerings drove the quarterly results. Solid uptick in Teams on the back of coronavirus-led work-from-home, stay-at-  home, telehealth and online learning wave remained</a:t>
            </a:r>
            <a:r>
              <a:rPr dirty="0" sz="850">
                <a:solidFill>
                  <a:srgbClr val="3E3E3E"/>
                </a:solidFill>
                <a:latin typeface="Arial"/>
                <a:cs typeface="Arial"/>
              </a:rPr>
              <a:t> </a:t>
            </a:r>
            <a:r>
              <a:rPr dirty="0" sz="850" spc="-5">
                <a:solidFill>
                  <a:srgbClr val="3E3E3E"/>
                </a:solidFill>
                <a:latin typeface="Arial"/>
                <a:cs typeface="Arial"/>
              </a:rPr>
              <a:t>noteworthy.</a:t>
            </a:r>
            <a:endParaRPr sz="850">
              <a:latin typeface="Arial"/>
              <a:cs typeface="Arial"/>
            </a:endParaRPr>
          </a:p>
          <a:p>
            <a:pPr>
              <a:lnSpc>
                <a:spcPct val="100000"/>
              </a:lnSpc>
              <a:spcBef>
                <a:spcPts val="50"/>
              </a:spcBef>
            </a:pPr>
            <a:endParaRPr sz="850">
              <a:latin typeface="Times New Roman"/>
              <a:cs typeface="Times New Roman"/>
            </a:endParaRPr>
          </a:p>
          <a:p>
            <a:pPr algn="just" marL="12700" marR="17780">
              <a:lnSpc>
                <a:spcPct val="112700"/>
              </a:lnSpc>
            </a:pPr>
            <a:r>
              <a:rPr dirty="0" sz="850" spc="-5">
                <a:solidFill>
                  <a:srgbClr val="3E3E3E"/>
                </a:solidFill>
                <a:latin typeface="Arial"/>
                <a:cs typeface="Arial"/>
              </a:rPr>
              <a:t>Moreover, strong Commercial business on digital transformation wave positively impacted earnings and revenues. Commercial bookings climbed  19% year over year (up 11% at cc), courtesy of consistent sales execution, and growth in Azure contracts and Microsoft 365 momentum.  Commercial remaining performance obligation amounted to $112 billion, up 24% year over year (up 22% at cc). Commercial revenue annuity mix  was 93%, increasing 4% year over year, driven by ongoing shift to cloud</a:t>
            </a:r>
            <a:r>
              <a:rPr dirty="0" sz="850" spc="15">
                <a:solidFill>
                  <a:srgbClr val="3E3E3E"/>
                </a:solidFill>
                <a:latin typeface="Arial"/>
                <a:cs typeface="Arial"/>
              </a:rPr>
              <a:t> </a:t>
            </a:r>
            <a:r>
              <a:rPr dirty="0" sz="850" spc="-5">
                <a:solidFill>
                  <a:srgbClr val="3E3E3E"/>
                </a:solidFill>
                <a:latin typeface="Arial"/>
                <a:cs typeface="Arial"/>
              </a:rPr>
              <a:t>infrastructure.</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Commercial cloud revenues were $16.7 billion, up 34% (up 32% at cc) year over</a:t>
            </a:r>
            <a:r>
              <a:rPr dirty="0" sz="850" spc="14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spcBef>
                <a:spcPts val="5"/>
              </a:spcBef>
            </a:pPr>
            <a:r>
              <a:rPr dirty="0" sz="900" b="1">
                <a:solidFill>
                  <a:srgbClr val="3E3E3E"/>
                </a:solidFill>
                <a:latin typeface="Arial"/>
                <a:cs typeface="Arial"/>
              </a:rPr>
              <a:t>Segmental</a:t>
            </a:r>
            <a:r>
              <a:rPr dirty="0" sz="900" spc="-5" b="1">
                <a:solidFill>
                  <a:srgbClr val="3E3E3E"/>
                </a:solidFill>
                <a:latin typeface="Arial"/>
                <a:cs typeface="Arial"/>
              </a:rPr>
              <a:t> </a:t>
            </a:r>
            <a:r>
              <a:rPr dirty="0" sz="900" b="1">
                <a:solidFill>
                  <a:srgbClr val="3E3E3E"/>
                </a:solidFill>
                <a:latin typeface="Arial"/>
                <a:cs typeface="Arial"/>
              </a:rPr>
              <a:t>Details</a:t>
            </a:r>
            <a:endParaRPr sz="900">
              <a:latin typeface="Arial"/>
              <a:cs typeface="Arial"/>
            </a:endParaRPr>
          </a:p>
          <a:p>
            <a:pPr algn="just" marL="12700" marR="19685">
              <a:lnSpc>
                <a:spcPct val="112700"/>
              </a:lnSpc>
              <a:spcBef>
                <a:spcPts val="894"/>
              </a:spcBef>
            </a:pPr>
            <a:r>
              <a:rPr dirty="0" sz="850" spc="-5" b="1">
                <a:solidFill>
                  <a:srgbClr val="3E3E3E"/>
                </a:solidFill>
                <a:latin typeface="Arial"/>
                <a:cs typeface="Arial"/>
              </a:rPr>
              <a:t>Productivity &amp; Business Processes </a:t>
            </a:r>
            <a:r>
              <a:rPr dirty="0" sz="850" spc="-5">
                <a:solidFill>
                  <a:srgbClr val="3E3E3E"/>
                </a:solidFill>
                <a:latin typeface="Arial"/>
                <a:cs typeface="Arial"/>
              </a:rPr>
              <a:t>segment, which includes the Office and Dynamics CRM businesses, contributed 29% to total revenues.  Revenues increased 13% (up 11% at cc) on a year-over-year basis to $13.353</a:t>
            </a:r>
            <a:r>
              <a:rPr dirty="0" sz="850" spc="10">
                <a:solidFill>
                  <a:srgbClr val="3E3E3E"/>
                </a:solidFill>
                <a:latin typeface="Arial"/>
                <a:cs typeface="Arial"/>
              </a:rPr>
              <a:t> </a:t>
            </a:r>
            <a:r>
              <a:rPr dirty="0" sz="850" spc="-5">
                <a:solidFill>
                  <a:srgbClr val="3E3E3E"/>
                </a:solidFill>
                <a:latin typeface="Arial"/>
                <a:cs typeface="Arial"/>
              </a:rPr>
              <a:t>billion.</a:t>
            </a:r>
            <a:endParaRPr sz="850">
              <a:latin typeface="Arial"/>
              <a:cs typeface="Arial"/>
            </a:endParaRPr>
          </a:p>
          <a:p>
            <a:pPr>
              <a:lnSpc>
                <a:spcPct val="100000"/>
              </a:lnSpc>
              <a:spcBef>
                <a:spcPts val="50"/>
              </a:spcBef>
            </a:pPr>
            <a:endParaRPr sz="850">
              <a:latin typeface="Times New Roman"/>
              <a:cs typeface="Times New Roman"/>
            </a:endParaRPr>
          </a:p>
          <a:p>
            <a:pPr algn="just" marL="12700" marR="20955">
              <a:lnSpc>
                <a:spcPct val="112700"/>
              </a:lnSpc>
              <a:spcBef>
                <a:spcPts val="5"/>
              </a:spcBef>
            </a:pPr>
            <a:r>
              <a:rPr dirty="0" sz="850" spc="-5">
                <a:solidFill>
                  <a:srgbClr val="3E3E3E"/>
                </a:solidFill>
                <a:latin typeface="Arial"/>
                <a:cs typeface="Arial"/>
              </a:rPr>
              <a:t>Office Commercial products and cloud services revenues climbed 11% (up 9% at cc) on a year-over-year basis backed by growth in Office 365  commercial revenues, which climbed 21% (up 20% at cc). The upside can be attributed to strong installed base growth and average revenues  per user (ARPU)</a:t>
            </a:r>
            <a:r>
              <a:rPr dirty="0" sz="850" spc="-10">
                <a:solidFill>
                  <a:srgbClr val="3E3E3E"/>
                </a:solidFill>
                <a:latin typeface="Arial"/>
                <a:cs typeface="Arial"/>
              </a:rPr>
              <a:t> </a:t>
            </a:r>
            <a:r>
              <a:rPr dirty="0" sz="850" spc="-5">
                <a:solidFill>
                  <a:srgbClr val="3E3E3E"/>
                </a:solidFill>
                <a:latin typeface="Arial"/>
                <a:cs typeface="Arial"/>
              </a:rPr>
              <a:t>expansion.</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pPr>
            <a:r>
              <a:rPr dirty="0" sz="850" spc="-5">
                <a:solidFill>
                  <a:srgbClr val="3E3E3E"/>
                </a:solidFill>
                <a:latin typeface="Arial"/>
                <a:cs typeface="Arial"/>
              </a:rPr>
              <a:t>E5 revenue growth was driven by strength in advanced security, compliance, and voice</a:t>
            </a:r>
            <a:r>
              <a:rPr dirty="0" sz="850" spc="25">
                <a:solidFill>
                  <a:srgbClr val="3E3E3E"/>
                </a:solidFill>
                <a:latin typeface="Arial"/>
                <a:cs typeface="Arial"/>
              </a:rPr>
              <a:t> </a:t>
            </a:r>
            <a:r>
              <a:rPr dirty="0" sz="850" spc="-5">
                <a:solidFill>
                  <a:srgbClr val="3E3E3E"/>
                </a:solidFill>
                <a:latin typeface="Arial"/>
                <a:cs typeface="Arial"/>
              </a:rPr>
              <a:t>components.</a:t>
            </a:r>
            <a:endParaRPr sz="850">
              <a:latin typeface="Arial"/>
              <a:cs typeface="Arial"/>
            </a:endParaRPr>
          </a:p>
          <a:p>
            <a:pPr>
              <a:lnSpc>
                <a:spcPct val="100000"/>
              </a:lnSpc>
              <a:spcBef>
                <a:spcPts val="55"/>
              </a:spcBef>
            </a:pPr>
            <a:endParaRPr sz="850">
              <a:latin typeface="Times New Roman"/>
              <a:cs typeface="Times New Roman"/>
            </a:endParaRPr>
          </a:p>
          <a:p>
            <a:pPr algn="just" marL="12700" marR="23495">
              <a:lnSpc>
                <a:spcPct val="112700"/>
              </a:lnSpc>
            </a:pPr>
            <a:r>
              <a:rPr dirty="0" sz="850" spc="-5">
                <a:solidFill>
                  <a:srgbClr val="3E3E3E"/>
                </a:solidFill>
                <a:latin typeface="Arial"/>
                <a:cs typeface="Arial"/>
              </a:rPr>
              <a:t>Office 365 Commercial seats improved 15%, driven by momentum in free trial conversions, growth across small and medium sized businesses  and first-line worker offerings, and improving mix from Microsoft</a:t>
            </a:r>
            <a:r>
              <a:rPr dirty="0" sz="850">
                <a:solidFill>
                  <a:srgbClr val="3E3E3E"/>
                </a:solidFill>
                <a:latin typeface="Arial"/>
                <a:cs typeface="Arial"/>
              </a:rPr>
              <a:t> </a:t>
            </a:r>
            <a:r>
              <a:rPr dirty="0" sz="850" spc="-5">
                <a:solidFill>
                  <a:srgbClr val="3E3E3E"/>
                </a:solidFill>
                <a:latin typeface="Arial"/>
                <a:cs typeface="Arial"/>
              </a:rPr>
              <a:t>365.</a:t>
            </a:r>
            <a:endParaRPr sz="850">
              <a:latin typeface="Arial"/>
              <a:cs typeface="Arial"/>
            </a:endParaRPr>
          </a:p>
          <a:p>
            <a:pPr>
              <a:lnSpc>
                <a:spcPct val="100000"/>
              </a:lnSpc>
              <a:spcBef>
                <a:spcPts val="50"/>
              </a:spcBef>
            </a:pPr>
            <a:endParaRPr sz="850">
              <a:latin typeface="Times New Roman"/>
              <a:cs typeface="Times New Roman"/>
            </a:endParaRPr>
          </a:p>
          <a:p>
            <a:pPr algn="just" marL="12700" marR="19685">
              <a:lnSpc>
                <a:spcPct val="112700"/>
              </a:lnSpc>
            </a:pPr>
            <a:r>
              <a:rPr dirty="0" sz="850" spc="-5">
                <a:solidFill>
                  <a:srgbClr val="3E3E3E"/>
                </a:solidFill>
                <a:latin typeface="Arial"/>
                <a:cs typeface="Arial"/>
              </a:rPr>
              <a:t>Office Consumer products and cloud services revenues improved 7% (up 6% at cc), driven by growth in Microsoft 365 subscription revenues.  Microsoft 365 Consumer subscribers totaled 47.5 million, compared with 45.3 million reported in the prior quarter. The figure was up 28% year  over year, driven by coronavirus crisis-led increased demand courtesy of work-from-home</a:t>
            </a:r>
            <a:r>
              <a:rPr dirty="0" sz="850" spc="15">
                <a:solidFill>
                  <a:srgbClr val="3E3E3E"/>
                </a:solidFill>
                <a:latin typeface="Arial"/>
                <a:cs typeface="Arial"/>
              </a:rPr>
              <a:t> </a:t>
            </a:r>
            <a:r>
              <a:rPr dirty="0" sz="850" spc="-5">
                <a:solidFill>
                  <a:srgbClr val="3E3E3E"/>
                </a:solidFill>
                <a:latin typeface="Arial"/>
                <a:cs typeface="Arial"/>
              </a:rPr>
              <a:t>wave.</a:t>
            </a:r>
            <a:endParaRPr sz="850">
              <a:latin typeface="Arial"/>
              <a:cs typeface="Arial"/>
            </a:endParaRPr>
          </a:p>
          <a:p>
            <a:pPr>
              <a:lnSpc>
                <a:spcPct val="100000"/>
              </a:lnSpc>
              <a:spcBef>
                <a:spcPts val="50"/>
              </a:spcBef>
            </a:pPr>
            <a:endParaRPr sz="850">
              <a:latin typeface="Times New Roman"/>
              <a:cs typeface="Times New Roman"/>
            </a:endParaRPr>
          </a:p>
          <a:p>
            <a:pPr algn="just" marL="12700" marR="20955">
              <a:lnSpc>
                <a:spcPct val="112700"/>
              </a:lnSpc>
              <a:spcBef>
                <a:spcPts val="5"/>
              </a:spcBef>
            </a:pPr>
            <a:r>
              <a:rPr dirty="0" sz="850" spc="-5">
                <a:solidFill>
                  <a:srgbClr val="3E3E3E"/>
                </a:solidFill>
                <a:latin typeface="Arial"/>
                <a:cs typeface="Arial"/>
              </a:rPr>
              <a:t>Notably, AT&amp;T, Amgen, Daimler, GSK, and IKEA have selected Microsoft 365 E5, powered by differentiated security, compliance, voice, and  analytics</a:t>
            </a:r>
            <a:r>
              <a:rPr dirty="0" sz="850" spc="-10">
                <a:solidFill>
                  <a:srgbClr val="3E3E3E"/>
                </a:solidFill>
                <a:latin typeface="Arial"/>
                <a:cs typeface="Arial"/>
              </a:rPr>
              <a:t> </a:t>
            </a:r>
            <a:r>
              <a:rPr dirty="0" sz="850" spc="-5">
                <a:solidFill>
                  <a:srgbClr val="3E3E3E"/>
                </a:solidFill>
                <a:latin typeface="Arial"/>
                <a:cs typeface="Arial"/>
              </a:rPr>
              <a:t>capabilities.</a:t>
            </a:r>
            <a:endParaRPr sz="850">
              <a:latin typeface="Arial"/>
              <a:cs typeface="Arial"/>
            </a:endParaRPr>
          </a:p>
          <a:p>
            <a:pPr>
              <a:lnSpc>
                <a:spcPct val="100000"/>
              </a:lnSpc>
              <a:spcBef>
                <a:spcPts val="50"/>
              </a:spcBef>
            </a:pPr>
            <a:endParaRPr sz="850">
              <a:latin typeface="Times New Roman"/>
              <a:cs typeface="Times New Roman"/>
            </a:endParaRPr>
          </a:p>
          <a:p>
            <a:pPr algn="just" marL="12700" marR="20320">
              <a:lnSpc>
                <a:spcPct val="112700"/>
              </a:lnSpc>
            </a:pPr>
            <a:r>
              <a:rPr dirty="0" sz="850" spc="-5">
                <a:solidFill>
                  <a:srgbClr val="3E3E3E"/>
                </a:solidFill>
                <a:latin typeface="Arial"/>
                <a:cs typeface="Arial"/>
              </a:rPr>
              <a:t>Dynamics products and cloud services business improved 21% (up 18% at cc). Dynamics 365 revenues surged 39% (37% at cc). Dynamics  adoption is improving with companies like Walgreens Boots Alliance, Chipotle, American Electric Power, Ingram Micro, FedEx, Cleveland Clinic  and St. Luke’s Health Network, leveraging the application to securely digitize critical business</a:t>
            </a:r>
            <a:r>
              <a:rPr dirty="0" sz="850" spc="35">
                <a:solidFill>
                  <a:srgbClr val="3E3E3E"/>
                </a:solidFill>
                <a:latin typeface="Arial"/>
                <a:cs typeface="Arial"/>
              </a:rPr>
              <a:t> </a:t>
            </a:r>
            <a:r>
              <a:rPr dirty="0" sz="850" spc="-5">
                <a:solidFill>
                  <a:srgbClr val="3E3E3E"/>
                </a:solidFill>
                <a:latin typeface="Arial"/>
                <a:cs typeface="Arial"/>
              </a:rPr>
              <a:t>processes.</a:t>
            </a:r>
            <a:endParaRPr sz="850">
              <a:latin typeface="Arial"/>
              <a:cs typeface="Arial"/>
            </a:endParaRPr>
          </a:p>
          <a:p>
            <a:pPr>
              <a:lnSpc>
                <a:spcPct val="100000"/>
              </a:lnSpc>
              <a:spcBef>
                <a:spcPts val="50"/>
              </a:spcBef>
            </a:pPr>
            <a:endParaRPr sz="850">
              <a:latin typeface="Times New Roman"/>
              <a:cs typeface="Times New Roman"/>
            </a:endParaRPr>
          </a:p>
          <a:p>
            <a:pPr algn="just" marL="12700" marR="26034">
              <a:lnSpc>
                <a:spcPct val="112700"/>
              </a:lnSpc>
            </a:pPr>
            <a:r>
              <a:rPr dirty="0" sz="850" spc="-5">
                <a:solidFill>
                  <a:srgbClr val="3E3E3E"/>
                </a:solidFill>
                <a:latin typeface="Arial"/>
                <a:cs typeface="Arial"/>
              </a:rPr>
              <a:t>LinkedIn revenues advanced 23% from the year-ago quarter (up 22% at cc). The better-than-expected performance was driven by advertising  demand growth in Marketing Solutions business.</a:t>
            </a:r>
            <a:endParaRPr sz="850">
              <a:latin typeface="Arial"/>
              <a:cs typeface="Arial"/>
            </a:endParaRPr>
          </a:p>
          <a:p>
            <a:pPr>
              <a:lnSpc>
                <a:spcPct val="100000"/>
              </a:lnSpc>
              <a:spcBef>
                <a:spcPts val="55"/>
              </a:spcBef>
            </a:pPr>
            <a:endParaRPr sz="850">
              <a:latin typeface="Times New Roman"/>
              <a:cs typeface="Times New Roman"/>
            </a:endParaRPr>
          </a:p>
          <a:p>
            <a:pPr algn="just" marL="12700" marR="5080">
              <a:lnSpc>
                <a:spcPct val="112700"/>
              </a:lnSpc>
            </a:pPr>
            <a:r>
              <a:rPr dirty="0" sz="850" spc="-5">
                <a:solidFill>
                  <a:srgbClr val="3E3E3E"/>
                </a:solidFill>
                <a:latin typeface="Arial"/>
                <a:cs typeface="Arial"/>
              </a:rPr>
              <a:t>Microsoft is gaining from expanding user base of different applications including Microsoft 365 E5 and Teams. Both solutions continue to witness  record adoption. The uptick can be attributed to coronavirus-led work-from-home, stay-at-home, telehealth and online learning wave. Notably, the  company noted that Microsoft Teams has daily active user base of 60 million on mobile alone. Also, 117 organizations have more than 100,000  users of Teams, and over 2,700 organizations have over 10,000 deployments of</a:t>
            </a:r>
            <a:r>
              <a:rPr dirty="0" sz="850" spc="10">
                <a:solidFill>
                  <a:srgbClr val="3E3E3E"/>
                </a:solidFill>
                <a:latin typeface="Arial"/>
                <a:cs typeface="Arial"/>
              </a:rPr>
              <a:t> </a:t>
            </a:r>
            <a:r>
              <a:rPr dirty="0" sz="850" spc="-5">
                <a:solidFill>
                  <a:srgbClr val="3E3E3E"/>
                </a:solidFill>
                <a:latin typeface="Arial"/>
                <a:cs typeface="Arial"/>
              </a:rPr>
              <a:t>Teams.</a:t>
            </a:r>
            <a:endParaRPr sz="850">
              <a:latin typeface="Arial"/>
              <a:cs typeface="Arial"/>
            </a:endParaRPr>
          </a:p>
          <a:p>
            <a:pPr>
              <a:lnSpc>
                <a:spcPct val="100000"/>
              </a:lnSpc>
              <a:spcBef>
                <a:spcPts val="50"/>
              </a:spcBef>
            </a:pPr>
            <a:endParaRPr sz="850">
              <a:latin typeface="Times New Roman"/>
              <a:cs typeface="Times New Roman"/>
            </a:endParaRPr>
          </a:p>
          <a:p>
            <a:pPr algn="just" marL="12700" marR="23495">
              <a:lnSpc>
                <a:spcPct val="112700"/>
              </a:lnSpc>
            </a:pPr>
            <a:r>
              <a:rPr dirty="0" sz="850" spc="-5">
                <a:solidFill>
                  <a:srgbClr val="3E3E3E"/>
                </a:solidFill>
                <a:latin typeface="Arial"/>
                <a:cs typeface="Arial"/>
              </a:rPr>
              <a:t>Integration of Teams with Microsoft’s various inhouse offerings including PowerPoint presentations, SharePoint, Stream, Dynamics 365 makes it  a winner as it makes collaboration easy and engaging, while simultaneously driving outcomes and saving</a:t>
            </a:r>
            <a:r>
              <a:rPr dirty="0" sz="850" spc="45">
                <a:solidFill>
                  <a:srgbClr val="3E3E3E"/>
                </a:solidFill>
                <a:latin typeface="Arial"/>
                <a:cs typeface="Arial"/>
              </a:rPr>
              <a:t> </a:t>
            </a:r>
            <a:r>
              <a:rPr dirty="0" sz="850" spc="-5">
                <a:solidFill>
                  <a:srgbClr val="3E3E3E"/>
                </a:solidFill>
                <a:latin typeface="Arial"/>
                <a:cs typeface="Arial"/>
              </a:rPr>
              <a:t>time.</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The company is also witnessing significant demand for Windows 10</a:t>
            </a:r>
            <a:r>
              <a:rPr dirty="0" sz="850">
                <a:solidFill>
                  <a:srgbClr val="3E3E3E"/>
                </a:solidFill>
                <a:latin typeface="Arial"/>
                <a:cs typeface="Arial"/>
              </a:rPr>
              <a:t> </a:t>
            </a:r>
            <a:r>
              <a:rPr dirty="0" sz="850" spc="-5">
                <a:solidFill>
                  <a:srgbClr val="3E3E3E"/>
                </a:solidFill>
                <a:latin typeface="Arial"/>
                <a:cs typeface="Arial"/>
              </a:rPr>
              <a:t>PCs.</a:t>
            </a:r>
            <a:endParaRPr sz="850">
              <a:latin typeface="Arial"/>
              <a:cs typeface="Arial"/>
            </a:endParaRPr>
          </a:p>
          <a:p>
            <a:pPr>
              <a:lnSpc>
                <a:spcPct val="100000"/>
              </a:lnSpc>
              <a:spcBef>
                <a:spcPts val="50"/>
              </a:spcBef>
            </a:pPr>
            <a:endParaRPr sz="850">
              <a:latin typeface="Times New Roman"/>
              <a:cs typeface="Times New Roman"/>
            </a:endParaRPr>
          </a:p>
          <a:p>
            <a:pPr algn="just" marL="12700" marR="26034">
              <a:lnSpc>
                <a:spcPct val="112700"/>
              </a:lnSpc>
            </a:pPr>
            <a:r>
              <a:rPr dirty="0" sz="850" spc="-5" b="1">
                <a:solidFill>
                  <a:srgbClr val="3E3E3E"/>
                </a:solidFill>
                <a:latin typeface="Arial"/>
                <a:cs typeface="Arial"/>
              </a:rPr>
              <a:t>Intelligent Cloud </a:t>
            </a:r>
            <a:r>
              <a:rPr dirty="0" sz="850" spc="-5">
                <a:solidFill>
                  <a:srgbClr val="3E3E3E"/>
                </a:solidFill>
                <a:latin typeface="Arial"/>
                <a:cs typeface="Arial"/>
              </a:rPr>
              <a:t>segment, which includes server, and enterprise products and services, contributed 32% to total revenues. The segment  reported revenues of $14.601 billion, up 23% (up 22% at cc) year over</a:t>
            </a:r>
            <a:r>
              <a:rPr dirty="0" sz="850" spc="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5"/>
              </a:spcBef>
            </a:pPr>
            <a:endParaRPr sz="850">
              <a:latin typeface="Times New Roman"/>
              <a:cs typeface="Times New Roman"/>
            </a:endParaRPr>
          </a:p>
          <a:p>
            <a:pPr algn="just" marL="12700" marR="23495">
              <a:lnSpc>
                <a:spcPct val="112700"/>
              </a:lnSpc>
            </a:pPr>
            <a:r>
              <a:rPr dirty="0" sz="850" spc="-5">
                <a:solidFill>
                  <a:srgbClr val="3E3E3E"/>
                </a:solidFill>
                <a:latin typeface="Arial"/>
                <a:cs typeface="Arial"/>
              </a:rPr>
              <a:t>Server product and cloud services revenues rallied 26% year over year (up 24% at cc). The high point was Azure's revenues, which surged 50%  year over year (up 48% at cc), driven by robust growth in consumption-based business and recovery across</a:t>
            </a:r>
            <a:r>
              <a:rPr dirty="0" sz="850" spc="70">
                <a:solidFill>
                  <a:srgbClr val="3E3E3E"/>
                </a:solidFill>
                <a:latin typeface="Arial"/>
                <a:cs typeface="Arial"/>
              </a:rPr>
              <a:t> </a:t>
            </a:r>
            <a:r>
              <a:rPr dirty="0" sz="850" spc="-5">
                <a:solidFill>
                  <a:srgbClr val="3E3E3E"/>
                </a:solidFill>
                <a:latin typeface="Arial"/>
                <a:cs typeface="Arial"/>
              </a:rPr>
              <a:t>industries.</a:t>
            </a:r>
            <a:endParaRPr sz="850">
              <a:latin typeface="Arial"/>
              <a:cs typeface="Arial"/>
            </a:endParaRPr>
          </a:p>
          <a:p>
            <a:pPr>
              <a:lnSpc>
                <a:spcPct val="100000"/>
              </a:lnSpc>
              <a:spcBef>
                <a:spcPts val="50"/>
              </a:spcBef>
            </a:pPr>
            <a:endParaRPr sz="850">
              <a:latin typeface="Times New Roman"/>
              <a:cs typeface="Times New Roman"/>
            </a:endParaRPr>
          </a:p>
          <a:p>
            <a:pPr algn="just" marL="12700" marR="20955">
              <a:lnSpc>
                <a:spcPct val="112700"/>
              </a:lnSpc>
            </a:pPr>
            <a:r>
              <a:rPr dirty="0" sz="850" spc="-5">
                <a:solidFill>
                  <a:srgbClr val="3E3E3E"/>
                </a:solidFill>
                <a:latin typeface="Arial"/>
                <a:cs typeface="Arial"/>
              </a:rPr>
              <a:t>On-premise server products revenues improved 4% (up 3% at cc), on strong annuity performance driven by continued demand for hybrid and  premium</a:t>
            </a:r>
            <a:r>
              <a:rPr dirty="0" sz="850" spc="-10">
                <a:solidFill>
                  <a:srgbClr val="3E3E3E"/>
                </a:solidFill>
                <a:latin typeface="Arial"/>
                <a:cs typeface="Arial"/>
              </a:rPr>
              <a:t> </a:t>
            </a:r>
            <a:r>
              <a:rPr dirty="0" sz="850" spc="-5">
                <a:solidFill>
                  <a:srgbClr val="3E3E3E"/>
                </a:solidFill>
                <a:latin typeface="Arial"/>
                <a:cs typeface="Arial"/>
              </a:rPr>
              <a:t>offerings.</a:t>
            </a:r>
            <a:endParaRPr sz="850">
              <a:latin typeface="Arial"/>
              <a:cs typeface="Arial"/>
            </a:endParaRPr>
          </a:p>
        </p:txBody>
      </p:sp>
      <p:sp>
        <p:nvSpPr>
          <p:cNvPr id="4" name="object 4"/>
          <p:cNvSpPr/>
          <p:nvPr/>
        </p:nvSpPr>
        <p:spPr>
          <a:xfrm>
            <a:off x="5242760" y="875631"/>
            <a:ext cx="1967831" cy="830179"/>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Quarterly</a:t>
            </a:r>
            <a:r>
              <a:rPr dirty="0" sz="850" spc="-45">
                <a:solidFill>
                  <a:srgbClr val="3E3E3E"/>
                </a:solidFill>
                <a:latin typeface="Arial"/>
                <a:cs typeface="Arial"/>
              </a:rPr>
              <a:t> </a:t>
            </a:r>
            <a:r>
              <a:rPr dirty="0" sz="850" spc="-5">
                <a:solidFill>
                  <a:srgbClr val="3E3E3E"/>
                </a:solidFill>
                <a:latin typeface="Arial"/>
                <a:cs typeface="Arial"/>
              </a:rPr>
              <a:t>EPS</a:t>
            </a:r>
            <a:endParaRPr sz="850">
              <a:latin typeface="Arial"/>
              <a:cs typeface="Arial"/>
            </a:endParaRPr>
          </a:p>
        </p:txBody>
      </p:sp>
      <p:sp>
        <p:nvSpPr>
          <p:cNvPr id="7" name="object 7"/>
          <p:cNvSpPr txBox="1"/>
          <p:nvPr/>
        </p:nvSpPr>
        <p:spPr>
          <a:xfrm>
            <a:off x="6928853" y="1416384"/>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2.03</a:t>
            </a:r>
            <a:endParaRPr sz="850">
              <a:latin typeface="Arial"/>
              <a:cs typeface="Arial"/>
            </a:endParaRPr>
          </a:p>
        </p:txBody>
      </p:sp>
      <p:sp>
        <p:nvSpPr>
          <p:cNvPr id="8" name="object 8"/>
          <p:cNvSpPr txBox="1"/>
          <p:nvPr/>
        </p:nvSpPr>
        <p:spPr>
          <a:xfrm>
            <a:off x="5291555" y="1585494"/>
            <a:ext cx="1872614" cy="154940"/>
          </a:xfrm>
          <a:prstGeom prst="rect">
            <a:avLst/>
          </a:prstGeom>
        </p:spPr>
        <p:txBody>
          <a:bodyPr wrap="square" lIns="0" tIns="12065" rIns="0" bIns="0" rtlCol="0" vert="horz">
            <a:spAutoFit/>
          </a:bodyPr>
          <a:lstStyle/>
          <a:p>
            <a:pPr marL="12700">
              <a:lnSpc>
                <a:spcPct val="100000"/>
              </a:lnSpc>
              <a:spcBef>
                <a:spcPts val="95"/>
              </a:spcBef>
              <a:tabLst>
                <a:tab pos="1649730" algn="l"/>
              </a:tabLst>
            </a:pPr>
            <a:r>
              <a:rPr dirty="0" sz="850" spc="-5">
                <a:solidFill>
                  <a:srgbClr val="3E3E3E"/>
                </a:solidFill>
                <a:latin typeface="Arial"/>
                <a:cs typeface="Arial"/>
              </a:rPr>
              <a:t>Annual</a:t>
            </a:r>
            <a:r>
              <a:rPr dirty="0" sz="850" spc="-5">
                <a:solidFill>
                  <a:srgbClr val="3E3E3E"/>
                </a:solidFill>
                <a:latin typeface="Arial"/>
                <a:cs typeface="Arial"/>
              </a:rPr>
              <a:t> </a:t>
            </a:r>
            <a:r>
              <a:rPr dirty="0" sz="850" spc="-5">
                <a:solidFill>
                  <a:srgbClr val="3E3E3E"/>
                </a:solidFill>
                <a:latin typeface="Arial"/>
                <a:cs typeface="Arial"/>
              </a:rPr>
              <a:t>EPS</a:t>
            </a:r>
            <a:r>
              <a:rPr dirty="0" sz="850" spc="-5">
                <a:solidFill>
                  <a:srgbClr val="3E3E3E"/>
                </a:solidFill>
                <a:latin typeface="Arial"/>
                <a:cs typeface="Arial"/>
              </a:rPr>
              <a:t> </a:t>
            </a:r>
            <a:r>
              <a:rPr dirty="0" sz="850" spc="-5">
                <a:solidFill>
                  <a:srgbClr val="3E3E3E"/>
                </a:solidFill>
                <a:latin typeface="Arial"/>
                <a:cs typeface="Arial"/>
              </a:rPr>
              <a:t>(TTM)</a:t>
            </a:r>
            <a:r>
              <a:rPr dirty="0" sz="850">
                <a:solidFill>
                  <a:srgbClr val="3E3E3E"/>
                </a:solidFill>
                <a:latin typeface="Arial"/>
                <a:cs typeface="Arial"/>
              </a:rPr>
              <a:t>	</a:t>
            </a:r>
            <a:r>
              <a:rPr dirty="0" sz="850" spc="-5" b="1">
                <a:solidFill>
                  <a:srgbClr val="3E3E3E"/>
                </a:solidFill>
                <a:latin typeface="Arial"/>
                <a:cs typeface="Arial"/>
              </a:rPr>
              <a:t>6.71</a:t>
            </a:r>
            <a:endParaRPr sz="850">
              <a:latin typeface="Arial"/>
              <a:cs typeface="Arial"/>
            </a:endParaRPr>
          </a:p>
        </p:txBody>
      </p:sp>
      <p:sp>
        <p:nvSpPr>
          <p:cNvPr id="9" name="object 9"/>
          <p:cNvSpPr/>
          <p:nvPr/>
        </p:nvSpPr>
        <p:spPr>
          <a:xfrm>
            <a:off x="5308098" y="1594351"/>
            <a:ext cx="1068705" cy="0"/>
          </a:xfrm>
          <a:custGeom>
            <a:avLst/>
            <a:gdLst/>
            <a:ahLst/>
            <a:cxnLst/>
            <a:rect l="l" t="t" r="r" b="b"/>
            <a:pathLst>
              <a:path w="1068704" h="0">
                <a:moveTo>
                  <a:pt x="0" y="0"/>
                </a:moveTo>
                <a:lnTo>
                  <a:pt x="1068471" y="0"/>
                </a:lnTo>
              </a:path>
            </a:pathLst>
          </a:custGeom>
          <a:ln w="7686">
            <a:solidFill>
              <a:srgbClr val="CACACA"/>
            </a:solidFill>
          </a:ln>
        </p:spPr>
        <p:txBody>
          <a:bodyPr wrap="square" lIns="0" tIns="0" rIns="0" bIns="0" rtlCol="0"/>
          <a:lstStyle/>
          <a:p/>
        </p:txBody>
      </p:sp>
      <p:sp>
        <p:nvSpPr>
          <p:cNvPr id="10" name="object 10"/>
          <p:cNvSpPr/>
          <p:nvPr/>
        </p:nvSpPr>
        <p:spPr>
          <a:xfrm>
            <a:off x="6384256" y="1594351"/>
            <a:ext cx="761365" cy="0"/>
          </a:xfrm>
          <a:custGeom>
            <a:avLst/>
            <a:gdLst/>
            <a:ahLst/>
            <a:cxnLst/>
            <a:rect l="l" t="t" r="r" b="b"/>
            <a:pathLst>
              <a:path w="761365" h="0">
                <a:moveTo>
                  <a:pt x="0" y="0"/>
                </a:moveTo>
                <a:lnTo>
                  <a:pt x="760997" y="0"/>
                </a:lnTo>
              </a:path>
            </a:pathLst>
          </a:custGeom>
          <a:ln w="7686">
            <a:solidFill>
              <a:srgbClr val="CACACA"/>
            </a:solidFill>
          </a:ln>
        </p:spPr>
        <p:txBody>
          <a:bodyPr wrap="square" lIns="0" tIns="0" rIns="0" bIns="0" rtlCol="0"/>
          <a:lstStyle/>
          <a:p/>
        </p:txBody>
      </p:sp>
      <p:sp>
        <p:nvSpPr>
          <p:cNvPr id="11" name="object 11"/>
          <p:cNvSpPr/>
          <p:nvPr/>
        </p:nvSpPr>
        <p:spPr>
          <a:xfrm>
            <a:off x="5238917" y="871788"/>
            <a:ext cx="0" cy="907415"/>
          </a:xfrm>
          <a:custGeom>
            <a:avLst/>
            <a:gdLst/>
            <a:ahLst/>
            <a:cxnLst/>
            <a:rect l="l" t="t" r="r" b="b"/>
            <a:pathLst>
              <a:path w="0" h="907414">
                <a:moveTo>
                  <a:pt x="0" y="0"/>
                </a:moveTo>
                <a:lnTo>
                  <a:pt x="0" y="907047"/>
                </a:lnTo>
              </a:path>
            </a:pathLst>
          </a:custGeom>
          <a:ln w="7686">
            <a:solidFill>
              <a:srgbClr val="CACACA"/>
            </a:solidFill>
          </a:ln>
        </p:spPr>
        <p:txBody>
          <a:bodyPr wrap="square" lIns="0" tIns="0" rIns="0" bIns="0" rtlCol="0"/>
          <a:lstStyle/>
          <a:p/>
        </p:txBody>
      </p:sp>
      <p:graphicFrame>
        <p:nvGraphicFramePr>
          <p:cNvPr id="12" name="object 12"/>
          <p:cNvGraphicFramePr>
            <a:graphicFrameLocks noGrp="1"/>
          </p:cNvGraphicFramePr>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195342">
                <a:tc>
                  <a:txBody>
                    <a:bodyPr/>
                    <a:lstStyle/>
                    <a:p>
                      <a:pPr marL="31750">
                        <a:lnSpc>
                          <a:spcPts val="1195"/>
                        </a:lnSpc>
                      </a:pPr>
                      <a:r>
                        <a:rPr dirty="0" sz="1050" spc="20" b="1">
                          <a:solidFill>
                            <a:srgbClr val="007F06"/>
                          </a:solidFill>
                          <a:latin typeface="Arial"/>
                          <a:cs typeface="Arial"/>
                        </a:rPr>
                        <a:t>Last Earnings</a:t>
                      </a:r>
                      <a:r>
                        <a:rPr dirty="0" sz="1050" spc="-5" b="1">
                          <a:solidFill>
                            <a:srgbClr val="007F06"/>
                          </a:solidFill>
                          <a:latin typeface="Arial"/>
                          <a:cs typeface="Arial"/>
                        </a:rPr>
                        <a:t> </a:t>
                      </a:r>
                      <a:r>
                        <a:rPr dirty="0" sz="1050" spc="20" b="1">
                          <a:solidFill>
                            <a:srgbClr val="007F06"/>
                          </a:solidFill>
                          <a:latin typeface="Arial"/>
                          <a:cs typeface="Arial"/>
                        </a:rPr>
                        <a:t>Report</a:t>
                      </a:r>
                      <a:endParaRPr sz="1050">
                        <a:latin typeface="Arial"/>
                        <a:cs typeface="Arial"/>
                      </a:endParaRPr>
                    </a:p>
                  </a:txBody>
                  <a:tcPr marL="0" marR="0" marB="0" marT="0"/>
                </a:tc>
                <a:tc gridSpan="2">
                  <a:txBody>
                    <a:bodyPr/>
                    <a:lstStyle/>
                    <a:p>
                      <a:pPr>
                        <a:lnSpc>
                          <a:spcPct val="100000"/>
                        </a:lnSpc>
                      </a:pPr>
                      <a:endParaRPr sz="800">
                        <a:latin typeface="Times New Roman"/>
                        <a:cs typeface="Times New Roman"/>
                      </a:endParaRPr>
                    </a:p>
                  </a:txBody>
                  <a:tcPr marL="0" marR="0" marB="0" marT="0"/>
                </a:tc>
                <a:tc hMerge="1">
                  <a:txBody>
                    <a:bodyPr/>
                    <a:lstStyle/>
                    <a:p>
                      <a:pPr/>
                    </a:p>
                  </a:txBody>
                  <a:tcPr marL="0" marR="0" marB="0" marT="0"/>
                </a:tc>
              </a:tr>
              <a:tr h="233544">
                <a:tc>
                  <a:txBody>
                    <a:bodyPr/>
                    <a:lstStyle/>
                    <a:p>
                      <a:pPr marL="31750">
                        <a:lnSpc>
                          <a:spcPct val="100000"/>
                        </a:lnSpc>
                        <a:spcBef>
                          <a:spcPts val="240"/>
                        </a:spcBef>
                      </a:pPr>
                      <a:r>
                        <a:rPr dirty="0" sz="900" b="1">
                          <a:solidFill>
                            <a:srgbClr val="3E3E3E"/>
                          </a:solidFill>
                          <a:latin typeface="Arial"/>
                          <a:cs typeface="Arial"/>
                        </a:rPr>
                        <a:t>Microsoft </a:t>
                      </a:r>
                      <a:r>
                        <a:rPr dirty="0" sz="900" spc="5" b="1">
                          <a:solidFill>
                            <a:srgbClr val="3E3E3E"/>
                          </a:solidFill>
                          <a:latin typeface="Arial"/>
                          <a:cs typeface="Arial"/>
                        </a:rPr>
                        <a:t>Q2 </a:t>
                      </a:r>
                      <a:r>
                        <a:rPr dirty="0" sz="900" b="1">
                          <a:solidFill>
                            <a:srgbClr val="3E3E3E"/>
                          </a:solidFill>
                          <a:latin typeface="Arial"/>
                          <a:cs typeface="Arial"/>
                        </a:rPr>
                        <a:t>Earnings Beat Estimates, Azure </a:t>
                      </a:r>
                      <a:r>
                        <a:rPr dirty="0" sz="900" spc="5" b="1">
                          <a:solidFill>
                            <a:srgbClr val="3E3E3E"/>
                          </a:solidFill>
                          <a:latin typeface="Arial"/>
                          <a:cs typeface="Arial"/>
                        </a:rPr>
                        <a:t>&amp; </a:t>
                      </a:r>
                      <a:r>
                        <a:rPr dirty="0" sz="900" b="1">
                          <a:solidFill>
                            <a:srgbClr val="3E3E3E"/>
                          </a:solidFill>
                          <a:latin typeface="Arial"/>
                          <a:cs typeface="Arial"/>
                        </a:rPr>
                        <a:t>Gaming Strength Drives Top</a:t>
                      </a:r>
                      <a:r>
                        <a:rPr dirty="0" sz="900" spc="60" b="1">
                          <a:solidFill>
                            <a:srgbClr val="3E3E3E"/>
                          </a:solidFill>
                          <a:latin typeface="Arial"/>
                          <a:cs typeface="Arial"/>
                        </a:rPr>
                        <a:t> </a:t>
                      </a:r>
                      <a:r>
                        <a:rPr dirty="0" sz="900" b="1">
                          <a:solidFill>
                            <a:srgbClr val="3E3E3E"/>
                          </a:solidFill>
                          <a:latin typeface="Arial"/>
                          <a:cs typeface="Arial"/>
                        </a:rPr>
                        <a:t>Line</a:t>
                      </a:r>
                      <a:endParaRPr sz="900">
                        <a:latin typeface="Arial"/>
                        <a:cs typeface="Arial"/>
                      </a:endParaRPr>
                    </a:p>
                  </a:txBody>
                  <a:tcPr marL="0" marR="0" marB="0" marT="30480"/>
                </a:tc>
                <a:tc>
                  <a:txBody>
                    <a:bodyPr/>
                    <a:lstStyle/>
                    <a:p>
                      <a:pPr marL="73025">
                        <a:lnSpc>
                          <a:spcPct val="100000"/>
                        </a:lnSpc>
                        <a:spcBef>
                          <a:spcPts val="409"/>
                        </a:spcBef>
                      </a:pPr>
                      <a:r>
                        <a:rPr dirty="0" sz="850" spc="-5" b="1">
                          <a:solidFill>
                            <a:srgbClr val="007F06"/>
                          </a:solidFill>
                          <a:latin typeface="Arial"/>
                          <a:cs typeface="Arial"/>
                        </a:rPr>
                        <a:t>Quarter</a:t>
                      </a:r>
                      <a:r>
                        <a:rPr dirty="0" sz="850" spc="-15" b="1">
                          <a:solidFill>
                            <a:srgbClr val="007F06"/>
                          </a:solidFill>
                          <a:latin typeface="Arial"/>
                          <a:cs typeface="Arial"/>
                        </a:rPr>
                        <a:t> </a:t>
                      </a:r>
                      <a:r>
                        <a:rPr dirty="0" sz="850" spc="-5" b="1">
                          <a:solidFill>
                            <a:srgbClr val="007F06"/>
                          </a:solidFill>
                          <a:latin typeface="Arial"/>
                          <a:cs typeface="Arial"/>
                        </a:rPr>
                        <a:t>Ending</a:t>
                      </a:r>
                      <a:endParaRPr sz="850">
                        <a:latin typeface="Arial"/>
                        <a:cs typeface="Arial"/>
                      </a:endParaRPr>
                    </a:p>
                  </a:txBody>
                  <a:tcPr marL="0" marR="0" marB="0" marT="52069">
                    <a:lnB w="9525">
                      <a:solidFill>
                        <a:srgbClr val="CACACA"/>
                      </a:solidFill>
                      <a:prstDash val="solid"/>
                    </a:lnB>
                  </a:tcPr>
                </a:tc>
                <a:tc>
                  <a:txBody>
                    <a:bodyPr/>
                    <a:lstStyle/>
                    <a:p>
                      <a:pPr algn="r" marR="52705">
                        <a:lnSpc>
                          <a:spcPct val="100000"/>
                        </a:lnSpc>
                        <a:spcBef>
                          <a:spcPts val="409"/>
                        </a:spcBef>
                      </a:pPr>
                      <a:r>
                        <a:rPr dirty="0" sz="850" b="1">
                          <a:solidFill>
                            <a:srgbClr val="007F06"/>
                          </a:solidFill>
                          <a:latin typeface="Arial"/>
                          <a:cs typeface="Arial"/>
                        </a:rPr>
                        <a:t>12/2020</a:t>
                      </a:r>
                      <a:endParaRPr sz="850">
                        <a:latin typeface="Arial"/>
                        <a:cs typeface="Arial"/>
                      </a:endParaRPr>
                    </a:p>
                  </a:txBody>
                  <a:tcPr marL="0" marR="0" marB="0" marT="52069">
                    <a:lnB w="9525">
                      <a:solidFill>
                        <a:srgbClr val="CACACA"/>
                      </a:solidFill>
                      <a:prstDash val="solid"/>
                    </a:lnB>
                  </a:tcPr>
                </a:tc>
              </a:tr>
              <a:tr h="215231">
                <a:tc>
                  <a:txBody>
                    <a:bodyPr/>
                    <a:lstStyle/>
                    <a:p>
                      <a:pPr marL="31750">
                        <a:lnSpc>
                          <a:spcPct val="100000"/>
                        </a:lnSpc>
                        <a:spcBef>
                          <a:spcPts val="509"/>
                        </a:spcBef>
                      </a:pPr>
                      <a:r>
                        <a:rPr dirty="0" sz="850" spc="-5">
                          <a:solidFill>
                            <a:srgbClr val="3E3E3E"/>
                          </a:solidFill>
                          <a:latin typeface="Arial"/>
                          <a:cs typeface="Arial"/>
                        </a:rPr>
                        <a:t>Microsoft reported second-quarter fiscal 2021 non-GAAP earnings of $2.03 per share, which</a:t>
                      </a:r>
                      <a:r>
                        <a:rPr dirty="0" sz="850" spc="204">
                          <a:solidFill>
                            <a:srgbClr val="3E3E3E"/>
                          </a:solidFill>
                          <a:latin typeface="Arial"/>
                          <a:cs typeface="Arial"/>
                        </a:rPr>
                        <a:t> </a:t>
                      </a:r>
                      <a:r>
                        <a:rPr dirty="0" sz="850" spc="-5">
                          <a:solidFill>
                            <a:srgbClr val="3E3E3E"/>
                          </a:solidFill>
                          <a:latin typeface="Arial"/>
                          <a:cs typeface="Arial"/>
                        </a:rPr>
                        <a:t>beat</a:t>
                      </a:r>
                      <a:endParaRPr sz="850">
                        <a:latin typeface="Arial"/>
                        <a:cs typeface="Arial"/>
                      </a:endParaRPr>
                    </a:p>
                  </a:txBody>
                  <a:tcPr marL="0" marR="0" marB="0" marT="64769"/>
                </a:tc>
                <a:tc>
                  <a:txBody>
                    <a:bodyPr/>
                    <a:lstStyle/>
                    <a:p>
                      <a:pPr marL="64769">
                        <a:lnSpc>
                          <a:spcPct val="100000"/>
                        </a:lnSpc>
                        <a:spcBef>
                          <a:spcPts val="390"/>
                        </a:spcBef>
                      </a:pPr>
                      <a:r>
                        <a:rPr dirty="0" sz="850" spc="-5">
                          <a:solidFill>
                            <a:srgbClr val="3E3E3E"/>
                          </a:solidFill>
                          <a:latin typeface="Arial"/>
                          <a:cs typeface="Arial"/>
                        </a:rPr>
                        <a:t>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c>
                  <a:txBody>
                    <a:bodyPr/>
                    <a:lstStyle/>
                    <a:p>
                      <a:pPr algn="r" marR="60960">
                        <a:lnSpc>
                          <a:spcPct val="100000"/>
                        </a:lnSpc>
                        <a:spcBef>
                          <a:spcPts val="390"/>
                        </a:spcBef>
                      </a:pPr>
                      <a:r>
                        <a:rPr dirty="0" sz="850" spc="-5" b="1">
                          <a:solidFill>
                            <a:srgbClr val="3E3E3E"/>
                          </a:solidFill>
                          <a:latin typeface="Arial"/>
                          <a:cs typeface="Arial"/>
                        </a:rPr>
                        <a:t>Jan 26,</a:t>
                      </a:r>
                      <a:r>
                        <a:rPr dirty="0" sz="850" spc="-70" b="1">
                          <a:solidFill>
                            <a:srgbClr val="3E3E3E"/>
                          </a:solidFill>
                          <a:latin typeface="Arial"/>
                          <a:cs typeface="Arial"/>
                        </a:rPr>
                        <a:t> </a:t>
                      </a:r>
                      <a:r>
                        <a:rPr dirty="0" sz="850" spc="-5" b="1">
                          <a:solidFill>
                            <a:srgbClr val="3E3E3E"/>
                          </a:solidFill>
                          <a:latin typeface="Arial"/>
                          <a:cs typeface="Arial"/>
                        </a:rPr>
                        <a:t>2021</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r>
              <a:tr h="152400">
                <a:tc>
                  <a:txBody>
                    <a:bodyPr/>
                    <a:lstStyle/>
                    <a:p>
                      <a:pPr marL="31750">
                        <a:lnSpc>
                          <a:spcPts val="985"/>
                        </a:lnSpc>
                      </a:pPr>
                      <a:r>
                        <a:rPr dirty="0" sz="850" spc="-5">
                          <a:solidFill>
                            <a:srgbClr val="3E3E3E"/>
                          </a:solidFill>
                          <a:latin typeface="Arial"/>
                          <a:cs typeface="Arial"/>
                        </a:rPr>
                        <a:t>the</a:t>
                      </a:r>
                      <a:r>
                        <a:rPr dirty="0" sz="850" spc="40">
                          <a:solidFill>
                            <a:srgbClr val="3E3E3E"/>
                          </a:solidFill>
                          <a:latin typeface="Arial"/>
                          <a:cs typeface="Arial"/>
                        </a:rPr>
                        <a:t> </a:t>
                      </a:r>
                      <a:r>
                        <a:rPr dirty="0" sz="850" spc="-5">
                          <a:solidFill>
                            <a:srgbClr val="3E3E3E"/>
                          </a:solidFill>
                          <a:latin typeface="Arial"/>
                          <a:cs typeface="Arial"/>
                        </a:rPr>
                        <a:t>Zacks</a:t>
                      </a:r>
                      <a:r>
                        <a:rPr dirty="0" sz="850" spc="55">
                          <a:solidFill>
                            <a:srgbClr val="3E3E3E"/>
                          </a:solidFill>
                          <a:latin typeface="Arial"/>
                          <a:cs typeface="Arial"/>
                        </a:rPr>
                        <a:t> </a:t>
                      </a:r>
                      <a:r>
                        <a:rPr dirty="0" sz="850" spc="-5">
                          <a:solidFill>
                            <a:srgbClr val="3E3E3E"/>
                          </a:solidFill>
                          <a:latin typeface="Arial"/>
                          <a:cs typeface="Arial"/>
                        </a:rPr>
                        <a:t>Consensus</a:t>
                      </a:r>
                      <a:r>
                        <a:rPr dirty="0" sz="850" spc="65">
                          <a:solidFill>
                            <a:srgbClr val="3E3E3E"/>
                          </a:solidFill>
                          <a:latin typeface="Arial"/>
                          <a:cs typeface="Arial"/>
                        </a:rPr>
                        <a:t> </a:t>
                      </a:r>
                      <a:r>
                        <a:rPr dirty="0" sz="850" spc="-5">
                          <a:solidFill>
                            <a:srgbClr val="3E3E3E"/>
                          </a:solidFill>
                          <a:latin typeface="Arial"/>
                          <a:cs typeface="Arial"/>
                        </a:rPr>
                        <a:t>Estimate</a:t>
                      </a:r>
                      <a:r>
                        <a:rPr dirty="0" sz="850" spc="45">
                          <a:solidFill>
                            <a:srgbClr val="3E3E3E"/>
                          </a:solidFill>
                          <a:latin typeface="Arial"/>
                          <a:cs typeface="Arial"/>
                        </a:rPr>
                        <a:t> </a:t>
                      </a:r>
                      <a:r>
                        <a:rPr dirty="0" sz="850" spc="-5">
                          <a:solidFill>
                            <a:srgbClr val="3E3E3E"/>
                          </a:solidFill>
                          <a:latin typeface="Arial"/>
                          <a:cs typeface="Arial"/>
                        </a:rPr>
                        <a:t>by</a:t>
                      </a:r>
                      <a:r>
                        <a:rPr dirty="0" sz="850" spc="85">
                          <a:solidFill>
                            <a:srgbClr val="3E3E3E"/>
                          </a:solidFill>
                          <a:latin typeface="Arial"/>
                          <a:cs typeface="Arial"/>
                        </a:rPr>
                        <a:t> </a:t>
                      </a:r>
                      <a:r>
                        <a:rPr dirty="0" sz="850" spc="-5">
                          <a:solidFill>
                            <a:srgbClr val="3E3E3E"/>
                          </a:solidFill>
                          <a:latin typeface="Arial"/>
                          <a:cs typeface="Arial"/>
                        </a:rPr>
                        <a:t>23.8%.</a:t>
                      </a:r>
                      <a:r>
                        <a:rPr dirty="0" sz="850" spc="100">
                          <a:solidFill>
                            <a:srgbClr val="3E3E3E"/>
                          </a:solidFill>
                          <a:latin typeface="Arial"/>
                          <a:cs typeface="Arial"/>
                        </a:rPr>
                        <a:t> </a:t>
                      </a:r>
                      <a:r>
                        <a:rPr dirty="0" sz="850" spc="-5">
                          <a:solidFill>
                            <a:srgbClr val="3E3E3E"/>
                          </a:solidFill>
                          <a:latin typeface="Arial"/>
                          <a:cs typeface="Arial"/>
                        </a:rPr>
                        <a:t>The</a:t>
                      </a:r>
                      <a:r>
                        <a:rPr dirty="0" sz="850" spc="60">
                          <a:solidFill>
                            <a:srgbClr val="3E3E3E"/>
                          </a:solidFill>
                          <a:latin typeface="Arial"/>
                          <a:cs typeface="Arial"/>
                        </a:rPr>
                        <a:t> </a:t>
                      </a:r>
                      <a:r>
                        <a:rPr dirty="0" sz="850" spc="-5">
                          <a:solidFill>
                            <a:srgbClr val="3E3E3E"/>
                          </a:solidFill>
                          <a:latin typeface="Arial"/>
                          <a:cs typeface="Arial"/>
                        </a:rPr>
                        <a:t>bottom</a:t>
                      </a:r>
                      <a:r>
                        <a:rPr dirty="0" sz="850" spc="85">
                          <a:solidFill>
                            <a:srgbClr val="3E3E3E"/>
                          </a:solidFill>
                          <a:latin typeface="Arial"/>
                          <a:cs typeface="Arial"/>
                        </a:rPr>
                        <a:t> </a:t>
                      </a:r>
                      <a:r>
                        <a:rPr dirty="0" sz="850" spc="-5">
                          <a:solidFill>
                            <a:srgbClr val="3E3E3E"/>
                          </a:solidFill>
                          <a:latin typeface="Arial"/>
                          <a:cs typeface="Arial"/>
                        </a:rPr>
                        <a:t>line</a:t>
                      </a:r>
                      <a:r>
                        <a:rPr dirty="0" sz="850" spc="85">
                          <a:solidFill>
                            <a:srgbClr val="3E3E3E"/>
                          </a:solidFill>
                          <a:latin typeface="Arial"/>
                          <a:cs typeface="Arial"/>
                        </a:rPr>
                        <a:t> </a:t>
                      </a:r>
                      <a:r>
                        <a:rPr dirty="0" sz="850" spc="-5">
                          <a:solidFill>
                            <a:srgbClr val="3E3E3E"/>
                          </a:solidFill>
                          <a:latin typeface="Arial"/>
                          <a:cs typeface="Arial"/>
                        </a:rPr>
                        <a:t>also</a:t>
                      </a:r>
                      <a:r>
                        <a:rPr dirty="0" sz="850" spc="95">
                          <a:solidFill>
                            <a:srgbClr val="3E3E3E"/>
                          </a:solidFill>
                          <a:latin typeface="Arial"/>
                          <a:cs typeface="Arial"/>
                        </a:rPr>
                        <a:t> </a:t>
                      </a:r>
                      <a:r>
                        <a:rPr dirty="0" sz="850" spc="-5">
                          <a:solidFill>
                            <a:srgbClr val="3E3E3E"/>
                          </a:solidFill>
                          <a:latin typeface="Arial"/>
                          <a:cs typeface="Arial"/>
                        </a:rPr>
                        <a:t>surged</a:t>
                      </a:r>
                      <a:r>
                        <a:rPr dirty="0" sz="850" spc="85">
                          <a:solidFill>
                            <a:srgbClr val="3E3E3E"/>
                          </a:solidFill>
                          <a:latin typeface="Arial"/>
                          <a:cs typeface="Arial"/>
                        </a:rPr>
                        <a:t> </a:t>
                      </a:r>
                      <a:r>
                        <a:rPr dirty="0" sz="850" spc="-5">
                          <a:solidFill>
                            <a:srgbClr val="3E3E3E"/>
                          </a:solidFill>
                          <a:latin typeface="Arial"/>
                          <a:cs typeface="Arial"/>
                        </a:rPr>
                        <a:t>34%</a:t>
                      </a:r>
                      <a:r>
                        <a:rPr dirty="0" sz="850" spc="5">
                          <a:solidFill>
                            <a:srgbClr val="3E3E3E"/>
                          </a:solidFill>
                          <a:latin typeface="Arial"/>
                          <a:cs typeface="Arial"/>
                        </a:rPr>
                        <a:t> </a:t>
                      </a:r>
                      <a:r>
                        <a:rPr dirty="0" sz="850" spc="-5">
                          <a:solidFill>
                            <a:srgbClr val="3E3E3E"/>
                          </a:solidFill>
                          <a:latin typeface="Arial"/>
                          <a:cs typeface="Arial"/>
                        </a:rPr>
                        <a:t>on</a:t>
                      </a:r>
                      <a:r>
                        <a:rPr dirty="0" sz="850" spc="40">
                          <a:solidFill>
                            <a:srgbClr val="3E3E3E"/>
                          </a:solidFill>
                          <a:latin typeface="Arial"/>
                          <a:cs typeface="Arial"/>
                        </a:rPr>
                        <a:t> </a:t>
                      </a:r>
                      <a:r>
                        <a:rPr dirty="0" sz="850" spc="-5">
                          <a:solidFill>
                            <a:srgbClr val="3E3E3E"/>
                          </a:solidFill>
                          <a:latin typeface="Arial"/>
                          <a:cs typeface="Arial"/>
                        </a:rPr>
                        <a:t>a</a:t>
                      </a:r>
                      <a:r>
                        <a:rPr dirty="0" sz="850" spc="20">
                          <a:solidFill>
                            <a:srgbClr val="3E3E3E"/>
                          </a:solidFill>
                          <a:latin typeface="Arial"/>
                          <a:cs typeface="Arial"/>
                        </a:rPr>
                        <a:t> </a:t>
                      </a:r>
                      <a:r>
                        <a:rPr dirty="0" sz="850" spc="-5">
                          <a:solidFill>
                            <a:srgbClr val="3E3E3E"/>
                          </a:solidFill>
                          <a:latin typeface="Arial"/>
                          <a:cs typeface="Arial"/>
                        </a:rPr>
                        <a:t>year-over-year</a:t>
                      </a:r>
                      <a:endParaRPr sz="850">
                        <a:latin typeface="Arial"/>
                        <a:cs typeface="Arial"/>
                      </a:endParaRPr>
                    </a:p>
                  </a:txBody>
                  <a:tcPr marL="0" marR="0" marB="0" marT="0"/>
                </a:tc>
                <a:tc>
                  <a:txBody>
                    <a:bodyPr/>
                    <a:lstStyle/>
                    <a:p>
                      <a:pPr marL="64769">
                        <a:lnSpc>
                          <a:spcPct val="100000"/>
                        </a:lnSpc>
                        <a:spcBef>
                          <a:spcPts val="25"/>
                        </a:spcBef>
                      </a:pPr>
                      <a:r>
                        <a:rPr dirty="0" sz="850" spc="-5">
                          <a:solidFill>
                            <a:srgbClr val="3E3E3E"/>
                          </a:solidFill>
                          <a:latin typeface="Arial"/>
                          <a:cs typeface="Arial"/>
                        </a:rPr>
                        <a:t>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9690">
                        <a:lnSpc>
                          <a:spcPct val="100000"/>
                        </a:lnSpc>
                        <a:spcBef>
                          <a:spcPts val="25"/>
                        </a:spcBef>
                      </a:pPr>
                      <a:r>
                        <a:rPr dirty="0" sz="850" b="1">
                          <a:solidFill>
                            <a:srgbClr val="3E3E3E"/>
                          </a:solidFill>
                          <a:latin typeface="Arial"/>
                          <a:cs typeface="Arial"/>
                        </a:rPr>
                        <a:t>7.36%</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r h="185820">
                <a:tc>
                  <a:txBody>
                    <a:bodyPr/>
                    <a:lstStyle/>
                    <a:p>
                      <a:pPr marL="31750">
                        <a:lnSpc>
                          <a:spcPts val="935"/>
                        </a:lnSpc>
                      </a:pPr>
                      <a:r>
                        <a:rPr dirty="0" sz="850" spc="-5">
                          <a:solidFill>
                            <a:srgbClr val="3E3E3E"/>
                          </a:solidFill>
                          <a:latin typeface="Arial"/>
                          <a:cs typeface="Arial"/>
                        </a:rPr>
                        <a:t>basis (up 31% at constant currency or cc).</a:t>
                      </a:r>
                      <a:endParaRPr sz="850">
                        <a:latin typeface="Arial"/>
                        <a:cs typeface="Arial"/>
                      </a:endParaRPr>
                    </a:p>
                  </a:txBody>
                  <a:tcPr marL="0" marR="0" marB="0" marT="0"/>
                </a:tc>
                <a:tc>
                  <a:txBody>
                    <a:bodyPr/>
                    <a:lstStyle/>
                    <a:p>
                      <a:pPr marL="64769">
                        <a:lnSpc>
                          <a:spcPct val="100000"/>
                        </a:lnSpc>
                        <a:spcBef>
                          <a:spcPts val="25"/>
                        </a:spcBef>
                      </a:pPr>
                      <a:r>
                        <a:rPr dirty="0" sz="850" spc="-5">
                          <a:solidFill>
                            <a:srgbClr val="3E3E3E"/>
                          </a:solidFill>
                          <a:latin typeface="Arial"/>
                          <a:cs typeface="Arial"/>
                        </a:rPr>
                        <a:t>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3975">
                        <a:lnSpc>
                          <a:spcPct val="100000"/>
                        </a:lnSpc>
                        <a:spcBef>
                          <a:spcPts val="25"/>
                        </a:spcBef>
                      </a:pPr>
                      <a:r>
                        <a:rPr dirty="0" sz="850" b="1">
                          <a:solidFill>
                            <a:srgbClr val="3E3E3E"/>
                          </a:solidFill>
                          <a:latin typeface="Arial"/>
                          <a:cs typeface="Arial"/>
                        </a:rPr>
                        <a:t>23.78%</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bl>
          </a:graphicData>
        </a:graphic>
      </p:graphicFrame>
      <p:sp>
        <p:nvSpPr>
          <p:cNvPr id="13" name="object 13"/>
          <p:cNvSpPr/>
          <p:nvPr/>
        </p:nvSpPr>
        <p:spPr>
          <a:xfrm>
            <a:off x="7214435" y="871788"/>
            <a:ext cx="0" cy="915035"/>
          </a:xfrm>
          <a:custGeom>
            <a:avLst/>
            <a:gdLst/>
            <a:ahLst/>
            <a:cxnLst/>
            <a:rect l="l" t="t" r="r" b="b"/>
            <a:pathLst>
              <a:path w="0" h="915035">
                <a:moveTo>
                  <a:pt x="0" y="0"/>
                </a:moveTo>
                <a:lnTo>
                  <a:pt x="0" y="914734"/>
                </a:lnTo>
              </a:path>
            </a:pathLst>
          </a:custGeom>
          <a:ln w="7686">
            <a:solidFill>
              <a:srgbClr val="CACACA"/>
            </a:solidFill>
          </a:ln>
        </p:spPr>
        <p:txBody>
          <a:bodyPr wrap="square" lIns="0" tIns="0" rIns="0" bIns="0" rtlCol="0"/>
          <a:lstStyle/>
          <a:p/>
        </p:txBody>
      </p:sp>
      <p:sp>
        <p:nvSpPr>
          <p:cNvPr id="14" name="object 14"/>
          <p:cNvSpPr/>
          <p:nvPr/>
        </p:nvSpPr>
        <p:spPr>
          <a:xfrm>
            <a:off x="5238917" y="1786522"/>
            <a:ext cx="1976120" cy="0"/>
          </a:xfrm>
          <a:custGeom>
            <a:avLst/>
            <a:gdLst/>
            <a:ahLst/>
            <a:cxnLst/>
            <a:rect l="l" t="t" r="r" b="b"/>
            <a:pathLst>
              <a:path w="1976120" h="0">
                <a:moveTo>
                  <a:pt x="0" y="0"/>
                </a:moveTo>
                <a:lnTo>
                  <a:pt x="1975518" y="0"/>
                </a:lnTo>
              </a:path>
            </a:pathLst>
          </a:custGeom>
          <a:ln w="7686">
            <a:solidFill>
              <a:srgbClr val="CACACA"/>
            </a:solidFill>
          </a:ln>
        </p:spPr>
        <p:txBody>
          <a:bodyPr wrap="square" lIns="0" tIns="0" rIns="0" bIns="0" rtlCol="0"/>
          <a:lstStyle/>
          <a:p/>
        </p:txBody>
      </p:sp>
      <p:sp>
        <p:nvSpPr>
          <p:cNvPr id="15" name="object 15"/>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6" name="object 16"/>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7" name="object 17"/>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8" name="object 18"/>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9" name="object 19"/>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20" name="object 2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21" name="object 21"/>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2" name="object 22"/>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23" name="object 23"/>
          <p:cNvSpPr txBox="1"/>
          <p:nvPr/>
        </p:nvSpPr>
        <p:spPr>
          <a:xfrm>
            <a:off x="6567571" y="10321926"/>
            <a:ext cx="654050" cy="146050"/>
          </a:xfrm>
          <a:prstGeom prst="rect">
            <a:avLst/>
          </a:prstGeom>
        </p:spPr>
        <p:txBody>
          <a:bodyPr wrap="square" lIns="0" tIns="1905" rIns="0" bIns="0" rtlCol="0" vert="horz">
            <a:spAutoFit/>
          </a:bodyPr>
          <a:lstStyle/>
          <a:p>
            <a:pPr marL="12700">
              <a:lnSpc>
                <a:spcPct val="100000"/>
              </a:lnSpc>
              <a:spcBef>
                <a:spcPts val="15"/>
              </a:spcBef>
            </a:pPr>
            <a:r>
              <a:rPr dirty="0" sz="850" spc="-5" b="1">
                <a:solidFill>
                  <a:srgbClr val="CACACA"/>
                </a:solidFill>
                <a:latin typeface="Arial"/>
                <a:cs typeface="Arial"/>
              </a:rPr>
              <a:t>Page </a:t>
            </a:r>
            <a:fld id="{81D60167-4931-47E6-BA6A-407CBD079E47}" type="slidenum">
              <a:rPr dirty="0" sz="850" spc="-5" b="1">
                <a:solidFill>
                  <a:srgbClr val="CACACA"/>
                </a:solidFill>
                <a:latin typeface="Arial"/>
                <a:cs typeface="Arial"/>
              </a:rPr>
              <a:t>2</a:t>
            </a:fld>
            <a:r>
              <a:rPr dirty="0" sz="850" spc="-5" b="1">
                <a:solidFill>
                  <a:srgbClr val="CACACA"/>
                </a:solidFill>
                <a:latin typeface="Arial"/>
                <a:cs typeface="Arial"/>
              </a:rPr>
              <a:t> of</a:t>
            </a:r>
            <a:r>
              <a:rPr dirty="0" sz="850" spc="-65" b="1">
                <a:solidFill>
                  <a:srgbClr val="CACACA"/>
                </a:solidFill>
                <a:latin typeface="Arial"/>
                <a:cs typeface="Arial"/>
              </a:rPr>
              <a:t> </a:t>
            </a:r>
            <a:r>
              <a:rPr dirty="0" sz="850" spc="-5" b="1">
                <a:solidFill>
                  <a:srgbClr val="CACACA"/>
                </a:solidFill>
                <a:latin typeface="Arial"/>
                <a:cs typeface="Arial"/>
              </a:rPr>
              <a:t>11</a:t>
            </a:r>
            <a:endParaRPr sz="85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2539"/>
            <a:ext cx="6965315" cy="9601835"/>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Further, enterprise mobility installed base revenues improved 29% to more than 163 million</a:t>
            </a:r>
            <a:r>
              <a:rPr dirty="0" sz="850" spc="25">
                <a:solidFill>
                  <a:srgbClr val="3E3E3E"/>
                </a:solidFill>
                <a:latin typeface="Arial"/>
                <a:cs typeface="Arial"/>
              </a:rPr>
              <a:t> </a:t>
            </a:r>
            <a:r>
              <a:rPr dirty="0" sz="850" spc="-5">
                <a:solidFill>
                  <a:srgbClr val="3E3E3E"/>
                </a:solidFill>
                <a:latin typeface="Arial"/>
                <a:cs typeface="Arial"/>
              </a:rPr>
              <a:t>seats.</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Enterprise service revenues improved 5% (up 4% at cc) in the reported quarter, on account of growth in Premier Support</a:t>
            </a:r>
            <a:r>
              <a:rPr dirty="0" sz="850" spc="125">
                <a:solidFill>
                  <a:srgbClr val="3E3E3E"/>
                </a:solidFill>
                <a:latin typeface="Arial"/>
                <a:cs typeface="Arial"/>
              </a:rPr>
              <a:t> </a:t>
            </a:r>
            <a:r>
              <a:rPr dirty="0" sz="850" spc="-5">
                <a:solidFill>
                  <a:srgbClr val="3E3E3E"/>
                </a:solidFill>
                <a:latin typeface="Arial"/>
                <a:cs typeface="Arial"/>
              </a:rPr>
              <a:t>Services.</a:t>
            </a:r>
            <a:endParaRPr sz="850">
              <a:latin typeface="Arial"/>
              <a:cs typeface="Arial"/>
            </a:endParaRPr>
          </a:p>
          <a:p>
            <a:pPr>
              <a:lnSpc>
                <a:spcPct val="100000"/>
              </a:lnSpc>
              <a:spcBef>
                <a:spcPts val="50"/>
              </a:spcBef>
            </a:pPr>
            <a:endParaRPr sz="850">
              <a:latin typeface="Times New Roman"/>
              <a:cs typeface="Times New Roman"/>
            </a:endParaRPr>
          </a:p>
          <a:p>
            <a:pPr algn="just" marL="12700" marR="22860">
              <a:lnSpc>
                <a:spcPct val="112700"/>
              </a:lnSpc>
            </a:pPr>
            <a:r>
              <a:rPr dirty="0" sz="850" spc="-5" b="1">
                <a:solidFill>
                  <a:srgbClr val="3E3E3E"/>
                </a:solidFill>
                <a:latin typeface="Arial"/>
                <a:cs typeface="Arial"/>
              </a:rPr>
              <a:t>More Personal Computing </a:t>
            </a:r>
            <a:r>
              <a:rPr dirty="0" sz="850" spc="-5">
                <a:solidFill>
                  <a:srgbClr val="3E3E3E"/>
                </a:solidFill>
                <a:latin typeface="Arial"/>
                <a:cs typeface="Arial"/>
              </a:rPr>
              <a:t>segment, which primarily comprises Windows, Gaming, Devices and Search businesses, contributed 39% to total  revenues. Revenues were up 14% (up 13% at cc) year over year to $15.122 billion, driven by work-from-home, web-based learning and online  gaming</a:t>
            </a:r>
            <a:r>
              <a:rPr dirty="0" sz="850" spc="-10">
                <a:solidFill>
                  <a:srgbClr val="3E3E3E"/>
                </a:solidFill>
                <a:latin typeface="Arial"/>
                <a:cs typeface="Arial"/>
              </a:rPr>
              <a:t> </a:t>
            </a:r>
            <a:r>
              <a:rPr dirty="0" sz="850" spc="-5">
                <a:solidFill>
                  <a:srgbClr val="3E3E3E"/>
                </a:solidFill>
                <a:latin typeface="Arial"/>
                <a:cs typeface="Arial"/>
              </a:rPr>
              <a:t>trends.</a:t>
            </a:r>
            <a:endParaRPr sz="850">
              <a:latin typeface="Arial"/>
              <a:cs typeface="Arial"/>
            </a:endParaRPr>
          </a:p>
          <a:p>
            <a:pPr>
              <a:lnSpc>
                <a:spcPct val="100000"/>
              </a:lnSpc>
              <a:spcBef>
                <a:spcPts val="55"/>
              </a:spcBef>
            </a:pPr>
            <a:endParaRPr sz="850">
              <a:latin typeface="Times New Roman"/>
              <a:cs typeface="Times New Roman"/>
            </a:endParaRPr>
          </a:p>
          <a:p>
            <a:pPr algn="just" marL="12700" marR="29845">
              <a:lnSpc>
                <a:spcPct val="112700"/>
              </a:lnSpc>
            </a:pPr>
            <a:r>
              <a:rPr dirty="0" sz="850" spc="-5">
                <a:solidFill>
                  <a:srgbClr val="3E3E3E"/>
                </a:solidFill>
                <a:latin typeface="Arial"/>
                <a:cs typeface="Arial"/>
              </a:rPr>
              <a:t>Windows commercial products and cloud services revenues increased 10% year over year (up 8% at cc), on the back of higher customer  adoption of Microsoft 365 offerings and robust improvement in advanced security</a:t>
            </a:r>
            <a:r>
              <a:rPr dirty="0" sz="850" spc="15">
                <a:solidFill>
                  <a:srgbClr val="3E3E3E"/>
                </a:solidFill>
                <a:latin typeface="Arial"/>
                <a:cs typeface="Arial"/>
              </a:rPr>
              <a:t> </a:t>
            </a:r>
            <a:r>
              <a:rPr dirty="0" sz="850" spc="-5">
                <a:solidFill>
                  <a:srgbClr val="3E3E3E"/>
                </a:solidFill>
                <a:latin typeface="Arial"/>
                <a:cs typeface="Arial"/>
              </a:rPr>
              <a:t>solutions.</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spcBef>
                <a:spcPts val="5"/>
              </a:spcBef>
            </a:pPr>
            <a:r>
              <a:rPr dirty="0" sz="850" spc="-5">
                <a:solidFill>
                  <a:srgbClr val="3E3E3E"/>
                </a:solidFill>
                <a:latin typeface="Arial"/>
                <a:cs typeface="Arial"/>
              </a:rPr>
              <a:t>Windows OEM revenues increased 1% (up 1% at cc) on a year-over-year</a:t>
            </a:r>
            <a:r>
              <a:rPr dirty="0" sz="850" spc="5">
                <a:solidFill>
                  <a:srgbClr val="3E3E3E"/>
                </a:solidFill>
                <a:latin typeface="Arial"/>
                <a:cs typeface="Arial"/>
              </a:rPr>
              <a:t> </a:t>
            </a:r>
            <a:r>
              <a:rPr dirty="0" sz="850" spc="-5">
                <a:solidFill>
                  <a:srgbClr val="3E3E3E"/>
                </a:solidFill>
                <a:latin typeface="Arial"/>
                <a:cs typeface="Arial"/>
              </a:rPr>
              <a:t>basis.</a:t>
            </a:r>
            <a:endParaRPr sz="850">
              <a:latin typeface="Arial"/>
              <a:cs typeface="Arial"/>
            </a:endParaRPr>
          </a:p>
          <a:p>
            <a:pPr marL="12700" marR="514984">
              <a:lnSpc>
                <a:spcPct val="213600"/>
              </a:lnSpc>
            </a:pPr>
            <a:r>
              <a:rPr dirty="0" sz="850" spc="-5">
                <a:solidFill>
                  <a:srgbClr val="3E3E3E"/>
                </a:solidFill>
                <a:latin typeface="Arial"/>
                <a:cs typeface="Arial"/>
              </a:rPr>
              <a:t>Windows OEM non-Pro revenues advanced 24%, on robust consumer PC demand driven by remote working and online learning wave.  However, Windows OEM Pro revenue declined 9%.</a:t>
            </a:r>
            <a:endParaRPr sz="850">
              <a:latin typeface="Arial"/>
              <a:cs typeface="Arial"/>
            </a:endParaRPr>
          </a:p>
          <a:p>
            <a:pPr marL="12700" marR="700405">
              <a:lnSpc>
                <a:spcPct val="213600"/>
              </a:lnSpc>
            </a:pPr>
            <a:r>
              <a:rPr dirty="0" sz="850" spc="-5">
                <a:solidFill>
                  <a:srgbClr val="3E3E3E"/>
                </a:solidFill>
                <a:latin typeface="Arial"/>
                <a:cs typeface="Arial"/>
              </a:rPr>
              <a:t>Search advertising revenues, excluding traffic acquisition costs (TAC), improved 2% (up 1% at cc) on improving advertising market.  Surface revenues improved 3% (up 1% at cc) from the year-ago quarter to $2.045</a:t>
            </a:r>
            <a:r>
              <a:rPr dirty="0" sz="850" spc="20">
                <a:solidFill>
                  <a:srgbClr val="3E3E3E"/>
                </a:solidFill>
                <a:latin typeface="Arial"/>
                <a:cs typeface="Arial"/>
              </a:rPr>
              <a:t> </a:t>
            </a:r>
            <a:r>
              <a:rPr dirty="0" sz="850" spc="-5">
                <a:solidFill>
                  <a:srgbClr val="3E3E3E"/>
                </a:solidFill>
                <a:latin typeface="Arial"/>
                <a:cs typeface="Arial"/>
              </a:rPr>
              <a:t>billion.</a:t>
            </a:r>
            <a:endParaRPr sz="850">
              <a:latin typeface="Arial"/>
              <a:cs typeface="Arial"/>
            </a:endParaRPr>
          </a:p>
          <a:p>
            <a:pPr>
              <a:lnSpc>
                <a:spcPct val="100000"/>
              </a:lnSpc>
              <a:spcBef>
                <a:spcPts val="50"/>
              </a:spcBef>
            </a:pPr>
            <a:endParaRPr sz="850">
              <a:latin typeface="Times New Roman"/>
              <a:cs typeface="Times New Roman"/>
            </a:endParaRPr>
          </a:p>
          <a:p>
            <a:pPr algn="just" marL="12700" marR="25400">
              <a:lnSpc>
                <a:spcPct val="112700"/>
              </a:lnSpc>
            </a:pPr>
            <a:r>
              <a:rPr dirty="0" sz="850" spc="-5">
                <a:solidFill>
                  <a:srgbClr val="3E3E3E"/>
                </a:solidFill>
                <a:latin typeface="Arial"/>
                <a:cs typeface="Arial"/>
              </a:rPr>
              <a:t>Gaming revenues increased a whopping 51% (up 50% at cc) driven by increased engagement led by stay-at-home wave. Revenues from Xbox  hardware grew 86%, driven by the new console launch, and gains from lower price promotions on the company’s prior-generation consoles.  Moreover, Xbox content and services revenues increased 40% year over year (up 38% at cc), driven by solid growth in Xbox Game Pass  subscriber base, third-party transactions and first-party</a:t>
            </a:r>
            <a:r>
              <a:rPr dirty="0" sz="850">
                <a:solidFill>
                  <a:srgbClr val="3E3E3E"/>
                </a:solidFill>
                <a:latin typeface="Arial"/>
                <a:cs typeface="Arial"/>
              </a:rPr>
              <a:t> </a:t>
            </a:r>
            <a:r>
              <a:rPr dirty="0" sz="850" spc="-5">
                <a:solidFill>
                  <a:srgbClr val="3E3E3E"/>
                </a:solidFill>
                <a:latin typeface="Arial"/>
                <a:cs typeface="Arial"/>
              </a:rPr>
              <a:t>titles.</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spcBef>
                <a:spcPts val="5"/>
              </a:spcBef>
            </a:pPr>
            <a:r>
              <a:rPr dirty="0" sz="900" b="1">
                <a:solidFill>
                  <a:srgbClr val="3E3E3E"/>
                </a:solidFill>
                <a:latin typeface="Arial"/>
                <a:cs typeface="Arial"/>
              </a:rPr>
              <a:t>Operating</a:t>
            </a:r>
            <a:r>
              <a:rPr dirty="0" sz="900" spc="-5" b="1">
                <a:solidFill>
                  <a:srgbClr val="3E3E3E"/>
                </a:solidFill>
                <a:latin typeface="Arial"/>
                <a:cs typeface="Arial"/>
              </a:rPr>
              <a:t> </a:t>
            </a:r>
            <a:r>
              <a:rPr dirty="0" sz="900" b="1">
                <a:solidFill>
                  <a:srgbClr val="3E3E3E"/>
                </a:solidFill>
                <a:latin typeface="Arial"/>
                <a:cs typeface="Arial"/>
              </a:rPr>
              <a:t>Results</a:t>
            </a:r>
            <a:endParaRPr sz="900">
              <a:latin typeface="Arial"/>
              <a:cs typeface="Arial"/>
            </a:endParaRPr>
          </a:p>
          <a:p>
            <a:pPr algn="just" marL="12700" marR="5080">
              <a:lnSpc>
                <a:spcPct val="112700"/>
              </a:lnSpc>
              <a:spcBef>
                <a:spcPts val="894"/>
              </a:spcBef>
            </a:pPr>
            <a:r>
              <a:rPr dirty="0" sz="850" spc="-5">
                <a:solidFill>
                  <a:srgbClr val="3E3E3E"/>
                </a:solidFill>
                <a:latin typeface="Arial"/>
                <a:cs typeface="Arial"/>
              </a:rPr>
              <a:t>Non-GAAP gross margin increased 18% (up 16% in cc) to $28.88 billion. This can be attributed to revenue growth across Productivity &amp; Business  Processes, Intelligent Cloud and More Personal Computing segments. Non-GAAP gross margin (in percentage terms) of 67% expanded 200  basis points (bps) on a year-over-year basis, on change in accounting</a:t>
            </a:r>
            <a:r>
              <a:rPr dirty="0" sz="850" spc="5">
                <a:solidFill>
                  <a:srgbClr val="3E3E3E"/>
                </a:solidFill>
                <a:latin typeface="Arial"/>
                <a:cs typeface="Arial"/>
              </a:rPr>
              <a:t> </a:t>
            </a:r>
            <a:r>
              <a:rPr dirty="0" sz="850" spc="-5">
                <a:solidFill>
                  <a:srgbClr val="3E3E3E"/>
                </a:solidFill>
                <a:latin typeface="Arial"/>
                <a:cs typeface="Arial"/>
              </a:rPr>
              <a:t>estimate.</a:t>
            </a:r>
            <a:endParaRPr sz="850">
              <a:latin typeface="Arial"/>
              <a:cs typeface="Arial"/>
            </a:endParaRPr>
          </a:p>
          <a:p>
            <a:pPr>
              <a:lnSpc>
                <a:spcPct val="100000"/>
              </a:lnSpc>
              <a:spcBef>
                <a:spcPts val="50"/>
              </a:spcBef>
            </a:pPr>
            <a:endParaRPr sz="850">
              <a:latin typeface="Times New Roman"/>
              <a:cs typeface="Times New Roman"/>
            </a:endParaRPr>
          </a:p>
          <a:p>
            <a:pPr algn="just" marL="12700" marR="22860">
              <a:lnSpc>
                <a:spcPct val="112700"/>
              </a:lnSpc>
              <a:spcBef>
                <a:spcPts val="5"/>
              </a:spcBef>
            </a:pPr>
            <a:r>
              <a:rPr dirty="0" sz="850" spc="-5">
                <a:solidFill>
                  <a:srgbClr val="3E3E3E"/>
                </a:solidFill>
                <a:latin typeface="Arial"/>
                <a:cs typeface="Arial"/>
              </a:rPr>
              <a:t>Commercial cloud gross margin was 71%, up 400 bps year over year, driven by sales mix shift to Azure, increasing customer utilization of the  company’s productivity and collaboration solutions, and momentum in strategic</a:t>
            </a:r>
            <a:r>
              <a:rPr dirty="0" sz="850" spc="10">
                <a:solidFill>
                  <a:srgbClr val="3E3E3E"/>
                </a:solidFill>
                <a:latin typeface="Arial"/>
                <a:cs typeface="Arial"/>
              </a:rPr>
              <a:t> </a:t>
            </a:r>
            <a:r>
              <a:rPr dirty="0" sz="850" spc="-5">
                <a:solidFill>
                  <a:srgbClr val="3E3E3E"/>
                </a:solidFill>
                <a:latin typeface="Arial"/>
                <a:cs typeface="Arial"/>
              </a:rPr>
              <a:t>investments.</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pPr>
            <a:r>
              <a:rPr dirty="0" sz="850" spc="-5">
                <a:solidFill>
                  <a:srgbClr val="3E3E3E"/>
                </a:solidFill>
                <a:latin typeface="Arial"/>
                <a:cs typeface="Arial"/>
              </a:rPr>
              <a:t>Operating margin expanded 400 bps on a year-over-year basis to</a:t>
            </a:r>
            <a:r>
              <a:rPr dirty="0" sz="850">
                <a:solidFill>
                  <a:srgbClr val="3E3E3E"/>
                </a:solidFill>
                <a:latin typeface="Arial"/>
                <a:cs typeface="Arial"/>
              </a:rPr>
              <a:t> </a:t>
            </a:r>
            <a:r>
              <a:rPr dirty="0" sz="850" spc="-5">
                <a:solidFill>
                  <a:srgbClr val="3E3E3E"/>
                </a:solidFill>
                <a:latin typeface="Arial"/>
                <a:cs typeface="Arial"/>
              </a:rPr>
              <a:t>42%.</a:t>
            </a:r>
            <a:endParaRPr sz="850">
              <a:latin typeface="Arial"/>
              <a:cs typeface="Arial"/>
            </a:endParaRPr>
          </a:p>
          <a:p>
            <a:pPr>
              <a:lnSpc>
                <a:spcPct val="100000"/>
              </a:lnSpc>
              <a:spcBef>
                <a:spcPts val="55"/>
              </a:spcBef>
            </a:pPr>
            <a:endParaRPr sz="850">
              <a:latin typeface="Times New Roman"/>
              <a:cs typeface="Times New Roman"/>
            </a:endParaRPr>
          </a:p>
          <a:p>
            <a:pPr algn="just" marL="12700" marR="24765">
              <a:lnSpc>
                <a:spcPct val="112700"/>
              </a:lnSpc>
            </a:pPr>
            <a:r>
              <a:rPr dirty="0" sz="850" spc="-5">
                <a:solidFill>
                  <a:srgbClr val="3E3E3E"/>
                </a:solidFill>
                <a:latin typeface="Arial"/>
                <a:cs typeface="Arial"/>
              </a:rPr>
              <a:t>Productivity &amp; Business Process operating income grew 19% (up 17% at cc) to $6.18 billion. Intelligent Cloud operating income surged 43% (up  41% at cc) to $6.49 billion. More Personal Computing operating income rallied 11% (up 9% at cc) to $5.22 billion. Gross margin (as a percentage  of segment income) contracted 200 bps on a year-over-year basis, as sales mix moved to</a:t>
            </a:r>
            <a:r>
              <a:rPr dirty="0" sz="850" spc="25">
                <a:solidFill>
                  <a:srgbClr val="3E3E3E"/>
                </a:solidFill>
                <a:latin typeface="Arial"/>
                <a:cs typeface="Arial"/>
              </a:rPr>
              <a:t> </a:t>
            </a:r>
            <a:r>
              <a:rPr dirty="0" sz="850" spc="-5">
                <a:solidFill>
                  <a:srgbClr val="3E3E3E"/>
                </a:solidFill>
                <a:latin typeface="Arial"/>
                <a:cs typeface="Arial"/>
              </a:rPr>
              <a:t>Gaming.</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Balance Sheet </a:t>
            </a:r>
            <a:r>
              <a:rPr dirty="0" sz="900" spc="5" b="1">
                <a:solidFill>
                  <a:srgbClr val="3E3E3E"/>
                </a:solidFill>
                <a:latin typeface="Arial"/>
                <a:cs typeface="Arial"/>
              </a:rPr>
              <a:t>&amp; </a:t>
            </a:r>
            <a:r>
              <a:rPr dirty="0" sz="900" b="1">
                <a:solidFill>
                  <a:srgbClr val="3E3E3E"/>
                </a:solidFill>
                <a:latin typeface="Arial"/>
                <a:cs typeface="Arial"/>
              </a:rPr>
              <a:t>Free Cash</a:t>
            </a:r>
            <a:r>
              <a:rPr dirty="0" sz="900" spc="-5" b="1">
                <a:solidFill>
                  <a:srgbClr val="3E3E3E"/>
                </a:solidFill>
                <a:latin typeface="Arial"/>
                <a:cs typeface="Arial"/>
              </a:rPr>
              <a:t> </a:t>
            </a:r>
            <a:r>
              <a:rPr dirty="0" sz="900" b="1">
                <a:solidFill>
                  <a:srgbClr val="3E3E3E"/>
                </a:solidFill>
                <a:latin typeface="Arial"/>
                <a:cs typeface="Arial"/>
              </a:rPr>
              <a:t>Flow</a:t>
            </a:r>
            <a:endParaRPr sz="900">
              <a:latin typeface="Arial"/>
              <a:cs typeface="Arial"/>
            </a:endParaRPr>
          </a:p>
          <a:p>
            <a:pPr>
              <a:lnSpc>
                <a:spcPct val="100000"/>
              </a:lnSpc>
              <a:spcBef>
                <a:spcPts val="35"/>
              </a:spcBef>
            </a:pPr>
            <a:endParaRPr sz="750">
              <a:latin typeface="Times New Roman"/>
              <a:cs typeface="Times New Roman"/>
            </a:endParaRPr>
          </a:p>
          <a:p>
            <a:pPr algn="just" marL="12700" marR="28575">
              <a:lnSpc>
                <a:spcPct val="112700"/>
              </a:lnSpc>
              <a:spcBef>
                <a:spcPts val="5"/>
              </a:spcBef>
            </a:pPr>
            <a:r>
              <a:rPr dirty="0" sz="850" spc="-5">
                <a:solidFill>
                  <a:srgbClr val="3E3E3E"/>
                </a:solidFill>
                <a:latin typeface="Arial"/>
                <a:cs typeface="Arial"/>
              </a:rPr>
              <a:t>As of Dec 31, 2020, Microsoft had total cash, cash equivalents, and short-term investments balance of $137.98 billion, compared with $131.97  billion as of Sep 30, 2020. As of Dec 31, 2020, long-term debt (including current portion) was $60.52 billion compared with $63.55 billion as of  Sep 30,</a:t>
            </a:r>
            <a:r>
              <a:rPr dirty="0" sz="850" spc="-10">
                <a:solidFill>
                  <a:srgbClr val="3E3E3E"/>
                </a:solidFill>
                <a:latin typeface="Arial"/>
                <a:cs typeface="Arial"/>
              </a:rPr>
              <a:t> </a:t>
            </a:r>
            <a:r>
              <a:rPr dirty="0" sz="850" spc="-5">
                <a:solidFill>
                  <a:srgbClr val="3E3E3E"/>
                </a:solidFill>
                <a:latin typeface="Arial"/>
                <a:cs typeface="Arial"/>
              </a:rPr>
              <a:t>2020.</a:t>
            </a:r>
            <a:endParaRPr sz="850">
              <a:latin typeface="Arial"/>
              <a:cs typeface="Arial"/>
            </a:endParaRPr>
          </a:p>
          <a:p>
            <a:pPr>
              <a:lnSpc>
                <a:spcPct val="100000"/>
              </a:lnSpc>
              <a:spcBef>
                <a:spcPts val="50"/>
              </a:spcBef>
            </a:pPr>
            <a:endParaRPr sz="850">
              <a:latin typeface="Times New Roman"/>
              <a:cs typeface="Times New Roman"/>
            </a:endParaRPr>
          </a:p>
          <a:p>
            <a:pPr algn="just" marL="12700" marR="22860">
              <a:lnSpc>
                <a:spcPct val="112700"/>
              </a:lnSpc>
            </a:pPr>
            <a:r>
              <a:rPr dirty="0" sz="850" spc="-5">
                <a:solidFill>
                  <a:srgbClr val="3E3E3E"/>
                </a:solidFill>
                <a:latin typeface="Arial"/>
                <a:cs typeface="Arial"/>
              </a:rPr>
              <a:t>Operating cash flow during the reported quarter was $12.5 billion compared with $19.3 billion in the previous quarter. Free cash flow during the  quarter was $8.5 billion, compared with $14.4 billion in the prior</a:t>
            </a:r>
            <a:r>
              <a:rPr dirty="0" sz="850" spc="5">
                <a:solidFill>
                  <a:srgbClr val="3E3E3E"/>
                </a:solidFill>
                <a:latin typeface="Arial"/>
                <a:cs typeface="Arial"/>
              </a:rPr>
              <a:t> </a:t>
            </a:r>
            <a:r>
              <a:rPr dirty="0" sz="850" spc="-5">
                <a:solidFill>
                  <a:srgbClr val="3E3E3E"/>
                </a:solidFill>
                <a:latin typeface="Arial"/>
                <a:cs typeface="Arial"/>
              </a:rPr>
              <a:t>quarter.</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In the reported quarter, the company returned $10 billion to shareholders in the form of share repurchases and</a:t>
            </a:r>
            <a:r>
              <a:rPr dirty="0" sz="850" spc="80">
                <a:solidFill>
                  <a:srgbClr val="3E3E3E"/>
                </a:solidFill>
                <a:latin typeface="Arial"/>
                <a:cs typeface="Arial"/>
              </a:rPr>
              <a:t> </a:t>
            </a:r>
            <a:r>
              <a:rPr dirty="0" sz="850" spc="-5">
                <a:solidFill>
                  <a:srgbClr val="3E3E3E"/>
                </a:solidFill>
                <a:latin typeface="Arial"/>
                <a:cs typeface="Arial"/>
              </a:rPr>
              <a:t>dividends.</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Guidance</a:t>
            </a:r>
            <a:endParaRPr sz="900">
              <a:latin typeface="Arial"/>
              <a:cs typeface="Arial"/>
            </a:endParaRPr>
          </a:p>
          <a:p>
            <a:pPr>
              <a:lnSpc>
                <a:spcPct val="100000"/>
              </a:lnSpc>
              <a:spcBef>
                <a:spcPts val="50"/>
              </a:spcBef>
            </a:pPr>
            <a:endParaRPr sz="850">
              <a:latin typeface="Times New Roman"/>
              <a:cs typeface="Times New Roman"/>
            </a:endParaRPr>
          </a:p>
          <a:p>
            <a:pPr marL="12700">
              <a:lnSpc>
                <a:spcPct val="100000"/>
              </a:lnSpc>
            </a:pPr>
            <a:r>
              <a:rPr dirty="0" sz="850" spc="-5">
                <a:solidFill>
                  <a:srgbClr val="3E3E3E"/>
                </a:solidFill>
                <a:latin typeface="Arial"/>
                <a:cs typeface="Arial"/>
              </a:rPr>
              <a:t>For third-quarter fiscal 2021, Productivity and Business Processes revenues are anticipated between $13.35 billion and $13.6</a:t>
            </a:r>
            <a:r>
              <a:rPr dirty="0" sz="850" spc="135">
                <a:solidFill>
                  <a:srgbClr val="3E3E3E"/>
                </a:solidFill>
                <a:latin typeface="Arial"/>
                <a:cs typeface="Arial"/>
              </a:rPr>
              <a:t> </a:t>
            </a:r>
            <a:r>
              <a:rPr dirty="0" sz="850" spc="-5">
                <a:solidFill>
                  <a:srgbClr val="3E3E3E"/>
                </a:solidFill>
                <a:latin typeface="Arial"/>
                <a:cs typeface="Arial"/>
              </a:rPr>
              <a:t>billion.</a:t>
            </a:r>
            <a:endParaRPr sz="850">
              <a:latin typeface="Arial"/>
              <a:cs typeface="Arial"/>
            </a:endParaRPr>
          </a:p>
          <a:p>
            <a:pPr>
              <a:lnSpc>
                <a:spcPct val="100000"/>
              </a:lnSpc>
              <a:spcBef>
                <a:spcPts val="55"/>
              </a:spcBef>
            </a:pPr>
            <a:endParaRPr sz="850">
              <a:latin typeface="Times New Roman"/>
              <a:cs typeface="Times New Roman"/>
            </a:endParaRPr>
          </a:p>
          <a:p>
            <a:pPr algn="just" marL="12700" marR="26034">
              <a:lnSpc>
                <a:spcPct val="112700"/>
              </a:lnSpc>
            </a:pPr>
            <a:r>
              <a:rPr dirty="0" sz="850" spc="-5">
                <a:solidFill>
                  <a:srgbClr val="3E3E3E"/>
                </a:solidFill>
                <a:latin typeface="Arial"/>
                <a:cs typeface="Arial"/>
              </a:rPr>
              <a:t>Strong upsell opportunity for Microsoft E5 and momentum in Office 365 is expected to drive growth in Office commercial. However, on-premises  business is anticipated to decline in the mid to high-teens range, on account of the ongoing customer shift to Office 365, despite projected  improvement in transactional business.</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spcBef>
                <a:spcPts val="5"/>
              </a:spcBef>
            </a:pPr>
            <a:r>
              <a:rPr dirty="0" sz="850" spc="-5">
                <a:solidFill>
                  <a:srgbClr val="3E3E3E"/>
                </a:solidFill>
                <a:latin typeface="Arial"/>
                <a:cs typeface="Arial"/>
              </a:rPr>
              <a:t>Office consumer revenues are expected to gain from continued growth in Microsoft 365 subscription</a:t>
            </a:r>
            <a:r>
              <a:rPr dirty="0" sz="850" spc="40">
                <a:solidFill>
                  <a:srgbClr val="3E3E3E"/>
                </a:solidFill>
                <a:latin typeface="Arial"/>
                <a:cs typeface="Arial"/>
              </a:rPr>
              <a:t> </a:t>
            </a:r>
            <a:r>
              <a:rPr dirty="0" sz="850" spc="-5">
                <a:solidFill>
                  <a:srgbClr val="3E3E3E"/>
                </a:solidFill>
                <a:latin typeface="Arial"/>
                <a:cs typeface="Arial"/>
              </a:rPr>
              <a:t>revenues.</a:t>
            </a:r>
            <a:endParaRPr sz="850">
              <a:latin typeface="Arial"/>
              <a:cs typeface="Arial"/>
            </a:endParaRPr>
          </a:p>
          <a:p>
            <a:pPr>
              <a:lnSpc>
                <a:spcPct val="100000"/>
              </a:lnSpc>
              <a:spcBef>
                <a:spcPts val="50"/>
              </a:spcBef>
            </a:pPr>
            <a:endParaRPr sz="850">
              <a:latin typeface="Times New Roman"/>
              <a:cs typeface="Times New Roman"/>
            </a:endParaRPr>
          </a:p>
          <a:p>
            <a:pPr algn="just" marL="12700" marR="28575">
              <a:lnSpc>
                <a:spcPct val="112700"/>
              </a:lnSpc>
            </a:pPr>
            <a:r>
              <a:rPr dirty="0" sz="850" spc="-5">
                <a:solidFill>
                  <a:srgbClr val="3E3E3E"/>
                </a:solidFill>
                <a:latin typeface="Arial"/>
                <a:cs typeface="Arial"/>
              </a:rPr>
              <a:t>LinkedIn revenue growth is anticipated to be driven by continued strong engagement on the platform. Revenues from Dynamics are projected to  gain from continued Dynamics 365 momentum.</a:t>
            </a:r>
            <a:endParaRPr sz="850">
              <a:latin typeface="Arial"/>
              <a:cs typeface="Arial"/>
            </a:endParaRPr>
          </a:p>
          <a:p>
            <a:pPr>
              <a:lnSpc>
                <a:spcPct val="100000"/>
              </a:lnSpc>
              <a:spcBef>
                <a:spcPts val="50"/>
              </a:spcBef>
            </a:pPr>
            <a:endParaRPr sz="850">
              <a:latin typeface="Times New Roman"/>
              <a:cs typeface="Times New Roman"/>
            </a:endParaRPr>
          </a:p>
          <a:p>
            <a:pPr algn="just" marL="12700" marR="22860">
              <a:lnSpc>
                <a:spcPct val="112700"/>
              </a:lnSpc>
            </a:pPr>
            <a:r>
              <a:rPr dirty="0" sz="850" spc="-5">
                <a:solidFill>
                  <a:srgbClr val="3E3E3E"/>
                </a:solidFill>
                <a:latin typeface="Arial"/>
                <a:cs typeface="Arial"/>
              </a:rPr>
              <a:t>Intelligent Cloud revenues are anticipated between $14.7 billion and $14.95 billion. Azure's revenue growth is likely to reflect continued strength  in the consumption-based services. Further, gains from Microsoft 365 suite momentum is expected to boost growth in per-user business. Also,  on-premises server business is projected to grow in the low to mid-single digits range driven by continued demand for hybrid and premium  offerings.</a:t>
            </a:r>
            <a:endParaRPr sz="850">
              <a:latin typeface="Arial"/>
              <a:cs typeface="Arial"/>
            </a:endParaRPr>
          </a:p>
        </p:txBody>
      </p:sp>
      <p:sp>
        <p:nvSpPr>
          <p:cNvPr id="3" name="object 3"/>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4" name="object 4"/>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5" name="object 5"/>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6" name="object 6"/>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7" name="object 7"/>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8" name="object 8"/>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9" name="object 9"/>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0" name="object 10"/>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2"/>
              </a:rPr>
              <a:t>www.zacks.com</a:t>
            </a:r>
            <a:endParaRPr sz="850">
              <a:latin typeface="Arial"/>
              <a:cs typeface="Arial"/>
            </a:endParaRPr>
          </a:p>
        </p:txBody>
      </p:sp>
      <p:sp>
        <p:nvSpPr>
          <p:cNvPr id="11" name="object 11"/>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10</a:t>
            </a:fld>
            <a:r>
              <a:rPr dirty="0" spc="-5"/>
              <a:t> of</a:t>
            </a:r>
            <a:r>
              <a:rPr dirty="0" spc="-65"/>
              <a:t> </a:t>
            </a:r>
            <a:r>
              <a:rPr dirty="0" spc="-5"/>
              <a:t>11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2539"/>
            <a:ext cx="6957695" cy="1991995"/>
          </a:xfrm>
          <a:prstGeom prst="rect">
            <a:avLst/>
          </a:prstGeom>
        </p:spPr>
        <p:txBody>
          <a:bodyPr wrap="square" lIns="0" tIns="12065" rIns="0" bIns="0" rtlCol="0" vert="horz">
            <a:spAutoFit/>
          </a:bodyPr>
          <a:lstStyle/>
          <a:p>
            <a:pPr algn="just" marL="12700">
              <a:lnSpc>
                <a:spcPct val="100000"/>
              </a:lnSpc>
              <a:spcBef>
                <a:spcPts val="95"/>
              </a:spcBef>
            </a:pPr>
            <a:r>
              <a:rPr dirty="0" sz="850" spc="-5">
                <a:solidFill>
                  <a:srgbClr val="3E3E3E"/>
                </a:solidFill>
                <a:latin typeface="Arial"/>
                <a:cs typeface="Arial"/>
              </a:rPr>
              <a:t>However, in Enterprise Services business, management expects revenues to be in line, on a sequential</a:t>
            </a:r>
            <a:r>
              <a:rPr dirty="0" sz="850" spc="40">
                <a:solidFill>
                  <a:srgbClr val="3E3E3E"/>
                </a:solidFill>
                <a:latin typeface="Arial"/>
                <a:cs typeface="Arial"/>
              </a:rPr>
              <a:t> </a:t>
            </a:r>
            <a:r>
              <a:rPr dirty="0" sz="850" spc="-5">
                <a:solidFill>
                  <a:srgbClr val="3E3E3E"/>
                </a:solidFill>
                <a:latin typeface="Arial"/>
                <a:cs typeface="Arial"/>
              </a:rPr>
              <a:t>basis.</a:t>
            </a:r>
            <a:endParaRPr sz="850">
              <a:latin typeface="Arial"/>
              <a:cs typeface="Arial"/>
            </a:endParaRPr>
          </a:p>
          <a:p>
            <a:pPr>
              <a:lnSpc>
                <a:spcPct val="100000"/>
              </a:lnSpc>
              <a:spcBef>
                <a:spcPts val="50"/>
              </a:spcBef>
            </a:pPr>
            <a:endParaRPr sz="850">
              <a:latin typeface="Times New Roman"/>
              <a:cs typeface="Times New Roman"/>
            </a:endParaRPr>
          </a:p>
          <a:p>
            <a:pPr algn="just" marL="12700" marR="5080">
              <a:lnSpc>
                <a:spcPct val="112700"/>
              </a:lnSpc>
              <a:spcBef>
                <a:spcPts val="5"/>
              </a:spcBef>
            </a:pPr>
            <a:r>
              <a:rPr dirty="0" sz="850" spc="-5">
                <a:solidFill>
                  <a:srgbClr val="3E3E3E"/>
                </a:solidFill>
                <a:latin typeface="Arial"/>
                <a:cs typeface="Arial"/>
              </a:rPr>
              <a:t>More Personal Computing revenues are expected between $12.3 billion and $12.7 billion. In Windows commercial products and cloud services  business, growth is anticipated in the low to mid-teens driven by solid momentum in Microsoft 365 and advanced security solutions. The company  expects overall Windows OEM revenues to grow in the low-single digits</a:t>
            </a:r>
            <a:r>
              <a:rPr dirty="0" sz="850" spc="5">
                <a:solidFill>
                  <a:srgbClr val="3E3E3E"/>
                </a:solidFill>
                <a:latin typeface="Arial"/>
                <a:cs typeface="Arial"/>
              </a:rPr>
              <a:t> </a:t>
            </a:r>
            <a:r>
              <a:rPr dirty="0" sz="850" spc="-5">
                <a:solidFill>
                  <a:srgbClr val="3E3E3E"/>
                </a:solidFill>
                <a:latin typeface="Arial"/>
                <a:cs typeface="Arial"/>
              </a:rPr>
              <a:t>range.</a:t>
            </a:r>
            <a:endParaRPr sz="850">
              <a:latin typeface="Arial"/>
              <a:cs typeface="Arial"/>
            </a:endParaRPr>
          </a:p>
          <a:p>
            <a:pPr>
              <a:lnSpc>
                <a:spcPct val="100000"/>
              </a:lnSpc>
              <a:spcBef>
                <a:spcPts val="50"/>
              </a:spcBef>
            </a:pPr>
            <a:endParaRPr sz="850">
              <a:latin typeface="Times New Roman"/>
              <a:cs typeface="Times New Roman"/>
            </a:endParaRPr>
          </a:p>
          <a:p>
            <a:pPr algn="just" marL="12700" marR="17780">
              <a:lnSpc>
                <a:spcPct val="112700"/>
              </a:lnSpc>
            </a:pPr>
            <a:r>
              <a:rPr dirty="0" sz="850" spc="-5">
                <a:solidFill>
                  <a:srgbClr val="3E3E3E"/>
                </a:solidFill>
                <a:latin typeface="Arial"/>
                <a:cs typeface="Arial"/>
              </a:rPr>
              <a:t>Surface revenues are anticipated to improve in the mid to high-teens range on a year-over-year basis. Search advertising revenues, excluding  TAC, are anticipated to grow on improving advertising</a:t>
            </a:r>
            <a:r>
              <a:rPr dirty="0" sz="850">
                <a:solidFill>
                  <a:srgbClr val="3E3E3E"/>
                </a:solidFill>
                <a:latin typeface="Arial"/>
                <a:cs typeface="Arial"/>
              </a:rPr>
              <a:t> </a:t>
            </a:r>
            <a:r>
              <a:rPr dirty="0" sz="850" spc="-5">
                <a:solidFill>
                  <a:srgbClr val="3E3E3E"/>
                </a:solidFill>
                <a:latin typeface="Arial"/>
                <a:cs typeface="Arial"/>
              </a:rPr>
              <a:t>market.</a:t>
            </a:r>
            <a:endParaRPr sz="850">
              <a:latin typeface="Arial"/>
              <a:cs typeface="Arial"/>
            </a:endParaRPr>
          </a:p>
          <a:p>
            <a:pPr>
              <a:lnSpc>
                <a:spcPct val="100000"/>
              </a:lnSpc>
              <a:spcBef>
                <a:spcPts val="50"/>
              </a:spcBef>
            </a:pPr>
            <a:endParaRPr sz="850">
              <a:latin typeface="Times New Roman"/>
              <a:cs typeface="Times New Roman"/>
            </a:endParaRPr>
          </a:p>
          <a:p>
            <a:pPr algn="just" marL="12700" marR="18415">
              <a:lnSpc>
                <a:spcPct val="112700"/>
              </a:lnSpc>
            </a:pPr>
            <a:r>
              <a:rPr dirty="0" sz="850" spc="-5">
                <a:solidFill>
                  <a:srgbClr val="3E3E3E"/>
                </a:solidFill>
                <a:latin typeface="Arial"/>
                <a:cs typeface="Arial"/>
              </a:rPr>
              <a:t>Gaming revenues are anticipated to be up 40% year over year on solid demand of the next generation Xbox Series X and S consoles. Xbox  content and services revenue are projected to grow in the mid-20% range. Management noted that the outlook does not include contribution from  ZeniMax, which is expected to close in the second half of fiscal</a:t>
            </a:r>
            <a:r>
              <a:rPr dirty="0" sz="850" spc="5">
                <a:solidFill>
                  <a:srgbClr val="3E3E3E"/>
                </a:solidFill>
                <a:latin typeface="Arial"/>
                <a:cs typeface="Arial"/>
              </a:rPr>
              <a:t> </a:t>
            </a:r>
            <a:r>
              <a:rPr dirty="0" sz="850" spc="-5">
                <a:solidFill>
                  <a:srgbClr val="3E3E3E"/>
                </a:solidFill>
                <a:latin typeface="Arial"/>
                <a:cs typeface="Arial"/>
              </a:rPr>
              <a:t>2021.</a:t>
            </a:r>
            <a:endParaRPr sz="850">
              <a:latin typeface="Arial"/>
              <a:cs typeface="Arial"/>
            </a:endParaRPr>
          </a:p>
          <a:p>
            <a:pPr>
              <a:lnSpc>
                <a:spcPct val="100000"/>
              </a:lnSpc>
              <a:spcBef>
                <a:spcPts val="10"/>
              </a:spcBef>
            </a:pPr>
            <a:endParaRPr sz="1000">
              <a:latin typeface="Times New Roman"/>
              <a:cs typeface="Times New Roman"/>
            </a:endParaRPr>
          </a:p>
          <a:p>
            <a:pPr algn="just" marL="12700">
              <a:lnSpc>
                <a:spcPct val="100000"/>
              </a:lnSpc>
            </a:pPr>
            <a:r>
              <a:rPr dirty="0" sz="850" spc="-5">
                <a:solidFill>
                  <a:srgbClr val="3E3E3E"/>
                </a:solidFill>
                <a:latin typeface="Arial"/>
                <a:cs typeface="Arial"/>
              </a:rPr>
              <a:t>Management expects COGS between $13.1 billion and $13.3 billion, and operating expenses in the range of $11.9 billion to $12</a:t>
            </a:r>
            <a:r>
              <a:rPr dirty="0" sz="850" spc="160">
                <a:solidFill>
                  <a:srgbClr val="3E3E3E"/>
                </a:solidFill>
                <a:latin typeface="Arial"/>
                <a:cs typeface="Arial"/>
              </a:rPr>
              <a:t> </a:t>
            </a:r>
            <a:r>
              <a:rPr dirty="0" sz="850" spc="-5">
                <a:solidFill>
                  <a:srgbClr val="3E3E3E"/>
                </a:solidFill>
                <a:latin typeface="Arial"/>
                <a:cs typeface="Arial"/>
              </a:rPr>
              <a:t>billion.</a:t>
            </a:r>
            <a:endParaRPr sz="850">
              <a:latin typeface="Arial"/>
              <a:cs typeface="Arial"/>
            </a:endParaRPr>
          </a:p>
        </p:txBody>
      </p:sp>
      <p:sp>
        <p:nvSpPr>
          <p:cNvPr id="3" name="object 3"/>
          <p:cNvSpPr/>
          <p:nvPr/>
        </p:nvSpPr>
        <p:spPr>
          <a:xfrm>
            <a:off x="319338" y="2439903"/>
            <a:ext cx="6933565" cy="0"/>
          </a:xfrm>
          <a:custGeom>
            <a:avLst/>
            <a:gdLst/>
            <a:ahLst/>
            <a:cxnLst/>
            <a:rect l="l" t="t" r="r" b="b"/>
            <a:pathLst>
              <a:path w="6933565" h="0">
                <a:moveTo>
                  <a:pt x="0" y="0"/>
                </a:moveTo>
                <a:lnTo>
                  <a:pt x="6933531" y="0"/>
                </a:lnTo>
              </a:path>
            </a:pathLst>
          </a:custGeom>
          <a:ln w="7686">
            <a:solidFill>
              <a:srgbClr val="CACACA"/>
            </a:solidFill>
          </a:ln>
        </p:spPr>
        <p:txBody>
          <a:bodyPr wrap="square" lIns="0" tIns="0" rIns="0" bIns="0" rtlCol="0"/>
          <a:lstStyle/>
          <a:p/>
        </p:txBody>
      </p:sp>
      <p:sp>
        <p:nvSpPr>
          <p:cNvPr id="4" name="object 4"/>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9" name="object 9"/>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0" name="object 10"/>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1" name="object 11"/>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2"/>
              </a:rPr>
              <a:t>www.zacks.com</a:t>
            </a:r>
            <a:endParaRPr sz="850">
              <a:latin typeface="Arial"/>
              <a:cs typeface="Arial"/>
            </a:endParaRPr>
          </a:p>
        </p:txBody>
      </p:sp>
      <p:sp>
        <p:nvSpPr>
          <p:cNvPr id="12" name="object 12"/>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10</a:t>
            </a:fld>
            <a:r>
              <a:rPr dirty="0" spc="-5"/>
              <a:t> of</a:t>
            </a:r>
            <a:r>
              <a:rPr dirty="0" spc="-65"/>
              <a:t> </a:t>
            </a:r>
            <a:r>
              <a:rPr dirty="0" spc="-5"/>
              <a:t>11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67855" cy="9509760"/>
          </a:xfrm>
          <a:prstGeom prst="rect">
            <a:avLst/>
          </a:prstGeom>
        </p:spPr>
        <p:txBody>
          <a:bodyPr wrap="square" lIns="0" tIns="17780" rIns="0" bIns="0" rtlCol="0" vert="horz">
            <a:spAutoFit/>
          </a:bodyPr>
          <a:lstStyle/>
          <a:p>
            <a:pPr algn="just" marL="12700">
              <a:lnSpc>
                <a:spcPct val="100000"/>
              </a:lnSpc>
              <a:spcBef>
                <a:spcPts val="140"/>
              </a:spcBef>
            </a:pPr>
            <a:r>
              <a:rPr dirty="0" sz="1050" spc="20" b="1">
                <a:solidFill>
                  <a:srgbClr val="007F06"/>
                </a:solidFill>
                <a:latin typeface="Arial"/>
                <a:cs typeface="Arial"/>
              </a:rPr>
              <a:t>Recent</a:t>
            </a:r>
            <a:r>
              <a:rPr dirty="0" sz="1050" spc="5" b="1">
                <a:solidFill>
                  <a:srgbClr val="007F06"/>
                </a:solidFill>
                <a:latin typeface="Arial"/>
                <a:cs typeface="Arial"/>
              </a:rPr>
              <a:t> </a:t>
            </a:r>
            <a:r>
              <a:rPr dirty="0" sz="1050" spc="25" b="1">
                <a:solidFill>
                  <a:srgbClr val="007F06"/>
                </a:solidFill>
                <a:latin typeface="Arial"/>
                <a:cs typeface="Arial"/>
              </a:rPr>
              <a:t>News</a:t>
            </a:r>
            <a:endParaRPr sz="1050">
              <a:latin typeface="Arial"/>
              <a:cs typeface="Arial"/>
            </a:endParaRPr>
          </a:p>
          <a:p>
            <a:pPr algn="just" marL="12700" marR="5080">
              <a:lnSpc>
                <a:spcPct val="112700"/>
              </a:lnSpc>
              <a:spcBef>
                <a:spcPts val="565"/>
              </a:spcBef>
            </a:pPr>
            <a:r>
              <a:rPr dirty="0" sz="850" spc="-5">
                <a:solidFill>
                  <a:srgbClr val="3E3E3E"/>
                </a:solidFill>
                <a:latin typeface="Arial"/>
                <a:cs typeface="Arial"/>
              </a:rPr>
              <a:t>On Feb 11, 2021, Microsoft and Volkswagen Group's software company Car.Software Organisation announced collaboration in a bid to develop  a cloud-based Automated Driving Platform (ADP) on Microsoft Azure and utilize its compute and data capabilities to provide enhanced automated  driving experiences at global scale.</a:t>
            </a:r>
            <a:endParaRPr sz="850">
              <a:latin typeface="Arial"/>
              <a:cs typeface="Arial"/>
            </a:endParaRPr>
          </a:p>
          <a:p>
            <a:pPr>
              <a:lnSpc>
                <a:spcPct val="100000"/>
              </a:lnSpc>
              <a:spcBef>
                <a:spcPts val="45"/>
              </a:spcBef>
            </a:pPr>
            <a:endParaRPr sz="750">
              <a:latin typeface="Times New Roman"/>
              <a:cs typeface="Times New Roman"/>
            </a:endParaRPr>
          </a:p>
          <a:p>
            <a:pPr algn="just" marL="12700" marR="27305">
              <a:lnSpc>
                <a:spcPct val="112700"/>
              </a:lnSpc>
            </a:pPr>
            <a:r>
              <a:rPr dirty="0" sz="850" spc="-5">
                <a:solidFill>
                  <a:srgbClr val="3E3E3E"/>
                </a:solidFill>
                <a:latin typeface="Arial"/>
                <a:cs typeface="Arial"/>
              </a:rPr>
              <a:t>On Feb 4, 2021, Microsoft rolled out Microsoft Viva, an employee experience platform, aimed at enhancing employee engagement, wellbeing,  learning, and knowledge discovery. Viva is integrated with the productivity and collaboration capabilities in Microsoft 365 and Microsoft Teams to  provide better</a:t>
            </a:r>
            <a:r>
              <a:rPr dirty="0" sz="850" spc="-10">
                <a:solidFill>
                  <a:srgbClr val="3E3E3E"/>
                </a:solidFill>
                <a:latin typeface="Arial"/>
                <a:cs typeface="Arial"/>
              </a:rPr>
              <a:t> </a:t>
            </a:r>
            <a:r>
              <a:rPr dirty="0" sz="850" spc="-5">
                <a:solidFill>
                  <a:srgbClr val="3E3E3E"/>
                </a:solidFill>
                <a:latin typeface="Arial"/>
                <a:cs typeface="Arial"/>
              </a:rPr>
              <a:t>experience.</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
              </a:spcBef>
            </a:pPr>
            <a:r>
              <a:rPr dirty="0" sz="850" spc="-5">
                <a:solidFill>
                  <a:srgbClr val="3E3E3E"/>
                </a:solidFill>
                <a:latin typeface="Arial"/>
                <a:cs typeface="Arial"/>
              </a:rPr>
              <a:t>On Jan 27, 2021, Microsoft enhanced Microsoft Translator offering with the addition of Inuktitut text</a:t>
            </a:r>
            <a:r>
              <a:rPr dirty="0" sz="850" spc="50">
                <a:solidFill>
                  <a:srgbClr val="3E3E3E"/>
                </a:solidFill>
                <a:latin typeface="Arial"/>
                <a:cs typeface="Arial"/>
              </a:rPr>
              <a:t> </a:t>
            </a:r>
            <a:r>
              <a:rPr dirty="0" sz="850" spc="-5">
                <a:solidFill>
                  <a:srgbClr val="3E3E3E"/>
                </a:solidFill>
                <a:latin typeface="Arial"/>
                <a:cs typeface="Arial"/>
              </a:rPr>
              <a:t>translation.</a:t>
            </a:r>
            <a:endParaRPr sz="850">
              <a:latin typeface="Arial"/>
              <a:cs typeface="Arial"/>
            </a:endParaRPr>
          </a:p>
          <a:p>
            <a:pPr>
              <a:lnSpc>
                <a:spcPct val="100000"/>
              </a:lnSpc>
              <a:spcBef>
                <a:spcPts val="45"/>
              </a:spcBef>
            </a:pPr>
            <a:endParaRPr sz="750">
              <a:latin typeface="Times New Roman"/>
              <a:cs typeface="Times New Roman"/>
            </a:endParaRPr>
          </a:p>
          <a:p>
            <a:pPr algn="just" marL="12700" marR="30480">
              <a:lnSpc>
                <a:spcPct val="112700"/>
              </a:lnSpc>
            </a:pPr>
            <a:r>
              <a:rPr dirty="0" sz="850" spc="-5">
                <a:solidFill>
                  <a:srgbClr val="3E3E3E"/>
                </a:solidFill>
                <a:latin typeface="Arial"/>
                <a:cs typeface="Arial"/>
              </a:rPr>
              <a:t>On Jan 22, 2021, Microsoft announced its workspace communication offering — Teams, is being leveraged by SAP across its solutions portfolio  including SAP S/4HANA, SAP SuccessFactors and SAP Customer</a:t>
            </a:r>
            <a:r>
              <a:rPr dirty="0" sz="850">
                <a:solidFill>
                  <a:srgbClr val="3E3E3E"/>
                </a:solidFill>
                <a:latin typeface="Arial"/>
                <a:cs typeface="Arial"/>
              </a:rPr>
              <a:t> </a:t>
            </a:r>
            <a:r>
              <a:rPr dirty="0" sz="850" spc="-5">
                <a:solidFill>
                  <a:srgbClr val="3E3E3E"/>
                </a:solidFill>
                <a:latin typeface="Arial"/>
                <a:cs typeface="Arial"/>
              </a:rPr>
              <a:t>Experience.</a:t>
            </a:r>
            <a:endParaRPr sz="850">
              <a:latin typeface="Arial"/>
              <a:cs typeface="Arial"/>
            </a:endParaRPr>
          </a:p>
          <a:p>
            <a:pPr>
              <a:lnSpc>
                <a:spcPct val="100000"/>
              </a:lnSpc>
              <a:spcBef>
                <a:spcPts val="45"/>
              </a:spcBef>
            </a:pPr>
            <a:endParaRPr sz="750">
              <a:latin typeface="Times New Roman"/>
              <a:cs typeface="Times New Roman"/>
            </a:endParaRPr>
          </a:p>
          <a:p>
            <a:pPr algn="just" marL="12700" marR="28575">
              <a:lnSpc>
                <a:spcPct val="112700"/>
              </a:lnSpc>
            </a:pPr>
            <a:r>
              <a:rPr dirty="0" sz="850" spc="-5">
                <a:solidFill>
                  <a:srgbClr val="3E3E3E"/>
                </a:solidFill>
                <a:latin typeface="Arial"/>
                <a:cs typeface="Arial"/>
              </a:rPr>
              <a:t>On Dec 31, Microsoft revealed that the company’s ongoing investigation related to the SolarWinds cyberattack has found out that hackers  viewed some of its source code. However, no modifications were executed as the account in question was not allowed to facilitate changes to  codes or engineering systems, added the company.</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On</a:t>
            </a:r>
            <a:r>
              <a:rPr dirty="0" sz="850" spc="160">
                <a:solidFill>
                  <a:srgbClr val="3E3E3E"/>
                </a:solidFill>
                <a:latin typeface="Arial"/>
                <a:cs typeface="Arial"/>
              </a:rPr>
              <a:t> </a:t>
            </a:r>
            <a:r>
              <a:rPr dirty="0" sz="850" spc="-5">
                <a:solidFill>
                  <a:srgbClr val="3E3E3E"/>
                </a:solidFill>
                <a:latin typeface="Arial"/>
                <a:cs typeface="Arial"/>
              </a:rPr>
              <a:t>Dec</a:t>
            </a:r>
            <a:r>
              <a:rPr dirty="0" sz="850" spc="150">
                <a:solidFill>
                  <a:srgbClr val="3E3E3E"/>
                </a:solidFill>
                <a:latin typeface="Arial"/>
                <a:cs typeface="Arial"/>
              </a:rPr>
              <a:t> </a:t>
            </a:r>
            <a:r>
              <a:rPr dirty="0" sz="850" spc="-5">
                <a:solidFill>
                  <a:srgbClr val="3E3E3E"/>
                </a:solidFill>
                <a:latin typeface="Arial"/>
                <a:cs typeface="Arial"/>
              </a:rPr>
              <a:t>14,</a:t>
            </a:r>
            <a:r>
              <a:rPr dirty="0" sz="850" spc="50">
                <a:solidFill>
                  <a:srgbClr val="3E3E3E"/>
                </a:solidFill>
                <a:latin typeface="Arial"/>
                <a:cs typeface="Arial"/>
              </a:rPr>
              <a:t> </a:t>
            </a:r>
            <a:r>
              <a:rPr dirty="0" sz="850" spc="-5">
                <a:solidFill>
                  <a:srgbClr val="3E3E3E"/>
                </a:solidFill>
                <a:latin typeface="Arial"/>
                <a:cs typeface="Arial"/>
              </a:rPr>
              <a:t>Microsoft</a:t>
            </a:r>
            <a:r>
              <a:rPr dirty="0" sz="850" spc="90">
                <a:solidFill>
                  <a:srgbClr val="3E3E3E"/>
                </a:solidFill>
                <a:latin typeface="Arial"/>
                <a:cs typeface="Arial"/>
              </a:rPr>
              <a:t> </a:t>
            </a:r>
            <a:r>
              <a:rPr dirty="0" sz="850" spc="-5">
                <a:solidFill>
                  <a:srgbClr val="3E3E3E"/>
                </a:solidFill>
                <a:latin typeface="Arial"/>
                <a:cs typeface="Arial"/>
              </a:rPr>
              <a:t>collaborated</a:t>
            </a:r>
            <a:r>
              <a:rPr dirty="0" sz="850" spc="60">
                <a:solidFill>
                  <a:srgbClr val="3E3E3E"/>
                </a:solidFill>
                <a:latin typeface="Arial"/>
                <a:cs typeface="Arial"/>
              </a:rPr>
              <a:t> </a:t>
            </a:r>
            <a:r>
              <a:rPr dirty="0" sz="850" spc="-5">
                <a:solidFill>
                  <a:srgbClr val="3E3E3E"/>
                </a:solidFill>
                <a:latin typeface="Arial"/>
                <a:cs typeface="Arial"/>
              </a:rPr>
              <a:t>with</a:t>
            </a:r>
            <a:r>
              <a:rPr dirty="0" sz="850" spc="85">
                <a:solidFill>
                  <a:srgbClr val="3E3E3E"/>
                </a:solidFill>
                <a:latin typeface="Arial"/>
                <a:cs typeface="Arial"/>
              </a:rPr>
              <a:t> </a:t>
            </a:r>
            <a:r>
              <a:rPr dirty="0" sz="850" spc="-5">
                <a:solidFill>
                  <a:srgbClr val="3E3E3E"/>
                </a:solidFill>
                <a:latin typeface="Arial"/>
                <a:cs typeface="Arial"/>
              </a:rPr>
              <a:t>Warner</a:t>
            </a:r>
            <a:r>
              <a:rPr dirty="0" sz="850" spc="85">
                <a:solidFill>
                  <a:srgbClr val="3E3E3E"/>
                </a:solidFill>
                <a:latin typeface="Arial"/>
                <a:cs typeface="Arial"/>
              </a:rPr>
              <a:t> </a:t>
            </a:r>
            <a:r>
              <a:rPr dirty="0" sz="850" spc="-5">
                <a:solidFill>
                  <a:srgbClr val="3E3E3E"/>
                </a:solidFill>
                <a:latin typeface="Arial"/>
                <a:cs typeface="Arial"/>
              </a:rPr>
              <a:t>Bros</a:t>
            </a:r>
            <a:r>
              <a:rPr dirty="0" sz="850" spc="90">
                <a:solidFill>
                  <a:srgbClr val="3E3E3E"/>
                </a:solidFill>
                <a:latin typeface="Arial"/>
                <a:cs typeface="Arial"/>
              </a:rPr>
              <a:t> </a:t>
            </a:r>
            <a:r>
              <a:rPr dirty="0" sz="850" spc="-5">
                <a:solidFill>
                  <a:srgbClr val="3E3E3E"/>
                </a:solidFill>
                <a:latin typeface="Arial"/>
                <a:cs typeface="Arial"/>
              </a:rPr>
              <a:t>to</a:t>
            </a:r>
            <a:r>
              <a:rPr dirty="0" sz="850" spc="100">
                <a:solidFill>
                  <a:srgbClr val="3E3E3E"/>
                </a:solidFill>
                <a:latin typeface="Arial"/>
                <a:cs typeface="Arial"/>
              </a:rPr>
              <a:t> </a:t>
            </a:r>
            <a:r>
              <a:rPr dirty="0" sz="850" spc="-5">
                <a:solidFill>
                  <a:srgbClr val="3E3E3E"/>
                </a:solidFill>
                <a:latin typeface="Arial"/>
                <a:cs typeface="Arial"/>
              </a:rPr>
              <a:t>design</a:t>
            </a:r>
            <a:r>
              <a:rPr dirty="0" sz="850" spc="60">
                <a:solidFill>
                  <a:srgbClr val="3E3E3E"/>
                </a:solidFill>
                <a:latin typeface="Arial"/>
                <a:cs typeface="Arial"/>
              </a:rPr>
              <a:t> </a:t>
            </a:r>
            <a:r>
              <a:rPr dirty="0" sz="850" spc="-5">
                <a:solidFill>
                  <a:srgbClr val="3E3E3E"/>
                </a:solidFill>
                <a:latin typeface="Arial"/>
                <a:cs typeface="Arial"/>
              </a:rPr>
              <a:t>an</a:t>
            </a:r>
            <a:r>
              <a:rPr dirty="0" sz="850" spc="110">
                <a:solidFill>
                  <a:srgbClr val="3E3E3E"/>
                </a:solidFill>
                <a:latin typeface="Arial"/>
                <a:cs typeface="Arial"/>
              </a:rPr>
              <a:t> </a:t>
            </a:r>
            <a:r>
              <a:rPr dirty="0" sz="850" spc="-5">
                <a:solidFill>
                  <a:srgbClr val="3E3E3E"/>
                </a:solidFill>
                <a:latin typeface="Arial"/>
                <a:cs typeface="Arial"/>
              </a:rPr>
              <a:t>arcade-style</a:t>
            </a:r>
            <a:r>
              <a:rPr dirty="0" sz="850" spc="60">
                <a:solidFill>
                  <a:srgbClr val="3E3E3E"/>
                </a:solidFill>
                <a:latin typeface="Arial"/>
                <a:cs typeface="Arial"/>
              </a:rPr>
              <a:t> </a:t>
            </a:r>
            <a:r>
              <a:rPr dirty="0" sz="850" spc="-5">
                <a:solidFill>
                  <a:srgbClr val="3E3E3E"/>
                </a:solidFill>
                <a:latin typeface="Arial"/>
                <a:cs typeface="Arial"/>
              </a:rPr>
              <a:t>video</a:t>
            </a:r>
            <a:r>
              <a:rPr dirty="0" sz="850" spc="50">
                <a:solidFill>
                  <a:srgbClr val="3E3E3E"/>
                </a:solidFill>
                <a:latin typeface="Arial"/>
                <a:cs typeface="Arial"/>
              </a:rPr>
              <a:t> </a:t>
            </a:r>
            <a:r>
              <a:rPr dirty="0" sz="850" spc="-5">
                <a:solidFill>
                  <a:srgbClr val="3E3E3E"/>
                </a:solidFill>
                <a:latin typeface="Arial"/>
                <a:cs typeface="Arial"/>
              </a:rPr>
              <a:t>game</a:t>
            </a:r>
            <a:r>
              <a:rPr dirty="0" sz="850" spc="80">
                <a:solidFill>
                  <a:srgbClr val="3E3E3E"/>
                </a:solidFill>
                <a:latin typeface="Arial"/>
                <a:cs typeface="Arial"/>
              </a:rPr>
              <a:t> </a:t>
            </a:r>
            <a:r>
              <a:rPr dirty="0" sz="850" spc="-5">
                <a:solidFill>
                  <a:srgbClr val="3E3E3E"/>
                </a:solidFill>
                <a:latin typeface="Arial"/>
                <a:cs typeface="Arial"/>
              </a:rPr>
              <a:t>for</a:t>
            </a:r>
            <a:r>
              <a:rPr dirty="0" sz="850" spc="60">
                <a:solidFill>
                  <a:srgbClr val="3E3E3E"/>
                </a:solidFill>
                <a:latin typeface="Arial"/>
                <a:cs typeface="Arial"/>
              </a:rPr>
              <a:t> </a:t>
            </a:r>
            <a:r>
              <a:rPr dirty="0" sz="850" spc="-5">
                <a:solidFill>
                  <a:srgbClr val="3E3E3E"/>
                </a:solidFill>
                <a:latin typeface="Arial"/>
                <a:cs typeface="Arial"/>
              </a:rPr>
              <a:t>Xbox</a:t>
            </a:r>
            <a:r>
              <a:rPr dirty="0" sz="850" spc="85">
                <a:solidFill>
                  <a:srgbClr val="3E3E3E"/>
                </a:solidFill>
                <a:latin typeface="Arial"/>
                <a:cs typeface="Arial"/>
              </a:rPr>
              <a:t> </a:t>
            </a:r>
            <a:r>
              <a:rPr dirty="0" sz="850" spc="-5">
                <a:solidFill>
                  <a:srgbClr val="3E3E3E"/>
                </a:solidFill>
                <a:latin typeface="Arial"/>
                <a:cs typeface="Arial"/>
              </a:rPr>
              <a:t>consoles</a:t>
            </a:r>
            <a:r>
              <a:rPr dirty="0" sz="850" spc="60">
                <a:solidFill>
                  <a:srgbClr val="3E3E3E"/>
                </a:solidFill>
                <a:latin typeface="Arial"/>
                <a:cs typeface="Arial"/>
              </a:rPr>
              <a:t> </a:t>
            </a:r>
            <a:r>
              <a:rPr dirty="0" sz="850" spc="-5">
                <a:solidFill>
                  <a:srgbClr val="3E3E3E"/>
                </a:solidFill>
                <a:latin typeface="Arial"/>
                <a:cs typeface="Arial"/>
              </a:rPr>
              <a:t>inspired</a:t>
            </a:r>
            <a:r>
              <a:rPr dirty="0" sz="850" spc="75">
                <a:solidFill>
                  <a:srgbClr val="3E3E3E"/>
                </a:solidFill>
                <a:latin typeface="Arial"/>
                <a:cs typeface="Arial"/>
              </a:rPr>
              <a:t> </a:t>
            </a:r>
            <a:r>
              <a:rPr dirty="0" sz="850" spc="-5">
                <a:solidFill>
                  <a:srgbClr val="3E3E3E"/>
                </a:solidFill>
                <a:latin typeface="Arial"/>
                <a:cs typeface="Arial"/>
              </a:rPr>
              <a:t>by</a:t>
            </a:r>
            <a:r>
              <a:rPr dirty="0" sz="850" spc="90">
                <a:solidFill>
                  <a:srgbClr val="3E3E3E"/>
                </a:solidFill>
                <a:latin typeface="Arial"/>
                <a:cs typeface="Arial"/>
              </a:rPr>
              <a:t> </a:t>
            </a:r>
            <a:r>
              <a:rPr dirty="0" sz="850" spc="-5">
                <a:solidFill>
                  <a:srgbClr val="3E3E3E"/>
                </a:solidFill>
                <a:latin typeface="Arial"/>
                <a:cs typeface="Arial"/>
              </a:rPr>
              <a:t>the</a:t>
            </a:r>
            <a:r>
              <a:rPr dirty="0" sz="850" spc="50">
                <a:solidFill>
                  <a:srgbClr val="3E3E3E"/>
                </a:solidFill>
                <a:latin typeface="Arial"/>
                <a:cs typeface="Arial"/>
              </a:rPr>
              <a:t> </a:t>
            </a:r>
            <a:r>
              <a:rPr dirty="0" sz="850" spc="-5">
                <a:solidFill>
                  <a:srgbClr val="3E3E3E"/>
                </a:solidFill>
                <a:latin typeface="Arial"/>
                <a:cs typeface="Arial"/>
              </a:rPr>
              <a:t>upcoming</a:t>
            </a:r>
            <a:r>
              <a:rPr dirty="0" sz="850" spc="95">
                <a:solidFill>
                  <a:srgbClr val="3E3E3E"/>
                </a:solidFill>
                <a:latin typeface="Arial"/>
                <a:cs typeface="Arial"/>
              </a:rPr>
              <a:t> </a:t>
            </a:r>
            <a:r>
              <a:rPr dirty="0" sz="850" spc="-5">
                <a:solidFill>
                  <a:srgbClr val="3E3E3E"/>
                </a:solidFill>
                <a:latin typeface="Arial"/>
                <a:cs typeface="Arial"/>
              </a:rPr>
              <a:t>movie</a:t>
            </a:r>
            <a:endParaRPr sz="850">
              <a:latin typeface="Arial"/>
              <a:cs typeface="Arial"/>
            </a:endParaRPr>
          </a:p>
          <a:p>
            <a:pPr marL="12700">
              <a:lnSpc>
                <a:spcPct val="100000"/>
              </a:lnSpc>
              <a:spcBef>
                <a:spcPts val="130"/>
              </a:spcBef>
            </a:pPr>
            <a:r>
              <a:rPr dirty="0" sz="850" spc="-5" i="1">
                <a:solidFill>
                  <a:srgbClr val="3E3E3E"/>
                </a:solidFill>
                <a:latin typeface="Arial"/>
                <a:cs typeface="Arial"/>
              </a:rPr>
              <a:t>Space Jam: A New</a:t>
            </a:r>
            <a:r>
              <a:rPr dirty="0" sz="850" spc="-10" i="1">
                <a:solidFill>
                  <a:srgbClr val="3E3E3E"/>
                </a:solidFill>
                <a:latin typeface="Arial"/>
                <a:cs typeface="Arial"/>
              </a:rPr>
              <a:t> </a:t>
            </a:r>
            <a:r>
              <a:rPr dirty="0" sz="850" spc="-5" i="1">
                <a:solidFill>
                  <a:srgbClr val="3E3E3E"/>
                </a:solidFill>
                <a:latin typeface="Arial"/>
                <a:cs typeface="Arial"/>
              </a:rPr>
              <a:t>Legacy</a:t>
            </a:r>
            <a:r>
              <a:rPr dirty="0" sz="850" spc="-5">
                <a:solidFill>
                  <a:srgbClr val="3E3E3E"/>
                </a:solidFill>
                <a:latin typeface="Arial"/>
                <a:cs typeface="Arial"/>
              </a:rPr>
              <a:t>.</a:t>
            </a:r>
            <a:endParaRPr sz="850">
              <a:latin typeface="Arial"/>
              <a:cs typeface="Arial"/>
            </a:endParaRPr>
          </a:p>
          <a:p>
            <a:pPr>
              <a:lnSpc>
                <a:spcPct val="100000"/>
              </a:lnSpc>
              <a:spcBef>
                <a:spcPts val="45"/>
              </a:spcBef>
            </a:pPr>
            <a:endParaRPr sz="750">
              <a:latin typeface="Times New Roman"/>
              <a:cs typeface="Times New Roman"/>
            </a:endParaRPr>
          </a:p>
          <a:p>
            <a:pPr algn="just" marL="12700" marR="27305">
              <a:lnSpc>
                <a:spcPct val="112700"/>
              </a:lnSpc>
            </a:pPr>
            <a:r>
              <a:rPr dirty="0" sz="850" spc="-5">
                <a:solidFill>
                  <a:srgbClr val="3E3E3E"/>
                </a:solidFill>
                <a:latin typeface="Arial"/>
                <a:cs typeface="Arial"/>
              </a:rPr>
              <a:t>On Dec 10, Microsoft and Deutsche Telekom recently extended their collaboration to ramp up cloud migration for customers especially enterprise  and</a:t>
            </a:r>
            <a:r>
              <a:rPr dirty="0" sz="850" spc="-10">
                <a:solidFill>
                  <a:srgbClr val="3E3E3E"/>
                </a:solidFill>
                <a:latin typeface="Arial"/>
                <a:cs typeface="Arial"/>
              </a:rPr>
              <a:t> </a:t>
            </a:r>
            <a:r>
              <a:rPr dirty="0" sz="850" spc="-5">
                <a:solidFill>
                  <a:srgbClr val="3E3E3E"/>
                </a:solidFill>
                <a:latin typeface="Arial"/>
                <a:cs typeface="Arial"/>
              </a:rPr>
              <a:t>midmarket.</a:t>
            </a:r>
            <a:endParaRPr sz="850">
              <a:latin typeface="Arial"/>
              <a:cs typeface="Arial"/>
            </a:endParaRPr>
          </a:p>
          <a:p>
            <a:pPr>
              <a:lnSpc>
                <a:spcPct val="100000"/>
              </a:lnSpc>
              <a:spcBef>
                <a:spcPts val="50"/>
              </a:spcBef>
            </a:pPr>
            <a:endParaRPr sz="850">
              <a:latin typeface="Times New Roman"/>
              <a:cs typeface="Times New Roman"/>
            </a:endParaRPr>
          </a:p>
          <a:p>
            <a:pPr algn="just" marL="12700" marR="27940">
              <a:lnSpc>
                <a:spcPct val="112700"/>
              </a:lnSpc>
            </a:pPr>
            <a:r>
              <a:rPr dirty="0" sz="850" spc="-5">
                <a:solidFill>
                  <a:srgbClr val="3E3E3E"/>
                </a:solidFill>
                <a:latin typeface="Arial"/>
                <a:cs typeface="Arial"/>
              </a:rPr>
              <a:t>On Dec 9, Microsoft announced that its cloud gaming service will be available on iOS devices and Windows PCs as a part of the Xbox Game  Pass Ultimate subscription from spring 2021.</a:t>
            </a:r>
            <a:endParaRPr sz="850">
              <a:latin typeface="Arial"/>
              <a:cs typeface="Arial"/>
            </a:endParaRPr>
          </a:p>
          <a:p>
            <a:pPr>
              <a:lnSpc>
                <a:spcPct val="100000"/>
              </a:lnSpc>
              <a:spcBef>
                <a:spcPts val="50"/>
              </a:spcBef>
            </a:pPr>
            <a:endParaRPr sz="850">
              <a:latin typeface="Times New Roman"/>
              <a:cs typeface="Times New Roman"/>
            </a:endParaRPr>
          </a:p>
          <a:p>
            <a:pPr algn="just" marL="12700" marR="6985">
              <a:lnSpc>
                <a:spcPct val="112700"/>
              </a:lnSpc>
              <a:spcBef>
                <a:spcPts val="5"/>
              </a:spcBef>
            </a:pPr>
            <a:r>
              <a:rPr dirty="0" sz="850" spc="-5">
                <a:solidFill>
                  <a:srgbClr val="3E3E3E"/>
                </a:solidFill>
                <a:latin typeface="Arial"/>
                <a:cs typeface="Arial"/>
              </a:rPr>
              <a:t>On Dec 8, Microsoft announced that it was teaming up with Johnson Controls to integrate the latter’s OpenBlue Digital Twin with its Azure Digital  Twins. The integration of the two platforms will enable clients to manage physical spaces digitally as well as increase</a:t>
            </a:r>
            <a:r>
              <a:rPr dirty="0" sz="850" spc="120">
                <a:solidFill>
                  <a:srgbClr val="3E3E3E"/>
                </a:solidFill>
                <a:latin typeface="Arial"/>
                <a:cs typeface="Arial"/>
              </a:rPr>
              <a:t> </a:t>
            </a:r>
            <a:r>
              <a:rPr dirty="0" sz="850" spc="-5">
                <a:solidFill>
                  <a:srgbClr val="3E3E3E"/>
                </a:solidFill>
                <a:latin typeface="Arial"/>
                <a:cs typeface="Arial"/>
              </a:rPr>
              <a:t>efficiency.</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pPr>
            <a:r>
              <a:rPr dirty="0" sz="850" spc="-5">
                <a:solidFill>
                  <a:srgbClr val="3E3E3E"/>
                </a:solidFill>
                <a:latin typeface="Arial"/>
                <a:cs typeface="Arial"/>
              </a:rPr>
              <a:t>On</a:t>
            </a:r>
            <a:r>
              <a:rPr dirty="0" sz="850" spc="5">
                <a:solidFill>
                  <a:srgbClr val="3E3E3E"/>
                </a:solidFill>
                <a:latin typeface="Arial"/>
                <a:cs typeface="Arial"/>
              </a:rPr>
              <a:t> </a:t>
            </a:r>
            <a:r>
              <a:rPr dirty="0" sz="850" spc="-5">
                <a:solidFill>
                  <a:srgbClr val="3E3E3E"/>
                </a:solidFill>
                <a:latin typeface="Arial"/>
                <a:cs typeface="Arial"/>
              </a:rPr>
              <a:t>Dec</a:t>
            </a:r>
            <a:r>
              <a:rPr dirty="0" sz="850" spc="5">
                <a:solidFill>
                  <a:srgbClr val="3E3E3E"/>
                </a:solidFill>
                <a:latin typeface="Arial"/>
                <a:cs typeface="Arial"/>
              </a:rPr>
              <a:t> </a:t>
            </a:r>
            <a:r>
              <a:rPr dirty="0" sz="850" spc="-5">
                <a:solidFill>
                  <a:srgbClr val="3E3E3E"/>
                </a:solidFill>
                <a:latin typeface="Arial"/>
                <a:cs typeface="Arial"/>
              </a:rPr>
              <a:t>2,</a:t>
            </a:r>
            <a:r>
              <a:rPr dirty="0" sz="850" spc="5">
                <a:solidFill>
                  <a:srgbClr val="3E3E3E"/>
                </a:solidFill>
                <a:latin typeface="Arial"/>
                <a:cs typeface="Arial"/>
              </a:rPr>
              <a:t> </a:t>
            </a:r>
            <a:r>
              <a:rPr dirty="0" sz="850" spc="-5">
                <a:solidFill>
                  <a:srgbClr val="3E3E3E"/>
                </a:solidFill>
                <a:latin typeface="Arial"/>
                <a:cs typeface="Arial"/>
              </a:rPr>
              <a:t>Microsoft</a:t>
            </a:r>
            <a:r>
              <a:rPr dirty="0" sz="850" spc="5">
                <a:solidFill>
                  <a:srgbClr val="3E3E3E"/>
                </a:solidFill>
                <a:latin typeface="Arial"/>
                <a:cs typeface="Arial"/>
              </a:rPr>
              <a:t> </a:t>
            </a:r>
            <a:r>
              <a:rPr dirty="0" sz="850" spc="-5">
                <a:solidFill>
                  <a:srgbClr val="3E3E3E"/>
                </a:solidFill>
                <a:latin typeface="Arial"/>
                <a:cs typeface="Arial"/>
              </a:rPr>
              <a:t>announced</a:t>
            </a:r>
            <a:r>
              <a:rPr dirty="0" sz="850" spc="5">
                <a:solidFill>
                  <a:srgbClr val="3E3E3E"/>
                </a:solidFill>
                <a:latin typeface="Arial"/>
                <a:cs typeface="Arial"/>
              </a:rPr>
              <a:t> </a:t>
            </a:r>
            <a:r>
              <a:rPr dirty="0" sz="850" spc="-5">
                <a:solidFill>
                  <a:srgbClr val="3E3E3E"/>
                </a:solidFill>
                <a:latin typeface="Arial"/>
                <a:cs typeface="Arial"/>
              </a:rPr>
              <a:t>quarterly</a:t>
            </a:r>
            <a:r>
              <a:rPr dirty="0" sz="850" spc="5">
                <a:solidFill>
                  <a:srgbClr val="3E3E3E"/>
                </a:solidFill>
                <a:latin typeface="Arial"/>
                <a:cs typeface="Arial"/>
              </a:rPr>
              <a:t> </a:t>
            </a:r>
            <a:r>
              <a:rPr dirty="0" sz="850" spc="-5">
                <a:solidFill>
                  <a:srgbClr val="3E3E3E"/>
                </a:solidFill>
                <a:latin typeface="Arial"/>
                <a:cs typeface="Arial"/>
              </a:rPr>
              <a:t>dividend</a:t>
            </a:r>
            <a:r>
              <a:rPr dirty="0" sz="850">
                <a:solidFill>
                  <a:srgbClr val="3E3E3E"/>
                </a:solidFill>
                <a:latin typeface="Arial"/>
                <a:cs typeface="Arial"/>
              </a:rPr>
              <a:t> </a:t>
            </a:r>
            <a:r>
              <a:rPr dirty="0" sz="850" spc="-5">
                <a:solidFill>
                  <a:srgbClr val="3E3E3E"/>
                </a:solidFill>
                <a:latin typeface="Arial"/>
                <a:cs typeface="Arial"/>
              </a:rPr>
              <a:t>of</a:t>
            </a:r>
            <a:r>
              <a:rPr dirty="0" sz="850" spc="5">
                <a:solidFill>
                  <a:srgbClr val="3E3E3E"/>
                </a:solidFill>
                <a:latin typeface="Arial"/>
                <a:cs typeface="Arial"/>
              </a:rPr>
              <a:t> </a:t>
            </a:r>
            <a:r>
              <a:rPr dirty="0" sz="850" spc="-5">
                <a:solidFill>
                  <a:srgbClr val="3E3E3E"/>
                </a:solidFill>
                <a:latin typeface="Arial"/>
                <a:cs typeface="Arial"/>
              </a:rPr>
              <a:t>56</a:t>
            </a:r>
            <a:r>
              <a:rPr dirty="0" sz="850" spc="5">
                <a:solidFill>
                  <a:srgbClr val="3E3E3E"/>
                </a:solidFill>
                <a:latin typeface="Arial"/>
                <a:cs typeface="Arial"/>
              </a:rPr>
              <a:t> </a:t>
            </a:r>
            <a:r>
              <a:rPr dirty="0" sz="850" spc="-5">
                <a:solidFill>
                  <a:srgbClr val="3E3E3E"/>
                </a:solidFill>
                <a:latin typeface="Arial"/>
                <a:cs typeface="Arial"/>
              </a:rPr>
              <a:t>cents</a:t>
            </a:r>
            <a:r>
              <a:rPr dirty="0" sz="850" spc="5">
                <a:solidFill>
                  <a:srgbClr val="3E3E3E"/>
                </a:solidFill>
                <a:latin typeface="Arial"/>
                <a:cs typeface="Arial"/>
              </a:rPr>
              <a:t> </a:t>
            </a:r>
            <a:r>
              <a:rPr dirty="0" sz="850" spc="-5">
                <a:solidFill>
                  <a:srgbClr val="3E3E3E"/>
                </a:solidFill>
                <a:latin typeface="Arial"/>
                <a:cs typeface="Arial"/>
              </a:rPr>
              <a:t>per</a:t>
            </a:r>
            <a:r>
              <a:rPr dirty="0" sz="850" spc="5">
                <a:solidFill>
                  <a:srgbClr val="3E3E3E"/>
                </a:solidFill>
                <a:latin typeface="Arial"/>
                <a:cs typeface="Arial"/>
              </a:rPr>
              <a:t> </a:t>
            </a:r>
            <a:r>
              <a:rPr dirty="0" sz="850" spc="-5">
                <a:solidFill>
                  <a:srgbClr val="3E3E3E"/>
                </a:solidFill>
                <a:latin typeface="Arial"/>
                <a:cs typeface="Arial"/>
              </a:rPr>
              <a:t>share</a:t>
            </a:r>
            <a:r>
              <a:rPr dirty="0" sz="850" spc="5">
                <a:solidFill>
                  <a:srgbClr val="3E3E3E"/>
                </a:solidFill>
                <a:latin typeface="Arial"/>
                <a:cs typeface="Arial"/>
              </a:rPr>
              <a:t> </a:t>
            </a:r>
            <a:r>
              <a:rPr dirty="0" sz="850" spc="-5">
                <a:solidFill>
                  <a:srgbClr val="3E3E3E"/>
                </a:solidFill>
                <a:latin typeface="Arial"/>
                <a:cs typeface="Arial"/>
              </a:rPr>
              <a:t>to</a:t>
            </a:r>
            <a:r>
              <a:rPr dirty="0" sz="850" spc="5">
                <a:solidFill>
                  <a:srgbClr val="3E3E3E"/>
                </a:solidFill>
                <a:latin typeface="Arial"/>
                <a:cs typeface="Arial"/>
              </a:rPr>
              <a:t> </a:t>
            </a:r>
            <a:r>
              <a:rPr dirty="0" sz="850" spc="-5">
                <a:solidFill>
                  <a:srgbClr val="3E3E3E"/>
                </a:solidFill>
                <a:latin typeface="Arial"/>
                <a:cs typeface="Arial"/>
              </a:rPr>
              <a:t>be</a:t>
            </a:r>
            <a:r>
              <a:rPr dirty="0" sz="850" spc="5">
                <a:solidFill>
                  <a:srgbClr val="3E3E3E"/>
                </a:solidFill>
                <a:latin typeface="Arial"/>
                <a:cs typeface="Arial"/>
              </a:rPr>
              <a:t> </a:t>
            </a:r>
            <a:r>
              <a:rPr dirty="0" sz="850" spc="-5">
                <a:solidFill>
                  <a:srgbClr val="3E3E3E"/>
                </a:solidFill>
                <a:latin typeface="Arial"/>
                <a:cs typeface="Arial"/>
              </a:rPr>
              <a:t>paid</a:t>
            </a:r>
            <a:r>
              <a:rPr dirty="0" sz="850" spc="5">
                <a:solidFill>
                  <a:srgbClr val="3E3E3E"/>
                </a:solidFill>
                <a:latin typeface="Arial"/>
                <a:cs typeface="Arial"/>
              </a:rPr>
              <a:t> </a:t>
            </a:r>
            <a:r>
              <a:rPr dirty="0" sz="850" spc="-5">
                <a:solidFill>
                  <a:srgbClr val="3E3E3E"/>
                </a:solidFill>
                <a:latin typeface="Arial"/>
                <a:cs typeface="Arial"/>
              </a:rPr>
              <a:t>out</a:t>
            </a:r>
            <a:r>
              <a:rPr dirty="0" sz="850" spc="5">
                <a:solidFill>
                  <a:srgbClr val="3E3E3E"/>
                </a:solidFill>
                <a:latin typeface="Arial"/>
                <a:cs typeface="Arial"/>
              </a:rPr>
              <a:t> </a:t>
            </a:r>
            <a:r>
              <a:rPr dirty="0" sz="850" spc="-5">
                <a:solidFill>
                  <a:srgbClr val="3E3E3E"/>
                </a:solidFill>
                <a:latin typeface="Arial"/>
                <a:cs typeface="Arial"/>
              </a:rPr>
              <a:t>on</a:t>
            </a:r>
            <a:r>
              <a:rPr dirty="0" sz="850" spc="5">
                <a:solidFill>
                  <a:srgbClr val="3E3E3E"/>
                </a:solidFill>
                <a:latin typeface="Arial"/>
                <a:cs typeface="Arial"/>
              </a:rPr>
              <a:t> </a:t>
            </a:r>
            <a:r>
              <a:rPr dirty="0" sz="850" spc="-5">
                <a:solidFill>
                  <a:srgbClr val="3E3E3E"/>
                </a:solidFill>
                <a:latin typeface="Arial"/>
                <a:cs typeface="Arial"/>
              </a:rPr>
              <a:t>Mar</a:t>
            </a:r>
            <a:r>
              <a:rPr dirty="0" sz="850" spc="5">
                <a:solidFill>
                  <a:srgbClr val="3E3E3E"/>
                </a:solidFill>
                <a:latin typeface="Arial"/>
                <a:cs typeface="Arial"/>
              </a:rPr>
              <a:t> </a:t>
            </a:r>
            <a:r>
              <a:rPr dirty="0" sz="850" spc="-5">
                <a:solidFill>
                  <a:srgbClr val="3E3E3E"/>
                </a:solidFill>
                <a:latin typeface="Arial"/>
                <a:cs typeface="Arial"/>
              </a:rPr>
              <a:t>11,</a:t>
            </a:r>
            <a:r>
              <a:rPr dirty="0" sz="850" spc="5">
                <a:solidFill>
                  <a:srgbClr val="3E3E3E"/>
                </a:solidFill>
                <a:latin typeface="Arial"/>
                <a:cs typeface="Arial"/>
              </a:rPr>
              <a:t> </a:t>
            </a:r>
            <a:r>
              <a:rPr dirty="0" sz="850" spc="-5">
                <a:solidFill>
                  <a:srgbClr val="3E3E3E"/>
                </a:solidFill>
                <a:latin typeface="Arial"/>
                <a:cs typeface="Arial"/>
              </a:rPr>
              <a:t>2021</a:t>
            </a:r>
            <a:r>
              <a:rPr dirty="0" sz="850" spc="5">
                <a:solidFill>
                  <a:srgbClr val="3E3E3E"/>
                </a:solidFill>
                <a:latin typeface="Arial"/>
                <a:cs typeface="Arial"/>
              </a:rPr>
              <a:t> </a:t>
            </a:r>
            <a:r>
              <a:rPr dirty="0" sz="850" spc="-5">
                <a:solidFill>
                  <a:srgbClr val="3E3E3E"/>
                </a:solidFill>
                <a:latin typeface="Arial"/>
                <a:cs typeface="Arial"/>
              </a:rPr>
              <a:t>to</a:t>
            </a:r>
            <a:r>
              <a:rPr dirty="0" sz="850" spc="5">
                <a:solidFill>
                  <a:srgbClr val="3E3E3E"/>
                </a:solidFill>
                <a:latin typeface="Arial"/>
                <a:cs typeface="Arial"/>
              </a:rPr>
              <a:t> </a:t>
            </a:r>
            <a:r>
              <a:rPr dirty="0" sz="850" spc="-5">
                <a:solidFill>
                  <a:srgbClr val="3E3E3E"/>
                </a:solidFill>
                <a:latin typeface="Arial"/>
                <a:cs typeface="Arial"/>
              </a:rPr>
              <a:t>shareholders</a:t>
            </a:r>
            <a:r>
              <a:rPr dirty="0" sz="850" spc="5">
                <a:solidFill>
                  <a:srgbClr val="3E3E3E"/>
                </a:solidFill>
                <a:latin typeface="Arial"/>
                <a:cs typeface="Arial"/>
              </a:rPr>
              <a:t> </a:t>
            </a:r>
            <a:r>
              <a:rPr dirty="0" sz="850" spc="-5">
                <a:solidFill>
                  <a:srgbClr val="3E3E3E"/>
                </a:solidFill>
                <a:latin typeface="Arial"/>
                <a:cs typeface="Arial"/>
              </a:rPr>
              <a:t>of</a:t>
            </a:r>
            <a:r>
              <a:rPr dirty="0" sz="850" spc="5">
                <a:solidFill>
                  <a:srgbClr val="3E3E3E"/>
                </a:solidFill>
                <a:latin typeface="Arial"/>
                <a:cs typeface="Arial"/>
              </a:rPr>
              <a:t> </a:t>
            </a:r>
            <a:r>
              <a:rPr dirty="0" sz="850" spc="-5">
                <a:solidFill>
                  <a:srgbClr val="3E3E3E"/>
                </a:solidFill>
                <a:latin typeface="Arial"/>
                <a:cs typeface="Arial"/>
              </a:rPr>
              <a:t>record</a:t>
            </a:r>
            <a:r>
              <a:rPr dirty="0" sz="850" spc="5">
                <a:solidFill>
                  <a:srgbClr val="3E3E3E"/>
                </a:solidFill>
                <a:latin typeface="Arial"/>
                <a:cs typeface="Arial"/>
              </a:rPr>
              <a:t> </a:t>
            </a:r>
            <a:r>
              <a:rPr dirty="0" sz="850" spc="-5">
                <a:solidFill>
                  <a:srgbClr val="3E3E3E"/>
                </a:solidFill>
                <a:latin typeface="Arial"/>
                <a:cs typeface="Arial"/>
              </a:rPr>
              <a:t>as</a:t>
            </a:r>
            <a:r>
              <a:rPr dirty="0" sz="850" spc="5">
                <a:solidFill>
                  <a:srgbClr val="3E3E3E"/>
                </a:solidFill>
                <a:latin typeface="Arial"/>
                <a:cs typeface="Arial"/>
              </a:rPr>
              <a:t> </a:t>
            </a:r>
            <a:r>
              <a:rPr dirty="0" sz="850" spc="-5">
                <a:solidFill>
                  <a:srgbClr val="3E3E3E"/>
                </a:solidFill>
                <a:latin typeface="Arial"/>
                <a:cs typeface="Arial"/>
              </a:rPr>
              <a:t>of</a:t>
            </a:r>
            <a:r>
              <a:rPr dirty="0" sz="850" spc="5">
                <a:solidFill>
                  <a:srgbClr val="3E3E3E"/>
                </a:solidFill>
                <a:latin typeface="Arial"/>
                <a:cs typeface="Arial"/>
              </a:rPr>
              <a:t> </a:t>
            </a:r>
            <a:r>
              <a:rPr dirty="0" sz="850" spc="-5">
                <a:solidFill>
                  <a:srgbClr val="3E3E3E"/>
                </a:solidFill>
                <a:latin typeface="Arial"/>
                <a:cs typeface="Arial"/>
              </a:rPr>
              <a:t>Feb</a:t>
            </a:r>
            <a:r>
              <a:rPr dirty="0" sz="850" spc="5">
                <a:solidFill>
                  <a:srgbClr val="3E3E3E"/>
                </a:solidFill>
                <a:latin typeface="Arial"/>
                <a:cs typeface="Arial"/>
              </a:rPr>
              <a:t> </a:t>
            </a:r>
            <a:r>
              <a:rPr dirty="0" sz="850" spc="-5">
                <a:solidFill>
                  <a:srgbClr val="3E3E3E"/>
                </a:solidFill>
                <a:latin typeface="Arial"/>
                <a:cs typeface="Arial"/>
              </a:rPr>
              <a:t>18.</a:t>
            </a:r>
            <a:endParaRPr sz="850">
              <a:latin typeface="Arial"/>
              <a:cs typeface="Arial"/>
            </a:endParaRPr>
          </a:p>
          <a:p>
            <a:pPr>
              <a:lnSpc>
                <a:spcPct val="100000"/>
              </a:lnSpc>
              <a:spcBef>
                <a:spcPts val="45"/>
              </a:spcBef>
            </a:pPr>
            <a:endParaRPr sz="750">
              <a:latin typeface="Times New Roman"/>
              <a:cs typeface="Times New Roman"/>
            </a:endParaRPr>
          </a:p>
          <a:p>
            <a:pPr algn="just" marL="12700" marR="28575">
              <a:lnSpc>
                <a:spcPct val="112700"/>
              </a:lnSpc>
              <a:spcBef>
                <a:spcPts val="5"/>
              </a:spcBef>
            </a:pPr>
            <a:r>
              <a:rPr dirty="0" sz="850" spc="-5">
                <a:solidFill>
                  <a:srgbClr val="3E3E3E"/>
                </a:solidFill>
                <a:latin typeface="Arial"/>
                <a:cs typeface="Arial"/>
              </a:rPr>
              <a:t>On Dec 1, Microsoft and Accenture announced collaboration with CNH Industrial in a bid to aid it in development of a global digital hubs network  with enhanced digital capabilities.</a:t>
            </a:r>
            <a:endParaRPr sz="850">
              <a:latin typeface="Arial"/>
              <a:cs typeface="Arial"/>
            </a:endParaRPr>
          </a:p>
          <a:p>
            <a:pPr>
              <a:lnSpc>
                <a:spcPct val="100000"/>
              </a:lnSpc>
              <a:spcBef>
                <a:spcPts val="45"/>
              </a:spcBef>
            </a:pPr>
            <a:endParaRPr sz="750">
              <a:latin typeface="Times New Roman"/>
              <a:cs typeface="Times New Roman"/>
            </a:endParaRPr>
          </a:p>
          <a:p>
            <a:pPr algn="just" marL="12700" marR="29209">
              <a:lnSpc>
                <a:spcPct val="112700"/>
              </a:lnSpc>
            </a:pPr>
            <a:r>
              <a:rPr dirty="0" sz="850" spc="-5">
                <a:solidFill>
                  <a:srgbClr val="3E3E3E"/>
                </a:solidFill>
                <a:latin typeface="Arial"/>
                <a:cs typeface="Arial"/>
              </a:rPr>
              <a:t>On Nov 17, Microsoft unveiled Pluton security processor aimed at boosting the security for Windows PCs. The company is working alongside  Advanced Micro Devices (AMD), Qualcomm and Intel for Pluton processor. Microsoft stated that Pluton will be built in the CPU processors from  AMD, Intel and Qualcomm to offer more security against software bugs’ attack and credential theft attempt for Windows PC</a:t>
            </a:r>
            <a:r>
              <a:rPr dirty="0" sz="850" spc="140">
                <a:solidFill>
                  <a:srgbClr val="3E3E3E"/>
                </a:solidFill>
                <a:latin typeface="Arial"/>
                <a:cs typeface="Arial"/>
              </a:rPr>
              <a:t> </a:t>
            </a:r>
            <a:r>
              <a:rPr dirty="0" sz="850" spc="-5">
                <a:solidFill>
                  <a:srgbClr val="3E3E3E"/>
                </a:solidFill>
                <a:latin typeface="Arial"/>
                <a:cs typeface="Arial"/>
              </a:rPr>
              <a:t>platform.</a:t>
            </a:r>
            <a:endParaRPr sz="850">
              <a:latin typeface="Arial"/>
              <a:cs typeface="Arial"/>
            </a:endParaRPr>
          </a:p>
          <a:p>
            <a:pPr>
              <a:lnSpc>
                <a:spcPct val="100000"/>
              </a:lnSpc>
              <a:spcBef>
                <a:spcPts val="45"/>
              </a:spcBef>
            </a:pPr>
            <a:endParaRPr sz="750">
              <a:latin typeface="Times New Roman"/>
              <a:cs typeface="Times New Roman"/>
            </a:endParaRPr>
          </a:p>
          <a:p>
            <a:pPr algn="just" marL="12700" marR="29845">
              <a:lnSpc>
                <a:spcPct val="112700"/>
              </a:lnSpc>
            </a:pPr>
            <a:r>
              <a:rPr dirty="0" sz="850" spc="-5">
                <a:solidFill>
                  <a:srgbClr val="3E3E3E"/>
                </a:solidFill>
                <a:latin typeface="Arial"/>
                <a:cs typeface="Arial"/>
              </a:rPr>
              <a:t>On Nov 12, Microsoft announced collaboration with Bango to expand the customer reach for its Xbox Game Pass Ultimate subscription and Xbox  All Access</a:t>
            </a:r>
            <a:r>
              <a:rPr dirty="0" sz="850" spc="-10">
                <a:solidFill>
                  <a:srgbClr val="3E3E3E"/>
                </a:solidFill>
                <a:latin typeface="Arial"/>
                <a:cs typeface="Arial"/>
              </a:rPr>
              <a:t> </a:t>
            </a:r>
            <a:r>
              <a:rPr dirty="0" sz="850" spc="-5">
                <a:solidFill>
                  <a:srgbClr val="3E3E3E"/>
                </a:solidFill>
                <a:latin typeface="Arial"/>
                <a:cs typeface="Arial"/>
              </a:rPr>
              <a:t>service.</a:t>
            </a:r>
            <a:endParaRPr sz="850">
              <a:latin typeface="Arial"/>
              <a:cs typeface="Arial"/>
            </a:endParaRPr>
          </a:p>
          <a:p>
            <a:pPr>
              <a:lnSpc>
                <a:spcPct val="100000"/>
              </a:lnSpc>
              <a:spcBef>
                <a:spcPts val="45"/>
              </a:spcBef>
            </a:pPr>
            <a:endParaRPr sz="750">
              <a:latin typeface="Times New Roman"/>
              <a:cs typeface="Times New Roman"/>
            </a:endParaRPr>
          </a:p>
          <a:p>
            <a:pPr algn="just" marL="12700" marR="29845">
              <a:lnSpc>
                <a:spcPct val="112700"/>
              </a:lnSpc>
            </a:pPr>
            <a:r>
              <a:rPr dirty="0" sz="850" spc="-5">
                <a:solidFill>
                  <a:srgbClr val="3E3E3E"/>
                </a:solidFill>
                <a:latin typeface="Arial"/>
                <a:cs typeface="Arial"/>
              </a:rPr>
              <a:t>On Nov 10, Microsoft announced the launch of Xbox Series X and Xbox Series S, in a bid to provide console gamers with immersive gaming  experiences across the world.</a:t>
            </a:r>
            <a:endParaRPr sz="850">
              <a:latin typeface="Arial"/>
              <a:cs typeface="Arial"/>
            </a:endParaRPr>
          </a:p>
          <a:p>
            <a:pPr>
              <a:lnSpc>
                <a:spcPct val="100000"/>
              </a:lnSpc>
              <a:spcBef>
                <a:spcPts val="45"/>
              </a:spcBef>
            </a:pPr>
            <a:endParaRPr sz="750">
              <a:latin typeface="Times New Roman"/>
              <a:cs typeface="Times New Roman"/>
            </a:endParaRPr>
          </a:p>
          <a:p>
            <a:pPr algn="just" marL="12700" marR="30480">
              <a:lnSpc>
                <a:spcPct val="112700"/>
              </a:lnSpc>
            </a:pPr>
            <a:r>
              <a:rPr dirty="0" sz="850" spc="-5">
                <a:solidFill>
                  <a:srgbClr val="3E3E3E"/>
                </a:solidFill>
                <a:latin typeface="Arial"/>
                <a:cs typeface="Arial"/>
              </a:rPr>
              <a:t>On Oct 26, Microsoft, C3.ai and Adobe announced the roll out of C3 AI CRM, AI-first customer relationship management solution, powered by  Microsoft Dynamics 365. It is integrated with Adobe Experience Cloud, and aimed at enabling enterprises to drive</a:t>
            </a:r>
            <a:r>
              <a:rPr dirty="0" sz="850" spc="95">
                <a:solidFill>
                  <a:srgbClr val="3E3E3E"/>
                </a:solidFill>
                <a:latin typeface="Arial"/>
                <a:cs typeface="Arial"/>
              </a:rPr>
              <a:t> </a:t>
            </a:r>
            <a:r>
              <a:rPr dirty="0" sz="850" spc="-5">
                <a:solidFill>
                  <a:srgbClr val="3E3E3E"/>
                </a:solidFill>
                <a:latin typeface="Arial"/>
                <a:cs typeface="Arial"/>
              </a:rPr>
              <a:t>operations.</a:t>
            </a:r>
            <a:endParaRPr sz="850">
              <a:latin typeface="Arial"/>
              <a:cs typeface="Arial"/>
            </a:endParaRPr>
          </a:p>
          <a:p>
            <a:pPr>
              <a:lnSpc>
                <a:spcPct val="100000"/>
              </a:lnSpc>
              <a:spcBef>
                <a:spcPts val="45"/>
              </a:spcBef>
            </a:pPr>
            <a:endParaRPr sz="750">
              <a:latin typeface="Times New Roman"/>
              <a:cs typeface="Times New Roman"/>
            </a:endParaRPr>
          </a:p>
          <a:p>
            <a:pPr algn="just" marL="12700" marR="29209">
              <a:lnSpc>
                <a:spcPct val="112700"/>
              </a:lnSpc>
              <a:spcBef>
                <a:spcPts val="5"/>
              </a:spcBef>
            </a:pPr>
            <a:r>
              <a:rPr dirty="0" sz="850" spc="-5">
                <a:solidFill>
                  <a:srgbClr val="3E3E3E"/>
                </a:solidFill>
                <a:latin typeface="Arial"/>
                <a:cs typeface="Arial"/>
              </a:rPr>
              <a:t>On Oct 22, Microsoft announced collaboration with Honeywell, with an aim to aid the latter boost productivity for industrial clients and market its  domain-specific applications, that are built on Microsoft's Azure cloud</a:t>
            </a:r>
            <a:r>
              <a:rPr dirty="0" sz="850" spc="5">
                <a:solidFill>
                  <a:srgbClr val="3E3E3E"/>
                </a:solidFill>
                <a:latin typeface="Arial"/>
                <a:cs typeface="Arial"/>
              </a:rPr>
              <a:t> </a:t>
            </a:r>
            <a:r>
              <a:rPr dirty="0" sz="850" spc="-5">
                <a:solidFill>
                  <a:srgbClr val="3E3E3E"/>
                </a:solidFill>
                <a:latin typeface="Arial"/>
                <a:cs typeface="Arial"/>
              </a:rPr>
              <a:t>platform.</a:t>
            </a:r>
            <a:endParaRPr sz="850">
              <a:latin typeface="Arial"/>
              <a:cs typeface="Arial"/>
            </a:endParaRPr>
          </a:p>
          <a:p>
            <a:pPr>
              <a:lnSpc>
                <a:spcPct val="100000"/>
              </a:lnSpc>
              <a:spcBef>
                <a:spcPts val="45"/>
              </a:spcBef>
            </a:pPr>
            <a:endParaRPr sz="750">
              <a:latin typeface="Times New Roman"/>
              <a:cs typeface="Times New Roman"/>
            </a:endParaRPr>
          </a:p>
          <a:p>
            <a:pPr algn="just" marL="12700" marR="29209">
              <a:lnSpc>
                <a:spcPct val="112700"/>
              </a:lnSpc>
            </a:pPr>
            <a:r>
              <a:rPr dirty="0" sz="850" spc="-5">
                <a:solidFill>
                  <a:srgbClr val="3E3E3E"/>
                </a:solidFill>
                <a:latin typeface="Arial"/>
                <a:cs typeface="Arial"/>
              </a:rPr>
              <a:t>On Oct 19, Microsoft and Bentley Systems expanded partnership in a bid to focus on enhancing infrastructure for smart construction and smart  city urban</a:t>
            </a:r>
            <a:r>
              <a:rPr dirty="0" sz="850" spc="-10">
                <a:solidFill>
                  <a:srgbClr val="3E3E3E"/>
                </a:solidFill>
                <a:latin typeface="Arial"/>
                <a:cs typeface="Arial"/>
              </a:rPr>
              <a:t> </a:t>
            </a:r>
            <a:r>
              <a:rPr dirty="0" sz="850" spc="-5">
                <a:solidFill>
                  <a:srgbClr val="3E3E3E"/>
                </a:solidFill>
                <a:latin typeface="Arial"/>
                <a:cs typeface="Arial"/>
              </a:rPr>
              <a:t>planning.</a:t>
            </a:r>
            <a:endParaRPr sz="850">
              <a:latin typeface="Arial"/>
              <a:cs typeface="Arial"/>
            </a:endParaRPr>
          </a:p>
          <a:p>
            <a:pPr>
              <a:lnSpc>
                <a:spcPct val="100000"/>
              </a:lnSpc>
              <a:spcBef>
                <a:spcPts val="45"/>
              </a:spcBef>
            </a:pPr>
            <a:endParaRPr sz="750">
              <a:latin typeface="Times New Roman"/>
              <a:cs typeface="Times New Roman"/>
            </a:endParaRPr>
          </a:p>
          <a:p>
            <a:pPr algn="just" marL="12700" marR="29845">
              <a:lnSpc>
                <a:spcPct val="112700"/>
              </a:lnSpc>
            </a:pPr>
            <a:r>
              <a:rPr dirty="0" sz="850" spc="-5">
                <a:solidFill>
                  <a:srgbClr val="3E3E3E"/>
                </a:solidFill>
                <a:latin typeface="Arial"/>
                <a:cs typeface="Arial"/>
              </a:rPr>
              <a:t>On Oct 8, Microsoft collaborated with GameStop to expand the market for its video gaming products ahead of the highly awaited launch of Xbox  S and X series. GameStop has a vast store network and strong omnichannel</a:t>
            </a:r>
            <a:r>
              <a:rPr dirty="0" sz="850" spc="15">
                <a:solidFill>
                  <a:srgbClr val="3E3E3E"/>
                </a:solidFill>
                <a:latin typeface="Arial"/>
                <a:cs typeface="Arial"/>
              </a:rPr>
              <a:t> </a:t>
            </a:r>
            <a:r>
              <a:rPr dirty="0" sz="850" spc="-5">
                <a:solidFill>
                  <a:srgbClr val="3E3E3E"/>
                </a:solidFill>
                <a:latin typeface="Arial"/>
                <a:cs typeface="Arial"/>
              </a:rPr>
              <a:t>capabilities.</a:t>
            </a:r>
            <a:endParaRPr sz="850">
              <a:latin typeface="Arial"/>
              <a:cs typeface="Arial"/>
            </a:endParaRPr>
          </a:p>
          <a:p>
            <a:pPr>
              <a:lnSpc>
                <a:spcPct val="100000"/>
              </a:lnSpc>
              <a:spcBef>
                <a:spcPts val="50"/>
              </a:spcBef>
            </a:pPr>
            <a:endParaRPr sz="850">
              <a:latin typeface="Times New Roman"/>
              <a:cs typeface="Times New Roman"/>
            </a:endParaRPr>
          </a:p>
          <a:p>
            <a:pPr algn="just" marL="12700" marR="27940">
              <a:lnSpc>
                <a:spcPct val="112700"/>
              </a:lnSpc>
            </a:pPr>
            <a:r>
              <a:rPr dirty="0" sz="850" spc="-5">
                <a:solidFill>
                  <a:srgbClr val="3E3E3E"/>
                </a:solidFill>
                <a:latin typeface="Arial"/>
                <a:cs typeface="Arial"/>
              </a:rPr>
              <a:t>On Oct 7, Microsoft partnered with ZEISS to ramp up digital transformation for the latter by migration to Microsoft Azure cloud platform. The  migration to Azure will help ZEISS to accelerate productivity and improve customer</a:t>
            </a:r>
            <a:r>
              <a:rPr dirty="0" sz="850" spc="20">
                <a:solidFill>
                  <a:srgbClr val="3E3E3E"/>
                </a:solidFill>
                <a:latin typeface="Arial"/>
                <a:cs typeface="Arial"/>
              </a:rPr>
              <a:t> </a:t>
            </a:r>
            <a:r>
              <a:rPr dirty="0" sz="850" spc="-5">
                <a:solidFill>
                  <a:srgbClr val="3E3E3E"/>
                </a:solidFill>
                <a:latin typeface="Arial"/>
                <a:cs typeface="Arial"/>
              </a:rPr>
              <a:t>experiences.</a:t>
            </a:r>
            <a:endParaRPr sz="850">
              <a:latin typeface="Arial"/>
              <a:cs typeface="Arial"/>
            </a:endParaRPr>
          </a:p>
          <a:p>
            <a:pPr>
              <a:lnSpc>
                <a:spcPct val="100000"/>
              </a:lnSpc>
              <a:spcBef>
                <a:spcPts val="45"/>
              </a:spcBef>
            </a:pPr>
            <a:endParaRPr sz="750">
              <a:latin typeface="Times New Roman"/>
              <a:cs typeface="Times New Roman"/>
            </a:endParaRPr>
          </a:p>
          <a:p>
            <a:pPr algn="just" marL="12700" marR="27305">
              <a:lnSpc>
                <a:spcPct val="112700"/>
              </a:lnSpc>
              <a:spcBef>
                <a:spcPts val="5"/>
              </a:spcBef>
            </a:pPr>
            <a:r>
              <a:rPr dirty="0" sz="850" spc="-5">
                <a:solidFill>
                  <a:srgbClr val="3E3E3E"/>
                </a:solidFill>
                <a:latin typeface="Arial"/>
                <a:cs typeface="Arial"/>
              </a:rPr>
              <a:t>On Sep 22, Microsoft announced major developments to its Teams app, Azure cloud computing and Office productivity suite at its Ignite  conference. Ignite conference 2020 is a three-day virtual event that commenced on Sep 22 and will culminate on Sep 24. One of the biggest  highlights of the Ignite conference was the launch of Azure Communications Services</a:t>
            </a:r>
            <a:r>
              <a:rPr dirty="0" sz="850" spc="20">
                <a:solidFill>
                  <a:srgbClr val="3E3E3E"/>
                </a:solidFill>
                <a:latin typeface="Arial"/>
                <a:cs typeface="Arial"/>
              </a:rPr>
              <a:t> </a:t>
            </a:r>
            <a:r>
              <a:rPr dirty="0" sz="850" spc="-5">
                <a:solidFill>
                  <a:srgbClr val="3E3E3E"/>
                </a:solidFill>
                <a:latin typeface="Arial"/>
                <a:cs typeface="Arial"/>
              </a:rPr>
              <a:t>platform.</a:t>
            </a:r>
            <a:endParaRPr sz="850">
              <a:latin typeface="Arial"/>
              <a:cs typeface="Arial"/>
            </a:endParaRPr>
          </a:p>
          <a:p>
            <a:pPr>
              <a:lnSpc>
                <a:spcPct val="100000"/>
              </a:lnSpc>
              <a:spcBef>
                <a:spcPts val="45"/>
              </a:spcBef>
            </a:pPr>
            <a:endParaRPr sz="750">
              <a:latin typeface="Times New Roman"/>
              <a:cs typeface="Times New Roman"/>
            </a:endParaRPr>
          </a:p>
          <a:p>
            <a:pPr algn="just" marL="12700" marR="18415">
              <a:lnSpc>
                <a:spcPct val="112700"/>
              </a:lnSpc>
            </a:pPr>
            <a:r>
              <a:rPr dirty="0" sz="850" spc="-5">
                <a:solidFill>
                  <a:srgbClr val="3E3E3E"/>
                </a:solidFill>
                <a:latin typeface="Arial"/>
                <a:cs typeface="Arial"/>
              </a:rPr>
              <a:t>On Sep 21, Microsoft announced its plan to acquire leading video game publisher Bethesda Softworks’ parent company ZeniMax Media for an  all-cash deal valued at $7.5 billion. The acquisition will enable Microsoft to gain access to all ZeniMax’s creative studios like Bethesda Softworks,  Bethesda Game Studios, ZeniMax Online Studios, and Roundhouse Studios along with all their video game franchises. This brings the number of  in-house development studios to 23 from 15 for Microsoft.</a:t>
            </a:r>
            <a:endParaRPr sz="850">
              <a:latin typeface="Arial"/>
              <a:cs typeface="Arial"/>
            </a:endParaRPr>
          </a:p>
        </p:txBody>
      </p:sp>
      <p:sp>
        <p:nvSpPr>
          <p:cNvPr id="3" name="object 3"/>
          <p:cNvSpPr/>
          <p:nvPr/>
        </p:nvSpPr>
        <p:spPr>
          <a:xfrm>
            <a:off x="319338" y="10042190"/>
            <a:ext cx="6933565" cy="0"/>
          </a:xfrm>
          <a:custGeom>
            <a:avLst/>
            <a:gdLst/>
            <a:ahLst/>
            <a:cxnLst/>
            <a:rect l="l" t="t" r="r" b="b"/>
            <a:pathLst>
              <a:path w="6933565" h="0">
                <a:moveTo>
                  <a:pt x="0" y="0"/>
                </a:moveTo>
                <a:lnTo>
                  <a:pt x="6933531" y="0"/>
                </a:lnTo>
              </a:path>
            </a:pathLst>
          </a:custGeom>
          <a:ln w="7686">
            <a:solidFill>
              <a:srgbClr val="CACACA"/>
            </a:solidFill>
          </a:ln>
        </p:spPr>
        <p:txBody>
          <a:bodyPr wrap="square" lIns="0" tIns="0" rIns="0" bIns="0" rtlCol="0"/>
          <a:lstStyle/>
          <a:p/>
        </p:txBody>
      </p:sp>
      <p:sp>
        <p:nvSpPr>
          <p:cNvPr id="4" name="object 4"/>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9" name="object 9"/>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0" name="object 10"/>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1" name="object 11"/>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2"/>
              </a:rPr>
              <a:t>www.zacks.com</a:t>
            </a:r>
            <a:endParaRPr sz="850">
              <a:latin typeface="Arial"/>
              <a:cs typeface="Arial"/>
            </a:endParaRPr>
          </a:p>
        </p:txBody>
      </p:sp>
      <p:sp>
        <p:nvSpPr>
          <p:cNvPr id="12" name="object 12"/>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10</a:t>
            </a:fld>
            <a:r>
              <a:rPr dirty="0" spc="-5"/>
              <a:t> of</a:t>
            </a:r>
            <a:r>
              <a:rPr dirty="0" spc="-65"/>
              <a:t> </a:t>
            </a:r>
            <a:r>
              <a:rPr dirty="0" spc="-5"/>
              <a:t>11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32468"/>
            <a:ext cx="6947534" cy="209931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Valuation</a:t>
            </a:r>
            <a:endParaRPr sz="1050">
              <a:latin typeface="Arial"/>
              <a:cs typeface="Arial"/>
            </a:endParaRPr>
          </a:p>
          <a:p>
            <a:pPr algn="just" marL="12700" marR="5080">
              <a:lnSpc>
                <a:spcPct val="112700"/>
              </a:lnSpc>
              <a:spcBef>
                <a:spcPts val="565"/>
              </a:spcBef>
            </a:pPr>
            <a:r>
              <a:rPr dirty="0" sz="850" spc="-5">
                <a:solidFill>
                  <a:srgbClr val="3E3E3E"/>
                </a:solidFill>
                <a:latin typeface="Arial"/>
                <a:cs typeface="Arial"/>
              </a:rPr>
              <a:t>Microsoft shares are up 7.8% in the past six-month period and 36.5% over the trailing 12-month period. Stocks in the Zacks sub-industry and the  Zacks Computer &amp; Technology sector are up 7.7% and 19% in the past six-month period, respectively. In the past year, the Zacks sub-industry  and the sector are up 33.5% and 46%, respectively.</a:t>
            </a:r>
            <a:endParaRPr sz="850">
              <a:latin typeface="Arial"/>
              <a:cs typeface="Arial"/>
            </a:endParaRPr>
          </a:p>
          <a:p>
            <a:pPr>
              <a:lnSpc>
                <a:spcPct val="100000"/>
              </a:lnSpc>
              <a:spcBef>
                <a:spcPts val="5"/>
              </a:spcBef>
            </a:pPr>
            <a:endParaRPr sz="1000">
              <a:latin typeface="Times New Roman"/>
              <a:cs typeface="Times New Roman"/>
            </a:endParaRPr>
          </a:p>
          <a:p>
            <a:pPr algn="just" marL="12700">
              <a:lnSpc>
                <a:spcPct val="100000"/>
              </a:lnSpc>
              <a:spcBef>
                <a:spcPts val="5"/>
              </a:spcBef>
            </a:pPr>
            <a:r>
              <a:rPr dirty="0" sz="850" spc="-5">
                <a:solidFill>
                  <a:srgbClr val="3E3E3E"/>
                </a:solidFill>
                <a:latin typeface="Arial"/>
                <a:cs typeface="Arial"/>
              </a:rPr>
              <a:t>The S&amp;P 500 index is up 13.4% in the past six-month period and 22.3% in the past</a:t>
            </a:r>
            <a:r>
              <a:rPr dirty="0" sz="850" spc="1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0"/>
              </a:spcBef>
            </a:pPr>
            <a:endParaRPr sz="850">
              <a:latin typeface="Times New Roman"/>
              <a:cs typeface="Times New Roman"/>
            </a:endParaRPr>
          </a:p>
          <a:p>
            <a:pPr algn="just" marL="12700" marR="5715">
              <a:lnSpc>
                <a:spcPct val="112700"/>
              </a:lnSpc>
            </a:pPr>
            <a:r>
              <a:rPr dirty="0" sz="850" spc="-5">
                <a:solidFill>
                  <a:srgbClr val="3E3E3E"/>
                </a:solidFill>
                <a:latin typeface="Arial"/>
                <a:cs typeface="Arial"/>
              </a:rPr>
              <a:t>The stock is currently trading at 29.92X forward 12-month earnings compared with 31.98X for the Zacks sub-industry, 27.83X for the Zacks  sector and 22.47X for the S&amp;P 500 index.</a:t>
            </a:r>
            <a:endParaRPr sz="850">
              <a:latin typeface="Arial"/>
              <a:cs typeface="Arial"/>
            </a:endParaRPr>
          </a:p>
          <a:p>
            <a:pPr>
              <a:lnSpc>
                <a:spcPct val="100000"/>
              </a:lnSpc>
              <a:spcBef>
                <a:spcPts val="50"/>
              </a:spcBef>
            </a:pPr>
            <a:endParaRPr sz="850">
              <a:latin typeface="Times New Roman"/>
              <a:cs typeface="Times New Roman"/>
            </a:endParaRPr>
          </a:p>
          <a:p>
            <a:pPr algn="just" marL="12700" marR="7620">
              <a:lnSpc>
                <a:spcPct val="112700"/>
              </a:lnSpc>
            </a:pPr>
            <a:r>
              <a:rPr dirty="0" sz="850" spc="-5">
                <a:solidFill>
                  <a:srgbClr val="3E3E3E"/>
                </a:solidFill>
                <a:latin typeface="Arial"/>
                <a:cs typeface="Arial"/>
              </a:rPr>
              <a:t>Over the past five years, the stock has traded as high as 36.13X and as low as 16.82X, with a five-year median of 24.44X. Our Neutral  recommendation</a:t>
            </a:r>
            <a:r>
              <a:rPr dirty="0" sz="850" spc="5">
                <a:solidFill>
                  <a:srgbClr val="3E3E3E"/>
                </a:solidFill>
                <a:latin typeface="Arial"/>
                <a:cs typeface="Arial"/>
              </a:rPr>
              <a:t> </a:t>
            </a:r>
            <a:r>
              <a:rPr dirty="0" sz="850" spc="-5">
                <a:solidFill>
                  <a:srgbClr val="3E3E3E"/>
                </a:solidFill>
                <a:latin typeface="Arial"/>
                <a:cs typeface="Arial"/>
              </a:rPr>
              <a:t>indicates</a:t>
            </a:r>
            <a:r>
              <a:rPr dirty="0" sz="850" spc="10">
                <a:solidFill>
                  <a:srgbClr val="3E3E3E"/>
                </a:solidFill>
                <a:latin typeface="Arial"/>
                <a:cs typeface="Arial"/>
              </a:rPr>
              <a:t> </a:t>
            </a:r>
            <a:r>
              <a:rPr dirty="0" sz="850" spc="-5">
                <a:solidFill>
                  <a:srgbClr val="3E3E3E"/>
                </a:solidFill>
                <a:latin typeface="Arial"/>
                <a:cs typeface="Arial"/>
              </a:rPr>
              <a:t>that</a:t>
            </a:r>
            <a:r>
              <a:rPr dirty="0" sz="850" spc="10">
                <a:solidFill>
                  <a:srgbClr val="3E3E3E"/>
                </a:solidFill>
                <a:latin typeface="Arial"/>
                <a:cs typeface="Arial"/>
              </a:rPr>
              <a:t> </a:t>
            </a:r>
            <a:r>
              <a:rPr dirty="0" sz="850" spc="-5">
                <a:solidFill>
                  <a:srgbClr val="3E3E3E"/>
                </a:solidFill>
                <a:latin typeface="Arial"/>
                <a:cs typeface="Arial"/>
              </a:rPr>
              <a:t>the</a:t>
            </a:r>
            <a:r>
              <a:rPr dirty="0" sz="850" spc="5">
                <a:solidFill>
                  <a:srgbClr val="3E3E3E"/>
                </a:solidFill>
                <a:latin typeface="Arial"/>
                <a:cs typeface="Arial"/>
              </a:rPr>
              <a:t> </a:t>
            </a:r>
            <a:r>
              <a:rPr dirty="0" sz="850" spc="-5">
                <a:solidFill>
                  <a:srgbClr val="3E3E3E"/>
                </a:solidFill>
                <a:latin typeface="Arial"/>
                <a:cs typeface="Arial"/>
              </a:rPr>
              <a:t>stock</a:t>
            </a:r>
            <a:r>
              <a:rPr dirty="0" sz="850" spc="10">
                <a:solidFill>
                  <a:srgbClr val="3E3E3E"/>
                </a:solidFill>
                <a:latin typeface="Arial"/>
                <a:cs typeface="Arial"/>
              </a:rPr>
              <a:t> </a:t>
            </a:r>
            <a:r>
              <a:rPr dirty="0" sz="850" spc="-5">
                <a:solidFill>
                  <a:srgbClr val="3E3E3E"/>
                </a:solidFill>
                <a:latin typeface="Arial"/>
                <a:cs typeface="Arial"/>
              </a:rPr>
              <a:t>will</a:t>
            </a:r>
            <a:r>
              <a:rPr dirty="0" sz="850" spc="10">
                <a:solidFill>
                  <a:srgbClr val="3E3E3E"/>
                </a:solidFill>
                <a:latin typeface="Arial"/>
                <a:cs typeface="Arial"/>
              </a:rPr>
              <a:t> </a:t>
            </a:r>
            <a:r>
              <a:rPr dirty="0" sz="850" spc="-5">
                <a:solidFill>
                  <a:srgbClr val="3E3E3E"/>
                </a:solidFill>
                <a:latin typeface="Arial"/>
                <a:cs typeface="Arial"/>
              </a:rPr>
              <a:t>perform</a:t>
            </a:r>
            <a:r>
              <a:rPr dirty="0" sz="850" spc="10">
                <a:solidFill>
                  <a:srgbClr val="3E3E3E"/>
                </a:solidFill>
                <a:latin typeface="Arial"/>
                <a:cs typeface="Arial"/>
              </a:rPr>
              <a:t> </a:t>
            </a:r>
            <a:r>
              <a:rPr dirty="0" sz="850" spc="-5">
                <a:solidFill>
                  <a:srgbClr val="3E3E3E"/>
                </a:solidFill>
                <a:latin typeface="Arial"/>
                <a:cs typeface="Arial"/>
              </a:rPr>
              <a:t>in</a:t>
            </a:r>
            <a:r>
              <a:rPr dirty="0" sz="850" spc="5">
                <a:solidFill>
                  <a:srgbClr val="3E3E3E"/>
                </a:solidFill>
                <a:latin typeface="Arial"/>
                <a:cs typeface="Arial"/>
              </a:rPr>
              <a:t> </a:t>
            </a:r>
            <a:r>
              <a:rPr dirty="0" sz="850" spc="-5">
                <a:solidFill>
                  <a:srgbClr val="3E3E3E"/>
                </a:solidFill>
                <a:latin typeface="Arial"/>
                <a:cs typeface="Arial"/>
              </a:rPr>
              <a:t>line</a:t>
            </a:r>
            <a:r>
              <a:rPr dirty="0" sz="850" spc="10">
                <a:solidFill>
                  <a:srgbClr val="3E3E3E"/>
                </a:solidFill>
                <a:latin typeface="Arial"/>
                <a:cs typeface="Arial"/>
              </a:rPr>
              <a:t> </a:t>
            </a:r>
            <a:r>
              <a:rPr dirty="0" sz="850" spc="-5">
                <a:solidFill>
                  <a:srgbClr val="3E3E3E"/>
                </a:solidFill>
                <a:latin typeface="Arial"/>
                <a:cs typeface="Arial"/>
              </a:rPr>
              <a:t>with</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market.</a:t>
            </a:r>
            <a:r>
              <a:rPr dirty="0" sz="850" spc="5">
                <a:solidFill>
                  <a:srgbClr val="3E3E3E"/>
                </a:solidFill>
                <a:latin typeface="Arial"/>
                <a:cs typeface="Arial"/>
              </a:rPr>
              <a:t> </a:t>
            </a:r>
            <a:r>
              <a:rPr dirty="0" sz="850" spc="-5">
                <a:solidFill>
                  <a:srgbClr val="3E3E3E"/>
                </a:solidFill>
                <a:latin typeface="Arial"/>
                <a:cs typeface="Arial"/>
              </a:rPr>
              <a:t>Our</a:t>
            </a:r>
            <a:r>
              <a:rPr dirty="0" sz="850" spc="10">
                <a:solidFill>
                  <a:srgbClr val="3E3E3E"/>
                </a:solidFill>
                <a:latin typeface="Arial"/>
                <a:cs typeface="Arial"/>
              </a:rPr>
              <a:t> </a:t>
            </a:r>
            <a:r>
              <a:rPr dirty="0" sz="850" spc="-5">
                <a:solidFill>
                  <a:srgbClr val="3E3E3E"/>
                </a:solidFill>
                <a:latin typeface="Arial"/>
                <a:cs typeface="Arial"/>
              </a:rPr>
              <a:t>$247</a:t>
            </a:r>
            <a:r>
              <a:rPr dirty="0" sz="850" spc="10">
                <a:solidFill>
                  <a:srgbClr val="3E3E3E"/>
                </a:solidFill>
                <a:latin typeface="Arial"/>
                <a:cs typeface="Arial"/>
              </a:rPr>
              <a:t> </a:t>
            </a:r>
            <a:r>
              <a:rPr dirty="0" sz="850" spc="-5">
                <a:solidFill>
                  <a:srgbClr val="3E3E3E"/>
                </a:solidFill>
                <a:latin typeface="Arial"/>
                <a:cs typeface="Arial"/>
              </a:rPr>
              <a:t>price</a:t>
            </a:r>
            <a:r>
              <a:rPr dirty="0" sz="850" spc="10">
                <a:solidFill>
                  <a:srgbClr val="3E3E3E"/>
                </a:solidFill>
                <a:latin typeface="Arial"/>
                <a:cs typeface="Arial"/>
              </a:rPr>
              <a:t> </a:t>
            </a:r>
            <a:r>
              <a:rPr dirty="0" sz="850" spc="-5">
                <a:solidFill>
                  <a:srgbClr val="3E3E3E"/>
                </a:solidFill>
                <a:latin typeface="Arial"/>
                <a:cs typeface="Arial"/>
              </a:rPr>
              <a:t>target</a:t>
            </a:r>
            <a:r>
              <a:rPr dirty="0" sz="850" spc="5">
                <a:solidFill>
                  <a:srgbClr val="3E3E3E"/>
                </a:solidFill>
                <a:latin typeface="Arial"/>
                <a:cs typeface="Arial"/>
              </a:rPr>
              <a:t> </a:t>
            </a:r>
            <a:r>
              <a:rPr dirty="0" sz="850" spc="-5">
                <a:solidFill>
                  <a:srgbClr val="3E3E3E"/>
                </a:solidFill>
                <a:latin typeface="Arial"/>
                <a:cs typeface="Arial"/>
              </a:rPr>
              <a:t>reflects</a:t>
            </a:r>
            <a:r>
              <a:rPr dirty="0" sz="850" spc="10">
                <a:solidFill>
                  <a:srgbClr val="3E3E3E"/>
                </a:solidFill>
                <a:latin typeface="Arial"/>
                <a:cs typeface="Arial"/>
              </a:rPr>
              <a:t> </a:t>
            </a:r>
            <a:r>
              <a:rPr dirty="0" sz="850" spc="-5">
                <a:solidFill>
                  <a:srgbClr val="3E3E3E"/>
                </a:solidFill>
                <a:latin typeface="Arial"/>
                <a:cs typeface="Arial"/>
              </a:rPr>
              <a:t>31.68X</a:t>
            </a:r>
            <a:r>
              <a:rPr dirty="0" sz="850" spc="10">
                <a:solidFill>
                  <a:srgbClr val="3E3E3E"/>
                </a:solidFill>
                <a:latin typeface="Arial"/>
                <a:cs typeface="Arial"/>
              </a:rPr>
              <a:t> </a:t>
            </a:r>
            <a:r>
              <a:rPr dirty="0" sz="850" spc="-5">
                <a:solidFill>
                  <a:srgbClr val="3E3E3E"/>
                </a:solidFill>
                <a:latin typeface="Arial"/>
                <a:cs typeface="Arial"/>
              </a:rPr>
              <a:t>forward</a:t>
            </a:r>
            <a:r>
              <a:rPr dirty="0" sz="850" spc="5">
                <a:solidFill>
                  <a:srgbClr val="3E3E3E"/>
                </a:solidFill>
                <a:latin typeface="Arial"/>
                <a:cs typeface="Arial"/>
              </a:rPr>
              <a:t> </a:t>
            </a:r>
            <a:r>
              <a:rPr dirty="0" sz="850" spc="-5">
                <a:solidFill>
                  <a:srgbClr val="3E3E3E"/>
                </a:solidFill>
                <a:latin typeface="Arial"/>
                <a:cs typeface="Arial"/>
              </a:rPr>
              <a:t>12-month</a:t>
            </a:r>
            <a:r>
              <a:rPr dirty="0" sz="850" spc="10">
                <a:solidFill>
                  <a:srgbClr val="3E3E3E"/>
                </a:solidFill>
                <a:latin typeface="Arial"/>
                <a:cs typeface="Arial"/>
              </a:rPr>
              <a:t> </a:t>
            </a:r>
            <a:r>
              <a:rPr dirty="0" sz="850" spc="-5">
                <a:solidFill>
                  <a:srgbClr val="3E3E3E"/>
                </a:solidFill>
                <a:latin typeface="Arial"/>
                <a:cs typeface="Arial"/>
              </a:rPr>
              <a:t>earnings.</a:t>
            </a:r>
            <a:endParaRPr sz="850">
              <a:latin typeface="Arial"/>
              <a:cs typeface="Arial"/>
            </a:endParaRPr>
          </a:p>
          <a:p>
            <a:pPr>
              <a:lnSpc>
                <a:spcPct val="100000"/>
              </a:lnSpc>
              <a:spcBef>
                <a:spcPts val="10"/>
              </a:spcBef>
            </a:pPr>
            <a:endParaRPr sz="1000">
              <a:latin typeface="Times New Roman"/>
              <a:cs typeface="Times New Roman"/>
            </a:endParaRPr>
          </a:p>
          <a:p>
            <a:pPr algn="just" marL="12700">
              <a:lnSpc>
                <a:spcPct val="100000"/>
              </a:lnSpc>
            </a:pPr>
            <a:r>
              <a:rPr dirty="0" sz="850" spc="-5">
                <a:solidFill>
                  <a:srgbClr val="3E3E3E"/>
                </a:solidFill>
                <a:latin typeface="Arial"/>
                <a:cs typeface="Arial"/>
              </a:rPr>
              <a:t>The table below shows summary valuation data for MSFT</a:t>
            </a:r>
            <a:endParaRPr sz="850">
              <a:latin typeface="Arial"/>
              <a:cs typeface="Arial"/>
            </a:endParaRPr>
          </a:p>
        </p:txBody>
      </p:sp>
      <p:sp>
        <p:nvSpPr>
          <p:cNvPr id="3" name="object 3"/>
          <p:cNvSpPr/>
          <p:nvPr/>
        </p:nvSpPr>
        <p:spPr>
          <a:xfrm>
            <a:off x="1852863" y="2543676"/>
            <a:ext cx="3843421" cy="242135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19338" y="498424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5" name="object 5"/>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6" name="object 6"/>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7" name="object 7"/>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8" name="object 8"/>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9" name="object 9"/>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0" name="object 1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1" name="object 11"/>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2" name="object 12"/>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3" name="object 13"/>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10</a:t>
            </a:fld>
            <a:r>
              <a:rPr dirty="0" spc="-5"/>
              <a:t> of</a:t>
            </a:r>
            <a:r>
              <a:rPr dirty="0" spc="-65"/>
              <a:t> </a:t>
            </a:r>
            <a:r>
              <a:rPr dirty="0" spc="-5"/>
              <a:t>11</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Zacks Equity Research Report for MSFT</dc:subject>
  <dc:title>Zacks Equity Research Report for MSFT</dc:title>
  <dcterms:created xsi:type="dcterms:W3CDTF">2021-02-28T15:22:15Z</dcterms:created>
  <dcterms:modified xsi:type="dcterms:W3CDTF">2021-02-28T15:22:15Z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ies>
</file>