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jpg" ContentType="image/jpg"/>
  <Override PartName="/ppt/slides/slide7.xml" ContentType="application/vnd.openxmlformats-officedocument.presentationml.slide+xml"/>
  <Override PartName="/ppt/slides/slide8.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soap-and-cleaning-materials-174"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PG/fundamental/peg-ratio-ttm" TargetMode="External"/><Relationship Id="rId4" Type="http://schemas.openxmlformats.org/officeDocument/2006/relationships/hyperlink" Target="https://www.zacks.com/stock/chart/CHD/fundamental/peg-ratio-ttm" TargetMode="External"/><Relationship Id="rId5" Type="http://schemas.openxmlformats.org/officeDocument/2006/relationships/hyperlink" Target="https://www.zacks.com/stock/chart/UL/fundamental/peg-ratio-ttm" TargetMode="External"/><Relationship Id="rId6" Type="http://schemas.openxmlformats.org/officeDocument/2006/relationships/hyperlink" Target="https://www.zacks.com/stock/chart/PG/fundamental/price-book-value" TargetMode="External"/><Relationship Id="rId7" Type="http://schemas.openxmlformats.org/officeDocument/2006/relationships/hyperlink" Target="https://www.zacks.com/stock/chart/CHD/fundamental/price-book-value" TargetMode="External"/><Relationship Id="rId8" Type="http://schemas.openxmlformats.org/officeDocument/2006/relationships/hyperlink" Target="https://www.zacks.com/stock/chart/HENKY/fundamental/price-book-value" TargetMode="External"/><Relationship Id="rId9" Type="http://schemas.openxmlformats.org/officeDocument/2006/relationships/hyperlink" Target="https://www.zacks.com/stock/chart/UL/fundamental/price-book-value" TargetMode="External"/><Relationship Id="rId10" Type="http://schemas.openxmlformats.org/officeDocument/2006/relationships/hyperlink" Target="https://www.zacks.com/stock/chart/PG/fundamental/pe-ratio-ttm" TargetMode="External"/><Relationship Id="rId11" Type="http://schemas.openxmlformats.org/officeDocument/2006/relationships/hyperlink" Target="https://www.zacks.com/stock/chart/CHD/fundamental/pe-ratio-ttm" TargetMode="External"/><Relationship Id="rId12" Type="http://schemas.openxmlformats.org/officeDocument/2006/relationships/hyperlink" Target="https://www.zacks.com/stock/chart/HENKY/fundamental/pe-ratio-ttm" TargetMode="External"/><Relationship Id="rId13" Type="http://schemas.openxmlformats.org/officeDocument/2006/relationships/hyperlink" Target="https://www.zacks.com/stock/chart/UL/fundamental/pe-ratio-ttm" TargetMode="External"/><Relationship Id="rId14" Type="http://schemas.openxmlformats.org/officeDocument/2006/relationships/hyperlink" Target="https://www.zacks.com/stock/chart/PG/fundamental/ps-ratio-ttm" TargetMode="External"/><Relationship Id="rId15" Type="http://schemas.openxmlformats.org/officeDocument/2006/relationships/hyperlink" Target="https://www.zacks.com/stock/chart/CHD/fundamental/ps-ratio-ttm" TargetMode="External"/><Relationship Id="rId16" Type="http://schemas.openxmlformats.org/officeDocument/2006/relationships/hyperlink" Target="https://www.zacks.com/stock/chart/HENKY/fundamental/ps-ratio-ttm" TargetMode="External"/><Relationship Id="rId17" Type="http://schemas.openxmlformats.org/officeDocument/2006/relationships/hyperlink" Target="https://www.zacks.com/stock/chart/PG/fundamental/earnings-yield-ttm" TargetMode="External"/><Relationship Id="rId18" Type="http://schemas.openxmlformats.org/officeDocument/2006/relationships/hyperlink" Target="https://www.zacks.com/stock/chart/CHD/fundamental/earnings-yield-ttm" TargetMode="External"/><Relationship Id="rId19" Type="http://schemas.openxmlformats.org/officeDocument/2006/relationships/hyperlink" Target="https://www.zacks.com/stock/chart/HENKY/fundamental/earnings-yield-ttm" TargetMode="External"/><Relationship Id="rId20" Type="http://schemas.openxmlformats.org/officeDocument/2006/relationships/hyperlink" Target="https://www.zacks.com/stock/chart/UL/fundamental/earnings-yield-ttm" TargetMode="External"/><Relationship Id="rId21" Type="http://schemas.openxmlformats.org/officeDocument/2006/relationships/hyperlink" Target="https://www.zacks.com/stock/chart/PG/fundamental/debt-equity-ratio-quarterly" TargetMode="External"/><Relationship Id="rId22" Type="http://schemas.openxmlformats.org/officeDocument/2006/relationships/hyperlink" Target="https://www.zacks.com/stock/chart/CHD/fundamental/debt-equity-ratio-quarterly" TargetMode="External"/><Relationship Id="rId23" Type="http://schemas.openxmlformats.org/officeDocument/2006/relationships/hyperlink" Target="https://www.zacks.com/stock/chart/HENKY/fundamental/debt-equity-ratio-quarterly" TargetMode="External"/><Relationship Id="rId24" Type="http://schemas.openxmlformats.org/officeDocument/2006/relationships/hyperlink" Target="https://www.zacks.com/stock/chart/UL/fundamental/debt-equity-ratio-quarterly" TargetMode="External"/><Relationship Id="rId25" Type="http://schemas.openxmlformats.org/officeDocument/2006/relationships/image" Target="../media/image14.png"/><Relationship Id="rId26" Type="http://schemas.openxmlformats.org/officeDocument/2006/relationships/image" Target="../media/image15.png"/><Relationship Id="rId27" Type="http://schemas.openxmlformats.org/officeDocument/2006/relationships/image" Target="../media/image11.png"/><Relationship Id="rId28"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2066925"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Procter </a:t>
            </a:r>
            <a:r>
              <a:rPr dirty="0" sz="1250" spc="15" b="1">
                <a:solidFill>
                  <a:srgbClr val="007F06"/>
                </a:solidFill>
                <a:latin typeface="Arial"/>
                <a:cs typeface="Arial"/>
              </a:rPr>
              <a:t>&amp; </a:t>
            </a:r>
            <a:r>
              <a:rPr dirty="0" sz="1250" spc="10" b="1">
                <a:solidFill>
                  <a:srgbClr val="007F06"/>
                </a:solidFill>
                <a:latin typeface="Arial"/>
                <a:cs typeface="Arial"/>
              </a:rPr>
              <a:t>Gamble Co.</a:t>
            </a:r>
            <a:r>
              <a:rPr dirty="0" sz="1250" spc="-85" b="1">
                <a:solidFill>
                  <a:srgbClr val="007F06"/>
                </a:solidFill>
                <a:latin typeface="Arial"/>
                <a:cs typeface="Arial"/>
              </a:rPr>
              <a:t> </a:t>
            </a:r>
            <a:r>
              <a:rPr dirty="0" sz="1250" spc="10" b="1">
                <a:solidFill>
                  <a:srgbClr val="007F06"/>
                </a:solidFill>
                <a:latin typeface="Arial"/>
                <a:cs typeface="Arial"/>
              </a:rPr>
              <a:t>(PG)</a:t>
            </a:r>
            <a:endParaRPr sz="1250">
              <a:latin typeface="Arial"/>
              <a:cs typeface="Arial"/>
            </a:endParaRPr>
          </a:p>
          <a:p>
            <a:pPr>
              <a:lnSpc>
                <a:spcPct val="100000"/>
              </a:lnSpc>
              <a:spcBef>
                <a:spcPts val="1110"/>
              </a:spcBef>
            </a:pPr>
            <a:r>
              <a:rPr dirty="0" sz="1000" spc="10" b="1">
                <a:latin typeface="Arial"/>
                <a:cs typeface="Arial"/>
              </a:rPr>
              <a:t>$128.01 </a:t>
            </a:r>
            <a:r>
              <a:rPr dirty="0" sz="900">
                <a:solidFill>
                  <a:srgbClr val="3E3E3E"/>
                </a:solidFill>
                <a:latin typeface="Arial"/>
                <a:cs typeface="Arial"/>
              </a:rPr>
              <a:t>(As of</a:t>
            </a:r>
            <a:r>
              <a:rPr dirty="0" sz="900" spc="-20">
                <a:solidFill>
                  <a:srgbClr val="3E3E3E"/>
                </a:solidFill>
                <a:latin typeface="Arial"/>
                <a:cs typeface="Arial"/>
              </a:rPr>
              <a:t> </a:t>
            </a:r>
            <a:r>
              <a:rPr dirty="0" sz="900">
                <a:solidFill>
                  <a:srgbClr val="3E3E3E"/>
                </a:solidFill>
                <a:latin typeface="Arial"/>
                <a:cs typeface="Arial"/>
              </a:rPr>
              <a:t>03/19/21)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35">
                <a:solidFill>
                  <a:srgbClr val="3E3E3E"/>
                </a:solidFill>
                <a:latin typeface="Arial"/>
                <a:cs typeface="Arial"/>
              </a:rPr>
              <a:t> </a:t>
            </a:r>
            <a:r>
              <a:rPr dirty="0" sz="1000" spc="10" b="1">
                <a:latin typeface="Arial"/>
                <a:cs typeface="Arial"/>
              </a:rPr>
              <a:t>$134.00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85393"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58418" y="652665"/>
            <a:ext cx="171767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03/19/20)</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a:solidFill>
                  <a:srgbClr val="3E3E3E"/>
                </a:solidFill>
                <a:latin typeface="Arial"/>
                <a:cs typeface="Arial"/>
              </a:rPr>
              <a:t> </a:t>
            </a:r>
            <a:r>
              <a:rPr dirty="0" sz="850" spc="-5">
                <a:solidFill>
                  <a:srgbClr val="3E3E3E"/>
                </a:solidFill>
                <a:latin typeface="Arial"/>
                <a:cs typeface="Arial"/>
              </a:rPr>
              <a:t>Outperform</a:t>
            </a:r>
            <a:endParaRPr sz="850">
              <a:latin typeface="Arial"/>
              <a:cs typeface="Arial"/>
            </a:endParaRPr>
          </a:p>
        </p:txBody>
      </p:sp>
      <p:sp>
        <p:nvSpPr>
          <p:cNvPr id="7" name="object 7"/>
          <p:cNvSpPr/>
          <p:nvPr/>
        </p:nvSpPr>
        <p:spPr>
          <a:xfrm>
            <a:off x="4785393"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46390"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67000" cy="574040"/>
          </a:xfrm>
          <a:prstGeom prst="rect">
            <a:avLst/>
          </a:prstGeom>
        </p:spPr>
        <p:txBody>
          <a:bodyPr wrap="square" lIns="0" tIns="71120" rIns="0" bIns="0" rtlCol="0" vert="horz">
            <a:spAutoFit/>
          </a:bodyPr>
          <a:lstStyle/>
          <a:p>
            <a:pPr algn="r" marR="347345">
              <a:lnSpc>
                <a:spcPct val="100000"/>
              </a:lnSpc>
              <a:spcBef>
                <a:spcPts val="560"/>
              </a:spcBef>
              <a:tabLst>
                <a:tab pos="135255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2585">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44930">
              <a:lnSpc>
                <a:spcPct val="100000"/>
              </a:lnSpc>
              <a:spcBef>
                <a:spcPts val="310"/>
              </a:spcBef>
              <a:tabLst>
                <a:tab pos="217487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C	Growth:</a:t>
            </a:r>
            <a:r>
              <a:rPr dirty="0" sz="850" spc="-50">
                <a:solidFill>
                  <a:srgbClr val="3E3E3E"/>
                </a:solidFill>
                <a:latin typeface="Arial"/>
                <a:cs typeface="Arial"/>
              </a:rPr>
              <a:t> </a:t>
            </a:r>
            <a:r>
              <a:rPr dirty="0" sz="850" spc="-5">
                <a:solidFill>
                  <a:srgbClr val="3E3E3E"/>
                </a:solidFill>
                <a:latin typeface="Arial"/>
                <a:cs typeface="Arial"/>
              </a:rPr>
              <a:t>B</a:t>
            </a:r>
            <a:endParaRPr sz="850">
              <a:latin typeface="Arial"/>
              <a:cs typeface="Arial"/>
            </a:endParaRPr>
          </a:p>
        </p:txBody>
      </p:sp>
      <p:sp>
        <p:nvSpPr>
          <p:cNvPr id="10" name="object 10"/>
          <p:cNvSpPr/>
          <p:nvPr/>
        </p:nvSpPr>
        <p:spPr>
          <a:xfrm>
            <a:off x="6307388"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26534" y="1282436"/>
            <a:ext cx="692150" cy="621030"/>
          </a:xfrm>
          <a:prstGeom prst="rect">
            <a:avLst/>
          </a:prstGeom>
        </p:spPr>
        <p:txBody>
          <a:bodyPr wrap="square" lIns="0" tIns="87630" rIns="0" bIns="0" rtlCol="0" vert="horz">
            <a:spAutoFit/>
          </a:bodyPr>
          <a:lstStyle/>
          <a:p>
            <a:pPr algn="r" marR="5080">
              <a:lnSpc>
                <a:spcPct val="100000"/>
              </a:lnSpc>
              <a:spcBef>
                <a:spcPts val="690"/>
              </a:spcBef>
            </a:pPr>
            <a:r>
              <a:rPr dirty="0" sz="850" spc="5" b="1">
                <a:solidFill>
                  <a:srgbClr val="3E3E3E"/>
                </a:solidFill>
                <a:latin typeface="Arial"/>
                <a:cs typeface="Arial"/>
              </a:rPr>
              <a:t>3</a:t>
            </a:r>
            <a:r>
              <a:rPr dirty="0" sz="900" b="1">
                <a:solidFill>
                  <a:srgbClr val="3E3E3E"/>
                </a:solidFill>
                <a:latin typeface="Arial"/>
                <a:cs typeface="Arial"/>
              </a:rPr>
              <a:t>-Hold</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a:p>
            <a:pPr algn="r" marR="7620">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D</a:t>
            </a:r>
            <a:endParaRPr sz="850">
              <a:latin typeface="Arial"/>
              <a:cs typeface="Arial"/>
            </a:endParaRPr>
          </a:p>
        </p:txBody>
      </p:sp>
      <p:sp>
        <p:nvSpPr>
          <p:cNvPr id="12" name="object 12"/>
          <p:cNvSpPr/>
          <p:nvPr/>
        </p:nvSpPr>
        <p:spPr>
          <a:xfrm>
            <a:off x="3517064" y="1319296"/>
            <a:ext cx="1261110" cy="0"/>
          </a:xfrm>
          <a:custGeom>
            <a:avLst/>
            <a:gdLst/>
            <a:ahLst/>
            <a:cxnLst/>
            <a:rect l="l" t="t" r="r" b="b"/>
            <a:pathLst>
              <a:path w="1261110" h="0">
                <a:moveTo>
                  <a:pt x="0" y="0"/>
                </a:moveTo>
                <a:lnTo>
                  <a:pt x="1260642" y="0"/>
                </a:lnTo>
              </a:path>
            </a:pathLst>
          </a:custGeom>
          <a:ln w="7686">
            <a:solidFill>
              <a:srgbClr val="CCCCCC"/>
            </a:solidFill>
          </a:ln>
        </p:spPr>
        <p:txBody>
          <a:bodyPr wrap="square" lIns="0" tIns="0" rIns="0" bIns="0" rtlCol="0"/>
          <a:lstStyle/>
          <a:p/>
        </p:txBody>
      </p:sp>
      <p:sp>
        <p:nvSpPr>
          <p:cNvPr id="13" name="object 13"/>
          <p:cNvSpPr/>
          <p:nvPr/>
        </p:nvSpPr>
        <p:spPr>
          <a:xfrm>
            <a:off x="4785393" y="1319296"/>
            <a:ext cx="2313940" cy="0"/>
          </a:xfrm>
          <a:custGeom>
            <a:avLst/>
            <a:gdLst/>
            <a:ahLst/>
            <a:cxnLst/>
            <a:rect l="l" t="t" r="r" b="b"/>
            <a:pathLst>
              <a:path w="2313940" h="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graphicFrame>
        <p:nvGraphicFramePr>
          <p:cNvPr id="19" name="object 19"/>
          <p:cNvGraphicFramePr>
            <a:graphicFrameLocks noGrp="1"/>
          </p:cNvGraphicFramePr>
          <p:nvPr/>
        </p:nvGraphicFramePr>
        <p:xfrm>
          <a:off x="283744" y="4964436"/>
          <a:ext cx="3065145" cy="4460875"/>
        </p:xfrm>
        <a:graphic>
          <a:graphicData uri="http://schemas.openxmlformats.org/drawingml/2006/table">
            <a:tbl>
              <a:tblPr firstRow="1" bandRow="1">
                <a:tableStyleId>{2D5ABB26-0587-4C30-8999-92F81FD0307C}</a:tableStyleId>
              </a:tblPr>
              <a:tblGrid>
                <a:gridCol w="1487170"/>
                <a:gridCol w="1577340"/>
              </a:tblGrid>
              <a:tr h="218039">
                <a:tc>
                  <a:txBody>
                    <a:bodyPr/>
                    <a:lstStyle/>
                    <a:p>
                      <a:pPr marL="31750">
                        <a:lnSpc>
                          <a:spcPts val="1195"/>
                        </a:lnSpc>
                      </a:pPr>
                      <a:r>
                        <a:rPr dirty="0" sz="1050" spc="20" b="1">
                          <a:solidFill>
                            <a:srgbClr val="007F06"/>
                          </a:solidFill>
                          <a:latin typeface="Arial"/>
                          <a:cs typeface="Arial"/>
                        </a:rPr>
                        <a:t>Data</a:t>
                      </a:r>
                      <a:r>
                        <a:rPr dirty="0" sz="1050"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txBody>
                  <a:tcPr marL="0" marR="0" marB="0" marT="0"/>
                </a:tc>
                <a:tc>
                  <a:txBody>
                    <a:bodyPr/>
                    <a:lstStyle/>
                    <a:p>
                      <a:pPr>
                        <a:lnSpc>
                          <a:spcPct val="100000"/>
                        </a:lnSpc>
                      </a:pPr>
                      <a:endParaRPr sz="800">
                        <a:latin typeface="Times New Roman"/>
                        <a:cs typeface="Times New Roman"/>
                      </a:endParaRPr>
                    </a:p>
                  </a:txBody>
                  <a:tcPr marL="0" marR="0" marB="0" marT="0"/>
                </a:tc>
              </a:tr>
              <a:tr h="238877">
                <a:tc>
                  <a:txBody>
                    <a:bodyPr/>
                    <a:lstStyle/>
                    <a:p>
                      <a:pPr marL="31750">
                        <a:lnSpc>
                          <a:spcPct val="100000"/>
                        </a:lnSpc>
                        <a:spcBef>
                          <a:spcPts val="415"/>
                        </a:spcBef>
                      </a:pPr>
                      <a:r>
                        <a:rPr dirty="0" sz="850" spc="-5">
                          <a:solidFill>
                            <a:srgbClr val="3E3E3E"/>
                          </a:solidFill>
                          <a:latin typeface="Arial"/>
                          <a:cs typeface="Arial"/>
                        </a:rPr>
                        <a:t>52 Week</a:t>
                      </a:r>
                      <a:r>
                        <a:rPr dirty="0" sz="850" spc="-10">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txBody>
                  <a:tcPr marL="0" marR="0" marB="0" marT="52705"/>
                </a:tc>
                <a:tc>
                  <a:txBody>
                    <a:bodyPr/>
                    <a:lstStyle/>
                    <a:p>
                      <a:pPr algn="r" marR="28575">
                        <a:lnSpc>
                          <a:spcPct val="100000"/>
                        </a:lnSpc>
                        <a:spcBef>
                          <a:spcPts val="415"/>
                        </a:spcBef>
                      </a:pPr>
                      <a:r>
                        <a:rPr dirty="0" sz="850" spc="-5" b="1">
                          <a:solidFill>
                            <a:srgbClr val="3E3E3E"/>
                          </a:solidFill>
                          <a:latin typeface="Arial"/>
                          <a:cs typeface="Arial"/>
                        </a:rPr>
                        <a:t>$146.92 -</a:t>
                      </a:r>
                      <a:r>
                        <a:rPr dirty="0" sz="850" spc="-55" b="1">
                          <a:solidFill>
                            <a:srgbClr val="3E3E3E"/>
                          </a:solidFill>
                          <a:latin typeface="Arial"/>
                          <a:cs typeface="Arial"/>
                        </a:rPr>
                        <a:t> </a:t>
                      </a:r>
                      <a:r>
                        <a:rPr dirty="0" sz="850" spc="-5" b="1">
                          <a:solidFill>
                            <a:srgbClr val="3E3E3E"/>
                          </a:solidFill>
                          <a:latin typeface="Arial"/>
                          <a:cs typeface="Arial"/>
                        </a:rPr>
                        <a:t>$94.34</a:t>
                      </a:r>
                      <a:endParaRPr sz="850">
                        <a:latin typeface="Arial"/>
                        <a:cs typeface="Arial"/>
                      </a:endParaRPr>
                    </a:p>
                  </a:txBody>
                  <a:tcPr marL="0" marR="0" marB="0" marT="52705"/>
                </a:tc>
              </a:tr>
              <a:tr h="230605">
                <a:tc>
                  <a:txBody>
                    <a:bodyPr/>
                    <a:lstStyle/>
                    <a:p>
                      <a:pPr marL="31750">
                        <a:lnSpc>
                          <a:spcPct val="100000"/>
                        </a:lnSpc>
                        <a:spcBef>
                          <a:spcPts val="350"/>
                        </a:spcBef>
                      </a:pPr>
                      <a:r>
                        <a:rPr dirty="0" sz="850" spc="-5">
                          <a:solidFill>
                            <a:srgbClr val="3E3E3E"/>
                          </a:solidFill>
                          <a:latin typeface="Arial"/>
                          <a:cs typeface="Arial"/>
                        </a:rPr>
                        <a:t>20 Day Average Volume</a:t>
                      </a:r>
                      <a:r>
                        <a:rPr dirty="0" sz="850" spc="-20">
                          <a:solidFill>
                            <a:srgbClr val="3E3E3E"/>
                          </a:solidFill>
                          <a:latin typeface="Arial"/>
                          <a:cs typeface="Arial"/>
                        </a:rPr>
                        <a:t> </a:t>
                      </a:r>
                      <a:r>
                        <a:rPr dirty="0" sz="850" spc="-5">
                          <a:solidFill>
                            <a:srgbClr val="3E3E3E"/>
                          </a:solidFill>
                          <a:latin typeface="Arial"/>
                          <a:cs typeface="Arial"/>
                        </a:rPr>
                        <a:t>(sh)</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8,585,772</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a:txBody>
                  <a:tcPr marL="0" marR="0" marB="0" marT="44450"/>
                </a:tc>
                <a:tc>
                  <a:txBody>
                    <a:bodyPr/>
                    <a:lstStyle/>
                    <a:p>
                      <a:pPr algn="r" marR="28575">
                        <a:lnSpc>
                          <a:spcPct val="100000"/>
                        </a:lnSpc>
                        <a:spcBef>
                          <a:spcPts val="350"/>
                        </a:spcBef>
                      </a:pPr>
                      <a:r>
                        <a:rPr dirty="0" sz="850" spc="-5" b="1">
                          <a:solidFill>
                            <a:srgbClr val="3E3E3E"/>
                          </a:solidFill>
                          <a:latin typeface="Arial"/>
                          <a:cs typeface="Arial"/>
                        </a:rPr>
                        <a:t>$315.2</a:t>
                      </a:r>
                      <a:r>
                        <a:rPr dirty="0" sz="850" spc="-80"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YTD Price</a:t>
                      </a:r>
                      <a:r>
                        <a:rPr dirty="0" sz="850" spc="-1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30480">
                        <a:lnSpc>
                          <a:spcPct val="100000"/>
                        </a:lnSpc>
                        <a:spcBef>
                          <a:spcPts val="350"/>
                        </a:spcBef>
                      </a:pPr>
                      <a:r>
                        <a:rPr dirty="0" sz="850" b="1">
                          <a:solidFill>
                            <a:srgbClr val="3E3E3E"/>
                          </a:solidFill>
                          <a:latin typeface="Arial"/>
                          <a:cs typeface="Arial"/>
                        </a:rPr>
                        <a:t>-8.0%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Beta</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0.42</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Dividend / Div</a:t>
                      </a:r>
                      <a:r>
                        <a:rPr dirty="0" sz="850" spc="-15">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txBody>
                  <a:tcPr marL="0" marR="0" marB="0" marT="44450"/>
                </a:tc>
                <a:tc>
                  <a:txBody>
                    <a:bodyPr/>
                    <a:lstStyle/>
                    <a:p>
                      <a:pPr algn="r" marR="30480">
                        <a:lnSpc>
                          <a:spcPct val="100000"/>
                        </a:lnSpc>
                        <a:spcBef>
                          <a:spcPts val="350"/>
                        </a:spcBef>
                      </a:pPr>
                      <a:r>
                        <a:rPr dirty="0" sz="850" spc="-5" b="1">
                          <a:solidFill>
                            <a:srgbClr val="3E3E3E"/>
                          </a:solidFill>
                          <a:latin typeface="Arial"/>
                          <a:cs typeface="Arial"/>
                        </a:rPr>
                        <a:t>$3.16 /</a:t>
                      </a:r>
                      <a:r>
                        <a:rPr dirty="0" sz="850" spc="-70" b="1">
                          <a:solidFill>
                            <a:srgbClr val="3E3E3E"/>
                          </a:solidFill>
                          <a:latin typeface="Arial"/>
                          <a:cs typeface="Arial"/>
                        </a:rPr>
                        <a:t> </a:t>
                      </a:r>
                      <a:r>
                        <a:rPr dirty="0" sz="850" spc="-5" b="1">
                          <a:solidFill>
                            <a:srgbClr val="3E3E3E"/>
                          </a:solidFill>
                          <a:latin typeface="Arial"/>
                          <a:cs typeface="Arial"/>
                        </a:rPr>
                        <a:t>2.5%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Industry</a:t>
                      </a:r>
                      <a:endParaRPr sz="850">
                        <a:latin typeface="Arial"/>
                        <a:cs typeface="Arial"/>
                      </a:endParaRPr>
                    </a:p>
                  </a:txBody>
                  <a:tcPr marL="0" marR="0" marB="0" marT="44450"/>
                </a:tc>
                <a:tc>
                  <a:txBody>
                    <a:bodyPr/>
                    <a:lstStyle/>
                    <a:p>
                      <a:pPr algn="r" marR="30480">
                        <a:lnSpc>
                          <a:spcPct val="100000"/>
                        </a:lnSpc>
                        <a:spcBef>
                          <a:spcPts val="350"/>
                        </a:spcBef>
                      </a:pPr>
                      <a:r>
                        <a:rPr dirty="0" u="sng" sz="850" spc="-5" b="1">
                          <a:solidFill>
                            <a:srgbClr val="0000FF"/>
                          </a:solidFill>
                          <a:uFill>
                            <a:solidFill>
                              <a:srgbClr val="0000FF"/>
                            </a:solidFill>
                          </a:uFill>
                          <a:latin typeface="Arial"/>
                          <a:cs typeface="Arial"/>
                          <a:hlinkClick r:id="rId2"/>
                        </a:rPr>
                        <a:t>Soap and Cleaning</a:t>
                      </a:r>
                      <a:r>
                        <a:rPr dirty="0" u="sng" sz="850" spc="-20" b="1">
                          <a:solidFill>
                            <a:srgbClr val="0000FF"/>
                          </a:solidFill>
                          <a:uFill>
                            <a:solidFill>
                              <a:srgbClr val="0000FF"/>
                            </a:solidFill>
                          </a:uFill>
                          <a:latin typeface="Arial"/>
                          <a:cs typeface="Arial"/>
                          <a:hlinkClick r:id="rId2"/>
                        </a:rPr>
                        <a:t> </a:t>
                      </a:r>
                      <a:r>
                        <a:rPr dirty="0" u="sng" sz="850" spc="-5" b="1">
                          <a:solidFill>
                            <a:srgbClr val="0000FF"/>
                          </a:solidFill>
                          <a:uFill>
                            <a:solidFill>
                              <a:srgbClr val="0000FF"/>
                            </a:solidFill>
                          </a:uFill>
                          <a:latin typeface="Arial"/>
                          <a:cs typeface="Arial"/>
                          <a:hlinkClick r:id="rId2"/>
                        </a:rPr>
                        <a:t>Materials</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txBody>
                  <a:tcPr marL="0" marR="0" marB="0" marT="44450"/>
                </a:tc>
                <a:tc>
                  <a:txBody>
                    <a:bodyPr/>
                    <a:lstStyle/>
                    <a:p>
                      <a:pPr algn="r" marR="24130">
                        <a:lnSpc>
                          <a:spcPct val="100000"/>
                        </a:lnSpc>
                        <a:spcBef>
                          <a:spcPts val="350"/>
                        </a:spcBef>
                      </a:pPr>
                      <a:r>
                        <a:rPr dirty="0" sz="850" spc="-5" b="1">
                          <a:solidFill>
                            <a:srgbClr val="3E3E3E"/>
                          </a:solidFill>
                          <a:latin typeface="Arial"/>
                          <a:cs typeface="Arial"/>
                        </a:rPr>
                        <a:t>Bottom 36% (162 out of</a:t>
                      </a:r>
                      <a:r>
                        <a:rPr dirty="0" sz="850" spc="-30"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7940">
                        <a:lnSpc>
                          <a:spcPct val="100000"/>
                        </a:lnSpc>
                      </a:pPr>
                      <a:r>
                        <a:rPr dirty="0" sz="850" b="1">
                          <a:solidFill>
                            <a:srgbClr val="3E3E3E"/>
                          </a:solidFill>
                          <a:latin typeface="Arial"/>
                          <a:cs typeface="Arial"/>
                        </a:rPr>
                        <a:t>8.6%</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3.1%</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5">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30480">
                        <a:lnSpc>
                          <a:spcPct val="100000"/>
                        </a:lnSpc>
                        <a:spcBef>
                          <a:spcPts val="350"/>
                        </a:spcBef>
                      </a:pPr>
                      <a:r>
                        <a:rPr dirty="0" sz="850" b="1">
                          <a:solidFill>
                            <a:srgbClr val="3E3E3E"/>
                          </a:solidFill>
                          <a:latin typeface="Arial"/>
                          <a:cs typeface="Arial"/>
                        </a:rPr>
                        <a:t>-0.1%</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6670">
                        <a:lnSpc>
                          <a:spcPct val="100000"/>
                        </a:lnSpc>
                        <a:spcBef>
                          <a:spcPts val="350"/>
                        </a:spcBef>
                      </a:pPr>
                      <a:r>
                        <a:rPr dirty="0" sz="850" b="1">
                          <a:solidFill>
                            <a:srgbClr val="3E3E3E"/>
                          </a:solidFill>
                          <a:latin typeface="Arial"/>
                          <a:cs typeface="Arial"/>
                        </a:rPr>
                        <a:t>04/16/2021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0.0%</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5400">
                        <a:lnSpc>
                          <a:spcPct val="100000"/>
                        </a:lnSpc>
                      </a:pPr>
                      <a:r>
                        <a:rPr dirty="0" sz="850" b="1">
                          <a:solidFill>
                            <a:srgbClr val="3E3E3E"/>
                          </a:solidFill>
                          <a:latin typeface="Arial"/>
                          <a:cs typeface="Arial"/>
                        </a:rPr>
                        <a:t>22.9</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22.6</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3.1</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4130">
                        <a:lnSpc>
                          <a:spcPts val="930"/>
                        </a:lnSpc>
                        <a:spcBef>
                          <a:spcPts val="350"/>
                        </a:spcBef>
                      </a:pPr>
                      <a:r>
                        <a:rPr dirty="0" sz="850" b="1">
                          <a:solidFill>
                            <a:srgbClr val="3E3E3E"/>
                          </a:solidFill>
                          <a:latin typeface="Arial"/>
                          <a:cs typeface="Arial"/>
                        </a:rPr>
                        <a:t>4.3</a:t>
                      </a:r>
                      <a:endParaRPr sz="850">
                        <a:latin typeface="Arial"/>
                        <a:cs typeface="Arial"/>
                      </a:endParaRPr>
                    </a:p>
                  </a:txBody>
                  <a:tcPr marL="0" marR="0" marB="0" marT="44450"/>
                </a:tc>
              </a:tr>
            </a:tbl>
          </a:graphicData>
        </a:graphic>
      </p:graphicFrame>
      <p:sp>
        <p:nvSpPr>
          <p:cNvPr id="20" name="object 20"/>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794" y="2408120"/>
            <a:ext cx="5614670" cy="2969895"/>
          </a:xfrm>
          <a:prstGeom prst="rect">
            <a:avLst/>
          </a:prstGeom>
        </p:spPr>
        <p:txBody>
          <a:bodyPr wrap="square" lIns="0" tIns="12700" rIns="0" bIns="0" rtlCol="0" vert="horz">
            <a:spAutoFit/>
          </a:bodyPr>
          <a:lstStyle/>
          <a:p>
            <a:pPr algn="just" marL="12700" marR="2630805">
              <a:lnSpc>
                <a:spcPct val="118700"/>
              </a:lnSpc>
              <a:spcBef>
                <a:spcPts val="100"/>
              </a:spcBef>
            </a:pPr>
            <a:r>
              <a:rPr dirty="0" sz="850" spc="-5">
                <a:solidFill>
                  <a:srgbClr val="3E3E3E"/>
                </a:solidFill>
                <a:latin typeface="Arial"/>
                <a:cs typeface="Arial"/>
              </a:rPr>
              <a:t>Shares of Procter &amp; Gamble have increased in the past year  thanks to its robust earnings trend, which continued in  second-quarter fiscal 2021. While it has reported an earnings  surprise for the past several quarters, revenues topped  estimates for the third straight time in the fiscal second-  quarter. Further, earnings and sales improved on a year over  year basis. Results were driven by robust top-line growth and  improved margins. Margins benefited from cost leverage and  productivity initiatives, while sales were aided by strength  across all segments, robust shipments, pricing and mix. It  delivered adjusted free cash flow productivity of 113% in the  fiscal second quarter. Driven by the robust results, it raised  outlook for fiscal 2021. However, currency headwinds are  likely to affect results in fiscal 2021. Stiff competition also  remains a</a:t>
            </a:r>
            <a:r>
              <a:rPr dirty="0" sz="850" spc="-10">
                <a:solidFill>
                  <a:srgbClr val="3E3E3E"/>
                </a:solidFill>
                <a:latin typeface="Arial"/>
                <a:cs typeface="Arial"/>
              </a:rPr>
              <a:t> </a:t>
            </a:r>
            <a:r>
              <a:rPr dirty="0" sz="850" spc="-5">
                <a:solidFill>
                  <a:srgbClr val="3E3E3E"/>
                </a:solidFill>
                <a:latin typeface="Arial"/>
                <a:cs typeface="Arial"/>
              </a:rPr>
              <a:t>woe.</a:t>
            </a:r>
            <a:endParaRPr sz="850">
              <a:latin typeface="Arial"/>
              <a:cs typeface="Arial"/>
            </a:endParaRPr>
          </a:p>
          <a:p>
            <a:pPr>
              <a:lnSpc>
                <a:spcPct val="100000"/>
              </a:lnSpc>
            </a:pPr>
            <a:endParaRPr sz="900">
              <a:latin typeface="Times New Roman"/>
              <a:cs typeface="Times New Roman"/>
            </a:endParaRPr>
          </a:p>
          <a:p>
            <a:pPr marL="3187065">
              <a:lnSpc>
                <a:spcPct val="100000"/>
              </a:lnSpc>
              <a:spcBef>
                <a:spcPts val="77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3187065">
              <a:lnSpc>
                <a:spcPct val="100000"/>
              </a:lnSpc>
              <a:spcBef>
                <a:spcPts val="940"/>
              </a:spcBef>
              <a:tabLst>
                <a:tab pos="4932045" algn="l"/>
              </a:tabLst>
            </a:pPr>
            <a:r>
              <a:rPr dirty="0" sz="850" spc="-5">
                <a:solidFill>
                  <a:srgbClr val="3E3E3E"/>
                </a:solidFill>
                <a:latin typeface="Arial"/>
                <a:cs typeface="Arial"/>
              </a:rPr>
              <a:t>Sales	EPS</a:t>
            </a:r>
            <a:endParaRPr sz="850">
              <a:latin typeface="Arial"/>
              <a:cs typeface="Arial"/>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589337"/>
            <a:ext cx="3297655" cy="1375944"/>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31215"/>
                <a:gridCol w="683894"/>
                <a:gridCol w="683894"/>
                <a:gridCol w="668655"/>
                <a:gridCol w="605155"/>
              </a:tblGrid>
              <a:tr h="213775">
                <a:tc gridSpan="6">
                  <a:txBody>
                    <a:bodyPr/>
                    <a:lstStyle/>
                    <a:p>
                      <a:pPr marL="31750">
                        <a:lnSpc>
                          <a:spcPts val="1195"/>
                        </a:lnSpc>
                      </a:pPr>
                      <a:r>
                        <a:rPr dirty="0" sz="1050" spc="20" b="1">
                          <a:solidFill>
                            <a:srgbClr val="007F06"/>
                          </a:solidFill>
                          <a:latin typeface="Arial"/>
                          <a:cs typeface="Arial"/>
                        </a:rPr>
                        <a:t>Sales Estimates </a:t>
                      </a:r>
                      <a:r>
                        <a:rPr dirty="0" sz="850" spc="-5" b="1">
                          <a:latin typeface="Arial"/>
                          <a:cs typeface="Arial"/>
                        </a:rPr>
                        <a:t>(millions of</a:t>
                      </a:r>
                      <a:r>
                        <a:rPr dirty="0" sz="850" spc="-105" b="1">
                          <a:latin typeface="Arial"/>
                          <a:cs typeface="Arial"/>
                        </a:rPr>
                        <a:t> </a:t>
                      </a:r>
                      <a:r>
                        <a:rPr dirty="0" sz="850" spc="-5" b="1">
                          <a:latin typeface="Arial"/>
                          <a:cs typeface="Arial"/>
                        </a:rPr>
                        <a:t>$)</a:t>
                      </a:r>
                      <a:endParaRPr sz="850">
                        <a:latin typeface="Arial"/>
                        <a:cs typeface="Arial"/>
                      </a:endParaR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r>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10223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marR="22225">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gn="ctr" marR="17145">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19,807</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20,305</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18,396</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4775">
                        <a:lnSpc>
                          <a:spcPct val="100000"/>
                        </a:lnSpc>
                        <a:spcBef>
                          <a:spcPts val="450"/>
                        </a:spcBef>
                      </a:pPr>
                      <a:r>
                        <a:rPr dirty="0" sz="850" spc="-5">
                          <a:solidFill>
                            <a:srgbClr val="3E3E3E"/>
                          </a:solidFill>
                          <a:latin typeface="Arial"/>
                          <a:cs typeface="Arial"/>
                        </a:rPr>
                        <a:t>19,071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25400">
                        <a:lnSpc>
                          <a:spcPct val="100000"/>
                        </a:lnSpc>
                        <a:spcBef>
                          <a:spcPts val="450"/>
                        </a:spcBef>
                      </a:pPr>
                      <a:r>
                        <a:rPr dirty="0" sz="850" spc="-5">
                          <a:solidFill>
                            <a:srgbClr val="3E3E3E"/>
                          </a:solidFill>
                          <a:latin typeface="Arial"/>
                          <a:cs typeface="Arial"/>
                        </a:rPr>
                        <a:t>78,279</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gn="ctr" marR="17145">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19,318</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19,745</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17,841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4775">
                        <a:lnSpc>
                          <a:spcPct val="100000"/>
                        </a:lnSpc>
                        <a:spcBef>
                          <a:spcPts val="200"/>
                        </a:spcBef>
                      </a:pPr>
                      <a:r>
                        <a:rPr dirty="0" sz="850" spc="-5">
                          <a:solidFill>
                            <a:srgbClr val="3E3E3E"/>
                          </a:solidFill>
                          <a:latin typeface="Arial"/>
                          <a:cs typeface="Arial"/>
                        </a:rPr>
                        <a:t>18,234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25400">
                        <a:lnSpc>
                          <a:spcPct val="100000"/>
                        </a:lnSpc>
                        <a:spcBef>
                          <a:spcPts val="200"/>
                        </a:spcBef>
                      </a:pPr>
                      <a:r>
                        <a:rPr dirty="0" sz="850" spc="-5">
                          <a:solidFill>
                            <a:srgbClr val="3E3E3E"/>
                          </a:solidFill>
                          <a:latin typeface="Arial"/>
                          <a:cs typeface="Arial"/>
                        </a:rPr>
                        <a:t>75,414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gn="ctr" marR="17145">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17,798</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18,240</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17,214</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4775">
                        <a:lnSpc>
                          <a:spcPct val="100000"/>
                        </a:lnSpc>
                        <a:spcBef>
                          <a:spcPts val="200"/>
                        </a:spcBef>
                      </a:pPr>
                      <a:r>
                        <a:rPr dirty="0" sz="850" spc="-5">
                          <a:solidFill>
                            <a:srgbClr val="3E3E3E"/>
                          </a:solidFill>
                          <a:latin typeface="Arial"/>
                          <a:cs typeface="Arial"/>
                        </a:rPr>
                        <a:t>17,698</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5400">
                        <a:lnSpc>
                          <a:spcPct val="100000"/>
                        </a:lnSpc>
                        <a:spcBef>
                          <a:spcPts val="200"/>
                        </a:spcBef>
                      </a:pPr>
                      <a:r>
                        <a:rPr dirty="0" sz="850" spc="-5">
                          <a:solidFill>
                            <a:srgbClr val="3E3E3E"/>
                          </a:solidFill>
                          <a:latin typeface="Arial"/>
                          <a:cs typeface="Arial"/>
                        </a:rPr>
                        <a:t>70,950</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263882">
                <a:tc>
                  <a:txBody>
                    <a:bodyPr/>
                    <a:lstStyle/>
                    <a:p>
                      <a:pPr algn="ctr" marL="12065">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tc>
                <a:tc>
                  <a:txBody>
                    <a:bodyPr/>
                    <a:lstStyle/>
                    <a:p>
                      <a:pPr algn="r" marR="150495">
                        <a:lnSpc>
                          <a:spcPct val="100000"/>
                        </a:lnSpc>
                        <a:spcBef>
                          <a:spcPts val="625"/>
                        </a:spcBef>
                      </a:pPr>
                      <a:r>
                        <a:rPr dirty="0" sz="1050" b="1">
                          <a:solidFill>
                            <a:srgbClr val="007F06"/>
                          </a:solidFill>
                          <a:latin typeface="Arial"/>
                          <a:cs typeface="Arial"/>
                        </a:rPr>
                        <a:t>Estimates</a:t>
                      </a:r>
                      <a:endParaRPr sz="1050">
                        <a:latin typeface="Arial"/>
                        <a:cs typeface="Arial"/>
                      </a:endParaRPr>
                    </a:p>
                  </a:txBody>
                  <a:tcPr marL="0" marR="0" marB="0" marT="79375"/>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r>
              <a:tr h="206275">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Q1</a:t>
                      </a:r>
                      <a:endParaRPr sz="950">
                        <a:latin typeface="Arial"/>
                        <a:cs typeface="Arial"/>
                      </a:endParaRPr>
                    </a:p>
                  </a:txBody>
                  <a:tcPr marL="0" marR="0" marB="0" marT="1270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Q2</a:t>
                      </a:r>
                      <a:endParaRPr sz="950">
                        <a:latin typeface="Arial"/>
                        <a:cs typeface="Arial"/>
                      </a:endParaRPr>
                    </a:p>
                  </a:txBody>
                  <a:tcPr marL="0" marR="0" marB="0" marT="1270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Q3</a:t>
                      </a:r>
                      <a:endParaRPr sz="950">
                        <a:latin typeface="Arial"/>
                        <a:cs typeface="Arial"/>
                      </a:endParaRPr>
                    </a:p>
                  </a:txBody>
                  <a:tcPr marL="0" marR="0" marB="0" marT="12700">
                    <a:lnB w="9525">
                      <a:solidFill>
                        <a:srgbClr val="CCCCCC"/>
                      </a:solidFill>
                      <a:prstDash val="solid"/>
                    </a:lnB>
                  </a:tcPr>
                </a:tc>
                <a:tc>
                  <a:txBody>
                    <a:bodyPr/>
                    <a:lstStyle/>
                    <a:p>
                      <a:pPr algn="r" marR="102235">
                        <a:lnSpc>
                          <a:spcPct val="100000"/>
                        </a:lnSpc>
                        <a:spcBef>
                          <a:spcPts val="100"/>
                        </a:spcBef>
                      </a:pPr>
                      <a:r>
                        <a:rPr dirty="0" sz="950" b="1">
                          <a:solidFill>
                            <a:srgbClr val="3E3E3E"/>
                          </a:solidFill>
                          <a:latin typeface="Arial"/>
                          <a:cs typeface="Arial"/>
                        </a:rPr>
                        <a:t>Q4</a:t>
                      </a:r>
                      <a:endParaRPr sz="950">
                        <a:latin typeface="Arial"/>
                        <a:cs typeface="Arial"/>
                      </a:endParaRPr>
                    </a:p>
                  </a:txBody>
                  <a:tcPr marL="0" marR="0" marB="0" marT="12700">
                    <a:lnB w="9525">
                      <a:solidFill>
                        <a:srgbClr val="CCCCCC"/>
                      </a:solidFill>
                      <a:prstDash val="solid"/>
                    </a:lnB>
                  </a:tcPr>
                </a:tc>
                <a:tc>
                  <a:txBody>
                    <a:bodyPr/>
                    <a:lstStyle/>
                    <a:p>
                      <a:pPr algn="r" marR="22225">
                        <a:lnSpc>
                          <a:spcPct val="100000"/>
                        </a:lnSpc>
                        <a:spcBef>
                          <a:spcPts val="100"/>
                        </a:spcBef>
                      </a:pPr>
                      <a:r>
                        <a:rPr dirty="0" sz="950" b="1">
                          <a:solidFill>
                            <a:srgbClr val="3E3E3E"/>
                          </a:solidFill>
                          <a:latin typeface="Arial"/>
                          <a:cs typeface="Arial"/>
                        </a:rPr>
                        <a:t>Annual*</a:t>
                      </a:r>
                      <a:endParaRPr sz="950">
                        <a:latin typeface="Arial"/>
                        <a:cs typeface="Arial"/>
                      </a:endParaRPr>
                    </a:p>
                  </a:txBody>
                  <a:tcPr marL="0" marR="0" marB="0" marT="12700">
                    <a:lnB w="9525">
                      <a:solidFill>
                        <a:srgbClr val="CCCCCC"/>
                      </a:solidFill>
                      <a:prstDash val="solid"/>
                    </a:lnB>
                  </a:tcPr>
                </a:tc>
              </a:tr>
              <a:tr h="249567">
                <a:tc>
                  <a:txBody>
                    <a:bodyPr/>
                    <a:lstStyle/>
                    <a:p>
                      <a:pPr algn="ctr" marR="17145">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$1.69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$1.75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$1.31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02870">
                        <a:lnSpc>
                          <a:spcPct val="100000"/>
                        </a:lnSpc>
                        <a:spcBef>
                          <a:spcPts val="450"/>
                        </a:spcBef>
                      </a:pPr>
                      <a:r>
                        <a:rPr dirty="0" sz="850" spc="-5">
                          <a:solidFill>
                            <a:srgbClr val="3E3E3E"/>
                          </a:solidFill>
                          <a:latin typeface="Arial"/>
                          <a:cs typeface="Arial"/>
                        </a:rPr>
                        <a:t>$1.35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24130">
                        <a:lnSpc>
                          <a:spcPct val="100000"/>
                        </a:lnSpc>
                        <a:spcBef>
                          <a:spcPts val="450"/>
                        </a:spcBef>
                      </a:pPr>
                      <a:r>
                        <a:rPr dirty="0" sz="850" spc="-5">
                          <a:solidFill>
                            <a:srgbClr val="3E3E3E"/>
                          </a:solidFill>
                          <a:latin typeface="Arial"/>
                          <a:cs typeface="Arial"/>
                        </a:rPr>
                        <a:t>$6.05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r>
              <a:tr h="166648">
                <a:tc>
                  <a:txBody>
                    <a:bodyPr/>
                    <a:lstStyle/>
                    <a:p>
                      <a:pPr algn="ctr" marR="17145">
                        <a:lnSpc>
                          <a:spcPts val="935"/>
                        </a:lnSpc>
                      </a:pPr>
                      <a:r>
                        <a:rPr dirty="0" sz="850" spc="-5">
                          <a:solidFill>
                            <a:srgbClr val="3E3E3E"/>
                          </a:solidFill>
                          <a:latin typeface="Arial"/>
                          <a:cs typeface="Arial"/>
                        </a:rPr>
                        <a:t>2021</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$1.63</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$1.64</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$1.19</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102870">
                        <a:lnSpc>
                          <a:spcPts val="935"/>
                        </a:lnSpc>
                      </a:pPr>
                      <a:r>
                        <a:rPr dirty="0" sz="850" spc="-5">
                          <a:solidFill>
                            <a:srgbClr val="3E3E3E"/>
                          </a:solidFill>
                          <a:latin typeface="Arial"/>
                          <a:cs typeface="Arial"/>
                        </a:rPr>
                        <a:t>$1.21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24130">
                        <a:lnSpc>
                          <a:spcPts val="935"/>
                        </a:lnSpc>
                      </a:pPr>
                      <a:r>
                        <a:rPr dirty="0" sz="850" spc="-5">
                          <a:solidFill>
                            <a:srgbClr val="3E3E3E"/>
                          </a:solidFill>
                          <a:latin typeface="Arial"/>
                          <a:cs typeface="Arial"/>
                        </a:rPr>
                        <a:t>$5.66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r>
              <a:tr h="156199">
                <a:tc>
                  <a:txBody>
                    <a:bodyPr/>
                    <a:lstStyle/>
                    <a:p>
                      <a:pPr algn="ctr" marR="17145">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$1.37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$1.42</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$1.17</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ts val="930"/>
                        </a:lnSpc>
                        <a:spcBef>
                          <a:spcPts val="200"/>
                        </a:spcBef>
                      </a:pPr>
                      <a:r>
                        <a:rPr dirty="0" sz="850" spc="-5">
                          <a:solidFill>
                            <a:srgbClr val="3E3E3E"/>
                          </a:solidFill>
                          <a:latin typeface="Arial"/>
                          <a:cs typeface="Arial"/>
                        </a:rPr>
                        <a:t>$1.16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4130">
                        <a:lnSpc>
                          <a:spcPts val="930"/>
                        </a:lnSpc>
                        <a:spcBef>
                          <a:spcPts val="200"/>
                        </a:spcBef>
                      </a:pPr>
                      <a:r>
                        <a:rPr dirty="0" sz="850" spc="-5">
                          <a:solidFill>
                            <a:srgbClr val="3E3E3E"/>
                          </a:solidFill>
                          <a:latin typeface="Arial"/>
                          <a:cs typeface="Arial"/>
                        </a:rPr>
                        <a:t>$5.12</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27" name="object 27"/>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28" name="object 28"/>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Mar </a:t>
            </a:r>
            <a:r>
              <a:rPr dirty="0" sz="950" spc="5" b="1">
                <a:solidFill>
                  <a:srgbClr val="3E3E3E"/>
                </a:solidFill>
                <a:latin typeface="Arial"/>
                <a:cs typeface="Arial"/>
              </a:rPr>
              <a:t>20,</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29" name="object 29"/>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03/19/2021. The report's text and the  analyst-provided price target are as of 02/23/2021.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30" name="object 3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6900" cy="499745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algn="just" marL="12700" marR="3447415">
              <a:lnSpc>
                <a:spcPct val="112700"/>
              </a:lnSpc>
              <a:spcBef>
                <a:spcPts val="565"/>
              </a:spcBef>
            </a:pPr>
            <a:r>
              <a:rPr dirty="0" sz="850" spc="-5">
                <a:solidFill>
                  <a:srgbClr val="3E3E3E"/>
                </a:solidFill>
                <a:latin typeface="Arial"/>
                <a:cs typeface="Arial"/>
              </a:rPr>
              <a:t>Headquartered in Cincinnati, OH, The Procter &amp; Gamble Company, also  referred to as Procter &amp; Gamble or P&amp;G, is a branded consumer  products company which markets its products in more than 180  countries primarily through mass merchandisers, grocery stores,  membership club stores, drug stores, department stores, distributors,  baby stores, specialty beauty stores, e-commerce, high frequency stores  and pharmacies. It has operations in approximately 70 countries. The  company has five reportable segments:</a:t>
            </a:r>
            <a:endParaRPr sz="850">
              <a:latin typeface="Arial"/>
              <a:cs typeface="Arial"/>
            </a:endParaRPr>
          </a:p>
          <a:p>
            <a:pPr>
              <a:lnSpc>
                <a:spcPct val="100000"/>
              </a:lnSpc>
              <a:spcBef>
                <a:spcPts val="45"/>
              </a:spcBef>
            </a:pPr>
            <a:endParaRPr sz="800">
              <a:latin typeface="Times New Roman"/>
              <a:cs typeface="Times New Roman"/>
            </a:endParaRPr>
          </a:p>
          <a:p>
            <a:pPr algn="just" marL="12700" marR="3448685">
              <a:lnSpc>
                <a:spcPct val="112700"/>
              </a:lnSpc>
              <a:spcBef>
                <a:spcPts val="5"/>
              </a:spcBef>
            </a:pPr>
            <a:r>
              <a:rPr dirty="0" sz="850" spc="-5" b="1">
                <a:solidFill>
                  <a:srgbClr val="3E3E3E"/>
                </a:solidFill>
                <a:latin typeface="Arial"/>
                <a:cs typeface="Arial"/>
              </a:rPr>
              <a:t>Beauty (18.8% of fiscal 2020 revenues): </a:t>
            </a:r>
            <a:r>
              <a:rPr dirty="0" sz="850" spc="-5">
                <a:solidFill>
                  <a:srgbClr val="3E3E3E"/>
                </a:solidFill>
                <a:latin typeface="Arial"/>
                <a:cs typeface="Arial"/>
              </a:rPr>
              <a:t>The segment includes hair  care products (conditioner, shampoo, styling aids treatments)  antiperspirants and deodorants as well as products for personal  cleansing and skin care. Billion Dollar Brands include Head &amp; Shoulders,  Olay, Pantene, Old Spice, Safeguard, and SK-II. In Oct 2016, P&amp;G  completed its last major step in portfolio transformation with the Beauty  Brands divestiture to Coty Inc.</a:t>
            </a:r>
            <a:endParaRPr sz="850">
              <a:latin typeface="Arial"/>
              <a:cs typeface="Arial"/>
            </a:endParaRPr>
          </a:p>
          <a:p>
            <a:pPr>
              <a:lnSpc>
                <a:spcPct val="100000"/>
              </a:lnSpc>
              <a:spcBef>
                <a:spcPts val="50"/>
              </a:spcBef>
            </a:pPr>
            <a:endParaRPr sz="850">
              <a:latin typeface="Times New Roman"/>
              <a:cs typeface="Times New Roman"/>
            </a:endParaRPr>
          </a:p>
          <a:p>
            <a:pPr algn="just" marL="12700" marR="3448685">
              <a:lnSpc>
                <a:spcPct val="112700"/>
              </a:lnSpc>
            </a:pPr>
            <a:r>
              <a:rPr dirty="0" sz="850" spc="-5" b="1">
                <a:solidFill>
                  <a:srgbClr val="3E3E3E"/>
                </a:solidFill>
                <a:latin typeface="Arial"/>
                <a:cs typeface="Arial"/>
              </a:rPr>
              <a:t>Grooming (8.5%): </a:t>
            </a:r>
            <a:r>
              <a:rPr dirty="0" sz="850" spc="-5">
                <a:solidFill>
                  <a:srgbClr val="3E3E3E"/>
                </a:solidFill>
                <a:latin typeface="Arial"/>
                <a:cs typeface="Arial"/>
              </a:rPr>
              <a:t>The segment includes Shave Care products like  female and male blades &amp; razors and pre- and post-shave products as  well as appliances. Billion Dollar Brands under this segment include  Fusion, Gillette, Prestobarba and Mach3.</a:t>
            </a:r>
            <a:endParaRPr sz="850">
              <a:latin typeface="Arial"/>
              <a:cs typeface="Arial"/>
            </a:endParaRPr>
          </a:p>
          <a:p>
            <a:pPr>
              <a:lnSpc>
                <a:spcPct val="100000"/>
              </a:lnSpc>
              <a:spcBef>
                <a:spcPts val="50"/>
              </a:spcBef>
            </a:pPr>
            <a:endParaRPr sz="850">
              <a:latin typeface="Times New Roman"/>
              <a:cs typeface="Times New Roman"/>
            </a:endParaRPr>
          </a:p>
          <a:p>
            <a:pPr algn="just" marL="12700" marR="3449954">
              <a:lnSpc>
                <a:spcPct val="112700"/>
              </a:lnSpc>
            </a:pPr>
            <a:r>
              <a:rPr dirty="0" sz="850" spc="-5" b="1">
                <a:solidFill>
                  <a:srgbClr val="3E3E3E"/>
                </a:solidFill>
                <a:latin typeface="Arial"/>
                <a:cs typeface="Arial"/>
              </a:rPr>
              <a:t>Health Care (12.7%): </a:t>
            </a:r>
            <a:r>
              <a:rPr dirty="0" sz="850" spc="-5">
                <a:solidFill>
                  <a:srgbClr val="3E3E3E"/>
                </a:solidFill>
                <a:latin typeface="Arial"/>
                <a:cs typeface="Arial"/>
              </a:rPr>
              <a:t>The segment includes gastrointestinal, rapid  diagnostics, respiratory, vitamins/minerals/supplements and other  personal health care product categories along with</a:t>
            </a:r>
            <a:r>
              <a:rPr dirty="0" sz="850" spc="125">
                <a:solidFill>
                  <a:srgbClr val="3E3E3E"/>
                </a:solidFill>
                <a:latin typeface="Arial"/>
                <a:cs typeface="Arial"/>
              </a:rPr>
              <a:t> </a:t>
            </a:r>
            <a:r>
              <a:rPr dirty="0" sz="850" spc="-5">
                <a:solidFill>
                  <a:srgbClr val="3E3E3E"/>
                </a:solidFill>
                <a:latin typeface="Arial"/>
                <a:cs typeface="Arial"/>
              </a:rPr>
              <a:t>toothbrush,</a:t>
            </a:r>
            <a:endParaRPr sz="850">
              <a:latin typeface="Arial"/>
              <a:cs typeface="Arial"/>
            </a:endParaRPr>
          </a:p>
          <a:p>
            <a:pPr algn="just" marL="12700">
              <a:lnSpc>
                <a:spcPct val="100000"/>
              </a:lnSpc>
              <a:spcBef>
                <a:spcPts val="130"/>
              </a:spcBef>
            </a:pPr>
            <a:r>
              <a:rPr dirty="0" sz="850" spc="-5">
                <a:solidFill>
                  <a:srgbClr val="3E3E3E"/>
                </a:solidFill>
                <a:latin typeface="Arial"/>
                <a:cs typeface="Arial"/>
              </a:rPr>
              <a:t>toothpaste and other oral care, product categories. Billion Dollar Brands include Crest, Oral-B and</a:t>
            </a:r>
            <a:r>
              <a:rPr dirty="0" sz="850" spc="35">
                <a:solidFill>
                  <a:srgbClr val="3E3E3E"/>
                </a:solidFill>
                <a:latin typeface="Arial"/>
                <a:cs typeface="Arial"/>
              </a:rPr>
              <a:t> </a:t>
            </a:r>
            <a:r>
              <a:rPr dirty="0" sz="850" spc="-5">
                <a:solidFill>
                  <a:srgbClr val="3E3E3E"/>
                </a:solidFill>
                <a:latin typeface="Arial"/>
                <a:cs typeface="Arial"/>
              </a:rPr>
              <a:t>Vicks.</a:t>
            </a:r>
            <a:endParaRPr sz="850">
              <a:latin typeface="Arial"/>
              <a:cs typeface="Arial"/>
            </a:endParaRPr>
          </a:p>
          <a:p>
            <a:pPr>
              <a:lnSpc>
                <a:spcPct val="100000"/>
              </a:lnSpc>
              <a:spcBef>
                <a:spcPts val="55"/>
              </a:spcBef>
            </a:pPr>
            <a:endParaRPr sz="850">
              <a:latin typeface="Times New Roman"/>
              <a:cs typeface="Times New Roman"/>
            </a:endParaRPr>
          </a:p>
          <a:p>
            <a:pPr algn="just" marL="12700" marR="6350">
              <a:lnSpc>
                <a:spcPct val="112700"/>
              </a:lnSpc>
            </a:pPr>
            <a:r>
              <a:rPr dirty="0" sz="850" spc="-5" b="1">
                <a:solidFill>
                  <a:srgbClr val="3E3E3E"/>
                </a:solidFill>
                <a:latin typeface="Arial"/>
                <a:cs typeface="Arial"/>
              </a:rPr>
              <a:t>Fabric and Home Care (33.4%): </a:t>
            </a:r>
            <a:r>
              <a:rPr dirty="0" sz="850" spc="-5">
                <a:solidFill>
                  <a:srgbClr val="3E3E3E"/>
                </a:solidFill>
                <a:latin typeface="Arial"/>
                <a:cs typeface="Arial"/>
              </a:rPr>
              <a:t>The segment includes air care, dish care, fabric enhancers, laundry additives and detergents, P&amp;G  Professional and surface care product categories. Billion Dollar Brands under this segment are Ariel, Dawn, Downy, Febreze, Gain and Tide.  P&amp;G completed sale of its Duracell (Batteries) business to Berkshire Hathaway in exchange for Berkshire’s equity stake in P&amp;G in Feb</a:t>
            </a:r>
            <a:r>
              <a:rPr dirty="0" sz="850">
                <a:solidFill>
                  <a:srgbClr val="3E3E3E"/>
                </a:solidFill>
                <a:latin typeface="Arial"/>
                <a:cs typeface="Arial"/>
              </a:rPr>
              <a:t> </a:t>
            </a:r>
            <a:r>
              <a:rPr dirty="0" sz="850" spc="-5">
                <a:solidFill>
                  <a:srgbClr val="3E3E3E"/>
                </a:solidFill>
                <a:latin typeface="Arial"/>
                <a:cs typeface="Arial"/>
              </a:rPr>
              <a:t>2016.</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b="1">
                <a:solidFill>
                  <a:srgbClr val="3E3E3E"/>
                </a:solidFill>
                <a:latin typeface="Arial"/>
                <a:cs typeface="Arial"/>
              </a:rPr>
              <a:t>Baby, Feminine and Family Care (25.8%): </a:t>
            </a:r>
            <a:r>
              <a:rPr dirty="0" sz="850" spc="-5">
                <a:solidFill>
                  <a:srgbClr val="3E3E3E"/>
                </a:solidFill>
                <a:latin typeface="Arial"/>
                <a:cs typeface="Arial"/>
              </a:rPr>
              <a:t>The segment includes baby wipes, diapers and pants, paper towels, tissues, toilet paper, adult  incontinence and feminine care products. Billion Dollar Brands include Always, Bounty, Charmin and</a:t>
            </a:r>
            <a:r>
              <a:rPr dirty="0" sz="850" spc="40">
                <a:solidFill>
                  <a:srgbClr val="3E3E3E"/>
                </a:solidFill>
                <a:latin typeface="Arial"/>
                <a:cs typeface="Arial"/>
              </a:rPr>
              <a:t> </a:t>
            </a:r>
            <a:r>
              <a:rPr dirty="0" sz="850" spc="-5">
                <a:solidFill>
                  <a:srgbClr val="3E3E3E"/>
                </a:solidFill>
                <a:latin typeface="Arial"/>
                <a:cs typeface="Arial"/>
              </a:rPr>
              <a:t>Pampers.</a:t>
            </a:r>
            <a:endParaRPr sz="850">
              <a:latin typeface="Arial"/>
              <a:cs typeface="Arial"/>
            </a:endParaRPr>
          </a:p>
        </p:txBody>
      </p:sp>
      <p:sp>
        <p:nvSpPr>
          <p:cNvPr id="3" name="object 3"/>
          <p:cNvSpPr/>
          <p:nvPr/>
        </p:nvSpPr>
        <p:spPr>
          <a:xfrm>
            <a:off x="315494" y="5533858"/>
            <a:ext cx="6918158" cy="3197726"/>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319338" y="873542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950" cy="18688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Robust Earnings Trend: </a:t>
            </a:r>
            <a:r>
              <a:rPr dirty="0" sz="850" spc="-5">
                <a:solidFill>
                  <a:srgbClr val="3E3E3E"/>
                </a:solidFill>
                <a:latin typeface="Arial"/>
                <a:cs typeface="Arial"/>
              </a:rPr>
              <a:t>Procter &amp; Gamble stock has been benefiting from its robust  earnings and sales surprise trend. While the company has reported an earnings surprise for  the past several quarters, revenues topped estimates for the third straight time in second-  quarter fiscal 2021. Further, the company’s earnings and sales improved on a year over year  basis in the fiscal second quarter. Results were driven by robust top-line growth as well as  improved margins. Sales were aided by strength across all segments coupled with robust  shipments, pricing and mix. Net sales for the Beauty; Health Care; Grooming; Fabric &amp; Home  Care; and Baby, Feminine and Family Care segments rose 6%, 5%, 9%, 12% and 6%,  respectively. Cost leverage and productivity initiatives aided margins, which boosted the  bottom line. Shares of Procter &amp; Gamble have gained 2.6% in the past year compared with  the industry’s growth of</a:t>
            </a:r>
            <a:r>
              <a:rPr dirty="0" sz="850" spc="-10">
                <a:solidFill>
                  <a:srgbClr val="3E3E3E"/>
                </a:solidFill>
                <a:latin typeface="Arial"/>
                <a:cs typeface="Arial"/>
              </a:rPr>
              <a:t> </a:t>
            </a:r>
            <a:r>
              <a:rPr dirty="0" sz="850" spc="-5">
                <a:solidFill>
                  <a:srgbClr val="3E3E3E"/>
                </a:solidFill>
                <a:latin typeface="Arial"/>
                <a:cs typeface="Arial"/>
              </a:rPr>
              <a:t>2.4%.</a:t>
            </a:r>
            <a:endParaRPr sz="850">
              <a:latin typeface="Arial"/>
              <a:cs typeface="Arial"/>
            </a:endParaRPr>
          </a:p>
        </p:txBody>
      </p:sp>
      <p:sp>
        <p:nvSpPr>
          <p:cNvPr id="4" name="object 4"/>
          <p:cNvSpPr/>
          <p:nvPr/>
        </p:nvSpPr>
        <p:spPr>
          <a:xfrm>
            <a:off x="315494" y="242837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4573003"/>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5564605"/>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7709234"/>
            <a:ext cx="115302" cy="92242"/>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471905" y="2375701"/>
            <a:ext cx="6789420" cy="6751955"/>
          </a:xfrm>
          <a:prstGeom prst="rect">
            <a:avLst/>
          </a:prstGeom>
        </p:spPr>
        <p:txBody>
          <a:bodyPr wrap="square" lIns="0" tIns="12700" rIns="0" bIns="0" rtlCol="0" vert="horz">
            <a:spAutoFit/>
          </a:bodyPr>
          <a:lstStyle/>
          <a:p>
            <a:pPr algn="just" marL="12700" marR="16510">
              <a:lnSpc>
                <a:spcPct val="112700"/>
              </a:lnSpc>
              <a:spcBef>
                <a:spcPts val="100"/>
              </a:spcBef>
            </a:pPr>
            <a:r>
              <a:rPr dirty="0" sz="850" spc="-5" b="1">
                <a:solidFill>
                  <a:srgbClr val="3E3E3E"/>
                </a:solidFill>
                <a:latin typeface="Arial"/>
                <a:cs typeface="Arial"/>
              </a:rPr>
              <a:t>Strategies &amp; Brand Strength Aid Organic Sales: </a:t>
            </a:r>
            <a:r>
              <a:rPr dirty="0" sz="850" spc="-5">
                <a:solidFill>
                  <a:srgbClr val="3E3E3E"/>
                </a:solidFill>
                <a:latin typeface="Arial"/>
                <a:cs typeface="Arial"/>
              </a:rPr>
              <a:t>Procter &amp; Gamble’s products play a key role in meeting the daily health, hygiene and  cleaning needs of consumers around the world. This led to increased consumer demand for its hand soaps, detergents and surface cleaning  products during the pandemic. The company witnessed continued strong momentum in the fiscal second quarter as reflected by underlying  strength in brands and appropriate strategies, which aided organic sales growth. On an organic basis (excluding the impact of acquisitions,  divestitures and foreign exchange), revenues improved 8% based on a 5% rise in organic shipment volumes as well as one and two  percentage point gains in pricing and mix, respectively. The company reported a positive mix owing to uneven growth of premium home care  products and appliances along with strength in the North American business mainly due to an increase in the pandemic-led consumption and  inventory.</a:t>
            </a:r>
            <a:endParaRPr sz="850">
              <a:latin typeface="Arial"/>
              <a:cs typeface="Arial"/>
            </a:endParaRPr>
          </a:p>
          <a:p>
            <a:pPr>
              <a:lnSpc>
                <a:spcPct val="100000"/>
              </a:lnSpc>
              <a:spcBef>
                <a:spcPts val="50"/>
              </a:spcBef>
            </a:pPr>
            <a:endParaRPr sz="850">
              <a:latin typeface="Times New Roman"/>
              <a:cs typeface="Times New Roman"/>
            </a:endParaRPr>
          </a:p>
          <a:p>
            <a:pPr algn="just" marL="12700" marR="16510">
              <a:lnSpc>
                <a:spcPct val="112700"/>
              </a:lnSpc>
            </a:pPr>
            <a:r>
              <a:rPr dirty="0" sz="850" spc="-5">
                <a:solidFill>
                  <a:srgbClr val="3E3E3E"/>
                </a:solidFill>
                <a:latin typeface="Arial"/>
                <a:cs typeface="Arial"/>
              </a:rPr>
              <a:t>Moreover, the company reported organic sales growth across all 10 product categories. Notably, all of the company’s business segments  reported growth in organic sales. Organic sales moved up 5% in Beauty, 6% in Grooming, 9% in Health Care, 12% in Fabric &amp; Home Care  and 6% in Baby, Feminine and Family Care. Additionally, it witnessed broad-based growth with U.S. and Greater China organic sales up 12%  each, focus markets up 10% and enterprise markets that reflect significant impacts from the pandemic up 3%. Also, e-commerce sales  increased nearly 50% for the first half of fiscal 2021.</a:t>
            </a:r>
            <a:endParaRPr sz="850">
              <a:latin typeface="Arial"/>
              <a:cs typeface="Arial"/>
            </a:endParaRPr>
          </a:p>
          <a:p>
            <a:pPr>
              <a:lnSpc>
                <a:spcPct val="100000"/>
              </a:lnSpc>
              <a:spcBef>
                <a:spcPts val="45"/>
              </a:spcBef>
            </a:pPr>
            <a:endParaRPr sz="750">
              <a:latin typeface="Times New Roman"/>
              <a:cs typeface="Times New Roman"/>
            </a:endParaRPr>
          </a:p>
          <a:p>
            <a:pPr algn="just" marL="12700" marR="15875">
              <a:lnSpc>
                <a:spcPct val="112700"/>
              </a:lnSpc>
            </a:pPr>
            <a:r>
              <a:rPr dirty="0" sz="850" spc="-5" b="1">
                <a:solidFill>
                  <a:srgbClr val="3E3E3E"/>
                </a:solidFill>
                <a:latin typeface="Arial"/>
                <a:cs typeface="Arial"/>
              </a:rPr>
              <a:t>Upbeat View: </a:t>
            </a:r>
            <a:r>
              <a:rPr dirty="0" sz="850" spc="-5">
                <a:solidFill>
                  <a:srgbClr val="3E3E3E"/>
                </a:solidFill>
                <a:latin typeface="Arial"/>
                <a:cs typeface="Arial"/>
              </a:rPr>
              <a:t>Driven by the robust fiscal second quarter results, Procter &amp; Gamble has raised its outlook for fiscal 2021. The company now  anticipates all-in sales growth of 5-6% compared with the previously mentioned 3-4% increase. It now predicts organic sales growth of 5-6%  versus a 4-5% rise mentioned earlier. earnings per share on a reported basis are now expected to increase 8-10% compared with 4-9%  growth stated previously. The revised GAAP earnings per share guidance takes into account non-core charges of 16 cents per share due to  the early debt retirement project adopted in January 2021. Core earnings per share for fiscal 2021 are now projected to grow 8-10%  compared with a 5-8% increase mentioned earlier.</a:t>
            </a:r>
            <a:endParaRPr sz="850">
              <a:latin typeface="Arial"/>
              <a:cs typeface="Arial"/>
            </a:endParaRPr>
          </a:p>
          <a:p>
            <a:pPr>
              <a:lnSpc>
                <a:spcPct val="100000"/>
              </a:lnSpc>
              <a:spcBef>
                <a:spcPts val="45"/>
              </a:spcBef>
            </a:pPr>
            <a:endParaRPr sz="750">
              <a:latin typeface="Times New Roman"/>
              <a:cs typeface="Times New Roman"/>
            </a:endParaRPr>
          </a:p>
          <a:p>
            <a:pPr algn="just" marL="12700" marR="11430">
              <a:lnSpc>
                <a:spcPct val="112700"/>
              </a:lnSpc>
              <a:spcBef>
                <a:spcPts val="5"/>
              </a:spcBef>
            </a:pPr>
            <a:r>
              <a:rPr dirty="0" sz="850" spc="-5" b="1">
                <a:solidFill>
                  <a:srgbClr val="3E3E3E"/>
                </a:solidFill>
                <a:latin typeface="Arial"/>
                <a:cs typeface="Arial"/>
              </a:rPr>
              <a:t>Cost Savings and Productivity Program Aid Margins: </a:t>
            </a:r>
            <a:r>
              <a:rPr dirty="0" sz="850" spc="-5">
                <a:solidFill>
                  <a:srgbClr val="3E3E3E"/>
                </a:solidFill>
                <a:latin typeface="Arial"/>
                <a:cs typeface="Arial"/>
              </a:rPr>
              <a:t>Procter &amp; Gamble remains focused on productivity and cost-saving plans to boost  margins. The company’s continued investment in business alongside efforts to offset macro cost headwinds and balance top and bottom-line  growth underscores its productivity efforts. The company is witnessing cost savings and efficiency improvements across all facets of business  driven by its second five-year (fiscal 2017-2021) $10 billion productivity program. The second five-year restructuring plan targets cutting costs  in areas including supply chain and cost of goods sold (COGS), marketing and digitization and promotional spend effectiveness. This plan  comprises $7 billion in COGS savings ($4.5 billion from raw and packaging materials, $1.5 billion in manufacturing savings and $1 billion from  transportation/warehousing/other); $2 billion of marketing cost reductions; $1.5 billion of trade spending savings (10% efficiency); and $1–$2  billion of additional overhead reductions. This brings the total potential savings to $12-$13 billion. However, P&amp;G adjusted the level down to  up to $10 billion to take into account the uncertainty associated with operations, especially when projecting out several</a:t>
            </a:r>
            <a:r>
              <a:rPr dirty="0" sz="850" spc="114">
                <a:solidFill>
                  <a:srgbClr val="3E3E3E"/>
                </a:solidFill>
                <a:latin typeface="Arial"/>
                <a:cs typeface="Arial"/>
              </a:rPr>
              <a:t> </a:t>
            </a:r>
            <a:r>
              <a:rPr dirty="0" sz="850" spc="-5">
                <a:solidFill>
                  <a:srgbClr val="3E3E3E"/>
                </a:solidFill>
                <a:latin typeface="Arial"/>
                <a:cs typeface="Arial"/>
              </a:rPr>
              <a:t>years.</a:t>
            </a:r>
            <a:endParaRPr sz="850">
              <a:latin typeface="Arial"/>
              <a:cs typeface="Arial"/>
            </a:endParaRPr>
          </a:p>
          <a:p>
            <a:pPr>
              <a:lnSpc>
                <a:spcPct val="100000"/>
              </a:lnSpc>
              <a:spcBef>
                <a:spcPts val="50"/>
              </a:spcBef>
            </a:pPr>
            <a:endParaRPr sz="850">
              <a:latin typeface="Times New Roman"/>
              <a:cs typeface="Times New Roman"/>
            </a:endParaRPr>
          </a:p>
          <a:p>
            <a:pPr algn="just" marL="12700" marR="17145">
              <a:lnSpc>
                <a:spcPct val="112700"/>
              </a:lnSpc>
            </a:pPr>
            <a:r>
              <a:rPr dirty="0" sz="850" spc="-5">
                <a:solidFill>
                  <a:srgbClr val="3E3E3E"/>
                </a:solidFill>
                <a:latin typeface="Arial"/>
                <a:cs typeface="Arial"/>
              </a:rPr>
              <a:t>Notably, the company’s core currency-neutral gross and operating margins reflected significant gains from productivity savings and pricing in  second-quarter fiscal 2021. Core gross margin (on a currency-neutral basis) expanded 200 basis points (bps) owing to benefits from gross  productivity savings, higher pricing and commodity cost declines. Core currency-neutral operating margin expanded 310 bps in the quarter,  including 280 bps of total productivity cost savings.</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b="1">
                <a:solidFill>
                  <a:srgbClr val="3E3E3E"/>
                </a:solidFill>
                <a:latin typeface="Arial"/>
                <a:cs typeface="Arial"/>
              </a:rPr>
              <a:t>Strong Free Cash Flows &amp; Shareholder Returns: </a:t>
            </a:r>
            <a:r>
              <a:rPr dirty="0" sz="850" spc="-5">
                <a:solidFill>
                  <a:srgbClr val="3E3E3E"/>
                </a:solidFill>
                <a:latin typeface="Arial"/>
                <a:cs typeface="Arial"/>
              </a:rPr>
              <a:t>Procter &amp; Gamble generates strong free cash flow annually. Cash flow provides  management the opportunity to invest in product innovations, acquisitions and brand development in addition to regularly paying dividends  and repurchasing shares. Notably, the company generated operating cash flow of $5.4 billion in the fiscal second quarter. Moreover, adjusted  free cash flow productivity was 113% for the fiscal second quarter. Furthermore, the company returned $5 billion of cash to its shareholders in  the fiscal second quarter. This included $2 billion of dividend payouts and $3 billion of share</a:t>
            </a:r>
            <a:r>
              <a:rPr dirty="0" sz="850" spc="40">
                <a:solidFill>
                  <a:srgbClr val="3E3E3E"/>
                </a:solidFill>
                <a:latin typeface="Arial"/>
                <a:cs typeface="Arial"/>
              </a:rPr>
              <a:t> </a:t>
            </a:r>
            <a:r>
              <a:rPr dirty="0" sz="850" spc="-5">
                <a:solidFill>
                  <a:srgbClr val="3E3E3E"/>
                </a:solidFill>
                <a:latin typeface="Arial"/>
                <a:cs typeface="Arial"/>
              </a:rPr>
              <a:t>buybacks.</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spcBef>
                <a:spcPts val="5"/>
              </a:spcBef>
            </a:pPr>
            <a:r>
              <a:rPr dirty="0" sz="850" spc="-5">
                <a:solidFill>
                  <a:srgbClr val="3E3E3E"/>
                </a:solidFill>
                <a:latin typeface="Arial"/>
                <a:cs typeface="Arial"/>
              </a:rPr>
              <a:t>The company ended the fiscal second quarter with long-term debt of $22,514 million, down 6% sequentially. Its debt to capitalization ratio  stands at 0.39, reflecting a sequential decline from 0.40. For fiscal 2021, the company expects adjusted free cash flow productivity to be 95-  100%. Additionally, the company anticipates returning $18 billion of cash to shareholders in fiscal 2021, including dividend payments of $8  billion It raised its share repurchase guidance to $10 million for fiscal 2021 compared with $7-$9 billion stated</a:t>
            </a:r>
            <a:r>
              <a:rPr dirty="0" sz="850" spc="85">
                <a:solidFill>
                  <a:srgbClr val="3E3E3E"/>
                </a:solidFill>
                <a:latin typeface="Arial"/>
                <a:cs typeface="Arial"/>
              </a:rPr>
              <a:t> </a:t>
            </a:r>
            <a:r>
              <a:rPr dirty="0" sz="850" spc="-5">
                <a:solidFill>
                  <a:srgbClr val="3E3E3E"/>
                </a:solidFill>
                <a:latin typeface="Arial"/>
                <a:cs typeface="Arial"/>
              </a:rPr>
              <a:t>earlier.</a:t>
            </a:r>
            <a:endParaRPr sz="850">
              <a:latin typeface="Arial"/>
              <a:cs typeface="Arial"/>
            </a:endParaRPr>
          </a:p>
        </p:txBody>
      </p:sp>
      <p:sp>
        <p:nvSpPr>
          <p:cNvPr id="9" name="object 9"/>
          <p:cNvSpPr txBox="1"/>
          <p:nvPr/>
        </p:nvSpPr>
        <p:spPr>
          <a:xfrm>
            <a:off x="5376110" y="624639"/>
            <a:ext cx="1786255" cy="137858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P&amp;G’s </a:t>
            </a:r>
            <a:r>
              <a:rPr dirty="0" sz="1200">
                <a:solidFill>
                  <a:srgbClr val="3E3E3E"/>
                </a:solidFill>
                <a:latin typeface="Arial"/>
                <a:cs typeface="Arial"/>
              </a:rPr>
              <a:t>strong </a:t>
            </a:r>
            <a:r>
              <a:rPr dirty="0" sz="1200" spc="5">
                <a:solidFill>
                  <a:srgbClr val="3E3E3E"/>
                </a:solidFill>
                <a:latin typeface="Arial"/>
                <a:cs typeface="Arial"/>
              </a:rPr>
              <a:t>momentum  continued </a:t>
            </a:r>
            <a:r>
              <a:rPr dirty="0" sz="1200">
                <a:solidFill>
                  <a:srgbClr val="3E3E3E"/>
                </a:solidFill>
                <a:latin typeface="Arial"/>
                <a:cs typeface="Arial"/>
              </a:rPr>
              <a:t>in </a:t>
            </a:r>
            <a:r>
              <a:rPr dirty="0" sz="1200" spc="5">
                <a:solidFill>
                  <a:srgbClr val="3E3E3E"/>
                </a:solidFill>
                <a:latin typeface="Arial"/>
                <a:cs typeface="Arial"/>
              </a:rPr>
              <a:t>Q2 as  </a:t>
            </a:r>
            <a:r>
              <a:rPr dirty="0" sz="1200">
                <a:solidFill>
                  <a:srgbClr val="3E3E3E"/>
                </a:solidFill>
                <a:latin typeface="Arial"/>
                <a:cs typeface="Arial"/>
              </a:rPr>
              <a:t>reflected </a:t>
            </a:r>
            <a:r>
              <a:rPr dirty="0" sz="1200" spc="5">
                <a:solidFill>
                  <a:srgbClr val="3E3E3E"/>
                </a:solidFill>
                <a:latin typeface="Arial"/>
                <a:cs typeface="Arial"/>
              </a:rPr>
              <a:t>by </a:t>
            </a:r>
            <a:r>
              <a:rPr dirty="0" sz="1200">
                <a:solidFill>
                  <a:srgbClr val="3E3E3E"/>
                </a:solidFill>
                <a:latin typeface="Arial"/>
                <a:cs typeface="Arial"/>
              </a:rPr>
              <a:t>underlying  </a:t>
            </a:r>
            <a:r>
              <a:rPr dirty="0" sz="1200" spc="5">
                <a:solidFill>
                  <a:srgbClr val="3E3E3E"/>
                </a:solidFill>
                <a:latin typeface="Arial"/>
                <a:cs typeface="Arial"/>
              </a:rPr>
              <a:t>brands </a:t>
            </a:r>
            <a:r>
              <a:rPr dirty="0" sz="1200">
                <a:solidFill>
                  <a:srgbClr val="3E3E3E"/>
                </a:solidFill>
                <a:latin typeface="Arial"/>
                <a:cs typeface="Arial"/>
              </a:rPr>
              <a:t>strength </a:t>
            </a:r>
            <a:r>
              <a:rPr dirty="0" sz="1200" spc="5">
                <a:solidFill>
                  <a:srgbClr val="3E3E3E"/>
                </a:solidFill>
                <a:latin typeface="Arial"/>
                <a:cs typeface="Arial"/>
              </a:rPr>
              <a:t>and  </a:t>
            </a:r>
            <a:r>
              <a:rPr dirty="0" sz="1200">
                <a:solidFill>
                  <a:srgbClr val="3E3E3E"/>
                </a:solidFill>
                <a:latin typeface="Arial"/>
                <a:cs typeface="Arial"/>
              </a:rPr>
              <a:t>appropriate strategies,  </a:t>
            </a:r>
            <a:r>
              <a:rPr dirty="0" sz="1200" spc="5">
                <a:solidFill>
                  <a:srgbClr val="3E3E3E"/>
                </a:solidFill>
                <a:latin typeface="Arial"/>
                <a:cs typeface="Arial"/>
              </a:rPr>
              <a:t>which </a:t>
            </a:r>
            <a:r>
              <a:rPr dirty="0" sz="1200">
                <a:solidFill>
                  <a:srgbClr val="3E3E3E"/>
                </a:solidFill>
                <a:latin typeface="Arial"/>
                <a:cs typeface="Arial"/>
              </a:rPr>
              <a:t>led to organic</a:t>
            </a:r>
            <a:r>
              <a:rPr dirty="0" sz="1200" spc="-25">
                <a:solidFill>
                  <a:srgbClr val="3E3E3E"/>
                </a:solidFill>
                <a:latin typeface="Arial"/>
                <a:cs typeface="Arial"/>
              </a:rPr>
              <a:t> </a:t>
            </a:r>
            <a:r>
              <a:rPr dirty="0" sz="1200">
                <a:solidFill>
                  <a:srgbClr val="3E3E3E"/>
                </a:solidFill>
                <a:latin typeface="Arial"/>
                <a:cs typeface="Arial"/>
              </a:rPr>
              <a:t>sales  </a:t>
            </a:r>
            <a:r>
              <a:rPr dirty="0" sz="1200" spc="5">
                <a:solidFill>
                  <a:srgbClr val="3E3E3E"/>
                </a:solidFill>
                <a:latin typeface="Arial"/>
                <a:cs typeface="Arial"/>
              </a:rPr>
              <a:t>growth </a:t>
            </a:r>
            <a:r>
              <a:rPr dirty="0" sz="1200">
                <a:solidFill>
                  <a:srgbClr val="3E3E3E"/>
                </a:solidFill>
                <a:latin typeface="Arial"/>
                <a:cs typeface="Arial"/>
              </a:rPr>
              <a:t>of </a:t>
            </a:r>
            <a:r>
              <a:rPr dirty="0" sz="1200" spc="5">
                <a:solidFill>
                  <a:srgbClr val="3E3E3E"/>
                </a:solidFill>
                <a:latin typeface="Arial"/>
                <a:cs typeface="Arial"/>
              </a:rPr>
              <a:t>8%. </a:t>
            </a:r>
            <a:r>
              <a:rPr dirty="0" sz="1200">
                <a:solidFill>
                  <a:srgbClr val="3E3E3E"/>
                </a:solidFill>
                <a:latin typeface="Arial"/>
                <a:cs typeface="Arial"/>
              </a:rPr>
              <a:t>It </a:t>
            </a:r>
            <a:r>
              <a:rPr dirty="0" sz="1200" spc="5">
                <a:solidFill>
                  <a:srgbClr val="3E3E3E"/>
                </a:solidFill>
                <a:latin typeface="Arial"/>
                <a:cs typeface="Arial"/>
              </a:rPr>
              <a:t>expects  </a:t>
            </a:r>
            <a:r>
              <a:rPr dirty="0" sz="1200">
                <a:solidFill>
                  <a:srgbClr val="3E3E3E"/>
                </a:solidFill>
                <a:latin typeface="Arial"/>
                <a:cs typeface="Arial"/>
              </a:rPr>
              <a:t>organic sales </a:t>
            </a:r>
            <a:r>
              <a:rPr dirty="0" sz="1200" spc="5">
                <a:solidFill>
                  <a:srgbClr val="3E3E3E"/>
                </a:solidFill>
                <a:latin typeface="Arial"/>
                <a:cs typeface="Arial"/>
              </a:rPr>
              <a:t>up 5-6% </a:t>
            </a:r>
            <a:r>
              <a:rPr dirty="0" sz="1200">
                <a:solidFill>
                  <a:srgbClr val="3E3E3E"/>
                </a:solidFill>
                <a:latin typeface="Arial"/>
                <a:cs typeface="Arial"/>
              </a:rPr>
              <a:t>in  </a:t>
            </a:r>
            <a:r>
              <a:rPr dirty="0" sz="1200" spc="5">
                <a:solidFill>
                  <a:srgbClr val="3E3E3E"/>
                </a:solidFill>
                <a:latin typeface="Arial"/>
                <a:cs typeface="Arial"/>
              </a:rPr>
              <a:t>FY21.</a:t>
            </a:r>
            <a:endParaRPr sz="1200">
              <a:latin typeface="Arial"/>
              <a:cs typeface="Arial"/>
            </a:endParaRPr>
          </a:p>
        </p:txBody>
      </p:sp>
      <p:sp>
        <p:nvSpPr>
          <p:cNvPr id="10" name="object 10"/>
          <p:cNvSpPr/>
          <p:nvPr/>
        </p:nvSpPr>
        <p:spPr>
          <a:xfrm>
            <a:off x="5227387" y="675773"/>
            <a:ext cx="0" cy="1430020"/>
          </a:xfrm>
          <a:custGeom>
            <a:avLst/>
            <a:gdLst/>
            <a:ahLst/>
            <a:cxnLst/>
            <a:rect l="l" t="t" r="r" b="b"/>
            <a:pathLst>
              <a:path w="0" h="1430020">
                <a:moveTo>
                  <a:pt x="0" y="0"/>
                </a:moveTo>
                <a:lnTo>
                  <a:pt x="0" y="1429752"/>
                </a:lnTo>
              </a:path>
            </a:pathLst>
          </a:custGeom>
          <a:ln w="15373">
            <a:solidFill>
              <a:srgbClr val="007F06"/>
            </a:solidFill>
          </a:ln>
        </p:spPr>
        <p:txBody>
          <a:bodyPr wrap="square" lIns="0" tIns="0" rIns="0" bIns="0" rtlCol="0"/>
          <a:lstStyle/>
          <a:p/>
        </p:txBody>
      </p:sp>
      <p:sp>
        <p:nvSpPr>
          <p:cNvPr id="11" name="object 11"/>
          <p:cNvSpPr/>
          <p:nvPr/>
        </p:nvSpPr>
        <p:spPr>
          <a:xfrm>
            <a:off x="319338" y="9242759"/>
            <a:ext cx="6925945" cy="0"/>
          </a:xfrm>
          <a:custGeom>
            <a:avLst/>
            <a:gdLst/>
            <a:ahLst/>
            <a:cxnLst/>
            <a:rect l="l" t="t" r="r" b="b"/>
            <a:pathLst>
              <a:path w="6925945" h="0">
                <a:moveTo>
                  <a:pt x="0" y="0"/>
                </a:moveTo>
                <a:lnTo>
                  <a:pt x="6925844" y="0"/>
                </a:lnTo>
              </a:path>
            </a:pathLst>
          </a:custGeom>
          <a:ln w="7686">
            <a:solidFill>
              <a:srgbClr val="CACACA"/>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8" name="object 1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9" name="object 1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0" name="object 2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6140" cy="9925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Valuation Looks Stretched: </a:t>
            </a:r>
            <a:r>
              <a:rPr dirty="0" sz="850" spc="-5">
                <a:solidFill>
                  <a:srgbClr val="3E3E3E"/>
                </a:solidFill>
                <a:latin typeface="Arial"/>
                <a:cs typeface="Arial"/>
              </a:rPr>
              <a:t>Considering price-to-earnings (P/E) ratio, Procter &amp; Gamble  looks overvalued when compared with the industry. The stock has a trailing 12-month P/E  ratio of 22.6x, which is below the median level of 24.53x and the high level of 27.44x scaled in  the past year. On the contrary, the trailing 12-month P/E ratio for the industry is 20.11x. Given  these factors, we believe that the stock is stretched from the P/E</a:t>
            </a:r>
            <a:r>
              <a:rPr dirty="0" sz="850" spc="25">
                <a:solidFill>
                  <a:srgbClr val="3E3E3E"/>
                </a:solidFill>
                <a:latin typeface="Arial"/>
                <a:cs typeface="Arial"/>
              </a:rPr>
              <a:t> </a:t>
            </a:r>
            <a:r>
              <a:rPr dirty="0" sz="850" spc="-5">
                <a:solidFill>
                  <a:srgbClr val="3E3E3E"/>
                </a:solidFill>
                <a:latin typeface="Arial"/>
                <a:cs typeface="Arial"/>
              </a:rPr>
              <a:t>aspect.</a:t>
            </a:r>
            <a:endParaRPr sz="850">
              <a:latin typeface="Arial"/>
              <a:cs typeface="Arial"/>
            </a:endParaRPr>
          </a:p>
        </p:txBody>
      </p:sp>
      <p:sp>
        <p:nvSpPr>
          <p:cNvPr id="4" name="object 4"/>
          <p:cNvSpPr/>
          <p:nvPr/>
        </p:nvSpPr>
        <p:spPr>
          <a:xfrm>
            <a:off x="315494" y="1552073"/>
            <a:ext cx="115302" cy="9224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1905" y="1499401"/>
            <a:ext cx="4507230" cy="60960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Cost Headwinds: </a:t>
            </a:r>
            <a:r>
              <a:rPr dirty="0" sz="850" spc="-5">
                <a:solidFill>
                  <a:srgbClr val="3E3E3E"/>
                </a:solidFill>
                <a:latin typeface="Arial"/>
                <a:cs typeface="Arial"/>
              </a:rPr>
              <a:t>Although Procter &amp; Gamble provided an encouraging view for fiscal 2021,  core earnings per share guidance includes an impact of $100 million from higher freight costs  and $150 million from the combined impact of rising interest expenses and reduced interest  income.</a:t>
            </a:r>
            <a:endParaRPr sz="850">
              <a:latin typeface="Arial"/>
              <a:cs typeface="Arial"/>
            </a:endParaRPr>
          </a:p>
        </p:txBody>
      </p:sp>
      <p:sp>
        <p:nvSpPr>
          <p:cNvPr id="6" name="object 6"/>
          <p:cNvSpPr/>
          <p:nvPr/>
        </p:nvSpPr>
        <p:spPr>
          <a:xfrm>
            <a:off x="315494" y="2251576"/>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3097129"/>
            <a:ext cx="115302" cy="9224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5494" y="3942681"/>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198904"/>
            <a:ext cx="6778625" cy="215519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Currency Headwinds: </a:t>
            </a:r>
            <a:r>
              <a:rPr dirty="0" sz="850" spc="-5">
                <a:solidFill>
                  <a:srgbClr val="3E3E3E"/>
                </a:solidFill>
                <a:latin typeface="Arial"/>
                <a:cs typeface="Arial"/>
              </a:rPr>
              <a:t>Procter &amp; Gamble’s significant international presence exposes it to foreign currency risks, which have been weighing  on the company’s performance. Apparently, currency fluctuations hurt earnings by 3 cents per share in second-quarter fiscal 2021.  Additionally, gross margin, SG&amp;A expense rate and operating margin reflected adverse impacts from foreign currency of 50 bps, 10 bps and  60 bps, respectively, in the fiscal second quarter. Currency movements are likely to remain neutral to sales growth in fiscal 2021. Also, the  fiscal 2021 core earnings per share view takes into account an after-tax headwind of $100 million due to currency</a:t>
            </a:r>
            <a:r>
              <a:rPr dirty="0" sz="850" spc="85">
                <a:solidFill>
                  <a:srgbClr val="3E3E3E"/>
                </a:solidFill>
                <a:latin typeface="Arial"/>
                <a:cs typeface="Arial"/>
              </a:rPr>
              <a:t> </a:t>
            </a:r>
            <a:r>
              <a:rPr dirty="0" sz="850" spc="-5">
                <a:solidFill>
                  <a:srgbClr val="3E3E3E"/>
                </a:solidFill>
                <a:latin typeface="Arial"/>
                <a:cs typeface="Arial"/>
              </a:rPr>
              <a:t>woes.</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b="1">
                <a:solidFill>
                  <a:srgbClr val="3E3E3E"/>
                </a:solidFill>
                <a:latin typeface="Arial"/>
                <a:cs typeface="Arial"/>
              </a:rPr>
              <a:t>Slowdown of Global Economies: </a:t>
            </a:r>
            <a:r>
              <a:rPr dirty="0" sz="850" spc="-5">
                <a:solidFill>
                  <a:srgbClr val="3E3E3E"/>
                </a:solidFill>
                <a:latin typeface="Arial"/>
                <a:cs typeface="Arial"/>
              </a:rPr>
              <a:t>Procter &amp; Gamble remains vulnerable to global economic challenges, which may impact its revenues,  profits and cash flows. A global economic slowdown can reduce the personal disposable income of consumers, which in turn, will decrease  the company’s sales volumes as consumers move toward cheaper alternatives. Further, it may force the company to shift its product mix to  lower-margin products, thereby impacting margins. Management stated that it is likely to continue facing challenges from a volatile macro and  geopolitical environment.</a:t>
            </a:r>
            <a:endParaRPr sz="850">
              <a:latin typeface="Arial"/>
              <a:cs typeface="Arial"/>
            </a:endParaRPr>
          </a:p>
          <a:p>
            <a:pPr>
              <a:lnSpc>
                <a:spcPct val="100000"/>
              </a:lnSpc>
              <a:spcBef>
                <a:spcPts val="45"/>
              </a:spcBef>
            </a:pPr>
            <a:endParaRPr sz="750">
              <a:latin typeface="Times New Roman"/>
              <a:cs typeface="Times New Roman"/>
            </a:endParaRPr>
          </a:p>
          <a:p>
            <a:pPr algn="just" marL="12700" marR="7620">
              <a:lnSpc>
                <a:spcPct val="112700"/>
              </a:lnSpc>
            </a:pPr>
            <a:r>
              <a:rPr dirty="0" sz="850" spc="-5" b="1">
                <a:solidFill>
                  <a:srgbClr val="3E3E3E"/>
                </a:solidFill>
                <a:latin typeface="Arial"/>
                <a:cs typeface="Arial"/>
              </a:rPr>
              <a:t>Competitive Pressure: </a:t>
            </a:r>
            <a:r>
              <a:rPr dirty="0" sz="850" spc="-5">
                <a:solidFill>
                  <a:srgbClr val="3E3E3E"/>
                </a:solidFill>
                <a:latin typeface="Arial"/>
                <a:cs typeface="Arial"/>
              </a:rPr>
              <a:t>Procter &amp; Gamble faces intense competition from other well-established players in the consumer products industry,  such as Colgate-Palmolive, Clorox, and Church &amp; Dwight on the basis of pricing, promotional activities and new product introductions. The  failure to offer exclusive high-quality products at competitive prices may hamper the company’s market</a:t>
            </a:r>
            <a:r>
              <a:rPr dirty="0" sz="850" spc="45">
                <a:solidFill>
                  <a:srgbClr val="3E3E3E"/>
                </a:solidFill>
                <a:latin typeface="Arial"/>
                <a:cs typeface="Arial"/>
              </a:rPr>
              <a:t> </a:t>
            </a:r>
            <a:r>
              <a:rPr dirty="0" sz="850" spc="-5">
                <a:solidFill>
                  <a:srgbClr val="3E3E3E"/>
                </a:solidFill>
                <a:latin typeface="Arial"/>
                <a:cs typeface="Arial"/>
              </a:rPr>
              <a:t>share.</a:t>
            </a:r>
            <a:endParaRPr sz="850">
              <a:latin typeface="Arial"/>
              <a:cs typeface="Arial"/>
            </a:endParaRPr>
          </a:p>
        </p:txBody>
      </p:sp>
      <p:sp>
        <p:nvSpPr>
          <p:cNvPr id="10" name="object 10"/>
          <p:cNvSpPr txBox="1"/>
          <p:nvPr/>
        </p:nvSpPr>
        <p:spPr>
          <a:xfrm>
            <a:off x="5376110" y="624639"/>
            <a:ext cx="1811655" cy="123253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Adverse </a:t>
            </a:r>
            <a:r>
              <a:rPr dirty="0" sz="1200">
                <a:solidFill>
                  <a:srgbClr val="3E3E3E"/>
                </a:solidFill>
                <a:latin typeface="Arial"/>
                <a:cs typeface="Arial"/>
              </a:rPr>
              <a:t>foreign</a:t>
            </a:r>
            <a:r>
              <a:rPr dirty="0" sz="1200" spc="-65">
                <a:solidFill>
                  <a:srgbClr val="3E3E3E"/>
                </a:solidFill>
                <a:latin typeface="Arial"/>
                <a:cs typeface="Arial"/>
              </a:rPr>
              <a:t> </a:t>
            </a:r>
            <a:r>
              <a:rPr dirty="0" sz="1200" spc="5">
                <a:solidFill>
                  <a:srgbClr val="3E3E3E"/>
                </a:solidFill>
                <a:latin typeface="Arial"/>
                <a:cs typeface="Arial"/>
              </a:rPr>
              <a:t>exchange  </a:t>
            </a:r>
            <a:r>
              <a:rPr dirty="0" sz="1200">
                <a:solidFill>
                  <a:srgbClr val="3E3E3E"/>
                </a:solidFill>
                <a:latin typeface="Arial"/>
                <a:cs typeface="Arial"/>
              </a:rPr>
              <a:t>rates </a:t>
            </a:r>
            <a:r>
              <a:rPr dirty="0" sz="1200" spc="5">
                <a:solidFill>
                  <a:srgbClr val="3E3E3E"/>
                </a:solidFill>
                <a:latin typeface="Arial"/>
                <a:cs typeface="Arial"/>
              </a:rPr>
              <a:t>are </a:t>
            </a:r>
            <a:r>
              <a:rPr dirty="0" sz="1200">
                <a:solidFill>
                  <a:srgbClr val="3E3E3E"/>
                </a:solidFill>
                <a:latin typeface="Arial"/>
                <a:cs typeface="Arial"/>
              </a:rPr>
              <a:t>likely to </a:t>
            </a:r>
            <a:r>
              <a:rPr dirty="0" sz="1200" spc="5">
                <a:solidFill>
                  <a:srgbClr val="3E3E3E"/>
                </a:solidFill>
                <a:latin typeface="Arial"/>
                <a:cs typeface="Arial"/>
              </a:rPr>
              <a:t>impact  </a:t>
            </a:r>
            <a:r>
              <a:rPr dirty="0" sz="1200">
                <a:solidFill>
                  <a:srgbClr val="3E3E3E"/>
                </a:solidFill>
                <a:latin typeface="Arial"/>
                <a:cs typeface="Arial"/>
              </a:rPr>
              <a:t>Procter </a:t>
            </a:r>
            <a:r>
              <a:rPr dirty="0" sz="1200" spc="5">
                <a:solidFill>
                  <a:srgbClr val="3E3E3E"/>
                </a:solidFill>
                <a:latin typeface="Arial"/>
                <a:cs typeface="Arial"/>
              </a:rPr>
              <a:t>&amp; Gamble </a:t>
            </a:r>
            <a:r>
              <a:rPr dirty="0" sz="1200">
                <a:solidFill>
                  <a:srgbClr val="3E3E3E"/>
                </a:solidFill>
                <a:latin typeface="Arial"/>
                <a:cs typeface="Arial"/>
              </a:rPr>
              <a:t>sales  </a:t>
            </a:r>
            <a:r>
              <a:rPr dirty="0" sz="1200" spc="5">
                <a:solidFill>
                  <a:srgbClr val="3E3E3E"/>
                </a:solidFill>
                <a:latin typeface="Arial"/>
                <a:cs typeface="Arial"/>
              </a:rPr>
              <a:t>and earnings </a:t>
            </a:r>
            <a:r>
              <a:rPr dirty="0" sz="1200">
                <a:solidFill>
                  <a:srgbClr val="3E3E3E"/>
                </a:solidFill>
                <a:latin typeface="Arial"/>
                <a:cs typeface="Arial"/>
              </a:rPr>
              <a:t>in fiscal  </a:t>
            </a:r>
            <a:r>
              <a:rPr dirty="0" sz="1200" spc="5">
                <a:solidFill>
                  <a:srgbClr val="3E3E3E"/>
                </a:solidFill>
                <a:latin typeface="Arial"/>
                <a:cs typeface="Arial"/>
              </a:rPr>
              <a:t>2021. Core earnings per  share view </a:t>
            </a:r>
            <a:r>
              <a:rPr dirty="0" sz="1200">
                <a:solidFill>
                  <a:srgbClr val="3E3E3E"/>
                </a:solidFill>
                <a:latin typeface="Arial"/>
                <a:cs typeface="Arial"/>
              </a:rPr>
              <a:t>includes </a:t>
            </a:r>
            <a:r>
              <a:rPr dirty="0" sz="1200" spc="5">
                <a:solidFill>
                  <a:srgbClr val="3E3E3E"/>
                </a:solidFill>
                <a:latin typeface="Arial"/>
                <a:cs typeface="Arial"/>
              </a:rPr>
              <a:t>an  </a:t>
            </a:r>
            <a:r>
              <a:rPr dirty="0" sz="1200">
                <a:solidFill>
                  <a:srgbClr val="3E3E3E"/>
                </a:solidFill>
                <a:latin typeface="Arial"/>
                <a:cs typeface="Arial"/>
              </a:rPr>
              <a:t>after-tax </a:t>
            </a:r>
            <a:r>
              <a:rPr dirty="0" sz="1200" spc="5">
                <a:solidFill>
                  <a:srgbClr val="3E3E3E"/>
                </a:solidFill>
                <a:latin typeface="Arial"/>
                <a:cs typeface="Arial"/>
              </a:rPr>
              <a:t>currency  headwind </a:t>
            </a:r>
            <a:r>
              <a:rPr dirty="0" sz="1200">
                <a:solidFill>
                  <a:srgbClr val="3E3E3E"/>
                </a:solidFill>
                <a:latin typeface="Arial"/>
                <a:cs typeface="Arial"/>
              </a:rPr>
              <a:t>of </a:t>
            </a:r>
            <a:r>
              <a:rPr dirty="0" sz="1200" spc="5">
                <a:solidFill>
                  <a:srgbClr val="3E3E3E"/>
                </a:solidFill>
                <a:latin typeface="Arial"/>
                <a:cs typeface="Arial"/>
              </a:rPr>
              <a:t>$100</a:t>
            </a:r>
            <a:r>
              <a:rPr dirty="0" sz="1200" spc="-45">
                <a:solidFill>
                  <a:srgbClr val="3E3E3E"/>
                </a:solidFill>
                <a:latin typeface="Arial"/>
                <a:cs typeface="Arial"/>
              </a:rPr>
              <a:t> </a:t>
            </a:r>
            <a:r>
              <a:rPr dirty="0" sz="1200">
                <a:solidFill>
                  <a:srgbClr val="3E3E3E"/>
                </a:solidFill>
                <a:latin typeface="Arial"/>
                <a:cs typeface="Arial"/>
              </a:rPr>
              <a:t>million.</a:t>
            </a:r>
            <a:endParaRPr sz="1200">
              <a:latin typeface="Arial"/>
              <a:cs typeface="Arial"/>
            </a:endParaRPr>
          </a:p>
        </p:txBody>
      </p:sp>
      <p:sp>
        <p:nvSpPr>
          <p:cNvPr id="11" name="object 11"/>
          <p:cNvSpPr/>
          <p:nvPr/>
        </p:nvSpPr>
        <p:spPr>
          <a:xfrm>
            <a:off x="5227387" y="675773"/>
            <a:ext cx="0" cy="1283970"/>
          </a:xfrm>
          <a:custGeom>
            <a:avLst/>
            <a:gdLst/>
            <a:ahLst/>
            <a:cxnLst/>
            <a:rect l="l" t="t" r="r" b="b"/>
            <a:pathLst>
              <a:path w="0" h="1283970">
                <a:moveTo>
                  <a:pt x="0" y="0"/>
                </a:moveTo>
                <a:lnTo>
                  <a:pt x="0" y="1283702"/>
                </a:lnTo>
              </a:path>
            </a:pathLst>
          </a:custGeom>
          <a:ln w="15373">
            <a:solidFill>
              <a:srgbClr val="CC0000"/>
            </a:solidFill>
          </a:ln>
        </p:spPr>
        <p:txBody>
          <a:bodyPr wrap="square" lIns="0" tIns="0" rIns="0" bIns="0" rtlCol="0"/>
          <a:lstStyle/>
          <a:p/>
        </p:txBody>
      </p:sp>
      <p:sp>
        <p:nvSpPr>
          <p:cNvPr id="12" name="object 12"/>
          <p:cNvSpPr/>
          <p:nvPr/>
        </p:nvSpPr>
        <p:spPr>
          <a:xfrm>
            <a:off x="319338" y="4469230"/>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4555" cy="4635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The company’s earnings of $1.64 per share rose 15% year over year and outpaced the Zacks  Consensus Estimate of $1.51 on the back of sturdy sales growth and an improved operating  margin. Meanwhile, currency-neutral core earnings per share (EPS) increased</a:t>
            </a:r>
            <a:r>
              <a:rPr dirty="0" sz="850" spc="40">
                <a:solidFill>
                  <a:srgbClr val="3E3E3E"/>
                </a:solidFill>
                <a:latin typeface="Arial"/>
                <a:cs typeface="Arial"/>
              </a:rPr>
              <a:t> </a:t>
            </a:r>
            <a:r>
              <a:rPr dirty="0" sz="850" spc="-5">
                <a:solidFill>
                  <a:srgbClr val="3E3E3E"/>
                </a:solidFill>
                <a:latin typeface="Arial"/>
                <a:cs typeface="Arial"/>
              </a:rPr>
              <a:t>18%.</a:t>
            </a:r>
            <a:endParaRPr sz="850">
              <a:latin typeface="Arial"/>
              <a:cs typeface="Arial"/>
            </a:endParaRPr>
          </a:p>
        </p:txBody>
      </p:sp>
      <p:sp>
        <p:nvSpPr>
          <p:cNvPr id="3" name="object 3"/>
          <p:cNvSpPr txBox="1"/>
          <p:nvPr/>
        </p:nvSpPr>
        <p:spPr>
          <a:xfrm>
            <a:off x="302794" y="2045167"/>
            <a:ext cx="6983730" cy="7843520"/>
          </a:xfrm>
          <a:prstGeom prst="rect">
            <a:avLst/>
          </a:prstGeom>
        </p:spPr>
        <p:txBody>
          <a:bodyPr wrap="square" lIns="0" tIns="12700" rIns="0" bIns="0" rtlCol="0" vert="horz">
            <a:spAutoFit/>
          </a:bodyPr>
          <a:lstStyle/>
          <a:p>
            <a:pPr algn="just" marL="12700" marR="47625">
              <a:lnSpc>
                <a:spcPct val="112700"/>
              </a:lnSpc>
              <a:spcBef>
                <a:spcPts val="100"/>
              </a:spcBef>
            </a:pPr>
            <a:r>
              <a:rPr dirty="0" sz="850" spc="-5">
                <a:solidFill>
                  <a:srgbClr val="3E3E3E"/>
                </a:solidFill>
                <a:latin typeface="Arial"/>
                <a:cs typeface="Arial"/>
              </a:rPr>
              <a:t>The company reported net sales of $19,745 million, increasing 8% year over year and surpassing the Zacks Consensus Estimate of $19,149  million. Sales growth was attributed to strength across all segments coupled with robust shipments, pricing and</a:t>
            </a:r>
            <a:r>
              <a:rPr dirty="0" sz="850" spc="60">
                <a:solidFill>
                  <a:srgbClr val="3E3E3E"/>
                </a:solidFill>
                <a:latin typeface="Arial"/>
                <a:cs typeface="Arial"/>
              </a:rPr>
              <a:t> </a:t>
            </a:r>
            <a:r>
              <a:rPr dirty="0" sz="850" spc="-5">
                <a:solidFill>
                  <a:srgbClr val="3E3E3E"/>
                </a:solidFill>
                <a:latin typeface="Arial"/>
                <a:cs typeface="Arial"/>
              </a:rPr>
              <a:t>mix.</a:t>
            </a:r>
            <a:endParaRPr sz="850">
              <a:latin typeface="Arial"/>
              <a:cs typeface="Arial"/>
            </a:endParaRPr>
          </a:p>
          <a:p>
            <a:pPr>
              <a:lnSpc>
                <a:spcPct val="100000"/>
              </a:lnSpc>
              <a:spcBef>
                <a:spcPts val="50"/>
              </a:spcBef>
            </a:pPr>
            <a:endParaRPr sz="850">
              <a:latin typeface="Times New Roman"/>
              <a:cs typeface="Times New Roman"/>
            </a:endParaRPr>
          </a:p>
          <a:p>
            <a:pPr algn="just" marL="12700" marR="44450">
              <a:lnSpc>
                <a:spcPct val="112700"/>
              </a:lnSpc>
            </a:pPr>
            <a:r>
              <a:rPr dirty="0" sz="850" spc="-5">
                <a:solidFill>
                  <a:srgbClr val="3E3E3E"/>
                </a:solidFill>
                <a:latin typeface="Arial"/>
                <a:cs typeface="Arial"/>
              </a:rPr>
              <a:t>Net sales for the Beauty; Health Care; Grooming; Fabric &amp; Home Care; and Baby, Feminine and Family Care segments rose 6%, 5%, 9%, 12%  and 6%,</a:t>
            </a:r>
            <a:r>
              <a:rPr dirty="0" sz="850" spc="-10">
                <a:solidFill>
                  <a:srgbClr val="3E3E3E"/>
                </a:solidFill>
                <a:latin typeface="Arial"/>
                <a:cs typeface="Arial"/>
              </a:rPr>
              <a:t> </a:t>
            </a:r>
            <a:r>
              <a:rPr dirty="0" sz="850" spc="-5">
                <a:solidFill>
                  <a:srgbClr val="3E3E3E"/>
                </a:solidFill>
                <a:latin typeface="Arial"/>
                <a:cs typeface="Arial"/>
              </a:rPr>
              <a:t>respectively.</a:t>
            </a:r>
            <a:endParaRPr sz="850">
              <a:latin typeface="Arial"/>
              <a:cs typeface="Arial"/>
            </a:endParaRPr>
          </a:p>
          <a:p>
            <a:pPr>
              <a:lnSpc>
                <a:spcPct val="100000"/>
              </a:lnSpc>
              <a:spcBef>
                <a:spcPts val="55"/>
              </a:spcBef>
            </a:pPr>
            <a:endParaRPr sz="850">
              <a:latin typeface="Times New Roman"/>
              <a:cs typeface="Times New Roman"/>
            </a:endParaRPr>
          </a:p>
          <a:p>
            <a:pPr algn="just" marL="12700" marR="45085">
              <a:lnSpc>
                <a:spcPct val="112700"/>
              </a:lnSpc>
            </a:pPr>
            <a:r>
              <a:rPr dirty="0" sz="850" spc="-5">
                <a:solidFill>
                  <a:srgbClr val="3E3E3E"/>
                </a:solidFill>
                <a:latin typeface="Arial"/>
                <a:cs typeface="Arial"/>
              </a:rPr>
              <a:t>On an organic basis (excluding the impact of acquisitions, divestitures and foreign exchange), revenues improved 8% based on a 5% rise in  organic shipment volumes as well as one and two percentage point gains in pricing and mix, respectively. The company reported a positive mix  owing to uneven growth of premium home care products and appliances along with strength in the North American business mainly due to an  increase in the pandemic-led consumption and inventory.</a:t>
            </a:r>
            <a:endParaRPr sz="850">
              <a:latin typeface="Arial"/>
              <a:cs typeface="Arial"/>
            </a:endParaRPr>
          </a:p>
          <a:p>
            <a:pPr>
              <a:lnSpc>
                <a:spcPct val="100000"/>
              </a:lnSpc>
              <a:spcBef>
                <a:spcPts val="50"/>
              </a:spcBef>
            </a:pPr>
            <a:endParaRPr sz="850">
              <a:latin typeface="Times New Roman"/>
              <a:cs typeface="Times New Roman"/>
            </a:endParaRPr>
          </a:p>
          <a:p>
            <a:pPr algn="just" marL="12700" marR="41275">
              <a:lnSpc>
                <a:spcPct val="112700"/>
              </a:lnSpc>
            </a:pPr>
            <a:r>
              <a:rPr dirty="0" sz="850" spc="-5">
                <a:solidFill>
                  <a:srgbClr val="3E3E3E"/>
                </a:solidFill>
                <a:latin typeface="Arial"/>
                <a:cs typeface="Arial"/>
              </a:rPr>
              <a:t>Moreover, all of the company’s business segments reported growth in organic sales. Organic sales moved up 5% in Beauty, 6% in Grooming,  9% in Health Care, 12% in Fabric &amp; Home Care and 6% in Baby, Feminine and Family</a:t>
            </a:r>
            <a:r>
              <a:rPr dirty="0" sz="850" spc="15">
                <a:solidFill>
                  <a:srgbClr val="3E3E3E"/>
                </a:solidFill>
                <a:latin typeface="Arial"/>
                <a:cs typeface="Arial"/>
              </a:rPr>
              <a:t> </a:t>
            </a:r>
            <a:r>
              <a:rPr dirty="0" sz="850" spc="-5">
                <a:solidFill>
                  <a:srgbClr val="3E3E3E"/>
                </a:solidFill>
                <a:latin typeface="Arial"/>
                <a:cs typeface="Arial"/>
              </a:rPr>
              <a:t>Care.</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Margins</a:t>
            </a:r>
            <a:endParaRPr sz="900">
              <a:latin typeface="Arial"/>
              <a:cs typeface="Arial"/>
            </a:endParaRPr>
          </a:p>
          <a:p>
            <a:pPr algn="just" marL="12700" marR="41275">
              <a:lnSpc>
                <a:spcPct val="112700"/>
              </a:lnSpc>
              <a:spcBef>
                <a:spcPts val="894"/>
              </a:spcBef>
            </a:pPr>
            <a:r>
              <a:rPr dirty="0" sz="850" spc="-5">
                <a:solidFill>
                  <a:srgbClr val="3E3E3E"/>
                </a:solidFill>
                <a:latin typeface="Arial"/>
                <a:cs typeface="Arial"/>
              </a:rPr>
              <a:t>In the reported quarter, gross margin expanded 170 basis points (bps) year over year to 53.1%, including 50 bps of adverse impacts of foreign  currency. On a currency-neutral basis, gross margin expanded 200 bps owing to benefits from gross productivity savings, higher pricing and  commodity cost declines. This was partly offset by unfavorable product mix and other</a:t>
            </a:r>
            <a:r>
              <a:rPr dirty="0" sz="850" spc="15">
                <a:solidFill>
                  <a:srgbClr val="3E3E3E"/>
                </a:solidFill>
                <a:latin typeface="Arial"/>
                <a:cs typeface="Arial"/>
              </a:rPr>
              <a:t> </a:t>
            </a:r>
            <a:r>
              <a:rPr dirty="0" sz="850" spc="-5">
                <a:solidFill>
                  <a:srgbClr val="3E3E3E"/>
                </a:solidFill>
                <a:latin typeface="Arial"/>
                <a:cs typeface="Arial"/>
              </a:rPr>
              <a:t>costs.</a:t>
            </a:r>
            <a:endParaRPr sz="850">
              <a:latin typeface="Arial"/>
              <a:cs typeface="Arial"/>
            </a:endParaRPr>
          </a:p>
          <a:p>
            <a:pPr>
              <a:lnSpc>
                <a:spcPct val="100000"/>
              </a:lnSpc>
              <a:spcBef>
                <a:spcPts val="50"/>
              </a:spcBef>
            </a:pPr>
            <a:endParaRPr sz="850">
              <a:latin typeface="Times New Roman"/>
              <a:cs typeface="Times New Roman"/>
            </a:endParaRPr>
          </a:p>
          <a:p>
            <a:pPr algn="just" marL="12700" marR="32384">
              <a:lnSpc>
                <a:spcPct val="112700"/>
              </a:lnSpc>
              <a:spcBef>
                <a:spcPts val="5"/>
              </a:spcBef>
            </a:pPr>
            <a:r>
              <a:rPr dirty="0" sz="850" spc="-5">
                <a:solidFill>
                  <a:srgbClr val="3E3E3E"/>
                </a:solidFill>
                <a:latin typeface="Arial"/>
                <a:cs typeface="Arial"/>
              </a:rPr>
              <a:t>Selling, general and administrative expenses (SG&amp;A), as a percentage of sales, declined 100 bps from the year-ago quarter core SG&amp;A  expenses, to 25.9%. Adverse currency negatively impacted SG&amp;A expenses by 10 bps. The metric dropped 110 bps on a currency-neutral basis.  This can be attributable to gains from robust sales leverage, and savings from overhead and marketing costs, offset by marketing reinvestments,  inflation and other expenses.</a:t>
            </a:r>
            <a:endParaRPr sz="850">
              <a:latin typeface="Arial"/>
              <a:cs typeface="Arial"/>
            </a:endParaRPr>
          </a:p>
          <a:p>
            <a:pPr>
              <a:lnSpc>
                <a:spcPct val="100000"/>
              </a:lnSpc>
              <a:spcBef>
                <a:spcPts val="50"/>
              </a:spcBef>
            </a:pPr>
            <a:endParaRPr sz="850">
              <a:latin typeface="Times New Roman"/>
              <a:cs typeface="Times New Roman"/>
            </a:endParaRPr>
          </a:p>
          <a:p>
            <a:pPr algn="just" marL="12700" marR="41275">
              <a:lnSpc>
                <a:spcPct val="112700"/>
              </a:lnSpc>
            </a:pPr>
            <a:r>
              <a:rPr dirty="0" sz="850" spc="-5">
                <a:solidFill>
                  <a:srgbClr val="3E3E3E"/>
                </a:solidFill>
                <a:latin typeface="Arial"/>
                <a:cs typeface="Arial"/>
              </a:rPr>
              <a:t>Moreover, the operating margin expanded 250 bps from the year-ago quarter’s core operating margin. Unfavorable currency hurt operating  margin by 60 bps. On a currency-neutral basis, the metric improved 310 bps, driven by 280 bps of total productivity cost</a:t>
            </a:r>
            <a:r>
              <a:rPr dirty="0" sz="850" spc="125">
                <a:solidFill>
                  <a:srgbClr val="3E3E3E"/>
                </a:solidFill>
                <a:latin typeface="Arial"/>
                <a:cs typeface="Arial"/>
              </a:rPr>
              <a:t> </a:t>
            </a:r>
            <a:r>
              <a:rPr dirty="0" sz="850" spc="-5">
                <a:solidFill>
                  <a:srgbClr val="3E3E3E"/>
                </a:solidFill>
                <a:latin typeface="Arial"/>
                <a:cs typeface="Arial"/>
              </a:rPr>
              <a:t>savings.</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Financials</a:t>
            </a:r>
            <a:endParaRPr sz="900">
              <a:latin typeface="Arial"/>
              <a:cs typeface="Arial"/>
            </a:endParaRPr>
          </a:p>
          <a:p>
            <a:pPr algn="just" marL="12700" marR="40640">
              <a:lnSpc>
                <a:spcPct val="112700"/>
              </a:lnSpc>
              <a:spcBef>
                <a:spcPts val="894"/>
              </a:spcBef>
            </a:pPr>
            <a:r>
              <a:rPr dirty="0" sz="850" spc="-5">
                <a:solidFill>
                  <a:srgbClr val="3E3E3E"/>
                </a:solidFill>
                <a:latin typeface="Arial"/>
                <a:cs typeface="Arial"/>
              </a:rPr>
              <a:t>Procter &amp; Gamble ended the reported quarter with cash and cash equivalents of $11,941 million, long-term debt of $22,514 million and total  shareholders’ equity of $48,540 million.</a:t>
            </a:r>
            <a:endParaRPr sz="850">
              <a:latin typeface="Arial"/>
              <a:cs typeface="Arial"/>
            </a:endParaRPr>
          </a:p>
          <a:p>
            <a:pPr>
              <a:lnSpc>
                <a:spcPct val="100000"/>
              </a:lnSpc>
              <a:spcBef>
                <a:spcPts val="50"/>
              </a:spcBef>
            </a:pPr>
            <a:endParaRPr sz="850">
              <a:latin typeface="Times New Roman"/>
              <a:cs typeface="Times New Roman"/>
            </a:endParaRPr>
          </a:p>
          <a:p>
            <a:pPr algn="just" marL="12700" marR="45085">
              <a:lnSpc>
                <a:spcPct val="112700"/>
              </a:lnSpc>
              <a:spcBef>
                <a:spcPts val="5"/>
              </a:spcBef>
            </a:pPr>
            <a:r>
              <a:rPr dirty="0" sz="850" spc="-5">
                <a:solidFill>
                  <a:srgbClr val="3E3E3E"/>
                </a:solidFill>
                <a:latin typeface="Arial"/>
                <a:cs typeface="Arial"/>
              </a:rPr>
              <a:t>Cash flow from operating activities amounted to $5,380 million for second-quarter fiscal 2021. Moreover, adjusted free cash flow productivity was  113%.</a:t>
            </a:r>
            <a:endParaRPr sz="850">
              <a:latin typeface="Arial"/>
              <a:cs typeface="Arial"/>
            </a:endParaRPr>
          </a:p>
          <a:p>
            <a:pPr>
              <a:lnSpc>
                <a:spcPct val="100000"/>
              </a:lnSpc>
              <a:spcBef>
                <a:spcPts val="50"/>
              </a:spcBef>
            </a:pPr>
            <a:endParaRPr sz="850">
              <a:latin typeface="Times New Roman"/>
              <a:cs typeface="Times New Roman"/>
            </a:endParaRPr>
          </a:p>
          <a:p>
            <a:pPr algn="just" marL="12700" marR="43815">
              <a:lnSpc>
                <a:spcPct val="112700"/>
              </a:lnSpc>
            </a:pPr>
            <a:r>
              <a:rPr dirty="0" sz="850" spc="-5">
                <a:solidFill>
                  <a:srgbClr val="3E3E3E"/>
                </a:solidFill>
                <a:latin typeface="Arial"/>
                <a:cs typeface="Arial"/>
              </a:rPr>
              <a:t>Furthermore, the company returned $5 billion of cash to its shareholders in the fiscal second quarter. This included $2 billion of dividend payouts  and $3 billion of share buybacks.</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Fiscal 2021</a:t>
            </a:r>
            <a:r>
              <a:rPr dirty="0" sz="900" spc="-5" b="1">
                <a:solidFill>
                  <a:srgbClr val="3E3E3E"/>
                </a:solidFill>
                <a:latin typeface="Arial"/>
                <a:cs typeface="Arial"/>
              </a:rPr>
              <a:t> </a:t>
            </a:r>
            <a:r>
              <a:rPr dirty="0" sz="900" b="1">
                <a:solidFill>
                  <a:srgbClr val="3E3E3E"/>
                </a:solidFill>
                <a:latin typeface="Arial"/>
                <a:cs typeface="Arial"/>
              </a:rPr>
              <a:t>Guidance</a:t>
            </a:r>
            <a:endParaRPr sz="900">
              <a:latin typeface="Arial"/>
              <a:cs typeface="Arial"/>
            </a:endParaRPr>
          </a:p>
          <a:p>
            <a:pPr>
              <a:lnSpc>
                <a:spcPct val="100000"/>
              </a:lnSpc>
              <a:spcBef>
                <a:spcPts val="35"/>
              </a:spcBef>
            </a:pPr>
            <a:endParaRPr sz="750">
              <a:latin typeface="Times New Roman"/>
              <a:cs typeface="Times New Roman"/>
            </a:endParaRPr>
          </a:p>
          <a:p>
            <a:pPr algn="just" marL="12700" marR="46990">
              <a:lnSpc>
                <a:spcPct val="112700"/>
              </a:lnSpc>
              <a:spcBef>
                <a:spcPts val="5"/>
              </a:spcBef>
            </a:pPr>
            <a:r>
              <a:rPr dirty="0" sz="850" spc="-5">
                <a:solidFill>
                  <a:srgbClr val="3E3E3E"/>
                </a:solidFill>
                <a:latin typeface="Arial"/>
                <a:cs typeface="Arial"/>
              </a:rPr>
              <a:t>Driven by the strong fiscal second-quarter results, management raised its guidance for fiscal 2021. The company now anticipates all-in sales  growth of 5-6% compared with the previously mentioned 3-4% increase. It now predicts organic sales growth of 5-6% versus a 4-5% rise  mentioned earlier. Currency movements are likely to remain neutral to sales growth in fiscal</a:t>
            </a:r>
            <a:r>
              <a:rPr dirty="0" sz="850" spc="2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spcBef>
                <a:spcPts val="50"/>
              </a:spcBef>
            </a:pPr>
            <a:endParaRPr sz="850">
              <a:latin typeface="Times New Roman"/>
              <a:cs typeface="Times New Roman"/>
            </a:endParaRPr>
          </a:p>
          <a:p>
            <a:pPr algn="just" marL="12700" marR="43180">
              <a:lnSpc>
                <a:spcPct val="112700"/>
              </a:lnSpc>
            </a:pPr>
            <a:r>
              <a:rPr dirty="0" sz="850" spc="-5">
                <a:solidFill>
                  <a:srgbClr val="3E3E3E"/>
                </a:solidFill>
                <a:latin typeface="Arial"/>
                <a:cs typeface="Arial"/>
              </a:rPr>
              <a:t>Further, earnings per share on a reported basis are now expected to increase 8-10% compared with 4-9% growth stated previously. The revised  GAAP earnings per share guidance takes into account non-core charges of 16 cents per share due to the early debt retirement project adopted  this</a:t>
            </a:r>
            <a:r>
              <a:rPr dirty="0" sz="850" spc="-10">
                <a:solidFill>
                  <a:srgbClr val="3E3E3E"/>
                </a:solidFill>
                <a:latin typeface="Arial"/>
                <a:cs typeface="Arial"/>
              </a:rPr>
              <a:t> </a:t>
            </a:r>
            <a:r>
              <a:rPr dirty="0" sz="850" spc="-5">
                <a:solidFill>
                  <a:srgbClr val="3E3E3E"/>
                </a:solidFill>
                <a:latin typeface="Arial"/>
                <a:cs typeface="Arial"/>
              </a:rPr>
              <a:t>month.</a:t>
            </a:r>
            <a:endParaRPr sz="850">
              <a:latin typeface="Arial"/>
              <a:cs typeface="Arial"/>
            </a:endParaRPr>
          </a:p>
          <a:p>
            <a:pPr>
              <a:lnSpc>
                <a:spcPct val="100000"/>
              </a:lnSpc>
              <a:spcBef>
                <a:spcPts val="50"/>
              </a:spcBef>
            </a:pPr>
            <a:endParaRPr sz="850">
              <a:latin typeface="Times New Roman"/>
              <a:cs typeface="Times New Roman"/>
            </a:endParaRPr>
          </a:p>
          <a:p>
            <a:pPr algn="just" marL="12700" marR="46355">
              <a:lnSpc>
                <a:spcPct val="112700"/>
              </a:lnSpc>
            </a:pPr>
            <a:r>
              <a:rPr dirty="0" sz="850" spc="-5">
                <a:solidFill>
                  <a:srgbClr val="3E3E3E"/>
                </a:solidFill>
                <a:latin typeface="Arial"/>
                <a:cs typeface="Arial"/>
              </a:rPr>
              <a:t>Core earnings per share for fiscal 2021 are now projected to grow 8-10% compared with a 5-8% increase mentioned earlier. This view takes into  account an after-tax headwind of $100 million due to currency woes, $100 million from higher freight costs and $150 million from the combined  impact of rising interest expenses and reduced interest</a:t>
            </a:r>
            <a:r>
              <a:rPr dirty="0" sz="850">
                <a:solidFill>
                  <a:srgbClr val="3E3E3E"/>
                </a:solidFill>
                <a:latin typeface="Arial"/>
                <a:cs typeface="Arial"/>
              </a:rPr>
              <a:t> </a:t>
            </a:r>
            <a:r>
              <a:rPr dirty="0" sz="850" spc="-5">
                <a:solidFill>
                  <a:srgbClr val="3E3E3E"/>
                </a:solidFill>
                <a:latin typeface="Arial"/>
                <a:cs typeface="Arial"/>
              </a:rPr>
              <a:t>income.</a:t>
            </a:r>
            <a:endParaRPr sz="850">
              <a:latin typeface="Arial"/>
              <a:cs typeface="Arial"/>
            </a:endParaRPr>
          </a:p>
          <a:p>
            <a:pPr>
              <a:lnSpc>
                <a:spcPct val="100000"/>
              </a:lnSpc>
              <a:spcBef>
                <a:spcPts val="55"/>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Adjusted free cash flow productivity is estimated to be 95-100% for fiscal 2021. In addition to this, the company anticipates returning $18 billion of  cash to shareholders in fiscal 2021, including dividend payments of $8 billion. It raised its share repurchase guidance to $10 million for fiscal 2021  compared with $7-$9 billion stated earlier.</a:t>
            </a:r>
            <a:endParaRPr sz="850">
              <a:latin typeface="Arial"/>
              <a:cs typeface="Arial"/>
            </a:endParaRPr>
          </a:p>
        </p:txBody>
      </p:sp>
      <p:sp>
        <p:nvSpPr>
          <p:cNvPr id="4" name="object 4"/>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p:txBody>
      </p:sp>
      <p:sp>
        <p:nvSpPr>
          <p:cNvPr id="7" name="object 7"/>
          <p:cNvSpPr txBox="1"/>
          <p:nvPr/>
        </p:nvSpPr>
        <p:spPr>
          <a:xfrm>
            <a:off x="6928853" y="141638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1.64</a:t>
            </a:r>
            <a:endParaRPr sz="850">
              <a:latin typeface="Arial"/>
              <a:cs typeface="Arial"/>
            </a:endParaRPr>
          </a:p>
        </p:txBody>
      </p:sp>
      <p:sp>
        <p:nvSpPr>
          <p:cNvPr id="8" name="object 8"/>
          <p:cNvSpPr txBox="1"/>
          <p:nvPr/>
        </p:nvSpPr>
        <p:spPr>
          <a:xfrm>
            <a:off x="5291555" y="1585494"/>
            <a:ext cx="92900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Annual EPS</a:t>
            </a:r>
            <a:r>
              <a:rPr dirty="0" sz="850" spc="-5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p:txBody>
      </p:sp>
      <p:sp>
        <p:nvSpPr>
          <p:cNvPr id="9" name="object 9"/>
          <p:cNvSpPr txBox="1"/>
          <p:nvPr/>
        </p:nvSpPr>
        <p:spPr>
          <a:xfrm>
            <a:off x="6928853" y="158549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5.60</a:t>
            </a:r>
            <a:endParaRPr sz="850">
              <a:latin typeface="Arial"/>
              <a:cs typeface="Arial"/>
            </a:endParaRPr>
          </a:p>
        </p:txBody>
      </p:sp>
      <p:sp>
        <p:nvSpPr>
          <p:cNvPr id="10" name="object 10"/>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txBody>
                  <a:tcPr marL="0" marR="0" marB="0" marT="0"/>
                </a:tc>
                <a:tc gridSpan="2">
                  <a:txBody>
                    <a:bodyPr/>
                    <a:lstStyle/>
                    <a:p>
                      <a:pPr>
                        <a:lnSpc>
                          <a:spcPct val="100000"/>
                        </a:lnSpc>
                      </a:pPr>
                      <a:endParaRPr sz="800">
                        <a:latin typeface="Times New Roman"/>
                        <a:cs typeface="Times New Roman"/>
                      </a:endParaRPr>
                    </a:p>
                  </a:txBody>
                  <a:tcPr marL="0" marR="0" marB="0" marT="0"/>
                </a:tc>
                <a:tc hMerge="1">
                  <a:txBody>
                    <a:bodyPr/>
                    <a:lstStyle/>
                    <a:p>
                      <a:pPr/>
                    </a:p>
                  </a:txBody>
                  <a:tcPr marL="0" marR="0" marB="0" marT="0"/>
                </a:tc>
              </a:tr>
              <a:tr h="233544">
                <a:tc>
                  <a:txBody>
                    <a:bodyPr/>
                    <a:lstStyle/>
                    <a:p>
                      <a:pPr marL="31750">
                        <a:lnSpc>
                          <a:spcPct val="100000"/>
                        </a:lnSpc>
                        <a:spcBef>
                          <a:spcPts val="240"/>
                        </a:spcBef>
                      </a:pPr>
                      <a:r>
                        <a:rPr dirty="0" sz="900" b="1">
                          <a:solidFill>
                            <a:srgbClr val="3E3E3E"/>
                          </a:solidFill>
                          <a:latin typeface="Arial"/>
                          <a:cs typeface="Arial"/>
                        </a:rPr>
                        <a:t>Procter </a:t>
                      </a:r>
                      <a:r>
                        <a:rPr dirty="0" sz="900" spc="5" b="1">
                          <a:solidFill>
                            <a:srgbClr val="3E3E3E"/>
                          </a:solidFill>
                          <a:latin typeface="Arial"/>
                          <a:cs typeface="Arial"/>
                        </a:rPr>
                        <a:t>&amp; </a:t>
                      </a:r>
                      <a:r>
                        <a:rPr dirty="0" sz="900" b="1">
                          <a:solidFill>
                            <a:srgbClr val="3E3E3E"/>
                          </a:solidFill>
                          <a:latin typeface="Arial"/>
                          <a:cs typeface="Arial"/>
                        </a:rPr>
                        <a:t>Gamble </a:t>
                      </a:r>
                      <a:r>
                        <a:rPr dirty="0" sz="900" spc="5" b="1">
                          <a:solidFill>
                            <a:srgbClr val="3E3E3E"/>
                          </a:solidFill>
                          <a:latin typeface="Arial"/>
                          <a:cs typeface="Arial"/>
                        </a:rPr>
                        <a:t>Q2 </a:t>
                      </a:r>
                      <a:r>
                        <a:rPr dirty="0" sz="900" b="1">
                          <a:solidFill>
                            <a:srgbClr val="3E3E3E"/>
                          </a:solidFill>
                          <a:latin typeface="Arial"/>
                          <a:cs typeface="Arial"/>
                        </a:rPr>
                        <a:t>Earnings </a:t>
                      </a:r>
                      <a:r>
                        <a:rPr dirty="0" sz="900" spc="5" b="1">
                          <a:solidFill>
                            <a:srgbClr val="3E3E3E"/>
                          </a:solidFill>
                          <a:latin typeface="Arial"/>
                          <a:cs typeface="Arial"/>
                        </a:rPr>
                        <a:t>&amp; </a:t>
                      </a:r>
                      <a:r>
                        <a:rPr dirty="0" sz="900" b="1">
                          <a:solidFill>
                            <a:srgbClr val="3E3E3E"/>
                          </a:solidFill>
                          <a:latin typeface="Arial"/>
                          <a:cs typeface="Arial"/>
                        </a:rPr>
                        <a:t>Sales Beat, FY21 View</a:t>
                      </a:r>
                      <a:r>
                        <a:rPr dirty="0" sz="900" spc="-5" b="1">
                          <a:solidFill>
                            <a:srgbClr val="3E3E3E"/>
                          </a:solidFill>
                          <a:latin typeface="Arial"/>
                          <a:cs typeface="Arial"/>
                        </a:rPr>
                        <a:t> </a:t>
                      </a:r>
                      <a:r>
                        <a:rPr dirty="0" sz="900" spc="5" b="1">
                          <a:solidFill>
                            <a:srgbClr val="3E3E3E"/>
                          </a:solidFill>
                          <a:latin typeface="Arial"/>
                          <a:cs typeface="Arial"/>
                        </a:rPr>
                        <a:t>Up</a:t>
                      </a:r>
                      <a:endParaRPr sz="900">
                        <a:latin typeface="Arial"/>
                        <a:cs typeface="Arial"/>
                      </a:endParaRPr>
                    </a:p>
                  </a:txBody>
                  <a:tcPr marL="0" marR="0" marB="0" marT="30480"/>
                </a:tc>
                <a:tc>
                  <a:txBody>
                    <a:bodyPr/>
                    <a:lstStyle/>
                    <a:p>
                      <a:pPr marL="73025">
                        <a:lnSpc>
                          <a:spcPct val="100000"/>
                        </a:lnSpc>
                        <a:spcBef>
                          <a:spcPts val="409"/>
                        </a:spcBef>
                      </a:pPr>
                      <a:r>
                        <a:rPr dirty="0" sz="850" spc="-5" b="1">
                          <a:solidFill>
                            <a:srgbClr val="007F06"/>
                          </a:solidFill>
                          <a:latin typeface="Arial"/>
                          <a:cs typeface="Arial"/>
                        </a:rPr>
                        <a:t>Quarter</a:t>
                      </a:r>
                      <a:r>
                        <a:rPr dirty="0" sz="850" spc="-1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a:txBody>
                  <a:tcPr marL="0" marR="0" marB="0" marT="52069">
                    <a:lnB w="9525">
                      <a:solidFill>
                        <a:srgbClr val="CACACA"/>
                      </a:solidFill>
                      <a:prstDash val="solid"/>
                    </a:lnB>
                  </a:tcPr>
                </a:tc>
                <a:tc>
                  <a:txBody>
                    <a:bodyPr/>
                    <a:lstStyle/>
                    <a:p>
                      <a:pPr algn="r" marR="52705">
                        <a:lnSpc>
                          <a:spcPct val="100000"/>
                        </a:lnSpc>
                        <a:spcBef>
                          <a:spcPts val="409"/>
                        </a:spcBef>
                      </a:pPr>
                      <a:r>
                        <a:rPr dirty="0" sz="850" b="1">
                          <a:solidFill>
                            <a:srgbClr val="007F06"/>
                          </a:solidFill>
                          <a:latin typeface="Arial"/>
                          <a:cs typeface="Arial"/>
                        </a:rPr>
                        <a:t>12/2020</a:t>
                      </a:r>
                      <a:endParaRPr sz="850">
                        <a:latin typeface="Arial"/>
                        <a:cs typeface="Arial"/>
                      </a:endParaRPr>
                    </a:p>
                  </a:txBody>
                  <a:tcPr marL="0" marR="0" marB="0" marT="52069">
                    <a:lnB w="9525">
                      <a:solidFill>
                        <a:srgbClr val="CACACA"/>
                      </a:solidFill>
                      <a:prstDash val="solid"/>
                    </a:lnB>
                  </a:tcPr>
                </a:tc>
              </a:tr>
              <a:tr h="215231">
                <a:tc>
                  <a:txBody>
                    <a:bodyPr/>
                    <a:lstStyle/>
                    <a:p>
                      <a:pPr marL="31750">
                        <a:lnSpc>
                          <a:spcPct val="100000"/>
                        </a:lnSpc>
                        <a:spcBef>
                          <a:spcPts val="509"/>
                        </a:spcBef>
                      </a:pPr>
                      <a:r>
                        <a:rPr dirty="0" sz="850" spc="-5">
                          <a:solidFill>
                            <a:srgbClr val="3E3E3E"/>
                          </a:solidFill>
                          <a:latin typeface="Arial"/>
                          <a:cs typeface="Arial"/>
                        </a:rPr>
                        <a:t>Procter &amp; Gamble posted better-than-expected second-quarter fiscal 2021 results, wherein</a:t>
                      </a:r>
                      <a:r>
                        <a:rPr dirty="0" sz="850" spc="-110">
                          <a:solidFill>
                            <a:srgbClr val="3E3E3E"/>
                          </a:solidFill>
                          <a:latin typeface="Arial"/>
                          <a:cs typeface="Arial"/>
                        </a:rPr>
                        <a:t> </a:t>
                      </a:r>
                      <a:r>
                        <a:rPr dirty="0" sz="850" spc="-5">
                          <a:solidFill>
                            <a:srgbClr val="3E3E3E"/>
                          </a:solidFill>
                          <a:latin typeface="Arial"/>
                          <a:cs typeface="Arial"/>
                        </a:rPr>
                        <a:t>both</a:t>
                      </a:r>
                      <a:endParaRPr sz="850">
                        <a:latin typeface="Arial"/>
                        <a:cs typeface="Arial"/>
                      </a:endParaRPr>
                    </a:p>
                  </a:txBody>
                  <a:tcPr marL="0" marR="0" marB="0" marT="64769"/>
                </a:tc>
                <a:tc>
                  <a:txBody>
                    <a:bodyPr/>
                    <a:lstStyle/>
                    <a:p>
                      <a:pPr marL="64769">
                        <a:lnSpc>
                          <a:spcPct val="100000"/>
                        </a:lnSpc>
                        <a:spcBef>
                          <a:spcPts val="390"/>
                        </a:spcBef>
                      </a:pPr>
                      <a:r>
                        <a:rPr dirty="0" sz="850" spc="-5">
                          <a:solidFill>
                            <a:srgbClr val="3E3E3E"/>
                          </a:solidFill>
                          <a:latin typeface="Arial"/>
                          <a:cs typeface="Arial"/>
                        </a:rPr>
                        <a:t>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c>
                  <a:txBody>
                    <a:bodyPr/>
                    <a:lstStyle/>
                    <a:p>
                      <a:pPr algn="r" marR="60960">
                        <a:lnSpc>
                          <a:spcPct val="100000"/>
                        </a:lnSpc>
                        <a:spcBef>
                          <a:spcPts val="390"/>
                        </a:spcBef>
                      </a:pPr>
                      <a:r>
                        <a:rPr dirty="0" sz="850" spc="-5" b="1">
                          <a:solidFill>
                            <a:srgbClr val="3E3E3E"/>
                          </a:solidFill>
                          <a:latin typeface="Arial"/>
                          <a:cs typeface="Arial"/>
                        </a:rPr>
                        <a:t>Jan 20,</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r>
              <a:tr h="152400">
                <a:tc>
                  <a:txBody>
                    <a:bodyPr/>
                    <a:lstStyle/>
                    <a:p>
                      <a:pPr marL="31750">
                        <a:lnSpc>
                          <a:spcPts val="985"/>
                        </a:lnSpc>
                      </a:pPr>
                      <a:r>
                        <a:rPr dirty="0" sz="850" spc="-5">
                          <a:solidFill>
                            <a:srgbClr val="3E3E3E"/>
                          </a:solidFill>
                          <a:latin typeface="Arial"/>
                          <a:cs typeface="Arial"/>
                        </a:rPr>
                        <a:t>earnings and sales improved year over year. Results have been driven by robust top-line</a:t>
                      </a:r>
                      <a:r>
                        <a:rPr dirty="0" sz="850" spc="-70">
                          <a:solidFill>
                            <a:srgbClr val="3E3E3E"/>
                          </a:solidFill>
                          <a:latin typeface="Arial"/>
                          <a:cs typeface="Arial"/>
                        </a:rPr>
                        <a:t> </a:t>
                      </a:r>
                      <a:r>
                        <a:rPr dirty="0" sz="850" spc="-5">
                          <a:solidFill>
                            <a:srgbClr val="3E3E3E"/>
                          </a:solidFill>
                          <a:latin typeface="Arial"/>
                          <a:cs typeface="Arial"/>
                        </a:rPr>
                        <a:t>growth</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9690">
                        <a:lnSpc>
                          <a:spcPct val="100000"/>
                        </a:lnSpc>
                        <a:spcBef>
                          <a:spcPts val="25"/>
                        </a:spcBef>
                      </a:pPr>
                      <a:r>
                        <a:rPr dirty="0" sz="850" b="1">
                          <a:solidFill>
                            <a:srgbClr val="3E3E3E"/>
                          </a:solidFill>
                          <a:latin typeface="Arial"/>
                          <a:cs typeface="Arial"/>
                        </a:rPr>
                        <a:t>3.12%</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r h="185820">
                <a:tc>
                  <a:txBody>
                    <a:bodyPr/>
                    <a:lstStyle/>
                    <a:p>
                      <a:pPr marL="31750">
                        <a:lnSpc>
                          <a:spcPts val="935"/>
                        </a:lnSpc>
                      </a:pPr>
                      <a:r>
                        <a:rPr dirty="0" sz="850" spc="-5">
                          <a:solidFill>
                            <a:srgbClr val="3E3E3E"/>
                          </a:solidFill>
                          <a:latin typeface="Arial"/>
                          <a:cs typeface="Arial"/>
                        </a:rPr>
                        <a:t>as well as improved margins. Encouragingly, management has raised its outlook for fiscal</a:t>
                      </a:r>
                      <a:r>
                        <a:rPr dirty="0" sz="850" spc="9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9690">
                        <a:lnSpc>
                          <a:spcPct val="100000"/>
                        </a:lnSpc>
                        <a:spcBef>
                          <a:spcPts val="25"/>
                        </a:spcBef>
                      </a:pPr>
                      <a:r>
                        <a:rPr dirty="0" sz="850" b="1">
                          <a:solidFill>
                            <a:srgbClr val="3E3E3E"/>
                          </a:solidFill>
                          <a:latin typeface="Arial"/>
                          <a:cs typeface="Arial"/>
                        </a:rPr>
                        <a:t>8.61%</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16" name="object 16"/>
          <p:cNvSpPr/>
          <p:nvPr/>
        </p:nvSpPr>
        <p:spPr>
          <a:xfrm>
            <a:off x="319338" y="10003756"/>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7" name="object 17"/>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8" name="object 18"/>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9" name="object 19"/>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20" name="object 20"/>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21" name="object 21"/>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3" name="object 23"/>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4" name="object 24"/>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5" name="object 25"/>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13406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330386"/>
            <a:ext cx="6947534" cy="3239135"/>
          </a:xfrm>
          <a:prstGeom prst="rect">
            <a:avLst/>
          </a:prstGeom>
        </p:spPr>
        <p:txBody>
          <a:bodyPr wrap="square" lIns="0" tIns="104139" rIns="0" bIns="0" rtlCol="0" vert="horz">
            <a:spAutoFit/>
          </a:bodyPr>
          <a:lstStyle/>
          <a:p>
            <a:pPr marL="12700">
              <a:lnSpc>
                <a:spcPct val="100000"/>
              </a:lnSpc>
              <a:spcBef>
                <a:spcPts val="819"/>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marL="12700">
              <a:lnSpc>
                <a:spcPct val="100000"/>
              </a:lnSpc>
              <a:spcBef>
                <a:spcPts val="585"/>
              </a:spcBef>
            </a:pPr>
            <a:r>
              <a:rPr dirty="0" sz="900" b="1">
                <a:solidFill>
                  <a:srgbClr val="3E3E3E"/>
                </a:solidFill>
                <a:latin typeface="Arial"/>
                <a:cs typeface="Arial"/>
              </a:rPr>
              <a:t>Procter </a:t>
            </a:r>
            <a:r>
              <a:rPr dirty="0" sz="900" spc="5" b="1">
                <a:solidFill>
                  <a:srgbClr val="3E3E3E"/>
                </a:solidFill>
                <a:latin typeface="Arial"/>
                <a:cs typeface="Arial"/>
              </a:rPr>
              <a:t>&amp; </a:t>
            </a:r>
            <a:r>
              <a:rPr dirty="0" sz="900" b="1">
                <a:solidFill>
                  <a:srgbClr val="3E3E3E"/>
                </a:solidFill>
                <a:latin typeface="Arial"/>
                <a:cs typeface="Arial"/>
              </a:rPr>
              <a:t>Gamble Declares Dividend – Jan 12,</a:t>
            </a:r>
            <a:r>
              <a:rPr dirty="0" sz="900" spc="-5" b="1">
                <a:solidFill>
                  <a:srgbClr val="3E3E3E"/>
                </a:solidFill>
                <a:latin typeface="Arial"/>
                <a:cs typeface="Arial"/>
              </a:rPr>
              <a:t> </a:t>
            </a:r>
            <a:r>
              <a:rPr dirty="0" sz="900" b="1">
                <a:solidFill>
                  <a:srgbClr val="3E3E3E"/>
                </a:solidFill>
                <a:latin typeface="Arial"/>
                <a:cs typeface="Arial"/>
              </a:rPr>
              <a:t>2021</a:t>
            </a:r>
            <a:endParaRPr sz="900">
              <a:latin typeface="Arial"/>
              <a:cs typeface="Arial"/>
            </a:endParaRPr>
          </a:p>
          <a:p>
            <a:pPr>
              <a:lnSpc>
                <a:spcPct val="100000"/>
              </a:lnSpc>
              <a:spcBef>
                <a:spcPts val="3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Procter &amp; Gamble has approved a dividend of 79.07 cents per share on the common shares of Series A and B. The dividend is payable on or  after Feb 16 to shareholders with record as on Jan 22.</a:t>
            </a:r>
            <a:endParaRPr sz="850">
              <a:latin typeface="Arial"/>
              <a:cs typeface="Arial"/>
            </a:endParaRPr>
          </a:p>
          <a:p>
            <a:pPr>
              <a:lnSpc>
                <a:spcPct val="100000"/>
              </a:lnSpc>
            </a:pPr>
            <a:endParaRPr sz="900">
              <a:latin typeface="Times New Roman"/>
              <a:cs typeface="Times New Roman"/>
            </a:endParaRPr>
          </a:p>
          <a:p>
            <a:pPr>
              <a:lnSpc>
                <a:spcPct val="100000"/>
              </a:lnSpc>
              <a:spcBef>
                <a:spcPts val="45"/>
              </a:spcBef>
            </a:pPr>
            <a:endParaRPr sz="950">
              <a:latin typeface="Times New Roman"/>
              <a:cs typeface="Times New Roman"/>
            </a:endParaRPr>
          </a:p>
          <a:p>
            <a:pPr marL="12700">
              <a:lnSpc>
                <a:spcPct val="100000"/>
              </a:lnSpc>
            </a:pPr>
            <a:r>
              <a:rPr dirty="0" sz="1050" spc="15" b="1">
                <a:solidFill>
                  <a:srgbClr val="007F06"/>
                </a:solidFill>
                <a:latin typeface="Arial"/>
                <a:cs typeface="Arial"/>
              </a:rPr>
              <a:t>Valuation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Procter &amp; Gamble shares are down 9% in the year-to-date period but nearly 2.6% over the trailing 12-month period. Stocks in the Zacks sub-  industry and the Zacks Consumer Staples sector are down 8.8% and 1.9%, respectively, in the year-to-date period. Over the past year, the Zacks  sub-industry and the sector are up 2.4% and 1.3%,</a:t>
            </a:r>
            <a:r>
              <a:rPr dirty="0" sz="850">
                <a:solidFill>
                  <a:srgbClr val="3E3E3E"/>
                </a:solidFill>
                <a:latin typeface="Arial"/>
                <a:cs typeface="Arial"/>
              </a:rPr>
              <a:t> </a:t>
            </a:r>
            <a:r>
              <a:rPr dirty="0" sz="850" spc="-5">
                <a:solidFill>
                  <a:srgbClr val="3E3E3E"/>
                </a:solidFill>
                <a:latin typeface="Arial"/>
                <a:cs typeface="Arial"/>
              </a:rPr>
              <a:t>respectively.</a:t>
            </a:r>
            <a:endParaRPr sz="850">
              <a:latin typeface="Arial"/>
              <a:cs typeface="Arial"/>
            </a:endParaRPr>
          </a:p>
          <a:p>
            <a:pPr>
              <a:lnSpc>
                <a:spcPct val="100000"/>
              </a:lnSpc>
              <a:spcBef>
                <a:spcPts val="5"/>
              </a:spcBef>
            </a:pPr>
            <a:endParaRPr sz="1000">
              <a:latin typeface="Times New Roman"/>
              <a:cs typeface="Times New Roman"/>
            </a:endParaRPr>
          </a:p>
          <a:p>
            <a:pPr algn="just" marL="12700">
              <a:lnSpc>
                <a:spcPct val="100000"/>
              </a:lnSpc>
              <a:spcBef>
                <a:spcPts val="5"/>
              </a:spcBef>
            </a:pPr>
            <a:r>
              <a:rPr dirty="0" sz="850" spc="-5">
                <a:solidFill>
                  <a:srgbClr val="3E3E3E"/>
                </a:solidFill>
                <a:latin typeface="Arial"/>
                <a:cs typeface="Arial"/>
              </a:rPr>
              <a:t>The S&amp;P 500 index is up 4.5% in the year-to-date period and 23.3% in the past</a:t>
            </a:r>
            <a:r>
              <a:rPr dirty="0" sz="850" spc="1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0"/>
              </a:spcBef>
            </a:pPr>
            <a:endParaRPr sz="850">
              <a:latin typeface="Times New Roman"/>
              <a:cs typeface="Times New Roman"/>
            </a:endParaRPr>
          </a:p>
          <a:p>
            <a:pPr algn="just" marL="12700" marR="5715">
              <a:lnSpc>
                <a:spcPct val="112700"/>
              </a:lnSpc>
            </a:pPr>
            <a:r>
              <a:rPr dirty="0" sz="850" spc="-5">
                <a:solidFill>
                  <a:srgbClr val="3E3E3E"/>
                </a:solidFill>
                <a:latin typeface="Arial"/>
                <a:cs typeface="Arial"/>
              </a:rPr>
              <a:t>The stock is currently trading at 21.4X forward 12-month earnings, which compares to 21.4X for the Zacks sub-industry, 18.69X for the Zacks  sector and 22.67X for the S&amp;P 500 index.</a:t>
            </a:r>
            <a:endParaRPr sz="850">
              <a:latin typeface="Arial"/>
              <a:cs typeface="Arial"/>
            </a:endParaRPr>
          </a:p>
          <a:p>
            <a:pPr>
              <a:lnSpc>
                <a:spcPct val="100000"/>
              </a:lnSpc>
              <a:spcBef>
                <a:spcPts val="50"/>
              </a:spcBef>
            </a:pPr>
            <a:endParaRPr sz="850">
              <a:latin typeface="Times New Roman"/>
              <a:cs typeface="Times New Roman"/>
            </a:endParaRPr>
          </a:p>
          <a:p>
            <a:pPr algn="just" marL="12700" marR="6985">
              <a:lnSpc>
                <a:spcPct val="112700"/>
              </a:lnSpc>
            </a:pPr>
            <a:r>
              <a:rPr dirty="0" sz="850" spc="-5">
                <a:solidFill>
                  <a:srgbClr val="3E3E3E"/>
                </a:solidFill>
                <a:latin typeface="Arial"/>
                <a:cs typeface="Arial"/>
              </a:rPr>
              <a:t>Over the past five years, the stock has traded as high as 26.16X and as low as 16.02X, with a 5-year median of 21.75X. Our Neutral  recommendation</a:t>
            </a:r>
            <a:r>
              <a:rPr dirty="0" sz="850" spc="5">
                <a:solidFill>
                  <a:srgbClr val="3E3E3E"/>
                </a:solidFill>
                <a:latin typeface="Arial"/>
                <a:cs typeface="Arial"/>
              </a:rPr>
              <a:t> </a:t>
            </a:r>
            <a:r>
              <a:rPr dirty="0" sz="850" spc="-5">
                <a:solidFill>
                  <a:srgbClr val="3E3E3E"/>
                </a:solidFill>
                <a:latin typeface="Arial"/>
                <a:cs typeface="Arial"/>
              </a:rPr>
              <a:t>indicates</a:t>
            </a:r>
            <a:r>
              <a:rPr dirty="0" sz="850" spc="10">
                <a:solidFill>
                  <a:srgbClr val="3E3E3E"/>
                </a:solidFill>
                <a:latin typeface="Arial"/>
                <a:cs typeface="Arial"/>
              </a:rPr>
              <a:t> </a:t>
            </a:r>
            <a:r>
              <a:rPr dirty="0" sz="850" spc="-5">
                <a:solidFill>
                  <a:srgbClr val="3E3E3E"/>
                </a:solidFill>
                <a:latin typeface="Arial"/>
                <a:cs typeface="Arial"/>
              </a:rPr>
              <a:t>that</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will</a:t>
            </a:r>
            <a:r>
              <a:rPr dirty="0" sz="850" spc="10">
                <a:solidFill>
                  <a:srgbClr val="3E3E3E"/>
                </a:solidFill>
                <a:latin typeface="Arial"/>
                <a:cs typeface="Arial"/>
              </a:rPr>
              <a:t> </a:t>
            </a:r>
            <a:r>
              <a:rPr dirty="0" sz="850" spc="-5">
                <a:solidFill>
                  <a:srgbClr val="3E3E3E"/>
                </a:solidFill>
                <a:latin typeface="Arial"/>
                <a:cs typeface="Arial"/>
              </a:rPr>
              <a:t>perform</a:t>
            </a:r>
            <a:r>
              <a:rPr dirty="0" sz="850" spc="10">
                <a:solidFill>
                  <a:srgbClr val="3E3E3E"/>
                </a:solidFill>
                <a:latin typeface="Arial"/>
                <a:cs typeface="Arial"/>
              </a:rPr>
              <a:t> </a:t>
            </a:r>
            <a:r>
              <a:rPr dirty="0" sz="850" spc="-5">
                <a:solidFill>
                  <a:srgbClr val="3E3E3E"/>
                </a:solidFill>
                <a:latin typeface="Arial"/>
                <a:cs typeface="Arial"/>
              </a:rPr>
              <a:t>in-line</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the</a:t>
            </a:r>
            <a:r>
              <a:rPr dirty="0" sz="850" spc="5">
                <a:solidFill>
                  <a:srgbClr val="3E3E3E"/>
                </a:solidFill>
                <a:latin typeface="Arial"/>
                <a:cs typeface="Arial"/>
              </a:rPr>
              <a:t> </a:t>
            </a: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Our</a:t>
            </a:r>
            <a:r>
              <a:rPr dirty="0" sz="850" spc="10">
                <a:solidFill>
                  <a:srgbClr val="3E3E3E"/>
                </a:solidFill>
                <a:latin typeface="Arial"/>
                <a:cs typeface="Arial"/>
              </a:rPr>
              <a:t> </a:t>
            </a:r>
            <a:r>
              <a:rPr dirty="0" sz="850" spc="-5">
                <a:solidFill>
                  <a:srgbClr val="3E3E3E"/>
                </a:solidFill>
                <a:latin typeface="Arial"/>
                <a:cs typeface="Arial"/>
              </a:rPr>
              <a:t>$134</a:t>
            </a:r>
            <a:r>
              <a:rPr dirty="0" sz="850" spc="10">
                <a:solidFill>
                  <a:srgbClr val="3E3E3E"/>
                </a:solidFill>
                <a:latin typeface="Arial"/>
                <a:cs typeface="Arial"/>
              </a:rPr>
              <a:t> </a:t>
            </a:r>
            <a:r>
              <a:rPr dirty="0" sz="850" spc="-5">
                <a:solidFill>
                  <a:srgbClr val="3E3E3E"/>
                </a:solidFill>
                <a:latin typeface="Arial"/>
                <a:cs typeface="Arial"/>
              </a:rPr>
              <a:t>price</a:t>
            </a:r>
            <a:r>
              <a:rPr dirty="0" sz="850" spc="10">
                <a:solidFill>
                  <a:srgbClr val="3E3E3E"/>
                </a:solidFill>
                <a:latin typeface="Arial"/>
                <a:cs typeface="Arial"/>
              </a:rPr>
              <a:t> </a:t>
            </a:r>
            <a:r>
              <a:rPr dirty="0" sz="850" spc="-5">
                <a:solidFill>
                  <a:srgbClr val="3E3E3E"/>
                </a:solidFill>
                <a:latin typeface="Arial"/>
                <a:cs typeface="Arial"/>
              </a:rPr>
              <a:t>target</a:t>
            </a:r>
            <a:r>
              <a:rPr dirty="0" sz="850" spc="10">
                <a:solidFill>
                  <a:srgbClr val="3E3E3E"/>
                </a:solidFill>
                <a:latin typeface="Arial"/>
                <a:cs typeface="Arial"/>
              </a:rPr>
              <a:t> </a:t>
            </a:r>
            <a:r>
              <a:rPr dirty="0" sz="850" spc="-5">
                <a:solidFill>
                  <a:srgbClr val="3E3E3E"/>
                </a:solidFill>
                <a:latin typeface="Arial"/>
                <a:cs typeface="Arial"/>
              </a:rPr>
              <a:t>reflects</a:t>
            </a:r>
            <a:r>
              <a:rPr dirty="0" sz="850" spc="10">
                <a:solidFill>
                  <a:srgbClr val="3E3E3E"/>
                </a:solidFill>
                <a:latin typeface="Arial"/>
                <a:cs typeface="Arial"/>
              </a:rPr>
              <a:t> </a:t>
            </a:r>
            <a:r>
              <a:rPr dirty="0" sz="850" spc="-5">
                <a:solidFill>
                  <a:srgbClr val="3E3E3E"/>
                </a:solidFill>
                <a:latin typeface="Arial"/>
                <a:cs typeface="Arial"/>
              </a:rPr>
              <a:t>22.66X</a:t>
            </a:r>
            <a:r>
              <a:rPr dirty="0" sz="850" spc="10">
                <a:solidFill>
                  <a:srgbClr val="3E3E3E"/>
                </a:solidFill>
                <a:latin typeface="Arial"/>
                <a:cs typeface="Arial"/>
              </a:rPr>
              <a:t> </a:t>
            </a:r>
            <a:r>
              <a:rPr dirty="0" sz="850" spc="-5">
                <a:solidFill>
                  <a:srgbClr val="3E3E3E"/>
                </a:solidFill>
                <a:latin typeface="Arial"/>
                <a:cs typeface="Arial"/>
              </a:rPr>
              <a:t>forward</a:t>
            </a:r>
            <a:r>
              <a:rPr dirty="0" sz="850" spc="10">
                <a:solidFill>
                  <a:srgbClr val="3E3E3E"/>
                </a:solidFill>
                <a:latin typeface="Arial"/>
                <a:cs typeface="Arial"/>
              </a:rPr>
              <a:t> </a:t>
            </a:r>
            <a:r>
              <a:rPr dirty="0" sz="850" spc="-5">
                <a:solidFill>
                  <a:srgbClr val="3E3E3E"/>
                </a:solidFill>
                <a:latin typeface="Arial"/>
                <a:cs typeface="Arial"/>
              </a:rPr>
              <a:t>12-month</a:t>
            </a:r>
            <a:r>
              <a:rPr dirty="0" sz="850" spc="10">
                <a:solidFill>
                  <a:srgbClr val="3E3E3E"/>
                </a:solidFill>
                <a:latin typeface="Arial"/>
                <a:cs typeface="Arial"/>
              </a:rPr>
              <a:t> </a:t>
            </a:r>
            <a:r>
              <a:rPr dirty="0" sz="850" spc="-5">
                <a:solidFill>
                  <a:srgbClr val="3E3E3E"/>
                </a:solidFill>
                <a:latin typeface="Arial"/>
                <a:cs typeface="Arial"/>
              </a:rPr>
              <a:t>earnings.</a:t>
            </a:r>
            <a:endParaRPr sz="850">
              <a:latin typeface="Arial"/>
              <a:cs typeface="Arial"/>
            </a:endParaRPr>
          </a:p>
          <a:p>
            <a:pPr>
              <a:lnSpc>
                <a:spcPct val="100000"/>
              </a:lnSpc>
              <a:spcBef>
                <a:spcPts val="10"/>
              </a:spcBef>
            </a:pPr>
            <a:endParaRPr sz="1000">
              <a:latin typeface="Times New Roman"/>
              <a:cs typeface="Times New Roman"/>
            </a:endParaRPr>
          </a:p>
          <a:p>
            <a:pPr algn="just" marL="12700">
              <a:lnSpc>
                <a:spcPct val="100000"/>
              </a:lnSpc>
            </a:pPr>
            <a:r>
              <a:rPr dirty="0" sz="850" spc="-5">
                <a:solidFill>
                  <a:srgbClr val="3E3E3E"/>
                </a:solidFill>
                <a:latin typeface="Arial"/>
                <a:cs typeface="Arial"/>
              </a:rPr>
              <a:t>The table below shows summary valuation data for PG</a:t>
            </a:r>
            <a:endParaRPr sz="850">
              <a:latin typeface="Arial"/>
              <a:cs typeface="Arial"/>
            </a:endParaRPr>
          </a:p>
        </p:txBody>
      </p:sp>
      <p:sp>
        <p:nvSpPr>
          <p:cNvPr id="4" name="object 4"/>
          <p:cNvSpPr/>
          <p:nvPr/>
        </p:nvSpPr>
        <p:spPr>
          <a:xfrm>
            <a:off x="1852863" y="3581400"/>
            <a:ext cx="3843421" cy="242135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62986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761163" y="2961439"/>
            <a:ext cx="7194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Industry</a:t>
            </a:r>
            <a:r>
              <a:rPr dirty="0" sz="850" spc="-45">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p:txBody>
      </p:sp>
      <p:sp>
        <p:nvSpPr>
          <p:cNvPr id="4" name="object 4"/>
          <p:cNvSpPr txBox="1"/>
          <p:nvPr/>
        </p:nvSpPr>
        <p:spPr>
          <a:xfrm>
            <a:off x="441157" y="2938379"/>
            <a:ext cx="3388995" cy="407034"/>
          </a:xfrm>
          <a:prstGeom prst="rect">
            <a:avLst/>
          </a:prstGeom>
        </p:spPr>
        <p:txBody>
          <a:bodyPr wrap="square" lIns="0" tIns="17780" rIns="0" bIns="0" rtlCol="0" vert="horz">
            <a:spAutoFit/>
          </a:bodyPr>
          <a:lstStyle/>
          <a:p>
            <a:pPr marL="12700">
              <a:lnSpc>
                <a:spcPct val="100000"/>
              </a:lnSpc>
              <a:spcBef>
                <a:spcPts val="140"/>
              </a:spcBef>
              <a:tabLst>
                <a:tab pos="153416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 Soap And Cleaning</a:t>
            </a:r>
            <a:r>
              <a:rPr dirty="0" sz="850" spc="15">
                <a:solidFill>
                  <a:srgbClr val="3E3E3E"/>
                </a:solidFill>
                <a:latin typeface="Arial"/>
                <a:cs typeface="Arial"/>
              </a:rPr>
              <a:t> </a:t>
            </a:r>
            <a:r>
              <a:rPr dirty="0" sz="850" spc="-5">
                <a:solidFill>
                  <a:srgbClr val="3E3E3E"/>
                </a:solidFill>
                <a:latin typeface="Arial"/>
                <a:cs typeface="Arial"/>
              </a:rPr>
              <a:t>Materials</a:t>
            </a:r>
            <a:endParaRPr sz="850">
              <a:latin typeface="Arial"/>
              <a:cs typeface="Arial"/>
            </a:endParaRPr>
          </a:p>
          <a:p>
            <a:pPr marL="2256790">
              <a:lnSpc>
                <a:spcPct val="100000"/>
              </a:lnSpc>
              <a:spcBef>
                <a:spcPts val="795"/>
              </a:spcBef>
              <a:tabLst>
                <a:tab pos="2887345" algn="l"/>
              </a:tabLst>
            </a:pPr>
            <a:r>
              <a:rPr dirty="0" sz="750" spc="25" b="1">
                <a:solidFill>
                  <a:srgbClr val="3E3E3E"/>
                </a:solidFill>
                <a:latin typeface="Arial"/>
                <a:cs typeface="Arial"/>
              </a:rPr>
              <a:t>PG	</a:t>
            </a:r>
            <a:r>
              <a:rPr dirty="0" sz="750" spc="20" b="1">
                <a:solidFill>
                  <a:srgbClr val="3E3E3E"/>
                </a:solidFill>
                <a:latin typeface="Arial"/>
                <a:cs typeface="Arial"/>
              </a:rPr>
              <a:t>X</a:t>
            </a:r>
            <a:r>
              <a:rPr dirty="0" sz="750" spc="-65"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5" name="object 5"/>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6" name="object 6"/>
          <p:cNvSpPr txBox="1"/>
          <p:nvPr/>
        </p:nvSpPr>
        <p:spPr>
          <a:xfrm>
            <a:off x="5276181" y="3199731"/>
            <a:ext cx="24193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CHD</a:t>
            </a:r>
            <a:endParaRPr sz="750">
              <a:latin typeface="Arial"/>
              <a:cs typeface="Arial"/>
            </a:endParaRPr>
          </a:p>
        </p:txBody>
      </p:sp>
      <p:sp>
        <p:nvSpPr>
          <p:cNvPr id="7" name="object 7"/>
          <p:cNvSpPr txBox="1"/>
          <p:nvPr/>
        </p:nvSpPr>
        <p:spPr>
          <a:xfrm>
            <a:off x="5975684" y="3199731"/>
            <a:ext cx="37528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HENKY</a:t>
            </a:r>
            <a:endParaRPr sz="750">
              <a:latin typeface="Arial"/>
              <a:cs typeface="Arial"/>
            </a:endParaRPr>
          </a:p>
        </p:txBody>
      </p:sp>
      <p:sp>
        <p:nvSpPr>
          <p:cNvPr id="8" name="object 8"/>
          <p:cNvSpPr txBox="1"/>
          <p:nvPr/>
        </p:nvSpPr>
        <p:spPr>
          <a:xfrm>
            <a:off x="7036468" y="3199731"/>
            <a:ext cx="15875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UL</a:t>
            </a:r>
            <a:endParaRPr sz="750">
              <a:latin typeface="Arial"/>
              <a:cs typeface="Arial"/>
            </a:endParaRPr>
          </a:p>
        </p:txBody>
      </p:sp>
      <p:sp>
        <p:nvSpPr>
          <p:cNvPr id="9" name="object 9"/>
          <p:cNvSpPr txBox="1"/>
          <p:nvPr/>
        </p:nvSpPr>
        <p:spPr>
          <a:xfrm>
            <a:off x="302794" y="3414963"/>
            <a:ext cx="2557145" cy="145415"/>
          </a:xfrm>
          <a:prstGeom prst="rect">
            <a:avLst/>
          </a:prstGeom>
        </p:spPr>
        <p:txBody>
          <a:bodyPr wrap="square" lIns="0" tIns="17145" rIns="0" bIns="0" rtlCol="0" vert="horz">
            <a:spAutoFit/>
          </a:bodyPr>
          <a:lstStyle/>
          <a:p>
            <a:pPr marL="12700">
              <a:lnSpc>
                <a:spcPct val="100000"/>
              </a:lnSpc>
              <a:spcBef>
                <a:spcPts val="135"/>
              </a:spcBef>
              <a:tabLst>
                <a:tab pos="2226310" algn="l"/>
              </a:tabLst>
            </a:pPr>
            <a:r>
              <a:rPr dirty="0" sz="750" spc="20" b="1">
                <a:solidFill>
                  <a:srgbClr val="3E3E3E"/>
                </a:solidFill>
                <a:latin typeface="Arial"/>
                <a:cs typeface="Arial"/>
              </a:rPr>
              <a:t>Zacks</a:t>
            </a:r>
            <a:r>
              <a:rPr dirty="0" sz="750" spc="10" b="1">
                <a:solidFill>
                  <a:srgbClr val="3E3E3E"/>
                </a:solidFill>
                <a:latin typeface="Arial"/>
                <a:cs typeface="Arial"/>
              </a:rPr>
              <a:t> </a:t>
            </a:r>
            <a:r>
              <a:rPr dirty="0" sz="750" spc="20" b="1">
                <a:solidFill>
                  <a:srgbClr val="3E3E3E"/>
                </a:solidFill>
                <a:latin typeface="Arial"/>
                <a:cs typeface="Arial"/>
              </a:rPr>
              <a:t>Recommendation</a:t>
            </a:r>
            <a:r>
              <a:rPr dirty="0" sz="750" spc="10" b="1">
                <a:solidFill>
                  <a:srgbClr val="3E3E3E"/>
                </a:solidFill>
                <a:latin typeface="Arial"/>
                <a:cs typeface="Arial"/>
              </a:rPr>
              <a:t> </a:t>
            </a:r>
            <a:r>
              <a:rPr dirty="0" sz="750" spc="20" b="1">
                <a:solidFill>
                  <a:srgbClr val="3E3E3E"/>
                </a:solidFill>
                <a:latin typeface="Arial"/>
                <a:cs typeface="Arial"/>
              </a:rPr>
              <a:t>(Long</a:t>
            </a:r>
            <a:r>
              <a:rPr dirty="0" sz="750" spc="10" b="1">
                <a:solidFill>
                  <a:srgbClr val="3E3E3E"/>
                </a:solidFill>
                <a:latin typeface="Arial"/>
                <a:cs typeface="Arial"/>
              </a:rPr>
              <a:t> </a:t>
            </a:r>
            <a:r>
              <a:rPr dirty="0" sz="750" spc="20" b="1">
                <a:solidFill>
                  <a:srgbClr val="3E3E3E"/>
                </a:solidFill>
                <a:latin typeface="Arial"/>
                <a:cs typeface="Arial"/>
              </a:rPr>
              <a:t>Term)</a:t>
            </a:r>
            <a:r>
              <a:rPr dirty="0" sz="750" b="1">
                <a:solidFill>
                  <a:srgbClr val="3E3E3E"/>
                </a:solidFill>
                <a:latin typeface="Arial"/>
                <a:cs typeface="Arial"/>
              </a:rPr>
              <a:t>	</a:t>
            </a:r>
            <a:r>
              <a:rPr dirty="0" baseline="3968" sz="1050" spc="15" b="1">
                <a:solidFill>
                  <a:srgbClr val="A97730"/>
                </a:solidFill>
                <a:latin typeface="Arial"/>
                <a:cs typeface="Arial"/>
              </a:rPr>
              <a:t>Neutral</a:t>
            </a:r>
            <a:endParaRPr baseline="3968" sz="1050">
              <a:latin typeface="Arial"/>
              <a:cs typeface="Arial"/>
            </a:endParaRPr>
          </a:p>
        </p:txBody>
      </p:sp>
      <p:sp>
        <p:nvSpPr>
          <p:cNvPr id="10" name="object 10"/>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1" name="object 11"/>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2" name="object 12"/>
          <p:cNvSpPr txBox="1"/>
          <p:nvPr/>
        </p:nvSpPr>
        <p:spPr>
          <a:xfrm>
            <a:off x="5176253"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3" name="object 13"/>
          <p:cNvSpPr txBox="1"/>
          <p:nvPr/>
        </p:nvSpPr>
        <p:spPr>
          <a:xfrm>
            <a:off x="6014118"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4" name="object 14"/>
          <p:cNvSpPr txBox="1"/>
          <p:nvPr/>
        </p:nvSpPr>
        <p:spPr>
          <a:xfrm>
            <a:off x="6552197" y="3414963"/>
            <a:ext cx="64071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67090A"/>
                </a:solidFill>
                <a:latin typeface="Arial"/>
                <a:cs typeface="Arial"/>
              </a:rPr>
              <a:t>Underperform</a:t>
            </a:r>
            <a:endParaRPr sz="700">
              <a:latin typeface="Arial"/>
              <a:cs typeface="Arial"/>
            </a:endParaRPr>
          </a:p>
        </p:txBody>
      </p:sp>
      <p:sp>
        <p:nvSpPr>
          <p:cNvPr id="15" name="object 15"/>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6" name="object 16"/>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7" name="object 17"/>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18" name="object 18"/>
          <p:cNvSpPr/>
          <p:nvPr/>
        </p:nvSpPr>
        <p:spPr>
          <a:xfrm>
            <a:off x="2709946"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19" name="object 19"/>
          <p:cNvSpPr/>
          <p:nvPr/>
        </p:nvSpPr>
        <p:spPr>
          <a:xfrm>
            <a:off x="2709946"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0" name="object 20"/>
          <p:cNvSpPr/>
          <p:nvPr/>
        </p:nvSpPr>
        <p:spPr>
          <a:xfrm>
            <a:off x="2840622"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1" name="object 21"/>
          <p:cNvSpPr/>
          <p:nvPr/>
        </p:nvSpPr>
        <p:spPr>
          <a:xfrm>
            <a:off x="2709946"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2" name="object 22"/>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3" name="object 23"/>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4" name="object 24"/>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5" name="object 25"/>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26" name="object 26"/>
          <p:cNvSpPr/>
          <p:nvPr/>
        </p:nvSpPr>
        <p:spPr>
          <a:xfrm>
            <a:off x="5369593"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27" name="object 27"/>
          <p:cNvSpPr/>
          <p:nvPr/>
        </p:nvSpPr>
        <p:spPr>
          <a:xfrm>
            <a:off x="5369593"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8" name="object 28"/>
          <p:cNvSpPr/>
          <p:nvPr/>
        </p:nvSpPr>
        <p:spPr>
          <a:xfrm>
            <a:off x="5500269"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9" name="object 29"/>
          <p:cNvSpPr/>
          <p:nvPr/>
        </p:nvSpPr>
        <p:spPr>
          <a:xfrm>
            <a:off x="5369593"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0" name="object 30"/>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31" name="object 31"/>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4</a:t>
            </a:r>
            <a:endParaRPr sz="750">
              <a:latin typeface="Arial"/>
              <a:cs typeface="Arial"/>
            </a:endParaRPr>
          </a:p>
        </p:txBody>
      </p:sp>
      <p:sp>
        <p:nvSpPr>
          <p:cNvPr id="32" name="object 32"/>
          <p:cNvSpPr/>
          <p:nvPr/>
        </p:nvSpPr>
        <p:spPr>
          <a:xfrm>
            <a:off x="6207459" y="3646738"/>
            <a:ext cx="0" cy="154305"/>
          </a:xfrm>
          <a:custGeom>
            <a:avLst/>
            <a:gdLst/>
            <a:ahLst/>
            <a:cxnLst/>
            <a:rect l="l" t="t" r="r" b="b"/>
            <a:pathLst>
              <a:path w="0" h="154304">
                <a:moveTo>
                  <a:pt x="0" y="0"/>
                </a:moveTo>
                <a:lnTo>
                  <a:pt x="0" y="153736"/>
                </a:lnTo>
              </a:path>
            </a:pathLst>
          </a:custGeom>
          <a:ln w="7686">
            <a:solidFill>
              <a:srgbClr val="550202"/>
            </a:solidFill>
          </a:ln>
        </p:spPr>
        <p:txBody>
          <a:bodyPr wrap="square" lIns="0" tIns="0" rIns="0" bIns="0" rtlCol="0"/>
          <a:lstStyle/>
          <a:p/>
        </p:txBody>
      </p:sp>
      <p:sp>
        <p:nvSpPr>
          <p:cNvPr id="33" name="object 33"/>
          <p:cNvSpPr/>
          <p:nvPr/>
        </p:nvSpPr>
        <p:spPr>
          <a:xfrm>
            <a:off x="6207459" y="3646738"/>
            <a:ext cx="130810" cy="0"/>
          </a:xfrm>
          <a:custGeom>
            <a:avLst/>
            <a:gdLst/>
            <a:ahLst/>
            <a:cxnLst/>
            <a:rect l="l" t="t" r="r" b="b"/>
            <a:pathLst>
              <a:path w="130810" h="0">
                <a:moveTo>
                  <a:pt x="0" y="0"/>
                </a:moveTo>
                <a:lnTo>
                  <a:pt x="130676" y="0"/>
                </a:lnTo>
              </a:path>
            </a:pathLst>
          </a:custGeom>
          <a:ln w="7686">
            <a:solidFill>
              <a:srgbClr val="550202"/>
            </a:solidFill>
          </a:ln>
        </p:spPr>
        <p:txBody>
          <a:bodyPr wrap="square" lIns="0" tIns="0" rIns="0" bIns="0" rtlCol="0"/>
          <a:lstStyle/>
          <a:p/>
        </p:txBody>
      </p:sp>
      <p:sp>
        <p:nvSpPr>
          <p:cNvPr id="34" name="object 34"/>
          <p:cNvSpPr/>
          <p:nvPr/>
        </p:nvSpPr>
        <p:spPr>
          <a:xfrm>
            <a:off x="6338135" y="3646738"/>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35" name="object 35"/>
          <p:cNvSpPr/>
          <p:nvPr/>
        </p:nvSpPr>
        <p:spPr>
          <a:xfrm>
            <a:off x="6207459" y="3808161"/>
            <a:ext cx="130810" cy="0"/>
          </a:xfrm>
          <a:custGeom>
            <a:avLst/>
            <a:gdLst/>
            <a:ahLst/>
            <a:cxnLst/>
            <a:rect l="l" t="t" r="r" b="b"/>
            <a:pathLst>
              <a:path w="130810" h="0">
                <a:moveTo>
                  <a:pt x="0" y="0"/>
                </a:moveTo>
                <a:lnTo>
                  <a:pt x="130676" y="0"/>
                </a:lnTo>
              </a:path>
            </a:pathLst>
          </a:custGeom>
          <a:ln w="7686">
            <a:solidFill>
              <a:srgbClr val="550202"/>
            </a:solidFill>
          </a:ln>
        </p:spPr>
        <p:txBody>
          <a:bodyPr wrap="square" lIns="0" tIns="0" rIns="0" bIns="0" rtlCol="0"/>
          <a:lstStyle/>
          <a:p/>
        </p:txBody>
      </p:sp>
      <p:sp>
        <p:nvSpPr>
          <p:cNvPr id="36" name="object 36"/>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37" name="object 37"/>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4</a:t>
            </a:r>
            <a:endParaRPr sz="750">
              <a:latin typeface="Arial"/>
              <a:cs typeface="Arial"/>
            </a:endParaRPr>
          </a:p>
        </p:txBody>
      </p:sp>
      <p:sp>
        <p:nvSpPr>
          <p:cNvPr id="38" name="object 38"/>
          <p:cNvSpPr/>
          <p:nvPr/>
        </p:nvSpPr>
        <p:spPr>
          <a:xfrm>
            <a:off x="7045325" y="3646738"/>
            <a:ext cx="0" cy="154305"/>
          </a:xfrm>
          <a:custGeom>
            <a:avLst/>
            <a:gdLst/>
            <a:ahLst/>
            <a:cxnLst/>
            <a:rect l="l" t="t" r="r" b="b"/>
            <a:pathLst>
              <a:path w="0" h="154304">
                <a:moveTo>
                  <a:pt x="0" y="0"/>
                </a:moveTo>
                <a:lnTo>
                  <a:pt x="0" y="153736"/>
                </a:lnTo>
              </a:path>
            </a:pathLst>
          </a:custGeom>
          <a:ln w="7686">
            <a:solidFill>
              <a:srgbClr val="550202"/>
            </a:solidFill>
          </a:ln>
        </p:spPr>
        <p:txBody>
          <a:bodyPr wrap="square" lIns="0" tIns="0" rIns="0" bIns="0" rtlCol="0"/>
          <a:lstStyle/>
          <a:p/>
        </p:txBody>
      </p:sp>
      <p:sp>
        <p:nvSpPr>
          <p:cNvPr id="39" name="object 39"/>
          <p:cNvSpPr/>
          <p:nvPr/>
        </p:nvSpPr>
        <p:spPr>
          <a:xfrm>
            <a:off x="7045325" y="3646738"/>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40" name="object 40"/>
          <p:cNvSpPr/>
          <p:nvPr/>
        </p:nvSpPr>
        <p:spPr>
          <a:xfrm>
            <a:off x="7176001" y="3646738"/>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41" name="object 41"/>
          <p:cNvSpPr/>
          <p:nvPr/>
        </p:nvSpPr>
        <p:spPr>
          <a:xfrm>
            <a:off x="7045325" y="3808161"/>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42" name="object 42"/>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3" name="object 43"/>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22860">
              <a:lnSpc>
                <a:spcPct val="100000"/>
              </a:lnSpc>
              <a:spcBef>
                <a:spcPts val="400"/>
              </a:spcBef>
            </a:pPr>
            <a:r>
              <a:rPr dirty="0" sz="750" spc="25" b="1">
                <a:solidFill>
                  <a:srgbClr val="FFFFFF"/>
                </a:solidFill>
                <a:latin typeface="Arial"/>
                <a:cs typeface="Arial"/>
              </a:rPr>
              <a:t>C</a:t>
            </a:r>
            <a:endParaRPr sz="750">
              <a:latin typeface="Arial"/>
              <a:cs typeface="Arial"/>
            </a:endParaRPr>
          </a:p>
        </p:txBody>
      </p:sp>
      <p:sp>
        <p:nvSpPr>
          <p:cNvPr id="44" name="object 44"/>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5" name="object 45"/>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6" name="object 46"/>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47" name="object 47"/>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8" name="object 48"/>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49" name="object 49"/>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0" name="object 50"/>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1" name="object 51"/>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D</a:t>
            </a:r>
            <a:endParaRPr sz="750">
              <a:latin typeface="Arial"/>
              <a:cs typeface="Arial"/>
            </a:endParaRPr>
          </a:p>
        </p:txBody>
      </p:sp>
      <p:sp>
        <p:nvSpPr>
          <p:cNvPr id="52" name="object 52"/>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3" name="object 53"/>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4" name="object 54"/>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5" name="object 55"/>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6" name="object 56"/>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7" name="object 57"/>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58" name="object 58"/>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9" name="object 59"/>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0" name="object 60"/>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1" name="object 61"/>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2" name="object 62"/>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3" name="object 63"/>
          <p:cNvSpPr txBox="1"/>
          <p:nvPr/>
        </p:nvSpPr>
        <p:spPr>
          <a:xfrm>
            <a:off x="7059529"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64" name="object 64"/>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5" name="object 65"/>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6" name="object 66"/>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7" name="object 67"/>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8" name="object 68"/>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69" name="object 69"/>
          <p:cNvSpPr txBox="1"/>
          <p:nvPr/>
        </p:nvSpPr>
        <p:spPr>
          <a:xfrm>
            <a:off x="2432050"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315.22</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0" name="object 70"/>
          <p:cNvSpPr txBox="1"/>
          <p:nvPr/>
        </p:nvSpPr>
        <p:spPr>
          <a:xfrm>
            <a:off x="346208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42.35</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1" name="object 71"/>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28.48</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2" name="object 72"/>
          <p:cNvSpPr txBox="1"/>
          <p:nvPr/>
        </p:nvSpPr>
        <p:spPr>
          <a:xfrm>
            <a:off x="5145505"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20.36</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5983371"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42.35</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7028781" y="4052971"/>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75" name="object 75"/>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6" name="object 76"/>
          <p:cNvSpPr txBox="1"/>
          <p:nvPr/>
        </p:nvSpPr>
        <p:spPr>
          <a:xfrm>
            <a:off x="2777958"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a:t>
            </a:r>
            <a:endParaRPr sz="750">
              <a:latin typeface="Arial"/>
              <a:cs typeface="Arial"/>
            </a:endParaRPr>
          </a:p>
        </p:txBody>
      </p:sp>
      <p:sp>
        <p:nvSpPr>
          <p:cNvPr id="77" name="object 77"/>
          <p:cNvSpPr txBox="1"/>
          <p:nvPr/>
        </p:nvSpPr>
        <p:spPr>
          <a:xfrm>
            <a:off x="3669631" y="4206708"/>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6.5</a:t>
            </a:r>
            <a:endParaRPr sz="750">
              <a:latin typeface="Arial"/>
              <a:cs typeface="Arial"/>
            </a:endParaRPr>
          </a:p>
        </p:txBody>
      </p:sp>
      <p:sp>
        <p:nvSpPr>
          <p:cNvPr id="78" name="object 78"/>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79" name="object 79"/>
          <p:cNvSpPr txBox="1"/>
          <p:nvPr/>
        </p:nvSpPr>
        <p:spPr>
          <a:xfrm>
            <a:off x="5383797"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a:t>
            </a:r>
            <a:endParaRPr sz="750">
              <a:latin typeface="Arial"/>
              <a:cs typeface="Arial"/>
            </a:endParaRPr>
          </a:p>
        </p:txBody>
      </p:sp>
      <p:sp>
        <p:nvSpPr>
          <p:cNvPr id="80" name="object 80"/>
          <p:cNvSpPr txBox="1"/>
          <p:nvPr/>
        </p:nvSpPr>
        <p:spPr>
          <a:xfrm>
            <a:off x="6275471"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a:t>
            </a:r>
            <a:endParaRPr sz="750">
              <a:latin typeface="Arial"/>
              <a:cs typeface="Arial"/>
            </a:endParaRPr>
          </a:p>
        </p:txBody>
      </p:sp>
      <p:sp>
        <p:nvSpPr>
          <p:cNvPr id="81" name="object 81"/>
          <p:cNvSpPr txBox="1"/>
          <p:nvPr/>
        </p:nvSpPr>
        <p:spPr>
          <a:xfrm>
            <a:off x="711333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a:t>
            </a:r>
            <a:endParaRPr sz="750">
              <a:latin typeface="Arial"/>
              <a:cs typeface="Arial"/>
            </a:endParaRPr>
          </a:p>
        </p:txBody>
      </p:sp>
      <p:sp>
        <p:nvSpPr>
          <p:cNvPr id="82" name="object 82"/>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3" name="object 83"/>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2.47%</a:t>
            </a:r>
            <a:endParaRPr sz="750">
              <a:latin typeface="Arial"/>
              <a:cs typeface="Arial"/>
            </a:endParaRPr>
          </a:p>
        </p:txBody>
      </p:sp>
      <p:sp>
        <p:nvSpPr>
          <p:cNvPr id="84" name="object 84"/>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1.91%</a:t>
            </a:r>
            <a:endParaRPr sz="750">
              <a:latin typeface="Arial"/>
              <a:cs typeface="Arial"/>
            </a:endParaRPr>
          </a:p>
        </p:txBody>
      </p:sp>
      <p:sp>
        <p:nvSpPr>
          <p:cNvPr id="85" name="object 85"/>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1.38%</a:t>
            </a:r>
            <a:endParaRPr sz="750">
              <a:latin typeface="Arial"/>
              <a:cs typeface="Arial"/>
            </a:endParaRPr>
          </a:p>
        </p:txBody>
      </p:sp>
      <p:sp>
        <p:nvSpPr>
          <p:cNvPr id="86" name="object 86"/>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1.22%</a:t>
            </a:r>
            <a:endParaRPr sz="750">
              <a:latin typeface="Arial"/>
              <a:cs typeface="Arial"/>
            </a:endParaRPr>
          </a:p>
        </p:txBody>
      </p:sp>
      <p:sp>
        <p:nvSpPr>
          <p:cNvPr id="87" name="object 87"/>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1.37%</a:t>
            </a:r>
            <a:endParaRPr sz="750">
              <a:latin typeface="Arial"/>
              <a:cs typeface="Arial"/>
            </a:endParaRPr>
          </a:p>
        </p:txBody>
      </p:sp>
      <p:sp>
        <p:nvSpPr>
          <p:cNvPr id="88" name="object 88"/>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3.69%</a:t>
            </a:r>
            <a:endParaRPr sz="750">
              <a:latin typeface="Arial"/>
              <a:cs typeface="Arial"/>
            </a:endParaRPr>
          </a:p>
        </p:txBody>
      </p:sp>
      <p:sp>
        <p:nvSpPr>
          <p:cNvPr id="89" name="object 89"/>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0" name="object 90"/>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91" name="object 91"/>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2" name="object 92"/>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3" name="object 93"/>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4" name="object 94"/>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5" name="object 95"/>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6" name="object 96"/>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7" name="object 97"/>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8" name="object 98"/>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99" name="object 99"/>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0" name="object 100"/>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1" name="object 101"/>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2" name="object 102"/>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3" name="object 103"/>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4" name="object 104"/>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105" name="object 105"/>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6" name="object 106"/>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7" name="object 107"/>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8" name="object 108"/>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9" name="object 109"/>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0" name="object 110"/>
          <p:cNvSpPr txBox="1"/>
          <p:nvPr/>
        </p:nvSpPr>
        <p:spPr>
          <a:xfrm>
            <a:off x="7059529"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1" name="object 111"/>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2" name="object 112"/>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3" name="object 113"/>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4" name="object 114"/>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5" name="object 115"/>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6" name="object 116"/>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0.04</a:t>
            </a:r>
            <a:endParaRPr sz="750">
              <a:latin typeface="Arial"/>
              <a:cs typeface="Arial"/>
            </a:endParaRPr>
          </a:p>
        </p:txBody>
      </p:sp>
      <p:sp>
        <p:nvSpPr>
          <p:cNvPr id="117" name="object 117"/>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0.04</a:t>
            </a:r>
            <a:endParaRPr sz="750">
              <a:latin typeface="Arial"/>
              <a:cs typeface="Arial"/>
            </a:endParaRPr>
          </a:p>
        </p:txBody>
      </p:sp>
      <p:sp>
        <p:nvSpPr>
          <p:cNvPr id="118" name="object 118"/>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19" name="object 119"/>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0.01</a:t>
            </a:r>
            <a:endParaRPr sz="750">
              <a:latin typeface="Arial"/>
              <a:cs typeface="Arial"/>
            </a:endParaRPr>
          </a:p>
        </p:txBody>
      </p:sp>
      <p:sp>
        <p:nvSpPr>
          <p:cNvPr id="120" name="object 120"/>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0.09</a:t>
            </a:r>
            <a:endParaRPr sz="750">
              <a:latin typeface="Arial"/>
              <a:cs typeface="Arial"/>
            </a:endParaRPr>
          </a:p>
        </p:txBody>
      </p:sp>
      <p:sp>
        <p:nvSpPr>
          <p:cNvPr id="121" name="object 121"/>
          <p:cNvSpPr txBox="1"/>
          <p:nvPr/>
        </p:nvSpPr>
        <p:spPr>
          <a:xfrm>
            <a:off x="7028781" y="4737100"/>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22" name="object 122"/>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3" name="object 123"/>
          <p:cNvSpPr txBox="1"/>
          <p:nvPr/>
        </p:nvSpPr>
        <p:spPr>
          <a:xfrm>
            <a:off x="2578100"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16.92</a:t>
            </a:r>
            <a:endParaRPr sz="750">
              <a:latin typeface="Arial"/>
              <a:cs typeface="Arial"/>
            </a:endParaRPr>
          </a:p>
        </p:txBody>
      </p:sp>
      <p:sp>
        <p:nvSpPr>
          <p:cNvPr id="124" name="object 124"/>
          <p:cNvSpPr txBox="1"/>
          <p:nvPr/>
        </p:nvSpPr>
        <p:spPr>
          <a:xfrm>
            <a:off x="355432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17.19</a:t>
            </a:r>
            <a:endParaRPr sz="750">
              <a:latin typeface="Arial"/>
              <a:cs typeface="Arial"/>
            </a:endParaRPr>
          </a:p>
        </p:txBody>
      </p:sp>
      <p:sp>
        <p:nvSpPr>
          <p:cNvPr id="125" name="object 125"/>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15.90</a:t>
            </a:r>
            <a:endParaRPr sz="750">
              <a:latin typeface="Arial"/>
              <a:cs typeface="Arial"/>
            </a:endParaRPr>
          </a:p>
        </p:txBody>
      </p:sp>
      <p:sp>
        <p:nvSpPr>
          <p:cNvPr id="126" name="object 126"/>
          <p:cNvSpPr txBox="1"/>
          <p:nvPr/>
        </p:nvSpPr>
        <p:spPr>
          <a:xfrm>
            <a:off x="5237747"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17.96</a:t>
            </a:r>
            <a:endParaRPr sz="750">
              <a:latin typeface="Arial"/>
              <a:cs typeface="Arial"/>
            </a:endParaRPr>
          </a:p>
        </p:txBody>
      </p:sp>
      <p:sp>
        <p:nvSpPr>
          <p:cNvPr id="127" name="object 127"/>
          <p:cNvSpPr txBox="1"/>
          <p:nvPr/>
        </p:nvSpPr>
        <p:spPr>
          <a:xfrm>
            <a:off x="6190916" y="4890837"/>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28" name="object 128"/>
          <p:cNvSpPr txBox="1"/>
          <p:nvPr/>
        </p:nvSpPr>
        <p:spPr>
          <a:xfrm>
            <a:off x="7028781" y="4890837"/>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29" name="object 129"/>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0" name="object 130"/>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3.10</a:t>
            </a:r>
            <a:endParaRPr sz="750">
              <a:latin typeface="Arial"/>
              <a:cs typeface="Arial"/>
            </a:endParaRPr>
          </a:p>
        </p:txBody>
      </p:sp>
      <p:sp>
        <p:nvSpPr>
          <p:cNvPr id="131" name="object 131"/>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3.42</a:t>
            </a:r>
            <a:endParaRPr sz="750">
              <a:latin typeface="Arial"/>
              <a:cs typeface="Arial"/>
            </a:endParaRPr>
          </a:p>
        </p:txBody>
      </p:sp>
      <p:sp>
        <p:nvSpPr>
          <p:cNvPr id="132" name="object 132"/>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2.36</a:t>
            </a:r>
            <a:endParaRPr sz="750">
              <a:latin typeface="Arial"/>
              <a:cs typeface="Arial"/>
            </a:endParaRPr>
          </a:p>
        </p:txBody>
      </p:sp>
      <p:sp>
        <p:nvSpPr>
          <p:cNvPr id="133" name="object 133"/>
          <p:cNvSpPr txBox="1"/>
          <p:nvPr/>
        </p:nvSpPr>
        <p:spPr>
          <a:xfrm>
            <a:off x="5299242"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3.42</a:t>
            </a:r>
            <a:endParaRPr sz="750">
              <a:latin typeface="Arial"/>
              <a:cs typeface="Arial"/>
            </a:endParaRPr>
          </a:p>
        </p:txBody>
      </p:sp>
      <p:sp>
        <p:nvSpPr>
          <p:cNvPr id="134" name="object 134"/>
          <p:cNvSpPr txBox="1"/>
          <p:nvPr/>
        </p:nvSpPr>
        <p:spPr>
          <a:xfrm>
            <a:off x="6190916" y="5044574"/>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35" name="object 135"/>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5.87</a:t>
            </a:r>
            <a:endParaRPr sz="750">
              <a:latin typeface="Arial"/>
              <a:cs typeface="Arial"/>
            </a:endParaRPr>
          </a:p>
        </p:txBody>
      </p:sp>
      <p:sp>
        <p:nvSpPr>
          <p:cNvPr id="136" name="object 136"/>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37" name="object 137"/>
          <p:cNvSpPr txBox="1"/>
          <p:nvPr/>
        </p:nvSpPr>
        <p:spPr>
          <a:xfrm>
            <a:off x="263959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6.61</a:t>
            </a:r>
            <a:endParaRPr sz="750">
              <a:latin typeface="Arial"/>
              <a:cs typeface="Arial"/>
            </a:endParaRPr>
          </a:p>
        </p:txBody>
      </p:sp>
      <p:sp>
        <p:nvSpPr>
          <p:cNvPr id="138" name="object 138"/>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5.86</a:t>
            </a:r>
            <a:endParaRPr sz="750">
              <a:latin typeface="Arial"/>
              <a:cs typeface="Arial"/>
            </a:endParaRPr>
          </a:p>
        </p:txBody>
      </p:sp>
      <p:sp>
        <p:nvSpPr>
          <p:cNvPr id="139" name="object 139"/>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3.90</a:t>
            </a:r>
            <a:endParaRPr sz="750">
              <a:latin typeface="Arial"/>
              <a:cs typeface="Arial"/>
            </a:endParaRPr>
          </a:p>
        </p:txBody>
      </p:sp>
      <p:sp>
        <p:nvSpPr>
          <p:cNvPr id="140" name="object 140"/>
          <p:cNvSpPr txBox="1"/>
          <p:nvPr/>
        </p:nvSpPr>
        <p:spPr>
          <a:xfrm>
            <a:off x="5299242"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6.83</a:t>
            </a:r>
            <a:endParaRPr sz="750">
              <a:latin typeface="Arial"/>
              <a:cs typeface="Arial"/>
            </a:endParaRPr>
          </a:p>
        </p:txBody>
      </p:sp>
      <p:sp>
        <p:nvSpPr>
          <p:cNvPr id="141" name="object 141"/>
          <p:cNvSpPr txBox="1"/>
          <p:nvPr/>
        </p:nvSpPr>
        <p:spPr>
          <a:xfrm>
            <a:off x="6137108"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2.11</a:t>
            </a:r>
            <a:endParaRPr sz="750">
              <a:latin typeface="Arial"/>
              <a:cs typeface="Arial"/>
            </a:endParaRPr>
          </a:p>
        </p:txBody>
      </p:sp>
      <p:sp>
        <p:nvSpPr>
          <p:cNvPr id="142" name="object 142"/>
          <p:cNvSpPr txBox="1"/>
          <p:nvPr/>
        </p:nvSpPr>
        <p:spPr>
          <a:xfrm>
            <a:off x="697497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3.21</a:t>
            </a:r>
            <a:endParaRPr sz="750">
              <a:latin typeface="Arial"/>
              <a:cs typeface="Arial"/>
            </a:endParaRPr>
          </a:p>
        </p:txBody>
      </p:sp>
      <p:sp>
        <p:nvSpPr>
          <p:cNvPr id="143" name="object 143"/>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4" name="object 144"/>
          <p:cNvSpPr txBox="1"/>
          <p:nvPr/>
        </p:nvSpPr>
        <p:spPr>
          <a:xfrm>
            <a:off x="2578100"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19.26</a:t>
            </a:r>
            <a:endParaRPr sz="750">
              <a:latin typeface="Arial"/>
              <a:cs typeface="Arial"/>
            </a:endParaRPr>
          </a:p>
        </p:txBody>
      </p:sp>
      <p:sp>
        <p:nvSpPr>
          <p:cNvPr id="145" name="object 145"/>
          <p:cNvSpPr txBox="1"/>
          <p:nvPr/>
        </p:nvSpPr>
        <p:spPr>
          <a:xfrm>
            <a:off x="355432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19.76</a:t>
            </a:r>
            <a:endParaRPr sz="750">
              <a:latin typeface="Arial"/>
              <a:cs typeface="Arial"/>
            </a:endParaRPr>
          </a:p>
        </p:txBody>
      </p:sp>
      <p:sp>
        <p:nvSpPr>
          <p:cNvPr id="146" name="object 146"/>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15.91</a:t>
            </a:r>
            <a:endParaRPr sz="750">
              <a:latin typeface="Arial"/>
              <a:cs typeface="Arial"/>
            </a:endParaRPr>
          </a:p>
        </p:txBody>
      </p:sp>
      <p:sp>
        <p:nvSpPr>
          <p:cNvPr id="147" name="object 147"/>
          <p:cNvSpPr txBox="1"/>
          <p:nvPr/>
        </p:nvSpPr>
        <p:spPr>
          <a:xfrm>
            <a:off x="5237747"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22.87</a:t>
            </a:r>
            <a:endParaRPr sz="750">
              <a:latin typeface="Arial"/>
              <a:cs typeface="Arial"/>
            </a:endParaRPr>
          </a:p>
        </p:txBody>
      </p:sp>
      <p:sp>
        <p:nvSpPr>
          <p:cNvPr id="148" name="object 148"/>
          <p:cNvSpPr txBox="1"/>
          <p:nvPr/>
        </p:nvSpPr>
        <p:spPr>
          <a:xfrm>
            <a:off x="6075613"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12.51</a:t>
            </a:r>
            <a:endParaRPr sz="750">
              <a:latin typeface="Arial"/>
              <a:cs typeface="Arial"/>
            </a:endParaRPr>
          </a:p>
        </p:txBody>
      </p:sp>
      <p:sp>
        <p:nvSpPr>
          <p:cNvPr id="149" name="object 149"/>
          <p:cNvSpPr txBox="1"/>
          <p:nvPr/>
        </p:nvSpPr>
        <p:spPr>
          <a:xfrm>
            <a:off x="6974974"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6.64</a:t>
            </a:r>
            <a:endParaRPr sz="750">
              <a:latin typeface="Arial"/>
              <a:cs typeface="Arial"/>
            </a:endParaRPr>
          </a:p>
        </p:txBody>
      </p:sp>
      <p:sp>
        <p:nvSpPr>
          <p:cNvPr id="150" name="object 150"/>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1" name="object 151"/>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22.62</a:t>
            </a:r>
            <a:endParaRPr sz="750">
              <a:latin typeface="Arial"/>
              <a:cs typeface="Arial"/>
            </a:endParaRPr>
          </a:p>
        </p:txBody>
      </p:sp>
      <p:sp>
        <p:nvSpPr>
          <p:cNvPr id="152" name="object 152"/>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22.45</a:t>
            </a:r>
            <a:endParaRPr sz="750">
              <a:latin typeface="Arial"/>
              <a:cs typeface="Arial"/>
            </a:endParaRPr>
          </a:p>
        </p:txBody>
      </p:sp>
      <p:sp>
        <p:nvSpPr>
          <p:cNvPr id="153" name="object 153"/>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21.22</a:t>
            </a:r>
            <a:endParaRPr sz="750">
              <a:latin typeface="Arial"/>
              <a:cs typeface="Arial"/>
            </a:endParaRPr>
          </a:p>
        </p:txBody>
      </p:sp>
      <p:sp>
        <p:nvSpPr>
          <p:cNvPr id="154" name="object 154"/>
          <p:cNvSpPr txBox="1"/>
          <p:nvPr/>
        </p:nvSpPr>
        <p:spPr>
          <a:xfrm>
            <a:off x="5237747"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27.39</a:t>
            </a:r>
            <a:endParaRPr sz="750">
              <a:latin typeface="Arial"/>
              <a:cs typeface="Arial"/>
            </a:endParaRPr>
          </a:p>
        </p:txBody>
      </p:sp>
      <p:sp>
        <p:nvSpPr>
          <p:cNvPr id="155" name="object 155"/>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16.85</a:t>
            </a:r>
            <a:endParaRPr sz="750">
              <a:latin typeface="Arial"/>
              <a:cs typeface="Arial"/>
            </a:endParaRPr>
          </a:p>
        </p:txBody>
      </p:sp>
      <p:sp>
        <p:nvSpPr>
          <p:cNvPr id="156" name="object 156"/>
          <p:cNvSpPr txBox="1"/>
          <p:nvPr/>
        </p:nvSpPr>
        <p:spPr>
          <a:xfrm>
            <a:off x="691347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18.77</a:t>
            </a:r>
            <a:endParaRPr sz="750">
              <a:latin typeface="Arial"/>
              <a:cs typeface="Arial"/>
            </a:endParaRPr>
          </a:p>
        </p:txBody>
      </p:sp>
      <p:sp>
        <p:nvSpPr>
          <p:cNvPr id="157" name="object 157"/>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58" name="object 158"/>
          <p:cNvSpPr txBox="1"/>
          <p:nvPr/>
        </p:nvSpPr>
        <p:spPr>
          <a:xfrm>
            <a:off x="263959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4.26</a:t>
            </a:r>
            <a:endParaRPr sz="750">
              <a:latin typeface="Arial"/>
              <a:cs typeface="Arial"/>
            </a:endParaRPr>
          </a:p>
        </p:txBody>
      </p:sp>
      <p:sp>
        <p:nvSpPr>
          <p:cNvPr id="159" name="object 159"/>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3.49</a:t>
            </a:r>
            <a:endParaRPr sz="750">
              <a:latin typeface="Arial"/>
              <a:cs typeface="Arial"/>
            </a:endParaRPr>
          </a:p>
        </p:txBody>
      </p:sp>
      <p:sp>
        <p:nvSpPr>
          <p:cNvPr id="160" name="object 160"/>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3.30</a:t>
            </a:r>
            <a:endParaRPr sz="750">
              <a:latin typeface="Arial"/>
              <a:cs typeface="Arial"/>
            </a:endParaRPr>
          </a:p>
        </p:txBody>
      </p:sp>
      <p:sp>
        <p:nvSpPr>
          <p:cNvPr id="161" name="object 161"/>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4.16</a:t>
            </a:r>
            <a:endParaRPr sz="750">
              <a:latin typeface="Arial"/>
              <a:cs typeface="Arial"/>
            </a:endParaRPr>
          </a:p>
        </p:txBody>
      </p:sp>
      <p:sp>
        <p:nvSpPr>
          <p:cNvPr id="162" name="object 162"/>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1.88</a:t>
            </a:r>
            <a:endParaRPr sz="750">
              <a:latin typeface="Arial"/>
              <a:cs typeface="Arial"/>
            </a:endParaRPr>
          </a:p>
        </p:txBody>
      </p:sp>
      <p:sp>
        <p:nvSpPr>
          <p:cNvPr id="163" name="object 163"/>
          <p:cNvSpPr txBox="1"/>
          <p:nvPr/>
        </p:nvSpPr>
        <p:spPr>
          <a:xfrm>
            <a:off x="7028781" y="5659521"/>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64" name="object 164"/>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5" name="object 165"/>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4.4</a:t>
            </a:r>
            <a:r>
              <a:rPr dirty="0" sz="750">
                <a:solidFill>
                  <a:srgbClr val="3E3E3E"/>
                </a:solidFill>
                <a:latin typeface="Arial"/>
                <a:cs typeface="Arial"/>
                <a:hlinkClick r:id="rId17"/>
              </a:rPr>
              <a:t>2</a:t>
            </a:r>
            <a:r>
              <a:rPr dirty="0" sz="750" spc="30">
                <a:solidFill>
                  <a:srgbClr val="3E3E3E"/>
                </a:solidFill>
                <a:latin typeface="Arial"/>
                <a:cs typeface="Arial"/>
              </a:rPr>
              <a:t>%</a:t>
            </a:r>
            <a:endParaRPr sz="750">
              <a:latin typeface="Arial"/>
              <a:cs typeface="Arial"/>
            </a:endParaRPr>
          </a:p>
        </p:txBody>
      </p:sp>
      <p:sp>
        <p:nvSpPr>
          <p:cNvPr id="166" name="object 166"/>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4.4</a:t>
            </a:r>
            <a:r>
              <a:rPr dirty="0" sz="750">
                <a:solidFill>
                  <a:srgbClr val="3E3E3E"/>
                </a:solidFill>
                <a:latin typeface="Arial"/>
                <a:cs typeface="Arial"/>
                <a:hlinkClick r:id="rId17"/>
              </a:rPr>
              <a:t>5</a:t>
            </a:r>
            <a:r>
              <a:rPr dirty="0" sz="750" spc="30">
                <a:solidFill>
                  <a:srgbClr val="3E3E3E"/>
                </a:solidFill>
                <a:latin typeface="Arial"/>
                <a:cs typeface="Arial"/>
              </a:rPr>
              <a:t>%</a:t>
            </a:r>
            <a:endParaRPr sz="750">
              <a:latin typeface="Arial"/>
              <a:cs typeface="Arial"/>
            </a:endParaRPr>
          </a:p>
        </p:txBody>
      </p:sp>
      <p:sp>
        <p:nvSpPr>
          <p:cNvPr id="167" name="object 167"/>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4.61%</a:t>
            </a:r>
            <a:endParaRPr sz="750">
              <a:latin typeface="Arial"/>
              <a:cs typeface="Arial"/>
            </a:endParaRPr>
          </a:p>
        </p:txBody>
      </p:sp>
      <p:sp>
        <p:nvSpPr>
          <p:cNvPr id="168" name="object 168"/>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3.6</a:t>
            </a:r>
            <a:r>
              <a:rPr dirty="0" sz="750">
                <a:solidFill>
                  <a:srgbClr val="3E3E3E"/>
                </a:solidFill>
                <a:latin typeface="Arial"/>
                <a:cs typeface="Arial"/>
                <a:hlinkClick r:id="rId18"/>
              </a:rPr>
              <a:t>5</a:t>
            </a:r>
            <a:r>
              <a:rPr dirty="0" sz="750" spc="30">
                <a:solidFill>
                  <a:srgbClr val="3E3E3E"/>
                </a:solidFill>
                <a:latin typeface="Arial"/>
                <a:cs typeface="Arial"/>
              </a:rPr>
              <a:t>%</a:t>
            </a:r>
            <a:endParaRPr sz="750">
              <a:latin typeface="Arial"/>
              <a:cs typeface="Arial"/>
            </a:endParaRPr>
          </a:p>
        </p:txBody>
      </p:sp>
      <p:sp>
        <p:nvSpPr>
          <p:cNvPr id="169" name="object 169"/>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5.9</a:t>
            </a:r>
            <a:r>
              <a:rPr dirty="0" sz="750">
                <a:solidFill>
                  <a:srgbClr val="3E3E3E"/>
                </a:solidFill>
                <a:latin typeface="Arial"/>
                <a:cs typeface="Arial"/>
                <a:hlinkClick r:id="rId19"/>
              </a:rPr>
              <a:t>2</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688273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5.3</a:t>
            </a:r>
            <a:r>
              <a:rPr dirty="0" sz="750">
                <a:solidFill>
                  <a:srgbClr val="3E3E3E"/>
                </a:solidFill>
                <a:latin typeface="Arial"/>
                <a:cs typeface="Arial"/>
                <a:hlinkClick r:id="rId20"/>
              </a:rPr>
              <a:t>3</a:t>
            </a:r>
            <a:r>
              <a:rPr dirty="0" sz="750" spc="30">
                <a:solidFill>
                  <a:srgbClr val="3E3E3E"/>
                </a:solidFill>
                <a:latin typeface="Arial"/>
                <a:cs typeface="Arial"/>
              </a:rPr>
              <a:t>%</a:t>
            </a:r>
            <a:endParaRPr sz="750">
              <a:latin typeface="Arial"/>
              <a:cs typeface="Arial"/>
            </a:endParaRPr>
          </a:p>
        </p:txBody>
      </p:sp>
      <p:sp>
        <p:nvSpPr>
          <p:cNvPr id="171" name="object 171"/>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2" name="object 172"/>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0.47</a:t>
            </a:r>
            <a:endParaRPr sz="750">
              <a:latin typeface="Arial"/>
              <a:cs typeface="Arial"/>
            </a:endParaRPr>
          </a:p>
        </p:txBody>
      </p:sp>
      <p:sp>
        <p:nvSpPr>
          <p:cNvPr id="173" name="object 173"/>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0.54</a:t>
            </a:r>
            <a:endParaRPr sz="750">
              <a:latin typeface="Arial"/>
              <a:cs typeface="Arial"/>
            </a:endParaRPr>
          </a:p>
        </p:txBody>
      </p:sp>
      <p:sp>
        <p:nvSpPr>
          <p:cNvPr id="174" name="object 174"/>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0.67</a:t>
            </a:r>
            <a:endParaRPr sz="750">
              <a:latin typeface="Arial"/>
              <a:cs typeface="Arial"/>
            </a:endParaRPr>
          </a:p>
        </p:txBody>
      </p:sp>
      <p:sp>
        <p:nvSpPr>
          <p:cNvPr id="175" name="object 175"/>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0.60</a:t>
            </a:r>
            <a:endParaRPr sz="750">
              <a:latin typeface="Arial"/>
              <a:cs typeface="Arial"/>
            </a:endParaRPr>
          </a:p>
        </p:txBody>
      </p:sp>
      <p:sp>
        <p:nvSpPr>
          <p:cNvPr id="176" name="object 176"/>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0.09</a:t>
            </a:r>
            <a:endParaRPr sz="750">
              <a:latin typeface="Arial"/>
              <a:cs typeface="Arial"/>
            </a:endParaRPr>
          </a:p>
        </p:txBody>
      </p:sp>
      <p:sp>
        <p:nvSpPr>
          <p:cNvPr id="177" name="object 177"/>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0.00</a:t>
            </a:r>
            <a:endParaRPr sz="750">
              <a:latin typeface="Arial"/>
              <a:cs typeface="Arial"/>
            </a:endParaRPr>
          </a:p>
        </p:txBody>
      </p:sp>
      <p:sp>
        <p:nvSpPr>
          <p:cNvPr id="178" name="object 178"/>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79" name="object 179"/>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6.65</a:t>
            </a:r>
            <a:endParaRPr sz="750">
              <a:latin typeface="Arial"/>
              <a:cs typeface="Arial"/>
            </a:endParaRPr>
          </a:p>
        </p:txBody>
      </p:sp>
      <p:sp>
        <p:nvSpPr>
          <p:cNvPr id="180" name="object 180"/>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3.67</a:t>
            </a:r>
            <a:endParaRPr sz="750">
              <a:latin typeface="Arial"/>
              <a:cs typeface="Arial"/>
            </a:endParaRPr>
          </a:p>
        </p:txBody>
      </p:sp>
      <p:sp>
        <p:nvSpPr>
          <p:cNvPr id="181" name="object 181"/>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6.78</a:t>
            </a:r>
            <a:endParaRPr sz="750">
              <a:latin typeface="Arial"/>
              <a:cs typeface="Arial"/>
            </a:endParaRPr>
          </a:p>
        </p:txBody>
      </p:sp>
      <p:sp>
        <p:nvSpPr>
          <p:cNvPr id="182" name="object 182"/>
          <p:cNvSpPr txBox="1"/>
          <p:nvPr/>
        </p:nvSpPr>
        <p:spPr>
          <a:xfrm>
            <a:off x="5299242"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3.63</a:t>
            </a:r>
            <a:endParaRPr sz="750">
              <a:latin typeface="Arial"/>
              <a:cs typeface="Arial"/>
            </a:endParaRPr>
          </a:p>
        </p:txBody>
      </p:sp>
      <p:sp>
        <p:nvSpPr>
          <p:cNvPr id="183" name="object 183"/>
          <p:cNvSpPr txBox="1"/>
          <p:nvPr/>
        </p:nvSpPr>
        <p:spPr>
          <a:xfrm>
            <a:off x="6137108"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1.93</a:t>
            </a:r>
            <a:endParaRPr sz="750">
              <a:latin typeface="Arial"/>
              <a:cs typeface="Arial"/>
            </a:endParaRPr>
          </a:p>
        </p:txBody>
      </p:sp>
      <p:sp>
        <p:nvSpPr>
          <p:cNvPr id="184" name="object 184"/>
          <p:cNvSpPr txBox="1"/>
          <p:nvPr/>
        </p:nvSpPr>
        <p:spPr>
          <a:xfrm>
            <a:off x="697497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8.31</a:t>
            </a:r>
            <a:endParaRPr sz="750">
              <a:latin typeface="Arial"/>
              <a:cs typeface="Arial"/>
            </a:endParaRPr>
          </a:p>
        </p:txBody>
      </p:sp>
      <p:sp>
        <p:nvSpPr>
          <p:cNvPr id="185" name="object 185"/>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6" name="object 186"/>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B</a:t>
            </a:r>
            <a:endParaRPr sz="750">
              <a:latin typeface="Arial"/>
              <a:cs typeface="Arial"/>
            </a:endParaRPr>
          </a:p>
        </p:txBody>
      </p:sp>
      <p:sp>
        <p:nvSpPr>
          <p:cNvPr id="187" name="object 187"/>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88" name="object 188"/>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89" name="object 189"/>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0" name="object 190"/>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1" name="object 191"/>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2" name="object 192"/>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3" name="object 193"/>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4" name="object 194"/>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95" name="object 195"/>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6" name="object 196"/>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7" name="object 197"/>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8" name="object 198"/>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9" name="object 199"/>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0" name="object 200"/>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201" name="object 201"/>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2" name="object 202"/>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3" name="object 203"/>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4" name="object 204"/>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5" name="object 205"/>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6" name="object 206"/>
          <p:cNvSpPr txBox="1"/>
          <p:nvPr/>
        </p:nvSpPr>
        <p:spPr>
          <a:xfrm>
            <a:off x="7059529"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07" name="object 207"/>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8" name="object 208"/>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9" name="object 209"/>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0" name="object 210"/>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1" name="object 211"/>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2" name="object 212"/>
          <p:cNvSpPr txBox="1"/>
          <p:nvPr/>
        </p:nvSpPr>
        <p:spPr>
          <a:xfrm>
            <a:off x="2547352"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8.79%</a:t>
            </a:r>
            <a:endParaRPr sz="750">
              <a:latin typeface="Arial"/>
              <a:cs typeface="Arial"/>
            </a:endParaRPr>
          </a:p>
        </p:txBody>
      </p:sp>
      <p:sp>
        <p:nvSpPr>
          <p:cNvPr id="213" name="object 213"/>
          <p:cNvSpPr txBox="1"/>
          <p:nvPr/>
        </p:nvSpPr>
        <p:spPr>
          <a:xfrm>
            <a:off x="3469773"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11.79%</a:t>
            </a:r>
            <a:endParaRPr sz="750">
              <a:latin typeface="Arial"/>
              <a:cs typeface="Arial"/>
            </a:endParaRPr>
          </a:p>
        </p:txBody>
      </p:sp>
      <p:sp>
        <p:nvSpPr>
          <p:cNvPr id="214" name="object 214"/>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15" name="object 215"/>
          <p:cNvSpPr txBox="1"/>
          <p:nvPr/>
        </p:nvSpPr>
        <p:spPr>
          <a:xfrm>
            <a:off x="5153192"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12.86%</a:t>
            </a:r>
            <a:endParaRPr sz="750">
              <a:latin typeface="Arial"/>
              <a:cs typeface="Arial"/>
            </a:endParaRPr>
          </a:p>
        </p:txBody>
      </p:sp>
      <p:sp>
        <p:nvSpPr>
          <p:cNvPr id="216" name="object 216"/>
          <p:cNvSpPr txBox="1"/>
          <p:nvPr/>
        </p:nvSpPr>
        <p:spPr>
          <a:xfrm>
            <a:off x="6190916" y="6497387"/>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17" name="object 217"/>
          <p:cNvSpPr txBox="1"/>
          <p:nvPr/>
        </p:nvSpPr>
        <p:spPr>
          <a:xfrm>
            <a:off x="7028781" y="6497387"/>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18" name="object 218"/>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19" name="object 219"/>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10.55%</a:t>
            </a:r>
            <a:endParaRPr sz="750">
              <a:latin typeface="Arial"/>
              <a:cs typeface="Arial"/>
            </a:endParaRPr>
          </a:p>
        </p:txBody>
      </p:sp>
      <p:sp>
        <p:nvSpPr>
          <p:cNvPr id="220" name="object 220"/>
          <p:cNvSpPr txBox="1"/>
          <p:nvPr/>
        </p:nvSpPr>
        <p:spPr>
          <a:xfrm>
            <a:off x="3523581" y="665112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7.85%</a:t>
            </a:r>
            <a:endParaRPr sz="750">
              <a:latin typeface="Arial"/>
              <a:cs typeface="Arial"/>
            </a:endParaRPr>
          </a:p>
        </p:txBody>
      </p:sp>
      <p:sp>
        <p:nvSpPr>
          <p:cNvPr id="221" name="object 221"/>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14.54%</a:t>
            </a:r>
            <a:endParaRPr sz="750">
              <a:latin typeface="Arial"/>
              <a:cs typeface="Arial"/>
            </a:endParaRPr>
          </a:p>
        </p:txBody>
      </p:sp>
      <p:sp>
        <p:nvSpPr>
          <p:cNvPr id="222" name="object 222"/>
          <p:cNvSpPr txBox="1"/>
          <p:nvPr/>
        </p:nvSpPr>
        <p:spPr>
          <a:xfrm>
            <a:off x="5207000" y="665112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7.21%</a:t>
            </a:r>
            <a:endParaRPr sz="750">
              <a:latin typeface="Arial"/>
              <a:cs typeface="Arial"/>
            </a:endParaRPr>
          </a:p>
        </p:txBody>
      </p:sp>
      <p:sp>
        <p:nvSpPr>
          <p:cNvPr id="223" name="object 223"/>
          <p:cNvSpPr txBox="1"/>
          <p:nvPr/>
        </p:nvSpPr>
        <p:spPr>
          <a:xfrm>
            <a:off x="5991058"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17.62%</a:t>
            </a:r>
            <a:endParaRPr sz="750">
              <a:latin typeface="Arial"/>
              <a:cs typeface="Arial"/>
            </a:endParaRPr>
          </a:p>
        </p:txBody>
      </p:sp>
      <p:sp>
        <p:nvSpPr>
          <p:cNvPr id="224" name="object 224"/>
          <p:cNvSpPr txBox="1"/>
          <p:nvPr/>
        </p:nvSpPr>
        <p:spPr>
          <a:xfrm>
            <a:off x="6882731" y="665112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3.89%</a:t>
            </a:r>
            <a:endParaRPr sz="750">
              <a:latin typeface="Arial"/>
              <a:cs typeface="Arial"/>
            </a:endParaRPr>
          </a:p>
        </p:txBody>
      </p:sp>
      <p:sp>
        <p:nvSpPr>
          <p:cNvPr id="225" name="object 225"/>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6" name="object 226"/>
          <p:cNvSpPr txBox="1"/>
          <p:nvPr/>
        </p:nvSpPr>
        <p:spPr>
          <a:xfrm>
            <a:off x="2493544"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11.93%</a:t>
            </a:r>
            <a:endParaRPr sz="750">
              <a:latin typeface="Arial"/>
              <a:cs typeface="Arial"/>
            </a:endParaRPr>
          </a:p>
        </p:txBody>
      </p:sp>
      <p:sp>
        <p:nvSpPr>
          <p:cNvPr id="227" name="object 227"/>
          <p:cNvSpPr txBox="1"/>
          <p:nvPr/>
        </p:nvSpPr>
        <p:spPr>
          <a:xfrm>
            <a:off x="352358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9.55%</a:t>
            </a:r>
            <a:endParaRPr sz="750">
              <a:latin typeface="Arial"/>
              <a:cs typeface="Arial"/>
            </a:endParaRPr>
          </a:p>
        </p:txBody>
      </p:sp>
      <p:sp>
        <p:nvSpPr>
          <p:cNvPr id="228" name="object 228"/>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0.72%</a:t>
            </a:r>
            <a:endParaRPr sz="750">
              <a:latin typeface="Arial"/>
              <a:cs typeface="Arial"/>
            </a:endParaRPr>
          </a:p>
        </p:txBody>
      </p:sp>
      <p:sp>
        <p:nvSpPr>
          <p:cNvPr id="229" name="object 229"/>
          <p:cNvSpPr txBox="1"/>
          <p:nvPr/>
        </p:nvSpPr>
        <p:spPr>
          <a:xfrm>
            <a:off x="5153192"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12.83%</a:t>
            </a:r>
            <a:endParaRPr sz="750">
              <a:latin typeface="Arial"/>
              <a:cs typeface="Arial"/>
            </a:endParaRPr>
          </a:p>
        </p:txBody>
      </p:sp>
      <p:sp>
        <p:nvSpPr>
          <p:cNvPr id="230" name="object 230"/>
          <p:cNvSpPr txBox="1"/>
          <p:nvPr/>
        </p:nvSpPr>
        <p:spPr>
          <a:xfrm>
            <a:off x="6014118"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-2.86%</a:t>
            </a:r>
            <a:endParaRPr sz="750">
              <a:latin typeface="Arial"/>
              <a:cs typeface="Arial"/>
            </a:endParaRPr>
          </a:p>
        </p:txBody>
      </p:sp>
      <p:sp>
        <p:nvSpPr>
          <p:cNvPr id="231" name="object 231"/>
          <p:cNvSpPr txBox="1"/>
          <p:nvPr/>
        </p:nvSpPr>
        <p:spPr>
          <a:xfrm>
            <a:off x="688273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0.57%</a:t>
            </a:r>
            <a:endParaRPr sz="750">
              <a:latin typeface="Arial"/>
              <a:cs typeface="Arial"/>
            </a:endParaRPr>
          </a:p>
        </p:txBody>
      </p:sp>
      <p:sp>
        <p:nvSpPr>
          <p:cNvPr id="232" name="object 232"/>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3" name="object 233"/>
          <p:cNvSpPr txBox="1"/>
          <p:nvPr/>
        </p:nvSpPr>
        <p:spPr>
          <a:xfrm>
            <a:off x="2547352"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2.25%</a:t>
            </a:r>
            <a:endParaRPr sz="750">
              <a:latin typeface="Arial"/>
              <a:cs typeface="Arial"/>
            </a:endParaRPr>
          </a:p>
        </p:txBody>
      </p:sp>
      <p:sp>
        <p:nvSpPr>
          <p:cNvPr id="234" name="object 234"/>
          <p:cNvSpPr txBox="1"/>
          <p:nvPr/>
        </p:nvSpPr>
        <p:spPr>
          <a:xfrm>
            <a:off x="3523581"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9.13%</a:t>
            </a:r>
            <a:endParaRPr sz="750">
              <a:latin typeface="Arial"/>
              <a:cs typeface="Arial"/>
            </a:endParaRPr>
          </a:p>
        </p:txBody>
      </p:sp>
      <p:sp>
        <p:nvSpPr>
          <p:cNvPr id="235" name="object 235"/>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7.32%</a:t>
            </a:r>
            <a:endParaRPr sz="750">
              <a:latin typeface="Arial"/>
              <a:cs typeface="Arial"/>
            </a:endParaRPr>
          </a:p>
        </p:txBody>
      </p:sp>
      <p:sp>
        <p:nvSpPr>
          <p:cNvPr id="236" name="object 236"/>
          <p:cNvSpPr txBox="1"/>
          <p:nvPr/>
        </p:nvSpPr>
        <p:spPr>
          <a:xfrm>
            <a:off x="5153192"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11.02%</a:t>
            </a:r>
            <a:endParaRPr sz="750">
              <a:latin typeface="Arial"/>
              <a:cs typeface="Arial"/>
            </a:endParaRPr>
          </a:p>
        </p:txBody>
      </p:sp>
      <p:sp>
        <p:nvSpPr>
          <p:cNvPr id="237" name="object 237"/>
          <p:cNvSpPr txBox="1"/>
          <p:nvPr/>
        </p:nvSpPr>
        <p:spPr>
          <a:xfrm>
            <a:off x="6044866"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5.53%</a:t>
            </a:r>
            <a:endParaRPr sz="750">
              <a:latin typeface="Arial"/>
              <a:cs typeface="Arial"/>
            </a:endParaRPr>
          </a:p>
        </p:txBody>
      </p:sp>
      <p:sp>
        <p:nvSpPr>
          <p:cNvPr id="238" name="object 238"/>
          <p:cNvSpPr txBox="1"/>
          <p:nvPr/>
        </p:nvSpPr>
        <p:spPr>
          <a:xfrm>
            <a:off x="6828924"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11.04%</a:t>
            </a:r>
            <a:endParaRPr sz="750">
              <a:latin typeface="Arial"/>
              <a:cs typeface="Arial"/>
            </a:endParaRPr>
          </a:p>
        </p:txBody>
      </p:sp>
      <p:sp>
        <p:nvSpPr>
          <p:cNvPr id="239" name="object 239"/>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0" name="object 240"/>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0.78</a:t>
            </a:r>
            <a:endParaRPr sz="750">
              <a:latin typeface="Arial"/>
              <a:cs typeface="Arial"/>
            </a:endParaRPr>
          </a:p>
        </p:txBody>
      </p:sp>
      <p:sp>
        <p:nvSpPr>
          <p:cNvPr id="241" name="object 241"/>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0.90</a:t>
            </a:r>
            <a:endParaRPr sz="750">
              <a:latin typeface="Arial"/>
              <a:cs typeface="Arial"/>
            </a:endParaRPr>
          </a:p>
        </p:txBody>
      </p:sp>
      <p:sp>
        <p:nvSpPr>
          <p:cNvPr id="242" name="object 242"/>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3" name="object 243"/>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0.80</a:t>
            </a:r>
            <a:endParaRPr sz="750">
              <a:latin typeface="Arial"/>
              <a:cs typeface="Arial"/>
            </a:endParaRPr>
          </a:p>
        </p:txBody>
      </p:sp>
      <p:sp>
        <p:nvSpPr>
          <p:cNvPr id="244" name="object 244"/>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1.12</a:t>
            </a:r>
            <a:endParaRPr sz="750">
              <a:latin typeface="Arial"/>
              <a:cs typeface="Arial"/>
            </a:endParaRPr>
          </a:p>
        </p:txBody>
      </p:sp>
      <p:sp>
        <p:nvSpPr>
          <p:cNvPr id="245" name="object 245"/>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0.78</a:t>
            </a:r>
            <a:endParaRPr sz="750">
              <a:latin typeface="Arial"/>
              <a:cs typeface="Arial"/>
            </a:endParaRPr>
          </a:p>
        </p:txBody>
      </p:sp>
      <p:sp>
        <p:nvSpPr>
          <p:cNvPr id="246" name="object 246"/>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47" name="object 247"/>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31.69%</a:t>
            </a:r>
            <a:endParaRPr sz="750">
              <a:latin typeface="Arial"/>
              <a:cs typeface="Arial"/>
            </a:endParaRPr>
          </a:p>
        </p:txBody>
      </p:sp>
      <p:sp>
        <p:nvSpPr>
          <p:cNvPr id="248" name="object 248"/>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34.59%</a:t>
            </a:r>
            <a:endParaRPr sz="750">
              <a:latin typeface="Arial"/>
              <a:cs typeface="Arial"/>
            </a:endParaRPr>
          </a:p>
        </p:txBody>
      </p:sp>
      <p:sp>
        <p:nvSpPr>
          <p:cNvPr id="249" name="object 249"/>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0" name="object 250"/>
          <p:cNvSpPr txBox="1"/>
          <p:nvPr/>
        </p:nvSpPr>
        <p:spPr>
          <a:xfrm>
            <a:off x="5153192"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37.50%</a:t>
            </a:r>
            <a:endParaRPr sz="750">
              <a:latin typeface="Arial"/>
              <a:cs typeface="Arial"/>
            </a:endParaRPr>
          </a:p>
        </p:txBody>
      </p:sp>
      <p:sp>
        <p:nvSpPr>
          <p:cNvPr id="251" name="object 251"/>
          <p:cNvSpPr txBox="1"/>
          <p:nvPr/>
        </p:nvSpPr>
        <p:spPr>
          <a:xfrm>
            <a:off x="6044866" y="726607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8.52%</a:t>
            </a:r>
            <a:endParaRPr sz="750">
              <a:latin typeface="Arial"/>
              <a:cs typeface="Arial"/>
            </a:endParaRPr>
          </a:p>
        </p:txBody>
      </p:sp>
      <p:sp>
        <p:nvSpPr>
          <p:cNvPr id="252" name="object 252"/>
          <p:cNvSpPr txBox="1"/>
          <p:nvPr/>
        </p:nvSpPr>
        <p:spPr>
          <a:xfrm>
            <a:off x="6882731" y="726607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253" name="object 253"/>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4" name="object 254"/>
          <p:cNvSpPr txBox="1"/>
          <p:nvPr/>
        </p:nvSpPr>
        <p:spPr>
          <a:xfrm>
            <a:off x="2493544"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18.72%</a:t>
            </a:r>
            <a:endParaRPr sz="750">
              <a:latin typeface="Arial"/>
              <a:cs typeface="Arial"/>
            </a:endParaRPr>
          </a:p>
        </p:txBody>
      </p:sp>
      <p:sp>
        <p:nvSpPr>
          <p:cNvPr id="255" name="object 255"/>
          <p:cNvSpPr txBox="1"/>
          <p:nvPr/>
        </p:nvSpPr>
        <p:spPr>
          <a:xfrm>
            <a:off x="3469773"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16.36%</a:t>
            </a:r>
            <a:endParaRPr sz="750">
              <a:latin typeface="Arial"/>
              <a:cs typeface="Arial"/>
            </a:endParaRPr>
          </a:p>
        </p:txBody>
      </p:sp>
      <p:sp>
        <p:nvSpPr>
          <p:cNvPr id="256" name="object 256"/>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57" name="object 257"/>
          <p:cNvSpPr txBox="1"/>
          <p:nvPr/>
        </p:nvSpPr>
        <p:spPr>
          <a:xfrm>
            <a:off x="5153192"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16.05%</a:t>
            </a:r>
            <a:endParaRPr sz="750">
              <a:latin typeface="Arial"/>
              <a:cs typeface="Arial"/>
            </a:endParaRPr>
          </a:p>
        </p:txBody>
      </p:sp>
      <p:sp>
        <p:nvSpPr>
          <p:cNvPr id="258" name="object 258"/>
          <p:cNvSpPr txBox="1"/>
          <p:nvPr/>
        </p:nvSpPr>
        <p:spPr>
          <a:xfrm>
            <a:off x="6190916" y="7419808"/>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59" name="object 259"/>
          <p:cNvSpPr txBox="1"/>
          <p:nvPr/>
        </p:nvSpPr>
        <p:spPr>
          <a:xfrm>
            <a:off x="7028781" y="7419808"/>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60" name="object 260"/>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1" name="object 261"/>
          <p:cNvSpPr txBox="1"/>
          <p:nvPr/>
        </p:nvSpPr>
        <p:spPr>
          <a:xfrm>
            <a:off x="249354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31.43%</a:t>
            </a:r>
            <a:endParaRPr sz="750">
              <a:latin typeface="Arial"/>
              <a:cs typeface="Arial"/>
            </a:endParaRPr>
          </a:p>
        </p:txBody>
      </p:sp>
      <p:sp>
        <p:nvSpPr>
          <p:cNvPr id="262" name="object 262"/>
          <p:cNvSpPr txBox="1"/>
          <p:nvPr/>
        </p:nvSpPr>
        <p:spPr>
          <a:xfrm>
            <a:off x="3469773"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31.43%</a:t>
            </a:r>
            <a:endParaRPr sz="750">
              <a:latin typeface="Arial"/>
              <a:cs typeface="Arial"/>
            </a:endParaRPr>
          </a:p>
        </p:txBody>
      </p:sp>
      <p:sp>
        <p:nvSpPr>
          <p:cNvPr id="263" name="object 263"/>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64" name="object 264"/>
          <p:cNvSpPr txBox="1"/>
          <p:nvPr/>
        </p:nvSpPr>
        <p:spPr>
          <a:xfrm>
            <a:off x="5153192"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23.72%</a:t>
            </a:r>
            <a:endParaRPr sz="750">
              <a:latin typeface="Arial"/>
              <a:cs typeface="Arial"/>
            </a:endParaRPr>
          </a:p>
        </p:txBody>
      </p:sp>
      <p:sp>
        <p:nvSpPr>
          <p:cNvPr id="265" name="object 265"/>
          <p:cNvSpPr txBox="1"/>
          <p:nvPr/>
        </p:nvSpPr>
        <p:spPr>
          <a:xfrm>
            <a:off x="6190916" y="7573545"/>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66" name="object 266"/>
          <p:cNvSpPr txBox="1"/>
          <p:nvPr/>
        </p:nvSpPr>
        <p:spPr>
          <a:xfrm>
            <a:off x="7028781" y="7573545"/>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67" name="object 267"/>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68" name="object 268"/>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0.62</a:t>
            </a:r>
            <a:endParaRPr sz="750">
              <a:latin typeface="Arial"/>
              <a:cs typeface="Arial"/>
            </a:endParaRPr>
          </a:p>
        </p:txBody>
      </p:sp>
      <p:sp>
        <p:nvSpPr>
          <p:cNvPr id="269" name="object 269"/>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1.07</a:t>
            </a:r>
            <a:endParaRPr sz="750">
              <a:latin typeface="Arial"/>
              <a:cs typeface="Arial"/>
            </a:endParaRPr>
          </a:p>
        </p:txBody>
      </p:sp>
      <p:sp>
        <p:nvSpPr>
          <p:cNvPr id="270" name="object 270"/>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1" name="object 271"/>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0.68</a:t>
            </a:r>
            <a:endParaRPr sz="750">
              <a:latin typeface="Arial"/>
              <a:cs typeface="Arial"/>
            </a:endParaRPr>
          </a:p>
        </p:txBody>
      </p:sp>
      <p:sp>
        <p:nvSpPr>
          <p:cNvPr id="272" name="object 272"/>
          <p:cNvSpPr txBox="1"/>
          <p:nvPr/>
        </p:nvSpPr>
        <p:spPr>
          <a:xfrm>
            <a:off x="6190916" y="7727281"/>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73" name="object 273"/>
          <p:cNvSpPr txBox="1"/>
          <p:nvPr/>
        </p:nvSpPr>
        <p:spPr>
          <a:xfrm>
            <a:off x="7028781" y="7727281"/>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274" name="object 274"/>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5" name="object 275"/>
          <p:cNvSpPr txBox="1"/>
          <p:nvPr/>
        </p:nvSpPr>
        <p:spPr>
          <a:xfrm>
            <a:off x="2547352"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6.29%</a:t>
            </a:r>
            <a:endParaRPr sz="750">
              <a:latin typeface="Arial"/>
              <a:cs typeface="Arial"/>
            </a:endParaRPr>
          </a:p>
        </p:txBody>
      </p:sp>
      <p:sp>
        <p:nvSpPr>
          <p:cNvPr id="276" name="object 276"/>
          <p:cNvSpPr txBox="1"/>
          <p:nvPr/>
        </p:nvSpPr>
        <p:spPr>
          <a:xfrm>
            <a:off x="352358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6.11%</a:t>
            </a:r>
            <a:endParaRPr sz="750">
              <a:latin typeface="Arial"/>
              <a:cs typeface="Arial"/>
            </a:endParaRPr>
          </a:p>
        </p:txBody>
      </p:sp>
      <p:sp>
        <p:nvSpPr>
          <p:cNvPr id="277" name="object 277"/>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7.02%</a:t>
            </a:r>
            <a:endParaRPr sz="750">
              <a:latin typeface="Arial"/>
              <a:cs typeface="Arial"/>
            </a:endParaRPr>
          </a:p>
        </p:txBody>
      </p:sp>
      <p:sp>
        <p:nvSpPr>
          <p:cNvPr id="278" name="object 278"/>
          <p:cNvSpPr txBox="1"/>
          <p:nvPr/>
        </p:nvSpPr>
        <p:spPr>
          <a:xfrm>
            <a:off x="5207000"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5.02%</a:t>
            </a:r>
            <a:endParaRPr sz="750">
              <a:latin typeface="Arial"/>
              <a:cs typeface="Arial"/>
            </a:endParaRPr>
          </a:p>
        </p:txBody>
      </p:sp>
      <p:sp>
        <p:nvSpPr>
          <p:cNvPr id="279" name="object 279"/>
          <p:cNvSpPr txBox="1"/>
          <p:nvPr/>
        </p:nvSpPr>
        <p:spPr>
          <a:xfrm>
            <a:off x="6044866"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7.18%</a:t>
            </a:r>
            <a:endParaRPr sz="750">
              <a:latin typeface="Arial"/>
              <a:cs typeface="Arial"/>
            </a:endParaRPr>
          </a:p>
        </p:txBody>
      </p:sp>
      <p:sp>
        <p:nvSpPr>
          <p:cNvPr id="280" name="object 280"/>
          <p:cNvSpPr txBox="1"/>
          <p:nvPr/>
        </p:nvSpPr>
        <p:spPr>
          <a:xfrm>
            <a:off x="688273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4.75%</a:t>
            </a:r>
            <a:endParaRPr sz="750">
              <a:latin typeface="Arial"/>
              <a:cs typeface="Arial"/>
            </a:endParaRPr>
          </a:p>
        </p:txBody>
      </p:sp>
      <p:sp>
        <p:nvSpPr>
          <p:cNvPr id="281" name="object 281"/>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2" name="object 282"/>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3" name="object 283"/>
          <p:cNvSpPr txBox="1"/>
          <p:nvPr/>
        </p:nvSpPr>
        <p:spPr>
          <a:xfrm>
            <a:off x="2724150"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84" name="object 284"/>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5" name="object 285"/>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6" name="object 286"/>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7" name="object 287"/>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8" name="object 288"/>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89" name="object 289"/>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0" name="object 290"/>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1" name="object 291"/>
          <p:cNvSpPr txBox="1"/>
          <p:nvPr/>
        </p:nvSpPr>
        <p:spPr>
          <a:xfrm>
            <a:off x="5383797"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292" name="object 292"/>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3" name="object 293"/>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4" name="object 294"/>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5" name="object 295"/>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6" name="object 296"/>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7" name="object 297"/>
          <p:cNvSpPr txBox="1"/>
          <p:nvPr/>
        </p:nvSpPr>
        <p:spPr>
          <a:xfrm>
            <a:off x="6229350" y="8080877"/>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98" name="object 298"/>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9" name="object 299"/>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0" name="object 300"/>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1" name="object 301"/>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2" name="object 302"/>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3" name="object 303"/>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304" name="object 304"/>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5" name="object 305"/>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6" name="object 306"/>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7" name="object 307"/>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8" name="object 308"/>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09" name="object 309"/>
          <p:cNvSpPr txBox="1"/>
          <p:nvPr/>
        </p:nvSpPr>
        <p:spPr>
          <a:xfrm>
            <a:off x="2516605"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-0.54%</a:t>
            </a:r>
            <a:endParaRPr sz="750">
              <a:latin typeface="Arial"/>
              <a:cs typeface="Arial"/>
            </a:endParaRPr>
          </a:p>
        </p:txBody>
      </p:sp>
      <p:sp>
        <p:nvSpPr>
          <p:cNvPr id="310" name="object 310"/>
          <p:cNvSpPr txBox="1"/>
          <p:nvPr/>
        </p:nvSpPr>
        <p:spPr>
          <a:xfrm>
            <a:off x="352358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0.17%</a:t>
            </a:r>
            <a:endParaRPr sz="750">
              <a:latin typeface="Arial"/>
              <a:cs typeface="Arial"/>
            </a:endParaRPr>
          </a:p>
        </p:txBody>
      </p:sp>
      <p:sp>
        <p:nvSpPr>
          <p:cNvPr id="311" name="object 311"/>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-0.12%</a:t>
            </a:r>
            <a:endParaRPr sz="750">
              <a:latin typeface="Arial"/>
              <a:cs typeface="Arial"/>
            </a:endParaRPr>
          </a:p>
        </p:txBody>
      </p:sp>
      <p:sp>
        <p:nvSpPr>
          <p:cNvPr id="312" name="object 312"/>
          <p:cNvSpPr txBox="1"/>
          <p:nvPr/>
        </p:nvSpPr>
        <p:spPr>
          <a:xfrm>
            <a:off x="5207000"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1.01%</a:t>
            </a:r>
            <a:endParaRPr sz="750">
              <a:latin typeface="Arial"/>
              <a:cs typeface="Arial"/>
            </a:endParaRPr>
          </a:p>
        </p:txBody>
      </p:sp>
      <p:sp>
        <p:nvSpPr>
          <p:cNvPr id="313" name="object 313"/>
          <p:cNvSpPr txBox="1"/>
          <p:nvPr/>
        </p:nvSpPr>
        <p:spPr>
          <a:xfrm>
            <a:off x="6014118"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-0.62%</a:t>
            </a:r>
            <a:endParaRPr sz="750">
              <a:latin typeface="Arial"/>
              <a:cs typeface="Arial"/>
            </a:endParaRPr>
          </a:p>
        </p:txBody>
      </p:sp>
      <p:sp>
        <p:nvSpPr>
          <p:cNvPr id="314" name="object 314"/>
          <p:cNvSpPr txBox="1"/>
          <p:nvPr/>
        </p:nvSpPr>
        <p:spPr>
          <a:xfrm>
            <a:off x="685198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-1.31%</a:t>
            </a:r>
            <a:endParaRPr sz="750">
              <a:latin typeface="Arial"/>
              <a:cs typeface="Arial"/>
            </a:endParaRPr>
          </a:p>
        </p:txBody>
      </p:sp>
      <p:sp>
        <p:nvSpPr>
          <p:cNvPr id="315" name="object 315"/>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6" name="object 316"/>
          <p:cNvSpPr txBox="1"/>
          <p:nvPr/>
        </p:nvSpPr>
        <p:spPr>
          <a:xfrm>
            <a:off x="2547352"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1.71%</a:t>
            </a:r>
            <a:endParaRPr sz="750">
              <a:latin typeface="Arial"/>
              <a:cs typeface="Arial"/>
            </a:endParaRPr>
          </a:p>
        </p:txBody>
      </p:sp>
      <p:sp>
        <p:nvSpPr>
          <p:cNvPr id="317" name="object 317"/>
          <p:cNvSpPr txBox="1"/>
          <p:nvPr/>
        </p:nvSpPr>
        <p:spPr>
          <a:xfrm>
            <a:off x="352358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2.05%</a:t>
            </a:r>
            <a:endParaRPr sz="750">
              <a:latin typeface="Arial"/>
              <a:cs typeface="Arial"/>
            </a:endParaRPr>
          </a:p>
        </p:txBody>
      </p:sp>
      <p:sp>
        <p:nvSpPr>
          <p:cNvPr id="318" name="object 318"/>
          <p:cNvSpPr txBox="1"/>
          <p:nvPr/>
        </p:nvSpPr>
        <p:spPr>
          <a:xfrm>
            <a:off x="4238458"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2.96%</a:t>
            </a:r>
            <a:endParaRPr sz="750">
              <a:latin typeface="Arial"/>
              <a:cs typeface="Arial"/>
            </a:endParaRPr>
          </a:p>
        </p:txBody>
      </p:sp>
      <p:sp>
        <p:nvSpPr>
          <p:cNvPr id="319" name="object 319"/>
          <p:cNvSpPr txBox="1"/>
          <p:nvPr/>
        </p:nvSpPr>
        <p:spPr>
          <a:xfrm>
            <a:off x="5207000"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3.68%</a:t>
            </a:r>
            <a:endParaRPr sz="750">
              <a:latin typeface="Arial"/>
              <a:cs typeface="Arial"/>
            </a:endParaRPr>
          </a:p>
        </p:txBody>
      </p:sp>
      <p:sp>
        <p:nvSpPr>
          <p:cNvPr id="320" name="object 320"/>
          <p:cNvSpPr txBox="1"/>
          <p:nvPr/>
        </p:nvSpPr>
        <p:spPr>
          <a:xfrm>
            <a:off x="6044866"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3.21%</a:t>
            </a:r>
            <a:endParaRPr sz="750">
              <a:latin typeface="Arial"/>
              <a:cs typeface="Arial"/>
            </a:endParaRPr>
          </a:p>
        </p:txBody>
      </p:sp>
      <p:sp>
        <p:nvSpPr>
          <p:cNvPr id="321" name="object 321"/>
          <p:cNvSpPr txBox="1"/>
          <p:nvPr/>
        </p:nvSpPr>
        <p:spPr>
          <a:xfrm>
            <a:off x="688273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2.05%</a:t>
            </a:r>
            <a:endParaRPr sz="750">
              <a:latin typeface="Arial"/>
              <a:cs typeface="Arial"/>
            </a:endParaRPr>
          </a:p>
        </p:txBody>
      </p:sp>
      <p:sp>
        <p:nvSpPr>
          <p:cNvPr id="322" name="object 322"/>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3" name="object 323"/>
          <p:cNvSpPr txBox="1"/>
          <p:nvPr/>
        </p:nvSpPr>
        <p:spPr>
          <a:xfrm>
            <a:off x="2516605"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-1.17%</a:t>
            </a:r>
            <a:endParaRPr sz="750">
              <a:latin typeface="Arial"/>
              <a:cs typeface="Arial"/>
            </a:endParaRPr>
          </a:p>
        </p:txBody>
      </p:sp>
      <p:sp>
        <p:nvSpPr>
          <p:cNvPr id="324" name="object 324"/>
          <p:cNvSpPr txBox="1"/>
          <p:nvPr/>
        </p:nvSpPr>
        <p:spPr>
          <a:xfrm>
            <a:off x="3492834"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-0.77%</a:t>
            </a:r>
            <a:endParaRPr sz="750">
              <a:latin typeface="Arial"/>
              <a:cs typeface="Arial"/>
            </a:endParaRPr>
          </a:p>
        </p:txBody>
      </p:sp>
      <p:sp>
        <p:nvSpPr>
          <p:cNvPr id="325" name="object 325"/>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3.72%</a:t>
            </a:r>
            <a:endParaRPr sz="750">
              <a:latin typeface="Arial"/>
              <a:cs typeface="Arial"/>
            </a:endParaRPr>
          </a:p>
        </p:txBody>
      </p:sp>
      <p:sp>
        <p:nvSpPr>
          <p:cNvPr id="326" name="object 326"/>
          <p:cNvSpPr txBox="1"/>
          <p:nvPr/>
        </p:nvSpPr>
        <p:spPr>
          <a:xfrm>
            <a:off x="5176253"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-0.55%</a:t>
            </a:r>
            <a:endParaRPr sz="750">
              <a:latin typeface="Arial"/>
              <a:cs typeface="Arial"/>
            </a:endParaRPr>
          </a:p>
        </p:txBody>
      </p:sp>
      <p:sp>
        <p:nvSpPr>
          <p:cNvPr id="327" name="object 327"/>
          <p:cNvSpPr txBox="1"/>
          <p:nvPr/>
        </p:nvSpPr>
        <p:spPr>
          <a:xfrm>
            <a:off x="6044866"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5.57%</a:t>
            </a:r>
            <a:endParaRPr sz="750">
              <a:latin typeface="Arial"/>
              <a:cs typeface="Arial"/>
            </a:endParaRPr>
          </a:p>
        </p:txBody>
      </p:sp>
      <p:sp>
        <p:nvSpPr>
          <p:cNvPr id="328" name="object 328"/>
          <p:cNvSpPr txBox="1"/>
          <p:nvPr/>
        </p:nvSpPr>
        <p:spPr>
          <a:xfrm>
            <a:off x="6851984"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-0.77%</a:t>
            </a:r>
            <a:endParaRPr sz="750">
              <a:latin typeface="Arial"/>
              <a:cs typeface="Arial"/>
            </a:endParaRPr>
          </a:p>
        </p:txBody>
      </p:sp>
      <p:sp>
        <p:nvSpPr>
          <p:cNvPr id="329" name="object 329"/>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0" name="object 330"/>
          <p:cNvSpPr txBox="1"/>
          <p:nvPr/>
        </p:nvSpPr>
        <p:spPr>
          <a:xfrm>
            <a:off x="2516605"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-7.05%</a:t>
            </a:r>
            <a:endParaRPr sz="750">
              <a:latin typeface="Arial"/>
              <a:cs typeface="Arial"/>
            </a:endParaRPr>
          </a:p>
        </p:txBody>
      </p:sp>
      <p:sp>
        <p:nvSpPr>
          <p:cNvPr id="331" name="object 331"/>
          <p:cNvSpPr txBox="1"/>
          <p:nvPr/>
        </p:nvSpPr>
        <p:spPr>
          <a:xfrm>
            <a:off x="3492834"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-5.95%</a:t>
            </a:r>
            <a:endParaRPr sz="750">
              <a:latin typeface="Arial"/>
              <a:cs typeface="Arial"/>
            </a:endParaRPr>
          </a:p>
        </p:txBody>
      </p:sp>
      <p:sp>
        <p:nvSpPr>
          <p:cNvPr id="332" name="object 332"/>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8.75%</a:t>
            </a:r>
            <a:endParaRPr sz="750">
              <a:latin typeface="Arial"/>
              <a:cs typeface="Arial"/>
            </a:endParaRPr>
          </a:p>
        </p:txBody>
      </p:sp>
      <p:sp>
        <p:nvSpPr>
          <p:cNvPr id="333" name="object 333"/>
          <p:cNvSpPr txBox="1"/>
          <p:nvPr/>
        </p:nvSpPr>
        <p:spPr>
          <a:xfrm>
            <a:off x="5176253"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-4.34%</a:t>
            </a:r>
            <a:endParaRPr sz="750">
              <a:latin typeface="Arial"/>
              <a:cs typeface="Arial"/>
            </a:endParaRPr>
          </a:p>
        </p:txBody>
      </p:sp>
      <p:sp>
        <p:nvSpPr>
          <p:cNvPr id="334" name="object 334"/>
          <p:cNvSpPr txBox="1"/>
          <p:nvPr/>
        </p:nvSpPr>
        <p:spPr>
          <a:xfrm>
            <a:off x="6044866"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a:t>
            </a:r>
            <a:endParaRPr sz="750">
              <a:latin typeface="Arial"/>
              <a:cs typeface="Arial"/>
            </a:endParaRPr>
          </a:p>
        </p:txBody>
      </p:sp>
      <p:sp>
        <p:nvSpPr>
          <p:cNvPr id="335" name="object 335"/>
          <p:cNvSpPr txBox="1"/>
          <p:nvPr/>
        </p:nvSpPr>
        <p:spPr>
          <a:xfrm>
            <a:off x="6851984"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-5.95%</a:t>
            </a:r>
            <a:endParaRPr sz="750">
              <a:latin typeface="Arial"/>
              <a:cs typeface="Arial"/>
            </a:endParaRPr>
          </a:p>
        </p:txBody>
      </p:sp>
      <p:sp>
        <p:nvSpPr>
          <p:cNvPr id="336" name="object 336"/>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7" name="object 337"/>
          <p:cNvSpPr txBox="1"/>
          <p:nvPr/>
        </p:nvSpPr>
        <p:spPr>
          <a:xfrm>
            <a:off x="249354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15.50%</a:t>
            </a:r>
            <a:endParaRPr sz="750">
              <a:latin typeface="Arial"/>
              <a:cs typeface="Arial"/>
            </a:endParaRPr>
          </a:p>
        </p:txBody>
      </p:sp>
      <p:sp>
        <p:nvSpPr>
          <p:cNvPr id="338" name="object 338"/>
          <p:cNvSpPr txBox="1"/>
          <p:nvPr/>
        </p:nvSpPr>
        <p:spPr>
          <a:xfrm>
            <a:off x="3469773"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24.05%</a:t>
            </a:r>
            <a:endParaRPr sz="750">
              <a:latin typeface="Arial"/>
              <a:cs typeface="Arial"/>
            </a:endParaRPr>
          </a:p>
        </p:txBody>
      </p:sp>
      <p:sp>
        <p:nvSpPr>
          <p:cNvPr id="339" name="object 339"/>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72.55%</a:t>
            </a:r>
            <a:endParaRPr sz="750">
              <a:latin typeface="Arial"/>
              <a:cs typeface="Arial"/>
            </a:endParaRPr>
          </a:p>
        </p:txBody>
      </p:sp>
      <p:sp>
        <p:nvSpPr>
          <p:cNvPr id="340" name="object 340"/>
          <p:cNvSpPr txBox="1"/>
          <p:nvPr/>
        </p:nvSpPr>
        <p:spPr>
          <a:xfrm>
            <a:off x="5153192"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24.57%</a:t>
            </a:r>
            <a:endParaRPr sz="750">
              <a:latin typeface="Arial"/>
              <a:cs typeface="Arial"/>
            </a:endParaRPr>
          </a:p>
        </p:txBody>
      </p:sp>
      <p:sp>
        <p:nvSpPr>
          <p:cNvPr id="341" name="object 341"/>
          <p:cNvSpPr txBox="1"/>
          <p:nvPr/>
        </p:nvSpPr>
        <p:spPr>
          <a:xfrm>
            <a:off x="5991058"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63.90%</a:t>
            </a:r>
            <a:endParaRPr sz="750">
              <a:latin typeface="Arial"/>
              <a:cs typeface="Arial"/>
            </a:endParaRPr>
          </a:p>
        </p:txBody>
      </p:sp>
      <p:sp>
        <p:nvSpPr>
          <p:cNvPr id="342" name="object 342"/>
          <p:cNvSpPr txBox="1"/>
          <p:nvPr/>
        </p:nvSpPr>
        <p:spPr>
          <a:xfrm>
            <a:off x="6882731" y="887262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8.94%</a:t>
            </a:r>
            <a:endParaRPr sz="750">
              <a:latin typeface="Arial"/>
              <a:cs typeface="Arial"/>
            </a:endParaRPr>
          </a:p>
        </p:txBody>
      </p:sp>
      <p:sp>
        <p:nvSpPr>
          <p:cNvPr id="343" name="object 343"/>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4" name="object 344"/>
          <p:cNvSpPr txBox="1"/>
          <p:nvPr/>
        </p:nvSpPr>
        <p:spPr>
          <a:xfrm>
            <a:off x="2385929"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8,585,772</a:t>
            </a:r>
            <a:endParaRPr sz="750">
              <a:latin typeface="Arial"/>
              <a:cs typeface="Arial"/>
            </a:endParaRPr>
          </a:p>
        </p:txBody>
      </p:sp>
      <p:sp>
        <p:nvSpPr>
          <p:cNvPr id="345" name="object 345"/>
          <p:cNvSpPr txBox="1"/>
          <p:nvPr/>
        </p:nvSpPr>
        <p:spPr>
          <a:xfrm>
            <a:off x="3362157"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1,560,091</a:t>
            </a:r>
            <a:endParaRPr sz="750">
              <a:latin typeface="Arial"/>
              <a:cs typeface="Arial"/>
            </a:endParaRPr>
          </a:p>
        </p:txBody>
      </p:sp>
      <p:sp>
        <p:nvSpPr>
          <p:cNvPr id="346" name="object 346"/>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2,394,762</a:t>
            </a:r>
            <a:endParaRPr sz="750">
              <a:latin typeface="Arial"/>
              <a:cs typeface="Arial"/>
            </a:endParaRPr>
          </a:p>
        </p:txBody>
      </p:sp>
      <p:sp>
        <p:nvSpPr>
          <p:cNvPr id="347" name="object 347"/>
          <p:cNvSpPr txBox="1"/>
          <p:nvPr/>
        </p:nvSpPr>
        <p:spPr>
          <a:xfrm>
            <a:off x="5045576"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1,403,169</a:t>
            </a:r>
            <a:endParaRPr sz="750">
              <a:latin typeface="Arial"/>
              <a:cs typeface="Arial"/>
            </a:endParaRPr>
          </a:p>
        </p:txBody>
      </p:sp>
      <p:sp>
        <p:nvSpPr>
          <p:cNvPr id="348" name="object 348"/>
          <p:cNvSpPr txBox="1"/>
          <p:nvPr/>
        </p:nvSpPr>
        <p:spPr>
          <a:xfrm>
            <a:off x="6021805"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64,124</a:t>
            </a:r>
            <a:endParaRPr sz="750">
              <a:latin typeface="Arial"/>
              <a:cs typeface="Arial"/>
            </a:endParaRPr>
          </a:p>
        </p:txBody>
      </p:sp>
      <p:sp>
        <p:nvSpPr>
          <p:cNvPr id="349" name="object 349"/>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2,983,267</a:t>
            </a:r>
            <a:endParaRPr sz="750">
              <a:latin typeface="Arial"/>
              <a:cs typeface="Arial"/>
            </a:endParaRPr>
          </a:p>
        </p:txBody>
      </p:sp>
      <p:sp>
        <p:nvSpPr>
          <p:cNvPr id="350" name="object 350"/>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1" name="object 351"/>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2" name="object 352"/>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3" name="object 353"/>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4" name="object 354"/>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6" name="object 356"/>
          <p:cNvSpPr txBox="1"/>
          <p:nvPr/>
        </p:nvSpPr>
        <p:spPr>
          <a:xfrm>
            <a:off x="688273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7" name="object 357"/>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8" name="object 358"/>
          <p:cNvSpPr txBox="1"/>
          <p:nvPr/>
        </p:nvSpPr>
        <p:spPr>
          <a:xfrm>
            <a:off x="2516605"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-0.07%</a:t>
            </a:r>
            <a:endParaRPr sz="750">
              <a:latin typeface="Arial"/>
              <a:cs typeface="Arial"/>
            </a:endParaRPr>
          </a:p>
        </p:txBody>
      </p:sp>
      <p:sp>
        <p:nvSpPr>
          <p:cNvPr id="359" name="object 359"/>
          <p:cNvSpPr txBox="1"/>
          <p:nvPr/>
        </p:nvSpPr>
        <p:spPr>
          <a:xfrm>
            <a:off x="3492834"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360" name="object 360"/>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1" name="object 361"/>
          <p:cNvSpPr txBox="1"/>
          <p:nvPr/>
        </p:nvSpPr>
        <p:spPr>
          <a:xfrm>
            <a:off x="5176253"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362" name="object 362"/>
          <p:cNvSpPr txBox="1"/>
          <p:nvPr/>
        </p:nvSpPr>
        <p:spPr>
          <a:xfrm>
            <a:off x="6014118"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-4.97%</a:t>
            </a:r>
            <a:endParaRPr sz="750">
              <a:latin typeface="Arial"/>
              <a:cs typeface="Arial"/>
            </a:endParaRPr>
          </a:p>
        </p:txBody>
      </p:sp>
      <p:sp>
        <p:nvSpPr>
          <p:cNvPr id="363" name="object 363"/>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4" name="object 364"/>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5" name="object 365"/>
          <p:cNvSpPr txBox="1"/>
          <p:nvPr/>
        </p:nvSpPr>
        <p:spPr>
          <a:xfrm>
            <a:off x="2547352"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1.81%</a:t>
            </a:r>
            <a:endParaRPr sz="750">
              <a:latin typeface="Arial"/>
              <a:cs typeface="Arial"/>
            </a:endParaRPr>
          </a:p>
        </p:txBody>
      </p:sp>
      <p:sp>
        <p:nvSpPr>
          <p:cNvPr id="366" name="object 366"/>
          <p:cNvSpPr txBox="1"/>
          <p:nvPr/>
        </p:nvSpPr>
        <p:spPr>
          <a:xfrm>
            <a:off x="352358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1.81%</a:t>
            </a:r>
            <a:endParaRPr sz="750">
              <a:latin typeface="Arial"/>
              <a:cs typeface="Arial"/>
            </a:endParaRPr>
          </a:p>
        </p:txBody>
      </p:sp>
      <p:sp>
        <p:nvSpPr>
          <p:cNvPr id="367" name="object 367"/>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8" name="object 368"/>
          <p:cNvSpPr txBox="1"/>
          <p:nvPr/>
        </p:nvSpPr>
        <p:spPr>
          <a:xfrm>
            <a:off x="5176253"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-0.11%</a:t>
            </a:r>
            <a:endParaRPr sz="750">
              <a:latin typeface="Arial"/>
              <a:cs typeface="Arial"/>
            </a:endParaRPr>
          </a:p>
        </p:txBody>
      </p:sp>
      <p:sp>
        <p:nvSpPr>
          <p:cNvPr id="369" name="object 369"/>
          <p:cNvSpPr txBox="1"/>
          <p:nvPr/>
        </p:nvSpPr>
        <p:spPr>
          <a:xfrm>
            <a:off x="6014118"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-1.37%</a:t>
            </a:r>
            <a:endParaRPr sz="750">
              <a:latin typeface="Arial"/>
              <a:cs typeface="Arial"/>
            </a:endParaRPr>
          </a:p>
        </p:txBody>
      </p:sp>
      <p:sp>
        <p:nvSpPr>
          <p:cNvPr id="370" name="object 370"/>
          <p:cNvSpPr txBox="1"/>
          <p:nvPr/>
        </p:nvSpPr>
        <p:spPr>
          <a:xfrm>
            <a:off x="6851984"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-2.43%</a:t>
            </a:r>
            <a:endParaRPr sz="750">
              <a:latin typeface="Arial"/>
              <a:cs typeface="Arial"/>
            </a:endParaRPr>
          </a:p>
        </p:txBody>
      </p:sp>
      <p:sp>
        <p:nvSpPr>
          <p:cNvPr id="371" name="object 371"/>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2" name="object 372"/>
          <p:cNvSpPr txBox="1"/>
          <p:nvPr/>
        </p:nvSpPr>
        <p:spPr>
          <a:xfrm>
            <a:off x="2547352"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0.15%</a:t>
            </a:r>
            <a:endParaRPr sz="750">
              <a:latin typeface="Arial"/>
              <a:cs typeface="Arial"/>
            </a:endParaRPr>
          </a:p>
        </p:txBody>
      </p:sp>
      <p:sp>
        <p:nvSpPr>
          <p:cNvPr id="373" name="object 373"/>
          <p:cNvSpPr txBox="1"/>
          <p:nvPr/>
        </p:nvSpPr>
        <p:spPr>
          <a:xfrm>
            <a:off x="3492834" y="9641306"/>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-0.03%</a:t>
            </a:r>
            <a:endParaRPr sz="750">
              <a:latin typeface="Arial"/>
              <a:cs typeface="Arial"/>
            </a:endParaRPr>
          </a:p>
        </p:txBody>
      </p:sp>
      <p:sp>
        <p:nvSpPr>
          <p:cNvPr id="374" name="object 374"/>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5" name="object 375"/>
          <p:cNvSpPr txBox="1"/>
          <p:nvPr/>
        </p:nvSpPr>
        <p:spPr>
          <a:xfrm>
            <a:off x="5176253" y="9641306"/>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376" name="object 376"/>
          <p:cNvSpPr txBox="1"/>
          <p:nvPr/>
        </p:nvSpPr>
        <p:spPr>
          <a:xfrm>
            <a:off x="6190916" y="9641306"/>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377" name="object 377"/>
          <p:cNvSpPr txBox="1"/>
          <p:nvPr/>
        </p:nvSpPr>
        <p:spPr>
          <a:xfrm>
            <a:off x="7028781" y="9641306"/>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378" name="object 378"/>
          <p:cNvSpPr/>
          <p:nvPr/>
        </p:nvSpPr>
        <p:spPr>
          <a:xfrm>
            <a:off x="319338" y="2916488"/>
            <a:ext cx="0" cy="246379"/>
          </a:xfrm>
          <a:custGeom>
            <a:avLst/>
            <a:gdLst/>
            <a:ahLst/>
            <a:cxnLst/>
            <a:rect l="l" t="t" r="r" b="b"/>
            <a:pathLst>
              <a:path w="0" h="246380">
                <a:moveTo>
                  <a:pt x="0" y="0"/>
                </a:moveTo>
                <a:lnTo>
                  <a:pt x="0" y="245978"/>
                </a:lnTo>
              </a:path>
            </a:pathLst>
          </a:custGeom>
          <a:ln w="7686">
            <a:solidFill>
              <a:srgbClr val="CACACA"/>
            </a:solidFill>
          </a:ln>
        </p:spPr>
        <p:txBody>
          <a:bodyPr wrap="square" lIns="0" tIns="0" rIns="0" bIns="0" rtlCol="0"/>
          <a:lstStyle/>
          <a:p/>
        </p:txBody>
      </p:sp>
      <p:sp>
        <p:nvSpPr>
          <p:cNvPr id="379" name="object 379"/>
          <p:cNvSpPr/>
          <p:nvPr/>
        </p:nvSpPr>
        <p:spPr>
          <a:xfrm>
            <a:off x="319338" y="2916488"/>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0" name="object 380"/>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1" name="object 381"/>
          <p:cNvSpPr/>
          <p:nvPr/>
        </p:nvSpPr>
        <p:spPr>
          <a:xfrm>
            <a:off x="319338" y="3170153"/>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2" name="object 382"/>
          <p:cNvSpPr/>
          <p:nvPr/>
        </p:nvSpPr>
        <p:spPr>
          <a:xfrm>
            <a:off x="4700838" y="2916488"/>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3" name="object 383"/>
          <p:cNvSpPr/>
          <p:nvPr/>
        </p:nvSpPr>
        <p:spPr>
          <a:xfrm>
            <a:off x="7206748" y="2916488"/>
            <a:ext cx="0" cy="254000"/>
          </a:xfrm>
          <a:custGeom>
            <a:avLst/>
            <a:gdLst/>
            <a:ahLst/>
            <a:cxnLst/>
            <a:rect l="l" t="t" r="r" b="b"/>
            <a:pathLst>
              <a:path w="0" h="254000">
                <a:moveTo>
                  <a:pt x="0" y="0"/>
                </a:moveTo>
                <a:lnTo>
                  <a:pt x="0" y="253665"/>
                </a:lnTo>
              </a:path>
            </a:pathLst>
          </a:custGeom>
          <a:ln w="7686">
            <a:solidFill>
              <a:srgbClr val="CACACA"/>
            </a:solidFill>
          </a:ln>
        </p:spPr>
        <p:txBody>
          <a:bodyPr wrap="square" lIns="0" tIns="0" rIns="0" bIns="0" rtlCol="0"/>
          <a:lstStyle/>
          <a:p/>
        </p:txBody>
      </p:sp>
      <p:sp>
        <p:nvSpPr>
          <p:cNvPr id="384" name="object 384"/>
          <p:cNvSpPr/>
          <p:nvPr/>
        </p:nvSpPr>
        <p:spPr>
          <a:xfrm>
            <a:off x="4700838" y="3170153"/>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5" name="object 385"/>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6" name="object 386"/>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87" name="object 387"/>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8" name="object 388"/>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9" name="object 389"/>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0" name="object 390"/>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1" name="object 391"/>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2" name="object 392"/>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3" name="object 393"/>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4" name="object 394"/>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6" name="object 396"/>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7" name="object 397"/>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8" name="object 398"/>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9" name="object 399"/>
          <p:cNvSpPr/>
          <p:nvPr/>
        </p:nvSpPr>
        <p:spPr>
          <a:xfrm>
            <a:off x="2998202" y="320474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0" name="object 400"/>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1" name="object 401"/>
          <p:cNvSpPr/>
          <p:nvPr/>
        </p:nvSpPr>
        <p:spPr>
          <a:xfrm>
            <a:off x="2998202" y="3173997"/>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2" name="object 402"/>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3" name="object 403"/>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4" name="object 404"/>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5" name="object 405"/>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6" name="object 406"/>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7" name="object 407"/>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8" name="object 408"/>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9" name="object 409"/>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0" name="object 410"/>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2" name="object 412"/>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3" name="object 413"/>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4" name="object 414"/>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5" name="object 415"/>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6" name="object 416"/>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7" name="object 417"/>
          <p:cNvSpPr/>
          <p:nvPr/>
        </p:nvSpPr>
        <p:spPr>
          <a:xfrm>
            <a:off x="4689307" y="3204744"/>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1" name="object 421"/>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2" name="object 422"/>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3" name="object 423"/>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24" name="object 424"/>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25" name="object 425"/>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4" name="object 434"/>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5" name="object 435"/>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2" name="object 442"/>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3" name="object 443"/>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2" name="object 452"/>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3" name="object 453"/>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4" name="object 454"/>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5" name="object 455"/>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6" name="object 456"/>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7" name="object 457"/>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8" name="object 458"/>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9" name="object 459"/>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0" name="object 460"/>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1" name="object 461"/>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2" name="object 462"/>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63" name="object 463"/>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64" name="object 464"/>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3" name="object 473"/>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4" name="object 474"/>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1" name="object 481"/>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2" name="object 482"/>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1" name="object 491"/>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2" name="object 492"/>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3" name="object 493"/>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4" name="object 494"/>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5" name="object 495"/>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6" name="object 496"/>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7" name="object 497"/>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8" name="object 498"/>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9" name="object 499"/>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0" name="object 500"/>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1" name="object 501"/>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502" name="object 502"/>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503" name="object 503"/>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2" name="object 512"/>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3" name="object 513"/>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0" name="object 520"/>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1" name="object 521"/>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0" name="object 530"/>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1" name="object 531"/>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2" name="object 532"/>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3" name="object 533"/>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4" name="object 534"/>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5" name="object 535"/>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6" name="object 536"/>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7" name="object 537"/>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8" name="object 538"/>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9" name="object 539"/>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0" name="object 540"/>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41" name="object 541"/>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42" name="object 542"/>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5" name="object 545"/>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6" name="object 546"/>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3" name="object 553"/>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4" name="object 554"/>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7" name="object 557"/>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8" name="object 558"/>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9" name="object 559"/>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0" name="object 560"/>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1" name="object 561"/>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2" name="object 562"/>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3" name="object 563"/>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4" name="object 564"/>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5" name="object 565"/>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6" name="object 566"/>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7" name="object 567"/>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68" name="object 568"/>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69" name="object 569"/>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2" name="object 572"/>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3" name="object 573"/>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0" name="object 580"/>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1" name="object 581"/>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4" name="object 584"/>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5" name="object 585"/>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6" name="object 586"/>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7" name="object 587"/>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8" name="object 588"/>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9" name="object 589"/>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0" name="object 590"/>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1" name="object 591"/>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2" name="object 592"/>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3" name="object 593"/>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4" name="object 594"/>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95" name="object 595"/>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96" name="object 596"/>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9" name="object 599"/>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0" name="object 600"/>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7" name="object 607"/>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8" name="object 608"/>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1" name="object 611"/>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2" name="object 612"/>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3" name="object 613"/>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4" name="object 614"/>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5" name="object 615"/>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6" name="object 616"/>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7" name="object 617"/>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8" name="object 618"/>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9" name="object 619"/>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0" name="object 620"/>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1" name="object 621"/>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22" name="object 622"/>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23" name="object 623"/>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2" name="object 632"/>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3" name="object 633"/>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0" name="object 640"/>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1" name="object 641"/>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0" name="object 650"/>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1" name="object 651"/>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2" name="object 652"/>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3" name="object 653"/>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4" name="object 654"/>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5" name="object 655"/>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6" name="object 656"/>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7" name="object 657"/>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8" name="object 658"/>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9" name="object 659"/>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0" name="object 660"/>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61" name="object 661"/>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62" name="object 662"/>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5" name="object 665"/>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6" name="object 666"/>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3" name="object 673"/>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4" name="object 674"/>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7" name="object 677"/>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8" name="object 678"/>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9" name="object 679"/>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0" name="object 680"/>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1" name="object 681"/>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2" name="object 682"/>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3" name="object 683"/>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4" name="object 684"/>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5" name="object 685"/>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6" name="object 686"/>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7" name="object 687"/>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88" name="object 688"/>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89" name="object 689"/>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2" name="object 692"/>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3" name="object 693"/>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0" name="object 700"/>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1" name="object 701"/>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4" name="object 704"/>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5" name="object 705"/>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6" name="object 706"/>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7" name="object 707"/>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8" name="object 708"/>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9" name="object 709"/>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0" name="object 710"/>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1" name="object 711"/>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2" name="object 712"/>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3" name="object 713"/>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4" name="object 714"/>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15" name="object 715"/>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16" name="object 716"/>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9" name="object 719"/>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0" name="object 720"/>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7" name="object 727"/>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8" name="object 728"/>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1" name="object 731"/>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2" name="object 732"/>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3" name="object 733"/>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4" name="object 734"/>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5" name="object 735"/>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6" name="object 736"/>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7" name="object 737"/>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8" name="object 738"/>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9" name="object 739"/>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0" name="object 740"/>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1" name="object 741"/>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42" name="object 742"/>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43" name="object 743"/>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6" name="object 746"/>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7" name="object 747"/>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4" name="object 754"/>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5" name="object 755"/>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8" name="object 758"/>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9" name="object 759"/>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0" name="object 760"/>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1" name="object 761"/>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2" name="object 762"/>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3" name="object 763"/>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4" name="object 764"/>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5" name="object 765"/>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6" name="object 766"/>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7" name="object 767"/>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8" name="object 768"/>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69" name="object 769"/>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70" name="object 770"/>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3" name="object 773"/>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4" name="object 774"/>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1" name="object 781"/>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2" name="object 782"/>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5" name="object 785"/>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6" name="object 786"/>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7" name="object 787"/>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8" name="object 788"/>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9" name="object 789"/>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0" name="object 790"/>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1" name="object 791"/>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2" name="object 792"/>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3" name="object 793"/>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4" name="object 794"/>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5" name="object 795"/>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96" name="object 796"/>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97" name="object 797"/>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0" name="object 800"/>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1" name="object 801"/>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8" name="object 808"/>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9" name="object 809"/>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2" name="object 812"/>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3" name="object 813"/>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4" name="object 814"/>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5" name="object 815"/>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6" name="object 816"/>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7" name="object 817"/>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8" name="object 818"/>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9" name="object 819"/>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0" name="object 820"/>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1" name="object 821"/>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2" name="object 822"/>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23" name="object 823"/>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24" name="object 824"/>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7" name="object 827"/>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8" name="object 828"/>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5" name="object 835"/>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6" name="object 836"/>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9" name="object 839"/>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0" name="object 840"/>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1" name="object 841"/>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2" name="object 842"/>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3" name="object 843"/>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4" name="object 844"/>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5" name="object 845"/>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6" name="object 846"/>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7" name="object 847"/>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8" name="object 848"/>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9" name="object 849"/>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50" name="object 850"/>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51" name="object 851"/>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4" name="object 854"/>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5" name="object 855"/>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2" name="object 862"/>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3" name="object 863"/>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6" name="object 866"/>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7" name="object 867"/>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8" name="object 868"/>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9" name="object 869"/>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0" name="object 870"/>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1" name="object 871"/>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2" name="object 872"/>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3" name="object 873"/>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4" name="object 874"/>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5" name="object 875"/>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6" name="object 876"/>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77" name="object 877"/>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78" name="object 878"/>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1" name="object 881"/>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2" name="object 882"/>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9" name="object 889"/>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90" name="object 890"/>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3" name="object 893"/>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4" name="object 894"/>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5" name="object 895"/>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6" name="object 896"/>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7" name="object 897"/>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8" name="object 898"/>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9" name="object 899"/>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0" name="object 900"/>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1" name="object 901"/>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2" name="object 902"/>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3" name="object 903"/>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04" name="object 904"/>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05" name="object 905"/>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8" name="object 908"/>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9" name="object 909"/>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6" name="object 916"/>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7" name="object 917"/>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0" name="object 920"/>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1" name="object 921"/>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2" name="object 922"/>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3" name="object 923"/>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4" name="object 924"/>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5" name="object 925"/>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6" name="object 926"/>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7" name="object 927"/>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8" name="object 928"/>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9" name="object 929"/>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0" name="object 930"/>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31" name="object 931"/>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32" name="object 932"/>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1" name="object 941"/>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2" name="object 942"/>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9" name="object 949"/>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50" name="object 950"/>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9" name="object 959"/>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0" name="object 960"/>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1" name="object 961"/>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2" name="object 962"/>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3" name="object 963"/>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4" name="object 964"/>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5" name="object 965"/>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6" name="object 966"/>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7" name="object 967"/>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8" name="object 968"/>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9" name="object 969"/>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70" name="object 970"/>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71" name="object 971"/>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4" name="object 974"/>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5" name="object 975"/>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2" name="object 982"/>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3" name="object 983"/>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6" name="object 986"/>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7" name="object 987"/>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8" name="object 988"/>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9" name="object 989"/>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0" name="object 990"/>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1" name="object 991"/>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2" name="object 992"/>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3" name="object 993"/>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4" name="object 994"/>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5" name="object 995"/>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6" name="object 996"/>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97" name="object 997"/>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98" name="object 998"/>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1" name="object 1001"/>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2" name="object 1002"/>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9" name="object 1009"/>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10" name="object 1010"/>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3" name="object 1013"/>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4" name="object 1014"/>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5" name="object 1015"/>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6" name="object 1016"/>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7" name="object 1017"/>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8" name="object 1018"/>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9" name="object 1019"/>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0" name="object 1020"/>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1" name="object 1021"/>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2" name="object 1022"/>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3" name="object 1023"/>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24" name="object 1024"/>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25" name="object 1025"/>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8" name="object 1028"/>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9" name="object 1029"/>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6" name="object 1036"/>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7" name="object 1037"/>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0" name="object 1040"/>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1" name="object 1041"/>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2" name="object 1042"/>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3" name="object 1043"/>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4" name="object 1044"/>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5" name="object 1045"/>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6" name="object 1046"/>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7" name="object 1047"/>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8" name="object 1048"/>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9" name="object 1049"/>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0" name="object 1050"/>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51" name="object 1051"/>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52" name="object 1052"/>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5" name="object 1055"/>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6" name="object 1056"/>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3" name="object 1063"/>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4" name="object 1064"/>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7" name="object 1067"/>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8" name="object 1068"/>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9" name="object 1069"/>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0" name="object 1070"/>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1" name="object 1071"/>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2" name="object 1072"/>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3" name="object 1073"/>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4" name="object 1074"/>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5" name="object 1075"/>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6" name="object 1076"/>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7" name="object 1077"/>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78" name="object 1078"/>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79" name="object 1079"/>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2" name="object 1082"/>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3" name="object 1083"/>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0" name="object 1090"/>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1" name="object 1091"/>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4" name="object 1094"/>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5" name="object 1095"/>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6" name="object 1096"/>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7" name="object 1097"/>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8" name="object 1098"/>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9" name="object 1099"/>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0" name="object 1100"/>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1" name="object 1101"/>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2" name="object 1102"/>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3" name="object 1103"/>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4" name="object 1104"/>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05" name="object 1105"/>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06" name="object 1106"/>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9" name="object 1109"/>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0" name="object 1110"/>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7" name="object 1117"/>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8" name="object 1118"/>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1" name="object 1121"/>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2" name="object 1122"/>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3" name="object 1123"/>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4" name="object 1124"/>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5" name="object 1125"/>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6" name="object 1126"/>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7" name="object 1127"/>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8" name="object 1128"/>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9" name="object 1129"/>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0" name="object 1130"/>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1" name="object 1131"/>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32" name="object 1132"/>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33" name="object 1133"/>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6" name="object 1136"/>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7" name="object 1137"/>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4" name="object 1144"/>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5" name="object 1145"/>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8" name="object 1148"/>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9" name="object 1149"/>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0" name="object 1150"/>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1" name="object 1151"/>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2" name="object 1152"/>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3" name="object 1153"/>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4" name="object 1154"/>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5" name="object 1155"/>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6" name="object 1156"/>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7" name="object 1157"/>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8" name="object 1158"/>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59" name="object 1159"/>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60" name="object 1160"/>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3" name="object 1163"/>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4" name="object 1164"/>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1" name="object 1171"/>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2" name="object 1172"/>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5" name="object 1175"/>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6" name="object 1176"/>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7" name="object 1177"/>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8" name="object 1178"/>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9" name="object 1179"/>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0" name="object 1180"/>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1" name="object 1181"/>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2" name="object 1182"/>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3" name="object 1183"/>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4" name="object 1184"/>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5" name="object 1185"/>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86" name="object 1186"/>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87" name="object 1187"/>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0" name="object 1190"/>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1" name="object 1191"/>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8" name="object 1198"/>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9" name="object 1199"/>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2" name="object 1202"/>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3" name="object 1203"/>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4" name="object 1204"/>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5" name="object 1205"/>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6" name="object 1206"/>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7" name="object 1207"/>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8" name="object 1208"/>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9" name="object 1209"/>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0" name="object 1210"/>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1" name="object 1211"/>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2" name="object 1212"/>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13" name="object 1213"/>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14" name="object 1214"/>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7" name="object 1217"/>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8" name="object 1218"/>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5" name="object 1225"/>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6" name="object 1226"/>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9" name="object 1229"/>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0" name="object 1230"/>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1" name="object 1231"/>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2" name="object 1232"/>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3" name="object 1233"/>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4" name="object 1234"/>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5" name="object 1235"/>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6" name="object 1236"/>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7" name="object 1237"/>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8" name="object 1238"/>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9" name="object 1239"/>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40" name="object 1240"/>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41" name="object 1241"/>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0" name="object 1250"/>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1" name="object 1251"/>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8" name="object 1258"/>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9" name="object 1259"/>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8" name="object 1268"/>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9" name="object 1269"/>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0" name="object 1270"/>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1" name="object 1271"/>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2" name="object 1272"/>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3" name="object 1273"/>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4" name="object 1274"/>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5" name="object 1275"/>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6" name="object 1276"/>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7" name="object 1277"/>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8" name="object 1278"/>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79" name="object 1279"/>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80" name="object 1280"/>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3" name="object 1283"/>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4" name="object 1284"/>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1" name="object 1291"/>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2" name="object 1292"/>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5" name="object 1295"/>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6" name="object 1296"/>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7" name="object 1297"/>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8" name="object 1298"/>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9" name="object 1299"/>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0" name="object 1300"/>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1" name="object 1301"/>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2" name="object 1302"/>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3" name="object 1303"/>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4" name="object 1304"/>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5" name="object 1305"/>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06" name="object 1306"/>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07" name="object 1307"/>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0" name="object 1310"/>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1" name="object 1311"/>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8" name="object 1318"/>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9" name="object 1319"/>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2" name="object 1322"/>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3" name="object 1323"/>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4" name="object 1324"/>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5" name="object 1325"/>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6" name="object 1326"/>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7" name="object 1327"/>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8" name="object 1328"/>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9" name="object 1329"/>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0" name="object 1330"/>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1" name="object 1331"/>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2" name="object 1332"/>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33" name="object 1333"/>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34" name="object 1334"/>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7" name="object 1337"/>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8" name="object 1338"/>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5" name="object 1345"/>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6" name="object 1346"/>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9" name="object 1349"/>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0" name="object 1350"/>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1" name="object 1351"/>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2" name="object 1352"/>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3" name="object 1353"/>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4" name="object 1354"/>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5" name="object 1355"/>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6" name="object 1356"/>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7" name="object 1357"/>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8" name="object 1358"/>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9" name="object 1359"/>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60" name="object 1360"/>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61" name="object 1361"/>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4" name="object 1364"/>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5" name="object 1365"/>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2" name="object 1372"/>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3" name="object 1373"/>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6" name="object 1376"/>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7" name="object 1377"/>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8" name="object 1378"/>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9" name="object 1379"/>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0" name="object 1380"/>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1" name="object 1381"/>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2" name="object 1382"/>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3" name="object 1383"/>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4" name="object 1384"/>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5" name="object 1385"/>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6" name="object 1386"/>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87" name="object 1387"/>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88" name="object 1388"/>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1" name="object 1391"/>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2" name="object 1392"/>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9" name="object 1399"/>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00" name="object 1400"/>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3" name="object 1403"/>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4" name="object 1404"/>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5" name="object 1405"/>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6" name="object 1406"/>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7" name="object 1407"/>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8" name="object 1408"/>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9" name="object 1409"/>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0" name="object 1410"/>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1" name="object 1411"/>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2" name="object 1412"/>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3" name="object 1413"/>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14" name="object 1414"/>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15" name="object 1415"/>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8" name="object 1418"/>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9" name="object 1419"/>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6" name="object 1426"/>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7" name="object 1427"/>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0" name="object 1430"/>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1" name="object 1431"/>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2" name="object 1432"/>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3" name="object 1433"/>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4" name="object 1434"/>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5" name="object 1435"/>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6" name="object 1436"/>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7" name="object 1437"/>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8" name="object 1438"/>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9" name="object 1439"/>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0" name="object 1440"/>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41" name="object 1441"/>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42" name="object 1442"/>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5" name="object 1445"/>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6" name="object 1446"/>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3" name="object 1453"/>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4" name="object 1454"/>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7" name="object 1457"/>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8" name="object 1458"/>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9" name="object 1459"/>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0" name="object 1460"/>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1" name="object 1461"/>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2" name="object 1462"/>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3" name="object 1463"/>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4" name="object 1464"/>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5" name="object 1465"/>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6" name="object 1466"/>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7" name="object 1467"/>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68" name="object 1468"/>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69" name="object 1469"/>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2" name="object 1472"/>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3" name="object 1473"/>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0" name="object 1480"/>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1" name="object 1481"/>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4" name="object 1484"/>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5" name="object 1485"/>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6" name="object 1486"/>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7" name="object 1487"/>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8" name="object 1488"/>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9" name="object 1489"/>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0" name="object 1490"/>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1" name="object 1491"/>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2" name="object 1492"/>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3" name="object 1493"/>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4" name="object 1494"/>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95" name="object 1495"/>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96" name="object 1496"/>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9" name="object 1499"/>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0" name="object 1500"/>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7" name="object 1507"/>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8" name="object 1508"/>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1" name="object 1511"/>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2" name="object 1512"/>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3" name="object 1513"/>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4" name="object 1514"/>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5" name="object 1515"/>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6" name="object 1516"/>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7" name="object 1517"/>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8" name="object 1518"/>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9" name="object 1519"/>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0" name="object 1520"/>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1" name="object 1521"/>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22" name="object 1522"/>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23" name="object 1523"/>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6" name="object 1526"/>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7" name="object 1527"/>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4" name="object 1534"/>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5" name="object 1535"/>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8" name="object 1538"/>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9" name="object 1539"/>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0" name="object 1540"/>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1" name="object 1541"/>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2" name="object 1542"/>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3" name="object 1543"/>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4" name="object 1544"/>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5" name="object 1545"/>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6" name="object 1546"/>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7" name="object 1547"/>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8" name="object 1548"/>
          <p:cNvSpPr/>
          <p:nvPr/>
        </p:nvSpPr>
        <p:spPr>
          <a:xfrm>
            <a:off x="315494" y="598905"/>
            <a:ext cx="3843421" cy="2206123"/>
          </a:xfrm>
          <a:prstGeom prst="rect">
            <a:avLst/>
          </a:prstGeom>
          <a:blipFill>
            <a:blip r:embed="rId25" cstate="print"/>
            <a:stretch>
              <a:fillRect/>
            </a:stretch>
          </a:blipFill>
        </p:spPr>
        <p:txBody>
          <a:bodyPr wrap="square" lIns="0" tIns="0" rIns="0" bIns="0" rtlCol="0"/>
          <a:lstStyle/>
          <a:p/>
        </p:txBody>
      </p:sp>
      <p:sp>
        <p:nvSpPr>
          <p:cNvPr id="1549" name="object 1549"/>
          <p:cNvSpPr txBox="1"/>
          <p:nvPr/>
        </p:nvSpPr>
        <p:spPr>
          <a:xfrm>
            <a:off x="302794" y="417094"/>
            <a:ext cx="3791585"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Bottom 36% (162 out of</a:t>
            </a:r>
            <a:r>
              <a:rPr dirty="0" sz="850" spc="55">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p:txBody>
      </p:sp>
      <p:sp>
        <p:nvSpPr>
          <p:cNvPr id="1550" name="object 1550"/>
          <p:cNvSpPr txBox="1"/>
          <p:nvPr/>
        </p:nvSpPr>
        <p:spPr>
          <a:xfrm>
            <a:off x="4376821" y="417094"/>
            <a:ext cx="69469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Top</a:t>
            </a:r>
            <a:r>
              <a:rPr dirty="0" sz="1050" spc="-50"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p:txBody>
      </p:sp>
      <p:sp>
        <p:nvSpPr>
          <p:cNvPr id="1551" name="object 1551"/>
          <p:cNvSpPr/>
          <p:nvPr/>
        </p:nvSpPr>
        <p:spPr>
          <a:xfrm>
            <a:off x="4397208" y="698834"/>
            <a:ext cx="2828757" cy="830179"/>
          </a:xfrm>
          <a:prstGeom prst="rect">
            <a:avLst/>
          </a:prstGeom>
          <a:blipFill>
            <a:blip r:embed="rId26" cstate="print"/>
            <a:stretch>
              <a:fillRect/>
            </a:stretch>
          </a:blipFill>
        </p:spPr>
        <p:txBody>
          <a:bodyPr wrap="square" lIns="0" tIns="0" rIns="0" bIns="0" rtlCol="0"/>
          <a:lstStyle/>
          <a:p/>
        </p:txBody>
      </p:sp>
      <p:sp>
        <p:nvSpPr>
          <p:cNvPr id="1552" name="object 1552"/>
          <p:cNvSpPr/>
          <p:nvPr/>
        </p:nvSpPr>
        <p:spPr>
          <a:xfrm>
            <a:off x="4397208" y="698834"/>
            <a:ext cx="2828757" cy="2206123"/>
          </a:xfrm>
          <a:prstGeom prst="rect">
            <a:avLst/>
          </a:prstGeom>
          <a:blipFill>
            <a:blip r:embed="rId27" cstate="print"/>
            <a:stretch>
              <a:fillRect/>
            </a:stretch>
          </a:blipFill>
        </p:spPr>
        <p:txBody>
          <a:bodyPr wrap="square" lIns="0" tIns="0" rIns="0" bIns="0" rtlCol="0"/>
          <a:lstStyle/>
          <a:p/>
        </p:txBody>
      </p:sp>
      <p:sp>
        <p:nvSpPr>
          <p:cNvPr id="1553" name="object 155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54" name="object 1554"/>
          <p:cNvSpPr/>
          <p:nvPr/>
        </p:nvSpPr>
        <p:spPr>
          <a:xfrm>
            <a:off x="7014578" y="917909"/>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55" name="object 1555"/>
          <p:cNvSpPr/>
          <p:nvPr/>
        </p:nvSpPr>
        <p:spPr>
          <a:xfrm>
            <a:off x="7014578" y="917909"/>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56" name="object 1556"/>
          <p:cNvSpPr/>
          <p:nvPr/>
        </p:nvSpPr>
        <p:spPr>
          <a:xfrm>
            <a:off x="7145253" y="917909"/>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57" name="object 1557"/>
          <p:cNvSpPr/>
          <p:nvPr/>
        </p:nvSpPr>
        <p:spPr>
          <a:xfrm>
            <a:off x="7014578" y="1079332"/>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58" name="object 155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9" name="object 1559"/>
          <p:cNvSpPr/>
          <p:nvPr/>
        </p:nvSpPr>
        <p:spPr>
          <a:xfrm>
            <a:off x="7014578" y="1171575"/>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0" name="object 1560"/>
          <p:cNvSpPr/>
          <p:nvPr/>
        </p:nvSpPr>
        <p:spPr>
          <a:xfrm>
            <a:off x="7014578" y="1171575"/>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1" name="object 1561"/>
          <p:cNvSpPr/>
          <p:nvPr/>
        </p:nvSpPr>
        <p:spPr>
          <a:xfrm>
            <a:off x="7145253" y="1171575"/>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2" name="object 1562"/>
          <p:cNvSpPr/>
          <p:nvPr/>
        </p:nvSpPr>
        <p:spPr>
          <a:xfrm>
            <a:off x="7014578" y="133299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3" name="object 156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425240"/>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42524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425240"/>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1586664"/>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1678906"/>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167890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1678906"/>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184033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74" name="object 1574"/>
          <p:cNvSpPr/>
          <p:nvPr/>
        </p:nvSpPr>
        <p:spPr>
          <a:xfrm>
            <a:off x="7014578" y="1932572"/>
            <a:ext cx="0" cy="154305"/>
          </a:xfrm>
          <a:custGeom>
            <a:avLst/>
            <a:gdLst/>
            <a:ahLst/>
            <a:cxnLst/>
            <a:rect l="l" t="t" r="r" b="b"/>
            <a:pathLst>
              <a:path w="0" h="154305">
                <a:moveTo>
                  <a:pt x="0" y="0"/>
                </a:moveTo>
                <a:lnTo>
                  <a:pt x="0" y="153736"/>
                </a:lnTo>
              </a:path>
            </a:pathLst>
          </a:custGeom>
          <a:ln w="7686">
            <a:solidFill>
              <a:srgbClr val="550202"/>
            </a:solidFill>
          </a:ln>
        </p:spPr>
        <p:txBody>
          <a:bodyPr wrap="square" lIns="0" tIns="0" rIns="0" bIns="0" rtlCol="0"/>
          <a:lstStyle/>
          <a:p/>
        </p:txBody>
      </p:sp>
      <p:sp>
        <p:nvSpPr>
          <p:cNvPr id="1575" name="object 1575"/>
          <p:cNvSpPr/>
          <p:nvPr/>
        </p:nvSpPr>
        <p:spPr>
          <a:xfrm>
            <a:off x="7014578" y="1932572"/>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76" name="object 1576"/>
          <p:cNvSpPr/>
          <p:nvPr/>
        </p:nvSpPr>
        <p:spPr>
          <a:xfrm>
            <a:off x="7145253" y="1932572"/>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1577" name="object 1577"/>
          <p:cNvSpPr/>
          <p:nvPr/>
        </p:nvSpPr>
        <p:spPr>
          <a:xfrm>
            <a:off x="7014578" y="2093996"/>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78" name="object 157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9" name="object 1579"/>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0" name="object 1580"/>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1" name="object 1581"/>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2" name="object 1582"/>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3" name="object 158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84" name="object 1584"/>
          <p:cNvSpPr/>
          <p:nvPr/>
        </p:nvSpPr>
        <p:spPr>
          <a:xfrm>
            <a:off x="7014578" y="2439903"/>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85" name="object 1585"/>
          <p:cNvSpPr/>
          <p:nvPr/>
        </p:nvSpPr>
        <p:spPr>
          <a:xfrm>
            <a:off x="7014578" y="2439903"/>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86" name="object 1586"/>
          <p:cNvSpPr/>
          <p:nvPr/>
        </p:nvSpPr>
        <p:spPr>
          <a:xfrm>
            <a:off x="7145253" y="2439903"/>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87" name="object 1587"/>
          <p:cNvSpPr/>
          <p:nvPr/>
        </p:nvSpPr>
        <p:spPr>
          <a:xfrm>
            <a:off x="7014578" y="2601327"/>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88" name="object 158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89" name="object 1589"/>
          <p:cNvSpPr/>
          <p:nvPr/>
        </p:nvSpPr>
        <p:spPr>
          <a:xfrm>
            <a:off x="7014578" y="2693569"/>
            <a:ext cx="0" cy="154305"/>
          </a:xfrm>
          <a:custGeom>
            <a:avLst/>
            <a:gdLst/>
            <a:ahLst/>
            <a:cxnLst/>
            <a:rect l="l" t="t" r="r" b="b"/>
            <a:pathLst>
              <a:path w="0" h="154305">
                <a:moveTo>
                  <a:pt x="0" y="0"/>
                </a:moveTo>
                <a:lnTo>
                  <a:pt x="0" y="153736"/>
                </a:lnTo>
              </a:path>
            </a:pathLst>
          </a:custGeom>
          <a:ln w="7686">
            <a:solidFill>
              <a:srgbClr val="550202"/>
            </a:solidFill>
          </a:ln>
        </p:spPr>
        <p:txBody>
          <a:bodyPr wrap="square" lIns="0" tIns="0" rIns="0" bIns="0" rtlCol="0"/>
          <a:lstStyle/>
          <a:p/>
        </p:txBody>
      </p:sp>
      <p:sp>
        <p:nvSpPr>
          <p:cNvPr id="1590" name="object 1590"/>
          <p:cNvSpPr/>
          <p:nvPr/>
        </p:nvSpPr>
        <p:spPr>
          <a:xfrm>
            <a:off x="7014578" y="2693569"/>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91" name="object 1591"/>
          <p:cNvSpPr/>
          <p:nvPr/>
        </p:nvSpPr>
        <p:spPr>
          <a:xfrm>
            <a:off x="7145253" y="2693569"/>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1592" name="object 1592"/>
          <p:cNvSpPr/>
          <p:nvPr/>
        </p:nvSpPr>
        <p:spPr>
          <a:xfrm>
            <a:off x="7014578" y="2854993"/>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graphicFrame>
        <p:nvGraphicFramePr>
          <p:cNvPr id="1593" name="object 1593"/>
          <p:cNvGraphicFramePr>
            <a:graphicFrameLocks noGrp="1"/>
          </p:cNvGraphicFramePr>
          <p:nvPr/>
        </p:nvGraphicFramePr>
        <p:xfrm>
          <a:off x="4389521" y="694990"/>
          <a:ext cx="2840355" cy="2221865"/>
        </p:xfrm>
        <a:graphic>
          <a:graphicData uri="http://schemas.openxmlformats.org/drawingml/2006/table">
            <a:tbl>
              <a:tblPr firstRow="1" bandRow="1">
                <a:tableStyleId>{2D5ABB26-0587-4C30-8999-92F81FD0307C}</a:tableStyleId>
              </a:tblPr>
              <a:tblGrid>
                <a:gridCol w="1680845"/>
                <a:gridCol w="770255"/>
                <a:gridCol w="385444"/>
              </a:tblGrid>
              <a:tr h="176797">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B w="9525">
                      <a:solidFill>
                        <a:srgbClr val="CACACA"/>
                      </a:solidFill>
                      <a:prstDash val="solid"/>
                    </a:lnB>
                  </a:tcPr>
                </a:tc>
                <a:tc>
                  <a:txBody>
                    <a:bodyPr/>
                    <a:lstStyle/>
                    <a:p>
                      <a:pPr algn="r" marR="3556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B w="9525">
                      <a:solidFill>
                        <a:srgbClr val="CACACA"/>
                      </a:solidFill>
                      <a:prstDash val="solid"/>
                    </a:lnB>
                  </a:tcPr>
                </a:tc>
                <a:tc>
                  <a:txBody>
                    <a:bodyPr/>
                    <a:lstStyle/>
                    <a:p>
                      <a:pPr marL="43180">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The Estee Lauder</a:t>
                      </a:r>
                      <a:r>
                        <a:rPr dirty="0" sz="850" spc="-10">
                          <a:solidFill>
                            <a:srgbClr val="3E3E3E"/>
                          </a:solidFill>
                          <a:latin typeface="Arial"/>
                          <a:cs typeface="Arial"/>
                        </a:rPr>
                        <a:t> </a:t>
                      </a:r>
                      <a:r>
                        <a:rPr dirty="0" sz="850" spc="-20">
                          <a:solidFill>
                            <a:srgbClr val="3E3E3E"/>
                          </a:solidFill>
                          <a:latin typeface="Arial"/>
                          <a:cs typeface="Arial"/>
                        </a:rPr>
                        <a:t>Com…</a:t>
                      </a:r>
                      <a:r>
                        <a:rPr dirty="0" sz="850" spc="-20" b="1">
                          <a:solidFill>
                            <a:srgbClr val="3E3E3E"/>
                          </a:solidFill>
                          <a:latin typeface="Arial"/>
                          <a:cs typeface="Arial"/>
                        </a:rPr>
                        <a:t>(EL)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55880">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Church &amp; Dwight</a:t>
                      </a:r>
                      <a:r>
                        <a:rPr dirty="0" sz="850" spc="-15">
                          <a:solidFill>
                            <a:srgbClr val="3E3E3E"/>
                          </a:solidFill>
                          <a:latin typeface="Arial"/>
                          <a:cs typeface="Arial"/>
                        </a:rPr>
                        <a:t> Co.,…</a:t>
                      </a:r>
                      <a:r>
                        <a:rPr dirty="0" sz="850" spc="-15" b="1">
                          <a:solidFill>
                            <a:srgbClr val="3E3E3E"/>
                          </a:solidFill>
                          <a:latin typeface="Arial"/>
                          <a:cs typeface="Arial"/>
                        </a:rPr>
                        <a:t>(CHD)</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ColgatePalmolive</a:t>
                      </a:r>
                      <a:r>
                        <a:rPr dirty="0" sz="850" spc="-10">
                          <a:solidFill>
                            <a:srgbClr val="3E3E3E"/>
                          </a:solidFill>
                          <a:latin typeface="Arial"/>
                          <a:cs typeface="Arial"/>
                        </a:rPr>
                        <a:t> </a:t>
                      </a:r>
                      <a:r>
                        <a:rPr dirty="0" sz="850" spc="-15">
                          <a:solidFill>
                            <a:srgbClr val="3E3E3E"/>
                          </a:solidFill>
                          <a:latin typeface="Arial"/>
                          <a:cs typeface="Arial"/>
                        </a:rPr>
                        <a:t>Com…</a:t>
                      </a:r>
                      <a:r>
                        <a:rPr dirty="0" sz="850" spc="-15" b="1">
                          <a:solidFill>
                            <a:srgbClr val="3E3E3E"/>
                          </a:solidFill>
                          <a:latin typeface="Arial"/>
                          <a:cs typeface="Arial"/>
                        </a:rPr>
                        <a:t>(CL)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The Clorox Company</a:t>
                      </a:r>
                      <a:r>
                        <a:rPr dirty="0" sz="850" spc="-25">
                          <a:solidFill>
                            <a:srgbClr val="3E3E3E"/>
                          </a:solidFill>
                          <a:latin typeface="Arial"/>
                          <a:cs typeface="Arial"/>
                        </a:rPr>
                        <a:t> </a:t>
                      </a:r>
                      <a:r>
                        <a:rPr dirty="0" sz="850" spc="-5" b="1">
                          <a:solidFill>
                            <a:srgbClr val="3E3E3E"/>
                          </a:solidFill>
                          <a:latin typeface="Arial"/>
                          <a:cs typeface="Arial"/>
                        </a:rPr>
                        <a:t>(CLX)</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Henkel AG &amp; Co.</a:t>
                      </a:r>
                      <a:r>
                        <a:rPr dirty="0" sz="850" spc="-45">
                          <a:solidFill>
                            <a:srgbClr val="3E3E3E"/>
                          </a:solidFill>
                          <a:latin typeface="Arial"/>
                          <a:cs typeface="Arial"/>
                        </a:rPr>
                        <a:t> </a:t>
                      </a:r>
                      <a:r>
                        <a:rPr dirty="0" sz="850" spc="-5" b="1">
                          <a:solidFill>
                            <a:srgbClr val="3E3E3E"/>
                          </a:solidFill>
                          <a:latin typeface="Arial"/>
                          <a:cs typeface="Arial"/>
                        </a:rPr>
                        <a:t>(HENKY)</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4</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Nu Skin</a:t>
                      </a:r>
                      <a:r>
                        <a:rPr dirty="0" sz="850" spc="-10">
                          <a:solidFill>
                            <a:srgbClr val="3E3E3E"/>
                          </a:solidFill>
                          <a:latin typeface="Arial"/>
                          <a:cs typeface="Arial"/>
                        </a:rPr>
                        <a:t> Enterprises,…</a:t>
                      </a:r>
                      <a:r>
                        <a:rPr dirty="0" sz="850" spc="-10" b="1">
                          <a:solidFill>
                            <a:srgbClr val="3E3E3E"/>
                          </a:solidFill>
                          <a:latin typeface="Arial"/>
                          <a:cs typeface="Arial"/>
                        </a:rPr>
                        <a:t>(NUS)</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Reckitt Benckiser</a:t>
                      </a:r>
                      <a:r>
                        <a:rPr dirty="0" sz="850" spc="-10">
                          <a:solidFill>
                            <a:srgbClr val="3E3E3E"/>
                          </a:solidFill>
                          <a:latin typeface="Arial"/>
                          <a:cs typeface="Arial"/>
                        </a:rPr>
                        <a:t> </a:t>
                      </a:r>
                      <a:r>
                        <a:rPr dirty="0" sz="850" spc="-15">
                          <a:solidFill>
                            <a:srgbClr val="3E3E3E"/>
                          </a:solidFill>
                          <a:latin typeface="Arial"/>
                          <a:cs typeface="Arial"/>
                        </a:rPr>
                        <a:t>Gr…</a:t>
                      </a:r>
                      <a:r>
                        <a:rPr dirty="0" sz="850" spc="-15" b="1">
                          <a:solidFill>
                            <a:srgbClr val="3E3E3E"/>
                          </a:solidFill>
                          <a:latin typeface="Arial"/>
                          <a:cs typeface="Arial"/>
                        </a:rPr>
                        <a:t>(RBGLY)</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60960">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0447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69039">
                <a:tc>
                  <a:txBody>
                    <a:bodyPr/>
                    <a:lstStyle/>
                    <a:p>
                      <a:pPr marL="64769">
                        <a:lnSpc>
                          <a:spcPct val="100000"/>
                        </a:lnSpc>
                        <a:spcBef>
                          <a:spcPts val="330"/>
                        </a:spcBef>
                      </a:pPr>
                      <a:r>
                        <a:rPr dirty="0" sz="850" spc="-5">
                          <a:solidFill>
                            <a:srgbClr val="3E3E3E"/>
                          </a:solidFill>
                          <a:latin typeface="Arial"/>
                          <a:cs typeface="Arial"/>
                        </a:rPr>
                        <a:t>Unilever PLC</a:t>
                      </a:r>
                      <a:r>
                        <a:rPr dirty="0" sz="850" spc="-30">
                          <a:solidFill>
                            <a:srgbClr val="3E3E3E"/>
                          </a:solidFill>
                          <a:latin typeface="Arial"/>
                          <a:cs typeface="Arial"/>
                        </a:rPr>
                        <a:t> </a:t>
                      </a:r>
                      <a:r>
                        <a:rPr dirty="0" sz="850" spc="-5" b="1">
                          <a:solidFill>
                            <a:srgbClr val="3E3E3E"/>
                          </a:solidFill>
                          <a:latin typeface="Arial"/>
                          <a:cs typeface="Arial"/>
                        </a:rPr>
                        <a:t>(UL)</a:t>
                      </a:r>
                      <a:endParaRPr sz="850">
                        <a:latin typeface="Arial"/>
                        <a:cs typeface="Arial"/>
                      </a:endParaRPr>
                    </a:p>
                  </a:txBody>
                  <a:tcPr marL="0" marR="0" marB="0" marT="41910">
                    <a:lnL w="9525">
                      <a:solidFill>
                        <a:srgbClr val="CACACA"/>
                      </a:solidFill>
                      <a:prstDash val="solid"/>
                    </a:lnL>
                    <a:lnT w="9525">
                      <a:solidFill>
                        <a:srgbClr val="CACACA"/>
                      </a:solidFill>
                      <a:prstDash val="solid"/>
                    </a:lnT>
                  </a:tcPr>
                </a:tc>
                <a:tc>
                  <a:txBody>
                    <a:bodyPr/>
                    <a:lstStyle/>
                    <a:p>
                      <a:pPr algn="r" marR="55880">
                        <a:lnSpc>
                          <a:spcPct val="100000"/>
                        </a:lnSpc>
                        <a:spcBef>
                          <a:spcPts val="480"/>
                        </a:spcBef>
                      </a:pPr>
                      <a:r>
                        <a:rPr dirty="0" sz="700" b="1">
                          <a:solidFill>
                            <a:srgbClr val="67090A"/>
                          </a:solidFill>
                          <a:latin typeface="Arial"/>
                          <a:cs typeface="Arial"/>
                        </a:rPr>
                        <a:t>Underperform</a:t>
                      </a:r>
                      <a:endParaRPr sz="700">
                        <a:latin typeface="Arial"/>
                        <a:cs typeface="Arial"/>
                      </a:endParaRPr>
                    </a:p>
                  </a:txBody>
                  <a:tcPr marL="0" marR="0" marB="0" marT="60960">
                    <a:lnT w="9525">
                      <a:solidFill>
                        <a:srgbClr val="CACACA"/>
                      </a:solidFill>
                      <a:prstDash val="solid"/>
                    </a:lnT>
                  </a:tcPr>
                </a:tc>
                <a:tc>
                  <a:txBody>
                    <a:bodyPr/>
                    <a:lstStyle/>
                    <a:p>
                      <a:pPr marL="204470">
                        <a:lnSpc>
                          <a:spcPct val="100000"/>
                        </a:lnSpc>
                        <a:spcBef>
                          <a:spcPts val="610"/>
                        </a:spcBef>
                      </a:pPr>
                      <a:r>
                        <a:rPr dirty="0" sz="750" b="1">
                          <a:solidFill>
                            <a:srgbClr val="FFFFFF"/>
                          </a:solidFill>
                          <a:latin typeface="Arial"/>
                          <a:cs typeface="Arial"/>
                        </a:rPr>
                        <a:t>4</a:t>
                      </a:r>
                      <a:endParaRPr sz="750">
                        <a:latin typeface="Arial"/>
                        <a:cs typeface="Arial"/>
                      </a:endParaRPr>
                    </a:p>
                  </a:txBody>
                  <a:tcPr marL="0" marR="0" marB="0" marT="77470">
                    <a:lnT w="9525">
                      <a:solidFill>
                        <a:srgbClr val="CACACA"/>
                      </a:solidFill>
                      <a:prstDash val="solid"/>
                    </a:lnT>
                  </a:tcPr>
                </a:tc>
              </a:tr>
            </a:tbl>
          </a:graphicData>
        </a:graphic>
      </p:graphicFrame>
      <p:sp>
        <p:nvSpPr>
          <p:cNvPr id="1594" name="object 1594"/>
          <p:cNvSpPr/>
          <p:nvPr/>
        </p:nvSpPr>
        <p:spPr>
          <a:xfrm>
            <a:off x="4393364" y="694990"/>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5" name="object 1595"/>
          <p:cNvSpPr/>
          <p:nvPr/>
        </p:nvSpPr>
        <p:spPr>
          <a:xfrm>
            <a:off x="7229809" y="694990"/>
            <a:ext cx="0" cy="2214245"/>
          </a:xfrm>
          <a:custGeom>
            <a:avLst/>
            <a:gdLst/>
            <a:ahLst/>
            <a:cxnLst/>
            <a:rect l="l" t="t" r="r" b="b"/>
            <a:pathLst>
              <a:path w="0" h="2214245">
                <a:moveTo>
                  <a:pt x="0" y="0"/>
                </a:moveTo>
                <a:lnTo>
                  <a:pt x="0" y="2213810"/>
                </a:lnTo>
              </a:path>
            </a:pathLst>
          </a:custGeom>
          <a:ln w="7686">
            <a:solidFill>
              <a:srgbClr val="CACACA"/>
            </a:solidFill>
          </a:ln>
        </p:spPr>
        <p:txBody>
          <a:bodyPr wrap="square" lIns="0" tIns="0" rIns="0" bIns="0" rtlCol="0"/>
          <a:lstStyle/>
          <a:p/>
        </p:txBody>
      </p:sp>
      <p:sp>
        <p:nvSpPr>
          <p:cNvPr id="1596" name="object 1596"/>
          <p:cNvSpPr/>
          <p:nvPr/>
        </p:nvSpPr>
        <p:spPr>
          <a:xfrm>
            <a:off x="4393364" y="2908801"/>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7" name="object 1597"/>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598" name="object 1598"/>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99" name="object 1599"/>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600" name="object 1600"/>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01" name="object 1601"/>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02" name="object 1602"/>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03" name="object 1603"/>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604" name="object 1604"/>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605" name="object 1605"/>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8"/>
              </a:rPr>
              <a:t>www.zacks.com</a:t>
            </a:r>
            <a:endParaRPr sz="850">
              <a:latin typeface="Arial"/>
              <a:cs typeface="Arial"/>
            </a:endParaRPr>
          </a:p>
        </p:txBody>
      </p:sp>
      <p:sp>
        <p:nvSpPr>
          <p:cNvPr id="1606" name="object 1606"/>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47534" cy="31280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a:p>
            <a:pPr>
              <a:lnSpc>
                <a:spcPct val="100000"/>
              </a:lnSpc>
            </a:pPr>
            <a:endParaRPr sz="900">
              <a:latin typeface="Times New Roman"/>
              <a:cs typeface="Times New Roman"/>
            </a:endParaRPr>
          </a:p>
          <a:p>
            <a:pPr>
              <a:lnSpc>
                <a:spcPct val="100000"/>
              </a:lnSpc>
              <a:spcBef>
                <a:spcPts val="25"/>
              </a:spcBef>
            </a:pPr>
            <a:endParaRPr sz="700">
              <a:latin typeface="Times New Roman"/>
              <a:cs typeface="Times New Roman"/>
            </a:endParaRPr>
          </a:p>
          <a:p>
            <a:pPr marL="12700">
              <a:lnSpc>
                <a:spcPct val="100000"/>
              </a:lnSpc>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p:txBody>
      </p:sp>
      <p:sp>
        <p:nvSpPr>
          <p:cNvPr id="4" name="object 4"/>
          <p:cNvSpPr txBox="1"/>
          <p:nvPr/>
        </p:nvSpPr>
        <p:spPr>
          <a:xfrm>
            <a:off x="302794" y="3660942"/>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4305099"/>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619834"/>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619834"/>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730123"/>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4282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53184"/>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1" name="object 11"/>
          <p:cNvSpPr/>
          <p:nvPr/>
        </p:nvSpPr>
        <p:spPr>
          <a:xfrm>
            <a:off x="6960769" y="3738980"/>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3898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38980"/>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900404"/>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4006850"/>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401955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402991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8" name="object 18"/>
          <p:cNvSpPr/>
          <p:nvPr/>
        </p:nvSpPr>
        <p:spPr>
          <a:xfrm>
            <a:off x="6960769" y="401570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401570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401570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7713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83576"/>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96276"/>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306637"/>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5" name="object 25"/>
          <p:cNvSpPr/>
          <p:nvPr/>
        </p:nvSpPr>
        <p:spPr>
          <a:xfrm>
            <a:off x="6960769" y="429243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9243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9243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5385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60302"/>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7300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83363"/>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32" name="object 32"/>
          <p:cNvSpPr/>
          <p:nvPr/>
        </p:nvSpPr>
        <p:spPr>
          <a:xfrm>
            <a:off x="6960769" y="456915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6915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6915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73058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615990"/>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615990"/>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615990"/>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53572"/>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583822"/>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5150652"/>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PG</dc:subject>
  <dc:title>Zacks Equity Research Report for PG</dc:title>
  <dcterms:created xsi:type="dcterms:W3CDTF">2021-03-20T23:49:57Z</dcterms:created>
  <dcterms:modified xsi:type="dcterms:W3CDTF">2021-03-20T23:49:57Z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2021-03-20T00:00:00Z</vt:filetime>
  </property>
  <property fmtid="{D5CDD505-2E9C-101B-9397-08002B2CF9AE}" pid="3" name="Creator">
    <vt:lpwstr>PD4ML. HTML to PDF Converter for Java (370fx2)</vt:lpwstr>
  </property>
  <property fmtid="{D5CDD505-2E9C-101B-9397-08002B2CF9AE}" pid="4" name="LastSaved">
    <vt:filetime>2021-03-20T00:00:00Z</vt:filetime>
  </property>
</Properties>
</file>