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handoutMasterIdLst>
    <p:handoutMasterId r:id="rId10"/>
  </p:handoutMasterIdLst>
  <p:sldIdLst>
    <p:sldId id="256" r:id="rId3"/>
    <p:sldId id="257" r:id="rId4"/>
    <p:sldId id="258" r:id="rId5"/>
    <p:sldId id="259" r:id="rId6"/>
    <p:sldId id="266" r:id="rId7"/>
    <p:sldId id="264" r:id="rId8"/>
  </p:sldIdLst>
  <p:sldSz cx="7556500" cy="10693400"/>
  <p:notesSz cx="7556500" cy="10693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82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915"/>
        <p:guide pos="219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handoutMaster" Target="handoutMasters/handoutMaster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320"/>
            </a:lvl1pPr>
          </a:lstStyle>
          <a:p>
            <a:endParaRPr lang="zh-CN" altLang="en-US"/>
          </a:p>
        </p:txBody>
      </p:sp>
      <p:sp>
        <p:nvSpPr>
          <p:cNvPr id="3" name="日期占位符 2"/>
          <p:cNvSpPr>
            <a:spLocks noGrp="1"/>
          </p:cNvSpPr>
          <p:nvPr>
            <p:ph type="dt" sz="quarter" idx="1"/>
          </p:nvPr>
        </p:nvSpPr>
        <p:spPr>
          <a:xfrm>
            <a:off x="4280268" y="0"/>
            <a:ext cx="3274483" cy="536527"/>
          </a:xfrm>
          <a:prstGeom prst="rect">
            <a:avLst/>
          </a:prstGeom>
        </p:spPr>
        <p:txBody>
          <a:bodyPr vert="horz" lIns="91440" tIns="45720" rIns="91440" bIns="45720" rtlCol="0"/>
          <a:lstStyle>
            <a:lvl1pPr algn="r">
              <a:defRPr sz="132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4483" cy="536526"/>
          </a:xfrm>
          <a:prstGeom prst="rect">
            <a:avLst/>
          </a:prstGeom>
        </p:spPr>
        <p:txBody>
          <a:bodyPr vert="horz" lIns="91440" tIns="45720" rIns="91440" bIns="45720" rtlCol="0" anchor="b"/>
          <a:lstStyle>
            <a:lvl1pPr algn="l">
              <a:defRPr sz="1320"/>
            </a:lvl1pPr>
          </a:lstStyle>
          <a:p>
            <a:endParaRPr lang="zh-CN" altLang="en-US"/>
          </a:p>
        </p:txBody>
      </p:sp>
      <p:sp>
        <p:nvSpPr>
          <p:cNvPr id="5" name="灯片编号占位符 4"/>
          <p:cNvSpPr>
            <a:spLocks noGrp="1"/>
          </p:cNvSpPr>
          <p:nvPr>
            <p:ph type="sldNum" sz="quarter" idx="3"/>
          </p:nvPr>
        </p:nvSpPr>
        <p:spPr>
          <a:xfrm>
            <a:off x="4280268" y="10156874"/>
            <a:ext cx="3274483" cy="536526"/>
          </a:xfrm>
          <a:prstGeom prst="rect">
            <a:avLst/>
          </a:prstGeom>
        </p:spPr>
        <p:txBody>
          <a:bodyPr vert="horz" lIns="91440" tIns="45720" rIns="91440" bIns="45720" rtlCol="0" anchor="b"/>
          <a:lstStyle>
            <a:lvl1pPr algn="r">
              <a:defRPr sz="132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280268" y="0"/>
            <a:ext cx="3274483" cy="536527"/>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570230" y="1336675"/>
            <a:ext cx="6416040" cy="3609023"/>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55650" y="5146199"/>
            <a:ext cx="6045200" cy="4210526"/>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10156874"/>
            <a:ext cx="3274483" cy="536526"/>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280268" y="10156874"/>
            <a:ext cx="3274483" cy="536526"/>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6" name="Holder 6"/>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7" name="Holder 7"/>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4" name="Holder 4"/>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5" name="Holder 5"/>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3" name="Holder 3"/>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4" name="Holder 4"/>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241300" y="10137442"/>
            <a:ext cx="5948045" cy="146050"/>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a:xfrm>
            <a:off x="6513763" y="10321926"/>
            <a:ext cx="713740" cy="146050"/>
          </a:xfrm>
          <a:prstGeom prst="rect">
            <a:avLst/>
          </a:prstGeom>
        </p:spPr>
        <p:txBody>
          <a:bodyPr wrap="square" lIns="0" tIns="0" rIns="0" bIns="0">
            <a:spAutoFit/>
          </a:bodyPr>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6.png"/><Relationship Id="rId8" Type="http://schemas.openxmlformats.org/officeDocument/2006/relationships/hyperlink" Target="https://www.zacks.com/stocks/industry-rank/industry/soap-and-cleaning-materials-174" TargetMode="External"/><Relationship Id="rId7" Type="http://schemas.openxmlformats.org/officeDocument/2006/relationships/tags" Target="../tags/tag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1" Type="http://schemas.openxmlformats.org/officeDocument/2006/relationships/slideLayout" Target="../slideLayouts/slideLayout5.xml"/><Relationship Id="rId10" Type="http://schemas.openxmlformats.org/officeDocument/2006/relationships/tags" Target="../tags/tag2.xml"/><Relationship Id="rId1" Type="http://schemas.openxmlformats.org/officeDocument/2006/relationships/hyperlink" Target="http://www.zacks.com/" TargetMode="Externa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hyperlink" Target="http://www.zacks.com/"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hyperlink" Target="http://www.zacks.com/" TargetMode="External"/><Relationship Id="rId1"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hyperlink" Target="http://www.zacks.com/" TargetMode="External"/><Relationship Id="rId1" Type="http://schemas.openxmlformats.org/officeDocument/2006/relationships/image" Target="../media/image10.pn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12.png"/><Relationship Id="rId1"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hyperlink" Target="http://www.zacks.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3489091" y="954839"/>
            <a:ext cx="121793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Long Term: 6-12</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Months</a:t>
            </a:r>
            <a:endParaRPr sz="850">
              <a:latin typeface="Arial" panose="020B0604020202020204"/>
              <a:cs typeface="Arial" panose="020B0604020202020204"/>
            </a:endParaRPr>
          </a:p>
        </p:txBody>
      </p:sp>
      <p:sp>
        <p:nvSpPr>
          <p:cNvPr id="4" name="object 4"/>
          <p:cNvSpPr/>
          <p:nvPr/>
        </p:nvSpPr>
        <p:spPr>
          <a:xfrm>
            <a:off x="4793080" y="948322"/>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5" name="object 5"/>
          <p:cNvSpPr txBox="1"/>
          <p:nvPr/>
        </p:nvSpPr>
        <p:spPr>
          <a:xfrm>
            <a:off x="6741695" y="954839"/>
            <a:ext cx="383540" cy="154940"/>
          </a:xfrm>
          <a:prstGeom prst="rect">
            <a:avLst/>
          </a:prstGeom>
        </p:spPr>
        <p:txBody>
          <a:bodyPr vert="horz" wrap="square" lIns="0" tIns="12065" rIns="0" bIns="0" rtlCol="0">
            <a:spAutoFit/>
          </a:bodyPr>
          <a:lstStyle/>
          <a:p>
            <a:pPr>
              <a:lnSpc>
                <a:spcPct val="100000"/>
              </a:lnSpc>
              <a:spcBef>
                <a:spcPts val="95"/>
              </a:spcBef>
            </a:pPr>
            <a:r>
              <a:rPr sz="850" b="1" spc="-5" dirty="0">
                <a:solidFill>
                  <a:srgbClr val="3E3E3E"/>
                </a:solidFill>
                <a:latin typeface="Arial" panose="020B0604020202020204"/>
                <a:cs typeface="Arial" panose="020B0604020202020204"/>
              </a:rPr>
              <a:t>Neutral</a:t>
            </a:r>
            <a:endParaRPr sz="850">
              <a:latin typeface="Arial" panose="020B0604020202020204"/>
              <a:cs typeface="Arial" panose="020B0604020202020204"/>
            </a:endParaRPr>
          </a:p>
        </p:txBody>
      </p:sp>
      <p:sp>
        <p:nvSpPr>
          <p:cNvPr id="6" name="object 6"/>
          <p:cNvSpPr txBox="1"/>
          <p:nvPr/>
        </p:nvSpPr>
        <p:spPr>
          <a:xfrm>
            <a:off x="4866105" y="881265"/>
            <a:ext cx="1717675" cy="410845"/>
          </a:xfrm>
          <a:prstGeom prst="rect">
            <a:avLst/>
          </a:prstGeom>
        </p:spPr>
        <p:txBody>
          <a:bodyPr vert="horz" wrap="square" lIns="0" tIns="79375" rIns="0" bIns="0" rtlCol="0">
            <a:spAutoFit/>
          </a:bodyPr>
          <a:lstStyle/>
          <a:p>
            <a:pPr marL="7620">
              <a:lnSpc>
                <a:spcPct val="100000"/>
              </a:lnSpc>
              <a:spcBef>
                <a:spcPts val="625"/>
              </a:spcBef>
            </a:pPr>
            <a:r>
              <a:rPr sz="900" b="1" dirty="0">
                <a:solidFill>
                  <a:srgbClr val="3E3E3E"/>
                </a:solidFill>
                <a:latin typeface="Arial" panose="020B0604020202020204"/>
                <a:cs typeface="Arial" panose="020B0604020202020204"/>
              </a:rPr>
              <a:t>Recommendation:</a:t>
            </a:r>
            <a:endParaRPr sz="900">
              <a:latin typeface="Arial" panose="020B0604020202020204"/>
              <a:cs typeface="Arial" panose="020B0604020202020204"/>
            </a:endParaRPr>
          </a:p>
          <a:p>
            <a:pPr>
              <a:lnSpc>
                <a:spcPct val="100000"/>
              </a:lnSpc>
              <a:spcBef>
                <a:spcPts val="485"/>
              </a:spcBef>
            </a:pPr>
            <a:endParaRPr sz="850">
              <a:latin typeface="Arial" panose="020B0604020202020204"/>
              <a:cs typeface="Arial" panose="020B0604020202020204"/>
            </a:endParaRPr>
          </a:p>
        </p:txBody>
      </p:sp>
      <p:sp>
        <p:nvSpPr>
          <p:cNvPr id="7" name="object 7"/>
          <p:cNvSpPr/>
          <p:nvPr/>
        </p:nvSpPr>
        <p:spPr>
          <a:xfrm>
            <a:off x="4793080" y="1388477"/>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9" name="object 9"/>
          <p:cNvSpPr txBox="1"/>
          <p:nvPr/>
        </p:nvSpPr>
        <p:spPr>
          <a:xfrm>
            <a:off x="3452495" y="1319530"/>
            <a:ext cx="3550285" cy="419735"/>
          </a:xfrm>
          <a:prstGeom prst="rect">
            <a:avLst/>
          </a:prstGeom>
        </p:spPr>
        <p:txBody>
          <a:bodyPr vert="horz" wrap="square" lIns="0" tIns="71120" rIns="0" bIns="0" rtlCol="0">
            <a:spAutoFit/>
          </a:bodyPr>
          <a:lstStyle/>
          <a:p>
            <a:pPr marR="353060" algn="l">
              <a:lnSpc>
                <a:spcPct val="100000"/>
              </a:lnSpc>
              <a:spcBef>
                <a:spcPts val="560"/>
              </a:spcBef>
              <a:tabLst>
                <a:tab pos="1360170" algn="l"/>
              </a:tabLst>
            </a:pPr>
            <a:r>
              <a:rPr lang="en-US"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Short Term: </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1-3</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Months	   </a:t>
            </a:r>
            <a:r>
              <a:rPr sz="900" b="1" dirty="0">
                <a:solidFill>
                  <a:srgbClr val="3E3E3E"/>
                </a:solidFill>
                <a:latin typeface="Arial" panose="020B0604020202020204"/>
                <a:cs typeface="Arial" panose="020B0604020202020204"/>
              </a:rPr>
              <a:t>Rank:</a:t>
            </a:r>
            <a:r>
              <a:rPr sz="900" b="1" spc="-10" dirty="0">
                <a:solidFill>
                  <a:srgbClr val="3E3E3E"/>
                </a:solidFill>
                <a:latin typeface="Arial" panose="020B0604020202020204"/>
                <a:cs typeface="Arial" panose="020B0604020202020204"/>
              </a:rPr>
              <a:t> </a:t>
            </a:r>
            <a:r>
              <a:rPr sz="900" dirty="0">
                <a:solidFill>
                  <a:srgbClr val="3E3E3E"/>
                </a:solidFill>
                <a:latin typeface="Arial" panose="020B0604020202020204"/>
                <a:cs typeface="Arial" panose="020B0604020202020204"/>
              </a:rPr>
              <a:t>(1-5)</a:t>
            </a:r>
            <a:endParaRPr sz="900" dirty="0">
              <a:solidFill>
                <a:srgbClr val="3E3E3E"/>
              </a:solidFill>
              <a:latin typeface="Arial" panose="020B0604020202020204"/>
              <a:cs typeface="Arial" panose="020B0604020202020204"/>
            </a:endParaRPr>
          </a:p>
          <a:p>
            <a:pPr marR="353060" algn="l">
              <a:lnSpc>
                <a:spcPct val="100000"/>
              </a:lnSpc>
              <a:spcBef>
                <a:spcPts val="560"/>
              </a:spcBef>
              <a:tabLst>
                <a:tab pos="1360170" algn="l"/>
              </a:tabLst>
            </a:pPr>
            <a:r>
              <a:rPr lang="en-US" sz="900" dirty="0">
                <a:solidFill>
                  <a:srgbClr val="3E3E3E"/>
                </a:solidFill>
                <a:latin typeface="Arial" panose="020B0604020202020204"/>
                <a:cs typeface="Arial" panose="020B0604020202020204"/>
              </a:rPr>
              <a:t>	</a:t>
            </a:r>
            <a:endParaRPr sz="850">
              <a:latin typeface="Arial" panose="020B0604020202020204"/>
              <a:cs typeface="Arial" panose="020B0604020202020204"/>
            </a:endParaRPr>
          </a:p>
        </p:txBody>
      </p:sp>
      <p:sp>
        <p:nvSpPr>
          <p:cNvPr id="11" name="object 11"/>
          <p:cNvSpPr txBox="1"/>
          <p:nvPr/>
        </p:nvSpPr>
        <p:spPr>
          <a:xfrm>
            <a:off x="6449595" y="1282436"/>
            <a:ext cx="677545" cy="426720"/>
          </a:xfrm>
          <a:prstGeom prst="rect">
            <a:avLst/>
          </a:prstGeom>
        </p:spPr>
        <p:txBody>
          <a:bodyPr vert="horz" wrap="square" lIns="0" tIns="87630" rIns="0" bIns="0" rtlCol="0">
            <a:spAutoFit/>
          </a:bodyPr>
          <a:lstStyle/>
          <a:p>
            <a:pPr marR="5715" algn="r">
              <a:lnSpc>
                <a:spcPct val="100000"/>
              </a:lnSpc>
              <a:spcBef>
                <a:spcPts val="690"/>
              </a:spcBef>
            </a:pPr>
            <a:r>
              <a:rPr lang="en-US" sz="900" b="1" dirty="0">
                <a:solidFill>
                  <a:srgbClr val="3E3E3E"/>
                </a:solidFill>
                <a:latin typeface="Arial" panose="020B0604020202020204"/>
                <a:cs typeface="Arial" panose="020B0604020202020204"/>
              </a:rPr>
              <a:t>3</a:t>
            </a:r>
            <a:r>
              <a:rPr sz="900" b="1" dirty="0">
                <a:solidFill>
                  <a:srgbClr val="3E3E3E"/>
                </a:solidFill>
                <a:latin typeface="Arial" panose="020B0604020202020204"/>
                <a:cs typeface="Arial" panose="020B0604020202020204"/>
              </a:rPr>
              <a:t>-</a:t>
            </a:r>
            <a:r>
              <a:rPr lang="en-US" sz="900" b="1" dirty="0">
                <a:solidFill>
                  <a:srgbClr val="3E3E3E"/>
                </a:solidFill>
                <a:latin typeface="Arial" panose="020B0604020202020204"/>
                <a:cs typeface="Arial" panose="020B0604020202020204"/>
              </a:rPr>
              <a:t>Hold</a:t>
            </a:r>
            <a:endParaRPr sz="900">
              <a:latin typeface="Arial" panose="020B0604020202020204"/>
              <a:cs typeface="Arial" panose="020B0604020202020204"/>
            </a:endParaRPr>
          </a:p>
          <a:p>
            <a:pPr marL="292100">
              <a:lnSpc>
                <a:spcPct val="100000"/>
              </a:lnSpc>
              <a:spcBef>
                <a:spcPts val="545"/>
              </a:spcBef>
            </a:pPr>
            <a:endParaRPr lang="en-US" sz="850" spc="-75" dirty="0">
              <a:solidFill>
                <a:srgbClr val="3E3E3E"/>
              </a:solidFill>
              <a:latin typeface="Arial" panose="020B0604020202020204"/>
              <a:cs typeface="Arial" panose="020B0604020202020204"/>
            </a:endParaRPr>
          </a:p>
        </p:txBody>
      </p:sp>
      <p:sp>
        <p:nvSpPr>
          <p:cNvPr id="12" name="object 12"/>
          <p:cNvSpPr/>
          <p:nvPr/>
        </p:nvSpPr>
        <p:spPr>
          <a:xfrm>
            <a:off x="3517064" y="1319296"/>
            <a:ext cx="1268730" cy="0"/>
          </a:xfrm>
          <a:custGeom>
            <a:avLst/>
            <a:gdLst/>
            <a:ahLst/>
            <a:cxnLst/>
            <a:rect l="l" t="t" r="r" b="b"/>
            <a:pathLst>
              <a:path w="1268729">
                <a:moveTo>
                  <a:pt x="0" y="0"/>
                </a:moveTo>
                <a:lnTo>
                  <a:pt x="1268328" y="0"/>
                </a:lnTo>
              </a:path>
            </a:pathLst>
          </a:custGeom>
          <a:ln w="7686">
            <a:solidFill>
              <a:srgbClr val="CCCCCC"/>
            </a:solidFill>
          </a:ln>
        </p:spPr>
        <p:txBody>
          <a:bodyPr wrap="square" lIns="0" tIns="0" rIns="0" bIns="0" rtlCol="0"/>
          <a:lstStyle/>
          <a:p/>
        </p:txBody>
      </p:sp>
      <p:sp>
        <p:nvSpPr>
          <p:cNvPr id="13" name="object 13"/>
          <p:cNvSpPr/>
          <p:nvPr/>
        </p:nvSpPr>
        <p:spPr>
          <a:xfrm>
            <a:off x="4793080" y="1319296"/>
            <a:ext cx="2313940" cy="0"/>
          </a:xfrm>
          <a:custGeom>
            <a:avLst/>
            <a:gdLst/>
            <a:ahLst/>
            <a:cxnLst/>
            <a:rect l="l" t="t" r="r" b="b"/>
            <a:pathLst>
              <a:path w="2313940">
                <a:moveTo>
                  <a:pt x="0" y="0"/>
                </a:moveTo>
                <a:lnTo>
                  <a:pt x="2313739" y="0"/>
                </a:lnTo>
              </a:path>
            </a:pathLst>
          </a:custGeom>
          <a:ln w="7686">
            <a:solidFill>
              <a:srgbClr val="CCCCCC"/>
            </a:solidFill>
          </a:ln>
        </p:spPr>
        <p:txBody>
          <a:bodyPr wrap="square" lIns="0" tIns="0" rIns="0" bIns="0" rtlCol="0"/>
          <a:lstStyle/>
          <a:p/>
        </p:txBody>
      </p:sp>
      <p:sp>
        <p:nvSpPr>
          <p:cNvPr id="15" name="object 15"/>
          <p:cNvSpPr/>
          <p:nvPr/>
        </p:nvSpPr>
        <p:spPr>
          <a:xfrm flipV="1">
            <a:off x="323215" y="503555"/>
            <a:ext cx="6910705" cy="244475"/>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7" name="object 17"/>
          <p:cNvSpPr/>
          <p:nvPr/>
        </p:nvSpPr>
        <p:spPr>
          <a:xfrm>
            <a:off x="319338" y="2019433"/>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8" name="object 18"/>
          <p:cNvSpPr txBox="1"/>
          <p:nvPr/>
        </p:nvSpPr>
        <p:spPr>
          <a:xfrm>
            <a:off x="302794" y="2132931"/>
            <a:ext cx="656590" cy="191770"/>
          </a:xfrm>
          <a:prstGeom prst="rect">
            <a:avLst/>
          </a:prstGeom>
        </p:spPr>
        <p:txBody>
          <a:bodyPr vert="horz" wrap="square" lIns="0" tIns="17780" rIns="0" bIns="0" rtlCol="0">
            <a:spAutoFit/>
          </a:bodyPr>
          <a:lstStyle/>
          <a:p>
            <a:pPr marL="12700">
              <a:lnSpc>
                <a:spcPct val="100000"/>
              </a:lnSpc>
              <a:spcBef>
                <a:spcPts val="140"/>
              </a:spcBef>
            </a:pPr>
            <a:r>
              <a:rPr sz="1050" b="1" spc="25" dirty="0">
                <a:solidFill>
                  <a:srgbClr val="0070C0"/>
                </a:solidFill>
                <a:latin typeface="Arial" panose="020B0604020202020204"/>
                <a:cs typeface="Arial" panose="020B0604020202020204"/>
              </a:rPr>
              <a:t>Summary</a:t>
            </a:r>
            <a:endParaRPr sz="1050" b="1" spc="25" dirty="0">
              <a:solidFill>
                <a:srgbClr val="0070C0"/>
              </a:solidFill>
              <a:latin typeface="Arial" panose="020B0604020202020204"/>
              <a:cs typeface="Arial" panose="020B0604020202020204"/>
            </a:endParaRPr>
          </a:p>
        </p:txBody>
      </p:sp>
      <p:sp>
        <p:nvSpPr>
          <p:cNvPr id="20" name="object 20"/>
          <p:cNvSpPr txBox="1"/>
          <p:nvPr/>
        </p:nvSpPr>
        <p:spPr>
          <a:xfrm>
            <a:off x="4372175" y="2132931"/>
            <a:ext cx="1925320" cy="191770"/>
          </a:xfrm>
          <a:prstGeom prst="rect">
            <a:avLst/>
          </a:prstGeom>
        </p:spPr>
        <p:txBody>
          <a:bodyPr vert="horz" wrap="square" lIns="0" tIns="17780" rIns="0" bIns="0" rtlCol="0">
            <a:spAutoFit/>
          </a:bodyPr>
          <a:lstStyle/>
          <a:p>
            <a:pPr marL="12700">
              <a:lnSpc>
                <a:spcPct val="100000"/>
              </a:lnSpc>
              <a:spcBef>
                <a:spcPts val="140"/>
              </a:spcBef>
            </a:pPr>
            <a:r>
              <a:rPr sz="1050" b="1" spc="15" dirty="0">
                <a:solidFill>
                  <a:srgbClr val="0070C0"/>
                </a:solidFill>
                <a:latin typeface="Arial" panose="020B0604020202020204"/>
                <a:cs typeface="Arial" panose="020B0604020202020204"/>
              </a:rPr>
              <a:t>Price, </a:t>
            </a:r>
            <a:r>
              <a:rPr sz="1050" b="1" spc="20" dirty="0">
                <a:solidFill>
                  <a:srgbClr val="0070C0"/>
                </a:solidFill>
                <a:latin typeface="Arial" panose="020B0604020202020204"/>
                <a:cs typeface="Arial" panose="020B0604020202020204"/>
              </a:rPr>
              <a:t>Consensus </a:t>
            </a:r>
            <a:r>
              <a:rPr sz="1050" b="1" spc="25" dirty="0">
                <a:solidFill>
                  <a:srgbClr val="0070C0"/>
                </a:solidFill>
                <a:latin typeface="Arial" panose="020B0604020202020204"/>
                <a:cs typeface="Arial" panose="020B0604020202020204"/>
              </a:rPr>
              <a:t>&amp;</a:t>
            </a:r>
            <a:r>
              <a:rPr sz="1050" b="1" spc="-50" dirty="0">
                <a:solidFill>
                  <a:srgbClr val="0070C0"/>
                </a:solidFill>
                <a:latin typeface="Arial" panose="020B0604020202020204"/>
                <a:cs typeface="Arial" panose="020B0604020202020204"/>
              </a:rPr>
              <a:t> </a:t>
            </a:r>
            <a:r>
              <a:rPr sz="1050" b="1" spc="20" dirty="0">
                <a:solidFill>
                  <a:srgbClr val="0070C0"/>
                </a:solidFill>
                <a:latin typeface="Arial" panose="020B0604020202020204"/>
                <a:cs typeface="Arial" panose="020B0604020202020204"/>
              </a:rPr>
              <a:t>Surprise</a:t>
            </a:r>
            <a:endParaRPr sz="1050" b="1" spc="20" dirty="0">
              <a:solidFill>
                <a:srgbClr val="0070C0"/>
              </a:solidFill>
              <a:latin typeface="Arial" panose="020B0604020202020204"/>
              <a:cs typeface="Arial" panose="020B0604020202020204"/>
            </a:endParaRPr>
          </a:p>
        </p:txBody>
      </p:sp>
      <p:sp>
        <p:nvSpPr>
          <p:cNvPr id="23" name="object 23"/>
          <p:cNvSpPr txBox="1"/>
          <p:nvPr/>
        </p:nvSpPr>
        <p:spPr>
          <a:xfrm>
            <a:off x="257810" y="2409825"/>
            <a:ext cx="3003550" cy="1736090"/>
          </a:xfrm>
          <a:prstGeom prst="rect">
            <a:avLst/>
          </a:prstGeom>
        </p:spPr>
        <p:txBody>
          <a:bodyPr vert="horz" wrap="square" lIns="0" tIns="12700" rIns="0" bIns="0" rtlCol="0">
            <a:spAutoFit/>
          </a:bodyPr>
          <a:lstStyle/>
          <a:p>
            <a:pPr>
              <a:lnSpc>
                <a:spcPct val="100000"/>
              </a:lnSpc>
            </a:pPr>
            <a:r>
              <a:rPr sz="800" spc="-5" dirty="0">
                <a:solidFill>
                  <a:srgbClr val="3E3E3E"/>
                </a:solidFill>
                <a:latin typeface="Arial" panose="020B0604020202020204"/>
                <a:cs typeface="Arial" panose="020B0604020202020204"/>
                <a:sym typeface="+mn-ea"/>
              </a:rPr>
              <a:t>Shares of Procter &amp; Gamble have increased in the past year  thanks to its robust earnings trend, which continued in  second-quarter fiscal 2021. While it has reported an earnings  surprise for the past several quarters, revenues topped  estimates for the third straight time in the fiscal second-  quarter. Further, earnings and sales improved on a year over  year basis. Results were driven by robust top-line growth and  improved margins. Margins benefited from cost leverage and  productivity initiatives, while sales were aided by strength  across all segments, robust shipments, pricing and mix. It  delivered adjusted free cash flow productivity of 113% in the  fiscal second quarter. Driven by the robust results, it raised  outlook for fiscal 2021. However, currency headwinds are  likely to affect results in fiscal 2021. Stiff competition also  remains a</a:t>
            </a:r>
            <a:r>
              <a:rPr sz="800" spc="-10"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woe.</a:t>
            </a:r>
            <a:endParaRPr sz="800">
              <a:latin typeface="Arial" panose="020B0604020202020204"/>
              <a:cs typeface="Arial" panose="020B0604020202020204"/>
            </a:endParaRPr>
          </a:p>
          <a:p>
            <a:pPr>
              <a:lnSpc>
                <a:spcPct val="100000"/>
              </a:lnSpc>
            </a:pPr>
            <a:endParaRPr sz="800" dirty="0">
              <a:solidFill>
                <a:srgbClr val="3E3E3E"/>
              </a:solidFill>
              <a:latin typeface="Arial" panose="020B0604020202020204"/>
              <a:cs typeface="Arial" panose="020B0604020202020204"/>
            </a:endParaRPr>
          </a:p>
        </p:txBody>
      </p:sp>
      <p:sp>
        <p:nvSpPr>
          <p:cNvPr id="28" name="object 28"/>
          <p:cNvSpPr txBox="1"/>
          <p:nvPr/>
        </p:nvSpPr>
        <p:spPr>
          <a:xfrm>
            <a:off x="6498924" y="611772"/>
            <a:ext cx="757555" cy="136525"/>
          </a:xfrm>
          <a:prstGeom prst="rect">
            <a:avLst/>
          </a:prstGeom>
        </p:spPr>
        <p:txBody>
          <a:bodyPr vert="horz" wrap="square" lIns="0" tIns="14604" rIns="0" bIns="0" rtlCol="0">
            <a:spAutoFit/>
          </a:bodyPr>
          <a:lstStyle/>
          <a:p>
            <a:pPr marL="12700">
              <a:lnSpc>
                <a:spcPct val="100000"/>
              </a:lnSpc>
              <a:spcBef>
                <a:spcPts val="115"/>
              </a:spcBef>
            </a:pPr>
            <a:r>
              <a:rPr lang="en-US" sz="800" b="1" spc="10" dirty="0">
                <a:solidFill>
                  <a:srgbClr val="3E3E3E"/>
                </a:solidFill>
                <a:latin typeface="Arial" panose="020B0604020202020204"/>
                <a:cs typeface="Arial" panose="020B0604020202020204"/>
              </a:rPr>
              <a:t>Mar</a:t>
            </a:r>
            <a:r>
              <a:rPr sz="800" b="1" spc="10" dirty="0">
                <a:solidFill>
                  <a:srgbClr val="3E3E3E"/>
                </a:solidFill>
                <a:latin typeface="Arial" panose="020B0604020202020204"/>
                <a:cs typeface="Arial" panose="020B0604020202020204"/>
              </a:rPr>
              <a:t> </a:t>
            </a:r>
            <a:r>
              <a:rPr lang="en-US" sz="800" b="1" spc="10" dirty="0">
                <a:solidFill>
                  <a:srgbClr val="3E3E3E"/>
                </a:solidFill>
                <a:latin typeface="Arial" panose="020B0604020202020204"/>
                <a:cs typeface="Arial" panose="020B0604020202020204"/>
              </a:rPr>
              <a:t>30</a:t>
            </a:r>
            <a:r>
              <a:rPr sz="800" b="1" spc="5" dirty="0">
                <a:solidFill>
                  <a:srgbClr val="3E3E3E"/>
                </a:solidFill>
                <a:latin typeface="Arial" panose="020B0604020202020204"/>
                <a:cs typeface="Arial" panose="020B0604020202020204"/>
              </a:rPr>
              <a:t>,</a:t>
            </a:r>
            <a:r>
              <a:rPr sz="800" b="1" spc="-75" dirty="0">
                <a:solidFill>
                  <a:srgbClr val="3E3E3E"/>
                </a:solidFill>
                <a:latin typeface="Arial" panose="020B0604020202020204"/>
                <a:cs typeface="Arial" panose="020B0604020202020204"/>
              </a:rPr>
              <a:t> </a:t>
            </a:r>
            <a:r>
              <a:rPr sz="800" b="1" spc="10" dirty="0">
                <a:solidFill>
                  <a:srgbClr val="3E3E3E"/>
                </a:solidFill>
                <a:latin typeface="Arial" panose="020B0604020202020204"/>
                <a:cs typeface="Arial" panose="020B0604020202020204"/>
              </a:rPr>
              <a:t>2021</a:t>
            </a:r>
            <a:endParaRPr sz="800">
              <a:latin typeface="Arial" panose="020B0604020202020204"/>
              <a:cs typeface="Arial" panose="020B0604020202020204"/>
            </a:endParaRPr>
          </a:p>
        </p:txBody>
      </p:sp>
      <p:sp>
        <p:nvSpPr>
          <p:cNvPr id="30" name="object 3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0" name="object 17"/>
          <p:cNvSpPr txBox="1"/>
          <p:nvPr/>
        </p:nvSpPr>
        <p:spPr>
          <a:xfrm>
            <a:off x="6552966" y="10321926"/>
            <a:ext cx="654050" cy="13208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lang="en-US" sz="850" b="1" spc="-65" dirty="0">
                <a:solidFill>
                  <a:srgbClr val="CACACA"/>
                </a:solidFill>
                <a:latin typeface="Arial" panose="020B0604020202020204"/>
                <a:cs typeface="Arial" panose="020B0604020202020204"/>
              </a:rPr>
              <a:t>6</a:t>
            </a:r>
            <a:endParaRPr lang="en-US" sz="850" b="1" spc="-65" dirty="0">
              <a:solidFill>
                <a:srgbClr val="CACACA"/>
              </a:solidFill>
              <a:latin typeface="Arial" panose="020B0604020202020204"/>
              <a:cs typeface="Arial" panose="020B0604020202020204"/>
            </a:endParaRPr>
          </a:p>
        </p:txBody>
      </p:sp>
      <p:sp>
        <p:nvSpPr>
          <p:cNvPr id="27"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9" name="object 13"/>
          <p:cNvSpPr txBox="1"/>
          <p:nvPr/>
        </p:nvSpPr>
        <p:spPr>
          <a:xfrm>
            <a:off x="3453130"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www.seabridgefintech.com</a:t>
            </a:r>
            <a:endParaRPr sz="850" spc="-5" dirty="0">
              <a:solidFill>
                <a:srgbClr val="CACACA"/>
              </a:solidFill>
              <a:latin typeface="Arial" panose="020B0604020202020204"/>
              <a:cs typeface="Arial" panose="020B0604020202020204"/>
            </a:endParaRPr>
          </a:p>
        </p:txBody>
      </p:sp>
      <p:pic>
        <p:nvPicPr>
          <p:cNvPr id="34" name="图片 33" descr="捕获"/>
          <p:cNvPicPr>
            <a:picLocks noChangeAspect="1"/>
          </p:cNvPicPr>
          <p:nvPr/>
        </p:nvPicPr>
        <p:blipFill>
          <a:blip r:embed="rId2"/>
          <a:stretch>
            <a:fillRect/>
          </a:stretch>
        </p:blipFill>
        <p:spPr>
          <a:xfrm>
            <a:off x="257810" y="92075"/>
            <a:ext cx="7019290" cy="444500"/>
          </a:xfrm>
          <a:prstGeom prst="rect">
            <a:avLst/>
          </a:prstGeom>
        </p:spPr>
      </p:pic>
      <p:sp>
        <p:nvSpPr>
          <p:cNvPr id="53" name="object 53"/>
          <p:cNvSpPr txBox="1"/>
          <p:nvPr/>
        </p:nvSpPr>
        <p:spPr>
          <a:xfrm>
            <a:off x="3798135" y="4919579"/>
            <a:ext cx="2440305" cy="439420"/>
          </a:xfrm>
          <a:prstGeom prst="rect">
            <a:avLst/>
          </a:prstGeom>
        </p:spPr>
        <p:txBody>
          <a:bodyPr vert="horz" wrap="square" lIns="0" tIns="17780" rIns="0" bIns="0" rtlCol="0">
            <a:spAutoFit/>
          </a:bodyPr>
          <a:p>
            <a:pPr marL="12700">
              <a:lnSpc>
                <a:spcPct val="100000"/>
              </a:lnSpc>
              <a:spcBef>
                <a:spcPts val="140"/>
              </a:spcBef>
            </a:pPr>
            <a:r>
              <a:rPr sz="1050" b="1" spc="20" dirty="0">
                <a:solidFill>
                  <a:srgbClr val="38829D"/>
                </a:solidFill>
                <a:latin typeface="Arial" panose="020B0604020202020204"/>
                <a:cs typeface="Arial" panose="020B0604020202020204"/>
              </a:rPr>
              <a:t>Sales and </a:t>
            </a:r>
            <a:r>
              <a:rPr sz="1050" b="1" spc="25" dirty="0">
                <a:solidFill>
                  <a:srgbClr val="38829D"/>
                </a:solidFill>
                <a:latin typeface="Arial" panose="020B0604020202020204"/>
                <a:cs typeface="Arial" panose="020B0604020202020204"/>
              </a:rPr>
              <a:t>EPS </a:t>
            </a:r>
            <a:r>
              <a:rPr sz="1050" b="1" spc="20" dirty="0">
                <a:solidFill>
                  <a:srgbClr val="38829D"/>
                </a:solidFill>
                <a:latin typeface="Arial" panose="020B0604020202020204"/>
                <a:cs typeface="Arial" panose="020B0604020202020204"/>
              </a:rPr>
              <a:t>Growth Rates </a:t>
            </a:r>
            <a:r>
              <a:rPr sz="1050" b="1" spc="15" dirty="0">
                <a:solidFill>
                  <a:srgbClr val="38829D"/>
                </a:solidFill>
                <a:latin typeface="Arial" panose="020B0604020202020204"/>
                <a:cs typeface="Arial" panose="020B0604020202020204"/>
              </a:rPr>
              <a:t>(Y/Y</a:t>
            </a:r>
            <a:r>
              <a:rPr sz="1050" b="1" spc="-8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a:t>
            </a:r>
            <a:endParaRPr sz="1050">
              <a:solidFill>
                <a:srgbClr val="38829D"/>
              </a:solidFill>
              <a:latin typeface="Arial" panose="020B0604020202020204"/>
              <a:cs typeface="Arial" panose="020B0604020202020204"/>
            </a:endParaRPr>
          </a:p>
          <a:p>
            <a:pPr marL="12700">
              <a:lnSpc>
                <a:spcPct val="100000"/>
              </a:lnSpc>
              <a:spcBef>
                <a:spcPts val="935"/>
              </a:spcBef>
              <a:tabLst>
                <a:tab pos="1757045" algn="l"/>
              </a:tabLst>
            </a:pPr>
            <a:r>
              <a:rPr sz="850" spc="-5" dirty="0">
                <a:solidFill>
                  <a:srgbClr val="3E3E3E"/>
                </a:solidFill>
                <a:latin typeface="Arial" panose="020B0604020202020204"/>
                <a:cs typeface="Arial" panose="020B0604020202020204"/>
              </a:rPr>
              <a:t>Sales	EPS</a:t>
            </a:r>
            <a:endParaRPr sz="850">
              <a:latin typeface="Arial" panose="020B0604020202020204"/>
              <a:cs typeface="Arial" panose="020B0604020202020204"/>
            </a:endParaRPr>
          </a:p>
        </p:txBody>
      </p:sp>
      <p:sp>
        <p:nvSpPr>
          <p:cNvPr id="40" name="object 22"/>
          <p:cNvSpPr/>
          <p:nvPr/>
        </p:nvSpPr>
        <p:spPr>
          <a:xfrm>
            <a:off x="3831055" y="5358999"/>
            <a:ext cx="968542" cy="76868"/>
          </a:xfrm>
          <a:prstGeom prst="rect">
            <a:avLst/>
          </a:prstGeom>
          <a:blipFill>
            <a:blip r:embed="rId3" cstate="print"/>
            <a:stretch>
              <a:fillRect/>
            </a:stretch>
          </a:blipFill>
        </p:spPr>
        <p:txBody>
          <a:bodyPr wrap="square" lIns="0" tIns="0" rIns="0" bIns="0" rtlCol="0"/>
          <a:p/>
        </p:txBody>
      </p:sp>
      <p:sp>
        <p:nvSpPr>
          <p:cNvPr id="41" name="object 24"/>
          <p:cNvSpPr/>
          <p:nvPr/>
        </p:nvSpPr>
        <p:spPr>
          <a:xfrm>
            <a:off x="5530823" y="5358999"/>
            <a:ext cx="968134" cy="76868"/>
          </a:xfrm>
          <a:prstGeom prst="rect">
            <a:avLst/>
          </a:prstGeom>
          <a:blipFill>
            <a:blip r:embed="rId4" cstate="print"/>
            <a:stretch>
              <a:fillRect/>
            </a:stretch>
          </a:blipFill>
        </p:spPr>
        <p:txBody>
          <a:bodyPr wrap="square" lIns="0" tIns="0" rIns="0" bIns="0" rtlCol="0"/>
          <a:p/>
        </p:txBody>
      </p:sp>
      <p:sp>
        <p:nvSpPr>
          <p:cNvPr id="46" name="object 25"/>
          <p:cNvSpPr/>
          <p:nvPr/>
        </p:nvSpPr>
        <p:spPr>
          <a:xfrm>
            <a:off x="3801444" y="5592010"/>
            <a:ext cx="3297655" cy="1276015"/>
          </a:xfrm>
          <a:prstGeom prst="rect">
            <a:avLst/>
          </a:prstGeom>
          <a:blipFill>
            <a:blip r:embed="rId5" cstate="print"/>
            <a:stretch>
              <a:fillRect/>
            </a:stretch>
          </a:blipFill>
        </p:spPr>
        <p:txBody>
          <a:bodyPr wrap="square" lIns="0" tIns="0" rIns="0" bIns="0" rtlCol="0"/>
          <a:p/>
        </p:txBody>
      </p:sp>
      <p:sp>
        <p:nvSpPr>
          <p:cNvPr id="48" name="object 2"/>
          <p:cNvSpPr txBox="1"/>
          <p:nvPr/>
        </p:nvSpPr>
        <p:spPr>
          <a:xfrm>
            <a:off x="322914" y="881346"/>
            <a:ext cx="2066925" cy="758825"/>
          </a:xfrm>
          <a:prstGeom prst="rect">
            <a:avLst/>
          </a:prstGeom>
        </p:spPr>
        <p:txBody>
          <a:bodyPr vert="horz" wrap="square" lIns="0" tIns="15240" rIns="0" bIns="0" rtlCol="0">
            <a:spAutoFit/>
          </a:bodyPr>
          <a:p>
            <a:pPr>
              <a:lnSpc>
                <a:spcPct val="100000"/>
              </a:lnSpc>
              <a:spcBef>
                <a:spcPts val="120"/>
              </a:spcBef>
            </a:pPr>
            <a:r>
              <a:rPr sz="1250" b="1" spc="10" dirty="0">
                <a:solidFill>
                  <a:srgbClr val="0070C0"/>
                </a:solidFill>
                <a:latin typeface="Arial" panose="020B0604020202020204"/>
                <a:cs typeface="Arial" panose="020B0604020202020204"/>
              </a:rPr>
              <a:t>Procter </a:t>
            </a:r>
            <a:r>
              <a:rPr sz="1250" b="1" spc="15" dirty="0">
                <a:solidFill>
                  <a:srgbClr val="0070C0"/>
                </a:solidFill>
                <a:latin typeface="Arial" panose="020B0604020202020204"/>
                <a:cs typeface="Arial" panose="020B0604020202020204"/>
              </a:rPr>
              <a:t>&amp; </a:t>
            </a:r>
            <a:r>
              <a:rPr sz="1250" b="1" spc="10" dirty="0">
                <a:solidFill>
                  <a:srgbClr val="0070C0"/>
                </a:solidFill>
                <a:latin typeface="Arial" panose="020B0604020202020204"/>
                <a:cs typeface="Arial" panose="020B0604020202020204"/>
              </a:rPr>
              <a:t>Gamble Co.</a:t>
            </a:r>
            <a:r>
              <a:rPr sz="1250" b="1" spc="-85" dirty="0">
                <a:solidFill>
                  <a:srgbClr val="0070C0"/>
                </a:solidFill>
                <a:latin typeface="Arial" panose="020B0604020202020204"/>
                <a:cs typeface="Arial" panose="020B0604020202020204"/>
              </a:rPr>
              <a:t> </a:t>
            </a:r>
            <a:r>
              <a:rPr sz="1250" b="1" spc="10" dirty="0">
                <a:solidFill>
                  <a:srgbClr val="0070C0"/>
                </a:solidFill>
                <a:latin typeface="Arial" panose="020B0604020202020204"/>
                <a:cs typeface="Arial" panose="020B0604020202020204"/>
              </a:rPr>
              <a:t>(PG)</a:t>
            </a:r>
            <a:endParaRPr sz="1250">
              <a:solidFill>
                <a:srgbClr val="0070C0"/>
              </a:solidFill>
              <a:latin typeface="Arial" panose="020B0604020202020204"/>
              <a:cs typeface="Arial" panose="020B0604020202020204"/>
            </a:endParaRPr>
          </a:p>
          <a:p>
            <a:pPr>
              <a:lnSpc>
                <a:spcPct val="100000"/>
              </a:lnSpc>
              <a:spcBef>
                <a:spcPts val="1110"/>
              </a:spcBef>
            </a:pPr>
            <a:r>
              <a:rPr sz="1000" b="1" spc="10" dirty="0">
                <a:latin typeface="Arial" panose="020B0604020202020204"/>
                <a:cs typeface="Arial" panose="020B0604020202020204"/>
              </a:rPr>
              <a:t>$128.01 </a:t>
            </a:r>
            <a:r>
              <a:rPr sz="900" dirty="0">
                <a:solidFill>
                  <a:srgbClr val="3E3E3E"/>
                </a:solidFill>
                <a:latin typeface="Arial" panose="020B0604020202020204"/>
                <a:cs typeface="Arial" panose="020B0604020202020204"/>
              </a:rPr>
              <a:t>(As of</a:t>
            </a:r>
            <a:r>
              <a:rPr sz="900" spc="-20" dirty="0">
                <a:solidFill>
                  <a:srgbClr val="3E3E3E"/>
                </a:solidFill>
                <a:latin typeface="Arial" panose="020B0604020202020204"/>
                <a:cs typeface="Arial" panose="020B0604020202020204"/>
              </a:rPr>
              <a:t> </a:t>
            </a:r>
            <a:r>
              <a:rPr sz="900" dirty="0">
                <a:solidFill>
                  <a:srgbClr val="3E3E3E"/>
                </a:solidFill>
                <a:latin typeface="Arial" panose="020B0604020202020204"/>
                <a:cs typeface="Arial" panose="020B0604020202020204"/>
              </a:rPr>
              <a:t>03/19/21)</a:t>
            </a:r>
            <a:endParaRPr sz="900">
              <a:latin typeface="Arial" panose="020B0604020202020204"/>
              <a:cs typeface="Arial" panose="020B0604020202020204"/>
            </a:endParaRPr>
          </a:p>
          <a:p>
            <a:pPr>
              <a:lnSpc>
                <a:spcPct val="100000"/>
              </a:lnSpc>
              <a:spcBef>
                <a:spcPts val="735"/>
              </a:spcBef>
            </a:pPr>
            <a:r>
              <a:rPr sz="900" dirty="0">
                <a:solidFill>
                  <a:srgbClr val="3E3E3E"/>
                </a:solidFill>
                <a:latin typeface="Arial" panose="020B0604020202020204"/>
                <a:cs typeface="Arial" panose="020B0604020202020204"/>
              </a:rPr>
              <a:t>Price Target (6-12 Months):</a:t>
            </a:r>
            <a:r>
              <a:rPr sz="900" spc="35" dirty="0">
                <a:solidFill>
                  <a:srgbClr val="3E3E3E"/>
                </a:solidFill>
                <a:latin typeface="Arial" panose="020B0604020202020204"/>
                <a:cs typeface="Arial" panose="020B0604020202020204"/>
              </a:rPr>
              <a:t> </a:t>
            </a:r>
            <a:r>
              <a:rPr sz="1000" b="1" spc="10" dirty="0">
                <a:latin typeface="Arial" panose="020B0604020202020204"/>
                <a:cs typeface="Arial" panose="020B0604020202020204"/>
              </a:rPr>
              <a:t>$134.00</a:t>
            </a:r>
            <a:endParaRPr sz="1000">
              <a:latin typeface="Arial" panose="020B0604020202020204"/>
              <a:cs typeface="Arial" panose="020B0604020202020204"/>
            </a:endParaRPr>
          </a:p>
        </p:txBody>
      </p:sp>
      <p:sp>
        <p:nvSpPr>
          <p:cNvPr id="49" name="object 21"/>
          <p:cNvSpPr/>
          <p:nvPr/>
        </p:nvSpPr>
        <p:spPr>
          <a:xfrm>
            <a:off x="3490160" y="2314742"/>
            <a:ext cx="3689684" cy="2482850"/>
          </a:xfrm>
          <a:prstGeom prst="rect">
            <a:avLst/>
          </a:prstGeom>
          <a:blipFill>
            <a:blip r:embed="rId6" cstate="print"/>
            <a:stretch>
              <a:fillRect/>
            </a:stretch>
          </a:blipFill>
        </p:spPr>
        <p:txBody>
          <a:bodyPr wrap="square" lIns="0" tIns="0" rIns="0" bIns="0" rtlCol="0"/>
          <a:p/>
        </p:txBody>
      </p:sp>
      <p:graphicFrame>
        <p:nvGraphicFramePr>
          <p:cNvPr id="50" name="object 19"/>
          <p:cNvGraphicFramePr>
            <a:graphicFrameLocks noGrp="1"/>
          </p:cNvGraphicFramePr>
          <p:nvPr>
            <p:custDataLst>
              <p:tags r:id="rId7"/>
            </p:custDataLst>
          </p:nvPr>
        </p:nvGraphicFramePr>
        <p:xfrm>
          <a:off x="196749" y="4439291"/>
          <a:ext cx="3065145" cy="4460875"/>
        </p:xfrm>
        <a:graphic>
          <a:graphicData uri="http://schemas.openxmlformats.org/drawingml/2006/table">
            <a:tbl>
              <a:tblPr firstRow="1" bandRow="1">
                <a:tableStyleId>{2D5ABB26-0587-4C30-8999-92F81FD0307C}</a:tableStyleId>
              </a:tblPr>
              <a:tblGrid>
                <a:gridCol w="1487170"/>
                <a:gridCol w="1577340"/>
              </a:tblGrid>
              <a:tr h="218039">
                <a:tc>
                  <a:txBody>
                    <a:bodyPr/>
                    <a:p>
                      <a:pPr marL="31750">
                        <a:lnSpc>
                          <a:spcPts val="1195"/>
                        </a:lnSpc>
                      </a:pPr>
                      <a:r>
                        <a:rPr sz="1050" b="1" spc="20" dirty="0">
                          <a:solidFill>
                            <a:srgbClr val="007F06"/>
                          </a:solidFill>
                          <a:latin typeface="Arial" panose="020B0604020202020204"/>
                          <a:cs typeface="Arial" panose="020B0604020202020204"/>
                        </a:rPr>
                        <a:t>Data</a:t>
                      </a:r>
                      <a:r>
                        <a:rPr sz="1050" b="1" dirty="0">
                          <a:solidFill>
                            <a:srgbClr val="007F06"/>
                          </a:solidFill>
                          <a:latin typeface="Arial" panose="020B0604020202020204"/>
                          <a:cs typeface="Arial" panose="020B0604020202020204"/>
                        </a:rPr>
                        <a:t> </a:t>
                      </a:r>
                      <a:r>
                        <a:rPr sz="1050" b="1" spc="20" dirty="0">
                          <a:solidFill>
                            <a:srgbClr val="007F06"/>
                          </a:solidFill>
                          <a:latin typeface="Arial" panose="020B0604020202020204"/>
                          <a:cs typeface="Arial" panose="020B0604020202020204"/>
                        </a:rPr>
                        <a:t>Overview</a:t>
                      </a:r>
                      <a:endParaRPr sz="1050">
                        <a:latin typeface="Arial" panose="020B0604020202020204"/>
                        <a:cs typeface="Arial" panose="020B0604020202020204"/>
                      </a:endParaRPr>
                    </a:p>
                  </a:txBody>
                  <a:tcPr marL="0" marR="0" marT="0" marB="0"/>
                </a:tc>
                <a:tc>
                  <a:txBody>
                    <a:bodyPr/>
                    <a:p>
                      <a:pPr>
                        <a:lnSpc>
                          <a:spcPct val="100000"/>
                        </a:lnSpc>
                      </a:pPr>
                      <a:endParaRPr sz="800">
                        <a:latin typeface="Times New Roman" panose="02020603050405020304"/>
                        <a:cs typeface="Times New Roman" panose="02020603050405020304"/>
                      </a:endParaRPr>
                    </a:p>
                  </a:txBody>
                  <a:tcPr marL="0" marR="0" marT="0" marB="0"/>
                </a:tc>
              </a:tr>
              <a:tr h="238877">
                <a:tc>
                  <a:txBody>
                    <a:bodyPr/>
                    <a:p>
                      <a:pPr marL="31750">
                        <a:lnSpc>
                          <a:spcPct val="100000"/>
                        </a:lnSpc>
                        <a:spcBef>
                          <a:spcPts val="415"/>
                        </a:spcBef>
                      </a:pPr>
                      <a:r>
                        <a:rPr sz="850" spc="-5" dirty="0">
                          <a:solidFill>
                            <a:srgbClr val="3E3E3E"/>
                          </a:solidFill>
                          <a:latin typeface="Arial" panose="020B0604020202020204"/>
                          <a:cs typeface="Arial" panose="020B0604020202020204"/>
                        </a:rPr>
                        <a:t>52 Week</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High-Low</a:t>
                      </a:r>
                      <a:endParaRPr sz="850">
                        <a:latin typeface="Arial" panose="020B0604020202020204"/>
                        <a:cs typeface="Arial" panose="020B0604020202020204"/>
                      </a:endParaRPr>
                    </a:p>
                  </a:txBody>
                  <a:tcPr marL="0" marR="0" marT="52705" marB="0"/>
                </a:tc>
                <a:tc>
                  <a:txBody>
                    <a:bodyPr/>
                    <a:p>
                      <a:pPr marR="28575" algn="r">
                        <a:lnSpc>
                          <a:spcPct val="100000"/>
                        </a:lnSpc>
                        <a:spcBef>
                          <a:spcPts val="415"/>
                        </a:spcBef>
                      </a:pPr>
                      <a:r>
                        <a:rPr sz="850" b="1" spc="-5" dirty="0">
                          <a:solidFill>
                            <a:srgbClr val="3E3E3E"/>
                          </a:solidFill>
                          <a:latin typeface="Arial" panose="020B0604020202020204"/>
                          <a:cs typeface="Arial" panose="020B0604020202020204"/>
                        </a:rPr>
                        <a:t>$146.92 -</a:t>
                      </a:r>
                      <a:r>
                        <a:rPr sz="850" b="1" spc="-5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$94.34</a:t>
                      </a:r>
                      <a:endParaRPr sz="850">
                        <a:latin typeface="Arial" panose="020B0604020202020204"/>
                        <a:cs typeface="Arial" panose="020B0604020202020204"/>
                      </a:endParaRPr>
                    </a:p>
                  </a:txBody>
                  <a:tcPr marL="0" marR="0" marT="52705"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20 Day Average Volume</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(sh)</a:t>
                      </a:r>
                      <a:endParaRPr sz="850">
                        <a:latin typeface="Arial" panose="020B0604020202020204"/>
                        <a:cs typeface="Arial" panose="020B0604020202020204"/>
                      </a:endParaRPr>
                    </a:p>
                  </a:txBody>
                  <a:tcPr marL="0" marR="0" marT="44450" marB="0"/>
                </a:tc>
                <a:tc>
                  <a:txBody>
                    <a:bodyPr/>
                    <a:p>
                      <a:pPr marR="25400" algn="r">
                        <a:lnSpc>
                          <a:spcPct val="100000"/>
                        </a:lnSpc>
                        <a:spcBef>
                          <a:spcPts val="350"/>
                        </a:spcBef>
                      </a:pPr>
                      <a:r>
                        <a:rPr sz="850" b="1" dirty="0">
                          <a:solidFill>
                            <a:srgbClr val="3E3E3E"/>
                          </a:solidFill>
                          <a:latin typeface="Arial" panose="020B0604020202020204"/>
                          <a:cs typeface="Arial" panose="020B0604020202020204"/>
                        </a:rPr>
                        <a:t>8,585,772</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Market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Cap</a:t>
                      </a:r>
                      <a:endParaRPr sz="850">
                        <a:latin typeface="Arial" panose="020B0604020202020204"/>
                        <a:cs typeface="Arial" panose="020B0604020202020204"/>
                      </a:endParaRPr>
                    </a:p>
                  </a:txBody>
                  <a:tcPr marL="0" marR="0" marT="44450" marB="0"/>
                </a:tc>
                <a:tc>
                  <a:txBody>
                    <a:bodyPr/>
                    <a:p>
                      <a:pPr marR="28575" algn="r">
                        <a:lnSpc>
                          <a:spcPct val="100000"/>
                        </a:lnSpc>
                        <a:spcBef>
                          <a:spcPts val="350"/>
                        </a:spcBef>
                      </a:pPr>
                      <a:r>
                        <a:rPr sz="850" b="1" spc="-5" dirty="0">
                          <a:solidFill>
                            <a:srgbClr val="3E3E3E"/>
                          </a:solidFill>
                          <a:latin typeface="Arial" panose="020B0604020202020204"/>
                          <a:cs typeface="Arial" panose="020B0604020202020204"/>
                        </a:rPr>
                        <a:t>$315.2</a:t>
                      </a:r>
                      <a:r>
                        <a:rPr sz="850" b="1" spc="-8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B</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YTD Price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Change</a:t>
                      </a:r>
                      <a:endParaRPr sz="850">
                        <a:latin typeface="Arial" panose="020B0604020202020204"/>
                        <a:cs typeface="Arial" panose="020B0604020202020204"/>
                      </a:endParaRPr>
                    </a:p>
                  </a:txBody>
                  <a:tcPr marL="0" marR="0" marT="44450" marB="0"/>
                </a:tc>
                <a:tc>
                  <a:txBody>
                    <a:bodyPr/>
                    <a:p>
                      <a:pPr marR="30480" algn="r">
                        <a:lnSpc>
                          <a:spcPct val="100000"/>
                        </a:lnSpc>
                        <a:spcBef>
                          <a:spcPts val="350"/>
                        </a:spcBef>
                      </a:pPr>
                      <a:r>
                        <a:rPr sz="850" b="1" dirty="0">
                          <a:solidFill>
                            <a:srgbClr val="3E3E3E"/>
                          </a:solidFill>
                          <a:latin typeface="Arial" panose="020B0604020202020204"/>
                          <a:cs typeface="Arial" panose="020B0604020202020204"/>
                        </a:rPr>
                        <a:t>-8.0%</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Beta</a:t>
                      </a:r>
                      <a:endParaRPr sz="850">
                        <a:latin typeface="Arial" panose="020B0604020202020204"/>
                        <a:cs typeface="Arial" panose="020B0604020202020204"/>
                      </a:endParaRPr>
                    </a:p>
                  </a:txBody>
                  <a:tcPr marL="0" marR="0" marT="44450" marB="0"/>
                </a:tc>
                <a:tc>
                  <a:txBody>
                    <a:bodyPr/>
                    <a:p>
                      <a:pPr marR="25400" algn="r">
                        <a:lnSpc>
                          <a:spcPct val="100000"/>
                        </a:lnSpc>
                        <a:spcBef>
                          <a:spcPts val="350"/>
                        </a:spcBef>
                      </a:pPr>
                      <a:r>
                        <a:rPr sz="850" b="1" dirty="0">
                          <a:solidFill>
                            <a:srgbClr val="3E3E3E"/>
                          </a:solidFill>
                          <a:latin typeface="Arial" panose="020B0604020202020204"/>
                          <a:cs typeface="Arial" panose="020B0604020202020204"/>
                        </a:rPr>
                        <a:t>0.42</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Dividend / Div</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Yld</a:t>
                      </a:r>
                      <a:endParaRPr sz="850">
                        <a:latin typeface="Arial" panose="020B0604020202020204"/>
                        <a:cs typeface="Arial" panose="020B0604020202020204"/>
                      </a:endParaRPr>
                    </a:p>
                  </a:txBody>
                  <a:tcPr marL="0" marR="0" marT="44450" marB="0"/>
                </a:tc>
                <a:tc>
                  <a:txBody>
                    <a:bodyPr/>
                    <a:p>
                      <a:pPr marR="30480" algn="r">
                        <a:lnSpc>
                          <a:spcPct val="100000"/>
                        </a:lnSpc>
                        <a:spcBef>
                          <a:spcPts val="350"/>
                        </a:spcBef>
                      </a:pPr>
                      <a:r>
                        <a:rPr sz="850" b="1" spc="-5" dirty="0">
                          <a:solidFill>
                            <a:srgbClr val="3E3E3E"/>
                          </a:solidFill>
                          <a:latin typeface="Arial" panose="020B0604020202020204"/>
                          <a:cs typeface="Arial" panose="020B0604020202020204"/>
                        </a:rPr>
                        <a:t>$3.16 /</a:t>
                      </a:r>
                      <a:r>
                        <a:rPr sz="850" b="1" spc="-7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2.5%</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Industry</a:t>
                      </a:r>
                      <a:endParaRPr sz="850">
                        <a:latin typeface="Arial" panose="020B0604020202020204"/>
                        <a:cs typeface="Arial" panose="020B0604020202020204"/>
                      </a:endParaRPr>
                    </a:p>
                  </a:txBody>
                  <a:tcPr marL="0" marR="0" marT="44450" marB="0"/>
                </a:tc>
                <a:tc>
                  <a:txBody>
                    <a:bodyPr/>
                    <a:p>
                      <a:pPr marR="30480" algn="r">
                        <a:lnSpc>
                          <a:spcPct val="100000"/>
                        </a:lnSpc>
                        <a:spcBef>
                          <a:spcPts val="350"/>
                        </a:spcBef>
                      </a:pPr>
                      <a:r>
                        <a:rPr sz="850" b="1" u="sng" spc="-5" dirty="0">
                          <a:solidFill>
                            <a:srgbClr val="0000FF"/>
                          </a:solidFill>
                          <a:uFill>
                            <a:solidFill>
                              <a:srgbClr val="0000FF"/>
                            </a:solidFill>
                          </a:uFill>
                          <a:latin typeface="Arial" panose="020B0604020202020204"/>
                          <a:cs typeface="Arial" panose="020B0604020202020204"/>
                          <a:hlinkClick r:id="rId8"/>
                        </a:rPr>
                        <a:t>Soap and Cleaning</a:t>
                      </a:r>
                      <a:r>
                        <a:rPr sz="850" b="1" u="sng" spc="-20" dirty="0">
                          <a:solidFill>
                            <a:srgbClr val="0000FF"/>
                          </a:solidFill>
                          <a:uFill>
                            <a:solidFill>
                              <a:srgbClr val="0000FF"/>
                            </a:solidFill>
                          </a:uFill>
                          <a:latin typeface="Arial" panose="020B0604020202020204"/>
                          <a:cs typeface="Arial" panose="020B0604020202020204"/>
                          <a:hlinkClick r:id="rId8"/>
                        </a:rPr>
                        <a:t> </a:t>
                      </a:r>
                      <a:r>
                        <a:rPr sz="850" b="1" u="sng" spc="-5" dirty="0">
                          <a:solidFill>
                            <a:srgbClr val="0000FF"/>
                          </a:solidFill>
                          <a:uFill>
                            <a:solidFill>
                              <a:srgbClr val="0000FF"/>
                            </a:solidFill>
                          </a:uFill>
                          <a:latin typeface="Arial" panose="020B0604020202020204"/>
                          <a:cs typeface="Arial" panose="020B0604020202020204"/>
                          <a:hlinkClick r:id="rId8"/>
                        </a:rPr>
                        <a:t>Materials</a:t>
                      </a:r>
                      <a:endParaRPr sz="850">
                        <a:latin typeface="Arial" panose="020B0604020202020204"/>
                        <a:cs typeface="Arial" panose="020B0604020202020204"/>
                      </a:endParaRPr>
                    </a:p>
                  </a:txBody>
                  <a:tcPr marL="0" marR="0" marT="44450" marB="0"/>
                </a:tc>
              </a:tr>
              <a:tr h="322847">
                <a:tc>
                  <a:txBody>
                    <a:bodyPr/>
                    <a:p>
                      <a:pPr marL="31750">
                        <a:lnSpc>
                          <a:spcPct val="100000"/>
                        </a:lnSpc>
                        <a:spcBef>
                          <a:spcPts val="350"/>
                        </a:spcBef>
                      </a:pPr>
                      <a:r>
                        <a:rPr sz="850" spc="-5" dirty="0">
                          <a:solidFill>
                            <a:srgbClr val="3E3E3E"/>
                          </a:solidFill>
                          <a:latin typeface="Arial" panose="020B0604020202020204"/>
                          <a:cs typeface="Arial" panose="020B0604020202020204"/>
                        </a:rPr>
                        <a:t>SeaBridge Industry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Rank</a:t>
                      </a:r>
                      <a:endParaRPr sz="850">
                        <a:latin typeface="Arial" panose="020B0604020202020204"/>
                        <a:cs typeface="Arial" panose="020B0604020202020204"/>
                      </a:endParaRPr>
                    </a:p>
                  </a:txBody>
                  <a:tcPr marL="0" marR="0" marT="44450" marB="0"/>
                </a:tc>
                <a:tc>
                  <a:txBody>
                    <a:bodyPr/>
                    <a:p>
                      <a:pPr marR="24130" algn="r">
                        <a:lnSpc>
                          <a:spcPct val="100000"/>
                        </a:lnSpc>
                        <a:spcBef>
                          <a:spcPts val="350"/>
                        </a:spcBef>
                      </a:pPr>
                      <a:r>
                        <a:rPr sz="850" b="1" spc="-5" dirty="0">
                          <a:solidFill>
                            <a:srgbClr val="3E3E3E"/>
                          </a:solidFill>
                          <a:latin typeface="Arial" panose="020B0604020202020204"/>
                          <a:cs typeface="Arial" panose="020B0604020202020204"/>
                        </a:rPr>
                        <a:t>Bottom 36% (162 out of</a:t>
                      </a:r>
                      <a:r>
                        <a:rPr sz="850" b="1" spc="-3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253)</a:t>
                      </a:r>
                      <a:endParaRPr sz="850">
                        <a:latin typeface="Arial" panose="020B0604020202020204"/>
                        <a:cs typeface="Arial" panose="020B0604020202020204"/>
                      </a:endParaRPr>
                    </a:p>
                  </a:txBody>
                  <a:tcPr marL="0" marR="0" marT="44450" marB="0"/>
                </a:tc>
              </a:tr>
              <a:tr h="322847">
                <a:tc>
                  <a:txBody>
                    <a:bodyPr/>
                    <a:p>
                      <a:pPr>
                        <a:lnSpc>
                          <a:spcPct val="100000"/>
                        </a:lnSpc>
                        <a:spcBef>
                          <a:spcPts val="40"/>
                        </a:spcBef>
                      </a:pPr>
                      <a:endParaRPr sz="900">
                        <a:latin typeface="Times New Roman" panose="02020603050405020304"/>
                        <a:cs typeface="Times New Roman" panose="02020603050405020304"/>
                      </a:endParaRPr>
                    </a:p>
                    <a:p>
                      <a:pPr marL="31750">
                        <a:lnSpc>
                          <a:spcPct val="100000"/>
                        </a:lnSpc>
                      </a:pPr>
                      <a:r>
                        <a:rPr sz="850" spc="-5" dirty="0">
                          <a:solidFill>
                            <a:srgbClr val="3E3E3E"/>
                          </a:solidFill>
                          <a:latin typeface="Arial" panose="020B0604020202020204"/>
                          <a:cs typeface="Arial" panose="020B0604020202020204"/>
                        </a:rPr>
                        <a:t>Last EPS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5080" marB="0"/>
                </a:tc>
                <a:tc>
                  <a:txBody>
                    <a:bodyPr/>
                    <a:p>
                      <a:pPr>
                        <a:lnSpc>
                          <a:spcPct val="100000"/>
                        </a:lnSpc>
                        <a:spcBef>
                          <a:spcPts val="40"/>
                        </a:spcBef>
                      </a:pPr>
                      <a:endParaRPr sz="900">
                        <a:latin typeface="Times New Roman" panose="02020603050405020304"/>
                        <a:cs typeface="Times New Roman" panose="02020603050405020304"/>
                      </a:endParaRPr>
                    </a:p>
                    <a:p>
                      <a:pPr marR="27940" algn="r">
                        <a:lnSpc>
                          <a:spcPct val="100000"/>
                        </a:lnSpc>
                      </a:pPr>
                      <a:r>
                        <a:rPr sz="850" b="1" dirty="0">
                          <a:solidFill>
                            <a:srgbClr val="3E3E3E"/>
                          </a:solidFill>
                          <a:latin typeface="Arial" panose="020B0604020202020204"/>
                          <a:cs typeface="Arial" panose="020B0604020202020204"/>
                        </a:rPr>
                        <a:t>8.6%</a:t>
                      </a:r>
                      <a:endParaRPr sz="850">
                        <a:latin typeface="Arial" panose="020B0604020202020204"/>
                        <a:cs typeface="Arial" panose="020B0604020202020204"/>
                      </a:endParaRPr>
                    </a:p>
                  </a:txBody>
                  <a:tcPr marL="0" marR="0" marT="508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Last Sales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44450" marB="0"/>
                </a:tc>
                <a:tc>
                  <a:txBody>
                    <a:bodyPr/>
                    <a:p>
                      <a:pPr marR="27940" algn="r">
                        <a:lnSpc>
                          <a:spcPct val="100000"/>
                        </a:lnSpc>
                        <a:spcBef>
                          <a:spcPts val="350"/>
                        </a:spcBef>
                      </a:pPr>
                      <a:r>
                        <a:rPr sz="850" b="1" dirty="0">
                          <a:solidFill>
                            <a:srgbClr val="3E3E3E"/>
                          </a:solidFill>
                          <a:latin typeface="Arial" panose="020B0604020202020204"/>
                          <a:cs typeface="Arial" panose="020B0604020202020204"/>
                        </a:rPr>
                        <a:t>3.1%</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EPS F1 Est- 4 week</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change</a:t>
                      </a:r>
                      <a:endParaRPr sz="850">
                        <a:latin typeface="Arial" panose="020B0604020202020204"/>
                        <a:cs typeface="Arial" panose="020B0604020202020204"/>
                      </a:endParaRPr>
                    </a:p>
                  </a:txBody>
                  <a:tcPr marL="0" marR="0" marT="44450" marB="0"/>
                </a:tc>
                <a:tc>
                  <a:txBody>
                    <a:bodyPr/>
                    <a:p>
                      <a:pPr marR="30480" algn="r">
                        <a:lnSpc>
                          <a:spcPct val="100000"/>
                        </a:lnSpc>
                        <a:spcBef>
                          <a:spcPts val="350"/>
                        </a:spcBef>
                      </a:pPr>
                      <a:r>
                        <a:rPr sz="850" b="1" dirty="0">
                          <a:solidFill>
                            <a:srgbClr val="3E3E3E"/>
                          </a:solidFill>
                          <a:latin typeface="Arial" panose="020B0604020202020204"/>
                          <a:cs typeface="Arial" panose="020B0604020202020204"/>
                        </a:rPr>
                        <a:t>-0.1%</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Expected Report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Date</a:t>
                      </a:r>
                      <a:endParaRPr sz="850">
                        <a:latin typeface="Arial" panose="020B0604020202020204"/>
                        <a:cs typeface="Arial" panose="020B0604020202020204"/>
                      </a:endParaRPr>
                    </a:p>
                  </a:txBody>
                  <a:tcPr marL="0" marR="0" marT="44450" marB="0"/>
                </a:tc>
                <a:tc>
                  <a:txBody>
                    <a:bodyPr/>
                    <a:p>
                      <a:pPr marR="26670" algn="r">
                        <a:lnSpc>
                          <a:spcPct val="100000"/>
                        </a:lnSpc>
                        <a:spcBef>
                          <a:spcPts val="350"/>
                        </a:spcBef>
                      </a:pPr>
                      <a:r>
                        <a:rPr sz="850" b="1" dirty="0">
                          <a:solidFill>
                            <a:srgbClr val="3E3E3E"/>
                          </a:solidFill>
                          <a:latin typeface="Arial" panose="020B0604020202020204"/>
                          <a:cs typeface="Arial" panose="020B0604020202020204"/>
                        </a:rPr>
                        <a:t>04/16/2021</a:t>
                      </a:r>
                      <a:endParaRPr sz="850">
                        <a:latin typeface="Arial" panose="020B0604020202020204"/>
                        <a:cs typeface="Arial" panose="020B0604020202020204"/>
                      </a:endParaRPr>
                    </a:p>
                  </a:txBody>
                  <a:tcPr marL="0" marR="0" marT="44450" marB="0"/>
                </a:tc>
              </a:tr>
              <a:tr h="322847">
                <a:tc>
                  <a:txBody>
                    <a:bodyPr/>
                    <a:p>
                      <a:pPr marL="31750">
                        <a:lnSpc>
                          <a:spcPct val="100000"/>
                        </a:lnSpc>
                        <a:spcBef>
                          <a:spcPts val="350"/>
                        </a:spcBef>
                      </a:pPr>
                      <a:r>
                        <a:rPr sz="850" spc="-5" dirty="0">
                          <a:solidFill>
                            <a:srgbClr val="3E3E3E"/>
                          </a:solidFill>
                          <a:latin typeface="Arial" panose="020B0604020202020204"/>
                          <a:cs typeface="Arial" panose="020B0604020202020204"/>
                        </a:rPr>
                        <a:t>Earnings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ESP</a:t>
                      </a:r>
                      <a:endParaRPr sz="850">
                        <a:latin typeface="Arial" panose="020B0604020202020204"/>
                        <a:cs typeface="Arial" panose="020B0604020202020204"/>
                      </a:endParaRPr>
                    </a:p>
                  </a:txBody>
                  <a:tcPr marL="0" marR="0" marT="44450" marB="0"/>
                </a:tc>
                <a:tc>
                  <a:txBody>
                    <a:bodyPr/>
                    <a:p>
                      <a:pPr marR="27940" algn="r">
                        <a:lnSpc>
                          <a:spcPct val="100000"/>
                        </a:lnSpc>
                        <a:spcBef>
                          <a:spcPts val="350"/>
                        </a:spcBef>
                      </a:pPr>
                      <a:r>
                        <a:rPr sz="850" b="1" dirty="0">
                          <a:solidFill>
                            <a:srgbClr val="3E3E3E"/>
                          </a:solidFill>
                          <a:latin typeface="Arial" panose="020B0604020202020204"/>
                          <a:cs typeface="Arial" panose="020B0604020202020204"/>
                        </a:rPr>
                        <a:t>0.0%</a:t>
                      </a:r>
                      <a:endParaRPr sz="850">
                        <a:latin typeface="Arial" panose="020B0604020202020204"/>
                        <a:cs typeface="Arial" panose="020B0604020202020204"/>
                      </a:endParaRPr>
                    </a:p>
                  </a:txBody>
                  <a:tcPr marL="0" marR="0" marT="44450" marB="0"/>
                </a:tc>
              </a:tr>
              <a:tr h="322847">
                <a:tc>
                  <a:txBody>
                    <a:bodyPr/>
                    <a:p>
                      <a:pPr>
                        <a:lnSpc>
                          <a:spcPct val="100000"/>
                        </a:lnSpc>
                        <a:spcBef>
                          <a:spcPts val="40"/>
                        </a:spcBef>
                      </a:pPr>
                      <a:endParaRPr sz="900">
                        <a:latin typeface="Times New Roman" panose="02020603050405020304"/>
                        <a:cs typeface="Times New Roman" panose="02020603050405020304"/>
                      </a:endParaRPr>
                    </a:p>
                    <a:p>
                      <a:pPr marL="31750">
                        <a:lnSpc>
                          <a:spcPct val="100000"/>
                        </a:lnSpc>
                      </a:pPr>
                      <a:r>
                        <a:rPr sz="850" spc="-5" dirty="0">
                          <a:solidFill>
                            <a:srgbClr val="3E3E3E"/>
                          </a:solidFill>
                          <a:latin typeface="Arial" panose="020B0604020202020204"/>
                          <a:cs typeface="Arial" panose="020B0604020202020204"/>
                        </a:rPr>
                        <a:t>P/E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a:txBody>
                  <a:tcPr marL="0" marR="0" marT="5080" marB="0"/>
                </a:tc>
                <a:tc>
                  <a:txBody>
                    <a:bodyPr/>
                    <a:p>
                      <a:pPr>
                        <a:lnSpc>
                          <a:spcPct val="100000"/>
                        </a:lnSpc>
                        <a:spcBef>
                          <a:spcPts val="40"/>
                        </a:spcBef>
                      </a:pPr>
                      <a:endParaRPr sz="900">
                        <a:latin typeface="Times New Roman" panose="02020603050405020304"/>
                        <a:cs typeface="Times New Roman" panose="02020603050405020304"/>
                      </a:endParaRPr>
                    </a:p>
                    <a:p>
                      <a:pPr marR="25400" algn="r">
                        <a:lnSpc>
                          <a:spcPct val="100000"/>
                        </a:lnSpc>
                      </a:pPr>
                      <a:r>
                        <a:rPr sz="850" b="1" dirty="0">
                          <a:solidFill>
                            <a:srgbClr val="3E3E3E"/>
                          </a:solidFill>
                          <a:latin typeface="Arial" panose="020B0604020202020204"/>
                          <a:cs typeface="Arial" panose="020B0604020202020204"/>
                        </a:rPr>
                        <a:t>22.9</a:t>
                      </a:r>
                      <a:endParaRPr sz="850">
                        <a:latin typeface="Arial" panose="020B0604020202020204"/>
                        <a:cs typeface="Arial" panose="020B0604020202020204"/>
                      </a:endParaRPr>
                    </a:p>
                  </a:txBody>
                  <a:tcPr marL="0" marR="0" marT="508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P/E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F1</a:t>
                      </a:r>
                      <a:endParaRPr sz="850">
                        <a:latin typeface="Arial" panose="020B0604020202020204"/>
                        <a:cs typeface="Arial" panose="020B0604020202020204"/>
                      </a:endParaRPr>
                    </a:p>
                  </a:txBody>
                  <a:tcPr marL="0" marR="0" marT="44450" marB="0"/>
                </a:tc>
                <a:tc>
                  <a:txBody>
                    <a:bodyPr/>
                    <a:p>
                      <a:pPr marR="25400" algn="r">
                        <a:lnSpc>
                          <a:spcPct val="100000"/>
                        </a:lnSpc>
                        <a:spcBef>
                          <a:spcPts val="350"/>
                        </a:spcBef>
                      </a:pPr>
                      <a:r>
                        <a:rPr sz="850" b="1" dirty="0">
                          <a:solidFill>
                            <a:srgbClr val="3E3E3E"/>
                          </a:solidFill>
                          <a:latin typeface="Arial" panose="020B0604020202020204"/>
                          <a:cs typeface="Arial" panose="020B0604020202020204"/>
                        </a:rPr>
                        <a:t>22.6</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PEG</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F1</a:t>
                      </a:r>
                      <a:endParaRPr sz="850">
                        <a:latin typeface="Arial" panose="020B0604020202020204"/>
                        <a:cs typeface="Arial" panose="020B0604020202020204"/>
                      </a:endParaRPr>
                    </a:p>
                  </a:txBody>
                  <a:tcPr marL="0" marR="0" marT="44450" marB="0"/>
                </a:tc>
                <a:tc>
                  <a:txBody>
                    <a:bodyPr/>
                    <a:p>
                      <a:pPr marR="24130" algn="r">
                        <a:lnSpc>
                          <a:spcPct val="100000"/>
                        </a:lnSpc>
                        <a:spcBef>
                          <a:spcPts val="350"/>
                        </a:spcBef>
                      </a:pPr>
                      <a:r>
                        <a:rPr sz="850" b="1" dirty="0">
                          <a:solidFill>
                            <a:srgbClr val="3E3E3E"/>
                          </a:solidFill>
                          <a:latin typeface="Arial" panose="020B0604020202020204"/>
                          <a:cs typeface="Arial" panose="020B0604020202020204"/>
                        </a:rPr>
                        <a:t>3.1</a:t>
                      </a:r>
                      <a:endParaRPr sz="850">
                        <a:latin typeface="Arial" panose="020B0604020202020204"/>
                        <a:cs typeface="Arial" panose="020B0604020202020204"/>
                      </a:endParaRPr>
                    </a:p>
                  </a:txBody>
                  <a:tcPr marL="0" marR="0" marT="44450" marB="0"/>
                </a:tc>
              </a:tr>
              <a:tr h="175416">
                <a:tc>
                  <a:txBody>
                    <a:bodyPr/>
                    <a:p>
                      <a:pPr marL="31750">
                        <a:lnSpc>
                          <a:spcPts val="930"/>
                        </a:lnSpc>
                        <a:spcBef>
                          <a:spcPts val="350"/>
                        </a:spcBef>
                      </a:pPr>
                      <a:r>
                        <a:rPr sz="850" spc="-5" dirty="0">
                          <a:solidFill>
                            <a:srgbClr val="3E3E3E"/>
                          </a:solidFill>
                          <a:latin typeface="Arial" panose="020B0604020202020204"/>
                          <a:cs typeface="Arial" panose="020B0604020202020204"/>
                        </a:rPr>
                        <a:t>P/S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a:txBody>
                  <a:tcPr marL="0" marR="0" marT="44450" marB="0"/>
                </a:tc>
                <a:tc>
                  <a:txBody>
                    <a:bodyPr/>
                    <a:p>
                      <a:pPr marR="24130" algn="r">
                        <a:lnSpc>
                          <a:spcPts val="930"/>
                        </a:lnSpc>
                        <a:spcBef>
                          <a:spcPts val="350"/>
                        </a:spcBef>
                      </a:pPr>
                      <a:r>
                        <a:rPr sz="850" b="1" dirty="0">
                          <a:solidFill>
                            <a:srgbClr val="3E3E3E"/>
                          </a:solidFill>
                          <a:latin typeface="Arial" panose="020B0604020202020204"/>
                          <a:cs typeface="Arial" panose="020B0604020202020204"/>
                        </a:rPr>
                        <a:t>4.3</a:t>
                      </a:r>
                      <a:endParaRPr sz="850">
                        <a:latin typeface="Arial" panose="020B0604020202020204"/>
                        <a:cs typeface="Arial" panose="020B0604020202020204"/>
                      </a:endParaRPr>
                    </a:p>
                  </a:txBody>
                  <a:tcPr marL="0" marR="0" marT="44450" marB="0"/>
                </a:tc>
              </a:tr>
            </a:tbl>
          </a:graphicData>
        </a:graphic>
      </p:graphicFrame>
      <p:sp>
        <p:nvSpPr>
          <p:cNvPr id="52" name="object 25"/>
          <p:cNvSpPr/>
          <p:nvPr/>
        </p:nvSpPr>
        <p:spPr>
          <a:xfrm>
            <a:off x="3797634" y="5589337"/>
            <a:ext cx="3297655" cy="1375944"/>
          </a:xfrm>
          <a:prstGeom prst="rect">
            <a:avLst/>
          </a:prstGeom>
          <a:blipFill>
            <a:blip r:embed="rId9" cstate="print"/>
            <a:stretch>
              <a:fillRect/>
            </a:stretch>
          </a:blipFill>
        </p:spPr>
        <p:txBody>
          <a:bodyPr wrap="square" lIns="0" tIns="0" rIns="0" bIns="0" rtlCol="0"/>
          <a:p/>
        </p:txBody>
      </p:sp>
      <p:graphicFrame>
        <p:nvGraphicFramePr>
          <p:cNvPr id="54" name="object 26"/>
          <p:cNvGraphicFramePr>
            <a:graphicFrameLocks noGrp="1"/>
          </p:cNvGraphicFramePr>
          <p:nvPr>
            <p:custDataLst>
              <p:tags r:id="rId10"/>
            </p:custDataLst>
          </p:nvPr>
        </p:nvGraphicFramePr>
        <p:xfrm>
          <a:off x="3490160" y="7146162"/>
          <a:ext cx="3801745" cy="2146935"/>
        </p:xfrm>
        <a:graphic>
          <a:graphicData uri="http://schemas.openxmlformats.org/drawingml/2006/table">
            <a:tbl>
              <a:tblPr firstRow="1" bandRow="1">
                <a:tableStyleId>{2D5ABB26-0587-4C30-8999-92F81FD0307C}</a:tableStyleId>
              </a:tblPr>
              <a:tblGrid>
                <a:gridCol w="327660"/>
                <a:gridCol w="831215"/>
                <a:gridCol w="683894"/>
                <a:gridCol w="683894"/>
                <a:gridCol w="668655"/>
                <a:gridCol w="605155"/>
              </a:tblGrid>
              <a:tr h="213775">
                <a:tc gridSpan="6">
                  <a:txBody>
                    <a:bodyPr/>
                    <a:p>
                      <a:pPr marL="31750">
                        <a:lnSpc>
                          <a:spcPts val="1195"/>
                        </a:lnSpc>
                      </a:pPr>
                      <a:r>
                        <a:rPr sz="1050" b="1" spc="20" dirty="0">
                          <a:solidFill>
                            <a:srgbClr val="007F06"/>
                          </a:solidFill>
                          <a:latin typeface="Arial" panose="020B0604020202020204"/>
                          <a:cs typeface="Arial" panose="020B0604020202020204"/>
                        </a:rPr>
                        <a:t>Sales Estimates </a:t>
                      </a:r>
                      <a:r>
                        <a:rPr sz="850" b="1" spc="-5" dirty="0">
                          <a:latin typeface="Arial" panose="020B0604020202020204"/>
                          <a:cs typeface="Arial" panose="020B0604020202020204"/>
                        </a:rPr>
                        <a:t>(millions of</a:t>
                      </a:r>
                      <a:r>
                        <a:rPr sz="850" b="1" spc="-105" dirty="0">
                          <a:latin typeface="Arial" panose="020B0604020202020204"/>
                          <a:cs typeface="Arial" panose="020B0604020202020204"/>
                        </a:rPr>
                        <a:t> </a:t>
                      </a:r>
                      <a:r>
                        <a:rPr sz="850" b="1" spc="-5" dirty="0">
                          <a:latin typeface="Arial" panose="020B0604020202020204"/>
                          <a:cs typeface="Arial" panose="020B0604020202020204"/>
                        </a:rPr>
                        <a:t>$)</a:t>
                      </a:r>
                      <a:endParaRPr sz="850">
                        <a:latin typeface="Arial" panose="020B0604020202020204"/>
                        <a:cs typeface="Arial" panose="020B0604020202020204"/>
                      </a:endParaRPr>
                    </a:p>
                  </a:txBody>
                  <a:tcPr marL="0" marR="0" marT="0" marB="0"/>
                </a:tc>
                <a:tc hMerge="1">
                  <a:tcPr marL="0" marR="0" marT="0" marB="0"/>
                </a:tc>
                <a:tc hMerge="1">
                  <a:tcPr marL="0" marR="0" marT="0" marB="0"/>
                </a:tc>
                <a:tc hMerge="1">
                  <a:tcPr marL="0" marR="0" marT="0" marB="0"/>
                </a:tc>
                <a:tc hMerge="1">
                  <a:tcPr marL="0" marR="0" marT="0" marB="0"/>
                </a:tc>
                <a:tc hMerge="1">
                  <a:tcPr marL="0" marR="0" marT="0" marB="0"/>
                </a:tc>
              </a:tr>
              <a:tr h="184363">
                <a:tc>
                  <a:txBody>
                    <a:bodyPr/>
                    <a:p>
                      <a:pPr>
                        <a:lnSpc>
                          <a:spcPct val="100000"/>
                        </a:lnSpc>
                      </a:pPr>
                      <a:endParaRPr sz="800">
                        <a:latin typeface="Times New Roman" panose="02020603050405020304"/>
                        <a:cs typeface="Times New Roman" panose="02020603050405020304"/>
                      </a:endParaRPr>
                    </a:p>
                  </a:txBody>
                  <a:tcPr marL="0" marR="0" marT="0" marB="0">
                    <a:lnB w="9525">
                      <a:solidFill>
                        <a:srgbClr val="CCCCCC"/>
                      </a:solidFill>
                      <a:prstDash val="solid"/>
                    </a:lnB>
                  </a:tcPr>
                </a:tc>
                <a:tc>
                  <a:txBody>
                    <a:bodyPr/>
                    <a:p>
                      <a:pPr marR="117475" algn="r">
                        <a:lnSpc>
                          <a:spcPts val="1065"/>
                        </a:lnSpc>
                      </a:pPr>
                      <a:r>
                        <a:rPr sz="950" b="1"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117475" algn="r">
                        <a:lnSpc>
                          <a:spcPts val="1065"/>
                        </a:lnSpc>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117475" algn="r">
                        <a:lnSpc>
                          <a:spcPts val="1065"/>
                        </a:lnSpc>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102235" algn="r">
                        <a:lnSpc>
                          <a:spcPts val="1065"/>
                        </a:lnSpc>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22225" algn="r">
                        <a:lnSpc>
                          <a:spcPts val="1065"/>
                        </a:lnSpc>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0" marB="0">
                    <a:lnB w="9525">
                      <a:solidFill>
                        <a:srgbClr val="CCCCCC"/>
                      </a:solidFill>
                      <a:prstDash val="solid"/>
                    </a:lnB>
                  </a:tcPr>
                </a:tc>
              </a:tr>
              <a:tr h="239418">
                <a:tc>
                  <a:txBody>
                    <a:bodyPr/>
                    <a:p>
                      <a:pPr marR="17145" algn="ctr">
                        <a:lnSpc>
                          <a:spcPct val="100000"/>
                        </a:lnSpc>
                        <a:spcBef>
                          <a:spcPts val="57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72390" marB="0">
                    <a:lnT w="9525">
                      <a:solidFill>
                        <a:srgbClr val="CCCCCC"/>
                      </a:solidFill>
                      <a:prstDash val="solid"/>
                    </a:lnT>
                  </a:tcPr>
                </a:tc>
                <a:tc>
                  <a:txBody>
                    <a:bodyPr/>
                    <a:p>
                      <a:pPr marR="120015" algn="r">
                        <a:lnSpc>
                          <a:spcPct val="100000"/>
                        </a:lnSpc>
                        <a:spcBef>
                          <a:spcPts val="450"/>
                        </a:spcBef>
                      </a:pPr>
                      <a:r>
                        <a:rPr sz="850" spc="-5" dirty="0">
                          <a:solidFill>
                            <a:srgbClr val="3E3E3E"/>
                          </a:solidFill>
                          <a:latin typeface="Arial" panose="020B0604020202020204"/>
                          <a:cs typeface="Arial" panose="020B0604020202020204"/>
                        </a:rPr>
                        <a:t>19,807</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20015" algn="r">
                        <a:lnSpc>
                          <a:spcPct val="100000"/>
                        </a:lnSpc>
                        <a:spcBef>
                          <a:spcPts val="450"/>
                        </a:spcBef>
                      </a:pPr>
                      <a:r>
                        <a:rPr sz="850" spc="-5" dirty="0">
                          <a:solidFill>
                            <a:srgbClr val="3E3E3E"/>
                          </a:solidFill>
                          <a:latin typeface="Arial" panose="020B0604020202020204"/>
                          <a:cs typeface="Arial" panose="020B0604020202020204"/>
                        </a:rPr>
                        <a:t>20,305</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20015" algn="r">
                        <a:lnSpc>
                          <a:spcPct val="100000"/>
                        </a:lnSpc>
                        <a:spcBef>
                          <a:spcPts val="450"/>
                        </a:spcBef>
                      </a:pPr>
                      <a:r>
                        <a:rPr sz="850" spc="-5" dirty="0">
                          <a:solidFill>
                            <a:srgbClr val="3E3E3E"/>
                          </a:solidFill>
                          <a:latin typeface="Arial" panose="020B0604020202020204"/>
                          <a:cs typeface="Arial" panose="020B0604020202020204"/>
                        </a:rPr>
                        <a:t>18,396</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04775" algn="r">
                        <a:lnSpc>
                          <a:spcPct val="100000"/>
                        </a:lnSpc>
                        <a:spcBef>
                          <a:spcPts val="450"/>
                        </a:spcBef>
                      </a:pPr>
                      <a:r>
                        <a:rPr sz="850" spc="-5" dirty="0">
                          <a:solidFill>
                            <a:srgbClr val="3E3E3E"/>
                          </a:solidFill>
                          <a:latin typeface="Arial" panose="020B0604020202020204"/>
                          <a:cs typeface="Arial" panose="020B0604020202020204"/>
                        </a:rPr>
                        <a:t>19,071</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25400" algn="r">
                        <a:lnSpc>
                          <a:spcPct val="100000"/>
                        </a:lnSpc>
                        <a:spcBef>
                          <a:spcPts val="450"/>
                        </a:spcBef>
                      </a:pPr>
                      <a:r>
                        <a:rPr sz="850" spc="-5" dirty="0">
                          <a:solidFill>
                            <a:srgbClr val="3E3E3E"/>
                          </a:solidFill>
                          <a:latin typeface="Arial" panose="020B0604020202020204"/>
                          <a:cs typeface="Arial" panose="020B0604020202020204"/>
                        </a:rPr>
                        <a:t>78,279</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r>
              <a:tr h="207544">
                <a:tc>
                  <a:txBody>
                    <a:bodyPr/>
                    <a:p>
                      <a:pPr marR="17145" algn="ctr">
                        <a:lnSpc>
                          <a:spcPct val="100000"/>
                        </a:lnSpc>
                        <a:spcBef>
                          <a:spcPts val="320"/>
                        </a:spcBef>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40640" marB="0"/>
                </a:tc>
                <a:tc>
                  <a:txBody>
                    <a:bodyPr/>
                    <a:p>
                      <a:pPr marR="120015" algn="r">
                        <a:lnSpc>
                          <a:spcPct val="100000"/>
                        </a:lnSpc>
                        <a:spcBef>
                          <a:spcPts val="200"/>
                        </a:spcBef>
                      </a:pPr>
                      <a:r>
                        <a:rPr sz="850" spc="-5" dirty="0">
                          <a:solidFill>
                            <a:srgbClr val="3E3E3E"/>
                          </a:solidFill>
                          <a:latin typeface="Arial" panose="020B0604020202020204"/>
                          <a:cs typeface="Arial" panose="020B0604020202020204"/>
                        </a:rPr>
                        <a:t>19,318</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20015" algn="r">
                        <a:lnSpc>
                          <a:spcPct val="100000"/>
                        </a:lnSpc>
                        <a:spcBef>
                          <a:spcPts val="200"/>
                        </a:spcBef>
                      </a:pPr>
                      <a:r>
                        <a:rPr sz="850" spc="-5" dirty="0">
                          <a:solidFill>
                            <a:srgbClr val="3E3E3E"/>
                          </a:solidFill>
                          <a:latin typeface="Arial" panose="020B0604020202020204"/>
                          <a:cs typeface="Arial" panose="020B0604020202020204"/>
                        </a:rPr>
                        <a:t>19,745</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20015" algn="r">
                        <a:lnSpc>
                          <a:spcPct val="100000"/>
                        </a:lnSpc>
                        <a:spcBef>
                          <a:spcPts val="200"/>
                        </a:spcBef>
                      </a:pPr>
                      <a:r>
                        <a:rPr sz="850" spc="-5" dirty="0">
                          <a:solidFill>
                            <a:srgbClr val="3E3E3E"/>
                          </a:solidFill>
                          <a:latin typeface="Arial" panose="020B0604020202020204"/>
                          <a:cs typeface="Arial" panose="020B0604020202020204"/>
                        </a:rPr>
                        <a:t>17,841</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104775" algn="r">
                        <a:lnSpc>
                          <a:spcPct val="100000"/>
                        </a:lnSpc>
                        <a:spcBef>
                          <a:spcPts val="200"/>
                        </a:spcBef>
                      </a:pPr>
                      <a:r>
                        <a:rPr sz="850" spc="-5" dirty="0">
                          <a:solidFill>
                            <a:srgbClr val="3E3E3E"/>
                          </a:solidFill>
                          <a:latin typeface="Arial" panose="020B0604020202020204"/>
                          <a:cs typeface="Arial" panose="020B0604020202020204"/>
                        </a:rPr>
                        <a:t>18,234</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25400" algn="r">
                        <a:lnSpc>
                          <a:spcPct val="100000"/>
                        </a:lnSpc>
                        <a:spcBef>
                          <a:spcPts val="200"/>
                        </a:spcBef>
                      </a:pPr>
                      <a:r>
                        <a:rPr sz="850" spc="-5" dirty="0">
                          <a:solidFill>
                            <a:srgbClr val="3E3E3E"/>
                          </a:solidFill>
                          <a:latin typeface="Arial" panose="020B0604020202020204"/>
                          <a:cs typeface="Arial" panose="020B0604020202020204"/>
                        </a:rPr>
                        <a:t>75,414</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r>
              <a:tr h="258965">
                <a:tc>
                  <a:txBody>
                    <a:bodyPr/>
                    <a:p>
                      <a:pPr marR="17145" algn="ctr">
                        <a:lnSpc>
                          <a:spcPct val="100000"/>
                        </a:lnSpc>
                        <a:spcBef>
                          <a:spcPts val="32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40640" marB="0"/>
                </a:tc>
                <a:tc>
                  <a:txBody>
                    <a:bodyPr/>
                    <a:p>
                      <a:pPr marR="120015" algn="r">
                        <a:lnSpc>
                          <a:spcPct val="100000"/>
                        </a:lnSpc>
                        <a:spcBef>
                          <a:spcPts val="200"/>
                        </a:spcBef>
                      </a:pPr>
                      <a:r>
                        <a:rPr sz="850" spc="-5" dirty="0">
                          <a:solidFill>
                            <a:srgbClr val="3E3E3E"/>
                          </a:solidFill>
                          <a:latin typeface="Arial" panose="020B0604020202020204"/>
                          <a:cs typeface="Arial" panose="020B0604020202020204"/>
                        </a:rPr>
                        <a:t>17,798</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20015" algn="r">
                        <a:lnSpc>
                          <a:spcPct val="100000"/>
                        </a:lnSpc>
                        <a:spcBef>
                          <a:spcPts val="200"/>
                        </a:spcBef>
                      </a:pPr>
                      <a:r>
                        <a:rPr sz="850" spc="-5" dirty="0">
                          <a:solidFill>
                            <a:srgbClr val="3E3E3E"/>
                          </a:solidFill>
                          <a:latin typeface="Arial" panose="020B0604020202020204"/>
                          <a:cs typeface="Arial" panose="020B0604020202020204"/>
                        </a:rPr>
                        <a:t>18,240</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20015" algn="r">
                        <a:lnSpc>
                          <a:spcPct val="100000"/>
                        </a:lnSpc>
                        <a:spcBef>
                          <a:spcPts val="200"/>
                        </a:spcBef>
                      </a:pPr>
                      <a:r>
                        <a:rPr sz="850" spc="-5" dirty="0">
                          <a:solidFill>
                            <a:srgbClr val="3E3E3E"/>
                          </a:solidFill>
                          <a:latin typeface="Arial" panose="020B0604020202020204"/>
                          <a:cs typeface="Arial" panose="020B0604020202020204"/>
                        </a:rPr>
                        <a:t>17,214</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04775" algn="r">
                        <a:lnSpc>
                          <a:spcPct val="100000"/>
                        </a:lnSpc>
                        <a:spcBef>
                          <a:spcPts val="200"/>
                        </a:spcBef>
                      </a:pPr>
                      <a:r>
                        <a:rPr sz="850" spc="-5" dirty="0">
                          <a:solidFill>
                            <a:srgbClr val="3E3E3E"/>
                          </a:solidFill>
                          <a:latin typeface="Arial" panose="020B0604020202020204"/>
                          <a:cs typeface="Arial" panose="020B0604020202020204"/>
                        </a:rPr>
                        <a:t>17,698</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25400" algn="r">
                        <a:lnSpc>
                          <a:spcPct val="100000"/>
                        </a:lnSpc>
                        <a:spcBef>
                          <a:spcPts val="200"/>
                        </a:spcBef>
                      </a:pPr>
                      <a:r>
                        <a:rPr sz="850" spc="-5" dirty="0">
                          <a:solidFill>
                            <a:srgbClr val="3E3E3E"/>
                          </a:solidFill>
                          <a:latin typeface="Arial" panose="020B0604020202020204"/>
                          <a:cs typeface="Arial" panose="020B0604020202020204"/>
                        </a:rPr>
                        <a:t>70,950</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r h="263882">
                <a:tc>
                  <a:txBody>
                    <a:bodyPr/>
                    <a:p>
                      <a:pPr marL="12065" algn="ctr">
                        <a:lnSpc>
                          <a:spcPct val="100000"/>
                        </a:lnSpc>
                        <a:spcBef>
                          <a:spcPts val="625"/>
                        </a:spcBef>
                      </a:pPr>
                      <a:r>
                        <a:rPr sz="1050" b="1" spc="25" dirty="0">
                          <a:solidFill>
                            <a:srgbClr val="007F06"/>
                          </a:solidFill>
                          <a:latin typeface="Arial" panose="020B0604020202020204"/>
                          <a:cs typeface="Arial" panose="020B0604020202020204"/>
                        </a:rPr>
                        <a:t>EPS</a:t>
                      </a:r>
                      <a:endParaRPr sz="1050">
                        <a:latin typeface="Arial" panose="020B0604020202020204"/>
                        <a:cs typeface="Arial" panose="020B0604020202020204"/>
                      </a:endParaRPr>
                    </a:p>
                  </a:txBody>
                  <a:tcPr marL="0" marR="0" marT="79375" marB="0"/>
                </a:tc>
                <a:tc>
                  <a:txBody>
                    <a:bodyPr/>
                    <a:p>
                      <a:pPr marR="150495" algn="r">
                        <a:lnSpc>
                          <a:spcPct val="100000"/>
                        </a:lnSpc>
                        <a:spcBef>
                          <a:spcPts val="625"/>
                        </a:spcBef>
                      </a:pPr>
                      <a:r>
                        <a:rPr sz="1050" b="1" dirty="0">
                          <a:solidFill>
                            <a:srgbClr val="007F06"/>
                          </a:solidFill>
                          <a:latin typeface="Arial" panose="020B0604020202020204"/>
                          <a:cs typeface="Arial" panose="020B0604020202020204"/>
                        </a:rPr>
                        <a:t>Estimates</a:t>
                      </a:r>
                      <a:endParaRPr sz="1050">
                        <a:latin typeface="Arial" panose="020B0604020202020204"/>
                        <a:cs typeface="Arial" panose="020B0604020202020204"/>
                      </a:endParaRPr>
                    </a:p>
                  </a:txBody>
                  <a:tcPr marL="0" marR="0" marT="79375" marB="0"/>
                </a:tc>
                <a:tc>
                  <a:txBody>
                    <a:bodyPr/>
                    <a:p>
                      <a:pPr>
                        <a:lnSpc>
                          <a:spcPct val="100000"/>
                        </a:lnSpc>
                      </a:pPr>
                      <a:endParaRPr sz="800">
                        <a:latin typeface="Times New Roman" panose="02020603050405020304"/>
                        <a:cs typeface="Times New Roman" panose="02020603050405020304"/>
                      </a:endParaRPr>
                    </a:p>
                  </a:txBody>
                  <a:tcPr marL="0" marR="0" marT="0" marB="0"/>
                </a:tc>
                <a:tc>
                  <a:txBody>
                    <a:bodyPr/>
                    <a:p>
                      <a:pPr>
                        <a:lnSpc>
                          <a:spcPct val="100000"/>
                        </a:lnSpc>
                      </a:pPr>
                      <a:endParaRPr sz="800">
                        <a:latin typeface="Times New Roman" panose="02020603050405020304"/>
                        <a:cs typeface="Times New Roman" panose="02020603050405020304"/>
                      </a:endParaRPr>
                    </a:p>
                  </a:txBody>
                  <a:tcPr marL="0" marR="0" marT="0" marB="0"/>
                </a:tc>
                <a:tc>
                  <a:txBody>
                    <a:bodyPr/>
                    <a:p>
                      <a:pPr>
                        <a:lnSpc>
                          <a:spcPct val="100000"/>
                        </a:lnSpc>
                      </a:pPr>
                      <a:endParaRPr sz="800">
                        <a:latin typeface="Times New Roman" panose="02020603050405020304"/>
                        <a:cs typeface="Times New Roman" panose="02020603050405020304"/>
                      </a:endParaRPr>
                    </a:p>
                  </a:txBody>
                  <a:tcPr marL="0" marR="0" marT="0" marB="0"/>
                </a:tc>
                <a:tc>
                  <a:txBody>
                    <a:bodyPr/>
                    <a:p>
                      <a:pPr>
                        <a:lnSpc>
                          <a:spcPct val="100000"/>
                        </a:lnSpc>
                      </a:pPr>
                      <a:endParaRPr sz="800">
                        <a:latin typeface="Times New Roman" panose="02020603050405020304"/>
                        <a:cs typeface="Times New Roman" panose="02020603050405020304"/>
                      </a:endParaRPr>
                    </a:p>
                  </a:txBody>
                  <a:tcPr marL="0" marR="0" marT="0" marB="0"/>
                </a:tc>
              </a:tr>
              <a:tr h="206275">
                <a:tc>
                  <a:txBody>
                    <a:bodyPr/>
                    <a:p>
                      <a:pPr>
                        <a:lnSpc>
                          <a:spcPct val="100000"/>
                        </a:lnSpc>
                      </a:pPr>
                      <a:endParaRPr sz="800">
                        <a:latin typeface="Times New Roman" panose="02020603050405020304"/>
                        <a:cs typeface="Times New Roman" panose="02020603050405020304"/>
                      </a:endParaRPr>
                    </a:p>
                  </a:txBody>
                  <a:tcPr marL="0" marR="0" marT="0" marB="0">
                    <a:lnB w="9525">
                      <a:solidFill>
                        <a:srgbClr val="CCCCCC"/>
                      </a:solidFill>
                      <a:prstDash val="solid"/>
                    </a:lnB>
                  </a:tcPr>
                </a:tc>
                <a:tc>
                  <a:txBody>
                    <a:bodyPr/>
                    <a:p>
                      <a:pPr marR="117475" algn="r">
                        <a:lnSpc>
                          <a:spcPct val="100000"/>
                        </a:lnSpc>
                        <a:spcBef>
                          <a:spcPts val="100"/>
                        </a:spcBef>
                      </a:pPr>
                      <a:r>
                        <a:rPr sz="950" b="1"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p>
                      <a:pPr marR="117475" algn="r">
                        <a:lnSpc>
                          <a:spcPct val="100000"/>
                        </a:lnSpc>
                        <a:spcBef>
                          <a:spcPts val="100"/>
                        </a:spcBef>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p>
                      <a:pPr marR="117475" algn="r">
                        <a:lnSpc>
                          <a:spcPct val="100000"/>
                        </a:lnSpc>
                        <a:spcBef>
                          <a:spcPts val="100"/>
                        </a:spcBef>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p>
                      <a:pPr marR="102235" algn="r">
                        <a:lnSpc>
                          <a:spcPct val="100000"/>
                        </a:lnSpc>
                        <a:spcBef>
                          <a:spcPts val="100"/>
                        </a:spcBef>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p>
                      <a:pPr marR="22225" algn="r">
                        <a:lnSpc>
                          <a:spcPct val="100000"/>
                        </a:lnSpc>
                        <a:spcBef>
                          <a:spcPts val="100"/>
                        </a:spcBef>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12700" marB="0">
                    <a:lnB w="9525">
                      <a:solidFill>
                        <a:srgbClr val="CCCCCC"/>
                      </a:solidFill>
                      <a:prstDash val="solid"/>
                    </a:lnB>
                  </a:tcPr>
                </a:tc>
              </a:tr>
              <a:tr h="249567">
                <a:tc>
                  <a:txBody>
                    <a:bodyPr/>
                    <a:p>
                      <a:pPr marR="17145" algn="ctr">
                        <a:lnSpc>
                          <a:spcPct val="100000"/>
                        </a:lnSpc>
                        <a:spcBef>
                          <a:spcPts val="45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57150" marB="0"/>
                </a:tc>
                <a:tc>
                  <a:txBody>
                    <a:bodyPr/>
                    <a:p>
                      <a:pPr marR="118110" algn="r">
                        <a:lnSpc>
                          <a:spcPct val="100000"/>
                        </a:lnSpc>
                        <a:spcBef>
                          <a:spcPts val="450"/>
                        </a:spcBef>
                      </a:pPr>
                      <a:r>
                        <a:rPr sz="850" spc="-5" dirty="0">
                          <a:solidFill>
                            <a:srgbClr val="3E3E3E"/>
                          </a:solidFill>
                          <a:latin typeface="Arial" panose="020B0604020202020204"/>
                          <a:cs typeface="Arial" panose="020B0604020202020204"/>
                        </a:rPr>
                        <a:t>$1.69</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p>
                      <a:pPr marR="118110" algn="r">
                        <a:lnSpc>
                          <a:spcPct val="100000"/>
                        </a:lnSpc>
                        <a:spcBef>
                          <a:spcPts val="450"/>
                        </a:spcBef>
                      </a:pPr>
                      <a:r>
                        <a:rPr sz="850" spc="-5" dirty="0">
                          <a:solidFill>
                            <a:srgbClr val="3E3E3E"/>
                          </a:solidFill>
                          <a:latin typeface="Arial" panose="020B0604020202020204"/>
                          <a:cs typeface="Arial" panose="020B0604020202020204"/>
                        </a:rPr>
                        <a:t>$1.75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p>
                      <a:pPr marR="118110" algn="r">
                        <a:lnSpc>
                          <a:spcPct val="100000"/>
                        </a:lnSpc>
                        <a:spcBef>
                          <a:spcPts val="450"/>
                        </a:spcBef>
                      </a:pPr>
                      <a:r>
                        <a:rPr sz="850" spc="-5" dirty="0">
                          <a:solidFill>
                            <a:srgbClr val="3E3E3E"/>
                          </a:solidFill>
                          <a:latin typeface="Arial" panose="020B0604020202020204"/>
                          <a:cs typeface="Arial" panose="020B0604020202020204"/>
                        </a:rPr>
                        <a:t>$1.31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p>
                      <a:pPr marR="102870" algn="r">
                        <a:lnSpc>
                          <a:spcPct val="100000"/>
                        </a:lnSpc>
                        <a:spcBef>
                          <a:spcPts val="450"/>
                        </a:spcBef>
                      </a:pPr>
                      <a:r>
                        <a:rPr sz="850" spc="-5" dirty="0">
                          <a:solidFill>
                            <a:srgbClr val="3E3E3E"/>
                          </a:solidFill>
                          <a:latin typeface="Arial" panose="020B0604020202020204"/>
                          <a:cs typeface="Arial" panose="020B0604020202020204"/>
                        </a:rPr>
                        <a:t>$1.35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p>
                      <a:pPr marR="24130" algn="r">
                        <a:lnSpc>
                          <a:spcPct val="100000"/>
                        </a:lnSpc>
                        <a:spcBef>
                          <a:spcPts val="450"/>
                        </a:spcBef>
                      </a:pPr>
                      <a:r>
                        <a:rPr sz="850" spc="-5" dirty="0">
                          <a:solidFill>
                            <a:srgbClr val="3E3E3E"/>
                          </a:solidFill>
                          <a:latin typeface="Arial" panose="020B0604020202020204"/>
                          <a:cs typeface="Arial" panose="020B0604020202020204"/>
                        </a:rPr>
                        <a:t>$6.05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r>
              <a:tr h="166648">
                <a:tc>
                  <a:txBody>
                    <a:bodyPr/>
                    <a:p>
                      <a:pPr marR="17145" algn="ctr">
                        <a:lnSpc>
                          <a:spcPts val="935"/>
                        </a:lnSpc>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0" marB="0"/>
                </a:tc>
                <a:tc>
                  <a:txBody>
                    <a:bodyPr/>
                    <a:p>
                      <a:pPr marR="118110" algn="r">
                        <a:lnSpc>
                          <a:spcPts val="935"/>
                        </a:lnSpc>
                      </a:pPr>
                      <a:r>
                        <a:rPr sz="850" spc="-5" dirty="0">
                          <a:solidFill>
                            <a:srgbClr val="3E3E3E"/>
                          </a:solidFill>
                          <a:latin typeface="Arial" panose="020B0604020202020204"/>
                          <a:cs typeface="Arial" panose="020B0604020202020204"/>
                        </a:rPr>
                        <a:t>$1.63</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0" marB="0"/>
                </a:tc>
                <a:tc>
                  <a:txBody>
                    <a:bodyPr/>
                    <a:p>
                      <a:pPr marR="118110" algn="r">
                        <a:lnSpc>
                          <a:spcPts val="935"/>
                        </a:lnSpc>
                      </a:pPr>
                      <a:r>
                        <a:rPr sz="850" spc="-5" dirty="0">
                          <a:solidFill>
                            <a:srgbClr val="3E3E3E"/>
                          </a:solidFill>
                          <a:latin typeface="Arial" panose="020B0604020202020204"/>
                          <a:cs typeface="Arial" panose="020B0604020202020204"/>
                        </a:rPr>
                        <a:t>$1.64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0" marB="0"/>
                </a:tc>
                <a:tc>
                  <a:txBody>
                    <a:bodyPr/>
                    <a:p>
                      <a:pPr marR="118110" algn="r">
                        <a:lnSpc>
                          <a:spcPts val="935"/>
                        </a:lnSpc>
                      </a:pPr>
                      <a:r>
                        <a:rPr sz="850" spc="-5" dirty="0">
                          <a:solidFill>
                            <a:srgbClr val="3E3E3E"/>
                          </a:solidFill>
                          <a:latin typeface="Arial" panose="020B0604020202020204"/>
                          <a:cs typeface="Arial" panose="020B0604020202020204"/>
                        </a:rPr>
                        <a:t>$1.19</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p>
                      <a:pPr marR="102870" algn="r">
                        <a:lnSpc>
                          <a:spcPts val="935"/>
                        </a:lnSpc>
                      </a:pPr>
                      <a:r>
                        <a:rPr sz="850" spc="-5" dirty="0">
                          <a:solidFill>
                            <a:srgbClr val="3E3E3E"/>
                          </a:solidFill>
                          <a:latin typeface="Arial" panose="020B0604020202020204"/>
                          <a:cs typeface="Arial" panose="020B0604020202020204"/>
                        </a:rPr>
                        <a:t>$1.21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p>
                      <a:pPr marR="24130" algn="r">
                        <a:lnSpc>
                          <a:spcPts val="935"/>
                        </a:lnSpc>
                      </a:pPr>
                      <a:r>
                        <a:rPr sz="850" spc="-5" dirty="0">
                          <a:solidFill>
                            <a:srgbClr val="3E3E3E"/>
                          </a:solidFill>
                          <a:latin typeface="Arial" panose="020B0604020202020204"/>
                          <a:cs typeface="Arial" panose="020B0604020202020204"/>
                        </a:rPr>
                        <a:t>$5.66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r>
              <a:tr h="156199">
                <a:tc>
                  <a:txBody>
                    <a:bodyPr/>
                    <a:p>
                      <a:pPr marR="17145" algn="ctr">
                        <a:lnSpc>
                          <a:spcPts val="930"/>
                        </a:lnSpc>
                        <a:spcBef>
                          <a:spcPts val="20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25400" marB="0"/>
                </a:tc>
                <a:tc>
                  <a:txBody>
                    <a:bodyPr/>
                    <a:p>
                      <a:pPr marR="118110" algn="r">
                        <a:lnSpc>
                          <a:spcPts val="930"/>
                        </a:lnSpc>
                        <a:spcBef>
                          <a:spcPts val="200"/>
                        </a:spcBef>
                      </a:pPr>
                      <a:r>
                        <a:rPr sz="850" spc="-5" dirty="0">
                          <a:solidFill>
                            <a:srgbClr val="3E3E3E"/>
                          </a:solidFill>
                          <a:latin typeface="Arial" panose="020B0604020202020204"/>
                          <a:cs typeface="Arial" panose="020B0604020202020204"/>
                        </a:rPr>
                        <a:t>$1.37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18110" algn="r">
                        <a:lnSpc>
                          <a:spcPts val="930"/>
                        </a:lnSpc>
                        <a:spcBef>
                          <a:spcPts val="200"/>
                        </a:spcBef>
                      </a:pPr>
                      <a:r>
                        <a:rPr sz="850" spc="-5" dirty="0">
                          <a:solidFill>
                            <a:srgbClr val="3E3E3E"/>
                          </a:solidFill>
                          <a:latin typeface="Arial" panose="020B0604020202020204"/>
                          <a:cs typeface="Arial" panose="020B0604020202020204"/>
                        </a:rPr>
                        <a:t>$1.42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18110" algn="r">
                        <a:lnSpc>
                          <a:spcPts val="930"/>
                        </a:lnSpc>
                        <a:spcBef>
                          <a:spcPts val="200"/>
                        </a:spcBef>
                      </a:pPr>
                      <a:r>
                        <a:rPr sz="850" spc="-5" dirty="0">
                          <a:solidFill>
                            <a:srgbClr val="3E3E3E"/>
                          </a:solidFill>
                          <a:latin typeface="Arial" panose="020B0604020202020204"/>
                          <a:cs typeface="Arial" panose="020B0604020202020204"/>
                        </a:rPr>
                        <a:t>$1.17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02870" algn="r">
                        <a:lnSpc>
                          <a:spcPts val="930"/>
                        </a:lnSpc>
                        <a:spcBef>
                          <a:spcPts val="200"/>
                        </a:spcBef>
                      </a:pPr>
                      <a:r>
                        <a:rPr sz="850" spc="-5" dirty="0">
                          <a:solidFill>
                            <a:srgbClr val="3E3E3E"/>
                          </a:solidFill>
                          <a:latin typeface="Arial" panose="020B0604020202020204"/>
                          <a:cs typeface="Arial" panose="020B0604020202020204"/>
                        </a:rPr>
                        <a:t>$1.16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24130" algn="r">
                        <a:lnSpc>
                          <a:spcPts val="930"/>
                        </a:lnSpc>
                        <a:spcBef>
                          <a:spcPts val="200"/>
                        </a:spcBef>
                      </a:pPr>
                      <a:r>
                        <a:rPr sz="850" spc="-5" dirty="0">
                          <a:solidFill>
                            <a:srgbClr val="3E3E3E"/>
                          </a:solidFill>
                          <a:latin typeface="Arial" panose="020B0604020202020204"/>
                          <a:cs typeface="Arial" panose="020B0604020202020204"/>
                        </a:rPr>
                        <a:t>$5.12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object 9"/>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0" name="object 10"/>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1" name="object 11"/>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2" name="object 12"/>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3" name="object 13"/>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7" name="object 17"/>
          <p:cNvSpPr txBox="1"/>
          <p:nvPr/>
        </p:nvSpPr>
        <p:spPr>
          <a:xfrm>
            <a:off x="6552966" y="10321926"/>
            <a:ext cx="654050" cy="13208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lang="en-US" sz="850" b="1" spc="-65" dirty="0">
                <a:solidFill>
                  <a:srgbClr val="CACACA"/>
                </a:solidFill>
                <a:latin typeface="Arial" panose="020B0604020202020204"/>
                <a:cs typeface="Arial" panose="020B0604020202020204"/>
              </a:rPr>
              <a:t>6</a:t>
            </a:r>
            <a:endParaRPr lang="en-US" sz="850" b="1" spc="-65" dirty="0">
              <a:solidFill>
                <a:srgbClr val="CACACA"/>
              </a:solidFill>
              <a:latin typeface="Arial" panose="020B0604020202020204"/>
              <a:cs typeface="Arial" panose="020B0604020202020204"/>
            </a:endParaRPr>
          </a:p>
        </p:txBody>
      </p:sp>
      <p:sp>
        <p:nvSpPr>
          <p:cNvPr id="18"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9" name="object 13"/>
          <p:cNvSpPr txBox="1"/>
          <p:nvPr/>
        </p:nvSpPr>
        <p:spPr>
          <a:xfrm>
            <a:off x="3453130"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www.seabridgefintech.com</a:t>
            </a:r>
            <a:endParaRPr sz="850" spc="-5" dirty="0">
              <a:solidFill>
                <a:srgbClr val="CACACA"/>
              </a:solidFill>
              <a:latin typeface="Arial" panose="020B0604020202020204"/>
              <a:cs typeface="Arial" panose="020B0604020202020204"/>
            </a:endParaRPr>
          </a:p>
        </p:txBody>
      </p:sp>
      <p:sp>
        <p:nvSpPr>
          <p:cNvPr id="7" name="文本框 6"/>
          <p:cNvSpPr txBox="1"/>
          <p:nvPr/>
        </p:nvSpPr>
        <p:spPr>
          <a:xfrm>
            <a:off x="108585" y="405130"/>
            <a:ext cx="4146550" cy="3992245"/>
          </a:xfrm>
          <a:prstGeom prst="rect">
            <a:avLst/>
          </a:prstGeom>
          <a:noFill/>
        </p:spPr>
        <p:txBody>
          <a:bodyPr wrap="square" rtlCol="0">
            <a:spAutoFit/>
          </a:bodyPr>
          <a:p>
            <a:pPr marL="12700">
              <a:lnSpc>
                <a:spcPct val="100000"/>
              </a:lnSpc>
              <a:spcBef>
                <a:spcPts val="140"/>
              </a:spcBef>
            </a:pPr>
            <a:r>
              <a:rPr b="1" spc="20" dirty="0">
                <a:solidFill>
                  <a:srgbClr val="007F06"/>
                </a:solidFill>
                <a:latin typeface="Arial" panose="020B0604020202020204"/>
                <a:cs typeface="Arial" panose="020B0604020202020204"/>
                <a:sym typeface="+mn-ea"/>
              </a:rPr>
              <a:t>Overview</a:t>
            </a:r>
            <a:endParaRPr>
              <a:latin typeface="Arial" panose="020B0604020202020204"/>
              <a:cs typeface="Arial" panose="020B0604020202020204"/>
            </a:endParaRPr>
          </a:p>
          <a:p>
            <a:pPr marL="12700" marR="3447415" algn="just">
              <a:lnSpc>
                <a:spcPct val="113000"/>
              </a:lnSpc>
              <a:spcBef>
                <a:spcPts val="565"/>
              </a:spcBef>
            </a:pPr>
            <a:r>
              <a:rPr sz="800" spc="-5" dirty="0">
                <a:solidFill>
                  <a:srgbClr val="3E3E3E"/>
                </a:solidFill>
                <a:latin typeface="Arial" panose="020B0604020202020204"/>
                <a:cs typeface="Arial" panose="020B0604020202020204"/>
                <a:sym typeface="+mn-ea"/>
              </a:rPr>
              <a:t>Headquartered in Cincinnati, OH, The Procter &amp; Gamble Company, also  referred to as Procter &amp; Gamble or P&amp;G, is a branded consumer  products company which markets its products in more than 180  countries primarily through mass merchandisers, grocery stores,  membership club stores, drug stores, department stores, distributors,  baby stores, specialty beauty stores, e-commerce, high frequency stores  and pharmacies. It has operations in approximately 70 countries. The  company has five reportable segments:</a:t>
            </a:r>
            <a:endParaRPr sz="800">
              <a:latin typeface="Arial" panose="020B0604020202020204"/>
              <a:cs typeface="Arial" panose="020B0604020202020204"/>
            </a:endParaRPr>
          </a:p>
          <a:p>
            <a:pPr>
              <a:lnSpc>
                <a:spcPct val="100000"/>
              </a:lnSpc>
              <a:spcBef>
                <a:spcPts val="45"/>
              </a:spcBef>
            </a:pPr>
            <a:endParaRPr sz="800">
              <a:latin typeface="Times New Roman" panose="02020603050405020304"/>
              <a:cs typeface="Times New Roman" panose="02020603050405020304"/>
            </a:endParaRPr>
          </a:p>
          <a:p>
            <a:pPr marL="12700" marR="3448685" algn="just">
              <a:lnSpc>
                <a:spcPct val="113000"/>
              </a:lnSpc>
              <a:spcBef>
                <a:spcPts val="5"/>
              </a:spcBef>
            </a:pPr>
            <a:r>
              <a:rPr sz="800" b="1" spc="-5" dirty="0">
                <a:solidFill>
                  <a:srgbClr val="3E3E3E"/>
                </a:solidFill>
                <a:latin typeface="Arial" panose="020B0604020202020204"/>
                <a:cs typeface="Arial" panose="020B0604020202020204"/>
                <a:sym typeface="+mn-ea"/>
              </a:rPr>
              <a:t>Beauty (18.8% of fiscal 2020 revenues): </a:t>
            </a:r>
            <a:r>
              <a:rPr sz="800" spc="-5" dirty="0">
                <a:solidFill>
                  <a:srgbClr val="3E3E3E"/>
                </a:solidFill>
                <a:latin typeface="Arial" panose="020B0604020202020204"/>
                <a:cs typeface="Arial" panose="020B0604020202020204"/>
                <a:sym typeface="+mn-ea"/>
              </a:rPr>
              <a:t>The segment includes hair  care products (conditioner, shampoo, styling aids treatments)  antiperspirants and deodorants as well as products for personal  cleansing and skin care. Billion Dollar Brands include Head &amp; Shoulders,  Olay, Pantene, Old Spice, Safeguard, and SK-II. In Oct 2016, P&amp;G  completed its last major step in portfolio transformation with the Beauty  Brands divestiture to Coty Inc.</a:t>
            </a:r>
            <a:endParaRPr sz="80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3448685" algn="just">
              <a:lnSpc>
                <a:spcPct val="113000"/>
              </a:lnSpc>
            </a:pPr>
            <a:r>
              <a:rPr sz="800" b="1" spc="-5" dirty="0">
                <a:solidFill>
                  <a:srgbClr val="3E3E3E"/>
                </a:solidFill>
                <a:latin typeface="Arial" panose="020B0604020202020204"/>
                <a:cs typeface="Arial" panose="020B0604020202020204"/>
                <a:sym typeface="+mn-ea"/>
              </a:rPr>
              <a:t>Grooming (8.5%): </a:t>
            </a:r>
            <a:r>
              <a:rPr sz="800" spc="-5" dirty="0">
                <a:solidFill>
                  <a:srgbClr val="3E3E3E"/>
                </a:solidFill>
                <a:latin typeface="Arial" panose="020B0604020202020204"/>
                <a:cs typeface="Arial" panose="020B0604020202020204"/>
                <a:sym typeface="+mn-ea"/>
              </a:rPr>
              <a:t>The segment includes Shave Care products like  female and male blades &amp; razors and pre- and post-shave products as  well as appliances. Billion Dollar Brands under this segment include  Fusion, Gillette, Prestobarba and Mach3.</a:t>
            </a:r>
            <a:endParaRPr sz="80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3449955" algn="just">
              <a:lnSpc>
                <a:spcPct val="113000"/>
              </a:lnSpc>
            </a:pPr>
            <a:r>
              <a:rPr sz="800" b="1" spc="-5" dirty="0">
                <a:solidFill>
                  <a:srgbClr val="3E3E3E"/>
                </a:solidFill>
                <a:latin typeface="Arial" panose="020B0604020202020204"/>
                <a:cs typeface="Arial" panose="020B0604020202020204"/>
                <a:sym typeface="+mn-ea"/>
              </a:rPr>
              <a:t>Health Care (12.7%): </a:t>
            </a:r>
            <a:r>
              <a:rPr sz="800" spc="-5" dirty="0">
                <a:solidFill>
                  <a:srgbClr val="3E3E3E"/>
                </a:solidFill>
                <a:latin typeface="Arial" panose="020B0604020202020204"/>
                <a:cs typeface="Arial" panose="020B0604020202020204"/>
                <a:sym typeface="+mn-ea"/>
              </a:rPr>
              <a:t>The segment includes gastrointestinal, rapid  diagnostics, respiratory, vitamins/minerals/supplements and other  personal health care product categories along with</a:t>
            </a:r>
            <a:r>
              <a:rPr sz="800" spc="125"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toothbrush,</a:t>
            </a:r>
            <a:endParaRPr sz="800">
              <a:latin typeface="Arial" panose="020B0604020202020204"/>
              <a:cs typeface="Arial" panose="020B0604020202020204"/>
            </a:endParaRPr>
          </a:p>
          <a:p>
            <a:pPr marL="12700" algn="just">
              <a:lnSpc>
                <a:spcPct val="100000"/>
              </a:lnSpc>
              <a:spcBef>
                <a:spcPts val="130"/>
              </a:spcBef>
            </a:pPr>
            <a:r>
              <a:rPr sz="800" spc="-5" dirty="0">
                <a:solidFill>
                  <a:srgbClr val="3E3E3E"/>
                </a:solidFill>
                <a:latin typeface="Arial" panose="020B0604020202020204"/>
                <a:cs typeface="Arial" panose="020B0604020202020204"/>
                <a:sym typeface="+mn-ea"/>
              </a:rPr>
              <a:t>toothpaste and other oral care, product categories. Billion Dollar Brands include Crest, Oral-B and</a:t>
            </a:r>
            <a:r>
              <a:rPr sz="800" spc="35"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Vicks.</a:t>
            </a:r>
            <a:endParaRPr sz="800">
              <a:latin typeface="Arial" panose="020B0604020202020204"/>
              <a:cs typeface="Arial" panose="020B0604020202020204"/>
            </a:endParaRPr>
          </a:p>
          <a:p>
            <a:pPr>
              <a:lnSpc>
                <a:spcPct val="100000"/>
              </a:lnSpc>
              <a:spcBef>
                <a:spcPts val="55"/>
              </a:spcBef>
            </a:pPr>
            <a:endParaRPr sz="800">
              <a:latin typeface="Times New Roman" panose="02020603050405020304"/>
              <a:cs typeface="Times New Roman" panose="02020603050405020304"/>
            </a:endParaRPr>
          </a:p>
          <a:p>
            <a:pPr marL="12700" marR="6350" algn="just">
              <a:lnSpc>
                <a:spcPct val="113000"/>
              </a:lnSpc>
            </a:pPr>
            <a:endParaRPr lang="zh-CN" altLang="en-US" sz="800"/>
          </a:p>
        </p:txBody>
      </p:sp>
      <p:sp>
        <p:nvSpPr>
          <p:cNvPr id="14" name="object 12"/>
          <p:cNvSpPr/>
          <p:nvPr/>
        </p:nvSpPr>
        <p:spPr>
          <a:xfrm>
            <a:off x="4451350" y="658495"/>
            <a:ext cx="2807970" cy="3135630"/>
          </a:xfrm>
          <a:prstGeom prst="rect">
            <a:avLst/>
          </a:prstGeom>
          <a:blipFill>
            <a:blip r:embed="rId2" cstate="print"/>
            <a:stretch>
              <a:fillRect/>
            </a:stretch>
          </a:blipFill>
        </p:spPr>
        <p:txBody>
          <a:bodyPr wrap="square" lIns="0" tIns="0" rIns="0" bIns="0" rtlCol="0"/>
          <a:p/>
        </p:txBody>
      </p:sp>
      <p:sp>
        <p:nvSpPr>
          <p:cNvPr id="24" name="文本框 23"/>
          <p:cNvSpPr txBox="1"/>
          <p:nvPr/>
        </p:nvSpPr>
        <p:spPr>
          <a:xfrm>
            <a:off x="108585" y="4058285"/>
            <a:ext cx="6647180" cy="1036320"/>
          </a:xfrm>
          <a:prstGeom prst="rect">
            <a:avLst/>
          </a:prstGeom>
          <a:noFill/>
        </p:spPr>
        <p:txBody>
          <a:bodyPr wrap="square" rtlCol="0">
            <a:spAutoFit/>
          </a:bodyPr>
          <a:p>
            <a:pPr marL="12700" marR="6350" algn="just">
              <a:lnSpc>
                <a:spcPct val="113000"/>
              </a:lnSpc>
            </a:pPr>
            <a:r>
              <a:rPr sz="800" b="1" spc="-5" dirty="0">
                <a:solidFill>
                  <a:srgbClr val="3E3E3E"/>
                </a:solidFill>
                <a:latin typeface="Arial" panose="020B0604020202020204"/>
                <a:cs typeface="Arial" panose="020B0604020202020204"/>
                <a:sym typeface="+mn-ea"/>
              </a:rPr>
              <a:t>Fabric and Home Care (33.4%): </a:t>
            </a:r>
            <a:r>
              <a:rPr sz="800" spc="-5" dirty="0">
                <a:solidFill>
                  <a:srgbClr val="3E3E3E"/>
                </a:solidFill>
                <a:latin typeface="Arial" panose="020B0604020202020204"/>
                <a:cs typeface="Arial" panose="020B0604020202020204"/>
                <a:sym typeface="+mn-ea"/>
              </a:rPr>
              <a:t>The segment includes air care, dish care, fabric enhancers, laundry additives and detergents, P&amp;G  Professional and surface care product categories. Billion Dollar Brands under this segment are Ariel, Dawn, Downy, Febreze, Gain and Tide.  P&amp;G completed sale of its Duracell (Batteries) business to Berkshire Hathaway in exchange for Berkshire’s equity stake in P&amp;G in Feb</a:t>
            </a:r>
            <a:r>
              <a:rPr sz="800"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2016.</a:t>
            </a:r>
            <a:endParaRPr sz="80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5080" algn="just">
              <a:lnSpc>
                <a:spcPct val="113000"/>
              </a:lnSpc>
            </a:pPr>
            <a:r>
              <a:rPr sz="800" b="1" spc="-5" dirty="0">
                <a:solidFill>
                  <a:srgbClr val="3E3E3E"/>
                </a:solidFill>
                <a:latin typeface="Arial" panose="020B0604020202020204"/>
                <a:cs typeface="Arial" panose="020B0604020202020204"/>
                <a:sym typeface="+mn-ea"/>
              </a:rPr>
              <a:t>Baby, Feminine and Family Care (25.8%): </a:t>
            </a:r>
            <a:r>
              <a:rPr sz="800" spc="-5" dirty="0">
                <a:solidFill>
                  <a:srgbClr val="3E3E3E"/>
                </a:solidFill>
                <a:latin typeface="Arial" panose="020B0604020202020204"/>
                <a:cs typeface="Arial" panose="020B0604020202020204"/>
                <a:sym typeface="+mn-ea"/>
              </a:rPr>
              <a:t>The segment includes baby wipes, diapers and pants, paper towels, tissues, toilet paper, adult  incontinence and feminine care products. Billion Dollar Brands include Always, Bounty, Charmin and</a:t>
            </a:r>
            <a:r>
              <a:rPr sz="800" spc="40"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Pampers.</a:t>
            </a:r>
            <a:endParaRPr lang="zh-CN" altLang="en-US" sz="800"/>
          </a:p>
          <a:p>
            <a:endParaRPr lang="zh-CN" altLang="en-US" sz="800"/>
          </a:p>
        </p:txBody>
      </p:sp>
      <p:sp>
        <p:nvSpPr>
          <p:cNvPr id="25" name="object 3"/>
          <p:cNvSpPr/>
          <p:nvPr/>
        </p:nvSpPr>
        <p:spPr>
          <a:xfrm>
            <a:off x="315494" y="5533858"/>
            <a:ext cx="6918158" cy="3197726"/>
          </a:xfrm>
          <a:prstGeom prst="rect">
            <a:avLst/>
          </a:prstGeom>
          <a:blipFill>
            <a:blip r:embed="rId3" cstate="print"/>
            <a:stretch>
              <a:fillRect/>
            </a:stretch>
          </a:blipFill>
        </p:spPr>
        <p:txBody>
          <a:bodyPr wrap="square" lIns="0" tIns="0" rIns="0" bIns="0" rtlCol="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302794" y="417094"/>
            <a:ext cx="4679950" cy="187388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0070C0"/>
                </a:solidFill>
                <a:latin typeface="Arial" panose="020B0604020202020204"/>
                <a:cs typeface="Arial" panose="020B0604020202020204"/>
              </a:rPr>
              <a:t>Reasons To</a:t>
            </a:r>
            <a:r>
              <a:rPr sz="1050" b="1" spc="-5" dirty="0">
                <a:solidFill>
                  <a:srgbClr val="0070C0"/>
                </a:solidFill>
                <a:latin typeface="Arial" panose="020B0604020202020204"/>
                <a:cs typeface="Arial" panose="020B0604020202020204"/>
              </a:rPr>
              <a:t> </a:t>
            </a:r>
            <a:r>
              <a:rPr sz="1050" b="1" spc="20" dirty="0">
                <a:solidFill>
                  <a:srgbClr val="0070C0"/>
                </a:solidFill>
                <a:latin typeface="Arial" panose="020B0604020202020204"/>
                <a:cs typeface="Arial" panose="020B0604020202020204"/>
              </a:rPr>
              <a:t>Buy:</a:t>
            </a:r>
            <a:endParaRPr sz="1050">
              <a:solidFill>
                <a:srgbClr val="0070C0"/>
              </a:solidFill>
              <a:latin typeface="Arial" panose="020B0604020202020204"/>
              <a:cs typeface="Arial" panose="020B0604020202020204"/>
            </a:endParaRPr>
          </a:p>
          <a:p>
            <a:pPr marL="181610" marR="5080" algn="just">
              <a:lnSpc>
                <a:spcPct val="113000"/>
              </a:lnSpc>
              <a:spcBef>
                <a:spcPts val="565"/>
              </a:spcBef>
            </a:pPr>
            <a:r>
              <a:rPr sz="850" b="1" spc="-5" dirty="0">
                <a:solidFill>
                  <a:srgbClr val="3E3E3E"/>
                </a:solidFill>
                <a:latin typeface="Arial" panose="020B0604020202020204"/>
                <a:cs typeface="Arial" panose="020B0604020202020204"/>
                <a:sym typeface="+mn-ea"/>
              </a:rPr>
              <a:t>Robust Earnings Trend: </a:t>
            </a:r>
            <a:r>
              <a:rPr sz="850" spc="-5" dirty="0">
                <a:solidFill>
                  <a:srgbClr val="3E3E3E"/>
                </a:solidFill>
                <a:latin typeface="Arial" panose="020B0604020202020204"/>
                <a:cs typeface="Arial" panose="020B0604020202020204"/>
                <a:sym typeface="+mn-ea"/>
              </a:rPr>
              <a:t>Procter &amp; Gamble stock has been benefiting from its robust  earnings and sales surprise trend. While the company has reported an earnings surprise for  the past several quarters, revenues topped estimates for the third straight time in second-  quarter fiscal 2021. Further, the company’s earnings and sales improved on a year over year  basis in the fiscal second quarter. Results were driven by robust top-line growth as well as  improved margins. Sales were aided by strength across all segments coupled with robust  shipments, pricing and mix. Net sales for the Beauty; Health Care; Grooming; Fabric &amp; Home  Care; and Baby, Feminine and Family Care segments rose 6%, 5%, 9%, 12% and 6%,  respectively. Cost leverage and productivity initiatives aided margins, which boosted the  bottom line. Shares of Procter &amp; Gamble have gained 2.6% in the past year compared with  the industry’s growth of</a:t>
            </a:r>
            <a:r>
              <a:rPr sz="850" spc="-1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2.4%.</a:t>
            </a:r>
            <a:endParaRPr sz="850">
              <a:latin typeface="Arial" panose="020B0604020202020204"/>
              <a:cs typeface="Arial" panose="020B0604020202020204"/>
            </a:endParaRPr>
          </a:p>
        </p:txBody>
      </p:sp>
      <p:sp>
        <p:nvSpPr>
          <p:cNvPr id="4" name="object 4"/>
          <p:cNvSpPr/>
          <p:nvPr/>
        </p:nvSpPr>
        <p:spPr>
          <a:xfrm>
            <a:off x="319304" y="2446788"/>
            <a:ext cx="115302" cy="92242"/>
          </a:xfrm>
          <a:prstGeom prst="rect">
            <a:avLst/>
          </a:prstGeom>
          <a:solidFill>
            <a:schemeClr val="accent1"/>
          </a:solidFill>
        </p:spPr>
        <p:txBody>
          <a:bodyPr wrap="square" lIns="0" tIns="0" rIns="0" bIns="0" rtlCol="0"/>
          <a:lstStyle/>
          <a:p/>
        </p:txBody>
      </p:sp>
      <p:sp>
        <p:nvSpPr>
          <p:cNvPr id="5" name="object 5"/>
          <p:cNvSpPr/>
          <p:nvPr/>
        </p:nvSpPr>
        <p:spPr>
          <a:xfrm>
            <a:off x="319304" y="7785601"/>
            <a:ext cx="115302" cy="92242"/>
          </a:xfrm>
          <a:prstGeom prst="rect">
            <a:avLst/>
          </a:prstGeom>
          <a:solidFill>
            <a:schemeClr val="accent1"/>
          </a:solidFill>
        </p:spPr>
        <p:txBody>
          <a:bodyPr wrap="square" lIns="0" tIns="0" rIns="0" bIns="0" rtlCol="0"/>
          <a:lstStyle/>
          <a:p/>
        </p:txBody>
      </p:sp>
      <p:sp>
        <p:nvSpPr>
          <p:cNvPr id="6" name="object 6"/>
          <p:cNvSpPr/>
          <p:nvPr/>
        </p:nvSpPr>
        <p:spPr>
          <a:xfrm>
            <a:off x="319304" y="4566519"/>
            <a:ext cx="115302" cy="92242"/>
          </a:xfrm>
          <a:prstGeom prst="rect">
            <a:avLst/>
          </a:prstGeom>
          <a:solidFill>
            <a:schemeClr val="accent1"/>
          </a:solidFill>
        </p:spPr>
        <p:txBody>
          <a:bodyPr wrap="square" lIns="0" tIns="0" rIns="0" bIns="0" rtlCol="0"/>
          <a:lstStyle/>
          <a:p/>
        </p:txBody>
      </p:sp>
      <p:sp>
        <p:nvSpPr>
          <p:cNvPr id="9" name="object 9"/>
          <p:cNvSpPr txBox="1"/>
          <p:nvPr/>
        </p:nvSpPr>
        <p:spPr>
          <a:xfrm>
            <a:off x="497940" y="2373429"/>
            <a:ext cx="6802755" cy="7042150"/>
          </a:xfrm>
          <a:prstGeom prst="rect">
            <a:avLst/>
          </a:prstGeom>
        </p:spPr>
        <p:txBody>
          <a:bodyPr vert="horz" wrap="square" lIns="0" tIns="12700" rIns="0" bIns="0" rtlCol="0">
            <a:spAutoFit/>
          </a:bodyPr>
          <a:lstStyle/>
          <a:p>
            <a:pPr marL="12700" marR="16510" algn="just">
              <a:lnSpc>
                <a:spcPct val="113000"/>
              </a:lnSpc>
              <a:spcBef>
                <a:spcPts val="100"/>
              </a:spcBef>
            </a:pPr>
            <a:r>
              <a:rPr sz="850" b="1" spc="-5" dirty="0">
                <a:solidFill>
                  <a:srgbClr val="3E3E3E"/>
                </a:solidFill>
                <a:latin typeface="Arial" panose="020B0604020202020204"/>
                <a:cs typeface="Arial" panose="020B0604020202020204"/>
                <a:sym typeface="+mn-ea"/>
              </a:rPr>
              <a:t>Strategies &amp; Brand Strength Aid Organic Sales: </a:t>
            </a:r>
            <a:r>
              <a:rPr sz="850" spc="-5" dirty="0">
                <a:solidFill>
                  <a:srgbClr val="3E3E3E"/>
                </a:solidFill>
                <a:latin typeface="Arial" panose="020B0604020202020204"/>
                <a:cs typeface="Arial" panose="020B0604020202020204"/>
                <a:sym typeface="+mn-ea"/>
              </a:rPr>
              <a:t>Procter &amp; Gamble’s products play a key role in meeting the daily health, hygiene and  cleaning needs of consumers around the world. This led to increased consumer demand for its hand soaps, detergents and surface cleaning  products during the pandemic. The company witnessed continued strong momentum in the fiscal second quarter as reflected by underlying  strength in brands and appropriate strategies, which aided organic sales growth. On an organic basis (excluding the impact of acquisitions,  divestitures and foreign exchange), revenues improved 8% based on a 5% rise in organic shipment volumes as well as one and two  percentage point gains in pricing and mix, respectively. The company reported a positive mix owing to uneven growth of premium home care  products and appliances along with strength in the North American business mainly due to an increase in the pandemic-led consumption and  inventory.</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6510" algn="just">
              <a:lnSpc>
                <a:spcPct val="113000"/>
              </a:lnSpc>
            </a:pPr>
            <a:r>
              <a:rPr sz="850" spc="-5" dirty="0">
                <a:solidFill>
                  <a:srgbClr val="3E3E3E"/>
                </a:solidFill>
                <a:latin typeface="Arial" panose="020B0604020202020204"/>
                <a:cs typeface="Arial" panose="020B0604020202020204"/>
                <a:sym typeface="+mn-ea"/>
              </a:rPr>
              <a:t>Moreover, the company reported organic sales growth across all 10 product categories. Notably, all of the company’s business segments  reported growth in organic sales. Organic sales moved up 5% in Beauty, 6% in Grooming, 9% in Health Care, 12% in Fabric &amp; Home Care  and 6% in Baby, Feminine and Family Care. Additionally, it witnessed broad-based growth with U.S. and Greater China organic sales up 12%  each, focus markets up 10% and enterprise markets that reflect significant impacts from the pandemic up 3%. Also, e-commerce sales  increased nearly 50% for the first half of fiscal 2021.</a:t>
            </a:r>
            <a:endParaRPr sz="850">
              <a:latin typeface="Arial" panose="020B0604020202020204"/>
              <a:cs typeface="Arial" panose="020B0604020202020204"/>
            </a:endParaRPr>
          </a:p>
          <a:p>
            <a:pPr>
              <a:lnSpc>
                <a:spcPct val="100000"/>
              </a:lnSpc>
              <a:spcBef>
                <a:spcPts val="45"/>
              </a:spcBef>
            </a:pPr>
            <a:endParaRPr sz="850">
              <a:latin typeface="Times New Roman" panose="02020603050405020304"/>
              <a:cs typeface="Times New Roman" panose="02020603050405020304"/>
            </a:endParaRPr>
          </a:p>
          <a:p>
            <a:pPr marL="12700" marR="15875" algn="just">
              <a:lnSpc>
                <a:spcPct val="113000"/>
              </a:lnSpc>
            </a:pPr>
            <a:r>
              <a:rPr sz="850" b="1" spc="-5" dirty="0">
                <a:solidFill>
                  <a:srgbClr val="3E3E3E"/>
                </a:solidFill>
                <a:latin typeface="Arial" panose="020B0604020202020204"/>
                <a:cs typeface="Arial" panose="020B0604020202020204"/>
                <a:sym typeface="+mn-ea"/>
              </a:rPr>
              <a:t>Upbeat View: </a:t>
            </a:r>
            <a:r>
              <a:rPr sz="850" spc="-5" dirty="0">
                <a:solidFill>
                  <a:srgbClr val="3E3E3E"/>
                </a:solidFill>
                <a:latin typeface="Arial" panose="020B0604020202020204"/>
                <a:cs typeface="Arial" panose="020B0604020202020204"/>
                <a:sym typeface="+mn-ea"/>
              </a:rPr>
              <a:t>Driven by the robust fiscal second quarter results, Procter &amp; Gamble has raised its outlook for fiscal 2021. The company now  anticipates all-in sales growth of 5-6% compared with the previously mentioned 3-4% increase. It now predicts organic sales growth of 5-6%  versus a 4-5% rise mentioned earlier. earnings per share on a reported basis are now expected to increase 8-10% compared with 4-9%  growth stated previously. The revised GAAP earnings per share guidance takes into account non-core charges of 16 cents per share due to  the early debt retirement project adopted in January 2021. Core earnings per share for fiscal 2021 are now projected to grow 8-10%  compared with a 5-8% increase mentioned earlier.</a:t>
            </a:r>
            <a:endParaRPr sz="850">
              <a:latin typeface="Arial" panose="020B0604020202020204"/>
              <a:cs typeface="Arial" panose="020B0604020202020204"/>
            </a:endParaRPr>
          </a:p>
          <a:p>
            <a:pPr>
              <a:lnSpc>
                <a:spcPct val="100000"/>
              </a:lnSpc>
              <a:spcBef>
                <a:spcPts val="45"/>
              </a:spcBef>
            </a:pPr>
            <a:endParaRPr sz="850">
              <a:latin typeface="Times New Roman" panose="02020603050405020304"/>
              <a:cs typeface="Times New Roman" panose="02020603050405020304"/>
            </a:endParaRPr>
          </a:p>
          <a:p>
            <a:pPr marL="12700" marR="11430" algn="just">
              <a:lnSpc>
                <a:spcPct val="113000"/>
              </a:lnSpc>
              <a:spcBef>
                <a:spcPts val="5"/>
              </a:spcBef>
            </a:pPr>
            <a:r>
              <a:rPr sz="850" b="1" spc="-5" dirty="0">
                <a:solidFill>
                  <a:srgbClr val="3E3E3E"/>
                </a:solidFill>
                <a:latin typeface="Arial" panose="020B0604020202020204"/>
                <a:cs typeface="Arial" panose="020B0604020202020204"/>
                <a:sym typeface="+mn-ea"/>
              </a:rPr>
              <a:t>Cost Savings and Productivity Program Aid Margins: </a:t>
            </a:r>
            <a:r>
              <a:rPr sz="850" spc="-5" dirty="0">
                <a:solidFill>
                  <a:srgbClr val="3E3E3E"/>
                </a:solidFill>
                <a:latin typeface="Arial" panose="020B0604020202020204"/>
                <a:cs typeface="Arial" panose="020B0604020202020204"/>
                <a:sym typeface="+mn-ea"/>
              </a:rPr>
              <a:t>Procter &amp; Gamble remains focused on productivity and cost-saving plans to boost  margins. The company’s continued investment in business alongside efforts to offset macro cost headwinds and balance top and bottom-line  growth underscores its productivity efforts. The company is witnessing cost savings and efficiency improvements across all facets of business  driven by its second five-year (fiscal 2017-2021) $10 billion productivity program. The second five-year restructuring plan targets cutting costs  in areas including supply chain and cost of goods sold (COGS), marketing and digitization and promotional spend effectiveness. This plan  comprises $7 billion in COGS savings ($4.5 billion from raw and packaging materials, $1.5 billion in manufacturing savings and $1 billion from  transportation/warehousing/other); $2 billion of marketing cost reductions; $1.5 billion of trade spending savings (10% efficiency); and $1–$2  billion of additional overhead reductions. This brings the total potential savings to $12-$13 billion. However, P&amp;G adjusted the level down to  up to $10 billion to take into account the uncertainty associated with operations, especially when projecting out several</a:t>
            </a:r>
            <a:r>
              <a:rPr sz="850" spc="114"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years.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7145" algn="just">
              <a:lnSpc>
                <a:spcPct val="113000"/>
              </a:lnSpc>
            </a:pPr>
            <a:r>
              <a:rPr sz="850" spc="-5" dirty="0">
                <a:solidFill>
                  <a:srgbClr val="3E3E3E"/>
                </a:solidFill>
                <a:latin typeface="Arial" panose="020B0604020202020204"/>
                <a:cs typeface="Arial" panose="020B0604020202020204"/>
                <a:sym typeface="+mn-ea"/>
              </a:rPr>
              <a:t>Notably, the company’s core currency-neutral gross and operating margins reflected significant gains from productivity savings and pricing in  second-quarter fiscal 2021. Core gross margin (on a currency-neutral basis) expanded 200 basis points (bps) owing to benefits from gross  productivity savings, higher pricing and commodity cost declines. Core currency-neutral operating margin expanded 310 bps in the quarter,  including 280 bps of total productivity cost savings.</a:t>
            </a:r>
            <a:endParaRPr sz="850">
              <a:latin typeface="Arial" panose="020B0604020202020204"/>
              <a:cs typeface="Arial" panose="020B0604020202020204"/>
            </a:endParaRPr>
          </a:p>
          <a:p>
            <a:pPr>
              <a:lnSpc>
                <a:spcPct val="100000"/>
              </a:lnSpc>
              <a:spcBef>
                <a:spcPts val="45"/>
              </a:spcBef>
            </a:pPr>
            <a:endParaRPr sz="850">
              <a:latin typeface="Times New Roman" panose="02020603050405020304"/>
              <a:cs typeface="Times New Roman" panose="02020603050405020304"/>
            </a:endParaRPr>
          </a:p>
          <a:p>
            <a:pPr marL="12700" marR="5080" algn="just">
              <a:lnSpc>
                <a:spcPct val="113000"/>
              </a:lnSpc>
            </a:pPr>
            <a:r>
              <a:rPr sz="850" b="1" spc="-5" dirty="0">
                <a:solidFill>
                  <a:srgbClr val="3E3E3E"/>
                </a:solidFill>
                <a:latin typeface="Arial" panose="020B0604020202020204"/>
                <a:cs typeface="Arial" panose="020B0604020202020204"/>
                <a:sym typeface="+mn-ea"/>
              </a:rPr>
              <a:t>Strong Free Cash Flows &amp; Shareholder Returns: </a:t>
            </a:r>
            <a:r>
              <a:rPr sz="850" spc="-5" dirty="0">
                <a:solidFill>
                  <a:srgbClr val="3E3E3E"/>
                </a:solidFill>
                <a:latin typeface="Arial" panose="020B0604020202020204"/>
                <a:cs typeface="Arial" panose="020B0604020202020204"/>
                <a:sym typeface="+mn-ea"/>
              </a:rPr>
              <a:t>Procter &amp; Gamble generates strong free cash flow annually. Cash flow provides  management the opportunity to invest in product innovations, acquisitions and brand development in addition to regularly paying dividends  and repurchasing shares. Notably, the company generated operating cash flow of $5.4 billion in the fiscal second quarter. Moreover, adjusted  free cash flow productivity was 113% for the fiscal second quarter. Furthermore, the company returned $5 billion of cash to its shareholders in  the fiscal second quarter. This included $2 billion of dividend payouts and $3 billion of share</a:t>
            </a:r>
            <a:r>
              <a:rPr sz="850" spc="4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buybacks.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7780" algn="just">
              <a:lnSpc>
                <a:spcPct val="113000"/>
              </a:lnSpc>
              <a:spcBef>
                <a:spcPts val="5"/>
              </a:spcBef>
            </a:pPr>
            <a:r>
              <a:rPr sz="850" spc="-5" dirty="0">
                <a:solidFill>
                  <a:srgbClr val="3E3E3E"/>
                </a:solidFill>
                <a:latin typeface="Arial" panose="020B0604020202020204"/>
                <a:cs typeface="Arial" panose="020B0604020202020204"/>
                <a:sym typeface="+mn-ea"/>
              </a:rPr>
              <a:t>The company ended the fiscal second quarter with long-term debt of $22,514 million, down 6% sequentially. Its debt to capitalization ratio  stands at 0.39, reflecting a sequential decline from 0.40. For fiscal 2021, the company expects adjusted free cash flow productivity to be 95-  100%. Additionally, the company anticipates returning $18 billion of cash to shareholders in fiscal 2021, including dividend payments of $8  billion It raised its share repurchase guidance to $10 million for fiscal 2021 compared with $7-$9 billion stated</a:t>
            </a:r>
            <a:r>
              <a:rPr sz="850" spc="8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earlier.</a:t>
            </a:r>
            <a:endParaRPr sz="850">
              <a:latin typeface="Arial" panose="020B0604020202020204"/>
              <a:cs typeface="Arial" panose="020B0604020202020204"/>
            </a:endParaRPr>
          </a:p>
          <a:p>
            <a:pPr marL="12700" marR="2284095" algn="just">
              <a:lnSpc>
                <a:spcPct val="113000"/>
              </a:lnSpc>
              <a:spcBef>
                <a:spcPts val="100"/>
              </a:spcBef>
            </a:pPr>
            <a:endParaRPr sz="850">
              <a:latin typeface="Arial" panose="020B0604020202020204"/>
              <a:cs typeface="Arial" panose="020B0604020202020204"/>
            </a:endParaRPr>
          </a:p>
        </p:txBody>
      </p:sp>
      <p:sp>
        <p:nvSpPr>
          <p:cNvPr id="11" name="object 11"/>
          <p:cNvSpPr/>
          <p:nvPr/>
        </p:nvSpPr>
        <p:spPr>
          <a:xfrm>
            <a:off x="5227387" y="675773"/>
            <a:ext cx="0" cy="1137920"/>
          </a:xfrm>
          <a:custGeom>
            <a:avLst/>
            <a:gdLst/>
            <a:ahLst/>
            <a:cxnLst/>
            <a:rect l="l" t="t" r="r" b="b"/>
            <a:pathLst>
              <a:path h="1137920">
                <a:moveTo>
                  <a:pt x="0" y="0"/>
                </a:moveTo>
                <a:lnTo>
                  <a:pt x="0" y="1137652"/>
                </a:lnTo>
              </a:path>
            </a:pathLst>
          </a:custGeom>
          <a:ln w="15373">
            <a:solidFill>
              <a:srgbClr val="38829D"/>
            </a:solidFill>
          </a:ln>
        </p:spPr>
        <p:txBody>
          <a:bodyPr wrap="square" lIns="0" tIns="0" rIns="0" bIns="0" rtlCol="0"/>
          <a:lstStyle/>
          <a:p/>
        </p:txBody>
      </p:sp>
      <p:sp>
        <p:nvSpPr>
          <p:cNvPr id="13" name="object 13"/>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4" name="object 14"/>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5" name="object 15"/>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6" name="object 16"/>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7" name="object 17"/>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21" name="object 21"/>
          <p:cNvSpPr txBox="1"/>
          <p:nvPr/>
        </p:nvSpPr>
        <p:spPr>
          <a:xfrm>
            <a:off x="6567571" y="10321926"/>
            <a:ext cx="654050" cy="13208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lang="en-US" sz="850" b="1" spc="-65" dirty="0">
                <a:solidFill>
                  <a:srgbClr val="CACACA"/>
                </a:solidFill>
                <a:latin typeface="Arial" panose="020B0604020202020204"/>
                <a:cs typeface="Arial" panose="020B0604020202020204"/>
              </a:rPr>
              <a:t>6</a:t>
            </a:r>
            <a:endParaRPr lang="en-US" sz="850" b="1" spc="-65" dirty="0">
              <a:solidFill>
                <a:srgbClr val="CACACA"/>
              </a:solidFill>
              <a:latin typeface="Arial" panose="020B0604020202020204"/>
              <a:cs typeface="Arial" panose="020B0604020202020204"/>
            </a:endParaRPr>
          </a:p>
        </p:txBody>
      </p:sp>
      <p:sp>
        <p:nvSpPr>
          <p:cNvPr id="22" name="object 4"/>
          <p:cNvSpPr/>
          <p:nvPr/>
        </p:nvSpPr>
        <p:spPr>
          <a:xfrm>
            <a:off x="319304" y="706888"/>
            <a:ext cx="115302" cy="92242"/>
          </a:xfrm>
          <a:prstGeom prst="rect">
            <a:avLst/>
          </a:prstGeom>
          <a:solidFill>
            <a:schemeClr val="accent1"/>
          </a:solidFill>
        </p:spPr>
        <p:txBody>
          <a:bodyPr wrap="square" lIns="0" tIns="0" rIns="0" bIns="0" rtlCol="0"/>
          <a:p/>
        </p:txBody>
      </p:sp>
      <p:sp>
        <p:nvSpPr>
          <p:cNvPr id="23" name="object 20"/>
          <p:cNvSpPr txBox="1">
            <a:spLocks noGrp="1"/>
          </p:cNvSpPr>
          <p:nvPr/>
        </p:nvSpPr>
        <p:spPr>
          <a:xfrm>
            <a:off x="257810" y="10328910"/>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4" name="object 21"/>
          <p:cNvSpPr txBox="1"/>
          <p:nvPr/>
        </p:nvSpPr>
        <p:spPr>
          <a:xfrm>
            <a:off x="3948430" y="10328910"/>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2"/>
              </a:rPr>
              <a:t>www.seabridgefintech.com/</a:t>
            </a:r>
            <a:endParaRPr sz="850">
              <a:latin typeface="Arial" panose="020B0604020202020204"/>
              <a:cs typeface="Arial" panose="020B0604020202020204"/>
            </a:endParaRPr>
          </a:p>
        </p:txBody>
      </p:sp>
      <p:sp>
        <p:nvSpPr>
          <p:cNvPr id="25" name="object 9"/>
          <p:cNvSpPr txBox="1"/>
          <p:nvPr/>
        </p:nvSpPr>
        <p:spPr>
          <a:xfrm>
            <a:off x="5376110" y="624639"/>
            <a:ext cx="1786255" cy="1378585"/>
          </a:xfrm>
          <a:prstGeom prst="rect">
            <a:avLst/>
          </a:prstGeom>
        </p:spPr>
        <p:txBody>
          <a:bodyPr vert="horz" wrap="square" lIns="0" tIns="50800" rIns="0" bIns="0" rtlCol="0">
            <a:spAutoFit/>
          </a:bodyPr>
          <a:p>
            <a:pPr marL="12700" marR="5080">
              <a:lnSpc>
                <a:spcPct val="80000"/>
              </a:lnSpc>
              <a:spcBef>
                <a:spcPts val="400"/>
              </a:spcBef>
            </a:pPr>
            <a:r>
              <a:rPr sz="1200" spc="5" dirty="0">
                <a:solidFill>
                  <a:srgbClr val="3E3E3E"/>
                </a:solidFill>
                <a:latin typeface="Arial" panose="020B0604020202020204"/>
                <a:cs typeface="Arial" panose="020B0604020202020204"/>
              </a:rPr>
              <a:t>P&amp;G’s </a:t>
            </a:r>
            <a:r>
              <a:rPr sz="1200" dirty="0">
                <a:solidFill>
                  <a:srgbClr val="3E3E3E"/>
                </a:solidFill>
                <a:latin typeface="Arial" panose="020B0604020202020204"/>
                <a:cs typeface="Arial" panose="020B0604020202020204"/>
              </a:rPr>
              <a:t>strong </a:t>
            </a:r>
            <a:r>
              <a:rPr sz="1200" spc="5" dirty="0">
                <a:solidFill>
                  <a:srgbClr val="3E3E3E"/>
                </a:solidFill>
                <a:latin typeface="Arial" panose="020B0604020202020204"/>
                <a:cs typeface="Arial" panose="020B0604020202020204"/>
              </a:rPr>
              <a:t>momentum  continued </a:t>
            </a:r>
            <a:r>
              <a:rPr sz="1200" dirty="0">
                <a:solidFill>
                  <a:srgbClr val="3E3E3E"/>
                </a:solidFill>
                <a:latin typeface="Arial" panose="020B0604020202020204"/>
                <a:cs typeface="Arial" panose="020B0604020202020204"/>
              </a:rPr>
              <a:t>in </a:t>
            </a:r>
            <a:r>
              <a:rPr sz="1200" spc="5" dirty="0">
                <a:solidFill>
                  <a:srgbClr val="3E3E3E"/>
                </a:solidFill>
                <a:latin typeface="Arial" panose="020B0604020202020204"/>
                <a:cs typeface="Arial" panose="020B0604020202020204"/>
              </a:rPr>
              <a:t>Q2 as  </a:t>
            </a:r>
            <a:r>
              <a:rPr sz="1200" dirty="0">
                <a:solidFill>
                  <a:srgbClr val="3E3E3E"/>
                </a:solidFill>
                <a:latin typeface="Arial" panose="020B0604020202020204"/>
                <a:cs typeface="Arial" panose="020B0604020202020204"/>
              </a:rPr>
              <a:t>reflected </a:t>
            </a:r>
            <a:r>
              <a:rPr sz="1200" spc="5" dirty="0">
                <a:solidFill>
                  <a:srgbClr val="3E3E3E"/>
                </a:solidFill>
                <a:latin typeface="Arial" panose="020B0604020202020204"/>
                <a:cs typeface="Arial" panose="020B0604020202020204"/>
              </a:rPr>
              <a:t>by </a:t>
            </a:r>
            <a:r>
              <a:rPr sz="1200" dirty="0">
                <a:solidFill>
                  <a:srgbClr val="3E3E3E"/>
                </a:solidFill>
                <a:latin typeface="Arial" panose="020B0604020202020204"/>
                <a:cs typeface="Arial" panose="020B0604020202020204"/>
              </a:rPr>
              <a:t>underlying  </a:t>
            </a:r>
            <a:r>
              <a:rPr sz="1200" spc="5" dirty="0">
                <a:solidFill>
                  <a:srgbClr val="3E3E3E"/>
                </a:solidFill>
                <a:latin typeface="Arial" panose="020B0604020202020204"/>
                <a:cs typeface="Arial" panose="020B0604020202020204"/>
              </a:rPr>
              <a:t>brands </a:t>
            </a:r>
            <a:r>
              <a:rPr sz="1200" dirty="0">
                <a:solidFill>
                  <a:srgbClr val="3E3E3E"/>
                </a:solidFill>
                <a:latin typeface="Arial" panose="020B0604020202020204"/>
                <a:cs typeface="Arial" panose="020B0604020202020204"/>
              </a:rPr>
              <a:t>strength </a:t>
            </a:r>
            <a:r>
              <a:rPr sz="1200" spc="5" dirty="0">
                <a:solidFill>
                  <a:srgbClr val="3E3E3E"/>
                </a:solidFill>
                <a:latin typeface="Arial" panose="020B0604020202020204"/>
                <a:cs typeface="Arial" panose="020B0604020202020204"/>
              </a:rPr>
              <a:t>and  </a:t>
            </a:r>
            <a:r>
              <a:rPr sz="1200" dirty="0">
                <a:solidFill>
                  <a:srgbClr val="3E3E3E"/>
                </a:solidFill>
                <a:latin typeface="Arial" panose="020B0604020202020204"/>
                <a:cs typeface="Arial" panose="020B0604020202020204"/>
              </a:rPr>
              <a:t>appropriate strategies,  </a:t>
            </a:r>
            <a:r>
              <a:rPr sz="1200" spc="5" dirty="0">
                <a:solidFill>
                  <a:srgbClr val="3E3E3E"/>
                </a:solidFill>
                <a:latin typeface="Arial" panose="020B0604020202020204"/>
                <a:cs typeface="Arial" panose="020B0604020202020204"/>
              </a:rPr>
              <a:t>which </a:t>
            </a:r>
            <a:r>
              <a:rPr sz="1200" dirty="0">
                <a:solidFill>
                  <a:srgbClr val="3E3E3E"/>
                </a:solidFill>
                <a:latin typeface="Arial" panose="020B0604020202020204"/>
                <a:cs typeface="Arial" panose="020B0604020202020204"/>
              </a:rPr>
              <a:t>led to organic</a:t>
            </a:r>
            <a:r>
              <a:rPr sz="1200" spc="-25" dirty="0">
                <a:solidFill>
                  <a:srgbClr val="3E3E3E"/>
                </a:solidFill>
                <a:latin typeface="Arial" panose="020B0604020202020204"/>
                <a:cs typeface="Arial" panose="020B0604020202020204"/>
              </a:rPr>
              <a:t> </a:t>
            </a:r>
            <a:r>
              <a:rPr sz="1200" dirty="0">
                <a:solidFill>
                  <a:srgbClr val="3E3E3E"/>
                </a:solidFill>
                <a:latin typeface="Arial" panose="020B0604020202020204"/>
                <a:cs typeface="Arial" panose="020B0604020202020204"/>
              </a:rPr>
              <a:t>sales  </a:t>
            </a:r>
            <a:r>
              <a:rPr sz="1200" spc="5" dirty="0">
                <a:solidFill>
                  <a:srgbClr val="3E3E3E"/>
                </a:solidFill>
                <a:latin typeface="Arial" panose="020B0604020202020204"/>
                <a:cs typeface="Arial" panose="020B0604020202020204"/>
              </a:rPr>
              <a:t>growth </a:t>
            </a:r>
            <a:r>
              <a:rPr sz="1200" dirty="0">
                <a:solidFill>
                  <a:srgbClr val="3E3E3E"/>
                </a:solidFill>
                <a:latin typeface="Arial" panose="020B0604020202020204"/>
                <a:cs typeface="Arial" panose="020B0604020202020204"/>
              </a:rPr>
              <a:t>of </a:t>
            </a:r>
            <a:r>
              <a:rPr sz="1200" spc="5" dirty="0">
                <a:solidFill>
                  <a:srgbClr val="3E3E3E"/>
                </a:solidFill>
                <a:latin typeface="Arial" panose="020B0604020202020204"/>
                <a:cs typeface="Arial" panose="020B0604020202020204"/>
              </a:rPr>
              <a:t>8%. </a:t>
            </a:r>
            <a:r>
              <a:rPr sz="1200" dirty="0">
                <a:solidFill>
                  <a:srgbClr val="3E3E3E"/>
                </a:solidFill>
                <a:latin typeface="Arial" panose="020B0604020202020204"/>
                <a:cs typeface="Arial" panose="020B0604020202020204"/>
              </a:rPr>
              <a:t>It </a:t>
            </a:r>
            <a:r>
              <a:rPr sz="1200" spc="5" dirty="0">
                <a:solidFill>
                  <a:srgbClr val="3E3E3E"/>
                </a:solidFill>
                <a:latin typeface="Arial" panose="020B0604020202020204"/>
                <a:cs typeface="Arial" panose="020B0604020202020204"/>
              </a:rPr>
              <a:t>expects  </a:t>
            </a:r>
            <a:r>
              <a:rPr sz="1200" dirty="0">
                <a:solidFill>
                  <a:srgbClr val="3E3E3E"/>
                </a:solidFill>
                <a:latin typeface="Arial" panose="020B0604020202020204"/>
                <a:cs typeface="Arial" panose="020B0604020202020204"/>
              </a:rPr>
              <a:t>organic sales </a:t>
            </a:r>
            <a:r>
              <a:rPr sz="1200" spc="5" dirty="0">
                <a:solidFill>
                  <a:srgbClr val="3E3E3E"/>
                </a:solidFill>
                <a:latin typeface="Arial" panose="020B0604020202020204"/>
                <a:cs typeface="Arial" panose="020B0604020202020204"/>
              </a:rPr>
              <a:t>up 5-6% </a:t>
            </a:r>
            <a:r>
              <a:rPr sz="1200" dirty="0">
                <a:solidFill>
                  <a:srgbClr val="3E3E3E"/>
                </a:solidFill>
                <a:latin typeface="Arial" panose="020B0604020202020204"/>
                <a:cs typeface="Arial" panose="020B0604020202020204"/>
              </a:rPr>
              <a:t>in  </a:t>
            </a:r>
            <a:r>
              <a:rPr sz="1200" spc="5" dirty="0">
                <a:solidFill>
                  <a:srgbClr val="3E3E3E"/>
                </a:solidFill>
                <a:latin typeface="Arial" panose="020B0604020202020204"/>
                <a:cs typeface="Arial" panose="020B0604020202020204"/>
              </a:rPr>
              <a:t>FY21.</a:t>
            </a:r>
            <a:endParaRPr sz="1200">
              <a:latin typeface="Arial" panose="020B0604020202020204"/>
              <a:cs typeface="Arial" panose="020B0604020202020204"/>
            </a:endParaRPr>
          </a:p>
        </p:txBody>
      </p:sp>
      <p:sp>
        <p:nvSpPr>
          <p:cNvPr id="26" name="object 5"/>
          <p:cNvSpPr/>
          <p:nvPr/>
        </p:nvSpPr>
        <p:spPr>
          <a:xfrm>
            <a:off x="319304" y="5592946"/>
            <a:ext cx="115302" cy="92242"/>
          </a:xfrm>
          <a:prstGeom prst="rect">
            <a:avLst/>
          </a:prstGeom>
          <a:solidFill>
            <a:schemeClr val="accent1"/>
          </a:solidFill>
        </p:spPr>
        <p:txBody>
          <a:bodyPr wrap="square" lIns="0" tIns="0" rIns="0" bIns="0" rtlCol="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302794" y="417094"/>
            <a:ext cx="4679950" cy="98869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CC0000"/>
                </a:solidFill>
                <a:latin typeface="Arial" panose="020B0604020202020204"/>
                <a:cs typeface="Arial" panose="020B0604020202020204"/>
              </a:rPr>
              <a:t>Reasons To</a:t>
            </a:r>
            <a:r>
              <a:rPr sz="1050" b="1" spc="-5" dirty="0">
                <a:solidFill>
                  <a:srgbClr val="CC0000"/>
                </a:solidFill>
                <a:latin typeface="Arial" panose="020B0604020202020204"/>
                <a:cs typeface="Arial" panose="020B0604020202020204"/>
              </a:rPr>
              <a:t> </a:t>
            </a:r>
            <a:r>
              <a:rPr sz="1050" b="1" spc="15" dirty="0">
                <a:solidFill>
                  <a:srgbClr val="CC0000"/>
                </a:solidFill>
                <a:latin typeface="Arial" panose="020B0604020202020204"/>
                <a:cs typeface="Arial" panose="020B0604020202020204"/>
              </a:rPr>
              <a:t>Sell:</a:t>
            </a:r>
            <a:endParaRPr sz="1050">
              <a:latin typeface="Arial" panose="020B0604020202020204"/>
              <a:cs typeface="Arial" panose="020B0604020202020204"/>
            </a:endParaRPr>
          </a:p>
          <a:p>
            <a:pPr marL="181610" marR="5080" algn="just">
              <a:lnSpc>
                <a:spcPct val="113000"/>
              </a:lnSpc>
              <a:spcBef>
                <a:spcPts val="565"/>
              </a:spcBef>
            </a:pPr>
            <a:r>
              <a:rPr sz="850" b="1" spc="-5" dirty="0">
                <a:solidFill>
                  <a:srgbClr val="3E3E3E"/>
                </a:solidFill>
                <a:latin typeface="Arial" panose="020B0604020202020204"/>
                <a:cs typeface="Arial" panose="020B0604020202020204"/>
                <a:sym typeface="+mn-ea"/>
              </a:rPr>
              <a:t>Valuation Looks Stretched: </a:t>
            </a:r>
            <a:r>
              <a:rPr sz="850" spc="-5" dirty="0">
                <a:solidFill>
                  <a:srgbClr val="3E3E3E"/>
                </a:solidFill>
                <a:latin typeface="Arial" panose="020B0604020202020204"/>
                <a:cs typeface="Arial" panose="020B0604020202020204"/>
                <a:sym typeface="+mn-ea"/>
              </a:rPr>
              <a:t>Considering price-to-earnings (P/E) ratio, Procter &amp; Gamble  looks overvalued when compared with the industry. The stock has a trailing 12-month P/E  ratio of 22.6x, which is below the median level of 24.53x and the high level of 27.44x scaled in  the past year. On the contrary, the trailing 12-month P/E ratio for the industry is 20.11x. Given  these factors, we believe that the stock is stretched from the P/E</a:t>
            </a:r>
            <a:r>
              <a:rPr sz="850" spc="2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aspect.</a:t>
            </a:r>
            <a:endParaRPr sz="850">
              <a:latin typeface="Arial" panose="020B0604020202020204"/>
              <a:cs typeface="Arial" panose="020B0604020202020204"/>
            </a:endParaRPr>
          </a:p>
        </p:txBody>
      </p:sp>
      <p:sp>
        <p:nvSpPr>
          <p:cNvPr id="4" name="object 4"/>
          <p:cNvSpPr/>
          <p:nvPr/>
        </p:nvSpPr>
        <p:spPr>
          <a:xfrm>
            <a:off x="302794" y="1684788"/>
            <a:ext cx="115302" cy="92242"/>
          </a:xfrm>
          <a:prstGeom prst="rect">
            <a:avLst/>
          </a:prstGeom>
          <a:blipFill>
            <a:blip r:embed="rId1" cstate="print"/>
            <a:stretch>
              <a:fillRect/>
            </a:stretch>
          </a:blipFill>
        </p:spPr>
        <p:txBody>
          <a:bodyPr wrap="square" lIns="0" tIns="0" rIns="0" bIns="0" rtlCol="0"/>
          <a:lstStyle/>
          <a:p/>
        </p:txBody>
      </p:sp>
      <p:sp>
        <p:nvSpPr>
          <p:cNvPr id="6" name="object 6"/>
          <p:cNvSpPr/>
          <p:nvPr/>
        </p:nvSpPr>
        <p:spPr>
          <a:xfrm>
            <a:off x="302794" y="2996164"/>
            <a:ext cx="115302" cy="92242"/>
          </a:xfrm>
          <a:prstGeom prst="rect">
            <a:avLst/>
          </a:prstGeom>
          <a:blipFill>
            <a:blip r:embed="rId1" cstate="print"/>
            <a:stretch>
              <a:fillRect/>
            </a:stretch>
          </a:blipFill>
        </p:spPr>
        <p:txBody>
          <a:bodyPr wrap="square" lIns="0" tIns="0" rIns="0" bIns="0" rtlCol="0"/>
          <a:lstStyle/>
          <a:p/>
        </p:txBody>
      </p:sp>
      <p:sp>
        <p:nvSpPr>
          <p:cNvPr id="8" name="object 8"/>
          <p:cNvSpPr txBox="1"/>
          <p:nvPr/>
        </p:nvSpPr>
        <p:spPr>
          <a:xfrm>
            <a:off x="443330" y="1632751"/>
            <a:ext cx="6778625" cy="2818130"/>
          </a:xfrm>
          <a:prstGeom prst="rect">
            <a:avLst/>
          </a:prstGeom>
        </p:spPr>
        <p:txBody>
          <a:bodyPr vert="horz" wrap="square" lIns="0" tIns="12700" rIns="0" bIns="0" rtlCol="0">
            <a:spAutoFit/>
          </a:bodyPr>
          <a:lstStyle/>
          <a:p>
            <a:pPr marL="12700" marR="5080" algn="just">
              <a:lnSpc>
                <a:spcPct val="113000"/>
              </a:lnSpc>
              <a:spcBef>
                <a:spcPts val="100"/>
              </a:spcBef>
            </a:pPr>
            <a:r>
              <a:rPr sz="850" b="1" spc="-5" dirty="0">
                <a:solidFill>
                  <a:srgbClr val="3E3E3E"/>
                </a:solidFill>
                <a:latin typeface="Arial" panose="020B0604020202020204"/>
                <a:cs typeface="Arial" panose="020B0604020202020204"/>
                <a:sym typeface="+mn-ea"/>
              </a:rPr>
              <a:t>Cost Headwinds: </a:t>
            </a:r>
            <a:r>
              <a:rPr sz="850" spc="-5" dirty="0">
                <a:solidFill>
                  <a:srgbClr val="3E3E3E"/>
                </a:solidFill>
                <a:latin typeface="Arial" panose="020B0604020202020204"/>
                <a:cs typeface="Arial" panose="020B0604020202020204"/>
                <a:sym typeface="+mn-ea"/>
              </a:rPr>
              <a:t>Although Procter &amp; Gamble provided an encouraging view for fiscal 2021,  core earnings per share guidance includes an impact of $100 million from higher freight costs  and $150 million from the combined impact of rising interest expenses and reduced interest  income.</a:t>
            </a:r>
            <a:endParaRPr sz="850" spc="-5" dirty="0">
              <a:solidFill>
                <a:srgbClr val="3E3E3E"/>
              </a:solidFill>
              <a:latin typeface="Arial" panose="020B0604020202020204"/>
              <a:cs typeface="Arial" panose="020B0604020202020204"/>
              <a:sym typeface="+mn-ea"/>
            </a:endParaRPr>
          </a:p>
          <a:p>
            <a:pPr marL="12700" marR="5080" algn="just">
              <a:lnSpc>
                <a:spcPct val="113000"/>
              </a:lnSpc>
              <a:spcBef>
                <a:spcPts val="100"/>
              </a:spcBef>
            </a:pPr>
            <a:r>
              <a:rPr sz="850" b="1" spc="-5" dirty="0">
                <a:solidFill>
                  <a:srgbClr val="3E3E3E"/>
                </a:solidFill>
                <a:latin typeface="Arial" panose="020B0604020202020204"/>
                <a:cs typeface="Arial" panose="020B0604020202020204"/>
                <a:sym typeface="+mn-ea"/>
              </a:rPr>
              <a:t>Currency Headwinds: </a:t>
            </a:r>
            <a:r>
              <a:rPr sz="850" spc="-5" dirty="0">
                <a:solidFill>
                  <a:srgbClr val="3E3E3E"/>
                </a:solidFill>
                <a:latin typeface="Arial" panose="020B0604020202020204"/>
                <a:cs typeface="Arial" panose="020B0604020202020204"/>
                <a:sym typeface="+mn-ea"/>
              </a:rPr>
              <a:t>Procter &amp; Gamble’s significant international presence exposes it to foreign currency risks, which have been weighing  on the company’s performance. Apparently, currency fluctuations hurt earnings by 3 cents per share in second-quarter fiscal 2021.  Additionally, gross margin, SG&amp;A expense rate and operating margin reflected adverse impacts from foreign currency of 50 bps, 10 bps and  60 bps, respectively, in the fiscal second quarter. Currency movements are likely to remain neutral to sales growth in fiscal 2021. Also, the  fiscal 2021 core earnings per share view takes into account an after-tax headwind of $100 million due to currency</a:t>
            </a:r>
            <a:r>
              <a:rPr sz="850" spc="8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woes.</a:t>
            </a:r>
            <a:endParaRPr sz="850">
              <a:latin typeface="Arial" panose="020B0604020202020204"/>
              <a:cs typeface="Arial" panose="020B0604020202020204"/>
            </a:endParaRPr>
          </a:p>
          <a:p>
            <a:pPr>
              <a:lnSpc>
                <a:spcPct val="100000"/>
              </a:lnSpc>
              <a:spcBef>
                <a:spcPts val="45"/>
              </a:spcBef>
            </a:pPr>
            <a:endParaRPr sz="850">
              <a:latin typeface="Times New Roman" panose="02020603050405020304"/>
              <a:cs typeface="Times New Roman" panose="02020603050405020304"/>
            </a:endParaRPr>
          </a:p>
          <a:p>
            <a:pPr marL="12700" marR="5080" algn="just">
              <a:lnSpc>
                <a:spcPct val="113000"/>
              </a:lnSpc>
            </a:pPr>
            <a:r>
              <a:rPr sz="850" b="1" spc="-5" dirty="0">
                <a:solidFill>
                  <a:srgbClr val="3E3E3E"/>
                </a:solidFill>
                <a:latin typeface="Arial" panose="020B0604020202020204"/>
                <a:cs typeface="Arial" panose="020B0604020202020204"/>
                <a:sym typeface="+mn-ea"/>
              </a:rPr>
              <a:t>Slowdown of Global Economies: </a:t>
            </a:r>
            <a:r>
              <a:rPr sz="850" spc="-5" dirty="0">
                <a:solidFill>
                  <a:srgbClr val="3E3E3E"/>
                </a:solidFill>
                <a:latin typeface="Arial" panose="020B0604020202020204"/>
                <a:cs typeface="Arial" panose="020B0604020202020204"/>
                <a:sym typeface="+mn-ea"/>
              </a:rPr>
              <a:t>Procter &amp; Gamble remains vulnerable to global economic challenges, which may impact its revenues,  profits and cash flows. A global economic slowdown can reduce the personal disposable income of consumers, which in turn, will decrease  the company’s sales volumes as consumers move toward cheaper alternatives. Further, it may force the company to shift its product mix to  lower-margin products, thereby impacting margins. Management stated that it is likely to continue facing challenges from a volatile macro and  geopolitical environment.</a:t>
            </a:r>
            <a:endParaRPr sz="850">
              <a:latin typeface="Arial" panose="020B0604020202020204"/>
              <a:cs typeface="Arial" panose="020B0604020202020204"/>
            </a:endParaRPr>
          </a:p>
          <a:p>
            <a:pPr>
              <a:lnSpc>
                <a:spcPct val="100000"/>
              </a:lnSpc>
              <a:spcBef>
                <a:spcPts val="45"/>
              </a:spcBef>
            </a:pPr>
            <a:endParaRPr sz="850">
              <a:latin typeface="Times New Roman" panose="02020603050405020304"/>
              <a:cs typeface="Times New Roman" panose="02020603050405020304"/>
            </a:endParaRPr>
          </a:p>
          <a:p>
            <a:pPr marL="12700" marR="7620" algn="just">
              <a:lnSpc>
                <a:spcPct val="113000"/>
              </a:lnSpc>
            </a:pPr>
            <a:r>
              <a:rPr sz="850" b="1" spc="-5" dirty="0">
                <a:solidFill>
                  <a:srgbClr val="3E3E3E"/>
                </a:solidFill>
                <a:latin typeface="Arial" panose="020B0604020202020204"/>
                <a:cs typeface="Arial" panose="020B0604020202020204"/>
                <a:sym typeface="+mn-ea"/>
              </a:rPr>
              <a:t>Competitive Pressure: </a:t>
            </a:r>
            <a:r>
              <a:rPr sz="850" spc="-5" dirty="0">
                <a:solidFill>
                  <a:srgbClr val="3E3E3E"/>
                </a:solidFill>
                <a:latin typeface="Arial" panose="020B0604020202020204"/>
                <a:cs typeface="Arial" panose="020B0604020202020204"/>
                <a:sym typeface="+mn-ea"/>
              </a:rPr>
              <a:t>Procter &amp; Gamble faces intense competition from other well-established players in the consumer products industry,  such as Colgate-Palmolive, Clorox, and Church &amp; Dwight on the basis of pricing, promotional activities and new product introductions. The  failure to offer exclusive high-quality products at competitive prices may hamper the company’s market</a:t>
            </a:r>
            <a:r>
              <a:rPr sz="850" spc="4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share.</a:t>
            </a:r>
            <a:endParaRPr sz="850">
              <a:latin typeface="Arial" panose="020B0604020202020204"/>
              <a:cs typeface="Arial" panose="020B0604020202020204"/>
            </a:endParaRPr>
          </a:p>
          <a:p>
            <a:pPr marL="12700" marR="5080" algn="just">
              <a:lnSpc>
                <a:spcPct val="113000"/>
              </a:lnSpc>
              <a:spcBef>
                <a:spcPts val="100"/>
              </a:spcBef>
            </a:pPr>
            <a:endParaRPr sz="850">
              <a:latin typeface="Arial" panose="020B0604020202020204"/>
              <a:cs typeface="Arial" panose="020B0604020202020204"/>
            </a:endParaRPr>
          </a:p>
        </p:txBody>
      </p:sp>
      <p:sp>
        <p:nvSpPr>
          <p:cNvPr id="10" name="object 10"/>
          <p:cNvSpPr/>
          <p:nvPr/>
        </p:nvSpPr>
        <p:spPr>
          <a:xfrm>
            <a:off x="5201352" y="546868"/>
            <a:ext cx="0" cy="1137920"/>
          </a:xfrm>
          <a:custGeom>
            <a:avLst/>
            <a:gdLst/>
            <a:ahLst/>
            <a:cxnLst/>
            <a:rect l="l" t="t" r="r" b="b"/>
            <a:pathLst>
              <a:path h="1137920">
                <a:moveTo>
                  <a:pt x="0" y="0"/>
                </a:moveTo>
                <a:lnTo>
                  <a:pt x="0" y="1137652"/>
                </a:lnTo>
              </a:path>
            </a:pathLst>
          </a:custGeom>
          <a:ln w="15373">
            <a:solidFill>
              <a:srgbClr val="CC0000"/>
            </a:solidFill>
          </a:ln>
        </p:spPr>
        <p:txBody>
          <a:bodyPr wrap="square" lIns="0" tIns="0" rIns="0" bIns="0" rtlCol="0"/>
          <a:lstStyle/>
          <a:p/>
        </p:txBody>
      </p:sp>
      <p:sp>
        <p:nvSpPr>
          <p:cNvPr id="12" name="object 12"/>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3" name="object 13"/>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4" name="object 14"/>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5" name="object 15"/>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6" name="object 16"/>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20" name="object 20"/>
          <p:cNvSpPr txBox="1"/>
          <p:nvPr/>
        </p:nvSpPr>
        <p:spPr>
          <a:xfrm>
            <a:off x="6567571" y="10328911"/>
            <a:ext cx="654050" cy="13208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lang="en-US" sz="850" b="1" spc="-65" dirty="0">
                <a:solidFill>
                  <a:srgbClr val="CACACA"/>
                </a:solidFill>
                <a:latin typeface="Arial" panose="020B0604020202020204"/>
                <a:cs typeface="Arial" panose="020B0604020202020204"/>
              </a:rPr>
              <a:t>6</a:t>
            </a:r>
            <a:endParaRPr lang="en-US" sz="850" b="1" spc="-65" dirty="0">
              <a:solidFill>
                <a:srgbClr val="CACACA"/>
              </a:solidFill>
              <a:latin typeface="Arial" panose="020B0604020202020204"/>
              <a:cs typeface="Arial" panose="020B0604020202020204"/>
            </a:endParaRPr>
          </a:p>
        </p:txBody>
      </p:sp>
      <p:sp>
        <p:nvSpPr>
          <p:cNvPr id="23" name="object 20"/>
          <p:cNvSpPr txBox="1">
            <a:spLocks noGrp="1"/>
          </p:cNvSpPr>
          <p:nvPr/>
        </p:nvSpPr>
        <p:spPr>
          <a:xfrm>
            <a:off x="257810" y="10335895"/>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4" name="object 21"/>
          <p:cNvSpPr txBox="1"/>
          <p:nvPr/>
        </p:nvSpPr>
        <p:spPr>
          <a:xfrm>
            <a:off x="3848735" y="10335895"/>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2"/>
              </a:rPr>
              <a:t>www.seabridgefintech.com/</a:t>
            </a:r>
            <a:endParaRPr sz="850">
              <a:latin typeface="Arial" panose="020B0604020202020204"/>
              <a:cs typeface="Arial" panose="020B0604020202020204"/>
            </a:endParaRPr>
          </a:p>
        </p:txBody>
      </p:sp>
      <p:sp>
        <p:nvSpPr>
          <p:cNvPr id="17" name="object 8"/>
          <p:cNvSpPr txBox="1"/>
          <p:nvPr/>
        </p:nvSpPr>
        <p:spPr>
          <a:xfrm>
            <a:off x="5376110" y="546534"/>
            <a:ext cx="1845945" cy="940435"/>
          </a:xfrm>
          <a:prstGeom prst="rect">
            <a:avLst/>
          </a:prstGeom>
        </p:spPr>
        <p:txBody>
          <a:bodyPr vert="horz" wrap="square" lIns="0" tIns="50800" rIns="0" bIns="0" rtlCol="0">
            <a:spAutoFit/>
          </a:bodyPr>
          <a:p>
            <a:pPr marL="12700" marR="5080">
              <a:lnSpc>
                <a:spcPct val="80000"/>
              </a:lnSpc>
              <a:spcBef>
                <a:spcPts val="400"/>
              </a:spcBef>
            </a:pPr>
            <a:r>
              <a:rPr sz="1200" spc="5" dirty="0">
                <a:solidFill>
                  <a:srgbClr val="3E3E3E"/>
                </a:solidFill>
                <a:latin typeface="Arial" panose="020B0604020202020204"/>
                <a:cs typeface="Arial" panose="020B0604020202020204"/>
              </a:rPr>
              <a:t>The </a:t>
            </a:r>
            <a:r>
              <a:rPr sz="1200" dirty="0">
                <a:solidFill>
                  <a:srgbClr val="3E3E3E"/>
                </a:solidFill>
                <a:latin typeface="Arial" panose="020B0604020202020204"/>
                <a:cs typeface="Arial" panose="020B0604020202020204"/>
              </a:rPr>
              <a:t>coronavirus outbreak-  led </a:t>
            </a:r>
            <a:r>
              <a:rPr sz="1200" spc="5" dirty="0">
                <a:solidFill>
                  <a:srgbClr val="3E3E3E"/>
                </a:solidFill>
                <a:latin typeface="Arial" panose="020B0604020202020204"/>
                <a:cs typeface="Arial" panose="020B0604020202020204"/>
              </a:rPr>
              <a:t>market downturn,</a:t>
            </a:r>
            <a:r>
              <a:rPr sz="1200" spc="-65" dirty="0">
                <a:solidFill>
                  <a:srgbClr val="3E3E3E"/>
                </a:solidFill>
                <a:latin typeface="Arial" panose="020B0604020202020204"/>
                <a:cs typeface="Arial" panose="020B0604020202020204"/>
              </a:rPr>
              <a:t> </a:t>
            </a:r>
            <a:r>
              <a:rPr sz="1200" dirty="0">
                <a:solidFill>
                  <a:srgbClr val="3E3E3E"/>
                </a:solidFill>
                <a:latin typeface="Arial" panose="020B0604020202020204"/>
                <a:cs typeface="Arial" panose="020B0604020202020204"/>
              </a:rPr>
              <a:t>high-  </a:t>
            </a:r>
            <a:r>
              <a:rPr sz="1200" spc="5" dirty="0">
                <a:solidFill>
                  <a:srgbClr val="3E3E3E"/>
                </a:solidFill>
                <a:latin typeface="Arial" panose="020B0604020202020204"/>
                <a:cs typeface="Arial" panose="020B0604020202020204"/>
              </a:rPr>
              <a:t>debt </a:t>
            </a:r>
            <a:r>
              <a:rPr sz="1200" dirty="0">
                <a:solidFill>
                  <a:srgbClr val="3E3E3E"/>
                </a:solidFill>
                <a:latin typeface="Arial" panose="020B0604020202020204"/>
                <a:cs typeface="Arial" panose="020B0604020202020204"/>
              </a:rPr>
              <a:t>levels </a:t>
            </a:r>
            <a:r>
              <a:rPr sz="1200" spc="5" dirty="0">
                <a:solidFill>
                  <a:srgbClr val="3E3E3E"/>
                </a:solidFill>
                <a:latin typeface="Arial" panose="020B0604020202020204"/>
                <a:cs typeface="Arial" panose="020B0604020202020204"/>
              </a:rPr>
              <a:t>and  unfavorable movements </a:t>
            </a:r>
            <a:r>
              <a:rPr sz="1200" dirty="0">
                <a:solidFill>
                  <a:srgbClr val="3E3E3E"/>
                </a:solidFill>
                <a:latin typeface="Arial" panose="020B0604020202020204"/>
                <a:cs typeface="Arial" panose="020B0604020202020204"/>
              </a:rPr>
              <a:t>in  foreign currencies </a:t>
            </a:r>
            <a:r>
              <a:rPr sz="1200" spc="5" dirty="0">
                <a:solidFill>
                  <a:srgbClr val="3E3E3E"/>
                </a:solidFill>
                <a:latin typeface="Arial" panose="020B0604020202020204"/>
                <a:cs typeface="Arial" panose="020B0604020202020204"/>
              </a:rPr>
              <a:t>weigh  on</a:t>
            </a:r>
            <a:r>
              <a:rPr sz="1200" spc="-5" dirty="0">
                <a:solidFill>
                  <a:srgbClr val="3E3E3E"/>
                </a:solidFill>
                <a:latin typeface="Arial" panose="020B0604020202020204"/>
                <a:cs typeface="Arial" panose="020B0604020202020204"/>
              </a:rPr>
              <a:t> </a:t>
            </a:r>
            <a:r>
              <a:rPr sz="1200" spc="5" dirty="0">
                <a:solidFill>
                  <a:srgbClr val="3E3E3E"/>
                </a:solidFill>
                <a:latin typeface="Arial" panose="020B0604020202020204"/>
                <a:cs typeface="Arial" panose="020B0604020202020204"/>
              </a:rPr>
              <a:t>Honeywell.</a:t>
            </a:r>
            <a:endParaRPr sz="1200">
              <a:latin typeface="Arial" panose="020B0604020202020204"/>
              <a:cs typeface="Arial" panose="020B0604020202020204"/>
            </a:endParaRPr>
          </a:p>
        </p:txBody>
      </p:sp>
      <p:sp>
        <p:nvSpPr>
          <p:cNvPr id="18" name="object 6"/>
          <p:cNvSpPr/>
          <p:nvPr/>
        </p:nvSpPr>
        <p:spPr>
          <a:xfrm>
            <a:off x="302794" y="3868654"/>
            <a:ext cx="115302" cy="92242"/>
          </a:xfrm>
          <a:prstGeom prst="rect">
            <a:avLst/>
          </a:prstGeom>
          <a:blipFill>
            <a:blip r:embed="rId1" cstate="print"/>
            <a:stretch>
              <a:fillRect/>
            </a:stretch>
          </a:blipFill>
        </p:spPr>
        <p:txBody>
          <a:bodyPr wrap="square" lIns="0" tIns="0" rIns="0" bIns="0" rtlCol="0"/>
          <a:p/>
        </p:txBody>
      </p:sp>
      <p:sp>
        <p:nvSpPr>
          <p:cNvPr id="19" name="object 6"/>
          <p:cNvSpPr/>
          <p:nvPr/>
        </p:nvSpPr>
        <p:spPr>
          <a:xfrm>
            <a:off x="302794" y="2154789"/>
            <a:ext cx="115302" cy="92242"/>
          </a:xfrm>
          <a:prstGeom prst="rect">
            <a:avLst/>
          </a:prstGeom>
          <a:blipFill>
            <a:blip r:embed="rId1" cstate="print"/>
            <a:stretch>
              <a:fillRect/>
            </a:stretch>
          </a:blipFill>
        </p:spPr>
        <p:txBody>
          <a:bodyPr wrap="square" lIns="0" tIns="0" rIns="0" bIns="0" rtlCol="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2794" y="1476341"/>
            <a:ext cx="4694555" cy="454660"/>
          </a:xfrm>
          <a:prstGeom prst="rect">
            <a:avLst/>
          </a:prstGeom>
        </p:spPr>
        <p:txBody>
          <a:bodyPr vert="horz" wrap="square" lIns="0" tIns="12700" rIns="0" bIns="0" rtlCol="0">
            <a:spAutoFit/>
          </a:bodyPr>
          <a:lstStyle/>
          <a:p>
            <a:pPr marL="12700" marR="5080" algn="just">
              <a:lnSpc>
                <a:spcPct val="113000"/>
              </a:lnSpc>
              <a:spcBef>
                <a:spcPts val="100"/>
              </a:spcBef>
            </a:pPr>
            <a:r>
              <a:rPr sz="850" spc="-5" dirty="0">
                <a:solidFill>
                  <a:srgbClr val="3E3E3E"/>
                </a:solidFill>
                <a:latin typeface="Arial" panose="020B0604020202020204"/>
                <a:cs typeface="Arial" panose="020B0604020202020204"/>
              </a:rPr>
              <a:t>The company’s earnings of $1.64 per share rose 15% year over year and outpaced the SeaBridge  Consensus Estimate of $1.51 on the back of sturdy sales growth and an improved operating  margin. Meanwhile, currency-neutral core earnings per share (EPS) increased</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18%.</a:t>
            </a:r>
            <a:endParaRPr sz="850">
              <a:latin typeface="Arial" panose="020B0604020202020204"/>
              <a:cs typeface="Arial" panose="020B0604020202020204"/>
            </a:endParaRPr>
          </a:p>
        </p:txBody>
      </p:sp>
      <p:sp>
        <p:nvSpPr>
          <p:cNvPr id="3" name="object 3"/>
          <p:cNvSpPr txBox="1"/>
          <p:nvPr/>
        </p:nvSpPr>
        <p:spPr>
          <a:xfrm>
            <a:off x="302794" y="2045167"/>
            <a:ext cx="6983730" cy="7981950"/>
          </a:xfrm>
          <a:prstGeom prst="rect">
            <a:avLst/>
          </a:prstGeom>
        </p:spPr>
        <p:txBody>
          <a:bodyPr vert="horz" wrap="square" lIns="0" tIns="12700" rIns="0" bIns="0" rtlCol="0">
            <a:spAutoFit/>
          </a:bodyPr>
          <a:lstStyle/>
          <a:p>
            <a:pPr marL="12700" marR="47625" algn="just">
              <a:lnSpc>
                <a:spcPct val="113000"/>
              </a:lnSpc>
              <a:spcBef>
                <a:spcPts val="100"/>
              </a:spcBef>
            </a:pPr>
            <a:r>
              <a:rPr sz="850" spc="-5" dirty="0">
                <a:solidFill>
                  <a:srgbClr val="3E3E3E"/>
                </a:solidFill>
                <a:latin typeface="Arial" panose="020B0604020202020204"/>
                <a:cs typeface="Arial" panose="020B0604020202020204"/>
              </a:rPr>
              <a:t>The company reported net sales of $19,745 million, increasing 8% year over year and surpassing the SeaBridge Consensus Estimate of $19,149  million. Sales growth was attributed to strength across all segments coupled with robust shipments, pricing and</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mix.</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44450" algn="just">
              <a:lnSpc>
                <a:spcPct val="113000"/>
              </a:lnSpc>
            </a:pPr>
            <a:r>
              <a:rPr sz="850" spc="-5" dirty="0">
                <a:solidFill>
                  <a:srgbClr val="3E3E3E"/>
                </a:solidFill>
                <a:latin typeface="Arial" panose="020B0604020202020204"/>
                <a:cs typeface="Arial" panose="020B0604020202020204"/>
              </a:rPr>
              <a:t>Net sales for the Beauty; Health Care; Grooming; Fabric &amp; Home Care; and Baby, Feminine and Family Care segments rose 6%, 5%, 9%, 12%  and 6%,</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respectively.</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45085" algn="just">
              <a:lnSpc>
                <a:spcPct val="113000"/>
              </a:lnSpc>
            </a:pPr>
            <a:r>
              <a:rPr sz="850" spc="-5" dirty="0">
                <a:solidFill>
                  <a:srgbClr val="3E3E3E"/>
                </a:solidFill>
                <a:latin typeface="Arial" panose="020B0604020202020204"/>
                <a:cs typeface="Arial" panose="020B0604020202020204"/>
              </a:rPr>
              <a:t>On an organic basis (excluding the impact of acquisitions, divestitures and foreign exchange), revenues improved 8% based on a 5% rise in  organic shipment volumes as well as one and two percentage point gains in pricing and mix, respectively. The company reported a positive mix  owing to uneven growth of premium home care products and appliances along with strength in the North American business mainly due to an  increase in the pandemic-led consumption and inventory.</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41275" algn="just">
              <a:lnSpc>
                <a:spcPct val="113000"/>
              </a:lnSpc>
            </a:pPr>
            <a:r>
              <a:rPr sz="850" spc="-5" dirty="0">
                <a:solidFill>
                  <a:srgbClr val="3E3E3E"/>
                </a:solidFill>
                <a:latin typeface="Arial" panose="020B0604020202020204"/>
                <a:cs typeface="Arial" panose="020B0604020202020204"/>
              </a:rPr>
              <a:t>Moreover, all of the company’s business segments reported growth in organic sales. Organic sales moved up 5% in Beauty, 6% in Grooming,  9% in Health Care, 12% in Fabric &amp; Home Care and 6% in Baby, Feminine and Family</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Care.</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spcBef>
                <a:spcPts val="5"/>
              </a:spcBef>
            </a:pPr>
            <a:r>
              <a:rPr sz="900" b="1" dirty="0">
                <a:solidFill>
                  <a:srgbClr val="3E3E3E"/>
                </a:solidFill>
                <a:latin typeface="Arial" panose="020B0604020202020204"/>
                <a:cs typeface="Arial" panose="020B0604020202020204"/>
              </a:rPr>
              <a:t>Margins</a:t>
            </a:r>
            <a:endParaRPr sz="900">
              <a:latin typeface="Arial" panose="020B0604020202020204"/>
              <a:cs typeface="Arial" panose="020B0604020202020204"/>
            </a:endParaRPr>
          </a:p>
          <a:p>
            <a:pPr marL="12700" marR="41275" algn="just">
              <a:lnSpc>
                <a:spcPct val="113000"/>
              </a:lnSpc>
              <a:spcBef>
                <a:spcPts val="895"/>
              </a:spcBef>
            </a:pPr>
            <a:r>
              <a:rPr sz="850" spc="-5" dirty="0">
                <a:solidFill>
                  <a:srgbClr val="3E3E3E"/>
                </a:solidFill>
                <a:latin typeface="Arial" panose="020B0604020202020204"/>
                <a:cs typeface="Arial" panose="020B0604020202020204"/>
              </a:rPr>
              <a:t>In the reported quarter, gross margin expanded 170 basis points (bps) year over year to 53.1%, including 50 bps of adverse impacts of foreign  currency. On a currency-neutral basis, gross margin expanded 200 bps owing to benefits from gross productivity savings, higher pricing and  commodity cost declines. This was partly offset by unfavorable product mix and other</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costs.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32385" algn="just">
              <a:lnSpc>
                <a:spcPct val="113000"/>
              </a:lnSpc>
              <a:spcBef>
                <a:spcPts val="5"/>
              </a:spcBef>
            </a:pPr>
            <a:r>
              <a:rPr sz="850" spc="-5" dirty="0">
                <a:solidFill>
                  <a:srgbClr val="3E3E3E"/>
                </a:solidFill>
                <a:latin typeface="Arial" panose="020B0604020202020204"/>
                <a:cs typeface="Arial" panose="020B0604020202020204"/>
              </a:rPr>
              <a:t>Selling, general and administrative expenses (SG&amp;A), as a percentage of sales, declined 100 bps from the year-ago quarter core SG&amp;A  expenses, to 25.9%. Adverse currency negatively impacted SG&amp;A expenses by 10 bps. The metric dropped 110 bps on a currency-neutral basis.  This can be attributable to gains from robust sales leverage, and savings from overhead and marketing costs, offset by marketing reinvestments,  inflation and other expenses.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41275" algn="just">
              <a:lnSpc>
                <a:spcPct val="113000"/>
              </a:lnSpc>
            </a:pPr>
            <a:r>
              <a:rPr sz="850" spc="-5" dirty="0">
                <a:solidFill>
                  <a:srgbClr val="3E3E3E"/>
                </a:solidFill>
                <a:latin typeface="Arial" panose="020B0604020202020204"/>
                <a:cs typeface="Arial" panose="020B0604020202020204"/>
              </a:rPr>
              <a:t>Moreover, the operating margin expanded 250 bps from the year-ago quarter’s core operating margin. Unfavorable currency hurt operating  margin by 60 bps. On a currency-neutral basis, the metric improved 310 bps, driven by 280 bps of total productivity cost</a:t>
            </a:r>
            <a:r>
              <a:rPr sz="850" spc="1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savings.</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spcBef>
                <a:spcPts val="5"/>
              </a:spcBef>
            </a:pPr>
            <a:r>
              <a:rPr sz="900" b="1" dirty="0">
                <a:solidFill>
                  <a:srgbClr val="3E3E3E"/>
                </a:solidFill>
                <a:latin typeface="Arial" panose="020B0604020202020204"/>
                <a:cs typeface="Arial" panose="020B0604020202020204"/>
              </a:rPr>
              <a:t>Financials</a:t>
            </a:r>
            <a:endParaRPr sz="900">
              <a:latin typeface="Arial" panose="020B0604020202020204"/>
              <a:cs typeface="Arial" panose="020B0604020202020204"/>
            </a:endParaRPr>
          </a:p>
          <a:p>
            <a:pPr marL="12700" marR="40640" algn="just">
              <a:lnSpc>
                <a:spcPct val="113000"/>
              </a:lnSpc>
              <a:spcBef>
                <a:spcPts val="895"/>
              </a:spcBef>
            </a:pPr>
            <a:r>
              <a:rPr sz="850" spc="-5" dirty="0">
                <a:solidFill>
                  <a:srgbClr val="3E3E3E"/>
                </a:solidFill>
                <a:latin typeface="Arial" panose="020B0604020202020204"/>
                <a:cs typeface="Arial" panose="020B0604020202020204"/>
              </a:rPr>
              <a:t>Procter &amp; Gamble ended the reported quarter with cash and cash equivalents of $11,941 million, long-term debt of $22,514 million and total  shareholders’ equity of $48,540 million.</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45085" algn="just">
              <a:lnSpc>
                <a:spcPct val="113000"/>
              </a:lnSpc>
              <a:spcBef>
                <a:spcPts val="5"/>
              </a:spcBef>
            </a:pPr>
            <a:r>
              <a:rPr sz="850" spc="-5" dirty="0">
                <a:solidFill>
                  <a:srgbClr val="3E3E3E"/>
                </a:solidFill>
                <a:latin typeface="Arial" panose="020B0604020202020204"/>
                <a:cs typeface="Arial" panose="020B0604020202020204"/>
              </a:rPr>
              <a:t>Cash flow from operating activities amounted to $5,380 million for second-quarter fiscal 2021. Moreover, adjusted free cash flow productivity was  113%.</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43815" algn="just">
              <a:lnSpc>
                <a:spcPct val="113000"/>
              </a:lnSpc>
            </a:pPr>
            <a:r>
              <a:rPr sz="850" spc="-5" dirty="0">
                <a:solidFill>
                  <a:srgbClr val="3E3E3E"/>
                </a:solidFill>
                <a:latin typeface="Arial" panose="020B0604020202020204"/>
                <a:cs typeface="Arial" panose="020B0604020202020204"/>
              </a:rPr>
              <a:t>Furthermore, the company returned $5 billion of cash to its shareholders in the fiscal second quarter. This included $2 billion of dividend payouts  and $3 billion of share buybacks.</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Fiscal 2021</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Guidance</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46990" algn="just">
              <a:lnSpc>
                <a:spcPct val="113000"/>
              </a:lnSpc>
              <a:spcBef>
                <a:spcPts val="5"/>
              </a:spcBef>
            </a:pPr>
            <a:r>
              <a:rPr sz="850" spc="-5" dirty="0">
                <a:solidFill>
                  <a:srgbClr val="3E3E3E"/>
                </a:solidFill>
                <a:latin typeface="Arial" panose="020B0604020202020204"/>
                <a:cs typeface="Arial" panose="020B0604020202020204"/>
              </a:rPr>
              <a:t>Driven by the strong fiscal second-quarter results, management raised its guidance for fiscal 2021. The company now anticipates all-in sales  growth of 5-6% compared with the previously mentioned 3-4% increase. It now predicts organic sales growth of 5-6% versus a 4-5% rise  mentioned earlier. Currency movements are likely to remain neutral to sales growth in fiscal</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43180" algn="just">
              <a:lnSpc>
                <a:spcPct val="113000"/>
              </a:lnSpc>
            </a:pPr>
            <a:r>
              <a:rPr sz="850" spc="-5" dirty="0">
                <a:solidFill>
                  <a:srgbClr val="3E3E3E"/>
                </a:solidFill>
                <a:latin typeface="Arial" panose="020B0604020202020204"/>
                <a:cs typeface="Arial" panose="020B0604020202020204"/>
              </a:rPr>
              <a:t>Further, earnings per share on a reported basis are now expected to increase 8-10% compared with 4-9% growth stated previously. The revised  GAAP earnings per share guidance takes into account non-core charges of 16 cents per share due to the early debt retirement project adopted  this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month.</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46355" algn="just">
              <a:lnSpc>
                <a:spcPct val="113000"/>
              </a:lnSpc>
            </a:pPr>
            <a:r>
              <a:rPr sz="850" spc="-5" dirty="0">
                <a:solidFill>
                  <a:srgbClr val="3E3E3E"/>
                </a:solidFill>
                <a:latin typeface="Arial" panose="020B0604020202020204"/>
                <a:cs typeface="Arial" panose="020B0604020202020204"/>
              </a:rPr>
              <a:t>Core earnings per share for fiscal 2021 are now projected to grow 8-10% compared with a 5-8% increase mentioned earlier. This view takes into  account an after-tax headwind of $100 million due to currency woes, $100 million from higher freight costs and $150 million from the combined  impact of rising interest expenses and reduced interest</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income.</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Adjusted free cash flow productivity is estimated to be 95-100% for fiscal 2021. In addition to this, the company anticipates returning $18 billion of  cash to shareholders in fiscal 2021, including dividend payments of $8 billion. It raised its share repurchase guidance to $10 million for fiscal 2021  compared with $7-$9 billion stated earlier.</a:t>
            </a:r>
            <a:endParaRPr sz="850">
              <a:latin typeface="Arial" panose="020B0604020202020204"/>
              <a:cs typeface="Arial" panose="020B0604020202020204"/>
            </a:endParaRPr>
          </a:p>
        </p:txBody>
      </p:sp>
      <p:sp>
        <p:nvSpPr>
          <p:cNvPr id="4" name="object 4"/>
          <p:cNvSpPr/>
          <p:nvPr/>
        </p:nvSpPr>
        <p:spPr>
          <a:xfrm>
            <a:off x="5242760" y="875631"/>
            <a:ext cx="1967831" cy="830179"/>
          </a:xfrm>
          <a:prstGeom prst="rect">
            <a:avLst/>
          </a:prstGeom>
          <a:blipFill>
            <a:blip r:embed="rId1" cstate="print"/>
            <a:stretch>
              <a:fillRect/>
            </a:stretch>
          </a:blipFill>
        </p:spPr>
        <p:txBody>
          <a:bodyPr wrap="square" lIns="0" tIns="0" rIns="0" bIns="0" rtlCol="0"/>
          <a:lstStyle/>
          <a:p/>
        </p:txBody>
      </p:sp>
      <p:sp>
        <p:nvSpPr>
          <p:cNvPr id="5" name="object 5"/>
          <p:cNvSpPr/>
          <p:nvPr/>
        </p:nvSpPr>
        <p:spPr>
          <a:xfrm>
            <a:off x="5242760" y="875631"/>
            <a:ext cx="1967831" cy="907047"/>
          </a:xfrm>
          <a:prstGeom prst="rect">
            <a:avLst/>
          </a:prstGeom>
          <a:blipFill>
            <a:blip r:embed="rId2" cstate="print"/>
            <a:stretch>
              <a:fillRect/>
            </a:stretch>
          </a:blipFill>
        </p:spPr>
        <p:txBody>
          <a:bodyPr wrap="square" lIns="0" tIns="0" rIns="0" bIns="0" rtlCol="0"/>
          <a:lstStyle/>
          <a:p/>
        </p:txBody>
      </p:sp>
      <p:sp>
        <p:nvSpPr>
          <p:cNvPr id="6" name="object 6"/>
          <p:cNvSpPr txBox="1"/>
          <p:nvPr/>
        </p:nvSpPr>
        <p:spPr>
          <a:xfrm>
            <a:off x="5291555" y="1416384"/>
            <a:ext cx="713740"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Quarterly</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EPS</a:t>
            </a:r>
            <a:endParaRPr sz="850">
              <a:latin typeface="Arial" panose="020B0604020202020204"/>
              <a:cs typeface="Arial" panose="020B0604020202020204"/>
            </a:endParaRPr>
          </a:p>
        </p:txBody>
      </p:sp>
      <p:sp>
        <p:nvSpPr>
          <p:cNvPr id="7" name="object 7"/>
          <p:cNvSpPr txBox="1"/>
          <p:nvPr/>
        </p:nvSpPr>
        <p:spPr>
          <a:xfrm>
            <a:off x="6928853" y="1416384"/>
            <a:ext cx="23495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1.64</a:t>
            </a:r>
            <a:endParaRPr sz="850">
              <a:latin typeface="Arial" panose="020B0604020202020204"/>
              <a:cs typeface="Arial" panose="020B0604020202020204"/>
            </a:endParaRPr>
          </a:p>
        </p:txBody>
      </p:sp>
      <p:sp>
        <p:nvSpPr>
          <p:cNvPr id="8" name="object 8"/>
          <p:cNvSpPr txBox="1"/>
          <p:nvPr/>
        </p:nvSpPr>
        <p:spPr>
          <a:xfrm>
            <a:off x="5291555" y="1585494"/>
            <a:ext cx="929005"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Annual EPS</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p:txBody>
      </p:sp>
      <p:sp>
        <p:nvSpPr>
          <p:cNvPr id="9" name="object 9"/>
          <p:cNvSpPr txBox="1"/>
          <p:nvPr/>
        </p:nvSpPr>
        <p:spPr>
          <a:xfrm>
            <a:off x="6928853" y="1585494"/>
            <a:ext cx="23495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5.60</a:t>
            </a:r>
            <a:endParaRPr sz="850">
              <a:latin typeface="Arial" panose="020B0604020202020204"/>
              <a:cs typeface="Arial" panose="020B0604020202020204"/>
            </a:endParaRPr>
          </a:p>
        </p:txBody>
      </p:sp>
      <p:sp>
        <p:nvSpPr>
          <p:cNvPr id="10" name="object 10"/>
          <p:cNvSpPr/>
          <p:nvPr/>
        </p:nvSpPr>
        <p:spPr>
          <a:xfrm>
            <a:off x="5308098" y="1594351"/>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1" name="object 11"/>
          <p:cNvSpPr/>
          <p:nvPr/>
        </p:nvSpPr>
        <p:spPr>
          <a:xfrm>
            <a:off x="6384256" y="1594351"/>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12" name="object 12"/>
          <p:cNvSpPr/>
          <p:nvPr/>
        </p:nvSpPr>
        <p:spPr>
          <a:xfrm>
            <a:off x="5238917" y="871788"/>
            <a:ext cx="0" cy="907415"/>
          </a:xfrm>
          <a:custGeom>
            <a:avLst/>
            <a:gdLst/>
            <a:ahLst/>
            <a:cxnLst/>
            <a:rect l="l" t="t" r="r" b="b"/>
            <a:pathLst>
              <a:path h="907414">
                <a:moveTo>
                  <a:pt x="0" y="0"/>
                </a:moveTo>
                <a:lnTo>
                  <a:pt x="0" y="907047"/>
                </a:lnTo>
              </a:path>
            </a:pathLst>
          </a:custGeom>
          <a:ln w="7686">
            <a:solidFill>
              <a:srgbClr val="CACACA"/>
            </a:solidFill>
          </a:ln>
        </p:spPr>
        <p:txBody>
          <a:bodyPr wrap="square" lIns="0" tIns="0" rIns="0" bIns="0" rtlCol="0"/>
          <a:lstStyle/>
          <a:p/>
        </p:txBody>
      </p:sp>
      <p:graphicFrame>
        <p:nvGraphicFramePr>
          <p:cNvPr id="13" name="object 13"/>
          <p:cNvGraphicFramePr>
            <a:graphicFrameLocks noGrp="1"/>
          </p:cNvGraphicFramePr>
          <p:nvPr/>
        </p:nvGraphicFramePr>
        <p:xfrm>
          <a:off x="283744" y="442901"/>
          <a:ext cx="6931025" cy="990600"/>
        </p:xfrm>
        <a:graphic>
          <a:graphicData uri="http://schemas.openxmlformats.org/drawingml/2006/table">
            <a:tbl>
              <a:tblPr firstRow="1" bandRow="1">
                <a:tableStyleId>{2D5ABB26-0587-4C30-8999-92F81FD0307C}</a:tableStyleId>
              </a:tblPr>
              <a:tblGrid>
                <a:gridCol w="4954905"/>
                <a:gridCol w="1064260"/>
                <a:gridCol w="911225"/>
              </a:tblGrid>
              <a:tr h="195342">
                <a:tc>
                  <a:txBody>
                    <a:bodyPr/>
                    <a:lstStyle/>
                    <a:p>
                      <a:pPr marL="31750">
                        <a:lnSpc>
                          <a:spcPts val="1195"/>
                        </a:lnSpc>
                      </a:pPr>
                      <a:r>
                        <a:rPr sz="1050" b="1" spc="20" dirty="0">
                          <a:solidFill>
                            <a:srgbClr val="007F06"/>
                          </a:solidFill>
                          <a:latin typeface="Arial" panose="020B0604020202020204"/>
                          <a:cs typeface="Arial" panose="020B0604020202020204"/>
                        </a:rPr>
                        <a:t>Last Earnings</a:t>
                      </a:r>
                      <a:r>
                        <a:rPr sz="1050" b="1" spc="-5" dirty="0">
                          <a:solidFill>
                            <a:srgbClr val="007F06"/>
                          </a:solidFill>
                          <a:latin typeface="Arial" panose="020B0604020202020204"/>
                          <a:cs typeface="Arial" panose="020B0604020202020204"/>
                        </a:rPr>
                        <a:t> </a:t>
                      </a:r>
                      <a:r>
                        <a:rPr sz="1050" b="1" spc="20" dirty="0">
                          <a:solidFill>
                            <a:srgbClr val="007F06"/>
                          </a:solidFill>
                          <a:latin typeface="Arial" panose="020B0604020202020204"/>
                          <a:cs typeface="Arial" panose="020B0604020202020204"/>
                        </a:rPr>
                        <a:t>Report</a:t>
                      </a:r>
                      <a:endParaRPr sz="1050">
                        <a:latin typeface="Arial" panose="020B0604020202020204"/>
                        <a:cs typeface="Arial" panose="020B0604020202020204"/>
                      </a:endParaRPr>
                    </a:p>
                  </a:txBody>
                  <a:tcPr marL="0" marR="0" marT="0" marB="0"/>
                </a:tc>
                <a:tc gridSpan="2">
                  <a:txBody>
                    <a:bodyPr/>
                    <a:lstStyle/>
                    <a:p>
                      <a:pPr>
                        <a:lnSpc>
                          <a:spcPct val="100000"/>
                        </a:lnSpc>
                      </a:pPr>
                      <a:endParaRPr sz="800">
                        <a:latin typeface="Times New Roman" panose="02020603050405020304"/>
                        <a:cs typeface="Times New Roman" panose="02020603050405020304"/>
                      </a:endParaRPr>
                    </a:p>
                  </a:txBody>
                  <a:tcPr marL="0" marR="0" marT="0" marB="0"/>
                </a:tc>
                <a:tc hMerge="1">
                  <a:tcPr marL="0" marR="0" marT="0" marB="0"/>
                </a:tc>
              </a:tr>
              <a:tr h="233544">
                <a:tc>
                  <a:txBody>
                    <a:bodyPr/>
                    <a:lstStyle/>
                    <a:p>
                      <a:pPr marL="31750">
                        <a:lnSpc>
                          <a:spcPct val="100000"/>
                        </a:lnSpc>
                        <a:spcBef>
                          <a:spcPts val="240"/>
                        </a:spcBef>
                      </a:pPr>
                      <a:r>
                        <a:rPr sz="900" b="1" dirty="0">
                          <a:solidFill>
                            <a:srgbClr val="3E3E3E"/>
                          </a:solidFill>
                          <a:latin typeface="Arial" panose="020B0604020202020204"/>
                          <a:cs typeface="Arial" panose="020B0604020202020204"/>
                        </a:rPr>
                        <a:t>Procter </a:t>
                      </a:r>
                      <a:r>
                        <a:rPr sz="900" b="1" spc="5" dirty="0">
                          <a:solidFill>
                            <a:srgbClr val="3E3E3E"/>
                          </a:solidFill>
                          <a:latin typeface="Arial" panose="020B0604020202020204"/>
                          <a:cs typeface="Arial" panose="020B0604020202020204"/>
                        </a:rPr>
                        <a:t>&amp; </a:t>
                      </a:r>
                      <a:r>
                        <a:rPr sz="900" b="1" dirty="0">
                          <a:solidFill>
                            <a:srgbClr val="3E3E3E"/>
                          </a:solidFill>
                          <a:latin typeface="Arial" panose="020B0604020202020204"/>
                          <a:cs typeface="Arial" panose="020B0604020202020204"/>
                        </a:rPr>
                        <a:t>Gamble </a:t>
                      </a:r>
                      <a:r>
                        <a:rPr sz="900" b="1" spc="5" dirty="0">
                          <a:solidFill>
                            <a:srgbClr val="3E3E3E"/>
                          </a:solidFill>
                          <a:latin typeface="Arial" panose="020B0604020202020204"/>
                          <a:cs typeface="Arial" panose="020B0604020202020204"/>
                        </a:rPr>
                        <a:t>Q2 </a:t>
                      </a:r>
                      <a:r>
                        <a:rPr sz="900" b="1" dirty="0">
                          <a:solidFill>
                            <a:srgbClr val="3E3E3E"/>
                          </a:solidFill>
                          <a:latin typeface="Arial" panose="020B0604020202020204"/>
                          <a:cs typeface="Arial" panose="020B0604020202020204"/>
                        </a:rPr>
                        <a:t>Earnings </a:t>
                      </a:r>
                      <a:r>
                        <a:rPr sz="900" b="1" spc="5" dirty="0">
                          <a:solidFill>
                            <a:srgbClr val="3E3E3E"/>
                          </a:solidFill>
                          <a:latin typeface="Arial" panose="020B0604020202020204"/>
                          <a:cs typeface="Arial" panose="020B0604020202020204"/>
                        </a:rPr>
                        <a:t>&amp; </a:t>
                      </a:r>
                      <a:r>
                        <a:rPr sz="900" b="1" dirty="0">
                          <a:solidFill>
                            <a:srgbClr val="3E3E3E"/>
                          </a:solidFill>
                          <a:latin typeface="Arial" panose="020B0604020202020204"/>
                          <a:cs typeface="Arial" panose="020B0604020202020204"/>
                        </a:rPr>
                        <a:t>Sales Beat, FY21 View</a:t>
                      </a:r>
                      <a:r>
                        <a:rPr sz="900" b="1" spc="-5" dirty="0">
                          <a:solidFill>
                            <a:srgbClr val="3E3E3E"/>
                          </a:solidFill>
                          <a:latin typeface="Arial" panose="020B0604020202020204"/>
                          <a:cs typeface="Arial" panose="020B0604020202020204"/>
                        </a:rPr>
                        <a:t> </a:t>
                      </a:r>
                      <a:r>
                        <a:rPr sz="900" b="1" spc="5" dirty="0">
                          <a:solidFill>
                            <a:srgbClr val="3E3E3E"/>
                          </a:solidFill>
                          <a:latin typeface="Arial" panose="020B0604020202020204"/>
                          <a:cs typeface="Arial" panose="020B0604020202020204"/>
                        </a:rPr>
                        <a:t>Up</a:t>
                      </a:r>
                      <a:endParaRPr sz="900">
                        <a:latin typeface="Arial" panose="020B0604020202020204"/>
                        <a:cs typeface="Arial" panose="020B0604020202020204"/>
                      </a:endParaRPr>
                    </a:p>
                  </a:txBody>
                  <a:tcPr marL="0" marR="0" marT="30480" marB="0"/>
                </a:tc>
                <a:tc>
                  <a:txBody>
                    <a:bodyPr/>
                    <a:lstStyle/>
                    <a:p>
                      <a:pPr marL="73025">
                        <a:lnSpc>
                          <a:spcPct val="100000"/>
                        </a:lnSpc>
                        <a:spcBef>
                          <a:spcPts val="410"/>
                        </a:spcBef>
                      </a:pPr>
                      <a:r>
                        <a:rPr sz="850" b="1" spc="-5" dirty="0">
                          <a:solidFill>
                            <a:srgbClr val="007F06"/>
                          </a:solidFill>
                          <a:latin typeface="Arial" panose="020B0604020202020204"/>
                          <a:cs typeface="Arial" panose="020B0604020202020204"/>
                        </a:rPr>
                        <a:t>Quarter</a:t>
                      </a:r>
                      <a:r>
                        <a:rPr sz="850" b="1" spc="-15" dirty="0">
                          <a:solidFill>
                            <a:srgbClr val="007F06"/>
                          </a:solidFill>
                          <a:latin typeface="Arial" panose="020B0604020202020204"/>
                          <a:cs typeface="Arial" panose="020B0604020202020204"/>
                        </a:rPr>
                        <a:t> </a:t>
                      </a:r>
                      <a:r>
                        <a:rPr sz="850" b="1" spc="-5" dirty="0">
                          <a:solidFill>
                            <a:srgbClr val="007F06"/>
                          </a:solidFill>
                          <a:latin typeface="Arial" panose="020B0604020202020204"/>
                          <a:cs typeface="Arial" panose="020B0604020202020204"/>
                        </a:rPr>
                        <a:t>Ending</a:t>
                      </a:r>
                      <a:endParaRPr sz="850">
                        <a:latin typeface="Arial" panose="020B0604020202020204"/>
                        <a:cs typeface="Arial" panose="020B0604020202020204"/>
                      </a:endParaRPr>
                    </a:p>
                  </a:txBody>
                  <a:tcPr marL="0" marR="0" marT="52069" marB="0">
                    <a:lnB w="9525">
                      <a:solidFill>
                        <a:srgbClr val="CACACA"/>
                      </a:solidFill>
                      <a:prstDash val="solid"/>
                    </a:lnB>
                  </a:tcPr>
                </a:tc>
                <a:tc>
                  <a:txBody>
                    <a:bodyPr/>
                    <a:lstStyle/>
                    <a:p>
                      <a:pPr marR="52705" algn="r">
                        <a:lnSpc>
                          <a:spcPct val="100000"/>
                        </a:lnSpc>
                        <a:spcBef>
                          <a:spcPts val="410"/>
                        </a:spcBef>
                      </a:pPr>
                      <a:r>
                        <a:rPr sz="850" b="1" dirty="0">
                          <a:solidFill>
                            <a:srgbClr val="007F06"/>
                          </a:solidFill>
                          <a:latin typeface="Arial" panose="020B0604020202020204"/>
                          <a:cs typeface="Arial" panose="020B0604020202020204"/>
                        </a:rPr>
                        <a:t>12/2020</a:t>
                      </a:r>
                      <a:endParaRPr sz="850">
                        <a:latin typeface="Arial" panose="020B0604020202020204"/>
                        <a:cs typeface="Arial" panose="020B0604020202020204"/>
                      </a:endParaRPr>
                    </a:p>
                  </a:txBody>
                  <a:tcPr marL="0" marR="0" marT="52069" marB="0">
                    <a:lnB w="9525">
                      <a:solidFill>
                        <a:srgbClr val="CACACA"/>
                      </a:solidFill>
                      <a:prstDash val="solid"/>
                    </a:lnB>
                  </a:tcPr>
                </a:tc>
              </a:tr>
              <a:tr h="215231">
                <a:tc>
                  <a:txBody>
                    <a:bodyPr/>
                    <a:lstStyle/>
                    <a:p>
                      <a:pPr marL="31750">
                        <a:lnSpc>
                          <a:spcPct val="100000"/>
                        </a:lnSpc>
                        <a:spcBef>
                          <a:spcPts val="510"/>
                        </a:spcBef>
                      </a:pPr>
                      <a:r>
                        <a:rPr sz="850" spc="-5" dirty="0">
                          <a:solidFill>
                            <a:srgbClr val="3E3E3E"/>
                          </a:solidFill>
                          <a:latin typeface="Arial" panose="020B0604020202020204"/>
                          <a:cs typeface="Arial" panose="020B0604020202020204"/>
                        </a:rPr>
                        <a:t>Procter &amp; Gamble posted better-than-expected second-quarter fiscal 2021 results, wherein</a:t>
                      </a:r>
                      <a:r>
                        <a:rPr sz="850" spc="-1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both</a:t>
                      </a:r>
                      <a:endParaRPr sz="850">
                        <a:latin typeface="Arial" panose="020B0604020202020204"/>
                        <a:cs typeface="Arial" panose="020B0604020202020204"/>
                      </a:endParaRPr>
                    </a:p>
                  </a:txBody>
                  <a:tcPr marL="0" marR="0" marT="64769" marB="0"/>
                </a:tc>
                <a:tc>
                  <a:txBody>
                    <a:bodyPr/>
                    <a:lstStyle/>
                    <a:p>
                      <a:pPr marL="64770">
                        <a:lnSpc>
                          <a:spcPct val="100000"/>
                        </a:lnSpc>
                        <a:spcBef>
                          <a:spcPts val="390"/>
                        </a:spcBef>
                      </a:pPr>
                      <a:r>
                        <a:rPr sz="850" spc="-5" dirty="0">
                          <a:solidFill>
                            <a:srgbClr val="3E3E3E"/>
                          </a:solidFill>
                          <a:latin typeface="Arial" panose="020B0604020202020204"/>
                          <a:cs typeface="Arial" panose="020B0604020202020204"/>
                        </a:rPr>
                        <a:t>Report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Date</a:t>
                      </a:r>
                      <a:endParaRPr sz="850">
                        <a:latin typeface="Arial" panose="020B0604020202020204"/>
                        <a:cs typeface="Arial" panose="020B0604020202020204"/>
                      </a:endParaRPr>
                    </a:p>
                  </a:txBody>
                  <a:tcPr marL="0" marR="0" marT="49530" marB="0">
                    <a:lnT w="9525">
                      <a:solidFill>
                        <a:srgbClr val="CACACA"/>
                      </a:solidFill>
                      <a:prstDash val="solid"/>
                    </a:lnT>
                    <a:lnB w="9525">
                      <a:solidFill>
                        <a:srgbClr val="CACACA"/>
                      </a:solidFill>
                      <a:prstDash val="solid"/>
                    </a:lnB>
                  </a:tcPr>
                </a:tc>
                <a:tc>
                  <a:txBody>
                    <a:bodyPr/>
                    <a:lstStyle/>
                    <a:p>
                      <a:pPr marR="60960" algn="r">
                        <a:lnSpc>
                          <a:spcPct val="100000"/>
                        </a:lnSpc>
                        <a:spcBef>
                          <a:spcPts val="390"/>
                        </a:spcBef>
                      </a:pPr>
                      <a:r>
                        <a:rPr sz="850" b="1" spc="-5" dirty="0">
                          <a:solidFill>
                            <a:srgbClr val="3E3E3E"/>
                          </a:solidFill>
                          <a:latin typeface="Arial" panose="020B0604020202020204"/>
                          <a:cs typeface="Arial" panose="020B0604020202020204"/>
                        </a:rPr>
                        <a:t>Jan 20,</a:t>
                      </a:r>
                      <a:r>
                        <a:rPr sz="850" b="1" spc="-7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49530" marB="0">
                    <a:lnT w="9525">
                      <a:solidFill>
                        <a:srgbClr val="CACACA"/>
                      </a:solidFill>
                      <a:prstDash val="solid"/>
                    </a:lnT>
                    <a:lnB w="9525">
                      <a:solidFill>
                        <a:srgbClr val="CACACA"/>
                      </a:solidFill>
                      <a:prstDash val="solid"/>
                    </a:lnB>
                  </a:tcPr>
                </a:tc>
              </a:tr>
              <a:tr h="152400">
                <a:tc>
                  <a:txBody>
                    <a:bodyPr/>
                    <a:lstStyle/>
                    <a:p>
                      <a:pPr marL="31750">
                        <a:lnSpc>
                          <a:spcPts val="985"/>
                        </a:lnSpc>
                      </a:pPr>
                      <a:r>
                        <a:rPr sz="850" spc="-5" dirty="0">
                          <a:solidFill>
                            <a:srgbClr val="3E3E3E"/>
                          </a:solidFill>
                          <a:latin typeface="Arial" panose="020B0604020202020204"/>
                          <a:cs typeface="Arial" panose="020B0604020202020204"/>
                        </a:rPr>
                        <a:t>earnings and sales improved year over year. Results have been driven by robust top-line</a:t>
                      </a:r>
                      <a:r>
                        <a:rPr sz="850" spc="-7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growth</a:t>
                      </a:r>
                      <a:endParaRPr sz="850">
                        <a:latin typeface="Arial" panose="020B0604020202020204"/>
                        <a:cs typeface="Arial" panose="020B0604020202020204"/>
                      </a:endParaRPr>
                    </a:p>
                  </a:txBody>
                  <a:tcPr marL="0" marR="0" marT="0" marB="0"/>
                </a:tc>
                <a:tc>
                  <a:txBody>
                    <a:bodyPr/>
                    <a:lstStyle/>
                    <a:p>
                      <a:pPr marL="64770">
                        <a:lnSpc>
                          <a:spcPct val="100000"/>
                        </a:lnSpc>
                        <a:spcBef>
                          <a:spcPts val="25"/>
                        </a:spcBef>
                      </a:pPr>
                      <a:r>
                        <a:rPr sz="850" spc="-5" dirty="0">
                          <a:solidFill>
                            <a:srgbClr val="3E3E3E"/>
                          </a:solidFill>
                          <a:latin typeface="Arial" panose="020B0604020202020204"/>
                          <a:cs typeface="Arial" panose="020B0604020202020204"/>
                        </a:rPr>
                        <a:t>Sales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c>
                  <a:txBody>
                    <a:bodyPr/>
                    <a:lstStyle/>
                    <a:p>
                      <a:pPr marR="59690" algn="r">
                        <a:lnSpc>
                          <a:spcPct val="100000"/>
                        </a:lnSpc>
                        <a:spcBef>
                          <a:spcPts val="25"/>
                        </a:spcBef>
                      </a:pPr>
                      <a:r>
                        <a:rPr sz="850" b="1" dirty="0">
                          <a:solidFill>
                            <a:srgbClr val="3E3E3E"/>
                          </a:solidFill>
                          <a:latin typeface="Arial" panose="020B0604020202020204"/>
                          <a:cs typeface="Arial" panose="020B0604020202020204"/>
                        </a:rPr>
                        <a:t>3.12%</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r>
              <a:tr h="185820">
                <a:tc>
                  <a:txBody>
                    <a:bodyPr/>
                    <a:lstStyle/>
                    <a:p>
                      <a:pPr marL="31750">
                        <a:lnSpc>
                          <a:spcPts val="935"/>
                        </a:lnSpc>
                      </a:pPr>
                      <a:r>
                        <a:rPr sz="850" spc="-5" dirty="0">
                          <a:solidFill>
                            <a:srgbClr val="3E3E3E"/>
                          </a:solidFill>
                          <a:latin typeface="Arial" panose="020B0604020202020204"/>
                          <a:cs typeface="Arial" panose="020B0604020202020204"/>
                        </a:rPr>
                        <a:t>as well as improved margins. Encouragingly, management has raised its outlook for fiscal</a:t>
                      </a:r>
                      <a:r>
                        <a:rPr sz="850" spc="9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0" marB="0"/>
                </a:tc>
                <a:tc>
                  <a:txBody>
                    <a:bodyPr/>
                    <a:lstStyle/>
                    <a:p>
                      <a:pPr marL="64770">
                        <a:lnSpc>
                          <a:spcPct val="100000"/>
                        </a:lnSpc>
                        <a:spcBef>
                          <a:spcPts val="25"/>
                        </a:spcBef>
                      </a:pPr>
                      <a:r>
                        <a:rPr sz="850" spc="-5" dirty="0">
                          <a:solidFill>
                            <a:srgbClr val="3E3E3E"/>
                          </a:solidFill>
                          <a:latin typeface="Arial" panose="020B0604020202020204"/>
                          <a:cs typeface="Arial" panose="020B0604020202020204"/>
                        </a:rPr>
                        <a:t>EPS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c>
                  <a:txBody>
                    <a:bodyPr/>
                    <a:lstStyle/>
                    <a:p>
                      <a:pPr marR="59690" algn="r">
                        <a:lnSpc>
                          <a:spcPct val="100000"/>
                        </a:lnSpc>
                        <a:spcBef>
                          <a:spcPts val="25"/>
                        </a:spcBef>
                      </a:pPr>
                      <a:r>
                        <a:rPr sz="850" b="1" dirty="0">
                          <a:solidFill>
                            <a:srgbClr val="3E3E3E"/>
                          </a:solidFill>
                          <a:latin typeface="Arial" panose="020B0604020202020204"/>
                          <a:cs typeface="Arial" panose="020B0604020202020204"/>
                        </a:rPr>
                        <a:t>8.61%</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r>
            </a:tbl>
          </a:graphicData>
        </a:graphic>
      </p:graphicFrame>
      <p:sp>
        <p:nvSpPr>
          <p:cNvPr id="14" name="object 14"/>
          <p:cNvSpPr/>
          <p:nvPr/>
        </p:nvSpPr>
        <p:spPr>
          <a:xfrm>
            <a:off x="7214435" y="871788"/>
            <a:ext cx="0" cy="915035"/>
          </a:xfrm>
          <a:custGeom>
            <a:avLst/>
            <a:gdLst/>
            <a:ahLst/>
            <a:cxnLst/>
            <a:rect l="l" t="t" r="r" b="b"/>
            <a:pathLst>
              <a:path h="915035">
                <a:moveTo>
                  <a:pt x="0" y="0"/>
                </a:moveTo>
                <a:lnTo>
                  <a:pt x="0" y="914734"/>
                </a:lnTo>
              </a:path>
            </a:pathLst>
          </a:custGeom>
          <a:ln w="7686">
            <a:solidFill>
              <a:srgbClr val="CACACA"/>
            </a:solidFill>
          </a:ln>
        </p:spPr>
        <p:txBody>
          <a:bodyPr wrap="square" lIns="0" tIns="0" rIns="0" bIns="0" rtlCol="0"/>
          <a:lstStyle/>
          <a:p/>
        </p:txBody>
      </p:sp>
      <p:sp>
        <p:nvSpPr>
          <p:cNvPr id="15" name="object 15"/>
          <p:cNvSpPr/>
          <p:nvPr/>
        </p:nvSpPr>
        <p:spPr>
          <a:xfrm>
            <a:off x="5238917" y="1786522"/>
            <a:ext cx="1976120" cy="0"/>
          </a:xfrm>
          <a:custGeom>
            <a:avLst/>
            <a:gdLst/>
            <a:ahLst/>
            <a:cxnLst/>
            <a:rect l="l" t="t" r="r" b="b"/>
            <a:pathLst>
              <a:path w="1976120">
                <a:moveTo>
                  <a:pt x="0" y="0"/>
                </a:moveTo>
                <a:lnTo>
                  <a:pt x="1975518" y="0"/>
                </a:lnTo>
              </a:path>
            </a:pathLst>
          </a:custGeom>
          <a:ln w="7686">
            <a:solidFill>
              <a:srgbClr val="CACACA"/>
            </a:solidFill>
          </a:ln>
        </p:spPr>
        <p:txBody>
          <a:bodyPr wrap="square" lIns="0" tIns="0" rIns="0" bIns="0" rtlCol="0"/>
          <a:lstStyle/>
          <a:p/>
        </p:txBody>
      </p:sp>
      <p:sp>
        <p:nvSpPr>
          <p:cNvPr id="17" name="object 17"/>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8" name="object 18"/>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9" name="object 19"/>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20" name="object 20"/>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21" name="object 21"/>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23" name="object 23"/>
          <p:cNvSpPr txBox="1">
            <a:spLocks noGrp="1"/>
          </p:cNvSpPr>
          <p:nvPr>
            <p:ph type="dt" sz="half" idx="6"/>
          </p:nvPr>
        </p:nvSpPr>
        <p:spPr>
          <a:xfrm>
            <a:off x="241300" y="10321925"/>
            <a:ext cx="1871345" cy="132080"/>
          </a:xfrm>
          <a:prstGeom prst="rect">
            <a:avLst/>
          </a:prstGeom>
        </p:spPr>
        <p:txBody>
          <a:bodyPr vert="horz" wrap="square" lIns="0" tIns="1905" rIns="0" bIns="0" rtlCol="0">
            <a:spAutoFit/>
          </a:bodyPr>
          <a:lstStyle/>
          <a:p>
            <a:pPr marL="12700">
              <a:lnSpc>
                <a:spcPct val="100000"/>
              </a:lnSpc>
              <a:spcBef>
                <a:spcPts val="15"/>
              </a:spcBef>
            </a:pPr>
            <a:r>
              <a:rPr spc="-5" dirty="0"/>
              <a:t>SeaBridge Equity</a:t>
            </a:r>
            <a:r>
              <a:rPr spc="-30" dirty="0"/>
              <a:t> </a:t>
            </a:r>
            <a:r>
              <a:rPr spc="-5" dirty="0"/>
              <a:t>Research</a:t>
            </a:r>
            <a:endParaRPr spc="-5" dirty="0"/>
          </a:p>
        </p:txBody>
      </p:sp>
      <p:sp>
        <p:nvSpPr>
          <p:cNvPr id="24" name="object 24"/>
          <p:cNvSpPr txBox="1"/>
          <p:nvPr/>
        </p:nvSpPr>
        <p:spPr>
          <a:xfrm>
            <a:off x="3338830" y="10321925"/>
            <a:ext cx="1703705" cy="13208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hlinkClick r:id="rId3"/>
              </a:rPr>
              <a:t>www.SeaBridge.com</a:t>
            </a:r>
            <a:endParaRPr sz="850">
              <a:latin typeface="Arial" panose="020B0604020202020204"/>
              <a:cs typeface="Arial" panose="020B0604020202020204"/>
            </a:endParaRPr>
          </a:p>
        </p:txBody>
      </p:sp>
      <p:sp>
        <p:nvSpPr>
          <p:cNvPr id="25" name="object 25"/>
          <p:cNvSpPr txBox="1">
            <a:spLocks noGrp="1"/>
          </p:cNvSpPr>
          <p:nvPr>
            <p:ph type="sldNum" sz="quarter" idx="7"/>
          </p:nvPr>
        </p:nvSpPr>
        <p:spPr>
          <a:xfrm>
            <a:off x="6513763" y="10321926"/>
            <a:ext cx="713740" cy="132080"/>
          </a:xfrm>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lang="en-US" spc="-70" dirty="0"/>
              <a:t>6</a:t>
            </a:r>
            <a:endParaRPr lang="en-US" spc="-7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19338" y="9173578"/>
            <a:ext cx="6933565" cy="0"/>
          </a:xfrm>
          <a:custGeom>
            <a:avLst/>
            <a:gdLst/>
            <a:ahLst/>
            <a:cxnLst/>
            <a:rect l="l" t="t" r="r" b="b"/>
            <a:pathLst>
              <a:path w="6933565">
                <a:moveTo>
                  <a:pt x="0" y="0"/>
                </a:moveTo>
                <a:lnTo>
                  <a:pt x="6933531" y="0"/>
                </a:lnTo>
              </a:path>
            </a:pathLst>
          </a:custGeom>
          <a:ln w="7686">
            <a:solidFill>
              <a:srgbClr val="CACACA"/>
            </a:solidFill>
          </a:ln>
        </p:spPr>
        <p:txBody>
          <a:bodyPr wrap="square" lIns="0" tIns="0" rIns="0" bIns="0" rtlCol="0"/>
          <a:lstStyle/>
          <a:p/>
        </p:txBody>
      </p:sp>
      <p:sp>
        <p:nvSpPr>
          <p:cNvPr id="3" name="object 3"/>
          <p:cNvSpPr txBox="1"/>
          <p:nvPr/>
        </p:nvSpPr>
        <p:spPr>
          <a:xfrm>
            <a:off x="302794" y="417094"/>
            <a:ext cx="6964680" cy="1821180"/>
          </a:xfrm>
          <a:prstGeom prst="rect">
            <a:avLst/>
          </a:prstGeom>
        </p:spPr>
        <p:txBody>
          <a:bodyPr vert="horz" wrap="square" lIns="0" tIns="17780" rIns="0" bIns="0" rtlCol="0">
            <a:spAutoFit/>
          </a:bodyPr>
          <a:lstStyle/>
          <a:p>
            <a:pPr>
              <a:lnSpc>
                <a:spcPct val="100000"/>
              </a:lnSpc>
            </a:pPr>
            <a:r>
              <a:rPr sz="1050" b="1" spc="15" dirty="0">
                <a:solidFill>
                  <a:srgbClr val="007F06"/>
                </a:solidFill>
                <a:latin typeface="Arial" panose="020B0604020202020204"/>
                <a:cs typeface="Arial" panose="020B0604020202020204"/>
              </a:rPr>
              <a:t>Valuation</a:t>
            </a:r>
            <a:endParaRPr sz="1050">
              <a:latin typeface="Arial" panose="020B0604020202020204"/>
              <a:cs typeface="Arial" panose="020B0604020202020204"/>
            </a:endParaRPr>
          </a:p>
          <a:p>
            <a:pPr marL="12700" marR="5715" algn="just">
              <a:lnSpc>
                <a:spcPct val="113000"/>
              </a:lnSpc>
              <a:spcBef>
                <a:spcPts val="565"/>
              </a:spcBef>
            </a:pPr>
            <a:r>
              <a:rPr sz="850" spc="-5" dirty="0">
                <a:solidFill>
                  <a:srgbClr val="3E3E3E"/>
                </a:solidFill>
                <a:latin typeface="Arial" panose="020B0604020202020204"/>
                <a:cs typeface="Arial" panose="020B0604020202020204"/>
                <a:sym typeface="+mn-ea"/>
              </a:rPr>
              <a:t>Procter &amp; Gamble shares are down 9% in the year-to-date period but nearly 2.6% over the trailing 12-month period. Stocks in the SeaBridge sub-  industry and the SeaBridge Consumer Staples sector are down 8.8% and 1.9%, respectively, in the year-to-date period. Over the past year, the SeaBridge  sub-industry and the sector are up 2.4% and 1.3%,</a:t>
            </a:r>
            <a:r>
              <a:rPr sz="85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respectively.</a:t>
            </a:r>
            <a:endParaRPr sz="850">
              <a:latin typeface="Arial" panose="020B0604020202020204"/>
              <a:cs typeface="Arial" panose="020B0604020202020204"/>
            </a:endParaRPr>
          </a:p>
          <a:p>
            <a:pPr>
              <a:lnSpc>
                <a:spcPct val="100000"/>
              </a:lnSpc>
              <a:spcBef>
                <a:spcPts val="5"/>
              </a:spcBef>
            </a:pPr>
            <a:endParaRPr sz="850">
              <a:latin typeface="Times New Roman" panose="02020603050405020304"/>
              <a:cs typeface="Times New Roman" panose="02020603050405020304"/>
            </a:endParaRPr>
          </a:p>
          <a:p>
            <a:pPr marL="12700" algn="just">
              <a:lnSpc>
                <a:spcPct val="100000"/>
              </a:lnSpc>
              <a:spcBef>
                <a:spcPts val="5"/>
              </a:spcBef>
            </a:pPr>
            <a:r>
              <a:rPr sz="850" spc="-5" dirty="0">
                <a:solidFill>
                  <a:srgbClr val="3E3E3E"/>
                </a:solidFill>
                <a:latin typeface="Arial" panose="020B0604020202020204"/>
                <a:cs typeface="Arial" panose="020B0604020202020204"/>
                <a:sym typeface="+mn-ea"/>
              </a:rPr>
              <a:t>The S&amp;P 500 index is up 4.5% in the year-to-date period and 23.3% in the past</a:t>
            </a:r>
            <a:r>
              <a:rPr sz="850" spc="1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year.</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715" algn="just">
              <a:lnSpc>
                <a:spcPct val="113000"/>
              </a:lnSpc>
            </a:pPr>
            <a:r>
              <a:rPr sz="850" spc="-5" dirty="0">
                <a:solidFill>
                  <a:srgbClr val="3E3E3E"/>
                </a:solidFill>
                <a:latin typeface="Arial" panose="020B0604020202020204"/>
                <a:cs typeface="Arial" panose="020B0604020202020204"/>
                <a:sym typeface="+mn-ea"/>
              </a:rPr>
              <a:t>The stock is currently trading at 21.4X forward 12-month earnings, which compares to 21.4X for the SeaBridge sub-industry, 18.69X for the SeaBridge  sector and 22.67X for the S&amp;P 500 index.</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6985" algn="just">
              <a:lnSpc>
                <a:spcPct val="113000"/>
              </a:lnSpc>
            </a:pPr>
            <a:r>
              <a:rPr sz="850" spc="-5" dirty="0">
                <a:solidFill>
                  <a:srgbClr val="3E3E3E"/>
                </a:solidFill>
                <a:latin typeface="Arial" panose="020B0604020202020204"/>
                <a:cs typeface="Arial" panose="020B0604020202020204"/>
                <a:sym typeface="+mn-ea"/>
              </a:rPr>
              <a:t>Over the past five years, the stock has traded as high as 26.16X and as low as 16.02X, with a 5-year median of 21.75X. Our Neutral  recommendation</a:t>
            </a:r>
            <a:r>
              <a:rPr sz="850" spc="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indicates</a:t>
            </a:r>
            <a:r>
              <a:rPr sz="850" spc="1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that</a:t>
            </a:r>
            <a:r>
              <a:rPr sz="850" spc="1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the</a:t>
            </a:r>
            <a:r>
              <a:rPr sz="850" spc="1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stock</a:t>
            </a:r>
            <a:r>
              <a:rPr sz="850" spc="1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will</a:t>
            </a:r>
            <a:r>
              <a:rPr sz="850" spc="1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perform</a:t>
            </a:r>
            <a:r>
              <a:rPr sz="850" spc="1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in-line</a:t>
            </a:r>
            <a:r>
              <a:rPr sz="850" spc="1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with</a:t>
            </a:r>
            <a:r>
              <a:rPr sz="850" spc="1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the</a:t>
            </a:r>
            <a:r>
              <a:rPr sz="850" spc="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market.</a:t>
            </a:r>
            <a:r>
              <a:rPr sz="850" spc="1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Our</a:t>
            </a:r>
            <a:r>
              <a:rPr sz="850" spc="1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$134</a:t>
            </a:r>
            <a:r>
              <a:rPr sz="850" spc="1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price</a:t>
            </a:r>
            <a:r>
              <a:rPr sz="850" spc="1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target</a:t>
            </a:r>
            <a:r>
              <a:rPr sz="850" spc="1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reflects</a:t>
            </a:r>
            <a:r>
              <a:rPr sz="850" spc="1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22.66X</a:t>
            </a:r>
            <a:r>
              <a:rPr sz="850" spc="1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forward</a:t>
            </a:r>
            <a:r>
              <a:rPr sz="850" spc="1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12-month</a:t>
            </a:r>
            <a:r>
              <a:rPr sz="850" spc="1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earnings.</a:t>
            </a:r>
            <a:endParaRPr sz="850">
              <a:latin typeface="Arial" panose="020B0604020202020204"/>
              <a:cs typeface="Arial" panose="020B0604020202020204"/>
            </a:endParaRPr>
          </a:p>
        </p:txBody>
      </p:sp>
      <p:sp>
        <p:nvSpPr>
          <p:cNvPr id="4" name="object 4"/>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5" name="object 5"/>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6" name="object 6"/>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7" name="object 7"/>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8" name="object 8"/>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0" name="object 10"/>
          <p:cNvSpPr txBox="1">
            <a:spLocks noGrp="1"/>
          </p:cNvSpPr>
          <p:nvPr>
            <p:ph type="dt" sz="half" idx="6"/>
          </p:nvPr>
        </p:nvSpPr>
        <p:spPr>
          <a:xfrm>
            <a:off x="241300" y="10321925"/>
            <a:ext cx="1928495" cy="132080"/>
          </a:xfrm>
          <a:prstGeom prst="rect">
            <a:avLst/>
          </a:prstGeom>
        </p:spPr>
        <p:txBody>
          <a:bodyPr vert="horz" wrap="square" lIns="0" tIns="1905" rIns="0" bIns="0" rtlCol="0">
            <a:spAutoFit/>
          </a:bodyPr>
          <a:lstStyle/>
          <a:p>
            <a:pPr marL="12700">
              <a:lnSpc>
                <a:spcPct val="100000"/>
              </a:lnSpc>
              <a:spcBef>
                <a:spcPts val="15"/>
              </a:spcBef>
            </a:pPr>
            <a:r>
              <a:rPr spc="-5" dirty="0"/>
              <a:t>SeaBridge Equity</a:t>
            </a:r>
            <a:r>
              <a:rPr spc="-30" dirty="0"/>
              <a:t> </a:t>
            </a:r>
            <a:r>
              <a:rPr spc="-5" dirty="0"/>
              <a:t>Research</a:t>
            </a:r>
            <a:endParaRPr spc="-5" dirty="0"/>
          </a:p>
        </p:txBody>
      </p:sp>
      <p:sp>
        <p:nvSpPr>
          <p:cNvPr id="11" name="object 11"/>
          <p:cNvSpPr txBox="1"/>
          <p:nvPr/>
        </p:nvSpPr>
        <p:spPr>
          <a:xfrm>
            <a:off x="3338830" y="10321925"/>
            <a:ext cx="2487295" cy="13208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www.SeaBridge.com</a:t>
            </a:r>
            <a:endParaRPr sz="850">
              <a:latin typeface="Arial" panose="020B0604020202020204"/>
              <a:cs typeface="Arial" panose="020B0604020202020204"/>
            </a:endParaRPr>
          </a:p>
        </p:txBody>
      </p:sp>
      <p:sp>
        <p:nvSpPr>
          <p:cNvPr id="12" name="object 12"/>
          <p:cNvSpPr txBox="1">
            <a:spLocks noGrp="1"/>
          </p:cNvSpPr>
          <p:nvPr>
            <p:ph type="sldNum" sz="quarter" idx="7"/>
          </p:nvPr>
        </p:nvSpPr>
        <p:spPr>
          <a:xfrm>
            <a:off x="6513763" y="10321926"/>
            <a:ext cx="713740" cy="132080"/>
          </a:xfrm>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lang="en-US" spc="-70" dirty="0"/>
              <a:t>6</a:t>
            </a:r>
            <a:endParaRPr lang="en-US" spc="-70" dirty="0"/>
          </a:p>
        </p:txBody>
      </p:sp>
    </p:spTree>
  </p:cSld>
  <p:clrMapOvr>
    <a:masterClrMapping/>
  </p:clrMapOvr>
</p:sld>
</file>

<file path=ppt/tags/tag1.xml><?xml version="1.0" encoding="utf-8"?>
<p:tagLst xmlns:p="http://schemas.openxmlformats.org/presentationml/2006/main">
  <p:tag name="KSO_WM_UNIT_TABLE_BEAUTIFY" val="smartTable{ee13a53c-2166-4ae6-8a2d-f26eb8b25794}"/>
</p:tagLst>
</file>

<file path=ppt/tags/tag2.xml><?xml version="1.0" encoding="utf-8"?>
<p:tagLst xmlns:p="http://schemas.openxmlformats.org/presentationml/2006/main">
  <p:tag name="KSO_WM_UNIT_TABLE_BEAUTIFY" val="smartTable{18ae2938-16c7-4a28-bc08-83763541eb2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19140</Words>
  <Application>WPS 演示</Application>
  <PresentationFormat>On-screen Show (4:3)</PresentationFormat>
  <Paragraphs>370</Paragraphs>
  <Slides>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6</vt:i4>
      </vt:variant>
    </vt:vector>
  </HeadingPairs>
  <TitlesOfParts>
    <vt:vector size="16" baseType="lpstr">
      <vt:lpstr>Arial</vt:lpstr>
      <vt:lpstr>宋体</vt:lpstr>
      <vt:lpstr>Wingdings</vt:lpstr>
      <vt:lpstr>Arial</vt:lpstr>
      <vt:lpstr>Times New Roman</vt:lpstr>
      <vt:lpstr>Calibri</vt:lpstr>
      <vt:lpstr>微软雅黑</vt:lpstr>
      <vt:lpstr>Arial Unicode MS</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Zacks Equity Research Report for MSFT</dc:title>
  <dc:creator/>
  <dc:subject>Zacks Equity Research Report for MSFT</dc:subject>
  <cp:lastModifiedBy>frank</cp:lastModifiedBy>
  <cp:revision>12</cp:revision>
  <dcterms:created xsi:type="dcterms:W3CDTF">2021-02-28T15:54:00Z</dcterms:created>
  <dcterms:modified xsi:type="dcterms:W3CDTF">2021-03-21T00:00:41Z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2021-02-28T00:00:00Z</vt:filetime>
  </property>
  <property fmtid="{D5CDD505-2E9C-101B-9397-08002B2CF9AE}" pid="3" name="Creator">
    <vt:lpwstr>PD4ML. HTML to PDF Converter for Java (370fx2)</vt:lpwstr>
  </property>
  <property fmtid="{D5CDD505-2E9C-101B-9397-08002B2CF9AE}" pid="4" name="LastSaved">
    <vt:filetime>2021-02-28T00:00:00Z</vt:filetime>
  </property>
  <property fmtid="{D5CDD505-2E9C-101B-9397-08002B2CF9AE}" pid="5" name="KSOProductBuildVer">
    <vt:lpwstr>2052-11.1.0.9513</vt:lpwstr>
  </property>
</Properties>
</file>