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7772400" cy="10058400"/>
  <p:notesSz cx="7772400" cy="100584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3550" y="4207509"/>
            <a:ext cx="6845300" cy="2862580"/>
          </a:xfrm>
          <a:custGeom>
            <a:avLst/>
            <a:gdLst/>
            <a:ahLst/>
            <a:cxnLst/>
            <a:rect l="l" t="t" r="r" b="b"/>
            <a:pathLst>
              <a:path w="6845300" h="2862579">
                <a:moveTo>
                  <a:pt x="0" y="2862580"/>
                </a:moveTo>
                <a:lnTo>
                  <a:pt x="6845300" y="2862580"/>
                </a:lnTo>
                <a:lnTo>
                  <a:pt x="6845300" y="0"/>
                </a:lnTo>
                <a:lnTo>
                  <a:pt x="0" y="0"/>
                </a:lnTo>
                <a:lnTo>
                  <a:pt x="0" y="2862580"/>
                </a:lnTo>
                <a:close/>
              </a:path>
            </a:pathLst>
          </a:custGeom>
          <a:solidFill>
            <a:srgbClr val="EEF2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63550" y="4207509"/>
            <a:ext cx="6845300" cy="2862580"/>
          </a:xfrm>
          <a:custGeom>
            <a:avLst/>
            <a:gdLst/>
            <a:ahLst/>
            <a:cxnLst/>
            <a:rect l="l" t="t" r="r" b="b"/>
            <a:pathLst>
              <a:path w="6845300" h="2862579">
                <a:moveTo>
                  <a:pt x="0" y="2862580"/>
                </a:moveTo>
                <a:lnTo>
                  <a:pt x="6845300" y="2862580"/>
                </a:lnTo>
                <a:lnTo>
                  <a:pt x="6845300" y="0"/>
                </a:lnTo>
                <a:lnTo>
                  <a:pt x="0" y="0"/>
                </a:lnTo>
                <a:lnTo>
                  <a:pt x="0" y="2862580"/>
                </a:lnTo>
                <a:close/>
              </a:path>
            </a:pathLst>
          </a:custGeom>
          <a:ln w="12700">
            <a:solidFill>
              <a:srgbClr val="CAD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5.xml"/><Relationship Id="rId4" Type="http://schemas.openxmlformats.org/officeDocument/2006/relationships/image" Target="../media/image1.png"/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/>
          <p:nvPr/>
        </p:nvSpPr>
        <p:spPr>
          <a:xfrm>
            <a:off x="186372" y="1352550"/>
            <a:ext cx="2152015" cy="5979160"/>
          </a:xfrm>
          <a:custGeom>
            <a:avLst/>
            <a:gdLst/>
            <a:ahLst/>
            <a:cxnLst/>
            <a:rect l="l" t="t" r="r" b="b"/>
            <a:pathLst>
              <a:path w="2152015" h="5979159">
                <a:moveTo>
                  <a:pt x="0" y="5979160"/>
                </a:moveTo>
                <a:lnTo>
                  <a:pt x="2151532" y="5979160"/>
                </a:lnTo>
                <a:lnTo>
                  <a:pt x="2151532" y="0"/>
                </a:lnTo>
                <a:lnTo>
                  <a:pt x="0" y="0"/>
                </a:lnTo>
                <a:lnTo>
                  <a:pt x="0" y="5979160"/>
                </a:lnTo>
                <a:close/>
              </a:path>
            </a:pathLst>
          </a:custGeom>
          <a:solidFill>
            <a:srgbClr val="EEF2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186372" y="1352550"/>
            <a:ext cx="2152015" cy="5979160"/>
          </a:xfrm>
          <a:custGeom>
            <a:avLst/>
            <a:gdLst/>
            <a:ahLst/>
            <a:cxnLst/>
            <a:rect l="l" t="t" r="r" b="b"/>
            <a:pathLst>
              <a:path w="2152015" h="5979159">
                <a:moveTo>
                  <a:pt x="0" y="5979160"/>
                </a:moveTo>
                <a:lnTo>
                  <a:pt x="2151532" y="5979160"/>
                </a:lnTo>
                <a:lnTo>
                  <a:pt x="2151532" y="0"/>
                </a:lnTo>
                <a:lnTo>
                  <a:pt x="0" y="0"/>
                </a:lnTo>
                <a:lnTo>
                  <a:pt x="0" y="5979160"/>
                </a:lnTo>
                <a:close/>
              </a:path>
            </a:pathLst>
          </a:custGeom>
          <a:ln w="12699">
            <a:solidFill>
              <a:srgbClr val="CAD8E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314858" y="1453431"/>
            <a:ext cx="709930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15" dirty="0">
                <a:solidFill>
                  <a:srgbClr val="4F6F87"/>
                </a:solidFill>
                <a:latin typeface="Arial Black" panose="020B0A04020102020204"/>
                <a:cs typeface="Arial Black" panose="020B0A04020102020204"/>
              </a:rPr>
              <a:t>STRATEGY</a:t>
            </a:r>
            <a:endParaRPr sz="900"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08457" y="1720850"/>
            <a:ext cx="1895475" cy="2593340"/>
          </a:xfrm>
          <a:custGeom>
            <a:avLst/>
            <a:gdLst/>
            <a:ahLst/>
            <a:cxnLst/>
            <a:rect l="l" t="t" r="r" b="b"/>
            <a:pathLst>
              <a:path w="1895475" h="2593340">
                <a:moveTo>
                  <a:pt x="0" y="2593340"/>
                </a:moveTo>
                <a:lnTo>
                  <a:pt x="1894992" y="2593340"/>
                </a:lnTo>
                <a:lnTo>
                  <a:pt x="1894992" y="0"/>
                </a:lnTo>
                <a:lnTo>
                  <a:pt x="0" y="0"/>
                </a:lnTo>
                <a:lnTo>
                  <a:pt x="0" y="2593340"/>
                </a:lnTo>
                <a:close/>
              </a:path>
            </a:pathLst>
          </a:custGeom>
          <a:solidFill>
            <a:srgbClr val="EEF2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302103" y="1736576"/>
            <a:ext cx="1909445" cy="118110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just">
              <a:lnSpc>
                <a:spcPts val="900"/>
              </a:lnSpc>
              <a:spcBef>
                <a:spcPts val="215"/>
              </a:spcBef>
            </a:pP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specialist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technology,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media</a:t>
            </a:r>
            <a:r>
              <a:rPr sz="800" spc="-6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and  telecom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sectors, </a:t>
            </a:r>
            <a:r>
              <a:rPr lang="en-US"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SEABRIDGE</a:t>
            </a:r>
            <a:r>
              <a:rPr sz="800" spc="-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concentrated,</a:t>
            </a:r>
            <a:r>
              <a:rPr sz="800" spc="-14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high 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conviction portfolio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rapidly growing,  profitable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companies. Our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quantitative  methodology,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measuring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profitable 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growth,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free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cash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flow yield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800" spc="-14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forward 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visibility,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brings substantial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efficiency  and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discipline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our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fundamental </a:t>
            </a:r>
            <a:r>
              <a:rPr sz="800" spc="-14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based  bottom-up</a:t>
            </a:r>
            <a:r>
              <a:rPr sz="80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research.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2103" y="3108579"/>
            <a:ext cx="1908810" cy="610870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12700" marR="5080" algn="just">
              <a:lnSpc>
                <a:spcPts val="900"/>
              </a:lnSpc>
              <a:spcBef>
                <a:spcPts val="215"/>
              </a:spcBef>
            </a:pP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The managers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have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decades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of 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experience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public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investing,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venture  capital,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corporate governance and 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executive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management </a:t>
            </a:r>
            <a:r>
              <a:rPr sz="800" spc="1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public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800" spc="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private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technology</a:t>
            </a:r>
            <a:r>
              <a:rPr sz="800" spc="-15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20" dirty="0">
                <a:solidFill>
                  <a:srgbClr val="393631"/>
                </a:solidFill>
                <a:latin typeface="Arial" panose="020B0604020202020204"/>
                <a:cs typeface="Arial" panose="020B0604020202020204"/>
              </a:rPr>
              <a:t>companies.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08457" y="1720850"/>
            <a:ext cx="1895475" cy="2593340"/>
          </a:xfrm>
          <a:custGeom>
            <a:avLst/>
            <a:gdLst/>
            <a:ahLst/>
            <a:cxnLst/>
            <a:rect l="l" t="t" r="r" b="b"/>
            <a:pathLst>
              <a:path w="1895475" h="2593340">
                <a:moveTo>
                  <a:pt x="0" y="2593340"/>
                </a:moveTo>
                <a:lnTo>
                  <a:pt x="1894992" y="2593340"/>
                </a:lnTo>
                <a:lnTo>
                  <a:pt x="1894992" y="0"/>
                </a:lnTo>
                <a:lnTo>
                  <a:pt x="0" y="0"/>
                </a:lnTo>
                <a:lnTo>
                  <a:pt x="0" y="2593340"/>
                </a:lnTo>
                <a:close/>
              </a:path>
            </a:pathLst>
          </a:custGeom>
          <a:ln w="12700">
            <a:solidFill>
              <a:srgbClr val="EEF2F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50190" y="4137451"/>
            <a:ext cx="1812925" cy="299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dirty="0">
                <a:solidFill>
                  <a:srgbClr val="4F6F87"/>
                </a:solidFill>
                <a:latin typeface="Arial Black" panose="020B0A04020102020204"/>
                <a:cs typeface="Arial Black" panose="020B0A04020102020204"/>
              </a:rPr>
              <a:t>MARKET CAP</a:t>
            </a:r>
            <a:r>
              <a:rPr sz="900" spc="-90" dirty="0">
                <a:solidFill>
                  <a:srgbClr val="4F6F87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900" spc="-10" dirty="0">
                <a:solidFill>
                  <a:srgbClr val="4F6F87"/>
                </a:solidFill>
                <a:latin typeface="Arial Black" panose="020B0A04020102020204"/>
                <a:cs typeface="Arial Black" panose="020B0A04020102020204"/>
              </a:rPr>
              <a:t>ALLOCATIONS</a:t>
            </a:r>
            <a:endParaRPr sz="900">
              <a:latin typeface="Arial Black" panose="020B0A04020102020204"/>
              <a:cs typeface="Arial Black" panose="020B0A04020102020204"/>
            </a:endParaRPr>
          </a:p>
          <a:p>
            <a:pPr marL="12700">
              <a:lnSpc>
                <a:spcPct val="100000"/>
              </a:lnSpc>
            </a:pPr>
            <a:r>
              <a:rPr sz="900" b="1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dollar</a:t>
            </a:r>
            <a:r>
              <a:rPr sz="900" b="1" spc="-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b="1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weighted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92726" y="9390687"/>
            <a:ext cx="5310505" cy="391160"/>
          </a:xfrm>
          <a:prstGeom prst="rect">
            <a:avLst/>
          </a:prstGeom>
        </p:spPr>
        <p:txBody>
          <a:bodyPr vert="horz" wrap="square" lIns="0" tIns="736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Results are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for the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period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from January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1, 2017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(fund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inception)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through January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31,</a:t>
            </a:r>
            <a:r>
              <a:rPr sz="80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2021.</a:t>
            </a:r>
            <a:endParaRPr sz="80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480"/>
              </a:spcBef>
            </a:pP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Monthly return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percentages are derived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from a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hypothetical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test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account and do not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represent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actual </a:t>
            </a:r>
            <a:r>
              <a:rPr sz="80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capital</a:t>
            </a:r>
            <a:r>
              <a:rPr sz="800" spc="-5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accounts.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graphicFrame>
        <p:nvGraphicFramePr>
          <p:cNvPr id="20" name="object 20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250033" y="4664248"/>
          <a:ext cx="1746250" cy="730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60450"/>
                <a:gridCol w="685800"/>
              </a:tblGrid>
              <a:tr h="2540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900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Below</a:t>
                      </a:r>
                      <a:r>
                        <a:rPr sz="900" spc="-10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$3B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955" marB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165"/>
                        </a:spcBef>
                      </a:pP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2%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0955" marB="0">
                    <a:solidFill>
                      <a:srgbClr val="EEF2F7"/>
                    </a:solidFill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10"/>
                        </a:spcBef>
                      </a:pP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$3B </a:t>
                      </a:r>
                      <a:r>
                        <a:rPr sz="900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-</a:t>
                      </a:r>
                      <a:r>
                        <a:rPr sz="900" spc="-1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$10B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2069" marB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410"/>
                        </a:spcBef>
                      </a:pP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54%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2069" marB="0">
                    <a:solidFill>
                      <a:srgbClr val="EEF2F7"/>
                    </a:solidFill>
                  </a:tcPr>
                </a:tc>
              </a:tr>
              <a:tr h="22258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10"/>
                        </a:spcBef>
                      </a:pPr>
                      <a:r>
                        <a:rPr sz="900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Above</a:t>
                      </a:r>
                      <a:r>
                        <a:rPr sz="900" spc="-10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$10B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2069" marB="0">
                    <a:solidFill>
                      <a:srgbClr val="EEF2F7"/>
                    </a:solidFill>
                  </a:tcPr>
                </a:tc>
                <a:tc>
                  <a:txBody>
                    <a:bodyPr/>
                    <a:lstStyle/>
                    <a:p>
                      <a:pPr marR="43180" algn="r">
                        <a:lnSpc>
                          <a:spcPct val="100000"/>
                        </a:lnSpc>
                        <a:spcBef>
                          <a:spcPts val="410"/>
                        </a:spcBef>
                      </a:pPr>
                      <a:r>
                        <a:rPr sz="900" spc="-5" dirty="0">
                          <a:solidFill>
                            <a:srgbClr val="000101"/>
                          </a:solidFill>
                          <a:latin typeface="Arial" panose="020B0604020202020204"/>
                          <a:cs typeface="Arial" panose="020B0604020202020204"/>
                        </a:rPr>
                        <a:t>44%</a:t>
                      </a:r>
                      <a:endParaRPr sz="9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2069" marB="0">
                    <a:solidFill>
                      <a:srgbClr val="EEF2F7"/>
                    </a:solidFill>
                  </a:tcPr>
                </a:tc>
              </a:tr>
            </a:tbl>
          </a:graphicData>
        </a:graphic>
      </p:graphicFrame>
      <p:pic>
        <p:nvPicPr>
          <p:cNvPr id="43" name="图片 4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3400" y="327025"/>
            <a:ext cx="3791585" cy="507365"/>
          </a:xfrm>
          <a:prstGeom prst="rect">
            <a:avLst/>
          </a:prstGeom>
        </p:spPr>
      </p:pic>
      <p:sp>
        <p:nvSpPr>
          <p:cNvPr id="39" name="object 2"/>
          <p:cNvSpPr/>
          <p:nvPr/>
        </p:nvSpPr>
        <p:spPr>
          <a:xfrm>
            <a:off x="2713355" y="1352550"/>
            <a:ext cx="4272280" cy="24193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p/>
        </p:txBody>
      </p:sp>
      <p:pic>
        <p:nvPicPr>
          <p:cNvPr id="40" name="图片 39" descr="port-ret-mom-80%"/>
          <p:cNvPicPr>
            <a:picLocks noChangeAspect="1"/>
          </p:cNvPicPr>
          <p:nvPr/>
        </p:nvPicPr>
        <p:blipFill>
          <a:blip r:embed="rId4"/>
          <a:srcRect t="-693" r="618"/>
          <a:stretch>
            <a:fillRect/>
          </a:stretch>
        </p:blipFill>
        <p:spPr>
          <a:xfrm>
            <a:off x="179705" y="7331710"/>
            <a:ext cx="5985510" cy="1768475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65215" y="7352030"/>
            <a:ext cx="1070610" cy="1748155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489835" y="3852545"/>
            <a:ext cx="5054600" cy="31203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object 19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443230" y="1301950"/>
          <a:ext cx="3208655" cy="276288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96110"/>
                <a:gridCol w="679450"/>
                <a:gridCol w="633094"/>
              </a:tblGrid>
              <a:tr h="2168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340"/>
                        </a:spcBef>
                      </a:pPr>
                      <a:r>
                        <a:rPr sz="900" spc="-15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RISK</a:t>
                      </a:r>
                      <a:r>
                        <a:rPr sz="900" spc="-60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 </a:t>
                      </a:r>
                      <a:r>
                        <a:rPr sz="900" spc="-15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MEASUREMENTS</a:t>
                      </a:r>
                      <a:endParaRPr sz="900">
                        <a:latin typeface="Arial Black" panose="020B0A04020102020204"/>
                        <a:cs typeface="Arial Black" panose="020B0A04020102020204"/>
                      </a:endParaRPr>
                    </a:p>
                  </a:txBody>
                  <a:tcPr marL="0" marR="0" marT="4318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700" b="1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FUND</a:t>
                      </a:r>
                      <a:endParaRPr sz="7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429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700" b="1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S&amp;P</a:t>
                      </a:r>
                      <a:r>
                        <a:rPr sz="700" b="1" spc="-114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00" b="1" spc="-5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500-TR</a:t>
                      </a:r>
                      <a:endParaRPr sz="70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4290" marB="0"/>
                </a:tc>
              </a:tr>
              <a:tr h="16259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Standard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Deviation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25.2%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460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1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16.1%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14604" marB="0"/>
                </a:tc>
              </a:tr>
              <a:tr h="1709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b="1" spc="-1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Tracking </a:t>
                      </a: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Error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4.4%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</a:tr>
              <a:tr h="174974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Upside</a:t>
                      </a:r>
                      <a:r>
                        <a:rPr sz="750" b="1" spc="-1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Capture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187.6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034" marB="0"/>
                </a:tc>
              </a:tr>
              <a:tr h="18126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90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Downside</a:t>
                      </a:r>
                      <a:r>
                        <a:rPr sz="750" b="1" spc="-1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Capture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413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40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83.5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0480" marB="0"/>
                </a:tc>
              </a:tr>
              <a:tr h="173926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Downside Deviation </a:t>
                      </a: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(below</a:t>
                      </a:r>
                      <a:r>
                        <a:rPr sz="750" b="1" spc="-1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0%)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15.1%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034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0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10.3%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6034" marB="0"/>
                </a:tc>
              </a:tr>
              <a:tr h="1709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Sortino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Ratio</a:t>
                      </a:r>
                      <a:r>
                        <a:rPr sz="750" b="1" spc="-1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(0%)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2.2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1.5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</a:tr>
              <a:tr h="17097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Greatest Monthly</a:t>
                      </a:r>
                      <a:r>
                        <a:rPr sz="750" b="1" spc="-1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Loss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-25.0%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-12.4%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</a:tr>
              <a:tr h="1818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Maximum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Drawdown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9144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-29.6%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180"/>
                        </a:spcBef>
                      </a:pPr>
                      <a:r>
                        <a:rPr sz="750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-19.6%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22860" marB="0"/>
                </a:tc>
              </a:tr>
              <a:tr h="400013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sz="900" spc="-15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REGRESSION</a:t>
                      </a:r>
                      <a:r>
                        <a:rPr sz="900" spc="-65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 </a:t>
                      </a:r>
                      <a:r>
                        <a:rPr sz="900" spc="-30" dirty="0">
                          <a:solidFill>
                            <a:srgbClr val="053266"/>
                          </a:solidFill>
                          <a:latin typeface="Arial Black" panose="020B0A04020102020204"/>
                          <a:cs typeface="Arial Black" panose="020B0A04020102020204"/>
                        </a:rPr>
                        <a:t>STATISTICS</a:t>
                      </a:r>
                      <a:endParaRPr sz="900">
                        <a:latin typeface="Arial Black" panose="020B0A04020102020204"/>
                        <a:cs typeface="Arial Black" panose="020B0A04020102020204"/>
                      </a:endParaRPr>
                    </a:p>
                    <a:p>
                      <a:pPr marL="31750">
                        <a:lnSpc>
                          <a:spcPct val="100000"/>
                        </a:lnSpc>
                        <a:spcBef>
                          <a:spcPts val="400"/>
                        </a:spcBef>
                      </a:pPr>
                      <a:r>
                        <a:rPr sz="750" b="1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Monthly</a:t>
                      </a:r>
                      <a:r>
                        <a:rPr sz="750" b="1" spc="-3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Alpha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5461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360"/>
                        </a:spcBef>
                      </a:pPr>
                      <a:r>
                        <a:rPr sz="700" b="1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S&amp;P</a:t>
                      </a:r>
                      <a:r>
                        <a:rPr sz="700" b="1" spc="-114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00" b="1" spc="-5" dirty="0">
                          <a:solidFill>
                            <a:srgbClr val="506F87"/>
                          </a:solidFill>
                          <a:latin typeface="Arial" panose="020B0604020202020204"/>
                          <a:cs typeface="Arial" panose="020B0604020202020204"/>
                        </a:rPr>
                        <a:t>500-TR</a:t>
                      </a:r>
                      <a:endParaRPr sz="700">
                        <a:latin typeface="Arial" panose="020B0604020202020204"/>
                        <a:cs typeface="Arial" panose="020B0604020202020204"/>
                      </a:endParaRPr>
                    </a:p>
                    <a:p>
                      <a:pPr marL="384175">
                        <a:lnSpc>
                          <a:spcPct val="100000"/>
                        </a:lnSpc>
                        <a:spcBef>
                          <a:spcPts val="710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1.1%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B="0"/>
                </a:tc>
              </a:tr>
              <a:tr h="18992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Annualized</a:t>
                      </a:r>
                      <a:r>
                        <a:rPr sz="750" b="1" spc="-3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 </a:t>
                      </a: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Alpha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13.4%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</a:tr>
              <a:tr h="194548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Beta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1.3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</a:tr>
              <a:tr h="19431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R-Squared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7465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0.7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7465" marB="0"/>
                </a:tc>
              </a:tr>
              <a:tr h="179920">
                <a:tc>
                  <a:txBody>
                    <a:bodyPr/>
                    <a:lstStyle/>
                    <a:p>
                      <a:pPr marL="31750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b="1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Correlation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700">
                        <a:latin typeface="Times New Roman" panose="02020603050405020304"/>
                        <a:cs typeface="Times New Roman" panose="02020603050405020304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24130" algn="r">
                        <a:lnSpc>
                          <a:spcPct val="100000"/>
                        </a:lnSpc>
                        <a:spcBef>
                          <a:spcPts val="255"/>
                        </a:spcBef>
                      </a:pPr>
                      <a:r>
                        <a:rPr sz="750" spc="-5" dirty="0">
                          <a:solidFill>
                            <a:srgbClr val="67686B"/>
                          </a:solidFill>
                          <a:latin typeface="Arial" panose="020B0604020202020204"/>
                          <a:cs typeface="Arial" panose="020B0604020202020204"/>
                        </a:rPr>
                        <a:t>0.8</a:t>
                      </a:r>
                      <a:endParaRPr sz="750">
                        <a:latin typeface="Arial" panose="020B0604020202020204"/>
                        <a:cs typeface="Arial" panose="020B0604020202020204"/>
                      </a:endParaRPr>
                    </a:p>
                  </a:txBody>
                  <a:tcPr marL="0" marR="0" marT="32384" marB="0"/>
                </a:tc>
              </a:tr>
            </a:tbl>
          </a:graphicData>
        </a:graphic>
      </p:graphicFrame>
      <p:sp>
        <p:nvSpPr>
          <p:cNvPr id="20" name="object 20"/>
          <p:cNvSpPr txBox="1"/>
          <p:nvPr/>
        </p:nvSpPr>
        <p:spPr>
          <a:xfrm>
            <a:off x="4189241" y="1223391"/>
            <a:ext cx="120205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000" spc="-2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RISK VS</a:t>
            </a:r>
            <a:r>
              <a:rPr sz="1000" spc="-16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000" spc="-2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RETURN</a:t>
            </a:r>
            <a:endParaRPr sz="1000">
              <a:latin typeface="Arial Black" panose="020B0A04020102020204"/>
              <a:cs typeface="Arial Black" panose="020B0A04020102020204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054850" y="3611598"/>
            <a:ext cx="156464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800" b="1" spc="-1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STANDARD </a:t>
            </a:r>
            <a:r>
              <a:rPr sz="800" b="1" spc="-10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DEVIATION</a:t>
            </a:r>
            <a:endParaRPr sz="800">
              <a:latin typeface="Arial" panose="020B0604020202020204"/>
              <a:cs typeface="Arial" panose="020B0604020202020204"/>
            </a:endParaRPr>
          </a:p>
          <a:p>
            <a:pPr algn="ctr">
              <a:lnSpc>
                <a:spcPct val="100000"/>
              </a:lnSpc>
            </a:pPr>
            <a:r>
              <a:rPr sz="800" b="1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(greater numbers = greater</a:t>
            </a:r>
            <a:r>
              <a:rPr sz="800" b="1" spc="-90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risk)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896131" y="1691281"/>
            <a:ext cx="139065" cy="1604010"/>
          </a:xfrm>
          <a:prstGeom prst="rect">
            <a:avLst/>
          </a:prstGeom>
        </p:spPr>
        <p:txBody>
          <a:bodyPr vert="vert270" wrap="square" lIns="0" tIns="31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sz="800" b="1" spc="-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ANNUALIZED </a:t>
            </a:r>
            <a:r>
              <a:rPr sz="800" b="1" spc="-20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RATE </a:t>
            </a:r>
            <a:r>
              <a:rPr sz="800" b="1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800" b="1" spc="-4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800" b="1" spc="-5" dirty="0">
                <a:solidFill>
                  <a:srgbClr val="4F6F87"/>
                </a:solidFill>
                <a:latin typeface="Arial" panose="020B0604020202020204"/>
                <a:cs typeface="Arial" panose="020B0604020202020204"/>
              </a:rPr>
              <a:t>RETURN</a:t>
            </a: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18613" y="7089898"/>
            <a:ext cx="7010400" cy="2686685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38430" algn="just">
              <a:lnSpc>
                <a:spcPct val="100000"/>
              </a:lnSpc>
              <a:spcBef>
                <a:spcPts val="450"/>
              </a:spcBef>
            </a:pPr>
            <a:r>
              <a:rPr sz="1000" spc="-2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PERFORMANCE</a:t>
            </a:r>
            <a:r>
              <a:rPr sz="1000" spc="-7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 </a:t>
            </a:r>
            <a:r>
              <a:rPr sz="1000" spc="-20" dirty="0">
                <a:solidFill>
                  <a:srgbClr val="053266"/>
                </a:solidFill>
                <a:latin typeface="Arial Black" panose="020B0A04020102020204"/>
                <a:cs typeface="Arial Black" panose="020B0A04020102020204"/>
              </a:rPr>
              <a:t>NOTES</a:t>
            </a:r>
            <a:endParaRPr sz="1000">
              <a:latin typeface="Arial Black" panose="020B0A04020102020204"/>
              <a:cs typeface="Arial Black" panose="020B0A04020102020204"/>
            </a:endParaRPr>
          </a:p>
          <a:p>
            <a:pPr marL="156210" marR="6350" algn="just">
              <a:lnSpc>
                <a:spcPct val="100000"/>
              </a:lnSpc>
              <a:spcBef>
                <a:spcPts val="225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This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document is not intended as and does not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constitute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 offer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 sell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securities to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 person, or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 solicitation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any person of any offer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purchase any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securities. Such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 offer or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solicitation can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only be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made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confidential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Offering Circular 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Partnership.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6985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foregoing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have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been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compiled,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reviewed,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or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audited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by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independent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accountant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non-year-end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results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are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subject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adjustment.</a:t>
            </a:r>
            <a:r>
              <a:rPr sz="650" spc="-4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results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portrayed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for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  reflect the reinvestment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dividends and other earnings 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deduction 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costs,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management fees charged to the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5080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While the General Partner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believes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that to-date, the Partnership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has been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managed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with an investment philosophy 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methodology similar to that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described in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Partnership’s Offering  Circular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that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will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used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manage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future,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future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investments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will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made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under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different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economic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conditions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different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securities.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should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not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assumed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investors will experience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returns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future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if 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any,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comparable to those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discussed above.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performance discussed herein does not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reflect the General Partner’s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performance in all  different economic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cycles.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6350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information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given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above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is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historic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should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not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taken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as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indication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future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performance.</a:t>
            </a:r>
            <a:r>
              <a:rPr sz="650" spc="-3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General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believes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that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comparison</a:t>
            </a:r>
            <a:r>
              <a:rPr sz="650" spc="-2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performance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single market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index is inappropriate.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Partnership’s portfolio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may contain cash, fixed-income securities,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options and other derivative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securities, may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include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short sales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securities,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margin trading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may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not be as diversified as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market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indices</a:t>
            </a:r>
            <a:r>
              <a:rPr sz="650" spc="-1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shown.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6350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Both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indices are unmanaged,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market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weighted, 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reflect the reinvestment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dividends. Due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 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differences among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Partnership’s portfolio 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performance 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equity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market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indices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shown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above, </a:t>
            </a:r>
            <a:r>
              <a:rPr sz="650" spc="-1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however,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General Partner cautions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potential investors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that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such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index is directly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comparable to 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investment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strategy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1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7620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This</a:t>
            </a:r>
            <a:r>
              <a:rPr sz="650" spc="-4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information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omits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most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information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material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decision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whether</a:t>
            </a:r>
            <a:r>
              <a:rPr sz="650" spc="-4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partnership.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person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should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rely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any</a:t>
            </a:r>
            <a:r>
              <a:rPr sz="650" spc="-4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information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this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document,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but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should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rely</a:t>
            </a:r>
            <a:r>
              <a:rPr sz="650" spc="-3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exclusively  on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Offering Circular in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considering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whether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 in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Partnership.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5715" algn="just">
              <a:lnSpc>
                <a:spcPct val="100000"/>
              </a:lnSpc>
              <a:spcBef>
                <a:spcPts val="400"/>
              </a:spcBef>
            </a:pP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S&amp;P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500-TR is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total return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S&amp;P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500, which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refers to the capital Standard &amp; Poor’s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500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Index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with dividends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reinvested. It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generally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represents the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aggregate price changes in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 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largest 500 U.S. publicly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traded companies. Planting Ground Fund seeks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absolute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returns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irrespective of indices and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cites them for comparative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purposes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only.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56210" marR="5715" algn="just">
              <a:lnSpc>
                <a:spcPct val="100000"/>
              </a:lnSpc>
              <a:spcBef>
                <a:spcPts val="400"/>
              </a:spcBef>
            </a:pP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Numerical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data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compiled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by</a:t>
            </a:r>
            <a:r>
              <a:rPr sz="650" spc="-5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ALPS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Fund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Services,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Inc.,</a:t>
            </a:r>
            <a:r>
              <a:rPr sz="650" spc="-5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Administrator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Fund.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Fund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returns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reflect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net</a:t>
            </a:r>
            <a:r>
              <a:rPr sz="650" spc="-2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investment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results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single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contribution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at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beginning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of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the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period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with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no 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subsequent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additions or withdrawals.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Based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on information believed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to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be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correct,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but </a:t>
            </a:r>
            <a:r>
              <a:rPr sz="650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subject to revision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and audit</a:t>
            </a:r>
            <a:r>
              <a:rPr sz="650" spc="-1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650" spc="-5" dirty="0">
                <a:solidFill>
                  <a:srgbClr val="67686B"/>
                </a:solidFill>
                <a:latin typeface="Arial" panose="020B0604020202020204"/>
                <a:cs typeface="Arial" panose="020B0604020202020204"/>
              </a:rPr>
              <a:t>adjustment.</a:t>
            </a:r>
            <a:endParaRPr sz="6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endParaRPr sz="8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6656951" y="1883829"/>
            <a:ext cx="66635" cy="6749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5905232" y="2542901"/>
            <a:ext cx="66635" cy="674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5184521" y="2618100"/>
            <a:ext cx="666750" cy="165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solidFill>
                  <a:srgbClr val="58595B"/>
                </a:solidFill>
                <a:latin typeface="Arial" panose="020B0604020202020204"/>
                <a:cs typeface="Arial" panose="020B0604020202020204"/>
              </a:rPr>
              <a:t>S&amp;P</a:t>
            </a:r>
            <a:r>
              <a:rPr sz="900" spc="-80" dirty="0">
                <a:solidFill>
                  <a:srgbClr val="58595B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sz="900" spc="-5" dirty="0">
                <a:solidFill>
                  <a:srgbClr val="58595B"/>
                </a:solidFill>
                <a:latin typeface="Arial" panose="020B0604020202020204"/>
                <a:cs typeface="Arial" panose="020B0604020202020204"/>
              </a:rPr>
              <a:t>500-TR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6292585" y="1913814"/>
            <a:ext cx="287020" cy="16510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900" dirty="0">
                <a:solidFill>
                  <a:srgbClr val="58595B"/>
                </a:solidFill>
                <a:latin typeface="Arial" panose="020B0604020202020204"/>
                <a:cs typeface="Arial" panose="020B0604020202020204"/>
              </a:rPr>
              <a:t>Fund</a:t>
            </a:r>
            <a:endParaRPr sz="900">
              <a:latin typeface="Arial" panose="020B0604020202020204"/>
              <a:cs typeface="Arial" panose="020B0604020202020204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4611398" y="1688016"/>
            <a:ext cx="0" cy="1463675"/>
          </a:xfrm>
          <a:custGeom>
            <a:avLst/>
            <a:gdLst/>
            <a:ahLst/>
            <a:cxnLst/>
            <a:rect l="l" t="t" r="r" b="b"/>
            <a:pathLst>
              <a:path h="1463675">
                <a:moveTo>
                  <a:pt x="0" y="1463329"/>
                </a:moveTo>
                <a:lnTo>
                  <a:pt x="0" y="0"/>
                </a:lnTo>
              </a:path>
            </a:pathLst>
          </a:custGeom>
          <a:ln w="9458">
            <a:solidFill>
              <a:srgbClr val="C0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4611398" y="3151345"/>
            <a:ext cx="2430780" cy="0"/>
          </a:xfrm>
          <a:custGeom>
            <a:avLst/>
            <a:gdLst/>
            <a:ahLst/>
            <a:cxnLst/>
            <a:rect l="l" t="t" r="r" b="b"/>
            <a:pathLst>
              <a:path w="2430779">
                <a:moveTo>
                  <a:pt x="0" y="0"/>
                </a:moveTo>
                <a:lnTo>
                  <a:pt x="2430157" y="0"/>
                </a:lnTo>
              </a:path>
            </a:pathLst>
          </a:custGeom>
          <a:ln w="9578">
            <a:solidFill>
              <a:srgbClr val="C0BFB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4502300" y="3237536"/>
            <a:ext cx="1832610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07670" algn="l"/>
                <a:tab pos="784225" algn="l"/>
                <a:tab pos="1169035" algn="l"/>
                <a:tab pos="1578610" algn="l"/>
              </a:tabLst>
            </a:pPr>
            <a:r>
              <a:rPr sz="1425" spc="-7" baseline="3000" dirty="0">
                <a:latin typeface="Arial" panose="020B0604020202020204"/>
                <a:cs typeface="Arial" panose="020B0604020202020204"/>
              </a:rPr>
              <a:t>0</a:t>
            </a:r>
            <a:r>
              <a:rPr sz="1425" baseline="3000" dirty="0">
                <a:latin typeface="Arial" panose="020B0604020202020204"/>
                <a:cs typeface="Arial" panose="020B0604020202020204"/>
              </a:rPr>
              <a:t>%</a:t>
            </a:r>
            <a:r>
              <a:rPr sz="1425" baseline="3000" dirty="0">
                <a:latin typeface="Arial" panose="020B0604020202020204"/>
                <a:cs typeface="Arial" panose="020B0604020202020204"/>
              </a:rPr>
              <a:t>	</a:t>
            </a:r>
            <a:r>
              <a:rPr sz="950" spc="-5" dirty="0">
                <a:latin typeface="Arial" panose="020B0604020202020204"/>
                <a:cs typeface="Arial" panose="020B0604020202020204"/>
              </a:rPr>
              <a:t>5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r>
              <a:rPr sz="950" dirty="0">
                <a:latin typeface="Arial" panose="020B0604020202020204"/>
                <a:cs typeface="Arial" panose="020B0604020202020204"/>
              </a:rPr>
              <a:t>	</a:t>
            </a:r>
            <a:r>
              <a:rPr sz="950" spc="-5" dirty="0">
                <a:latin typeface="Arial" panose="020B0604020202020204"/>
                <a:cs typeface="Arial" panose="020B0604020202020204"/>
              </a:rPr>
              <a:t>10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r>
              <a:rPr sz="950" dirty="0">
                <a:latin typeface="Arial" panose="020B0604020202020204"/>
                <a:cs typeface="Arial" panose="020B0604020202020204"/>
              </a:rPr>
              <a:t>	</a:t>
            </a:r>
            <a:r>
              <a:rPr sz="1425" spc="-7" baseline="3000" dirty="0">
                <a:latin typeface="Arial" panose="020B0604020202020204"/>
                <a:cs typeface="Arial" panose="020B0604020202020204"/>
              </a:rPr>
              <a:t>15</a:t>
            </a:r>
            <a:r>
              <a:rPr sz="1425" baseline="3000" dirty="0">
                <a:latin typeface="Arial" panose="020B0604020202020204"/>
                <a:cs typeface="Arial" panose="020B0604020202020204"/>
              </a:rPr>
              <a:t>%</a:t>
            </a:r>
            <a:r>
              <a:rPr sz="1425" baseline="3000" dirty="0">
                <a:latin typeface="Arial" panose="020B0604020202020204"/>
                <a:cs typeface="Arial" panose="020B0604020202020204"/>
              </a:rPr>
              <a:t>	</a:t>
            </a:r>
            <a:r>
              <a:rPr sz="950" spc="-5" dirty="0">
                <a:latin typeface="Arial" panose="020B0604020202020204"/>
                <a:cs typeface="Arial" panose="020B0604020202020204"/>
              </a:rPr>
              <a:t>20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endParaRPr sz="9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6484120" y="3229465"/>
            <a:ext cx="693420" cy="17272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  <a:tabLst>
                <a:tab pos="438150" algn="l"/>
              </a:tabLst>
            </a:pPr>
            <a:r>
              <a:rPr sz="950" spc="-5" dirty="0">
                <a:latin typeface="Arial" panose="020B0604020202020204"/>
                <a:cs typeface="Arial" panose="020B0604020202020204"/>
              </a:rPr>
              <a:t>25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r>
              <a:rPr sz="950" dirty="0">
                <a:latin typeface="Arial" panose="020B0604020202020204"/>
                <a:cs typeface="Arial" panose="020B0604020202020204"/>
              </a:rPr>
              <a:t>	</a:t>
            </a:r>
            <a:r>
              <a:rPr sz="950" spc="-5" dirty="0">
                <a:latin typeface="Arial" panose="020B0604020202020204"/>
                <a:cs typeface="Arial" panose="020B0604020202020204"/>
              </a:rPr>
              <a:t>30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endParaRPr sz="950">
              <a:latin typeface="Arial" panose="020B0604020202020204"/>
              <a:cs typeface="Arial" panose="020B0604020202020204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228070" y="1586337"/>
            <a:ext cx="271145" cy="1631314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32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40</a:t>
            </a:r>
            <a:r>
              <a:rPr sz="950" dirty="0">
                <a:latin typeface="Arial" panose="020B0604020202020204"/>
                <a:cs typeface="Arial" panose="020B0604020202020204"/>
              </a:rPr>
              <a:t>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22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35%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30%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25%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20%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15%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12700">
              <a:lnSpc>
                <a:spcPct val="100000"/>
              </a:lnSpc>
              <a:spcBef>
                <a:spcPts val="33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10%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76200">
              <a:lnSpc>
                <a:spcPct val="100000"/>
              </a:lnSpc>
              <a:spcBef>
                <a:spcPts val="200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5%</a:t>
            </a:r>
            <a:endParaRPr sz="950">
              <a:latin typeface="Arial" panose="020B0604020202020204"/>
              <a:cs typeface="Arial" panose="020B0604020202020204"/>
            </a:endParaRPr>
          </a:p>
          <a:p>
            <a:pPr marL="76200">
              <a:lnSpc>
                <a:spcPct val="100000"/>
              </a:lnSpc>
              <a:spcBef>
                <a:spcPts val="355"/>
              </a:spcBef>
            </a:pPr>
            <a:r>
              <a:rPr sz="950" spc="-5" dirty="0">
                <a:latin typeface="Arial" panose="020B0604020202020204"/>
                <a:cs typeface="Arial" panose="020B0604020202020204"/>
              </a:rPr>
              <a:t>0%</a:t>
            </a:r>
            <a:endParaRPr sz="950">
              <a:latin typeface="Arial" panose="020B0604020202020204"/>
              <a:cs typeface="Arial" panose="020B0604020202020204"/>
            </a:endParaRP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61185" y="345440"/>
            <a:ext cx="3791585" cy="507365"/>
          </a:xfrm>
          <a:prstGeom prst="rect">
            <a:avLst/>
          </a:prstGeom>
        </p:spPr>
      </p:pic>
      <p:sp>
        <p:nvSpPr>
          <p:cNvPr id="33" name="文本框 32"/>
          <p:cNvSpPr txBox="1"/>
          <p:nvPr/>
        </p:nvSpPr>
        <p:spPr>
          <a:xfrm>
            <a:off x="765175" y="5150485"/>
            <a:ext cx="57188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en-US" altLang="zh-CN"/>
              <a:t>		</a:t>
            </a:r>
            <a:r>
              <a:rPr lang="en-US" altLang="zh-CN" b="1"/>
              <a:t>Latest AI Poftfolio:</a:t>
            </a:r>
            <a:endParaRPr lang="en-US" altLang="zh-CN" b="1"/>
          </a:p>
          <a:p>
            <a:endParaRPr lang="en-US" altLang="zh-CN" b="1"/>
          </a:p>
          <a:p>
            <a:r>
              <a:rPr lang="en-US" altLang="zh-CN" b="1"/>
              <a:t>	       NKE    PG    MSFT    V   AMGN    CRM     </a:t>
            </a:r>
            <a:endParaRPr lang="en-US" altLang="zh-CN" b="1"/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424f010d-55bd-4cd9-a98c-30f51315f1a5}"/>
</p:tagLst>
</file>

<file path=ppt/tags/tag2.xml><?xml version="1.0" encoding="utf-8"?>
<p:tagLst xmlns:p="http://schemas.openxmlformats.org/presentationml/2006/main">
  <p:tag name="KSO_WM_UNIT_TABLE_BEAUTIFY" val="smartTable{023fc0d1-3d06-4926-9110-55ccf8d85ef5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7686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4355</Words>
  <Application>WPS 演示</Application>
  <PresentationFormat>On-screen Show (4:3)</PresentationFormat>
  <Paragraphs>134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12" baseType="lpstr">
      <vt:lpstr>Arial</vt:lpstr>
      <vt:lpstr>宋体</vt:lpstr>
      <vt:lpstr>Wingdings</vt:lpstr>
      <vt:lpstr>Arial</vt:lpstr>
      <vt:lpstr>Arial Black</vt:lpstr>
      <vt:lpstr>Times New Roman</vt:lpstr>
      <vt:lpstr>Calibri</vt:lpstr>
      <vt:lpstr>微软雅黑</vt:lpstr>
      <vt:lpstr>Arial Unicode MS</vt:lpstr>
      <vt:lpstr>Office Theme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frank</cp:lastModifiedBy>
  <cp:revision>1</cp:revision>
  <dcterms:created xsi:type="dcterms:W3CDTF">2021-02-28T20:10:56Z</dcterms:created>
  <dcterms:modified xsi:type="dcterms:W3CDTF">2021-02-28T20:10:56Z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2021-02-05T00:00:00Z</vt:filetime>
  </property>
  <property fmtid="{D5CDD505-2E9C-101B-9397-08002B2CF9AE}" pid="3" name="Creator">
    <vt:lpwstr>Adobe InDesign 15.1 (Macintosh)</vt:lpwstr>
  </property>
  <property fmtid="{D5CDD505-2E9C-101B-9397-08002B2CF9AE}" pid="4" name="LastSaved">
    <vt:filetime>2021-02-28T00:00:00Z</vt:filetime>
  </property>
  <property fmtid="{D5CDD505-2E9C-101B-9397-08002B2CF9AE}" pid="5" name="KSOProductBuildVer">
    <vt:lpwstr>2052-11.1.0.9513</vt:lpwstr>
  </property>
</Properties>
</file>