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3550" y="4207509"/>
            <a:ext cx="6845300" cy="2862580"/>
          </a:xfrm>
          <a:custGeom>
            <a:avLst/>
            <a:gdLst/>
            <a:ahLst/>
            <a:cxnLst/>
            <a:rect l="l" t="t" r="r" b="b"/>
            <a:pathLst>
              <a:path w="6845300" h="2862579">
                <a:moveTo>
                  <a:pt x="0" y="2862580"/>
                </a:moveTo>
                <a:lnTo>
                  <a:pt x="6845300" y="2862580"/>
                </a:lnTo>
                <a:lnTo>
                  <a:pt x="6845300" y="0"/>
                </a:lnTo>
                <a:lnTo>
                  <a:pt x="0" y="0"/>
                </a:lnTo>
                <a:lnTo>
                  <a:pt x="0" y="2862580"/>
                </a:lnTo>
                <a:close/>
              </a:path>
            </a:pathLst>
          </a:custGeom>
          <a:solidFill>
            <a:srgbClr val="EEF2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463550" y="4207509"/>
            <a:ext cx="6845300" cy="2862580"/>
          </a:xfrm>
          <a:custGeom>
            <a:avLst/>
            <a:gdLst/>
            <a:ahLst/>
            <a:cxnLst/>
            <a:rect l="l" t="t" r="r" b="b"/>
            <a:pathLst>
              <a:path w="6845300" h="2862579">
                <a:moveTo>
                  <a:pt x="0" y="2862580"/>
                </a:moveTo>
                <a:lnTo>
                  <a:pt x="6845300" y="2862580"/>
                </a:lnTo>
                <a:lnTo>
                  <a:pt x="6845300" y="0"/>
                </a:lnTo>
                <a:lnTo>
                  <a:pt x="0" y="0"/>
                </a:lnTo>
                <a:lnTo>
                  <a:pt x="0" y="2862580"/>
                </a:lnTo>
                <a:close/>
              </a:path>
            </a:pathLst>
          </a:custGeom>
          <a:ln w="12700">
            <a:solidFill>
              <a:srgbClr val="CAD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dnorwood.com/" TargetMode="External"/><Relationship Id="rId3" Type="http://schemas.openxmlformats.org/officeDocument/2006/relationships/hyperlink" Target="mailto:info@radnorwood.com" TargetMode="Externa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dnorwood.com/" TargetMode="External"/><Relationship Id="rId3" Type="http://schemas.openxmlformats.org/officeDocument/2006/relationships/hyperlink" Target="mailto:info@radnorwood.com" TargetMode="External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24914" y="3853929"/>
            <a:ext cx="250190" cy="15684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50" spc="5" b="1">
                <a:solidFill>
                  <a:srgbClr val="506F87"/>
                </a:solidFill>
                <a:latin typeface="Arial"/>
                <a:cs typeface="Arial"/>
              </a:rPr>
              <a:t>S&amp;P</a:t>
            </a:r>
            <a:endParaRPr sz="85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607310" y="3916007"/>
          <a:ext cx="4885055" cy="34905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00350"/>
                <a:gridCol w="1534795"/>
                <a:gridCol w="550545"/>
              </a:tblGrid>
              <a:tr h="261171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900" spc="-15">
                          <a:solidFill>
                            <a:srgbClr val="053266"/>
                          </a:solidFill>
                          <a:latin typeface="Arial Black"/>
                          <a:cs typeface="Arial Black"/>
                        </a:rPr>
                        <a:t>TRAILING PERIOD</a:t>
                      </a:r>
                      <a:r>
                        <a:rPr dirty="0" sz="900" spc="-100">
                          <a:solidFill>
                            <a:srgbClr val="053266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900" spc="-15">
                          <a:solidFill>
                            <a:srgbClr val="053266"/>
                          </a:solidFill>
                          <a:latin typeface="Arial Black"/>
                          <a:cs typeface="Arial Black"/>
                        </a:rPr>
                        <a:t>RETURNS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r" marR="12890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850" b="1">
                          <a:solidFill>
                            <a:srgbClr val="506F87"/>
                          </a:solidFill>
                          <a:latin typeface="Arial"/>
                          <a:cs typeface="Arial"/>
                        </a:rPr>
                        <a:t>FUND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7145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850" spc="-5" b="1">
                          <a:solidFill>
                            <a:srgbClr val="506F87"/>
                          </a:solidFill>
                          <a:latin typeface="Arial"/>
                          <a:cs typeface="Arial"/>
                        </a:rPr>
                        <a:t>500-TR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82550"/>
                </a:tc>
              </a:tr>
              <a:tr h="224676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800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LAST</a:t>
                      </a:r>
                      <a:r>
                        <a:rPr dirty="0" sz="800" spc="-5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MONTH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37465"/>
                </a:tc>
                <a:tc>
                  <a:txBody>
                    <a:bodyPr/>
                    <a:lstStyle/>
                    <a:p>
                      <a:pPr algn="r" marR="129539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800" spc="-60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00" spc="-5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1.7%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37465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800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-1.0%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37465"/>
                </a:tc>
              </a:tr>
              <a:tr h="238967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800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dirty="0" sz="800" spc="-10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MONTHS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3975"/>
                </a:tc>
                <a:tc>
                  <a:txBody>
                    <a:bodyPr/>
                    <a:lstStyle/>
                    <a:p>
                      <a:pPr algn="r" marR="12890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800" spc="-5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41.6%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3975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800" spc="-5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14.0%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3975"/>
                </a:tc>
              </a:tr>
              <a:tr h="250341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6</a:t>
                      </a:r>
                      <a:r>
                        <a:rPr dirty="0" sz="900" spc="-10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MONTHS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0"/>
                </a:tc>
                <a:tc>
                  <a:txBody>
                    <a:bodyPr/>
                    <a:lstStyle/>
                    <a:p>
                      <a:pPr algn="r" marR="129539">
                        <a:lnSpc>
                          <a:spcPct val="100000"/>
                        </a:lnSpc>
                        <a:spcBef>
                          <a:spcPts val="464"/>
                        </a:spcBef>
                      </a:pPr>
                      <a:r>
                        <a:rPr dirty="0" sz="800" spc="-5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51.0%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9054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464"/>
                        </a:spcBef>
                      </a:pPr>
                      <a:r>
                        <a:rPr dirty="0" sz="800" spc="-5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14.5%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9054"/>
                </a:tc>
              </a:tr>
              <a:tr h="243298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900" spc="-5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12</a:t>
                      </a:r>
                      <a:r>
                        <a:rPr dirty="0" sz="900" spc="-10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MONTHS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165"/>
                </a:tc>
                <a:tc>
                  <a:txBody>
                    <a:bodyPr/>
                    <a:lstStyle/>
                    <a:p>
                      <a:pPr algn="r" marR="129539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800" spc="-5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58.3%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800" spc="-5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17.2%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/>
                </a:tc>
              </a:tr>
              <a:tr h="226022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900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dirty="0" sz="900" spc="-25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YEARS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43815"/>
                </a:tc>
                <a:tc>
                  <a:txBody>
                    <a:bodyPr/>
                    <a:lstStyle/>
                    <a:p>
                      <a:pPr algn="r" marR="129539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800" spc="-5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99.5%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1435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800" spc="-5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42.6%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1435"/>
                </a:tc>
              </a:tr>
              <a:tr h="31895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900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SINCE</a:t>
                      </a:r>
                      <a:r>
                        <a:rPr dirty="0" sz="900" spc="-5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INCEPTION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  <a:tc>
                  <a:txBody>
                    <a:bodyPr/>
                    <a:lstStyle/>
                    <a:p>
                      <a:pPr algn="r" marR="129539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800" spc="-5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228.3%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4064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800" spc="-5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79.5%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40640"/>
                </a:tc>
              </a:tr>
              <a:tr h="373372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dirty="0" sz="900" spc="-15">
                          <a:solidFill>
                            <a:srgbClr val="053266"/>
                          </a:solidFill>
                          <a:latin typeface="Arial Black"/>
                          <a:cs typeface="Arial Black"/>
                        </a:rPr>
                        <a:t>RETURNS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B="0" marT="67310"/>
                </a:tc>
                <a:tc>
                  <a:txBody>
                    <a:bodyPr/>
                    <a:lstStyle/>
                    <a:p>
                      <a:pPr algn="r" marR="128905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900" b="1">
                          <a:solidFill>
                            <a:srgbClr val="506F87"/>
                          </a:solidFill>
                          <a:latin typeface="Arial"/>
                          <a:cs typeface="Arial"/>
                        </a:rPr>
                        <a:t>FUND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7945"/>
                </a:tc>
                <a:tc>
                  <a:txBody>
                    <a:bodyPr/>
                    <a:lstStyle/>
                    <a:p>
                      <a:pPr marL="136525" marR="21590" indent="147955">
                        <a:lnSpc>
                          <a:spcPts val="1080"/>
                        </a:lnSpc>
                        <a:spcBef>
                          <a:spcPts val="30"/>
                        </a:spcBef>
                      </a:pPr>
                      <a:r>
                        <a:rPr dirty="0" sz="900" b="1">
                          <a:solidFill>
                            <a:srgbClr val="506F87"/>
                          </a:solidFill>
                          <a:latin typeface="Arial"/>
                          <a:cs typeface="Arial"/>
                        </a:rPr>
                        <a:t>S&amp;P  </a:t>
                      </a:r>
                      <a:r>
                        <a:rPr dirty="0" sz="900" spc="-5" b="1">
                          <a:solidFill>
                            <a:srgbClr val="506F87"/>
                          </a:solidFill>
                          <a:latin typeface="Arial"/>
                          <a:cs typeface="Arial"/>
                        </a:rPr>
                        <a:t>500-TR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3810"/>
                </a:tc>
              </a:tr>
              <a:tr h="293564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dirty="0" sz="800" spc="-5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COMPOUNDED ANNUAL</a:t>
                      </a:r>
                      <a:r>
                        <a:rPr dirty="0" sz="800" spc="-45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RETURN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88265"/>
                </a:tc>
                <a:tc>
                  <a:txBody>
                    <a:bodyPr/>
                    <a:lstStyle/>
                    <a:p>
                      <a:pPr algn="r" marR="128905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dirty="0" sz="800" spc="-5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33.8%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88265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dirty="0" sz="800" spc="-5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16.1%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88265"/>
                </a:tc>
              </a:tr>
              <a:tr h="27746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800" spc="-5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COMPOUNDED </a:t>
                      </a:r>
                      <a:r>
                        <a:rPr dirty="0" sz="800" spc="-15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MONTHLY</a:t>
                      </a:r>
                      <a:r>
                        <a:rPr dirty="0" sz="800" spc="-20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RETURN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72390"/>
                </a:tc>
                <a:tc>
                  <a:txBody>
                    <a:bodyPr/>
                    <a:lstStyle/>
                    <a:p>
                      <a:pPr algn="r" marR="12890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800" spc="-5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2.5%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7239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800" spc="-5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1.2%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72390"/>
                </a:tc>
              </a:tr>
              <a:tr h="27746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800" spc="-10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GREATEST </a:t>
                      </a:r>
                      <a:r>
                        <a:rPr dirty="0" sz="800" spc="-15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MONTHLY</a:t>
                      </a:r>
                      <a:r>
                        <a:rPr dirty="0" sz="800" spc="-10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RETURN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72390"/>
                </a:tc>
                <a:tc>
                  <a:txBody>
                    <a:bodyPr/>
                    <a:lstStyle/>
                    <a:p>
                      <a:pPr algn="r" marR="12890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800" spc="-5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20.6%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7239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800" spc="-5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12.8%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72390"/>
                </a:tc>
              </a:tr>
              <a:tr h="27746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800" spc="-10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AVERAGE </a:t>
                      </a:r>
                      <a:r>
                        <a:rPr dirty="0" sz="800" spc="-15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MONTHLY</a:t>
                      </a:r>
                      <a:r>
                        <a:rPr dirty="0" sz="800" spc="-10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GAIN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72390"/>
                </a:tc>
                <a:tc>
                  <a:txBody>
                    <a:bodyPr/>
                    <a:lstStyle/>
                    <a:p>
                      <a:pPr algn="r" marR="12890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800" spc="-5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5.1%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7239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800" spc="-5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3.3%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72390"/>
                </a:tc>
              </a:tr>
              <a:tr h="227237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800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PERCENT POSITIVE</a:t>
                      </a:r>
                      <a:r>
                        <a:rPr dirty="0" sz="800" spc="-5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MONTHS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72390"/>
                </a:tc>
                <a:tc>
                  <a:txBody>
                    <a:bodyPr/>
                    <a:lstStyle/>
                    <a:p>
                      <a:pPr algn="r" marR="12890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800" spc="-5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79.6%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7239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800" spc="-5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75.5%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72390"/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80022" y="7566659"/>
          <a:ext cx="7416165" cy="18364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6520"/>
                <a:gridCol w="467359"/>
                <a:gridCol w="439419"/>
                <a:gridCol w="473075"/>
                <a:gridCol w="450215"/>
                <a:gridCol w="431164"/>
                <a:gridCol w="481964"/>
                <a:gridCol w="431164"/>
                <a:gridCol w="456564"/>
                <a:gridCol w="464185"/>
                <a:gridCol w="448945"/>
                <a:gridCol w="1477645"/>
              </a:tblGrid>
              <a:tr h="2303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900" spc="-40">
                          <a:solidFill>
                            <a:srgbClr val="4F6F87"/>
                          </a:solidFill>
                          <a:latin typeface="Arial Black"/>
                          <a:cs typeface="Arial Black"/>
                        </a:rPr>
                        <a:t>MONTHLY</a:t>
                      </a:r>
                      <a:r>
                        <a:rPr dirty="0" sz="900" spc="-75">
                          <a:solidFill>
                            <a:srgbClr val="4F6F87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900" spc="-30">
                          <a:solidFill>
                            <a:srgbClr val="4F6F87"/>
                          </a:solidFill>
                          <a:latin typeface="Arial Black"/>
                          <a:cs typeface="Arial Black"/>
                        </a:rPr>
                        <a:t>RETURNS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CAD8E8"/>
                      </a:solidFill>
                      <a:prstDash val="solid"/>
                    </a:lnL>
                    <a:lnT w="12700">
                      <a:solidFill>
                        <a:srgbClr val="CAD8E8"/>
                      </a:solidFill>
                      <a:prstDash val="solid"/>
                    </a:lnT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CAD8E8"/>
                      </a:solidFill>
                      <a:prstDash val="solid"/>
                    </a:lnT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CAD8E8"/>
                      </a:solidFill>
                      <a:prstDash val="solid"/>
                    </a:lnT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CAD8E8"/>
                      </a:solidFill>
                      <a:prstDash val="solid"/>
                    </a:lnT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CAD8E8"/>
                      </a:solidFill>
                      <a:prstDash val="solid"/>
                    </a:lnT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CAD8E8"/>
                      </a:solidFill>
                      <a:prstDash val="solid"/>
                    </a:lnT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CAD8E8"/>
                      </a:solidFill>
                      <a:prstDash val="solid"/>
                    </a:lnT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CAD8E8"/>
                      </a:solidFill>
                      <a:prstDash val="solid"/>
                    </a:lnT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CAD8E8"/>
                      </a:solidFill>
                      <a:prstDash val="solid"/>
                    </a:lnT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CAD8E8"/>
                      </a:solidFill>
                      <a:prstDash val="solid"/>
                    </a:lnT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4A4E52"/>
                      </a:solidFill>
                      <a:prstDash val="solid"/>
                    </a:lnR>
                    <a:lnT w="12700">
                      <a:solidFill>
                        <a:srgbClr val="CAD8E8"/>
                      </a:solidFill>
                      <a:prstDash val="solid"/>
                    </a:lnT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algn="r" marR="8064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900" spc="-30">
                          <a:solidFill>
                            <a:srgbClr val="4F6F87"/>
                          </a:solidFill>
                          <a:latin typeface="Arial Black"/>
                          <a:cs typeface="Arial Black"/>
                        </a:rPr>
                        <a:t>ANNUAL</a:t>
                      </a:r>
                      <a:r>
                        <a:rPr dirty="0" sz="900" spc="-155">
                          <a:solidFill>
                            <a:srgbClr val="4F6F87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900" spc="-30">
                          <a:solidFill>
                            <a:srgbClr val="4F6F87"/>
                          </a:solidFill>
                          <a:latin typeface="Arial Black"/>
                          <a:cs typeface="Arial Black"/>
                        </a:rPr>
                        <a:t>RETURNS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B="0" marT="25400">
                    <a:lnL w="6350">
                      <a:solidFill>
                        <a:srgbClr val="4A4E52"/>
                      </a:solidFill>
                      <a:prstDash val="solid"/>
                    </a:lnL>
                    <a:lnR w="12700">
                      <a:solidFill>
                        <a:srgbClr val="CAD8E8"/>
                      </a:solidFill>
                      <a:prstDash val="solid"/>
                    </a:lnR>
                    <a:lnT w="12700">
                      <a:solidFill>
                        <a:srgbClr val="CAD8E8"/>
                      </a:solidFill>
                      <a:prstDash val="solid"/>
                    </a:lnT>
                    <a:solidFill>
                      <a:srgbClr val="EEF2F7"/>
                    </a:solidFill>
                  </a:tcPr>
                </a:tc>
              </a:tr>
              <a:tr h="246425">
                <a:tc>
                  <a:txBody>
                    <a:bodyPr/>
                    <a:lstStyle/>
                    <a:p>
                      <a:pPr marL="586740">
                        <a:lnSpc>
                          <a:spcPct val="100000"/>
                        </a:lnSpc>
                        <a:spcBef>
                          <a:spcPts val="355"/>
                        </a:spcBef>
                        <a:tabLst>
                          <a:tab pos="1041400" algn="l"/>
                        </a:tabLst>
                      </a:pPr>
                      <a:r>
                        <a:rPr dirty="0" sz="800" spc="-5" b="1">
                          <a:solidFill>
                            <a:srgbClr val="5C6063"/>
                          </a:solidFill>
                          <a:latin typeface="Arial"/>
                          <a:cs typeface="Arial"/>
                        </a:rPr>
                        <a:t>JAN	</a:t>
                      </a:r>
                      <a:r>
                        <a:rPr dirty="0" sz="800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FEB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CAD8E8"/>
                      </a:solidFill>
                      <a:prstDash val="solid"/>
                    </a:lnL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800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MAR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45085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marL="11112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800" spc="-5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APR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45085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508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800" spc="-50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MAY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45085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marL="11303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800" spc="-5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JUN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45085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800" spc="-5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JUL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45085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800" spc="-5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AUG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45085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800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SEP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45085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800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OCT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45085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800" spc="-5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NOV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45085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800" spc="-5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DEC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45085">
                    <a:lnR w="6350">
                      <a:solidFill>
                        <a:srgbClr val="4A4E52"/>
                      </a:solidFill>
                      <a:prstDash val="solid"/>
                    </a:lnR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algn="r" marR="77470">
                        <a:lnSpc>
                          <a:spcPct val="100000"/>
                        </a:lnSpc>
                        <a:spcBef>
                          <a:spcPts val="355"/>
                        </a:spcBef>
                        <a:tabLst>
                          <a:tab pos="485775" algn="l"/>
                        </a:tabLst>
                      </a:pPr>
                      <a:r>
                        <a:rPr dirty="0" sz="800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FUND	S&amp;P</a:t>
                      </a:r>
                      <a:r>
                        <a:rPr dirty="0" sz="800" spc="-114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 b="1">
                          <a:solidFill>
                            <a:srgbClr val="505458"/>
                          </a:solidFill>
                          <a:latin typeface="Arial"/>
                          <a:cs typeface="Arial"/>
                        </a:rPr>
                        <a:t>500-TR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45085">
                    <a:lnL w="6350">
                      <a:solidFill>
                        <a:srgbClr val="4A4E52"/>
                      </a:solidFill>
                      <a:prstDash val="solid"/>
                    </a:lnL>
                    <a:lnR w="12700">
                      <a:solidFill>
                        <a:srgbClr val="CAD8E8"/>
                      </a:solidFill>
                      <a:prstDash val="solid"/>
                    </a:lnR>
                    <a:solidFill>
                      <a:srgbClr val="EEF2F7"/>
                    </a:solidFill>
                  </a:tcPr>
                </a:tc>
              </a:tr>
              <a:tr h="262432">
                <a:tc>
                  <a:txBody>
                    <a:bodyPr/>
                    <a:lstStyle/>
                    <a:p>
                      <a:pPr marL="113030">
                        <a:lnSpc>
                          <a:spcPct val="100000"/>
                        </a:lnSpc>
                        <a:spcBef>
                          <a:spcPts val="530"/>
                        </a:spcBef>
                        <a:tabLst>
                          <a:tab pos="548005" algn="l"/>
                        </a:tabLst>
                      </a:pPr>
                      <a:r>
                        <a:rPr dirty="0" sz="850" spc="-5" b="1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2021	</a:t>
                      </a:r>
                      <a:r>
                        <a:rPr dirty="0" sz="800" spc="-20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11.7%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67310">
                    <a:lnL w="12700">
                      <a:solidFill>
                        <a:srgbClr val="CAD8E8"/>
                      </a:solidFill>
                      <a:prstDash val="solid"/>
                    </a:lnL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4A4E52"/>
                      </a:solidFill>
                      <a:prstDash val="solid"/>
                    </a:lnR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marL="347345">
                        <a:lnSpc>
                          <a:spcPct val="100000"/>
                        </a:lnSpc>
                        <a:spcBef>
                          <a:spcPts val="565"/>
                        </a:spcBef>
                        <a:tabLst>
                          <a:tab pos="1005840" algn="l"/>
                        </a:tabLst>
                      </a:pPr>
                      <a:r>
                        <a:rPr dirty="0" sz="800" spc="-15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11.7%	</a:t>
                      </a:r>
                      <a:r>
                        <a:rPr dirty="0" sz="800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-1.0%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71755">
                    <a:lnL w="6350">
                      <a:solidFill>
                        <a:srgbClr val="4A4E52"/>
                      </a:solidFill>
                      <a:prstDash val="solid"/>
                    </a:lnL>
                    <a:lnR w="12700">
                      <a:solidFill>
                        <a:srgbClr val="CAD8E8"/>
                      </a:solidFill>
                      <a:prstDash val="solid"/>
                    </a:lnR>
                    <a:solidFill>
                      <a:srgbClr val="EEF2F7"/>
                    </a:solidFill>
                  </a:tcPr>
                </a:tc>
              </a:tr>
              <a:tr h="248411">
                <a:tc>
                  <a:txBody>
                    <a:bodyPr/>
                    <a:lstStyle/>
                    <a:p>
                      <a:pPr marL="113030">
                        <a:lnSpc>
                          <a:spcPct val="100000"/>
                        </a:lnSpc>
                        <a:spcBef>
                          <a:spcPts val="420"/>
                        </a:spcBef>
                        <a:tabLst>
                          <a:tab pos="572135" algn="l"/>
                          <a:tab pos="1010285" algn="l"/>
                        </a:tabLst>
                      </a:pPr>
                      <a:r>
                        <a:rPr dirty="0" sz="850" spc="-5" b="1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2020	</a:t>
                      </a:r>
                      <a:r>
                        <a:rPr dirty="0" sz="800" spc="-5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3.5%	</a:t>
                      </a:r>
                      <a:r>
                        <a:rPr dirty="0" sz="800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-6.2%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3340">
                    <a:lnL w="12700">
                      <a:solidFill>
                        <a:srgbClr val="CAD8E8"/>
                      </a:solidFill>
                      <a:prstDash val="solid"/>
                    </a:lnL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800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-25.0%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800" spc="-5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20.6%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800" spc="-5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10.5%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800" spc="-5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4.8%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800" spc="-5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6.5%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800" spc="-5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3.6%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800" spc="-5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0.3%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800" spc="-5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2.7%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800" spc="-5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18.1%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800" spc="-5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7.4%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lnR w="6350">
                      <a:solidFill>
                        <a:srgbClr val="4A4E52"/>
                      </a:solidFill>
                      <a:prstDash val="solid"/>
                    </a:lnR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marL="339725">
                        <a:lnSpc>
                          <a:spcPct val="100000"/>
                        </a:lnSpc>
                        <a:spcBef>
                          <a:spcPts val="455"/>
                        </a:spcBef>
                        <a:tabLst>
                          <a:tab pos="982980" algn="l"/>
                        </a:tabLst>
                      </a:pPr>
                      <a:r>
                        <a:rPr dirty="0" sz="800" spc="-5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46.7%	18.4%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lnL w="6350">
                      <a:solidFill>
                        <a:srgbClr val="4A4E52"/>
                      </a:solidFill>
                      <a:prstDash val="solid"/>
                    </a:lnL>
                    <a:lnR w="12700">
                      <a:solidFill>
                        <a:srgbClr val="CAD8E8"/>
                      </a:solidFill>
                      <a:prstDash val="solid"/>
                    </a:lnR>
                    <a:solidFill>
                      <a:srgbClr val="EEF2F7"/>
                    </a:solidFill>
                  </a:tcPr>
                </a:tc>
              </a:tr>
              <a:tr h="248412">
                <a:tc>
                  <a:txBody>
                    <a:bodyPr/>
                    <a:lstStyle/>
                    <a:p>
                      <a:pPr marL="113030">
                        <a:lnSpc>
                          <a:spcPct val="100000"/>
                        </a:lnSpc>
                        <a:spcBef>
                          <a:spcPts val="420"/>
                        </a:spcBef>
                        <a:tabLst>
                          <a:tab pos="544195" algn="l"/>
                          <a:tab pos="1026794" algn="l"/>
                        </a:tabLst>
                      </a:pPr>
                      <a:r>
                        <a:rPr dirty="0" sz="850" spc="-5" b="1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2019	</a:t>
                      </a:r>
                      <a:r>
                        <a:rPr dirty="0" sz="800" spc="-5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12.8%	9.8%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3340">
                    <a:lnL w="12700">
                      <a:solidFill>
                        <a:srgbClr val="CAD8E8"/>
                      </a:solidFill>
                      <a:prstDash val="solid"/>
                    </a:lnL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800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-0.6%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800" spc="-5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3.2%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800" spc="-15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-11.2%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800" spc="-5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8.1%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800" spc="-5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2.8%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800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-6.2%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800" spc="-5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2.0%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800" spc="-5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3.2%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800" spc="-5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8.5%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63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800" spc="-5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2.1%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lnR w="6350">
                      <a:solidFill>
                        <a:srgbClr val="4A4E52"/>
                      </a:solidFill>
                      <a:prstDash val="solid"/>
                    </a:lnR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marL="339090">
                        <a:lnSpc>
                          <a:spcPct val="100000"/>
                        </a:lnSpc>
                        <a:spcBef>
                          <a:spcPts val="455"/>
                        </a:spcBef>
                        <a:tabLst>
                          <a:tab pos="982980" algn="l"/>
                        </a:tabLst>
                      </a:pPr>
                      <a:r>
                        <a:rPr dirty="0" sz="800" spc="-5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37.4%	31.5%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lnL w="6350">
                      <a:solidFill>
                        <a:srgbClr val="4A4E52"/>
                      </a:solidFill>
                      <a:prstDash val="solid"/>
                    </a:lnL>
                    <a:lnR w="12700">
                      <a:solidFill>
                        <a:srgbClr val="CAD8E8"/>
                      </a:solidFill>
                      <a:prstDash val="solid"/>
                    </a:lnR>
                    <a:solidFill>
                      <a:srgbClr val="EEF2F7"/>
                    </a:solidFill>
                  </a:tcPr>
                </a:tc>
              </a:tr>
              <a:tr h="248412">
                <a:tc>
                  <a:txBody>
                    <a:bodyPr/>
                    <a:lstStyle/>
                    <a:p>
                      <a:pPr marL="113030">
                        <a:lnSpc>
                          <a:spcPct val="100000"/>
                        </a:lnSpc>
                        <a:spcBef>
                          <a:spcPts val="420"/>
                        </a:spcBef>
                        <a:tabLst>
                          <a:tab pos="572135" algn="l"/>
                          <a:tab pos="1026794" algn="l"/>
                        </a:tabLst>
                      </a:pPr>
                      <a:r>
                        <a:rPr dirty="0" sz="850" spc="-5" b="1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2018	</a:t>
                      </a:r>
                      <a:r>
                        <a:rPr dirty="0" sz="800" spc="-5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5.9%	3.8%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3340">
                    <a:lnL w="12700">
                      <a:solidFill>
                        <a:srgbClr val="CAD8E8"/>
                      </a:solidFill>
                      <a:prstDash val="solid"/>
                    </a:lnL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800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-0.6%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800" spc="-5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0.4%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800" spc="-5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5.2%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800" spc="-5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2.9%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800" spc="-5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1.9%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800" spc="-5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17.3%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800" spc="-5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3.8%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800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-7.8%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800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-1.1%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800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-6.5%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lnR w="6350">
                      <a:solidFill>
                        <a:srgbClr val="4A4E52"/>
                      </a:solidFill>
                      <a:prstDash val="solid"/>
                    </a:lnR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marL="339725">
                        <a:lnSpc>
                          <a:spcPct val="100000"/>
                        </a:lnSpc>
                        <a:spcBef>
                          <a:spcPts val="455"/>
                        </a:spcBef>
                        <a:tabLst>
                          <a:tab pos="1005840" algn="l"/>
                        </a:tabLst>
                      </a:pPr>
                      <a:r>
                        <a:rPr dirty="0" sz="800" spc="-5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25.7%	</a:t>
                      </a:r>
                      <a:r>
                        <a:rPr dirty="0" sz="800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-4.4%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lnL w="6350">
                      <a:solidFill>
                        <a:srgbClr val="4A4E52"/>
                      </a:solidFill>
                      <a:prstDash val="solid"/>
                    </a:lnL>
                    <a:lnR w="12700">
                      <a:solidFill>
                        <a:srgbClr val="CAD8E8"/>
                      </a:solidFill>
                      <a:prstDash val="solid"/>
                    </a:lnR>
                    <a:solidFill>
                      <a:srgbClr val="EEF2F7"/>
                    </a:solidFill>
                  </a:tcPr>
                </a:tc>
              </a:tr>
              <a:tr h="339251">
                <a:tc>
                  <a:txBody>
                    <a:bodyPr/>
                    <a:lstStyle/>
                    <a:p>
                      <a:pPr marL="113030">
                        <a:lnSpc>
                          <a:spcPct val="100000"/>
                        </a:lnSpc>
                        <a:spcBef>
                          <a:spcPts val="420"/>
                        </a:spcBef>
                        <a:tabLst>
                          <a:tab pos="572135" algn="l"/>
                          <a:tab pos="1026794" algn="l"/>
                        </a:tabLst>
                      </a:pPr>
                      <a:r>
                        <a:rPr dirty="0" sz="850" spc="-5" b="1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2017	</a:t>
                      </a:r>
                      <a:r>
                        <a:rPr dirty="0" sz="800" spc="-5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2.0%	0.9%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3340">
                    <a:lnL w="12700">
                      <a:solidFill>
                        <a:srgbClr val="CAD8E8"/>
                      </a:solidFill>
                      <a:prstDash val="solid"/>
                    </a:lnL>
                    <a:lnB w="12700">
                      <a:solidFill>
                        <a:srgbClr val="CAD8E8"/>
                      </a:solidFill>
                      <a:prstDash val="solid"/>
                    </a:lnB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800" spc="-5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0.5%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lnB w="12700">
                      <a:solidFill>
                        <a:srgbClr val="CAD8E8"/>
                      </a:solidFill>
                      <a:prstDash val="solid"/>
                    </a:lnB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800" spc="-5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0.8%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lnB w="12700">
                      <a:solidFill>
                        <a:srgbClr val="CAD8E8"/>
                      </a:solidFill>
                      <a:prstDash val="solid"/>
                    </a:lnB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800" spc="-5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2.7%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lnB w="12700">
                      <a:solidFill>
                        <a:srgbClr val="CAD8E8"/>
                      </a:solidFill>
                      <a:prstDash val="solid"/>
                    </a:lnB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800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-1.3%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lnB w="12700">
                      <a:solidFill>
                        <a:srgbClr val="CAD8E8"/>
                      </a:solidFill>
                      <a:prstDash val="solid"/>
                    </a:lnB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800" spc="-5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1.6%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lnB w="12700">
                      <a:solidFill>
                        <a:srgbClr val="CAD8E8"/>
                      </a:solidFill>
                      <a:prstDash val="solid"/>
                    </a:lnB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800" spc="-5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5.0%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lnB w="12700">
                      <a:solidFill>
                        <a:srgbClr val="CAD8E8"/>
                      </a:solidFill>
                      <a:prstDash val="solid"/>
                    </a:lnB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800" spc="-5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0.6%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lnB w="12700">
                      <a:solidFill>
                        <a:srgbClr val="CAD8E8"/>
                      </a:solidFill>
                      <a:prstDash val="solid"/>
                    </a:lnB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800" spc="-5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0.2%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lnB w="12700">
                      <a:solidFill>
                        <a:srgbClr val="CAD8E8"/>
                      </a:solidFill>
                      <a:prstDash val="solid"/>
                    </a:lnB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800" spc="-5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1.3%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lnB w="12700">
                      <a:solidFill>
                        <a:srgbClr val="CAD8E8"/>
                      </a:solidFill>
                      <a:prstDash val="solid"/>
                    </a:lnB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800" spc="-5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1.0%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lnR w="6350">
                      <a:solidFill>
                        <a:srgbClr val="4A4E52"/>
                      </a:solidFill>
                      <a:prstDash val="solid"/>
                    </a:lnR>
                    <a:lnB w="12700">
                      <a:solidFill>
                        <a:srgbClr val="CAD8E8"/>
                      </a:solidFill>
                      <a:prstDash val="solid"/>
                    </a:lnB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marL="339725">
                        <a:lnSpc>
                          <a:spcPct val="100000"/>
                        </a:lnSpc>
                        <a:spcBef>
                          <a:spcPts val="455"/>
                        </a:spcBef>
                        <a:tabLst>
                          <a:tab pos="982980" algn="l"/>
                        </a:tabLst>
                      </a:pPr>
                      <a:r>
                        <a:rPr dirty="0" sz="800" spc="-5">
                          <a:solidFill>
                            <a:srgbClr val="4A4E52"/>
                          </a:solidFill>
                          <a:latin typeface="Arial"/>
                          <a:cs typeface="Arial"/>
                        </a:rPr>
                        <a:t>16.1%	21.8%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lnL w="6350">
                      <a:solidFill>
                        <a:srgbClr val="4A4E52"/>
                      </a:solidFill>
                      <a:prstDash val="solid"/>
                    </a:lnL>
                    <a:lnR w="12700">
                      <a:solidFill>
                        <a:srgbClr val="CAD8E8"/>
                      </a:solidFill>
                      <a:prstDash val="solid"/>
                    </a:lnR>
                    <a:lnB w="12700">
                      <a:solidFill>
                        <a:srgbClr val="CAD8E8"/>
                      </a:solidFill>
                      <a:prstDash val="solid"/>
                    </a:lnB>
                    <a:solidFill>
                      <a:srgbClr val="EEF2F7"/>
                    </a:solidFill>
                  </a:tcPr>
                </a:tc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186372" y="1352550"/>
            <a:ext cx="2152015" cy="5979160"/>
          </a:xfrm>
          <a:custGeom>
            <a:avLst/>
            <a:gdLst/>
            <a:ahLst/>
            <a:cxnLst/>
            <a:rect l="l" t="t" r="r" b="b"/>
            <a:pathLst>
              <a:path w="2152015" h="5979159">
                <a:moveTo>
                  <a:pt x="0" y="5979160"/>
                </a:moveTo>
                <a:lnTo>
                  <a:pt x="2151532" y="5979160"/>
                </a:lnTo>
                <a:lnTo>
                  <a:pt x="2151532" y="0"/>
                </a:lnTo>
                <a:lnTo>
                  <a:pt x="0" y="0"/>
                </a:lnTo>
                <a:lnTo>
                  <a:pt x="0" y="5979160"/>
                </a:lnTo>
                <a:close/>
              </a:path>
            </a:pathLst>
          </a:custGeom>
          <a:solidFill>
            <a:srgbClr val="EEF2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86372" y="1352550"/>
            <a:ext cx="2152015" cy="5979160"/>
          </a:xfrm>
          <a:custGeom>
            <a:avLst/>
            <a:gdLst/>
            <a:ahLst/>
            <a:cxnLst/>
            <a:rect l="l" t="t" r="r" b="b"/>
            <a:pathLst>
              <a:path w="2152015" h="5979159">
                <a:moveTo>
                  <a:pt x="0" y="5979160"/>
                </a:moveTo>
                <a:lnTo>
                  <a:pt x="2151532" y="5979160"/>
                </a:lnTo>
                <a:lnTo>
                  <a:pt x="2151532" y="0"/>
                </a:lnTo>
                <a:lnTo>
                  <a:pt x="0" y="0"/>
                </a:lnTo>
                <a:lnTo>
                  <a:pt x="0" y="5979160"/>
                </a:lnTo>
                <a:close/>
              </a:path>
            </a:pathLst>
          </a:custGeom>
          <a:ln w="12699">
            <a:solidFill>
              <a:srgbClr val="CAD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90500" y="353490"/>
            <a:ext cx="433006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solidFill>
                  <a:srgbClr val="A50E12"/>
                </a:solidFill>
                <a:latin typeface="Arial Black"/>
                <a:cs typeface="Arial Black"/>
              </a:rPr>
              <a:t>PLANTING </a:t>
            </a:r>
            <a:r>
              <a:rPr dirty="0" sz="2000" spc="-10">
                <a:solidFill>
                  <a:srgbClr val="A50E12"/>
                </a:solidFill>
                <a:latin typeface="Arial Black"/>
                <a:cs typeface="Arial Black"/>
              </a:rPr>
              <a:t>GROUND </a:t>
            </a:r>
            <a:r>
              <a:rPr dirty="0" sz="2000" spc="-5">
                <a:solidFill>
                  <a:srgbClr val="A50E12"/>
                </a:solidFill>
                <a:latin typeface="Arial Black"/>
                <a:cs typeface="Arial Black"/>
              </a:rPr>
              <a:t>FUND,</a:t>
            </a:r>
            <a:r>
              <a:rPr dirty="0" sz="2000" spc="-60">
                <a:solidFill>
                  <a:srgbClr val="A50E12"/>
                </a:solidFill>
                <a:latin typeface="Arial Black"/>
                <a:cs typeface="Arial Black"/>
              </a:rPr>
              <a:t> </a:t>
            </a:r>
            <a:r>
              <a:rPr dirty="0" sz="2000" spc="-95">
                <a:solidFill>
                  <a:srgbClr val="A50E12"/>
                </a:solidFill>
                <a:latin typeface="Arial Black"/>
                <a:cs typeface="Arial Black"/>
              </a:rPr>
              <a:t>L.P.</a:t>
            </a:r>
            <a:endParaRPr sz="2000">
              <a:latin typeface="Arial Black"/>
              <a:cs typeface="Arial Blac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4858" y="1453431"/>
            <a:ext cx="70993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5">
                <a:solidFill>
                  <a:srgbClr val="4F6F87"/>
                </a:solidFill>
                <a:latin typeface="Arial Black"/>
                <a:cs typeface="Arial Black"/>
              </a:rPr>
              <a:t>STRATEGY</a:t>
            </a:r>
            <a:endParaRPr sz="900">
              <a:latin typeface="Arial Black"/>
              <a:cs typeface="Arial Black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08457" y="1720850"/>
            <a:ext cx="1895475" cy="2593340"/>
          </a:xfrm>
          <a:custGeom>
            <a:avLst/>
            <a:gdLst/>
            <a:ahLst/>
            <a:cxnLst/>
            <a:rect l="l" t="t" r="r" b="b"/>
            <a:pathLst>
              <a:path w="1895475" h="2593340">
                <a:moveTo>
                  <a:pt x="0" y="2593340"/>
                </a:moveTo>
                <a:lnTo>
                  <a:pt x="1894992" y="2593340"/>
                </a:lnTo>
                <a:lnTo>
                  <a:pt x="1894992" y="0"/>
                </a:lnTo>
                <a:lnTo>
                  <a:pt x="0" y="0"/>
                </a:lnTo>
                <a:lnTo>
                  <a:pt x="0" y="2593340"/>
                </a:lnTo>
                <a:close/>
              </a:path>
            </a:pathLst>
          </a:custGeom>
          <a:solidFill>
            <a:srgbClr val="EEF2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02103" y="1736576"/>
            <a:ext cx="1909445" cy="129667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just" marL="12700" marR="5080">
              <a:lnSpc>
                <a:spcPts val="900"/>
              </a:lnSpc>
              <a:spcBef>
                <a:spcPts val="215"/>
              </a:spcBef>
            </a:pPr>
            <a:r>
              <a:rPr dirty="0" sz="800" spc="20">
                <a:solidFill>
                  <a:srgbClr val="393631"/>
                </a:solidFill>
                <a:latin typeface="Arial"/>
                <a:cs typeface="Arial"/>
              </a:rPr>
              <a:t>A</a:t>
            </a:r>
            <a:r>
              <a:rPr dirty="0" sz="800" spc="-65">
                <a:solidFill>
                  <a:srgbClr val="393631"/>
                </a:solidFill>
                <a:latin typeface="Arial"/>
                <a:cs typeface="Arial"/>
              </a:rPr>
              <a:t> </a:t>
            </a:r>
            <a:r>
              <a:rPr dirty="0" sz="800" spc="15">
                <a:solidFill>
                  <a:srgbClr val="393631"/>
                </a:solidFill>
                <a:latin typeface="Arial"/>
                <a:cs typeface="Arial"/>
              </a:rPr>
              <a:t>specialist</a:t>
            </a:r>
            <a:r>
              <a:rPr dirty="0" sz="800" spc="-65">
                <a:solidFill>
                  <a:srgbClr val="393631"/>
                </a:solidFill>
                <a:latin typeface="Arial"/>
                <a:cs typeface="Arial"/>
              </a:rPr>
              <a:t> </a:t>
            </a:r>
            <a:r>
              <a:rPr dirty="0" sz="800" spc="10">
                <a:solidFill>
                  <a:srgbClr val="393631"/>
                </a:solidFill>
                <a:latin typeface="Arial"/>
                <a:cs typeface="Arial"/>
              </a:rPr>
              <a:t>in</a:t>
            </a:r>
            <a:r>
              <a:rPr dirty="0" sz="800" spc="-65">
                <a:solidFill>
                  <a:srgbClr val="393631"/>
                </a:solidFill>
                <a:latin typeface="Arial"/>
                <a:cs typeface="Arial"/>
              </a:rPr>
              <a:t> </a:t>
            </a:r>
            <a:r>
              <a:rPr dirty="0" sz="800" spc="15">
                <a:solidFill>
                  <a:srgbClr val="393631"/>
                </a:solidFill>
                <a:latin typeface="Arial"/>
                <a:cs typeface="Arial"/>
              </a:rPr>
              <a:t>the</a:t>
            </a:r>
            <a:r>
              <a:rPr dirty="0" sz="800" spc="-65">
                <a:solidFill>
                  <a:srgbClr val="393631"/>
                </a:solidFill>
                <a:latin typeface="Arial"/>
                <a:cs typeface="Arial"/>
              </a:rPr>
              <a:t> </a:t>
            </a:r>
            <a:r>
              <a:rPr dirty="0" sz="800" spc="15">
                <a:solidFill>
                  <a:srgbClr val="393631"/>
                </a:solidFill>
                <a:latin typeface="Arial"/>
                <a:cs typeface="Arial"/>
              </a:rPr>
              <a:t>technology,</a:t>
            </a:r>
            <a:r>
              <a:rPr dirty="0" sz="800" spc="-65">
                <a:solidFill>
                  <a:srgbClr val="393631"/>
                </a:solidFill>
                <a:latin typeface="Arial"/>
                <a:cs typeface="Arial"/>
              </a:rPr>
              <a:t> </a:t>
            </a:r>
            <a:r>
              <a:rPr dirty="0" sz="800" spc="15">
                <a:solidFill>
                  <a:srgbClr val="393631"/>
                </a:solidFill>
                <a:latin typeface="Arial"/>
                <a:cs typeface="Arial"/>
              </a:rPr>
              <a:t>media</a:t>
            </a:r>
            <a:r>
              <a:rPr dirty="0" sz="800" spc="-65">
                <a:solidFill>
                  <a:srgbClr val="393631"/>
                </a:solidFill>
                <a:latin typeface="Arial"/>
                <a:cs typeface="Arial"/>
              </a:rPr>
              <a:t> </a:t>
            </a:r>
            <a:r>
              <a:rPr dirty="0" sz="800" spc="20">
                <a:solidFill>
                  <a:srgbClr val="393631"/>
                </a:solidFill>
                <a:latin typeface="Arial"/>
                <a:cs typeface="Arial"/>
              </a:rPr>
              <a:t>and  telecom </a:t>
            </a:r>
            <a:r>
              <a:rPr dirty="0" sz="800" spc="15">
                <a:solidFill>
                  <a:srgbClr val="393631"/>
                </a:solidFill>
                <a:latin typeface="Arial"/>
                <a:cs typeface="Arial"/>
              </a:rPr>
              <a:t>sectors, </a:t>
            </a:r>
            <a:r>
              <a:rPr dirty="0" sz="800" spc="25">
                <a:solidFill>
                  <a:srgbClr val="393631"/>
                </a:solidFill>
                <a:latin typeface="Arial"/>
                <a:cs typeface="Arial"/>
              </a:rPr>
              <a:t>Radnorwood </a:t>
            </a:r>
            <a:r>
              <a:rPr dirty="0" sz="800" spc="15">
                <a:solidFill>
                  <a:srgbClr val="393631"/>
                </a:solidFill>
                <a:latin typeface="Arial"/>
                <a:cs typeface="Arial"/>
              </a:rPr>
              <a:t>Capital,  LLC </a:t>
            </a:r>
            <a:r>
              <a:rPr dirty="0" sz="800" spc="20">
                <a:solidFill>
                  <a:srgbClr val="393631"/>
                </a:solidFill>
                <a:latin typeface="Arial"/>
                <a:cs typeface="Arial"/>
              </a:rPr>
              <a:t>manages long-biased </a:t>
            </a:r>
            <a:r>
              <a:rPr dirty="0" sz="800" spc="15">
                <a:solidFill>
                  <a:srgbClr val="393631"/>
                </a:solidFill>
                <a:latin typeface="Arial"/>
                <a:cs typeface="Arial"/>
              </a:rPr>
              <a:t>Planting  </a:t>
            </a:r>
            <a:r>
              <a:rPr dirty="0" sz="800" spc="20">
                <a:solidFill>
                  <a:srgbClr val="393631"/>
                </a:solidFill>
                <a:latin typeface="Arial"/>
                <a:cs typeface="Arial"/>
              </a:rPr>
              <a:t>Ground </a:t>
            </a:r>
            <a:r>
              <a:rPr dirty="0" sz="800" spc="10">
                <a:solidFill>
                  <a:srgbClr val="393631"/>
                </a:solidFill>
                <a:latin typeface="Arial"/>
                <a:cs typeface="Arial"/>
              </a:rPr>
              <a:t>Fund, </a:t>
            </a:r>
            <a:r>
              <a:rPr dirty="0" sz="800" spc="-5">
                <a:solidFill>
                  <a:srgbClr val="393631"/>
                </a:solidFill>
                <a:latin typeface="Arial"/>
                <a:cs typeface="Arial"/>
              </a:rPr>
              <a:t>L.P., </a:t>
            </a:r>
            <a:r>
              <a:rPr dirty="0" sz="800" spc="15">
                <a:solidFill>
                  <a:srgbClr val="393631"/>
                </a:solidFill>
                <a:latin typeface="Arial"/>
                <a:cs typeface="Arial"/>
              </a:rPr>
              <a:t>a </a:t>
            </a:r>
            <a:r>
              <a:rPr dirty="0" sz="800" spc="20">
                <a:solidFill>
                  <a:srgbClr val="393631"/>
                </a:solidFill>
                <a:latin typeface="Arial"/>
                <a:cs typeface="Arial"/>
              </a:rPr>
              <a:t>concentrated,</a:t>
            </a:r>
            <a:r>
              <a:rPr dirty="0" sz="800" spc="-145">
                <a:solidFill>
                  <a:srgbClr val="393631"/>
                </a:solidFill>
                <a:latin typeface="Arial"/>
                <a:cs typeface="Arial"/>
              </a:rPr>
              <a:t> </a:t>
            </a:r>
            <a:r>
              <a:rPr dirty="0" sz="800" spc="15">
                <a:solidFill>
                  <a:srgbClr val="393631"/>
                </a:solidFill>
                <a:latin typeface="Arial"/>
                <a:cs typeface="Arial"/>
              </a:rPr>
              <a:t>high  </a:t>
            </a:r>
            <a:r>
              <a:rPr dirty="0" sz="800" spc="20">
                <a:solidFill>
                  <a:srgbClr val="393631"/>
                </a:solidFill>
                <a:latin typeface="Arial"/>
                <a:cs typeface="Arial"/>
              </a:rPr>
              <a:t>conviction portfolio </a:t>
            </a:r>
            <a:r>
              <a:rPr dirty="0" sz="800" spc="10">
                <a:solidFill>
                  <a:srgbClr val="393631"/>
                </a:solidFill>
                <a:latin typeface="Arial"/>
                <a:cs typeface="Arial"/>
              </a:rPr>
              <a:t>of </a:t>
            </a:r>
            <a:r>
              <a:rPr dirty="0" sz="800" spc="15">
                <a:solidFill>
                  <a:srgbClr val="393631"/>
                </a:solidFill>
                <a:latin typeface="Arial"/>
                <a:cs typeface="Arial"/>
              </a:rPr>
              <a:t>rapidly growing,  profitable </a:t>
            </a:r>
            <a:r>
              <a:rPr dirty="0" sz="800" spc="20">
                <a:solidFill>
                  <a:srgbClr val="393631"/>
                </a:solidFill>
                <a:latin typeface="Arial"/>
                <a:cs typeface="Arial"/>
              </a:rPr>
              <a:t>companies. Our </a:t>
            </a:r>
            <a:r>
              <a:rPr dirty="0" sz="800" spc="15">
                <a:solidFill>
                  <a:srgbClr val="393631"/>
                </a:solidFill>
                <a:latin typeface="Arial"/>
                <a:cs typeface="Arial"/>
              </a:rPr>
              <a:t>quantitative  methodology, </a:t>
            </a:r>
            <a:r>
              <a:rPr dirty="0" sz="800" spc="20">
                <a:solidFill>
                  <a:srgbClr val="393631"/>
                </a:solidFill>
                <a:latin typeface="Arial"/>
                <a:cs typeface="Arial"/>
              </a:rPr>
              <a:t>measuring </a:t>
            </a:r>
            <a:r>
              <a:rPr dirty="0" sz="800" spc="15">
                <a:solidFill>
                  <a:srgbClr val="393631"/>
                </a:solidFill>
                <a:latin typeface="Arial"/>
                <a:cs typeface="Arial"/>
              </a:rPr>
              <a:t>profitable  </a:t>
            </a:r>
            <a:r>
              <a:rPr dirty="0" sz="800" spc="20">
                <a:solidFill>
                  <a:srgbClr val="393631"/>
                </a:solidFill>
                <a:latin typeface="Arial"/>
                <a:cs typeface="Arial"/>
              </a:rPr>
              <a:t>growth, </a:t>
            </a:r>
            <a:r>
              <a:rPr dirty="0" sz="800" spc="15">
                <a:solidFill>
                  <a:srgbClr val="393631"/>
                </a:solidFill>
                <a:latin typeface="Arial"/>
                <a:cs typeface="Arial"/>
              </a:rPr>
              <a:t>free </a:t>
            </a:r>
            <a:r>
              <a:rPr dirty="0" sz="800" spc="20">
                <a:solidFill>
                  <a:srgbClr val="393631"/>
                </a:solidFill>
                <a:latin typeface="Arial"/>
                <a:cs typeface="Arial"/>
              </a:rPr>
              <a:t>cash </a:t>
            </a:r>
            <a:r>
              <a:rPr dirty="0" sz="800" spc="15">
                <a:solidFill>
                  <a:srgbClr val="393631"/>
                </a:solidFill>
                <a:latin typeface="Arial"/>
                <a:cs typeface="Arial"/>
              </a:rPr>
              <a:t>flow yield </a:t>
            </a:r>
            <a:r>
              <a:rPr dirty="0" sz="800" spc="20">
                <a:solidFill>
                  <a:srgbClr val="393631"/>
                </a:solidFill>
                <a:latin typeface="Arial"/>
                <a:cs typeface="Arial"/>
              </a:rPr>
              <a:t>and</a:t>
            </a:r>
            <a:r>
              <a:rPr dirty="0" sz="800" spc="-140">
                <a:solidFill>
                  <a:srgbClr val="393631"/>
                </a:solidFill>
                <a:latin typeface="Arial"/>
                <a:cs typeface="Arial"/>
              </a:rPr>
              <a:t> </a:t>
            </a:r>
            <a:r>
              <a:rPr dirty="0" sz="800" spc="20">
                <a:solidFill>
                  <a:srgbClr val="393631"/>
                </a:solidFill>
                <a:latin typeface="Arial"/>
                <a:cs typeface="Arial"/>
              </a:rPr>
              <a:t>forward  </a:t>
            </a:r>
            <a:r>
              <a:rPr dirty="0" sz="800" spc="10">
                <a:solidFill>
                  <a:srgbClr val="393631"/>
                </a:solidFill>
                <a:latin typeface="Arial"/>
                <a:cs typeface="Arial"/>
              </a:rPr>
              <a:t>visibility, </a:t>
            </a:r>
            <a:r>
              <a:rPr dirty="0" sz="800" spc="15">
                <a:solidFill>
                  <a:srgbClr val="393631"/>
                </a:solidFill>
                <a:latin typeface="Arial"/>
                <a:cs typeface="Arial"/>
              </a:rPr>
              <a:t>brings substantial </a:t>
            </a:r>
            <a:r>
              <a:rPr dirty="0" sz="800" spc="20">
                <a:solidFill>
                  <a:srgbClr val="393631"/>
                </a:solidFill>
                <a:latin typeface="Arial"/>
                <a:cs typeface="Arial"/>
              </a:rPr>
              <a:t>efficiency  and </a:t>
            </a:r>
            <a:r>
              <a:rPr dirty="0" sz="800" spc="15">
                <a:solidFill>
                  <a:srgbClr val="393631"/>
                </a:solidFill>
                <a:latin typeface="Arial"/>
                <a:cs typeface="Arial"/>
              </a:rPr>
              <a:t>discipline </a:t>
            </a:r>
            <a:r>
              <a:rPr dirty="0" sz="800" spc="10">
                <a:solidFill>
                  <a:srgbClr val="393631"/>
                </a:solidFill>
                <a:latin typeface="Arial"/>
                <a:cs typeface="Arial"/>
              </a:rPr>
              <a:t>to </a:t>
            </a:r>
            <a:r>
              <a:rPr dirty="0" sz="800" spc="15">
                <a:solidFill>
                  <a:srgbClr val="393631"/>
                </a:solidFill>
                <a:latin typeface="Arial"/>
                <a:cs typeface="Arial"/>
              </a:rPr>
              <a:t>our </a:t>
            </a:r>
            <a:r>
              <a:rPr dirty="0" sz="800" spc="20">
                <a:solidFill>
                  <a:srgbClr val="393631"/>
                </a:solidFill>
                <a:latin typeface="Arial"/>
                <a:cs typeface="Arial"/>
              </a:rPr>
              <a:t>fundamental</a:t>
            </a:r>
            <a:r>
              <a:rPr dirty="0" sz="800" spc="-145">
                <a:solidFill>
                  <a:srgbClr val="393631"/>
                </a:solidFill>
                <a:latin typeface="Arial"/>
                <a:cs typeface="Arial"/>
              </a:rPr>
              <a:t> </a:t>
            </a:r>
            <a:r>
              <a:rPr dirty="0" sz="800" spc="20">
                <a:solidFill>
                  <a:srgbClr val="393631"/>
                </a:solidFill>
                <a:latin typeface="Arial"/>
                <a:cs typeface="Arial"/>
              </a:rPr>
              <a:t>based  bottom-up</a:t>
            </a:r>
            <a:r>
              <a:rPr dirty="0" sz="800">
                <a:solidFill>
                  <a:srgbClr val="393631"/>
                </a:solidFill>
                <a:latin typeface="Arial"/>
                <a:cs typeface="Arial"/>
              </a:rPr>
              <a:t> </a:t>
            </a:r>
            <a:r>
              <a:rPr dirty="0" sz="800" spc="15">
                <a:solidFill>
                  <a:srgbClr val="393631"/>
                </a:solidFill>
                <a:latin typeface="Arial"/>
                <a:cs typeface="Arial"/>
              </a:rPr>
              <a:t>research.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2103" y="3108579"/>
            <a:ext cx="1908810" cy="61087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just" marL="12700" marR="5080">
              <a:lnSpc>
                <a:spcPts val="900"/>
              </a:lnSpc>
              <a:spcBef>
                <a:spcPts val="215"/>
              </a:spcBef>
            </a:pPr>
            <a:r>
              <a:rPr dirty="0" sz="800" spc="20">
                <a:solidFill>
                  <a:srgbClr val="393631"/>
                </a:solidFill>
                <a:latin typeface="Arial"/>
                <a:cs typeface="Arial"/>
              </a:rPr>
              <a:t>The managers </a:t>
            </a:r>
            <a:r>
              <a:rPr dirty="0" sz="800" spc="10">
                <a:solidFill>
                  <a:srgbClr val="393631"/>
                </a:solidFill>
                <a:latin typeface="Arial"/>
                <a:cs typeface="Arial"/>
              </a:rPr>
              <a:t>have </a:t>
            </a:r>
            <a:r>
              <a:rPr dirty="0" sz="800" spc="20">
                <a:solidFill>
                  <a:srgbClr val="393631"/>
                </a:solidFill>
                <a:latin typeface="Arial"/>
                <a:cs typeface="Arial"/>
              </a:rPr>
              <a:t>decades </a:t>
            </a:r>
            <a:r>
              <a:rPr dirty="0" sz="800" spc="10">
                <a:solidFill>
                  <a:srgbClr val="393631"/>
                </a:solidFill>
                <a:latin typeface="Arial"/>
                <a:cs typeface="Arial"/>
              </a:rPr>
              <a:t>of  </a:t>
            </a:r>
            <a:r>
              <a:rPr dirty="0" sz="800" spc="20">
                <a:solidFill>
                  <a:srgbClr val="393631"/>
                </a:solidFill>
                <a:latin typeface="Arial"/>
                <a:cs typeface="Arial"/>
              </a:rPr>
              <a:t>experience </a:t>
            </a:r>
            <a:r>
              <a:rPr dirty="0" sz="800" spc="10">
                <a:solidFill>
                  <a:srgbClr val="393631"/>
                </a:solidFill>
                <a:latin typeface="Arial"/>
                <a:cs typeface="Arial"/>
              </a:rPr>
              <a:t>in </a:t>
            </a:r>
            <a:r>
              <a:rPr dirty="0" sz="800" spc="15">
                <a:solidFill>
                  <a:srgbClr val="393631"/>
                </a:solidFill>
                <a:latin typeface="Arial"/>
                <a:cs typeface="Arial"/>
              </a:rPr>
              <a:t>public </a:t>
            </a:r>
            <a:r>
              <a:rPr dirty="0" sz="800" spc="10">
                <a:solidFill>
                  <a:srgbClr val="393631"/>
                </a:solidFill>
                <a:latin typeface="Arial"/>
                <a:cs typeface="Arial"/>
              </a:rPr>
              <a:t>investing, </a:t>
            </a:r>
            <a:r>
              <a:rPr dirty="0" sz="800" spc="15">
                <a:solidFill>
                  <a:srgbClr val="393631"/>
                </a:solidFill>
                <a:latin typeface="Arial"/>
                <a:cs typeface="Arial"/>
              </a:rPr>
              <a:t>venture  capital, </a:t>
            </a:r>
            <a:r>
              <a:rPr dirty="0" sz="800" spc="20">
                <a:solidFill>
                  <a:srgbClr val="393631"/>
                </a:solidFill>
                <a:latin typeface="Arial"/>
                <a:cs typeface="Arial"/>
              </a:rPr>
              <a:t>corporate governance and  </a:t>
            </a:r>
            <a:r>
              <a:rPr dirty="0" sz="800" spc="10">
                <a:solidFill>
                  <a:srgbClr val="393631"/>
                </a:solidFill>
                <a:latin typeface="Arial"/>
                <a:cs typeface="Arial"/>
              </a:rPr>
              <a:t>executive </a:t>
            </a:r>
            <a:r>
              <a:rPr dirty="0" sz="800" spc="20">
                <a:solidFill>
                  <a:srgbClr val="393631"/>
                </a:solidFill>
                <a:latin typeface="Arial"/>
                <a:cs typeface="Arial"/>
              </a:rPr>
              <a:t>management </a:t>
            </a:r>
            <a:r>
              <a:rPr dirty="0" sz="800" spc="10">
                <a:solidFill>
                  <a:srgbClr val="393631"/>
                </a:solidFill>
                <a:latin typeface="Arial"/>
                <a:cs typeface="Arial"/>
              </a:rPr>
              <a:t>in </a:t>
            </a:r>
            <a:r>
              <a:rPr dirty="0" sz="800" spc="15">
                <a:solidFill>
                  <a:srgbClr val="393631"/>
                </a:solidFill>
                <a:latin typeface="Arial"/>
                <a:cs typeface="Arial"/>
              </a:rPr>
              <a:t>public </a:t>
            </a:r>
            <a:r>
              <a:rPr dirty="0" sz="800" spc="20">
                <a:solidFill>
                  <a:srgbClr val="393631"/>
                </a:solidFill>
                <a:latin typeface="Arial"/>
                <a:cs typeface="Arial"/>
              </a:rPr>
              <a:t>and  </a:t>
            </a:r>
            <a:r>
              <a:rPr dirty="0" sz="800" spc="15">
                <a:solidFill>
                  <a:srgbClr val="393631"/>
                </a:solidFill>
                <a:latin typeface="Arial"/>
                <a:cs typeface="Arial"/>
              </a:rPr>
              <a:t>private </a:t>
            </a:r>
            <a:r>
              <a:rPr dirty="0" sz="800" spc="20">
                <a:solidFill>
                  <a:srgbClr val="393631"/>
                </a:solidFill>
                <a:latin typeface="Arial"/>
                <a:cs typeface="Arial"/>
              </a:rPr>
              <a:t>technology</a:t>
            </a:r>
            <a:r>
              <a:rPr dirty="0" sz="800" spc="-15">
                <a:solidFill>
                  <a:srgbClr val="393631"/>
                </a:solidFill>
                <a:latin typeface="Arial"/>
                <a:cs typeface="Arial"/>
              </a:rPr>
              <a:t> </a:t>
            </a:r>
            <a:r>
              <a:rPr dirty="0" sz="800" spc="20">
                <a:solidFill>
                  <a:srgbClr val="393631"/>
                </a:solidFill>
                <a:latin typeface="Arial"/>
                <a:cs typeface="Arial"/>
              </a:rPr>
              <a:t>companies.</a:t>
            </a:r>
            <a:endParaRPr sz="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2103" y="3794527"/>
            <a:ext cx="1908175" cy="38227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just" marL="12700" marR="5080">
              <a:lnSpc>
                <a:spcPts val="900"/>
              </a:lnSpc>
              <a:spcBef>
                <a:spcPts val="215"/>
              </a:spcBef>
            </a:pPr>
            <a:r>
              <a:rPr dirty="0" sz="800" spc="20">
                <a:solidFill>
                  <a:srgbClr val="393631"/>
                </a:solidFill>
                <a:latin typeface="Arial"/>
                <a:cs typeface="Arial"/>
              </a:rPr>
              <a:t>The </a:t>
            </a:r>
            <a:r>
              <a:rPr dirty="0" sz="800" spc="15">
                <a:solidFill>
                  <a:srgbClr val="393631"/>
                </a:solidFill>
                <a:latin typeface="Arial"/>
                <a:cs typeface="Arial"/>
              </a:rPr>
              <a:t>fund has </a:t>
            </a:r>
            <a:r>
              <a:rPr dirty="0" sz="800" spc="20">
                <a:solidFill>
                  <a:srgbClr val="393631"/>
                </a:solidFill>
                <a:latin typeface="Arial"/>
                <a:cs typeface="Arial"/>
              </a:rPr>
              <a:t>earned </a:t>
            </a:r>
            <a:r>
              <a:rPr dirty="0" sz="800" spc="15">
                <a:solidFill>
                  <a:srgbClr val="393631"/>
                </a:solidFill>
                <a:latin typeface="Arial"/>
                <a:cs typeface="Arial"/>
              </a:rPr>
              <a:t>a </a:t>
            </a:r>
            <a:r>
              <a:rPr dirty="0" sz="800" spc="20">
                <a:solidFill>
                  <a:srgbClr val="393631"/>
                </a:solidFill>
                <a:latin typeface="Arial"/>
                <a:cs typeface="Arial"/>
              </a:rPr>
              <a:t>compounded  </a:t>
            </a:r>
            <a:r>
              <a:rPr dirty="0" sz="800" spc="15">
                <a:solidFill>
                  <a:srgbClr val="393631"/>
                </a:solidFill>
                <a:latin typeface="Arial"/>
                <a:cs typeface="Arial"/>
              </a:rPr>
              <a:t>annual return </a:t>
            </a:r>
            <a:r>
              <a:rPr dirty="0" sz="800" spc="10">
                <a:solidFill>
                  <a:srgbClr val="393631"/>
                </a:solidFill>
                <a:latin typeface="Arial"/>
                <a:cs typeface="Arial"/>
              </a:rPr>
              <a:t>of </a:t>
            </a:r>
            <a:r>
              <a:rPr dirty="0" sz="800" spc="20">
                <a:solidFill>
                  <a:srgbClr val="393631"/>
                </a:solidFill>
                <a:latin typeface="Arial"/>
                <a:cs typeface="Arial"/>
              </a:rPr>
              <a:t>33.8% since inception  </a:t>
            </a:r>
            <a:r>
              <a:rPr dirty="0" sz="800" spc="10">
                <a:solidFill>
                  <a:srgbClr val="393631"/>
                </a:solidFill>
                <a:latin typeface="Arial"/>
                <a:cs typeface="Arial"/>
              </a:rPr>
              <a:t>in </a:t>
            </a:r>
            <a:r>
              <a:rPr dirty="0" sz="800" spc="15">
                <a:solidFill>
                  <a:srgbClr val="393631"/>
                </a:solidFill>
                <a:latin typeface="Arial"/>
                <a:cs typeface="Arial"/>
              </a:rPr>
              <a:t>January,</a:t>
            </a:r>
            <a:r>
              <a:rPr dirty="0" sz="800" spc="-5">
                <a:solidFill>
                  <a:srgbClr val="393631"/>
                </a:solidFill>
                <a:latin typeface="Arial"/>
                <a:cs typeface="Arial"/>
              </a:rPr>
              <a:t> </a:t>
            </a:r>
            <a:r>
              <a:rPr dirty="0" sz="800" spc="-15">
                <a:solidFill>
                  <a:srgbClr val="393631"/>
                </a:solidFill>
                <a:latin typeface="Arial"/>
                <a:cs typeface="Arial"/>
              </a:rPr>
              <a:t>2017.</a:t>
            </a:r>
            <a:endParaRPr sz="8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08457" y="1720850"/>
            <a:ext cx="1895475" cy="2593340"/>
          </a:xfrm>
          <a:custGeom>
            <a:avLst/>
            <a:gdLst/>
            <a:ahLst/>
            <a:cxnLst/>
            <a:rect l="l" t="t" r="r" b="b"/>
            <a:pathLst>
              <a:path w="1895475" h="2593340">
                <a:moveTo>
                  <a:pt x="0" y="2593340"/>
                </a:moveTo>
                <a:lnTo>
                  <a:pt x="1894992" y="2593340"/>
                </a:lnTo>
                <a:lnTo>
                  <a:pt x="1894992" y="0"/>
                </a:lnTo>
                <a:lnTo>
                  <a:pt x="0" y="0"/>
                </a:lnTo>
                <a:lnTo>
                  <a:pt x="0" y="2593340"/>
                </a:lnTo>
                <a:close/>
              </a:path>
            </a:pathLst>
          </a:custGeom>
          <a:ln w="12700">
            <a:solidFill>
              <a:srgbClr val="EEF2F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281940" y="4338111"/>
            <a:ext cx="181292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4F6F87"/>
                </a:solidFill>
                <a:latin typeface="Arial Black"/>
                <a:cs typeface="Arial Black"/>
              </a:rPr>
              <a:t>MARKET CAP</a:t>
            </a:r>
            <a:r>
              <a:rPr dirty="0" sz="900" spc="-90">
                <a:solidFill>
                  <a:srgbClr val="4F6F87"/>
                </a:solidFill>
                <a:latin typeface="Arial Black"/>
                <a:cs typeface="Arial Black"/>
              </a:rPr>
              <a:t> </a:t>
            </a:r>
            <a:r>
              <a:rPr dirty="0" sz="900" spc="-10">
                <a:solidFill>
                  <a:srgbClr val="4F6F87"/>
                </a:solidFill>
                <a:latin typeface="Arial Black"/>
                <a:cs typeface="Arial Black"/>
              </a:rPr>
              <a:t>ALLOCATIONS</a:t>
            </a:r>
            <a:endParaRPr sz="9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</a:pPr>
            <a:r>
              <a:rPr dirty="0" sz="900" b="1">
                <a:solidFill>
                  <a:srgbClr val="4F6F87"/>
                </a:solidFill>
                <a:latin typeface="Arial"/>
                <a:cs typeface="Arial"/>
              </a:rPr>
              <a:t>dollar</a:t>
            </a:r>
            <a:r>
              <a:rPr dirty="0" sz="900" spc="-5" b="1">
                <a:solidFill>
                  <a:srgbClr val="4F6F87"/>
                </a:solidFill>
                <a:latin typeface="Arial"/>
                <a:cs typeface="Arial"/>
              </a:rPr>
              <a:t> </a:t>
            </a:r>
            <a:r>
              <a:rPr dirty="0" sz="900" b="1">
                <a:solidFill>
                  <a:srgbClr val="4F6F87"/>
                </a:solidFill>
                <a:latin typeface="Arial"/>
                <a:cs typeface="Arial"/>
              </a:rPr>
              <a:t>weighted</a:t>
            </a:r>
            <a:endParaRPr sz="9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14858" y="5789264"/>
            <a:ext cx="1360170" cy="13023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7780">
              <a:lnSpc>
                <a:spcPct val="100000"/>
              </a:lnSpc>
              <a:spcBef>
                <a:spcPts val="100"/>
              </a:spcBef>
            </a:pPr>
            <a:r>
              <a:rPr dirty="0" sz="900" spc="-15">
                <a:solidFill>
                  <a:srgbClr val="4F6F87"/>
                </a:solidFill>
                <a:latin typeface="Arial Black"/>
                <a:cs typeface="Arial Black"/>
              </a:rPr>
              <a:t>TOP </a:t>
            </a:r>
            <a:r>
              <a:rPr dirty="0" sz="900">
                <a:solidFill>
                  <a:srgbClr val="4F6F87"/>
                </a:solidFill>
                <a:latin typeface="Arial Black"/>
                <a:cs typeface="Arial Black"/>
              </a:rPr>
              <a:t>FIVE</a:t>
            </a:r>
            <a:r>
              <a:rPr dirty="0" sz="900" spc="-70">
                <a:solidFill>
                  <a:srgbClr val="4F6F87"/>
                </a:solidFill>
                <a:latin typeface="Arial Black"/>
                <a:cs typeface="Arial Black"/>
              </a:rPr>
              <a:t> </a:t>
            </a:r>
            <a:r>
              <a:rPr dirty="0" sz="900" spc="-5">
                <a:solidFill>
                  <a:srgbClr val="4F6F87"/>
                </a:solidFill>
                <a:latin typeface="Arial Black"/>
                <a:cs typeface="Arial Black"/>
              </a:rPr>
              <a:t>POSITIONS</a:t>
            </a:r>
            <a:endParaRPr sz="900">
              <a:latin typeface="Arial Black"/>
              <a:cs typeface="Arial Black"/>
            </a:endParaRPr>
          </a:p>
          <a:p>
            <a:pPr marL="12700" marR="723265">
              <a:lnSpc>
                <a:spcPct val="157400"/>
              </a:lnSpc>
              <a:spcBef>
                <a:spcPts val="470"/>
              </a:spcBef>
            </a:pPr>
            <a:r>
              <a:rPr dirty="0" sz="900" spc="-20">
                <a:solidFill>
                  <a:srgbClr val="393631"/>
                </a:solidFill>
                <a:latin typeface="Arial"/>
                <a:cs typeface="Arial"/>
              </a:rPr>
              <a:t>Yalla </a:t>
            </a:r>
            <a:r>
              <a:rPr dirty="0" sz="900">
                <a:solidFill>
                  <a:srgbClr val="393631"/>
                </a:solidFill>
                <a:latin typeface="Arial"/>
                <a:cs typeface="Arial"/>
              </a:rPr>
              <a:t>Group  Schrödinger  GoDaddy  </a:t>
            </a:r>
            <a:r>
              <a:rPr dirty="0" sz="900" spc="-5">
                <a:solidFill>
                  <a:srgbClr val="393631"/>
                </a:solidFill>
                <a:latin typeface="Arial"/>
                <a:cs typeface="Arial"/>
              </a:rPr>
              <a:t>Chewy  </a:t>
            </a:r>
            <a:r>
              <a:rPr dirty="0" sz="900">
                <a:solidFill>
                  <a:srgbClr val="393631"/>
                </a:solidFill>
                <a:latin typeface="Arial"/>
                <a:cs typeface="Arial"/>
              </a:rPr>
              <a:t>SVMK</a:t>
            </a:r>
            <a:endParaRPr sz="9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92726" y="9390687"/>
            <a:ext cx="5310505" cy="39116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sz="800" spc="-5">
                <a:solidFill>
                  <a:srgbClr val="67686B"/>
                </a:solidFill>
                <a:latin typeface="Arial"/>
                <a:cs typeface="Arial"/>
              </a:rPr>
              <a:t>Results are </a:t>
            </a:r>
            <a:r>
              <a:rPr dirty="0" sz="800">
                <a:solidFill>
                  <a:srgbClr val="67686B"/>
                </a:solidFill>
                <a:latin typeface="Arial"/>
                <a:cs typeface="Arial"/>
              </a:rPr>
              <a:t>for the </a:t>
            </a:r>
            <a:r>
              <a:rPr dirty="0" sz="800" spc="-5">
                <a:solidFill>
                  <a:srgbClr val="67686B"/>
                </a:solidFill>
                <a:latin typeface="Arial"/>
                <a:cs typeface="Arial"/>
              </a:rPr>
              <a:t>period </a:t>
            </a:r>
            <a:r>
              <a:rPr dirty="0" sz="800">
                <a:solidFill>
                  <a:srgbClr val="67686B"/>
                </a:solidFill>
                <a:latin typeface="Arial"/>
                <a:cs typeface="Arial"/>
              </a:rPr>
              <a:t>from January </a:t>
            </a:r>
            <a:r>
              <a:rPr dirty="0" sz="800" spc="-5">
                <a:solidFill>
                  <a:srgbClr val="67686B"/>
                </a:solidFill>
                <a:latin typeface="Arial"/>
                <a:cs typeface="Arial"/>
              </a:rPr>
              <a:t>1, 2017 </a:t>
            </a:r>
            <a:r>
              <a:rPr dirty="0" sz="800">
                <a:solidFill>
                  <a:srgbClr val="67686B"/>
                </a:solidFill>
                <a:latin typeface="Arial"/>
                <a:cs typeface="Arial"/>
              </a:rPr>
              <a:t>(fund </a:t>
            </a:r>
            <a:r>
              <a:rPr dirty="0" sz="800" spc="-5">
                <a:solidFill>
                  <a:srgbClr val="67686B"/>
                </a:solidFill>
                <a:latin typeface="Arial"/>
                <a:cs typeface="Arial"/>
              </a:rPr>
              <a:t>inception) </a:t>
            </a:r>
            <a:r>
              <a:rPr dirty="0" sz="800">
                <a:solidFill>
                  <a:srgbClr val="67686B"/>
                </a:solidFill>
                <a:latin typeface="Arial"/>
                <a:cs typeface="Arial"/>
              </a:rPr>
              <a:t>through January </a:t>
            </a:r>
            <a:r>
              <a:rPr dirty="0" sz="800" spc="-5">
                <a:solidFill>
                  <a:srgbClr val="67686B"/>
                </a:solidFill>
                <a:latin typeface="Arial"/>
                <a:cs typeface="Arial"/>
              </a:rPr>
              <a:t>31,</a:t>
            </a:r>
            <a:r>
              <a:rPr dirty="0" sz="800" spc="-2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800" spc="-5">
                <a:solidFill>
                  <a:srgbClr val="67686B"/>
                </a:solidFill>
                <a:latin typeface="Arial"/>
                <a:cs typeface="Arial"/>
              </a:rPr>
              <a:t>2021.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800">
                <a:solidFill>
                  <a:srgbClr val="67686B"/>
                </a:solidFill>
                <a:latin typeface="Arial"/>
                <a:cs typeface="Arial"/>
              </a:rPr>
              <a:t>Monthly return </a:t>
            </a:r>
            <a:r>
              <a:rPr dirty="0" sz="800" spc="-5">
                <a:solidFill>
                  <a:srgbClr val="67686B"/>
                </a:solidFill>
                <a:latin typeface="Arial"/>
                <a:cs typeface="Arial"/>
              </a:rPr>
              <a:t>percentages are derived </a:t>
            </a:r>
            <a:r>
              <a:rPr dirty="0" sz="800">
                <a:solidFill>
                  <a:srgbClr val="67686B"/>
                </a:solidFill>
                <a:latin typeface="Arial"/>
                <a:cs typeface="Arial"/>
              </a:rPr>
              <a:t>from a </a:t>
            </a:r>
            <a:r>
              <a:rPr dirty="0" sz="800" spc="-5">
                <a:solidFill>
                  <a:srgbClr val="67686B"/>
                </a:solidFill>
                <a:latin typeface="Arial"/>
                <a:cs typeface="Arial"/>
              </a:rPr>
              <a:t>hypothetical </a:t>
            </a:r>
            <a:r>
              <a:rPr dirty="0" sz="800">
                <a:solidFill>
                  <a:srgbClr val="67686B"/>
                </a:solidFill>
                <a:latin typeface="Arial"/>
                <a:cs typeface="Arial"/>
              </a:rPr>
              <a:t>test </a:t>
            </a:r>
            <a:r>
              <a:rPr dirty="0" sz="800" spc="-5">
                <a:solidFill>
                  <a:srgbClr val="67686B"/>
                </a:solidFill>
                <a:latin typeface="Arial"/>
                <a:cs typeface="Arial"/>
              </a:rPr>
              <a:t>account and do not </a:t>
            </a:r>
            <a:r>
              <a:rPr dirty="0" sz="800">
                <a:solidFill>
                  <a:srgbClr val="67686B"/>
                </a:solidFill>
                <a:latin typeface="Arial"/>
                <a:cs typeface="Arial"/>
              </a:rPr>
              <a:t>represent </a:t>
            </a:r>
            <a:r>
              <a:rPr dirty="0" sz="800" spc="-5">
                <a:solidFill>
                  <a:srgbClr val="67686B"/>
                </a:solidFill>
                <a:latin typeface="Arial"/>
                <a:cs typeface="Arial"/>
              </a:rPr>
              <a:t>actual </a:t>
            </a:r>
            <a:r>
              <a:rPr dirty="0" sz="800">
                <a:solidFill>
                  <a:srgbClr val="67686B"/>
                </a:solidFill>
                <a:latin typeface="Arial"/>
                <a:cs typeface="Arial"/>
              </a:rPr>
              <a:t>capital</a:t>
            </a:r>
            <a:r>
              <a:rPr dirty="0" sz="800" spc="-5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800" spc="-5">
                <a:solidFill>
                  <a:srgbClr val="67686B"/>
                </a:solidFill>
                <a:latin typeface="Arial"/>
                <a:cs typeface="Arial"/>
              </a:rPr>
              <a:t>accounts.</a:t>
            </a:r>
            <a:endParaRPr sz="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03191" y="681942"/>
            <a:ext cx="104902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800" spc="-5">
                <a:solidFill>
                  <a:srgbClr val="67686B"/>
                </a:solidFill>
                <a:latin typeface="Arial"/>
                <a:cs typeface="Arial"/>
                <a:hlinkClick r:id="rId2"/>
              </a:rPr>
              <a:t>www.radnorwood.com </a:t>
            </a:r>
            <a:r>
              <a:rPr dirty="0" sz="800" spc="-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800" spc="-5">
                <a:solidFill>
                  <a:srgbClr val="67686B"/>
                </a:solidFill>
                <a:latin typeface="Arial"/>
                <a:cs typeface="Arial"/>
                <a:hlinkClick r:id="rId3"/>
              </a:rPr>
              <a:t>info@radnorwood.com </a:t>
            </a:r>
            <a:r>
              <a:rPr dirty="0" sz="800" spc="-5">
                <a:solidFill>
                  <a:srgbClr val="67686B"/>
                </a:solidFill>
                <a:latin typeface="Arial"/>
                <a:cs typeface="Arial"/>
              </a:rPr>
              <a:t> 503.224.9699</a:t>
            </a:r>
            <a:endParaRPr sz="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827063" y="681942"/>
            <a:ext cx="92392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70815">
              <a:lnSpc>
                <a:spcPct val="100000"/>
              </a:lnSpc>
              <a:spcBef>
                <a:spcPts val="100"/>
              </a:spcBef>
            </a:pPr>
            <a:r>
              <a:rPr dirty="0" sz="800" spc="-5">
                <a:solidFill>
                  <a:srgbClr val="67686B"/>
                </a:solidFill>
                <a:latin typeface="Arial"/>
                <a:cs typeface="Arial"/>
              </a:rPr>
              <a:t>120 NW 9th</a:t>
            </a:r>
            <a:r>
              <a:rPr dirty="0" sz="800" spc="-12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800" spc="-5">
                <a:solidFill>
                  <a:srgbClr val="67686B"/>
                </a:solidFill>
                <a:latin typeface="Arial"/>
                <a:cs typeface="Arial"/>
              </a:rPr>
              <a:t>Ave  </a:t>
            </a:r>
            <a:r>
              <a:rPr dirty="0" sz="800">
                <a:solidFill>
                  <a:srgbClr val="67686B"/>
                </a:solidFill>
                <a:latin typeface="Arial"/>
                <a:cs typeface="Arial"/>
              </a:rPr>
              <a:t>Suite</a:t>
            </a:r>
            <a:r>
              <a:rPr dirty="0" sz="800" spc="-1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800" spc="-5">
                <a:solidFill>
                  <a:srgbClr val="67686B"/>
                </a:solidFill>
                <a:latin typeface="Arial"/>
                <a:cs typeface="Arial"/>
              </a:rPr>
              <a:t>212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67686B"/>
                </a:solidFill>
                <a:latin typeface="Arial"/>
                <a:cs typeface="Arial"/>
              </a:rPr>
              <a:t>Portland, OR</a:t>
            </a:r>
            <a:r>
              <a:rPr dirty="0" sz="800" spc="-8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800" spc="-5">
                <a:solidFill>
                  <a:srgbClr val="67686B"/>
                </a:solidFill>
                <a:latin typeface="Arial"/>
                <a:cs typeface="Arial"/>
              </a:rPr>
              <a:t>97209</a:t>
            </a:r>
            <a:endParaRPr sz="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450936" y="681942"/>
            <a:ext cx="92964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5">
                <a:solidFill>
                  <a:srgbClr val="67686B"/>
                </a:solidFill>
                <a:latin typeface="Arial"/>
                <a:cs typeface="Arial"/>
              </a:rPr>
              <a:t>165 University</a:t>
            </a:r>
            <a:r>
              <a:rPr dirty="0" sz="800" spc="-7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800" spc="-5">
                <a:solidFill>
                  <a:srgbClr val="67686B"/>
                </a:solidFill>
                <a:latin typeface="Arial"/>
                <a:cs typeface="Arial"/>
              </a:rPr>
              <a:t>Ave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67686B"/>
                </a:solidFill>
                <a:latin typeface="Arial"/>
                <a:cs typeface="Arial"/>
              </a:rPr>
              <a:t>Suite</a:t>
            </a:r>
            <a:r>
              <a:rPr dirty="0" sz="800" spc="-1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800" spc="-5">
                <a:solidFill>
                  <a:srgbClr val="67686B"/>
                </a:solidFill>
                <a:latin typeface="Arial"/>
                <a:cs typeface="Arial"/>
              </a:rPr>
              <a:t>200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67686B"/>
                </a:solidFill>
                <a:latin typeface="Arial"/>
                <a:cs typeface="Arial"/>
              </a:rPr>
              <a:t>Palo Alto, </a:t>
            </a:r>
            <a:r>
              <a:rPr dirty="0" sz="800" spc="-5">
                <a:solidFill>
                  <a:srgbClr val="67686B"/>
                </a:solidFill>
                <a:latin typeface="Arial"/>
                <a:cs typeface="Arial"/>
              </a:rPr>
              <a:t>CA</a:t>
            </a:r>
            <a:r>
              <a:rPr dirty="0" sz="800" spc="-17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800" spc="-5">
                <a:solidFill>
                  <a:srgbClr val="67686B"/>
                </a:solidFill>
                <a:latin typeface="Arial"/>
                <a:cs typeface="Arial"/>
              </a:rPr>
              <a:t>94301</a:t>
            </a:r>
            <a:endParaRPr sz="800">
              <a:latin typeface="Arial"/>
              <a:cs typeface="Arial"/>
            </a:endParaRPr>
          </a:p>
        </p:txBody>
      </p:sp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283053" y="4749338"/>
          <a:ext cx="1746885" cy="6997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0450"/>
                <a:gridCol w="685800"/>
              </a:tblGrid>
              <a:tr h="222584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900">
                          <a:solidFill>
                            <a:srgbClr val="000101"/>
                          </a:solidFill>
                          <a:latin typeface="Arial"/>
                          <a:cs typeface="Arial"/>
                        </a:rPr>
                        <a:t>Below</a:t>
                      </a:r>
                      <a:r>
                        <a:rPr dirty="0" sz="900" spc="-10">
                          <a:solidFill>
                            <a:srgbClr val="00010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solidFill>
                            <a:srgbClr val="000101"/>
                          </a:solidFill>
                          <a:latin typeface="Arial"/>
                          <a:cs typeface="Arial"/>
                        </a:rPr>
                        <a:t>$3B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0955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318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900" spc="-5">
                          <a:solidFill>
                            <a:srgbClr val="000101"/>
                          </a:solidFill>
                          <a:latin typeface="Arial"/>
                          <a:cs typeface="Arial"/>
                        </a:rPr>
                        <a:t>2%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0955">
                    <a:solidFill>
                      <a:srgbClr val="EEF2F7"/>
                    </a:solidFill>
                  </a:tcPr>
                </a:tc>
              </a:tr>
              <a:tr h="253974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900" spc="-5">
                          <a:solidFill>
                            <a:srgbClr val="000101"/>
                          </a:solidFill>
                          <a:latin typeface="Arial"/>
                          <a:cs typeface="Arial"/>
                        </a:rPr>
                        <a:t>$3B </a:t>
                      </a:r>
                      <a:r>
                        <a:rPr dirty="0" sz="900">
                          <a:solidFill>
                            <a:srgbClr val="000101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900" spc="-15">
                          <a:solidFill>
                            <a:srgbClr val="00010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solidFill>
                            <a:srgbClr val="000101"/>
                          </a:solidFill>
                          <a:latin typeface="Arial"/>
                          <a:cs typeface="Arial"/>
                        </a:rPr>
                        <a:t>$10B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2069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900" spc="-5">
                          <a:solidFill>
                            <a:srgbClr val="000101"/>
                          </a:solidFill>
                          <a:latin typeface="Arial"/>
                          <a:cs typeface="Arial"/>
                        </a:rPr>
                        <a:t>54%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2069">
                    <a:solidFill>
                      <a:srgbClr val="EEF2F7"/>
                    </a:solidFill>
                  </a:tcPr>
                </a:tc>
              </a:tr>
              <a:tr h="222584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900">
                          <a:solidFill>
                            <a:srgbClr val="000101"/>
                          </a:solidFill>
                          <a:latin typeface="Arial"/>
                          <a:cs typeface="Arial"/>
                        </a:rPr>
                        <a:t>Above</a:t>
                      </a:r>
                      <a:r>
                        <a:rPr dirty="0" sz="900" spc="-10">
                          <a:solidFill>
                            <a:srgbClr val="00010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solidFill>
                            <a:srgbClr val="000101"/>
                          </a:solidFill>
                          <a:latin typeface="Arial"/>
                          <a:cs typeface="Arial"/>
                        </a:rPr>
                        <a:t>$10B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2069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318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900" spc="-5">
                          <a:solidFill>
                            <a:srgbClr val="000101"/>
                          </a:solidFill>
                          <a:latin typeface="Arial"/>
                          <a:cs typeface="Arial"/>
                        </a:rPr>
                        <a:t>44%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2069">
                    <a:solidFill>
                      <a:srgbClr val="EEF2F7"/>
                    </a:solidFill>
                  </a:tcPr>
                </a:tc>
              </a:tr>
            </a:tbl>
          </a:graphicData>
        </a:graphic>
      </p:graphicFrame>
      <p:sp>
        <p:nvSpPr>
          <p:cNvPr id="21" name="object 21"/>
          <p:cNvSpPr txBox="1"/>
          <p:nvPr/>
        </p:nvSpPr>
        <p:spPr>
          <a:xfrm>
            <a:off x="3322160" y="1744475"/>
            <a:ext cx="452120" cy="1212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600" spc="15" b="1">
                <a:solidFill>
                  <a:srgbClr val="A50E12"/>
                </a:solidFill>
                <a:latin typeface="Arial"/>
                <a:cs typeface="Arial"/>
              </a:rPr>
              <a:t>S&amp;P </a:t>
            </a:r>
            <a:r>
              <a:rPr dirty="0" sz="600" spc="10" b="1">
                <a:solidFill>
                  <a:srgbClr val="A50E12"/>
                </a:solidFill>
                <a:latin typeface="Arial"/>
                <a:cs typeface="Arial"/>
              </a:rPr>
              <a:t>500</a:t>
            </a:r>
            <a:r>
              <a:rPr dirty="0" sz="600" spc="-140" b="1">
                <a:solidFill>
                  <a:srgbClr val="A50E12"/>
                </a:solidFill>
                <a:latin typeface="Arial"/>
                <a:cs typeface="Arial"/>
              </a:rPr>
              <a:t> </a:t>
            </a:r>
            <a:r>
              <a:rPr dirty="0" sz="450" b="1">
                <a:solidFill>
                  <a:srgbClr val="A50E12"/>
                </a:solidFill>
                <a:latin typeface="Arial"/>
                <a:cs typeface="Arial"/>
              </a:rPr>
              <a:t>-TR</a:t>
            </a:r>
            <a:endParaRPr sz="45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233552" y="1722995"/>
            <a:ext cx="3722370" cy="1692275"/>
          </a:xfrm>
          <a:custGeom>
            <a:avLst/>
            <a:gdLst/>
            <a:ahLst/>
            <a:cxnLst/>
            <a:rect l="l" t="t" r="r" b="b"/>
            <a:pathLst>
              <a:path w="3722370" h="1692275">
                <a:moveTo>
                  <a:pt x="0" y="1692211"/>
                </a:moveTo>
                <a:lnTo>
                  <a:pt x="76250" y="1685785"/>
                </a:lnTo>
                <a:lnTo>
                  <a:pt x="231863" y="1676120"/>
                </a:lnTo>
                <a:lnTo>
                  <a:pt x="309676" y="1655216"/>
                </a:lnTo>
                <a:lnTo>
                  <a:pt x="387489" y="1664868"/>
                </a:lnTo>
                <a:lnTo>
                  <a:pt x="465289" y="1651990"/>
                </a:lnTo>
                <a:lnTo>
                  <a:pt x="541540" y="1611782"/>
                </a:lnTo>
                <a:lnTo>
                  <a:pt x="619353" y="1606956"/>
                </a:lnTo>
                <a:lnTo>
                  <a:pt x="697179" y="1605343"/>
                </a:lnTo>
                <a:lnTo>
                  <a:pt x="774966" y="1594078"/>
                </a:lnTo>
                <a:lnTo>
                  <a:pt x="852779" y="1586052"/>
                </a:lnTo>
                <a:lnTo>
                  <a:pt x="930579" y="1534566"/>
                </a:lnTo>
                <a:lnTo>
                  <a:pt x="1006843" y="1499171"/>
                </a:lnTo>
                <a:lnTo>
                  <a:pt x="1084643" y="1505610"/>
                </a:lnTo>
                <a:lnTo>
                  <a:pt x="1162469" y="1502410"/>
                </a:lnTo>
                <a:lnTo>
                  <a:pt x="1240269" y="1452524"/>
                </a:lnTo>
                <a:lnTo>
                  <a:pt x="1318069" y="1423581"/>
                </a:lnTo>
                <a:lnTo>
                  <a:pt x="1395895" y="1402676"/>
                </a:lnTo>
                <a:lnTo>
                  <a:pt x="1472145" y="1220901"/>
                </a:lnTo>
                <a:lnTo>
                  <a:pt x="1549933" y="1174254"/>
                </a:lnTo>
                <a:lnTo>
                  <a:pt x="1627758" y="1273975"/>
                </a:lnTo>
                <a:lnTo>
                  <a:pt x="1705571" y="1286852"/>
                </a:lnTo>
                <a:lnTo>
                  <a:pt x="1783372" y="1362456"/>
                </a:lnTo>
                <a:lnTo>
                  <a:pt x="1861185" y="1224114"/>
                </a:lnTo>
                <a:lnTo>
                  <a:pt x="1937435" y="1101864"/>
                </a:lnTo>
                <a:lnTo>
                  <a:pt x="2015223" y="1109903"/>
                </a:lnTo>
                <a:lnTo>
                  <a:pt x="2093048" y="1066469"/>
                </a:lnTo>
                <a:lnTo>
                  <a:pt x="2170861" y="1220901"/>
                </a:lnTo>
                <a:lnTo>
                  <a:pt x="2248662" y="1121168"/>
                </a:lnTo>
                <a:lnTo>
                  <a:pt x="2326474" y="1082560"/>
                </a:lnTo>
                <a:lnTo>
                  <a:pt x="2402725" y="1167815"/>
                </a:lnTo>
                <a:lnTo>
                  <a:pt x="2480538" y="1142072"/>
                </a:lnTo>
                <a:lnTo>
                  <a:pt x="2558338" y="1100251"/>
                </a:lnTo>
                <a:lnTo>
                  <a:pt x="2636151" y="986040"/>
                </a:lnTo>
                <a:lnTo>
                  <a:pt x="2713964" y="955484"/>
                </a:lnTo>
                <a:lnTo>
                  <a:pt x="2791764" y="902398"/>
                </a:lnTo>
                <a:lnTo>
                  <a:pt x="2869577" y="998918"/>
                </a:lnTo>
                <a:lnTo>
                  <a:pt x="2945828" y="1362456"/>
                </a:lnTo>
                <a:lnTo>
                  <a:pt x="3023641" y="1137246"/>
                </a:lnTo>
                <a:lnTo>
                  <a:pt x="3101441" y="998918"/>
                </a:lnTo>
                <a:lnTo>
                  <a:pt x="3179254" y="928128"/>
                </a:lnTo>
                <a:lnTo>
                  <a:pt x="3257054" y="828408"/>
                </a:lnTo>
                <a:lnTo>
                  <a:pt x="3334867" y="770496"/>
                </a:lnTo>
                <a:lnTo>
                  <a:pt x="3411118" y="765670"/>
                </a:lnTo>
                <a:lnTo>
                  <a:pt x="3488931" y="720623"/>
                </a:lnTo>
                <a:lnTo>
                  <a:pt x="3566731" y="406971"/>
                </a:lnTo>
                <a:lnTo>
                  <a:pt x="3644544" y="255752"/>
                </a:lnTo>
                <a:lnTo>
                  <a:pt x="3722357" y="0"/>
                </a:lnTo>
              </a:path>
            </a:pathLst>
          </a:custGeom>
          <a:ln w="14160">
            <a:solidFill>
              <a:srgbClr val="0532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233552" y="2821646"/>
            <a:ext cx="3722370" cy="593725"/>
          </a:xfrm>
          <a:custGeom>
            <a:avLst/>
            <a:gdLst/>
            <a:ahLst/>
            <a:cxnLst/>
            <a:rect l="l" t="t" r="r" b="b"/>
            <a:pathLst>
              <a:path w="3722370" h="593725">
                <a:moveTo>
                  <a:pt x="0" y="593559"/>
                </a:moveTo>
                <a:lnTo>
                  <a:pt x="76250" y="562990"/>
                </a:lnTo>
                <a:lnTo>
                  <a:pt x="154063" y="562990"/>
                </a:lnTo>
                <a:lnTo>
                  <a:pt x="231863" y="554951"/>
                </a:lnTo>
                <a:lnTo>
                  <a:pt x="309676" y="543699"/>
                </a:lnTo>
                <a:lnTo>
                  <a:pt x="387489" y="537248"/>
                </a:lnTo>
                <a:lnTo>
                  <a:pt x="465289" y="521169"/>
                </a:lnTo>
                <a:lnTo>
                  <a:pt x="541540" y="517956"/>
                </a:lnTo>
                <a:lnTo>
                  <a:pt x="619353" y="501853"/>
                </a:lnTo>
                <a:lnTo>
                  <a:pt x="697179" y="480948"/>
                </a:lnTo>
                <a:lnTo>
                  <a:pt x="774966" y="455218"/>
                </a:lnTo>
                <a:lnTo>
                  <a:pt x="852779" y="443966"/>
                </a:lnTo>
                <a:lnTo>
                  <a:pt x="930579" y="392493"/>
                </a:lnTo>
                <a:lnTo>
                  <a:pt x="1006843" y="427875"/>
                </a:lnTo>
                <a:lnTo>
                  <a:pt x="1084643" y="452005"/>
                </a:lnTo>
                <a:lnTo>
                  <a:pt x="1162469" y="448779"/>
                </a:lnTo>
                <a:lnTo>
                  <a:pt x="1240269" y="426262"/>
                </a:lnTo>
                <a:lnTo>
                  <a:pt x="1318069" y="419823"/>
                </a:lnTo>
                <a:lnTo>
                  <a:pt x="1395895" y="386054"/>
                </a:lnTo>
                <a:lnTo>
                  <a:pt x="1472145" y="353872"/>
                </a:lnTo>
                <a:lnTo>
                  <a:pt x="1549933" y="349046"/>
                </a:lnTo>
                <a:lnTo>
                  <a:pt x="1627758" y="416610"/>
                </a:lnTo>
                <a:lnTo>
                  <a:pt x="1705571" y="397319"/>
                </a:lnTo>
                <a:lnTo>
                  <a:pt x="1783372" y="484174"/>
                </a:lnTo>
                <a:lnTo>
                  <a:pt x="1861185" y="415010"/>
                </a:lnTo>
                <a:lnTo>
                  <a:pt x="1937435" y="384441"/>
                </a:lnTo>
                <a:lnTo>
                  <a:pt x="2015223" y="365137"/>
                </a:lnTo>
                <a:lnTo>
                  <a:pt x="2093048" y="324929"/>
                </a:lnTo>
                <a:lnTo>
                  <a:pt x="2170861" y="390867"/>
                </a:lnTo>
                <a:lnTo>
                  <a:pt x="2248662" y="323316"/>
                </a:lnTo>
                <a:lnTo>
                  <a:pt x="2326474" y="308838"/>
                </a:lnTo>
                <a:lnTo>
                  <a:pt x="2402725" y="324929"/>
                </a:lnTo>
                <a:lnTo>
                  <a:pt x="2480538" y="305625"/>
                </a:lnTo>
                <a:lnTo>
                  <a:pt x="2558338" y="283108"/>
                </a:lnTo>
                <a:lnTo>
                  <a:pt x="2636151" y="244500"/>
                </a:lnTo>
                <a:lnTo>
                  <a:pt x="2713964" y="210718"/>
                </a:lnTo>
                <a:lnTo>
                  <a:pt x="2791764" y="210718"/>
                </a:lnTo>
                <a:lnTo>
                  <a:pt x="2869577" y="305625"/>
                </a:lnTo>
                <a:lnTo>
                  <a:pt x="2945828" y="434314"/>
                </a:lnTo>
                <a:lnTo>
                  <a:pt x="3023641" y="316877"/>
                </a:lnTo>
                <a:lnTo>
                  <a:pt x="3101441" y="267017"/>
                </a:lnTo>
                <a:lnTo>
                  <a:pt x="3179254" y="246113"/>
                </a:lnTo>
                <a:lnTo>
                  <a:pt x="3257054" y="183375"/>
                </a:lnTo>
                <a:lnTo>
                  <a:pt x="3334867" y="99733"/>
                </a:lnTo>
                <a:lnTo>
                  <a:pt x="3411118" y="146380"/>
                </a:lnTo>
                <a:lnTo>
                  <a:pt x="3488931" y="178549"/>
                </a:lnTo>
                <a:lnTo>
                  <a:pt x="3566731" y="49847"/>
                </a:lnTo>
                <a:lnTo>
                  <a:pt x="3644544" y="0"/>
                </a:lnTo>
                <a:lnTo>
                  <a:pt x="3722357" y="14477"/>
                </a:lnTo>
              </a:path>
            </a:pathLst>
          </a:custGeom>
          <a:ln w="14160">
            <a:solidFill>
              <a:srgbClr val="A50E1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2932963" y="1719844"/>
            <a:ext cx="248285" cy="17621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20">
                <a:latin typeface="Arial"/>
                <a:cs typeface="Arial"/>
              </a:rPr>
              <a:t>$3,200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z="600" spc="-20">
                <a:latin typeface="Arial"/>
                <a:cs typeface="Arial"/>
              </a:rPr>
              <a:t>$3,000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dirty="0" sz="600" spc="-20">
                <a:latin typeface="Arial"/>
                <a:cs typeface="Arial"/>
              </a:rPr>
              <a:t>$2,800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dirty="0" sz="600" spc="-20">
                <a:latin typeface="Arial"/>
                <a:cs typeface="Arial"/>
              </a:rPr>
              <a:t>$2,600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z="600" spc="-20">
                <a:latin typeface="Arial"/>
                <a:cs typeface="Arial"/>
              </a:rPr>
              <a:t>$2,400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dirty="0" sz="600" spc="-20">
                <a:latin typeface="Arial"/>
                <a:cs typeface="Arial"/>
              </a:rPr>
              <a:t>$2,200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z="600" spc="-20">
                <a:latin typeface="Arial"/>
                <a:cs typeface="Arial"/>
              </a:rPr>
              <a:t>$2,000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dirty="0" sz="600" spc="-20">
                <a:latin typeface="Arial"/>
                <a:cs typeface="Arial"/>
              </a:rPr>
              <a:t>$1,800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dirty="0" sz="600" spc="-20">
                <a:latin typeface="Arial"/>
                <a:cs typeface="Arial"/>
              </a:rPr>
              <a:t>$1,600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z="600" spc="-20">
                <a:latin typeface="Arial"/>
                <a:cs typeface="Arial"/>
              </a:rPr>
              <a:t>$1,400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dirty="0" sz="600" spc="-20">
                <a:latin typeface="Arial"/>
                <a:cs typeface="Arial"/>
              </a:rPr>
              <a:t>$1,200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z="600" spc="-20">
                <a:latin typeface="Arial"/>
                <a:cs typeface="Arial"/>
              </a:rPr>
              <a:t>$1,000</a:t>
            </a:r>
            <a:endParaRPr sz="6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556510" y="1328958"/>
            <a:ext cx="1414145" cy="4413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>
                <a:solidFill>
                  <a:srgbClr val="053266"/>
                </a:solidFill>
                <a:latin typeface="Arial Black"/>
                <a:cs typeface="Arial Black"/>
              </a:rPr>
              <a:t>CUMULATIVE</a:t>
            </a:r>
            <a:r>
              <a:rPr dirty="0" sz="900" spc="-90">
                <a:solidFill>
                  <a:srgbClr val="053266"/>
                </a:solidFill>
                <a:latin typeface="Arial Black"/>
                <a:cs typeface="Arial Black"/>
              </a:rPr>
              <a:t> </a:t>
            </a:r>
            <a:r>
              <a:rPr dirty="0" sz="900" spc="-15">
                <a:solidFill>
                  <a:srgbClr val="053266"/>
                </a:solidFill>
                <a:latin typeface="Arial Black"/>
                <a:cs typeface="Arial Black"/>
              </a:rPr>
              <a:t>RETURN</a:t>
            </a:r>
            <a:endParaRPr sz="900">
              <a:latin typeface="Arial Black"/>
              <a:cs typeface="Arial Black"/>
            </a:endParaRPr>
          </a:p>
          <a:p>
            <a:pPr marL="388620">
              <a:lnSpc>
                <a:spcPts val="680"/>
              </a:lnSpc>
              <a:spcBef>
                <a:spcPts val="825"/>
              </a:spcBef>
            </a:pPr>
            <a:r>
              <a:rPr dirty="0" sz="600" spc="-20">
                <a:latin typeface="Arial"/>
                <a:cs typeface="Arial"/>
              </a:rPr>
              <a:t>$3,400</a:t>
            </a:r>
            <a:endParaRPr sz="600">
              <a:latin typeface="Arial"/>
              <a:cs typeface="Arial"/>
            </a:endParaRPr>
          </a:p>
          <a:p>
            <a:pPr marL="777875">
              <a:lnSpc>
                <a:spcPts val="680"/>
              </a:lnSpc>
            </a:pPr>
            <a:r>
              <a:rPr dirty="0" sz="600" spc="20" b="1">
                <a:solidFill>
                  <a:srgbClr val="053266"/>
                </a:solidFill>
                <a:latin typeface="Arial"/>
                <a:cs typeface="Arial"/>
              </a:rPr>
              <a:t>FUND</a:t>
            </a:r>
            <a:endParaRPr sz="6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180426" y="3465402"/>
            <a:ext cx="107314" cy="304800"/>
          </a:xfrm>
          <a:prstGeom prst="rect">
            <a:avLst/>
          </a:prstGeom>
        </p:spPr>
        <p:txBody>
          <a:bodyPr wrap="square" lIns="0" tIns="8890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550" spc="25">
                <a:latin typeface="Arial"/>
                <a:cs typeface="Arial"/>
              </a:rPr>
              <a:t>Jan </a:t>
            </a:r>
            <a:r>
              <a:rPr dirty="0" sz="550" spc="15">
                <a:latin typeface="Arial"/>
                <a:cs typeface="Arial"/>
              </a:rPr>
              <a:t>-</a:t>
            </a:r>
            <a:r>
              <a:rPr dirty="0" sz="550" spc="-55">
                <a:latin typeface="Arial"/>
                <a:cs typeface="Arial"/>
              </a:rPr>
              <a:t> </a:t>
            </a:r>
            <a:r>
              <a:rPr dirty="0" sz="550" spc="30">
                <a:latin typeface="Arial"/>
                <a:cs typeface="Arial"/>
              </a:rPr>
              <a:t>17</a:t>
            </a:r>
            <a:endParaRPr sz="5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335175" y="3462770"/>
            <a:ext cx="107314" cy="305435"/>
          </a:xfrm>
          <a:prstGeom prst="rect">
            <a:avLst/>
          </a:prstGeom>
        </p:spPr>
        <p:txBody>
          <a:bodyPr wrap="square" lIns="0" tIns="8890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550" spc="20">
                <a:latin typeface="Arial"/>
                <a:cs typeface="Arial"/>
              </a:rPr>
              <a:t>Mar </a:t>
            </a:r>
            <a:r>
              <a:rPr dirty="0" sz="550" spc="15">
                <a:latin typeface="Arial"/>
                <a:cs typeface="Arial"/>
              </a:rPr>
              <a:t>-</a:t>
            </a:r>
            <a:r>
              <a:rPr dirty="0" sz="550" spc="-80">
                <a:latin typeface="Arial"/>
                <a:cs typeface="Arial"/>
              </a:rPr>
              <a:t> </a:t>
            </a:r>
            <a:r>
              <a:rPr dirty="0" sz="550" spc="20">
                <a:latin typeface="Arial"/>
                <a:cs typeface="Arial"/>
              </a:rPr>
              <a:t>17</a:t>
            </a:r>
            <a:endParaRPr sz="5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490802" y="3466853"/>
            <a:ext cx="417195" cy="318135"/>
          </a:xfrm>
          <a:prstGeom prst="rect">
            <a:avLst/>
          </a:prstGeom>
        </p:spPr>
        <p:txBody>
          <a:bodyPr wrap="square" lIns="0" tIns="8890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550" spc="25">
                <a:latin typeface="Arial"/>
                <a:cs typeface="Arial"/>
              </a:rPr>
              <a:t>May </a:t>
            </a:r>
            <a:r>
              <a:rPr dirty="0" sz="550" spc="15">
                <a:latin typeface="Arial"/>
                <a:cs typeface="Arial"/>
              </a:rPr>
              <a:t>-</a:t>
            </a:r>
            <a:r>
              <a:rPr dirty="0" sz="550" spc="-114">
                <a:latin typeface="Arial"/>
                <a:cs typeface="Arial"/>
              </a:rPr>
              <a:t> </a:t>
            </a:r>
            <a:r>
              <a:rPr dirty="0" sz="550" spc="20">
                <a:latin typeface="Arial"/>
                <a:cs typeface="Arial"/>
              </a:rPr>
              <a:t>17</a:t>
            </a:r>
            <a:endParaRPr sz="5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50">
              <a:latin typeface="Times New Roman"/>
              <a:cs typeface="Times New Roman"/>
            </a:endParaRPr>
          </a:p>
          <a:p>
            <a:pPr marL="38735">
              <a:lnSpc>
                <a:spcPct val="100000"/>
              </a:lnSpc>
            </a:pPr>
            <a:r>
              <a:rPr dirty="0" sz="550" spc="20">
                <a:latin typeface="Arial"/>
                <a:cs typeface="Arial"/>
              </a:rPr>
              <a:t>Jul </a:t>
            </a:r>
            <a:r>
              <a:rPr dirty="0" sz="550" spc="15">
                <a:latin typeface="Arial"/>
                <a:cs typeface="Arial"/>
              </a:rPr>
              <a:t>-</a:t>
            </a:r>
            <a:r>
              <a:rPr dirty="0" sz="550" spc="-75">
                <a:latin typeface="Arial"/>
                <a:cs typeface="Arial"/>
              </a:rPr>
              <a:t> </a:t>
            </a:r>
            <a:r>
              <a:rPr dirty="0" sz="550" spc="30">
                <a:latin typeface="Arial"/>
                <a:cs typeface="Arial"/>
              </a:rPr>
              <a:t>17</a:t>
            </a:r>
            <a:endParaRPr sz="5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50">
              <a:latin typeface="Times New Roman"/>
              <a:cs typeface="Times New Roman"/>
            </a:endParaRPr>
          </a:p>
          <a:p>
            <a:pPr marL="15875">
              <a:lnSpc>
                <a:spcPct val="100000"/>
              </a:lnSpc>
            </a:pPr>
            <a:r>
              <a:rPr dirty="0" sz="550" spc="20">
                <a:latin typeface="Arial"/>
                <a:cs typeface="Arial"/>
              </a:rPr>
              <a:t>Sep </a:t>
            </a:r>
            <a:r>
              <a:rPr dirty="0" sz="550" spc="15">
                <a:latin typeface="Arial"/>
                <a:cs typeface="Arial"/>
              </a:rPr>
              <a:t>-</a:t>
            </a:r>
            <a:r>
              <a:rPr dirty="0" sz="550" spc="-100">
                <a:latin typeface="Arial"/>
                <a:cs typeface="Arial"/>
              </a:rPr>
              <a:t> </a:t>
            </a:r>
            <a:r>
              <a:rPr dirty="0" sz="550" spc="20">
                <a:latin typeface="Arial"/>
                <a:cs typeface="Arial"/>
              </a:rPr>
              <a:t>17</a:t>
            </a:r>
            <a:endParaRPr sz="5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956147" y="3470996"/>
            <a:ext cx="107314" cy="309880"/>
          </a:xfrm>
          <a:prstGeom prst="rect">
            <a:avLst/>
          </a:prstGeom>
        </p:spPr>
        <p:txBody>
          <a:bodyPr wrap="square" lIns="0" tIns="8890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550" spc="20">
                <a:latin typeface="Arial"/>
                <a:cs typeface="Arial"/>
              </a:rPr>
              <a:t>Nov </a:t>
            </a:r>
            <a:r>
              <a:rPr dirty="0" sz="550" spc="15">
                <a:latin typeface="Arial"/>
                <a:cs typeface="Arial"/>
              </a:rPr>
              <a:t>-</a:t>
            </a:r>
            <a:r>
              <a:rPr dirty="0" sz="550" spc="-70">
                <a:latin typeface="Arial"/>
                <a:cs typeface="Arial"/>
              </a:rPr>
              <a:t> </a:t>
            </a:r>
            <a:r>
              <a:rPr dirty="0" sz="550" spc="20">
                <a:latin typeface="Arial"/>
                <a:cs typeface="Arial"/>
              </a:rPr>
              <a:t>17</a:t>
            </a:r>
            <a:endParaRPr sz="5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110238" y="3477498"/>
            <a:ext cx="107314" cy="304800"/>
          </a:xfrm>
          <a:prstGeom prst="rect">
            <a:avLst/>
          </a:prstGeom>
        </p:spPr>
        <p:txBody>
          <a:bodyPr wrap="square" lIns="0" tIns="8890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550" spc="25">
                <a:latin typeface="Arial"/>
                <a:cs typeface="Arial"/>
              </a:rPr>
              <a:t>Jan </a:t>
            </a:r>
            <a:r>
              <a:rPr dirty="0" sz="550" spc="15">
                <a:latin typeface="Arial"/>
                <a:cs typeface="Arial"/>
              </a:rPr>
              <a:t>-</a:t>
            </a:r>
            <a:r>
              <a:rPr dirty="0" sz="550" spc="-55">
                <a:latin typeface="Arial"/>
                <a:cs typeface="Arial"/>
              </a:rPr>
              <a:t> </a:t>
            </a:r>
            <a:r>
              <a:rPr dirty="0" sz="550" spc="30">
                <a:latin typeface="Arial"/>
                <a:cs typeface="Arial"/>
              </a:rPr>
              <a:t>18</a:t>
            </a:r>
            <a:endParaRPr sz="5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265865" y="3470935"/>
            <a:ext cx="417195" cy="318135"/>
          </a:xfrm>
          <a:prstGeom prst="rect">
            <a:avLst/>
          </a:prstGeom>
        </p:spPr>
        <p:txBody>
          <a:bodyPr wrap="square" lIns="0" tIns="8890" rIns="0" bIns="0" rtlCol="0" vert="vert270">
            <a:spAutoFit/>
          </a:bodyPr>
          <a:lstStyle/>
          <a:p>
            <a:pPr marL="25400">
              <a:lnSpc>
                <a:spcPct val="100000"/>
              </a:lnSpc>
              <a:spcBef>
                <a:spcPts val="70"/>
              </a:spcBef>
            </a:pPr>
            <a:r>
              <a:rPr dirty="0" sz="550" spc="20">
                <a:latin typeface="Arial"/>
                <a:cs typeface="Arial"/>
              </a:rPr>
              <a:t>Mar </a:t>
            </a:r>
            <a:r>
              <a:rPr dirty="0" sz="550" spc="15">
                <a:latin typeface="Arial"/>
                <a:cs typeface="Arial"/>
              </a:rPr>
              <a:t>-</a:t>
            </a:r>
            <a:r>
              <a:rPr dirty="0" sz="550" spc="-105">
                <a:latin typeface="Arial"/>
                <a:cs typeface="Arial"/>
              </a:rPr>
              <a:t> </a:t>
            </a:r>
            <a:r>
              <a:rPr dirty="0" sz="550" spc="20">
                <a:latin typeface="Arial"/>
                <a:cs typeface="Arial"/>
              </a:rPr>
              <a:t>18</a:t>
            </a:r>
            <a:endParaRPr sz="5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550" spc="25">
                <a:latin typeface="Arial"/>
                <a:cs typeface="Arial"/>
              </a:rPr>
              <a:t>May </a:t>
            </a:r>
            <a:r>
              <a:rPr dirty="0" sz="550" spc="15">
                <a:latin typeface="Arial"/>
                <a:cs typeface="Arial"/>
              </a:rPr>
              <a:t>-</a:t>
            </a:r>
            <a:r>
              <a:rPr dirty="0" sz="550" spc="-114">
                <a:latin typeface="Arial"/>
                <a:cs typeface="Arial"/>
              </a:rPr>
              <a:t> </a:t>
            </a:r>
            <a:r>
              <a:rPr dirty="0" sz="550" spc="20">
                <a:latin typeface="Arial"/>
                <a:cs typeface="Arial"/>
              </a:rPr>
              <a:t>18</a:t>
            </a:r>
            <a:endParaRPr sz="5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50">
              <a:latin typeface="Times New Roman"/>
              <a:cs typeface="Times New Roman"/>
            </a:endParaRPr>
          </a:p>
          <a:p>
            <a:pPr marL="43180">
              <a:lnSpc>
                <a:spcPct val="100000"/>
              </a:lnSpc>
            </a:pPr>
            <a:r>
              <a:rPr dirty="0" sz="550" spc="20">
                <a:latin typeface="Arial"/>
                <a:cs typeface="Arial"/>
              </a:rPr>
              <a:t>Jul </a:t>
            </a:r>
            <a:r>
              <a:rPr dirty="0" sz="550" spc="15">
                <a:latin typeface="Arial"/>
                <a:cs typeface="Arial"/>
              </a:rPr>
              <a:t>-</a:t>
            </a:r>
            <a:r>
              <a:rPr dirty="0" sz="550" spc="-75">
                <a:latin typeface="Arial"/>
                <a:cs typeface="Arial"/>
              </a:rPr>
              <a:t> </a:t>
            </a:r>
            <a:r>
              <a:rPr dirty="0" sz="550" spc="30">
                <a:latin typeface="Arial"/>
                <a:cs typeface="Arial"/>
              </a:rPr>
              <a:t>18</a:t>
            </a:r>
            <a:endParaRPr sz="5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731210" y="3471371"/>
            <a:ext cx="107314" cy="309880"/>
          </a:xfrm>
          <a:prstGeom prst="rect">
            <a:avLst/>
          </a:prstGeom>
        </p:spPr>
        <p:txBody>
          <a:bodyPr wrap="square" lIns="0" tIns="8890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550" spc="20">
                <a:latin typeface="Arial"/>
                <a:cs typeface="Arial"/>
              </a:rPr>
              <a:t>Sep </a:t>
            </a:r>
            <a:r>
              <a:rPr dirty="0" sz="550" spc="15">
                <a:latin typeface="Arial"/>
                <a:cs typeface="Arial"/>
              </a:rPr>
              <a:t>-</a:t>
            </a:r>
            <a:r>
              <a:rPr dirty="0" sz="550" spc="-75">
                <a:latin typeface="Arial"/>
                <a:cs typeface="Arial"/>
              </a:rPr>
              <a:t> </a:t>
            </a:r>
            <a:r>
              <a:rPr dirty="0" sz="550" spc="20">
                <a:latin typeface="Arial"/>
                <a:cs typeface="Arial"/>
              </a:rPr>
              <a:t>18</a:t>
            </a:r>
            <a:endParaRPr sz="55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886837" y="3477626"/>
            <a:ext cx="107314" cy="289560"/>
          </a:xfrm>
          <a:prstGeom prst="rect">
            <a:avLst/>
          </a:prstGeom>
        </p:spPr>
        <p:txBody>
          <a:bodyPr wrap="square" lIns="0" tIns="8890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550" spc="20">
                <a:latin typeface="Arial"/>
                <a:cs typeface="Arial"/>
              </a:rPr>
              <a:t>Nov</a:t>
            </a:r>
            <a:r>
              <a:rPr dirty="0" sz="550" spc="-40">
                <a:latin typeface="Arial"/>
                <a:cs typeface="Arial"/>
              </a:rPr>
              <a:t> </a:t>
            </a:r>
            <a:r>
              <a:rPr dirty="0" sz="550" spc="15">
                <a:latin typeface="Arial"/>
                <a:cs typeface="Arial"/>
              </a:rPr>
              <a:t>-18</a:t>
            </a:r>
            <a:endParaRPr sz="55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040928" y="3470935"/>
            <a:ext cx="418465" cy="318135"/>
          </a:xfrm>
          <a:prstGeom prst="rect">
            <a:avLst/>
          </a:prstGeom>
        </p:spPr>
        <p:txBody>
          <a:bodyPr wrap="square" lIns="0" tIns="8890" rIns="0" bIns="0" rtlCol="0" vert="vert270">
            <a:spAutoFit/>
          </a:bodyPr>
          <a:lstStyle/>
          <a:p>
            <a:pPr marL="19050">
              <a:lnSpc>
                <a:spcPct val="100000"/>
              </a:lnSpc>
              <a:spcBef>
                <a:spcPts val="70"/>
              </a:spcBef>
            </a:pPr>
            <a:r>
              <a:rPr dirty="0" sz="550" spc="25">
                <a:latin typeface="Arial"/>
                <a:cs typeface="Arial"/>
              </a:rPr>
              <a:t>Jan </a:t>
            </a:r>
            <a:r>
              <a:rPr dirty="0" sz="550" spc="15">
                <a:latin typeface="Arial"/>
                <a:cs typeface="Arial"/>
              </a:rPr>
              <a:t>-</a:t>
            </a:r>
            <a:r>
              <a:rPr dirty="0" sz="550" spc="-80">
                <a:latin typeface="Arial"/>
                <a:cs typeface="Arial"/>
              </a:rPr>
              <a:t> </a:t>
            </a:r>
            <a:r>
              <a:rPr dirty="0" sz="550" spc="30">
                <a:latin typeface="Arial"/>
                <a:cs typeface="Arial"/>
              </a:rPr>
              <a:t>19</a:t>
            </a:r>
            <a:endParaRPr sz="5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50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  <a:spcBef>
                <a:spcPts val="5"/>
              </a:spcBef>
            </a:pPr>
            <a:r>
              <a:rPr dirty="0" sz="550" spc="20">
                <a:latin typeface="Arial"/>
                <a:cs typeface="Arial"/>
              </a:rPr>
              <a:t>Mar </a:t>
            </a:r>
            <a:r>
              <a:rPr dirty="0" sz="550" spc="15">
                <a:latin typeface="Arial"/>
                <a:cs typeface="Arial"/>
              </a:rPr>
              <a:t>-</a:t>
            </a:r>
            <a:r>
              <a:rPr dirty="0" sz="550" spc="-105">
                <a:latin typeface="Arial"/>
                <a:cs typeface="Arial"/>
              </a:rPr>
              <a:t> </a:t>
            </a:r>
            <a:r>
              <a:rPr dirty="0" sz="550" spc="20">
                <a:latin typeface="Arial"/>
                <a:cs typeface="Arial"/>
              </a:rPr>
              <a:t>19</a:t>
            </a:r>
            <a:endParaRPr sz="5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550" spc="25">
                <a:latin typeface="Arial"/>
                <a:cs typeface="Arial"/>
              </a:rPr>
              <a:t>May </a:t>
            </a:r>
            <a:r>
              <a:rPr dirty="0" sz="550" spc="15">
                <a:latin typeface="Arial"/>
                <a:cs typeface="Arial"/>
              </a:rPr>
              <a:t>-</a:t>
            </a:r>
            <a:r>
              <a:rPr dirty="0" sz="550" spc="-114">
                <a:latin typeface="Arial"/>
                <a:cs typeface="Arial"/>
              </a:rPr>
              <a:t> </a:t>
            </a:r>
            <a:r>
              <a:rPr dirty="0" sz="550" spc="20">
                <a:latin typeface="Arial"/>
                <a:cs typeface="Arial"/>
              </a:rPr>
              <a:t>19</a:t>
            </a:r>
            <a:endParaRPr sz="55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506273" y="3478631"/>
            <a:ext cx="107314" cy="279400"/>
          </a:xfrm>
          <a:prstGeom prst="rect">
            <a:avLst/>
          </a:prstGeom>
        </p:spPr>
        <p:txBody>
          <a:bodyPr wrap="square" lIns="0" tIns="8890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550" spc="20">
                <a:latin typeface="Arial"/>
                <a:cs typeface="Arial"/>
              </a:rPr>
              <a:t>Jul </a:t>
            </a:r>
            <a:r>
              <a:rPr dirty="0" sz="550" spc="15">
                <a:latin typeface="Arial"/>
                <a:cs typeface="Arial"/>
              </a:rPr>
              <a:t>-</a:t>
            </a:r>
            <a:r>
              <a:rPr dirty="0" sz="550" spc="-50">
                <a:latin typeface="Arial"/>
                <a:cs typeface="Arial"/>
              </a:rPr>
              <a:t> </a:t>
            </a:r>
            <a:r>
              <a:rPr dirty="0" sz="550" spc="30">
                <a:latin typeface="Arial"/>
                <a:cs typeface="Arial"/>
              </a:rPr>
              <a:t>19</a:t>
            </a:r>
            <a:endParaRPr sz="55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661900" y="3470935"/>
            <a:ext cx="572770" cy="311785"/>
          </a:xfrm>
          <a:prstGeom prst="rect">
            <a:avLst/>
          </a:prstGeom>
        </p:spPr>
        <p:txBody>
          <a:bodyPr wrap="square" lIns="0" tIns="8890" rIns="0" bIns="0" rtlCol="0" vert="vert270">
            <a:spAutoFit/>
          </a:bodyPr>
          <a:lstStyle/>
          <a:p>
            <a:pPr marL="13970">
              <a:lnSpc>
                <a:spcPct val="100000"/>
              </a:lnSpc>
              <a:spcBef>
                <a:spcPts val="70"/>
              </a:spcBef>
            </a:pPr>
            <a:r>
              <a:rPr dirty="0" sz="550" spc="20">
                <a:latin typeface="Arial"/>
                <a:cs typeface="Arial"/>
              </a:rPr>
              <a:t>Sep </a:t>
            </a:r>
            <a:r>
              <a:rPr dirty="0" sz="550" spc="15">
                <a:latin typeface="Arial"/>
                <a:cs typeface="Arial"/>
              </a:rPr>
              <a:t>-</a:t>
            </a:r>
            <a:r>
              <a:rPr dirty="0" sz="550" spc="-100">
                <a:latin typeface="Arial"/>
                <a:cs typeface="Arial"/>
              </a:rPr>
              <a:t> </a:t>
            </a:r>
            <a:r>
              <a:rPr dirty="0" sz="550" spc="20">
                <a:latin typeface="Arial"/>
                <a:cs typeface="Arial"/>
              </a:rPr>
              <a:t>19</a:t>
            </a:r>
            <a:endParaRPr sz="5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50">
              <a:latin typeface="Times New Roman"/>
              <a:cs typeface="Times New Roman"/>
            </a:endParaRPr>
          </a:p>
          <a:p>
            <a:pPr marL="13970">
              <a:lnSpc>
                <a:spcPct val="100000"/>
              </a:lnSpc>
              <a:spcBef>
                <a:spcPts val="5"/>
              </a:spcBef>
            </a:pPr>
            <a:r>
              <a:rPr dirty="0" sz="550" spc="20">
                <a:latin typeface="Arial"/>
                <a:cs typeface="Arial"/>
              </a:rPr>
              <a:t>Nov </a:t>
            </a:r>
            <a:r>
              <a:rPr dirty="0" sz="550" spc="15">
                <a:latin typeface="Arial"/>
                <a:cs typeface="Arial"/>
              </a:rPr>
              <a:t>-</a:t>
            </a:r>
            <a:r>
              <a:rPr dirty="0" sz="550" spc="-90">
                <a:latin typeface="Arial"/>
                <a:cs typeface="Arial"/>
              </a:rPr>
              <a:t> </a:t>
            </a:r>
            <a:r>
              <a:rPr dirty="0" sz="550" spc="20">
                <a:latin typeface="Arial"/>
                <a:cs typeface="Arial"/>
              </a:rPr>
              <a:t>19</a:t>
            </a:r>
            <a:endParaRPr sz="5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550" spc="25">
                <a:latin typeface="Arial"/>
                <a:cs typeface="Arial"/>
              </a:rPr>
              <a:t>Jan </a:t>
            </a:r>
            <a:r>
              <a:rPr dirty="0" sz="550" spc="15">
                <a:latin typeface="Arial"/>
                <a:cs typeface="Arial"/>
              </a:rPr>
              <a:t>-</a:t>
            </a:r>
            <a:r>
              <a:rPr dirty="0" sz="550" spc="-80">
                <a:latin typeface="Arial"/>
                <a:cs typeface="Arial"/>
              </a:rPr>
              <a:t> </a:t>
            </a:r>
            <a:r>
              <a:rPr dirty="0" sz="550" spc="30">
                <a:latin typeface="Arial"/>
                <a:cs typeface="Arial"/>
              </a:rPr>
              <a:t>20</a:t>
            </a:r>
            <a:endParaRPr sz="5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5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550" spc="20">
                <a:latin typeface="Arial"/>
                <a:cs typeface="Arial"/>
              </a:rPr>
              <a:t>Mar </a:t>
            </a:r>
            <a:r>
              <a:rPr dirty="0" sz="550" spc="15">
                <a:latin typeface="Arial"/>
                <a:cs typeface="Arial"/>
              </a:rPr>
              <a:t>-</a:t>
            </a:r>
            <a:r>
              <a:rPr dirty="0" sz="550" spc="-105">
                <a:latin typeface="Arial"/>
                <a:cs typeface="Arial"/>
              </a:rPr>
              <a:t> </a:t>
            </a:r>
            <a:r>
              <a:rPr dirty="0" sz="550" spc="20">
                <a:latin typeface="Arial"/>
                <a:cs typeface="Arial"/>
              </a:rPr>
              <a:t>20</a:t>
            </a:r>
            <a:endParaRPr sz="55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282872" y="3471162"/>
            <a:ext cx="107314" cy="318135"/>
          </a:xfrm>
          <a:prstGeom prst="rect">
            <a:avLst/>
          </a:prstGeom>
        </p:spPr>
        <p:txBody>
          <a:bodyPr wrap="square" lIns="0" tIns="8890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550" spc="25">
                <a:latin typeface="Arial"/>
                <a:cs typeface="Arial"/>
              </a:rPr>
              <a:t>May </a:t>
            </a:r>
            <a:r>
              <a:rPr dirty="0" sz="550" spc="15">
                <a:latin typeface="Arial"/>
                <a:cs typeface="Arial"/>
              </a:rPr>
              <a:t>-</a:t>
            </a:r>
            <a:r>
              <a:rPr dirty="0" sz="550" spc="-90">
                <a:latin typeface="Arial"/>
                <a:cs typeface="Arial"/>
              </a:rPr>
              <a:t> </a:t>
            </a:r>
            <a:r>
              <a:rPr dirty="0" sz="550" spc="20">
                <a:latin typeface="Arial"/>
                <a:cs typeface="Arial"/>
              </a:rPr>
              <a:t>20</a:t>
            </a:r>
            <a:endParaRPr sz="5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436963" y="3470996"/>
            <a:ext cx="572770" cy="311150"/>
          </a:xfrm>
          <a:prstGeom prst="rect">
            <a:avLst/>
          </a:prstGeom>
        </p:spPr>
        <p:txBody>
          <a:bodyPr wrap="square" lIns="0" tIns="8890" rIns="0" bIns="0" rtlCol="0" vert="vert270">
            <a:spAutoFit/>
          </a:bodyPr>
          <a:lstStyle/>
          <a:p>
            <a:pPr marL="36195">
              <a:lnSpc>
                <a:spcPct val="100000"/>
              </a:lnSpc>
              <a:spcBef>
                <a:spcPts val="70"/>
              </a:spcBef>
            </a:pPr>
            <a:r>
              <a:rPr dirty="0" sz="550" spc="20">
                <a:latin typeface="Arial"/>
                <a:cs typeface="Arial"/>
              </a:rPr>
              <a:t>Jul </a:t>
            </a:r>
            <a:r>
              <a:rPr dirty="0" sz="550" spc="15">
                <a:latin typeface="Arial"/>
                <a:cs typeface="Arial"/>
              </a:rPr>
              <a:t>-</a:t>
            </a:r>
            <a:r>
              <a:rPr dirty="0" sz="550" spc="-75">
                <a:latin typeface="Arial"/>
                <a:cs typeface="Arial"/>
              </a:rPr>
              <a:t> </a:t>
            </a:r>
            <a:r>
              <a:rPr dirty="0" sz="550" spc="30">
                <a:latin typeface="Arial"/>
                <a:cs typeface="Arial"/>
              </a:rPr>
              <a:t>20</a:t>
            </a:r>
            <a:endParaRPr sz="5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50">
              <a:latin typeface="Times New Roman"/>
              <a:cs typeface="Times New Roman"/>
            </a:endParaRPr>
          </a:p>
          <a:p>
            <a:pPr marL="13970">
              <a:lnSpc>
                <a:spcPct val="100000"/>
              </a:lnSpc>
              <a:spcBef>
                <a:spcPts val="5"/>
              </a:spcBef>
            </a:pPr>
            <a:r>
              <a:rPr dirty="0" sz="550" spc="20">
                <a:latin typeface="Arial"/>
                <a:cs typeface="Arial"/>
              </a:rPr>
              <a:t>Sep </a:t>
            </a:r>
            <a:r>
              <a:rPr dirty="0" sz="550" spc="15">
                <a:latin typeface="Arial"/>
                <a:cs typeface="Arial"/>
              </a:rPr>
              <a:t>-</a:t>
            </a:r>
            <a:r>
              <a:rPr dirty="0" sz="550" spc="-100">
                <a:latin typeface="Arial"/>
                <a:cs typeface="Arial"/>
              </a:rPr>
              <a:t> </a:t>
            </a:r>
            <a:r>
              <a:rPr dirty="0" sz="550" spc="20">
                <a:latin typeface="Arial"/>
                <a:cs typeface="Arial"/>
              </a:rPr>
              <a:t>20</a:t>
            </a:r>
            <a:endParaRPr sz="5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50">
              <a:latin typeface="Times New Roman"/>
              <a:cs typeface="Times New Roman"/>
            </a:endParaRPr>
          </a:p>
          <a:p>
            <a:pPr marL="13970">
              <a:lnSpc>
                <a:spcPct val="100000"/>
              </a:lnSpc>
            </a:pPr>
            <a:r>
              <a:rPr dirty="0" sz="550" spc="20">
                <a:latin typeface="Arial"/>
                <a:cs typeface="Arial"/>
              </a:rPr>
              <a:t>Nov </a:t>
            </a:r>
            <a:r>
              <a:rPr dirty="0" sz="550" spc="15">
                <a:latin typeface="Arial"/>
                <a:cs typeface="Arial"/>
              </a:rPr>
              <a:t>-</a:t>
            </a:r>
            <a:r>
              <a:rPr dirty="0" sz="550" spc="-90">
                <a:latin typeface="Arial"/>
                <a:cs typeface="Arial"/>
              </a:rPr>
              <a:t> </a:t>
            </a:r>
            <a:r>
              <a:rPr dirty="0" sz="550" spc="20">
                <a:latin typeface="Arial"/>
                <a:cs typeface="Arial"/>
              </a:rPr>
              <a:t>20</a:t>
            </a:r>
            <a:endParaRPr sz="5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550" spc="25">
                <a:latin typeface="Arial"/>
                <a:cs typeface="Arial"/>
              </a:rPr>
              <a:t>Jan </a:t>
            </a:r>
            <a:r>
              <a:rPr dirty="0" sz="550" spc="15">
                <a:latin typeface="Arial"/>
                <a:cs typeface="Arial"/>
              </a:rPr>
              <a:t>-</a:t>
            </a:r>
            <a:r>
              <a:rPr dirty="0" sz="550" spc="-80">
                <a:latin typeface="Arial"/>
                <a:cs typeface="Arial"/>
              </a:rPr>
              <a:t> </a:t>
            </a:r>
            <a:r>
              <a:rPr dirty="0" sz="550" spc="30">
                <a:latin typeface="Arial"/>
                <a:cs typeface="Arial"/>
              </a:rPr>
              <a:t>21</a:t>
            </a:r>
            <a:endParaRPr sz="5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9580" y="347449"/>
            <a:ext cx="433006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solidFill>
                  <a:srgbClr val="A50E12"/>
                </a:solidFill>
                <a:latin typeface="Arial Black"/>
                <a:cs typeface="Arial Black"/>
              </a:rPr>
              <a:t>PLANTING </a:t>
            </a:r>
            <a:r>
              <a:rPr dirty="0" sz="2000" spc="-10">
                <a:solidFill>
                  <a:srgbClr val="A50E12"/>
                </a:solidFill>
                <a:latin typeface="Arial Black"/>
                <a:cs typeface="Arial Black"/>
              </a:rPr>
              <a:t>GROUND </a:t>
            </a:r>
            <a:r>
              <a:rPr dirty="0" sz="2000" spc="-5">
                <a:solidFill>
                  <a:srgbClr val="A50E12"/>
                </a:solidFill>
                <a:latin typeface="Arial Black"/>
                <a:cs typeface="Arial Black"/>
              </a:rPr>
              <a:t>FUND,</a:t>
            </a:r>
            <a:r>
              <a:rPr dirty="0" sz="2000" spc="-60">
                <a:solidFill>
                  <a:srgbClr val="A50E12"/>
                </a:solidFill>
                <a:latin typeface="Arial Black"/>
                <a:cs typeface="Arial Black"/>
              </a:rPr>
              <a:t> </a:t>
            </a:r>
            <a:r>
              <a:rPr dirty="0" sz="2000" spc="-95">
                <a:solidFill>
                  <a:srgbClr val="A50E12"/>
                </a:solidFill>
                <a:latin typeface="Arial Black"/>
                <a:cs typeface="Arial Black"/>
              </a:rPr>
              <a:t>L.P.</a:t>
            </a:r>
            <a:endParaRPr sz="20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4659" y="688647"/>
            <a:ext cx="104902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800" spc="-5">
                <a:solidFill>
                  <a:srgbClr val="67686B"/>
                </a:solidFill>
                <a:latin typeface="Arial"/>
                <a:cs typeface="Arial"/>
                <a:hlinkClick r:id="rId2"/>
              </a:rPr>
              <a:t>www.radnorwood.com </a:t>
            </a:r>
            <a:r>
              <a:rPr dirty="0" sz="800" spc="-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800" spc="-5">
                <a:solidFill>
                  <a:srgbClr val="67686B"/>
                </a:solidFill>
                <a:latin typeface="Arial"/>
                <a:cs typeface="Arial"/>
                <a:hlinkClick r:id="rId3"/>
              </a:rPr>
              <a:t>info@radnorwood.com </a:t>
            </a:r>
            <a:r>
              <a:rPr dirty="0" sz="800" spc="-5">
                <a:solidFill>
                  <a:srgbClr val="67686B"/>
                </a:solidFill>
                <a:latin typeface="Arial"/>
                <a:cs typeface="Arial"/>
              </a:rPr>
              <a:t> 503.224.9699</a:t>
            </a:r>
            <a:endParaRPr sz="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78532" y="688647"/>
            <a:ext cx="92392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70815">
              <a:lnSpc>
                <a:spcPct val="100000"/>
              </a:lnSpc>
              <a:spcBef>
                <a:spcPts val="100"/>
              </a:spcBef>
            </a:pPr>
            <a:r>
              <a:rPr dirty="0" sz="800" spc="-5">
                <a:solidFill>
                  <a:srgbClr val="67686B"/>
                </a:solidFill>
                <a:latin typeface="Arial"/>
                <a:cs typeface="Arial"/>
              </a:rPr>
              <a:t>120 NW 9th</a:t>
            </a:r>
            <a:r>
              <a:rPr dirty="0" sz="800" spc="-12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800" spc="-5">
                <a:solidFill>
                  <a:srgbClr val="67686B"/>
                </a:solidFill>
                <a:latin typeface="Arial"/>
                <a:cs typeface="Arial"/>
              </a:rPr>
              <a:t>Ave  </a:t>
            </a:r>
            <a:r>
              <a:rPr dirty="0" sz="800">
                <a:solidFill>
                  <a:srgbClr val="67686B"/>
                </a:solidFill>
                <a:latin typeface="Arial"/>
                <a:cs typeface="Arial"/>
              </a:rPr>
              <a:t>Suite</a:t>
            </a:r>
            <a:r>
              <a:rPr dirty="0" sz="800" spc="-1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800" spc="-5">
                <a:solidFill>
                  <a:srgbClr val="67686B"/>
                </a:solidFill>
                <a:latin typeface="Arial"/>
                <a:cs typeface="Arial"/>
              </a:rPr>
              <a:t>212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67686B"/>
                </a:solidFill>
                <a:latin typeface="Arial"/>
                <a:cs typeface="Arial"/>
              </a:rPr>
              <a:t>Portland, OR</a:t>
            </a:r>
            <a:r>
              <a:rPr dirty="0" sz="800" spc="-8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800" spc="-5">
                <a:solidFill>
                  <a:srgbClr val="67686B"/>
                </a:solidFill>
                <a:latin typeface="Arial"/>
                <a:cs typeface="Arial"/>
              </a:rPr>
              <a:t>97209</a:t>
            </a:r>
            <a:endParaRPr sz="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02405" y="688647"/>
            <a:ext cx="92964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5">
                <a:solidFill>
                  <a:srgbClr val="67686B"/>
                </a:solidFill>
                <a:latin typeface="Arial"/>
                <a:cs typeface="Arial"/>
              </a:rPr>
              <a:t>165 University</a:t>
            </a:r>
            <a:r>
              <a:rPr dirty="0" sz="800" spc="-7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800" spc="-5">
                <a:solidFill>
                  <a:srgbClr val="67686B"/>
                </a:solidFill>
                <a:latin typeface="Arial"/>
                <a:cs typeface="Arial"/>
              </a:rPr>
              <a:t>Ave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67686B"/>
                </a:solidFill>
                <a:latin typeface="Arial"/>
                <a:cs typeface="Arial"/>
              </a:rPr>
              <a:t>Suite</a:t>
            </a:r>
            <a:r>
              <a:rPr dirty="0" sz="800" spc="-1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800" spc="-5">
                <a:solidFill>
                  <a:srgbClr val="67686B"/>
                </a:solidFill>
                <a:latin typeface="Arial"/>
                <a:cs typeface="Arial"/>
              </a:rPr>
              <a:t>200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67686B"/>
                </a:solidFill>
                <a:latin typeface="Arial"/>
                <a:cs typeface="Arial"/>
              </a:rPr>
              <a:t>Palo Alto, </a:t>
            </a:r>
            <a:r>
              <a:rPr dirty="0" sz="800" spc="-5">
                <a:solidFill>
                  <a:srgbClr val="67686B"/>
                </a:solidFill>
                <a:latin typeface="Arial"/>
                <a:cs typeface="Arial"/>
              </a:rPr>
              <a:t>CA</a:t>
            </a:r>
            <a:r>
              <a:rPr dirty="0" sz="800" spc="-17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800" spc="-5">
                <a:solidFill>
                  <a:srgbClr val="67686B"/>
                </a:solidFill>
                <a:latin typeface="Arial"/>
                <a:cs typeface="Arial"/>
              </a:rPr>
              <a:t>94301</a:t>
            </a:r>
            <a:endParaRPr sz="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6580" y="4227462"/>
            <a:ext cx="1701164" cy="579120"/>
          </a:xfrm>
          <a:prstGeom prst="rect">
            <a:avLst/>
          </a:prstGeom>
        </p:spPr>
        <p:txBody>
          <a:bodyPr wrap="square" lIns="0" tIns="61594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84"/>
              </a:spcBef>
            </a:pPr>
            <a:r>
              <a:rPr dirty="0" sz="1000" spc="-10">
                <a:solidFill>
                  <a:srgbClr val="053266"/>
                </a:solidFill>
                <a:latin typeface="Arial Black"/>
                <a:cs typeface="Arial Black"/>
              </a:rPr>
              <a:t>GENERAL</a:t>
            </a:r>
            <a:r>
              <a:rPr dirty="0" sz="1000" spc="-105">
                <a:solidFill>
                  <a:srgbClr val="053266"/>
                </a:solidFill>
                <a:latin typeface="Arial Black"/>
                <a:cs typeface="Arial Black"/>
              </a:rPr>
              <a:t> </a:t>
            </a:r>
            <a:r>
              <a:rPr dirty="0" sz="1000" spc="-30">
                <a:solidFill>
                  <a:srgbClr val="053266"/>
                </a:solidFill>
                <a:latin typeface="Arial Black"/>
                <a:cs typeface="Arial Black"/>
              </a:rPr>
              <a:t>INFORMATION</a:t>
            </a:r>
            <a:endParaRPr sz="1000">
              <a:latin typeface="Arial Black"/>
              <a:cs typeface="Arial Black"/>
            </a:endParaRPr>
          </a:p>
          <a:p>
            <a:pPr marL="73660">
              <a:lnSpc>
                <a:spcPct val="100000"/>
              </a:lnSpc>
              <a:spcBef>
                <a:spcPts val="334"/>
              </a:spcBef>
            </a:pPr>
            <a:r>
              <a:rPr dirty="0" sz="850">
                <a:solidFill>
                  <a:srgbClr val="4F6F87"/>
                </a:solidFill>
                <a:latin typeface="Arial"/>
                <a:cs typeface="Arial"/>
              </a:rPr>
              <a:t>ADVISOR</a:t>
            </a:r>
            <a:endParaRPr sz="850">
              <a:latin typeface="Arial"/>
              <a:cs typeface="Arial"/>
            </a:endParaRPr>
          </a:p>
          <a:p>
            <a:pPr marL="60960">
              <a:lnSpc>
                <a:spcPct val="100000"/>
              </a:lnSpc>
              <a:spcBef>
                <a:spcPts val="395"/>
              </a:spcBef>
            </a:pPr>
            <a:r>
              <a:rPr dirty="0" sz="850" spc="-5" b="1">
                <a:solidFill>
                  <a:srgbClr val="393631"/>
                </a:solidFill>
                <a:latin typeface="Arial"/>
                <a:cs typeface="Arial"/>
              </a:rPr>
              <a:t>Radnorwood Capital,</a:t>
            </a:r>
            <a:r>
              <a:rPr dirty="0" sz="850" spc="-20" b="1">
                <a:solidFill>
                  <a:srgbClr val="393631"/>
                </a:solidFill>
                <a:latin typeface="Arial"/>
                <a:cs typeface="Arial"/>
              </a:rPr>
              <a:t> </a:t>
            </a:r>
            <a:r>
              <a:rPr dirty="0" sz="850" b="1">
                <a:solidFill>
                  <a:srgbClr val="393631"/>
                </a:solidFill>
                <a:latin typeface="Arial"/>
                <a:cs typeface="Arial"/>
              </a:rPr>
              <a:t>LLC</a:t>
            </a:r>
            <a:endParaRPr sz="8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7809" y="4861538"/>
            <a:ext cx="1564640" cy="386080"/>
          </a:xfrm>
          <a:prstGeom prst="rect">
            <a:avLst/>
          </a:prstGeom>
        </p:spPr>
        <p:txBody>
          <a:bodyPr wrap="square" lIns="0" tIns="628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95"/>
              </a:spcBef>
            </a:pPr>
            <a:r>
              <a:rPr dirty="0" sz="850" spc="-5">
                <a:solidFill>
                  <a:srgbClr val="4F6F87"/>
                </a:solidFill>
                <a:latin typeface="Arial"/>
                <a:cs typeface="Arial"/>
              </a:rPr>
              <a:t>CHIEF </a:t>
            </a:r>
            <a:r>
              <a:rPr dirty="0" sz="850">
                <a:solidFill>
                  <a:srgbClr val="4F6F87"/>
                </a:solidFill>
                <a:latin typeface="Arial"/>
                <a:cs typeface="Arial"/>
              </a:rPr>
              <a:t>INVESTMENT</a:t>
            </a:r>
            <a:r>
              <a:rPr dirty="0" sz="850" spc="-95">
                <a:solidFill>
                  <a:srgbClr val="4F6F87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F6F87"/>
                </a:solidFill>
                <a:latin typeface="Arial"/>
                <a:cs typeface="Arial"/>
              </a:rPr>
              <a:t>OFFICER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850" spc="-5" b="1">
                <a:solidFill>
                  <a:srgbClr val="393631"/>
                </a:solidFill>
                <a:latin typeface="Arial"/>
                <a:cs typeface="Arial"/>
              </a:rPr>
              <a:t>William </a:t>
            </a:r>
            <a:r>
              <a:rPr dirty="0" sz="850" b="1">
                <a:solidFill>
                  <a:srgbClr val="393631"/>
                </a:solidFill>
                <a:latin typeface="Arial"/>
                <a:cs typeface="Arial"/>
              </a:rPr>
              <a:t>Frerichs</a:t>
            </a:r>
            <a:endParaRPr sz="8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0547" y="5302514"/>
            <a:ext cx="1466850" cy="386080"/>
          </a:xfrm>
          <a:prstGeom prst="rect">
            <a:avLst/>
          </a:prstGeom>
        </p:spPr>
        <p:txBody>
          <a:bodyPr wrap="square" lIns="0" tIns="628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95"/>
              </a:spcBef>
            </a:pPr>
            <a:r>
              <a:rPr dirty="0" sz="850">
                <a:solidFill>
                  <a:srgbClr val="4F6F87"/>
                </a:solidFill>
                <a:latin typeface="Arial"/>
                <a:cs typeface="Arial"/>
              </a:rPr>
              <a:t>TECHNOLOGY</a:t>
            </a:r>
            <a:r>
              <a:rPr dirty="0" sz="850" spc="-65">
                <a:solidFill>
                  <a:srgbClr val="4F6F87"/>
                </a:solidFill>
                <a:latin typeface="Arial"/>
                <a:cs typeface="Arial"/>
              </a:rPr>
              <a:t> </a:t>
            </a:r>
            <a:r>
              <a:rPr dirty="0" sz="850" spc="-10">
                <a:solidFill>
                  <a:srgbClr val="4F6F87"/>
                </a:solidFill>
                <a:latin typeface="Arial"/>
                <a:cs typeface="Arial"/>
              </a:rPr>
              <a:t>STRATEGIST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dirty="0" sz="850" b="1">
                <a:solidFill>
                  <a:srgbClr val="393631"/>
                </a:solidFill>
                <a:latin typeface="Arial"/>
                <a:cs typeface="Arial"/>
              </a:rPr>
              <a:t>Lucio</a:t>
            </a:r>
            <a:r>
              <a:rPr dirty="0" sz="850" spc="-5" b="1">
                <a:solidFill>
                  <a:srgbClr val="393631"/>
                </a:solidFill>
                <a:latin typeface="Arial"/>
                <a:cs typeface="Arial"/>
              </a:rPr>
              <a:t> </a:t>
            </a:r>
            <a:r>
              <a:rPr dirty="0" sz="850" b="1">
                <a:solidFill>
                  <a:srgbClr val="393631"/>
                </a:solidFill>
                <a:latin typeface="Arial"/>
                <a:cs typeface="Arial"/>
              </a:rPr>
              <a:t>Lanza</a:t>
            </a:r>
            <a:endParaRPr sz="8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50547" y="5743490"/>
            <a:ext cx="1210945" cy="386080"/>
          </a:xfrm>
          <a:prstGeom prst="rect">
            <a:avLst/>
          </a:prstGeom>
        </p:spPr>
        <p:txBody>
          <a:bodyPr wrap="square" lIns="0" tIns="628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95"/>
              </a:spcBef>
            </a:pPr>
            <a:r>
              <a:rPr dirty="0" sz="850" spc="-5">
                <a:solidFill>
                  <a:srgbClr val="4F6F87"/>
                </a:solidFill>
                <a:latin typeface="Arial"/>
                <a:cs typeface="Arial"/>
              </a:rPr>
              <a:t>PORTFOLIO</a:t>
            </a:r>
            <a:r>
              <a:rPr dirty="0" sz="850" spc="-55">
                <a:solidFill>
                  <a:srgbClr val="4F6F87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F6F87"/>
                </a:solidFill>
                <a:latin typeface="Arial"/>
                <a:cs typeface="Arial"/>
              </a:rPr>
              <a:t>MANAGER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dirty="0" sz="850" b="1">
                <a:solidFill>
                  <a:srgbClr val="393631"/>
                </a:solidFill>
                <a:latin typeface="Arial"/>
                <a:cs typeface="Arial"/>
              </a:rPr>
              <a:t>Li </a:t>
            </a:r>
            <a:r>
              <a:rPr dirty="0" sz="850" spc="-20" b="1">
                <a:solidFill>
                  <a:srgbClr val="393631"/>
                </a:solidFill>
                <a:latin typeface="Arial"/>
                <a:cs typeface="Arial"/>
              </a:rPr>
              <a:t>Tang,</a:t>
            </a:r>
            <a:r>
              <a:rPr dirty="0" sz="850" spc="-15" b="1">
                <a:solidFill>
                  <a:srgbClr val="393631"/>
                </a:solidFill>
                <a:latin typeface="Arial"/>
                <a:cs typeface="Arial"/>
              </a:rPr>
              <a:t> </a:t>
            </a:r>
            <a:r>
              <a:rPr dirty="0" sz="850" spc="-20" b="1">
                <a:solidFill>
                  <a:srgbClr val="393631"/>
                </a:solidFill>
                <a:latin typeface="Arial"/>
                <a:cs typeface="Arial"/>
              </a:rPr>
              <a:t>CFA</a:t>
            </a:r>
            <a:endParaRPr sz="8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7809" y="6184465"/>
            <a:ext cx="1585595" cy="827405"/>
          </a:xfrm>
          <a:prstGeom prst="rect">
            <a:avLst/>
          </a:prstGeom>
        </p:spPr>
        <p:txBody>
          <a:bodyPr wrap="square" lIns="0" tIns="628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95"/>
              </a:spcBef>
            </a:pPr>
            <a:r>
              <a:rPr dirty="0" sz="850" spc="-10">
                <a:solidFill>
                  <a:srgbClr val="4F6F87"/>
                </a:solidFill>
                <a:latin typeface="Arial"/>
                <a:cs typeface="Arial"/>
              </a:rPr>
              <a:t>ADMINISTRATOR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850" spc="-5" b="1">
                <a:solidFill>
                  <a:srgbClr val="393631"/>
                </a:solidFill>
                <a:latin typeface="Arial"/>
                <a:cs typeface="Arial"/>
              </a:rPr>
              <a:t>HC </a:t>
            </a:r>
            <a:r>
              <a:rPr dirty="0" sz="850" b="1">
                <a:solidFill>
                  <a:srgbClr val="393631"/>
                </a:solidFill>
                <a:latin typeface="Arial"/>
                <a:cs typeface="Arial"/>
              </a:rPr>
              <a:t>Global Fund Services,</a:t>
            </a:r>
            <a:r>
              <a:rPr dirty="0" sz="850" spc="-85" b="1">
                <a:solidFill>
                  <a:srgbClr val="393631"/>
                </a:solidFill>
                <a:latin typeface="Arial"/>
                <a:cs typeface="Arial"/>
              </a:rPr>
              <a:t> </a:t>
            </a:r>
            <a:r>
              <a:rPr dirty="0" sz="850" b="1">
                <a:solidFill>
                  <a:srgbClr val="393631"/>
                </a:solidFill>
                <a:latin typeface="Arial"/>
                <a:cs typeface="Arial"/>
              </a:rPr>
              <a:t>LLC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15"/>
              </a:spcBef>
            </a:pPr>
            <a:r>
              <a:rPr dirty="0" sz="850">
                <a:solidFill>
                  <a:srgbClr val="4F6F87"/>
                </a:solidFill>
                <a:latin typeface="Arial"/>
                <a:cs typeface="Arial"/>
              </a:rPr>
              <a:t>INCEPTION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r>
              <a:rPr dirty="0" sz="850" spc="-5" b="1">
                <a:solidFill>
                  <a:srgbClr val="393631"/>
                </a:solidFill>
                <a:latin typeface="Arial"/>
                <a:cs typeface="Arial"/>
              </a:rPr>
              <a:t>January 1,</a:t>
            </a:r>
            <a:r>
              <a:rPr dirty="0" sz="850" spc="-15" b="1">
                <a:solidFill>
                  <a:srgbClr val="393631"/>
                </a:solidFill>
                <a:latin typeface="Arial"/>
                <a:cs typeface="Arial"/>
              </a:rPr>
              <a:t> </a:t>
            </a:r>
            <a:r>
              <a:rPr dirty="0" sz="850" spc="-5" b="1">
                <a:solidFill>
                  <a:srgbClr val="393631"/>
                </a:solidFill>
                <a:latin typeface="Arial"/>
                <a:cs typeface="Arial"/>
              </a:rPr>
              <a:t>2017</a:t>
            </a:r>
            <a:endParaRPr sz="8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299964" y="4433624"/>
            <a:ext cx="1224280" cy="386080"/>
          </a:xfrm>
          <a:prstGeom prst="rect">
            <a:avLst/>
          </a:prstGeom>
        </p:spPr>
        <p:txBody>
          <a:bodyPr wrap="square" lIns="0" tIns="628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95"/>
              </a:spcBef>
            </a:pPr>
            <a:r>
              <a:rPr dirty="0" sz="850">
                <a:solidFill>
                  <a:srgbClr val="4F6F87"/>
                </a:solidFill>
                <a:latin typeface="Arial"/>
                <a:cs typeface="Arial"/>
              </a:rPr>
              <a:t>MINIMUM</a:t>
            </a:r>
            <a:r>
              <a:rPr dirty="0" sz="850" spc="-70">
                <a:solidFill>
                  <a:srgbClr val="4F6F87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F6F87"/>
                </a:solidFill>
                <a:latin typeface="Arial"/>
                <a:cs typeface="Arial"/>
              </a:rPr>
              <a:t>INVESTMENT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850" spc="-5" b="1">
                <a:solidFill>
                  <a:srgbClr val="393631"/>
                </a:solidFill>
                <a:latin typeface="Arial"/>
                <a:cs typeface="Arial"/>
              </a:rPr>
              <a:t>$500,000</a:t>
            </a:r>
            <a:endParaRPr sz="8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312702" y="4914434"/>
            <a:ext cx="1979295" cy="1588135"/>
          </a:xfrm>
          <a:prstGeom prst="rect">
            <a:avLst/>
          </a:prstGeom>
        </p:spPr>
        <p:txBody>
          <a:bodyPr wrap="square" lIns="0" tIns="628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95"/>
              </a:spcBef>
            </a:pPr>
            <a:r>
              <a:rPr dirty="0" sz="850">
                <a:solidFill>
                  <a:srgbClr val="4F6F87"/>
                </a:solidFill>
                <a:latin typeface="Arial"/>
                <a:cs typeface="Arial"/>
              </a:rPr>
              <a:t>MANAGEMENT</a:t>
            </a:r>
            <a:r>
              <a:rPr dirty="0" sz="850" spc="-25">
                <a:solidFill>
                  <a:srgbClr val="4F6F87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F6F87"/>
                </a:solidFill>
                <a:latin typeface="Arial"/>
                <a:cs typeface="Arial"/>
              </a:rPr>
              <a:t>FEE*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dirty="0" sz="850" spc="-5">
                <a:solidFill>
                  <a:srgbClr val="4F6F87"/>
                </a:solidFill>
                <a:latin typeface="Arial"/>
                <a:cs typeface="Arial"/>
              </a:rPr>
              <a:t>*tiered </a:t>
            </a:r>
            <a:r>
              <a:rPr dirty="0" sz="850">
                <a:solidFill>
                  <a:srgbClr val="4F6F87"/>
                </a:solidFill>
                <a:latin typeface="Arial"/>
                <a:cs typeface="Arial"/>
              </a:rPr>
              <a:t>fee, </a:t>
            </a:r>
            <a:r>
              <a:rPr dirty="0" sz="850" spc="-5">
                <a:solidFill>
                  <a:srgbClr val="4F6F87"/>
                </a:solidFill>
                <a:latin typeface="Arial"/>
                <a:cs typeface="Arial"/>
              </a:rPr>
              <a:t>no </a:t>
            </a:r>
            <a:r>
              <a:rPr dirty="0" sz="850">
                <a:solidFill>
                  <a:srgbClr val="4F6F87"/>
                </a:solidFill>
                <a:latin typeface="Arial"/>
                <a:cs typeface="Arial"/>
              </a:rPr>
              <a:t>special </a:t>
            </a:r>
            <a:r>
              <a:rPr dirty="0" sz="850" spc="-5">
                <a:solidFill>
                  <a:srgbClr val="4F6F87"/>
                </a:solidFill>
                <a:latin typeface="Arial"/>
                <a:cs typeface="Arial"/>
              </a:rPr>
              <a:t>profit</a:t>
            </a:r>
            <a:r>
              <a:rPr dirty="0" sz="850" spc="-45">
                <a:solidFill>
                  <a:srgbClr val="4F6F87"/>
                </a:solidFill>
                <a:latin typeface="Arial"/>
                <a:cs typeface="Arial"/>
              </a:rPr>
              <a:t> </a:t>
            </a:r>
            <a:r>
              <a:rPr dirty="0" sz="850" spc="-5">
                <a:solidFill>
                  <a:srgbClr val="4F6F87"/>
                </a:solidFill>
                <a:latin typeface="Arial"/>
                <a:cs typeface="Arial"/>
              </a:rPr>
              <a:t>allocation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750">
              <a:latin typeface="Times New Roman"/>
              <a:cs typeface="Times New Roman"/>
            </a:endParaRPr>
          </a:p>
          <a:p>
            <a:pPr marL="17145">
              <a:lnSpc>
                <a:spcPct val="100000"/>
              </a:lnSpc>
              <a:tabLst>
                <a:tab pos="1660525" algn="l"/>
              </a:tabLst>
            </a:pPr>
            <a:r>
              <a:rPr dirty="0" sz="850" spc="-5" b="1">
                <a:solidFill>
                  <a:srgbClr val="393631"/>
                </a:solidFill>
                <a:latin typeface="Arial"/>
                <a:cs typeface="Arial"/>
              </a:rPr>
              <a:t>$500,000-$10,000,00</a:t>
            </a:r>
            <a:r>
              <a:rPr dirty="0" sz="850" b="1">
                <a:solidFill>
                  <a:srgbClr val="393631"/>
                </a:solidFill>
                <a:latin typeface="Arial"/>
                <a:cs typeface="Arial"/>
              </a:rPr>
              <a:t>0	</a:t>
            </a:r>
            <a:r>
              <a:rPr dirty="0" sz="850" spc="-5" b="1">
                <a:solidFill>
                  <a:srgbClr val="393631"/>
                </a:solidFill>
                <a:latin typeface="Arial"/>
                <a:cs typeface="Arial"/>
              </a:rPr>
              <a:t>1.50%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750">
              <a:latin typeface="Times New Roman"/>
              <a:cs typeface="Times New Roman"/>
            </a:endParaRPr>
          </a:p>
          <a:p>
            <a:pPr marL="17145">
              <a:lnSpc>
                <a:spcPct val="100000"/>
              </a:lnSpc>
              <a:tabLst>
                <a:tab pos="1660525" algn="l"/>
              </a:tabLst>
            </a:pPr>
            <a:r>
              <a:rPr dirty="0" sz="850" spc="-5" b="1">
                <a:solidFill>
                  <a:srgbClr val="393631"/>
                </a:solidFill>
                <a:latin typeface="Arial"/>
                <a:cs typeface="Arial"/>
              </a:rPr>
              <a:t>$10,000,001-$15,000,00</a:t>
            </a:r>
            <a:r>
              <a:rPr dirty="0" sz="850" b="1">
                <a:solidFill>
                  <a:srgbClr val="393631"/>
                </a:solidFill>
                <a:latin typeface="Arial"/>
                <a:cs typeface="Arial"/>
              </a:rPr>
              <a:t>0	</a:t>
            </a:r>
            <a:r>
              <a:rPr dirty="0" sz="850" spc="-5" b="1">
                <a:solidFill>
                  <a:srgbClr val="393631"/>
                </a:solidFill>
                <a:latin typeface="Arial"/>
                <a:cs typeface="Arial"/>
              </a:rPr>
              <a:t>1.25%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750">
              <a:latin typeface="Times New Roman"/>
              <a:cs typeface="Times New Roman"/>
            </a:endParaRPr>
          </a:p>
          <a:p>
            <a:pPr marL="17145">
              <a:lnSpc>
                <a:spcPct val="100000"/>
              </a:lnSpc>
              <a:tabLst>
                <a:tab pos="1660525" algn="l"/>
              </a:tabLst>
            </a:pPr>
            <a:r>
              <a:rPr dirty="0" sz="850" b="1">
                <a:solidFill>
                  <a:srgbClr val="393631"/>
                </a:solidFill>
                <a:latin typeface="Arial"/>
                <a:cs typeface="Arial"/>
              </a:rPr>
              <a:t>&gt;$15,000,001	</a:t>
            </a:r>
            <a:r>
              <a:rPr dirty="0" sz="850" spc="-5" b="1">
                <a:solidFill>
                  <a:srgbClr val="393631"/>
                </a:solidFill>
                <a:latin typeface="Arial"/>
                <a:cs typeface="Arial"/>
              </a:rPr>
              <a:t>1.00%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dirty="0" sz="850" spc="-5">
                <a:solidFill>
                  <a:srgbClr val="4F6F87"/>
                </a:solidFill>
                <a:latin typeface="Arial"/>
                <a:cs typeface="Arial"/>
              </a:rPr>
              <a:t>LOCKUP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dirty="0" sz="850" b="1">
                <a:solidFill>
                  <a:srgbClr val="393631"/>
                </a:solidFill>
                <a:latin typeface="Arial"/>
                <a:cs typeface="Arial"/>
              </a:rPr>
              <a:t>1</a:t>
            </a:r>
            <a:r>
              <a:rPr dirty="0" sz="850" spc="-25" b="1">
                <a:solidFill>
                  <a:srgbClr val="393631"/>
                </a:solidFill>
                <a:latin typeface="Arial"/>
                <a:cs typeface="Arial"/>
              </a:rPr>
              <a:t> </a:t>
            </a:r>
            <a:r>
              <a:rPr dirty="0" sz="850" spc="-20" b="1">
                <a:solidFill>
                  <a:srgbClr val="393631"/>
                </a:solidFill>
                <a:latin typeface="Arial"/>
                <a:cs typeface="Arial"/>
              </a:rPr>
              <a:t>Year</a:t>
            </a:r>
            <a:endParaRPr sz="8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312702" y="6597266"/>
            <a:ext cx="732790" cy="386080"/>
          </a:xfrm>
          <a:prstGeom prst="rect">
            <a:avLst/>
          </a:prstGeom>
        </p:spPr>
        <p:txBody>
          <a:bodyPr wrap="square" lIns="0" tIns="628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95"/>
              </a:spcBef>
            </a:pPr>
            <a:r>
              <a:rPr dirty="0" sz="850" spc="-5">
                <a:solidFill>
                  <a:srgbClr val="4F6F87"/>
                </a:solidFill>
                <a:latin typeface="Arial"/>
                <a:cs typeface="Arial"/>
              </a:rPr>
              <a:t>REDEMPTION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dirty="0" sz="850" b="1">
                <a:solidFill>
                  <a:srgbClr val="393631"/>
                </a:solidFill>
                <a:latin typeface="Arial"/>
                <a:cs typeface="Arial"/>
              </a:rPr>
              <a:t>Quarterly</a:t>
            </a:r>
            <a:endParaRPr sz="8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834090" y="4462446"/>
            <a:ext cx="763270" cy="386080"/>
          </a:xfrm>
          <a:prstGeom prst="rect">
            <a:avLst/>
          </a:prstGeom>
        </p:spPr>
        <p:txBody>
          <a:bodyPr wrap="square" lIns="0" tIns="628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95"/>
              </a:spcBef>
            </a:pPr>
            <a:r>
              <a:rPr dirty="0" sz="850">
                <a:solidFill>
                  <a:srgbClr val="4F6F87"/>
                </a:solidFill>
                <a:latin typeface="Arial"/>
                <a:cs typeface="Arial"/>
              </a:rPr>
              <a:t>FUND</a:t>
            </a:r>
            <a:r>
              <a:rPr dirty="0" sz="850" spc="-114">
                <a:solidFill>
                  <a:srgbClr val="4F6F87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F6F87"/>
                </a:solidFill>
                <a:latin typeface="Arial"/>
                <a:cs typeface="Arial"/>
              </a:rPr>
              <a:t>ASSETS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850" spc="-5" b="1">
                <a:solidFill>
                  <a:srgbClr val="393631"/>
                </a:solidFill>
                <a:latin typeface="Arial"/>
                <a:cs typeface="Arial"/>
              </a:rPr>
              <a:t>$71.1MM</a:t>
            </a:r>
            <a:endParaRPr sz="8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846828" y="4873196"/>
            <a:ext cx="1051560" cy="386080"/>
          </a:xfrm>
          <a:prstGeom prst="rect">
            <a:avLst/>
          </a:prstGeom>
        </p:spPr>
        <p:txBody>
          <a:bodyPr wrap="square" lIns="0" tIns="628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95"/>
              </a:spcBef>
            </a:pPr>
            <a:r>
              <a:rPr dirty="0" sz="850" spc="-5">
                <a:solidFill>
                  <a:srgbClr val="4F6F87"/>
                </a:solidFill>
                <a:latin typeface="Arial"/>
                <a:cs typeface="Arial"/>
              </a:rPr>
              <a:t>COUNSEL </a:t>
            </a:r>
            <a:r>
              <a:rPr dirty="0" sz="850" spc="-10">
                <a:solidFill>
                  <a:srgbClr val="4F6F87"/>
                </a:solidFill>
                <a:latin typeface="Arial"/>
                <a:cs typeface="Arial"/>
              </a:rPr>
              <a:t>TO</a:t>
            </a:r>
            <a:r>
              <a:rPr dirty="0" sz="850" spc="-70">
                <a:solidFill>
                  <a:srgbClr val="4F6F87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F6F87"/>
                </a:solidFill>
                <a:latin typeface="Arial"/>
                <a:cs typeface="Arial"/>
              </a:rPr>
              <a:t>GP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dirty="0" sz="850" b="1">
                <a:solidFill>
                  <a:srgbClr val="393631"/>
                </a:solidFill>
                <a:latin typeface="Arial"/>
                <a:cs typeface="Arial"/>
              </a:rPr>
              <a:t>Shartsis Friese,</a:t>
            </a:r>
            <a:r>
              <a:rPr dirty="0" sz="850" spc="-85" b="1">
                <a:solidFill>
                  <a:srgbClr val="393631"/>
                </a:solidFill>
                <a:latin typeface="Arial"/>
                <a:cs typeface="Arial"/>
              </a:rPr>
              <a:t> </a:t>
            </a:r>
            <a:r>
              <a:rPr dirty="0" sz="850" b="1">
                <a:solidFill>
                  <a:srgbClr val="393631"/>
                </a:solidFill>
                <a:latin typeface="Arial"/>
                <a:cs typeface="Arial"/>
              </a:rPr>
              <a:t>LLP</a:t>
            </a:r>
            <a:endParaRPr sz="8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846828" y="5334359"/>
            <a:ext cx="774700" cy="386080"/>
          </a:xfrm>
          <a:prstGeom prst="rect">
            <a:avLst/>
          </a:prstGeom>
        </p:spPr>
        <p:txBody>
          <a:bodyPr wrap="square" lIns="0" tIns="628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95"/>
              </a:spcBef>
            </a:pPr>
            <a:r>
              <a:rPr dirty="0" sz="850" spc="-5">
                <a:solidFill>
                  <a:srgbClr val="4F6F87"/>
                </a:solidFill>
                <a:latin typeface="Arial"/>
                <a:cs typeface="Arial"/>
              </a:rPr>
              <a:t>AUDITOR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dirty="0" sz="850" spc="-5" b="1">
                <a:solidFill>
                  <a:srgbClr val="393631"/>
                </a:solidFill>
                <a:latin typeface="Arial"/>
                <a:cs typeface="Arial"/>
              </a:rPr>
              <a:t>BDO USA,</a:t>
            </a:r>
            <a:r>
              <a:rPr dirty="0" sz="850" spc="-75" b="1">
                <a:solidFill>
                  <a:srgbClr val="393631"/>
                </a:solidFill>
                <a:latin typeface="Arial"/>
                <a:cs typeface="Arial"/>
              </a:rPr>
              <a:t> </a:t>
            </a:r>
            <a:r>
              <a:rPr dirty="0" sz="850" b="1">
                <a:solidFill>
                  <a:srgbClr val="393631"/>
                </a:solidFill>
                <a:latin typeface="Arial"/>
                <a:cs typeface="Arial"/>
              </a:rPr>
              <a:t>LLP</a:t>
            </a:r>
            <a:endParaRPr sz="8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846828" y="5795522"/>
            <a:ext cx="1141095" cy="591820"/>
          </a:xfrm>
          <a:prstGeom prst="rect">
            <a:avLst/>
          </a:prstGeom>
        </p:spPr>
        <p:txBody>
          <a:bodyPr wrap="square" lIns="0" tIns="628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95"/>
              </a:spcBef>
            </a:pPr>
            <a:r>
              <a:rPr dirty="0" sz="850" spc="-5">
                <a:solidFill>
                  <a:srgbClr val="4F6F87"/>
                </a:solidFill>
                <a:latin typeface="Arial"/>
                <a:cs typeface="Arial"/>
              </a:rPr>
              <a:t>CUSTODIANS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dirty="0" sz="850" b="1">
                <a:solidFill>
                  <a:srgbClr val="393631"/>
                </a:solidFill>
                <a:latin typeface="Arial"/>
                <a:cs typeface="Arial"/>
              </a:rPr>
              <a:t>Goldman Sachs &amp;</a:t>
            </a:r>
            <a:r>
              <a:rPr dirty="0" sz="850" spc="-90" b="1">
                <a:solidFill>
                  <a:srgbClr val="393631"/>
                </a:solidFill>
                <a:latin typeface="Arial"/>
                <a:cs typeface="Arial"/>
              </a:rPr>
              <a:t> </a:t>
            </a:r>
            <a:r>
              <a:rPr dirty="0" sz="850" spc="-5" b="1">
                <a:solidFill>
                  <a:srgbClr val="393631"/>
                </a:solidFill>
                <a:latin typeface="Arial"/>
                <a:cs typeface="Arial"/>
              </a:rPr>
              <a:t>Co.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dirty="0" sz="850" b="1">
                <a:solidFill>
                  <a:srgbClr val="393631"/>
                </a:solidFill>
                <a:latin typeface="Arial"/>
                <a:cs typeface="Arial"/>
              </a:rPr>
              <a:t>Pershing,</a:t>
            </a:r>
            <a:r>
              <a:rPr dirty="0" sz="850" spc="-10" b="1">
                <a:solidFill>
                  <a:srgbClr val="393631"/>
                </a:solidFill>
                <a:latin typeface="Arial"/>
                <a:cs typeface="Arial"/>
              </a:rPr>
              <a:t> </a:t>
            </a:r>
            <a:r>
              <a:rPr dirty="0" sz="850" b="1">
                <a:solidFill>
                  <a:srgbClr val="393631"/>
                </a:solidFill>
                <a:latin typeface="Arial"/>
                <a:cs typeface="Arial"/>
              </a:rPr>
              <a:t>LLC</a:t>
            </a:r>
            <a:endParaRPr sz="8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834090" y="6412024"/>
            <a:ext cx="853440" cy="386080"/>
          </a:xfrm>
          <a:prstGeom prst="rect">
            <a:avLst/>
          </a:prstGeom>
        </p:spPr>
        <p:txBody>
          <a:bodyPr wrap="square" lIns="0" tIns="628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95"/>
              </a:spcBef>
            </a:pPr>
            <a:r>
              <a:rPr dirty="0" sz="850">
                <a:solidFill>
                  <a:srgbClr val="4F6F87"/>
                </a:solidFill>
                <a:latin typeface="Arial"/>
                <a:cs typeface="Arial"/>
              </a:rPr>
              <a:t>PRIME</a:t>
            </a:r>
            <a:r>
              <a:rPr dirty="0" sz="850" spc="-70">
                <a:solidFill>
                  <a:srgbClr val="4F6F87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F6F87"/>
                </a:solidFill>
                <a:latin typeface="Arial"/>
                <a:cs typeface="Arial"/>
              </a:rPr>
              <a:t>BROKER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dirty="0" sz="850" spc="-5" b="1">
                <a:solidFill>
                  <a:srgbClr val="393631"/>
                </a:solidFill>
                <a:latin typeface="Arial"/>
                <a:cs typeface="Arial"/>
              </a:rPr>
              <a:t>BTIG</a:t>
            </a:r>
            <a:endParaRPr sz="850">
              <a:latin typeface="Arial"/>
              <a:cs typeface="Arial"/>
            </a:endParaRPr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443230" y="1301950"/>
          <a:ext cx="3209290" cy="2763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96110"/>
                <a:gridCol w="679450"/>
                <a:gridCol w="633094"/>
              </a:tblGrid>
              <a:tr h="216828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900" spc="-15">
                          <a:solidFill>
                            <a:srgbClr val="053266"/>
                          </a:solidFill>
                          <a:latin typeface="Arial Black"/>
                          <a:cs typeface="Arial Black"/>
                        </a:rPr>
                        <a:t>RISK</a:t>
                      </a:r>
                      <a:r>
                        <a:rPr dirty="0" sz="900" spc="-60">
                          <a:solidFill>
                            <a:srgbClr val="053266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900" spc="-15">
                          <a:solidFill>
                            <a:srgbClr val="053266"/>
                          </a:solidFill>
                          <a:latin typeface="Arial Black"/>
                          <a:cs typeface="Arial Black"/>
                        </a:rPr>
                        <a:t>MEASUREMENTS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r" marR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700" b="1">
                          <a:solidFill>
                            <a:srgbClr val="506F87"/>
                          </a:solidFill>
                          <a:latin typeface="Arial"/>
                          <a:cs typeface="Arial"/>
                        </a:rPr>
                        <a:t>FUND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429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700" b="1">
                          <a:solidFill>
                            <a:srgbClr val="506F87"/>
                          </a:solidFill>
                          <a:latin typeface="Arial"/>
                          <a:cs typeface="Arial"/>
                        </a:rPr>
                        <a:t>S&amp;P</a:t>
                      </a:r>
                      <a:r>
                        <a:rPr dirty="0" sz="700" spc="-114" b="1">
                          <a:solidFill>
                            <a:srgbClr val="506F8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 b="1">
                          <a:solidFill>
                            <a:srgbClr val="506F87"/>
                          </a:solidFill>
                          <a:latin typeface="Arial"/>
                          <a:cs typeface="Arial"/>
                        </a:rPr>
                        <a:t>500-TR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4290"/>
                </a:tc>
              </a:tr>
              <a:tr h="16259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750" b="1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Standard</a:t>
                      </a:r>
                      <a:r>
                        <a:rPr dirty="0" sz="750" spc="-5" b="1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 Deviation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14604"/>
                </a:tc>
                <a:tc>
                  <a:txBody>
                    <a:bodyPr/>
                    <a:lstStyle/>
                    <a:p>
                      <a:pPr algn="r" marR="9144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750" spc="-5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25.2%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14604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750" spc="-5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16.1%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14604"/>
                </a:tc>
              </a:tr>
              <a:tr h="170973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50" spc="-10" b="1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Tracking </a:t>
                      </a:r>
                      <a:r>
                        <a:rPr dirty="0" sz="750" b="1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228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50" spc="-5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4.4%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22860"/>
                </a:tc>
              </a:tr>
              <a:tr h="174974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50" spc="-5" b="1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Upside</a:t>
                      </a:r>
                      <a:r>
                        <a:rPr dirty="0" sz="750" spc="-10" b="1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50" spc="-5" b="1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Capture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228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750" spc="-5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187.6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26034"/>
                </a:tc>
              </a:tr>
              <a:tr h="1812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750" spc="-5" b="1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Downside</a:t>
                      </a:r>
                      <a:r>
                        <a:rPr dirty="0" sz="750" spc="-10" b="1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50" spc="-5" b="1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Capture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2413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750" spc="-5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83.5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30480"/>
                </a:tc>
              </a:tr>
              <a:tr h="173926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750" spc="-5" b="1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Downside Deviation </a:t>
                      </a:r>
                      <a:r>
                        <a:rPr dirty="0" sz="750" b="1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(below</a:t>
                      </a:r>
                      <a:r>
                        <a:rPr dirty="0" sz="750" spc="-15" b="1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50" spc="-5" b="1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0%)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26034"/>
                </a:tc>
                <a:tc>
                  <a:txBody>
                    <a:bodyPr/>
                    <a:lstStyle/>
                    <a:p>
                      <a:pPr algn="r" marR="9144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750" spc="-5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15.1%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26034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750" spc="-5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10.3%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26034"/>
                </a:tc>
              </a:tr>
              <a:tr h="170973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50" b="1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Sortino </a:t>
                      </a:r>
                      <a:r>
                        <a:rPr dirty="0" sz="750" spc="-5" b="1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Ratio</a:t>
                      </a:r>
                      <a:r>
                        <a:rPr dirty="0" sz="750" spc="-10" b="1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50" b="1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(0%)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22860"/>
                </a:tc>
                <a:tc>
                  <a:txBody>
                    <a:bodyPr/>
                    <a:lstStyle/>
                    <a:p>
                      <a:pPr algn="r" marR="9144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50" spc="-5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2.2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2286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50" spc="-5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1.5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22860"/>
                </a:tc>
              </a:tr>
              <a:tr h="170973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50" b="1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Greatest Monthly</a:t>
                      </a:r>
                      <a:r>
                        <a:rPr dirty="0" sz="750" spc="-10" b="1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50" b="1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Loss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22860"/>
                </a:tc>
                <a:tc>
                  <a:txBody>
                    <a:bodyPr/>
                    <a:lstStyle/>
                    <a:p>
                      <a:pPr algn="r" marR="9144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50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-25.0%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2286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50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-12.4%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22860"/>
                </a:tc>
              </a:tr>
              <a:tr h="18182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50" b="1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Maximum</a:t>
                      </a:r>
                      <a:r>
                        <a:rPr dirty="0" sz="750" spc="-5" b="1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 Drawdown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22860"/>
                </a:tc>
                <a:tc>
                  <a:txBody>
                    <a:bodyPr/>
                    <a:lstStyle/>
                    <a:p>
                      <a:pPr algn="r" marR="9144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50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-29.6%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2286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50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-19.6%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22860"/>
                </a:tc>
              </a:tr>
              <a:tr h="400013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900" spc="-15">
                          <a:solidFill>
                            <a:srgbClr val="053266"/>
                          </a:solidFill>
                          <a:latin typeface="Arial Black"/>
                          <a:cs typeface="Arial Black"/>
                        </a:rPr>
                        <a:t>REGRESSION</a:t>
                      </a:r>
                      <a:r>
                        <a:rPr dirty="0" sz="900" spc="-65">
                          <a:solidFill>
                            <a:srgbClr val="053266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900" spc="-30">
                          <a:solidFill>
                            <a:srgbClr val="053266"/>
                          </a:solidFill>
                          <a:latin typeface="Arial Black"/>
                          <a:cs typeface="Arial Black"/>
                        </a:rPr>
                        <a:t>STATISTICS</a:t>
                      </a:r>
                      <a:endParaRPr sz="900">
                        <a:latin typeface="Arial Black"/>
                        <a:cs typeface="Arial Black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750" b="1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Monthly</a:t>
                      </a:r>
                      <a:r>
                        <a:rPr dirty="0" sz="750" spc="-35" b="1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50" spc="-5" b="1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Alpha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46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700" b="1">
                          <a:solidFill>
                            <a:srgbClr val="506F87"/>
                          </a:solidFill>
                          <a:latin typeface="Arial"/>
                          <a:cs typeface="Arial"/>
                        </a:rPr>
                        <a:t>S&amp;P</a:t>
                      </a:r>
                      <a:r>
                        <a:rPr dirty="0" sz="700" spc="-114" b="1">
                          <a:solidFill>
                            <a:srgbClr val="506F8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 b="1">
                          <a:solidFill>
                            <a:srgbClr val="506F87"/>
                          </a:solidFill>
                          <a:latin typeface="Arial"/>
                          <a:cs typeface="Arial"/>
                        </a:rPr>
                        <a:t>500-TR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384175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dirty="0" sz="750" spc="-5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1.1%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45720"/>
                </a:tc>
              </a:tr>
              <a:tr h="189928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750" spc="-5" b="1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Annualized</a:t>
                      </a:r>
                      <a:r>
                        <a:rPr dirty="0" sz="750" spc="-35" b="1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50" spc="-5" b="1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Alpha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750" spc="-5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13.4%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</a:tr>
              <a:tr h="194548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750" spc="-5" b="1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Beta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750" spc="-5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1.3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</a:tr>
              <a:tr h="194548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750" spc="-5" b="1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R-Squared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374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750" spc="-5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0.7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37465"/>
                </a:tc>
              </a:tr>
              <a:tr h="17992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750" spc="-5" b="1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Correlation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750" spc="-5">
                          <a:solidFill>
                            <a:srgbClr val="67686B"/>
                          </a:solidFill>
                          <a:latin typeface="Arial"/>
                          <a:cs typeface="Arial"/>
                        </a:rPr>
                        <a:t>0.8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</a:tr>
            </a:tbl>
          </a:graphicData>
        </a:graphic>
      </p:graphicFrame>
      <p:sp>
        <p:nvSpPr>
          <p:cNvPr id="20" name="object 20"/>
          <p:cNvSpPr txBox="1"/>
          <p:nvPr/>
        </p:nvSpPr>
        <p:spPr>
          <a:xfrm>
            <a:off x="4189241" y="1223391"/>
            <a:ext cx="120205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20">
                <a:solidFill>
                  <a:srgbClr val="053266"/>
                </a:solidFill>
                <a:latin typeface="Arial Black"/>
                <a:cs typeface="Arial Black"/>
              </a:rPr>
              <a:t>RISK VS</a:t>
            </a:r>
            <a:r>
              <a:rPr dirty="0" sz="1000" spc="-160">
                <a:solidFill>
                  <a:srgbClr val="053266"/>
                </a:solidFill>
                <a:latin typeface="Arial Black"/>
                <a:cs typeface="Arial Black"/>
              </a:rPr>
              <a:t> </a:t>
            </a:r>
            <a:r>
              <a:rPr dirty="0" sz="1000" spc="-20">
                <a:solidFill>
                  <a:srgbClr val="053266"/>
                </a:solidFill>
                <a:latin typeface="Arial Black"/>
                <a:cs typeface="Arial Black"/>
              </a:rPr>
              <a:t>RETURN</a:t>
            </a:r>
            <a:endParaRPr sz="1000">
              <a:latin typeface="Arial Black"/>
              <a:cs typeface="Arial Blac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054850" y="3611598"/>
            <a:ext cx="156464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800" spc="-15" b="1">
                <a:solidFill>
                  <a:srgbClr val="4F6F87"/>
                </a:solidFill>
                <a:latin typeface="Arial"/>
                <a:cs typeface="Arial"/>
              </a:rPr>
              <a:t>STANDARD </a:t>
            </a:r>
            <a:r>
              <a:rPr dirty="0" sz="800" spc="-10" b="1">
                <a:solidFill>
                  <a:srgbClr val="4F6F87"/>
                </a:solidFill>
                <a:latin typeface="Arial"/>
                <a:cs typeface="Arial"/>
              </a:rPr>
              <a:t>DEVIATION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800" b="1">
                <a:solidFill>
                  <a:srgbClr val="4F6F87"/>
                </a:solidFill>
                <a:latin typeface="Arial"/>
                <a:cs typeface="Arial"/>
              </a:rPr>
              <a:t>(greater numbers = greater</a:t>
            </a:r>
            <a:r>
              <a:rPr dirty="0" sz="800" spc="-90" b="1">
                <a:solidFill>
                  <a:srgbClr val="4F6F87"/>
                </a:solidFill>
                <a:latin typeface="Arial"/>
                <a:cs typeface="Arial"/>
              </a:rPr>
              <a:t> </a:t>
            </a:r>
            <a:r>
              <a:rPr dirty="0" sz="800" spc="-5" b="1">
                <a:solidFill>
                  <a:srgbClr val="4F6F87"/>
                </a:solidFill>
                <a:latin typeface="Arial"/>
                <a:cs typeface="Arial"/>
              </a:rPr>
              <a:t>risk)</a:t>
            </a:r>
            <a:endParaRPr sz="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896131" y="1691281"/>
            <a:ext cx="139065" cy="1604010"/>
          </a:xfrm>
          <a:prstGeom prst="rect">
            <a:avLst/>
          </a:prstGeom>
        </p:spPr>
        <p:txBody>
          <a:bodyPr wrap="square" lIns="0" tIns="317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800" spc="-5" b="1">
                <a:solidFill>
                  <a:srgbClr val="4F6F87"/>
                </a:solidFill>
                <a:latin typeface="Arial"/>
                <a:cs typeface="Arial"/>
              </a:rPr>
              <a:t>ANNUALIZED </a:t>
            </a:r>
            <a:r>
              <a:rPr dirty="0" sz="800" spc="-20" b="1">
                <a:solidFill>
                  <a:srgbClr val="4F6F87"/>
                </a:solidFill>
                <a:latin typeface="Arial"/>
                <a:cs typeface="Arial"/>
              </a:rPr>
              <a:t>RATE </a:t>
            </a:r>
            <a:r>
              <a:rPr dirty="0" sz="800" b="1">
                <a:solidFill>
                  <a:srgbClr val="4F6F87"/>
                </a:solidFill>
                <a:latin typeface="Arial"/>
                <a:cs typeface="Arial"/>
              </a:rPr>
              <a:t>OF</a:t>
            </a:r>
            <a:r>
              <a:rPr dirty="0" sz="800" spc="-45" b="1">
                <a:solidFill>
                  <a:srgbClr val="4F6F87"/>
                </a:solidFill>
                <a:latin typeface="Arial"/>
                <a:cs typeface="Arial"/>
              </a:rPr>
              <a:t> </a:t>
            </a:r>
            <a:r>
              <a:rPr dirty="0" sz="800" spc="-5" b="1">
                <a:solidFill>
                  <a:srgbClr val="4F6F87"/>
                </a:solidFill>
                <a:latin typeface="Arial"/>
                <a:cs typeface="Arial"/>
              </a:rPr>
              <a:t>RETURN</a:t>
            </a:r>
            <a:endParaRPr sz="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18613" y="7089898"/>
            <a:ext cx="7010400" cy="2674620"/>
          </a:xfrm>
          <a:prstGeom prst="rect">
            <a:avLst/>
          </a:prstGeom>
        </p:spPr>
        <p:txBody>
          <a:bodyPr wrap="square" lIns="0" tIns="57150" rIns="0" bIns="0" rtlCol="0" vert="horz">
            <a:spAutoFit/>
          </a:bodyPr>
          <a:lstStyle/>
          <a:p>
            <a:pPr algn="just" marL="138430">
              <a:lnSpc>
                <a:spcPct val="100000"/>
              </a:lnSpc>
              <a:spcBef>
                <a:spcPts val="450"/>
              </a:spcBef>
            </a:pPr>
            <a:r>
              <a:rPr dirty="0" sz="1000" spc="-20">
                <a:solidFill>
                  <a:srgbClr val="053266"/>
                </a:solidFill>
                <a:latin typeface="Arial Black"/>
                <a:cs typeface="Arial Black"/>
              </a:rPr>
              <a:t>PERFORMANCE</a:t>
            </a:r>
            <a:r>
              <a:rPr dirty="0" sz="1000" spc="-70">
                <a:solidFill>
                  <a:srgbClr val="053266"/>
                </a:solidFill>
                <a:latin typeface="Arial Black"/>
                <a:cs typeface="Arial Black"/>
              </a:rPr>
              <a:t> </a:t>
            </a:r>
            <a:r>
              <a:rPr dirty="0" sz="1000" spc="-20">
                <a:solidFill>
                  <a:srgbClr val="053266"/>
                </a:solidFill>
                <a:latin typeface="Arial Black"/>
                <a:cs typeface="Arial Black"/>
              </a:rPr>
              <a:t>NOTES</a:t>
            </a:r>
            <a:endParaRPr sz="1000">
              <a:latin typeface="Arial Black"/>
              <a:cs typeface="Arial Black"/>
            </a:endParaRPr>
          </a:p>
          <a:p>
            <a:pPr algn="just" marL="156210" marR="6350">
              <a:lnSpc>
                <a:spcPct val="100000"/>
              </a:lnSpc>
              <a:spcBef>
                <a:spcPts val="225"/>
              </a:spcBef>
            </a:pP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This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document is not intended as and does not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constitute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an offer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to sell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any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securities to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any person, or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a solicitation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of any person of any offer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to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purchase any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securities. Such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an offer or 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solicitation can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only be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made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by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the confidential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Offering Circular of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the Partnership.</a:t>
            </a:r>
            <a:endParaRPr sz="650">
              <a:latin typeface="Arial"/>
              <a:cs typeface="Arial"/>
            </a:endParaRPr>
          </a:p>
          <a:p>
            <a:pPr algn="just" marL="156210" marR="6985">
              <a:lnSpc>
                <a:spcPct val="100000"/>
              </a:lnSpc>
              <a:spcBef>
                <a:spcPts val="400"/>
              </a:spcBef>
            </a:pP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The</a:t>
            </a:r>
            <a:r>
              <a:rPr dirty="0" sz="650" spc="-3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foregoing</a:t>
            </a:r>
            <a:r>
              <a:rPr dirty="0" sz="650" spc="-2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data</a:t>
            </a:r>
            <a:r>
              <a:rPr dirty="0" sz="650" spc="-3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have</a:t>
            </a:r>
            <a:r>
              <a:rPr dirty="0" sz="650" spc="-3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not</a:t>
            </a:r>
            <a:r>
              <a:rPr dirty="0" sz="650" spc="-3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been</a:t>
            </a:r>
            <a:r>
              <a:rPr dirty="0" sz="650" spc="-3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compiled,</a:t>
            </a:r>
            <a:r>
              <a:rPr dirty="0" sz="650" spc="-2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reviewed,</a:t>
            </a:r>
            <a:r>
              <a:rPr dirty="0" sz="650" spc="-2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or</a:t>
            </a:r>
            <a:r>
              <a:rPr dirty="0" sz="650" spc="-3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audited</a:t>
            </a:r>
            <a:r>
              <a:rPr dirty="0" sz="650" spc="-2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by</a:t>
            </a:r>
            <a:r>
              <a:rPr dirty="0" sz="650" spc="-3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an</a:t>
            </a:r>
            <a:r>
              <a:rPr dirty="0" sz="650" spc="-3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independent</a:t>
            </a:r>
            <a:r>
              <a:rPr dirty="0" sz="650" spc="-2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accountant</a:t>
            </a:r>
            <a:r>
              <a:rPr dirty="0" sz="650" spc="-3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and</a:t>
            </a:r>
            <a:r>
              <a:rPr dirty="0" sz="650" spc="-2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non-year-end</a:t>
            </a:r>
            <a:r>
              <a:rPr dirty="0" sz="650" spc="-2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results</a:t>
            </a:r>
            <a:r>
              <a:rPr dirty="0" sz="650" spc="-3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are</a:t>
            </a:r>
            <a:r>
              <a:rPr dirty="0" sz="650" spc="-3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subject</a:t>
            </a:r>
            <a:r>
              <a:rPr dirty="0" sz="650" spc="-2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to</a:t>
            </a:r>
            <a:r>
              <a:rPr dirty="0" sz="650" spc="-2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adjustment.</a:t>
            </a:r>
            <a:r>
              <a:rPr dirty="0" sz="650" spc="-4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The</a:t>
            </a:r>
            <a:r>
              <a:rPr dirty="0" sz="650" spc="-2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results</a:t>
            </a:r>
            <a:r>
              <a:rPr dirty="0" sz="650" spc="-3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portrayed</a:t>
            </a:r>
            <a:r>
              <a:rPr dirty="0" sz="650" spc="-3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for</a:t>
            </a:r>
            <a:r>
              <a:rPr dirty="0" sz="650" spc="-2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the</a:t>
            </a:r>
            <a:r>
              <a:rPr dirty="0" sz="650" spc="-2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Partnership  reflect the reinvestment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of dividends and other earnings and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the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deduction of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costs,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and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the management fees charged to the</a:t>
            </a:r>
            <a:r>
              <a:rPr dirty="0" sz="650" spc="-1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partnership.</a:t>
            </a:r>
            <a:endParaRPr sz="650">
              <a:latin typeface="Arial"/>
              <a:cs typeface="Arial"/>
            </a:endParaRPr>
          </a:p>
          <a:p>
            <a:pPr algn="just" marL="156210" marR="5080">
              <a:lnSpc>
                <a:spcPct val="100000"/>
              </a:lnSpc>
              <a:spcBef>
                <a:spcPts val="400"/>
              </a:spcBef>
            </a:pP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While the General Partner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believes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that to-date, the Partnership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has been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managed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with an investment philosophy and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methodology similar to that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described in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the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Partnership’s Offering  Circular</a:t>
            </a:r>
            <a:r>
              <a:rPr dirty="0" sz="650" spc="-3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and</a:t>
            </a:r>
            <a:r>
              <a:rPr dirty="0" sz="650" spc="-3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that</a:t>
            </a:r>
            <a:r>
              <a:rPr dirty="0" sz="650" spc="-3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will</a:t>
            </a:r>
            <a:r>
              <a:rPr dirty="0" sz="650" spc="-3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be</a:t>
            </a:r>
            <a:r>
              <a:rPr dirty="0" sz="650" spc="-3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used</a:t>
            </a:r>
            <a:r>
              <a:rPr dirty="0" sz="650" spc="-3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to</a:t>
            </a:r>
            <a:r>
              <a:rPr dirty="0" sz="650" spc="-3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manage</a:t>
            </a:r>
            <a:r>
              <a:rPr dirty="0" sz="650" spc="-3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the</a:t>
            </a:r>
            <a:r>
              <a:rPr dirty="0" sz="650" spc="-3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Partnership</a:t>
            </a:r>
            <a:r>
              <a:rPr dirty="0" sz="650" spc="-3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in</a:t>
            </a:r>
            <a:r>
              <a:rPr dirty="0" sz="650" spc="-2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the</a:t>
            </a:r>
            <a:r>
              <a:rPr dirty="0" sz="650" spc="-3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future,</a:t>
            </a:r>
            <a:r>
              <a:rPr dirty="0" sz="650" spc="-3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future</a:t>
            </a:r>
            <a:r>
              <a:rPr dirty="0" sz="650" spc="-3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investments</a:t>
            </a:r>
            <a:r>
              <a:rPr dirty="0" sz="650" spc="-3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will</a:t>
            </a:r>
            <a:r>
              <a:rPr dirty="0" sz="650" spc="-3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be</a:t>
            </a:r>
            <a:r>
              <a:rPr dirty="0" sz="650" spc="-3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made</a:t>
            </a:r>
            <a:r>
              <a:rPr dirty="0" sz="650" spc="-3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under</a:t>
            </a:r>
            <a:r>
              <a:rPr dirty="0" sz="650" spc="-3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different</a:t>
            </a:r>
            <a:r>
              <a:rPr dirty="0" sz="650" spc="-3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economic</a:t>
            </a:r>
            <a:r>
              <a:rPr dirty="0" sz="650" spc="-3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conditions</a:t>
            </a:r>
            <a:r>
              <a:rPr dirty="0" sz="650" spc="-2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and</a:t>
            </a:r>
            <a:r>
              <a:rPr dirty="0" sz="650" spc="-3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in</a:t>
            </a:r>
            <a:r>
              <a:rPr dirty="0" sz="650" spc="-3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different</a:t>
            </a:r>
            <a:r>
              <a:rPr dirty="0" sz="650" spc="-3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securities.</a:t>
            </a:r>
            <a:r>
              <a:rPr dirty="0" sz="650" spc="-3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It</a:t>
            </a:r>
            <a:r>
              <a:rPr dirty="0" sz="650" spc="-3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should</a:t>
            </a:r>
            <a:r>
              <a:rPr dirty="0" sz="650" spc="-3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not</a:t>
            </a:r>
            <a:r>
              <a:rPr dirty="0" sz="650" spc="-3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be</a:t>
            </a:r>
            <a:r>
              <a:rPr dirty="0" sz="650" spc="-3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assumed 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that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investors will experience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returns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in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the future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if </a:t>
            </a:r>
            <a:r>
              <a:rPr dirty="0" sz="650" spc="-15">
                <a:solidFill>
                  <a:srgbClr val="67686B"/>
                </a:solidFill>
                <a:latin typeface="Arial"/>
                <a:cs typeface="Arial"/>
              </a:rPr>
              <a:t>any,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comparable to those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discussed above.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The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performance discussed herein does not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reflect the General Partner’s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performance in all  different economic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cycles.</a:t>
            </a:r>
            <a:endParaRPr sz="650">
              <a:latin typeface="Arial"/>
              <a:cs typeface="Arial"/>
            </a:endParaRPr>
          </a:p>
          <a:p>
            <a:pPr algn="just" marL="156210" marR="6350">
              <a:lnSpc>
                <a:spcPct val="100000"/>
              </a:lnSpc>
              <a:spcBef>
                <a:spcPts val="400"/>
              </a:spcBef>
            </a:pP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The</a:t>
            </a:r>
            <a:r>
              <a:rPr dirty="0" sz="650" spc="-2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information</a:t>
            </a:r>
            <a:r>
              <a:rPr dirty="0" sz="650" spc="-2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given</a:t>
            </a:r>
            <a:r>
              <a:rPr dirty="0" sz="650" spc="-2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above</a:t>
            </a:r>
            <a:r>
              <a:rPr dirty="0" sz="650" spc="-2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is</a:t>
            </a:r>
            <a:r>
              <a:rPr dirty="0" sz="650" spc="-2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historic</a:t>
            </a:r>
            <a:r>
              <a:rPr dirty="0" sz="650" spc="-2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and</a:t>
            </a:r>
            <a:r>
              <a:rPr dirty="0" sz="650" spc="-2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should</a:t>
            </a:r>
            <a:r>
              <a:rPr dirty="0" sz="650" spc="-2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not</a:t>
            </a:r>
            <a:r>
              <a:rPr dirty="0" sz="650" spc="-2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be</a:t>
            </a:r>
            <a:r>
              <a:rPr dirty="0" sz="650" spc="-2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taken</a:t>
            </a:r>
            <a:r>
              <a:rPr dirty="0" sz="650" spc="-2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as</a:t>
            </a:r>
            <a:r>
              <a:rPr dirty="0" sz="650" spc="-2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any</a:t>
            </a:r>
            <a:r>
              <a:rPr dirty="0" sz="650" spc="-2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indication</a:t>
            </a:r>
            <a:r>
              <a:rPr dirty="0" sz="650" spc="-2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of</a:t>
            </a:r>
            <a:r>
              <a:rPr dirty="0" sz="650" spc="-2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future</a:t>
            </a:r>
            <a:r>
              <a:rPr dirty="0" sz="650" spc="-2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performance.</a:t>
            </a:r>
            <a:r>
              <a:rPr dirty="0" sz="650" spc="-3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The</a:t>
            </a:r>
            <a:r>
              <a:rPr dirty="0" sz="650" spc="-2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General</a:t>
            </a:r>
            <a:r>
              <a:rPr dirty="0" sz="650" spc="-2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Partner</a:t>
            </a:r>
            <a:r>
              <a:rPr dirty="0" sz="650" spc="-2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believes</a:t>
            </a:r>
            <a:r>
              <a:rPr dirty="0" sz="650" spc="-2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that</a:t>
            </a:r>
            <a:r>
              <a:rPr dirty="0" sz="650" spc="-2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the</a:t>
            </a:r>
            <a:r>
              <a:rPr dirty="0" sz="650" spc="-2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comparison</a:t>
            </a:r>
            <a:r>
              <a:rPr dirty="0" sz="650" spc="-2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of</a:t>
            </a:r>
            <a:r>
              <a:rPr dirty="0" sz="650" spc="-2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Partnership</a:t>
            </a:r>
            <a:r>
              <a:rPr dirty="0" sz="650" spc="-2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performance</a:t>
            </a:r>
            <a:r>
              <a:rPr dirty="0" sz="650" spc="-2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to</a:t>
            </a:r>
            <a:r>
              <a:rPr dirty="0" sz="650" spc="-2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any 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single market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index is inappropriate.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The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Partnership’s portfolio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may contain cash, fixed-income securities,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options and other derivative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securities, may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include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short sales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of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securities,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and 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margin trading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and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may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not be as diversified as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the market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indices</a:t>
            </a:r>
            <a:r>
              <a:rPr dirty="0" sz="650" spc="-1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shown.</a:t>
            </a:r>
            <a:endParaRPr sz="650">
              <a:latin typeface="Arial"/>
              <a:cs typeface="Arial"/>
            </a:endParaRPr>
          </a:p>
          <a:p>
            <a:pPr algn="just" marL="156210" marR="6350">
              <a:lnSpc>
                <a:spcPct val="100000"/>
              </a:lnSpc>
              <a:spcBef>
                <a:spcPts val="400"/>
              </a:spcBef>
            </a:pP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Both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of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the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indices are unmanaged,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market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weighted, and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reflect the reinvestment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of dividends. Due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to the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differences among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the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Partnership’s portfolio and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the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performance of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the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equity 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market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indices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shown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above, </a:t>
            </a:r>
            <a:r>
              <a:rPr dirty="0" sz="650" spc="-10">
                <a:solidFill>
                  <a:srgbClr val="67686B"/>
                </a:solidFill>
                <a:latin typeface="Arial"/>
                <a:cs typeface="Arial"/>
              </a:rPr>
              <a:t>however,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the General Partner cautions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potential investors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that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no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such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index is directly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comparable to the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investment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strategy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of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the</a:t>
            </a:r>
            <a:r>
              <a:rPr dirty="0" sz="650" spc="-1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partnership.</a:t>
            </a:r>
            <a:endParaRPr sz="650">
              <a:latin typeface="Arial"/>
              <a:cs typeface="Arial"/>
            </a:endParaRPr>
          </a:p>
          <a:p>
            <a:pPr algn="just" marL="156210" marR="7620">
              <a:lnSpc>
                <a:spcPct val="100000"/>
              </a:lnSpc>
              <a:spcBef>
                <a:spcPts val="400"/>
              </a:spcBef>
            </a:pP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This</a:t>
            </a:r>
            <a:r>
              <a:rPr dirty="0" sz="650" spc="-4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information</a:t>
            </a:r>
            <a:r>
              <a:rPr dirty="0" sz="650" spc="-3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omits</a:t>
            </a:r>
            <a:r>
              <a:rPr dirty="0" sz="650" spc="-3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most</a:t>
            </a:r>
            <a:r>
              <a:rPr dirty="0" sz="650" spc="-3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of</a:t>
            </a:r>
            <a:r>
              <a:rPr dirty="0" sz="650" spc="-3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the</a:t>
            </a:r>
            <a:r>
              <a:rPr dirty="0" sz="650" spc="-3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information</a:t>
            </a:r>
            <a:r>
              <a:rPr dirty="0" sz="650" spc="-3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material</a:t>
            </a:r>
            <a:r>
              <a:rPr dirty="0" sz="650" spc="-3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to</a:t>
            </a:r>
            <a:r>
              <a:rPr dirty="0" sz="650" spc="-3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a</a:t>
            </a:r>
            <a:r>
              <a:rPr dirty="0" sz="650" spc="-3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decision</a:t>
            </a:r>
            <a:r>
              <a:rPr dirty="0" sz="650" spc="-3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whether</a:t>
            </a:r>
            <a:r>
              <a:rPr dirty="0" sz="650" spc="-4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to</a:t>
            </a:r>
            <a:r>
              <a:rPr dirty="0" sz="650" spc="-3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invest</a:t>
            </a:r>
            <a:r>
              <a:rPr dirty="0" sz="650" spc="-3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in</a:t>
            </a:r>
            <a:r>
              <a:rPr dirty="0" sz="650" spc="-3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the</a:t>
            </a:r>
            <a:r>
              <a:rPr dirty="0" sz="650" spc="-3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partnership.</a:t>
            </a:r>
            <a:r>
              <a:rPr dirty="0" sz="650" spc="-3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No</a:t>
            </a:r>
            <a:r>
              <a:rPr dirty="0" sz="650" spc="-3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person</a:t>
            </a:r>
            <a:r>
              <a:rPr dirty="0" sz="650" spc="-3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should</a:t>
            </a:r>
            <a:r>
              <a:rPr dirty="0" sz="650" spc="-3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rely</a:t>
            </a:r>
            <a:r>
              <a:rPr dirty="0" sz="650" spc="-3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on</a:t>
            </a:r>
            <a:r>
              <a:rPr dirty="0" sz="650" spc="-3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any</a:t>
            </a:r>
            <a:r>
              <a:rPr dirty="0" sz="650" spc="-4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information</a:t>
            </a:r>
            <a:r>
              <a:rPr dirty="0" sz="650" spc="-3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in</a:t>
            </a:r>
            <a:r>
              <a:rPr dirty="0" sz="650" spc="-3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this</a:t>
            </a:r>
            <a:r>
              <a:rPr dirty="0" sz="650" spc="-3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document,</a:t>
            </a:r>
            <a:r>
              <a:rPr dirty="0" sz="650" spc="-3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but</a:t>
            </a:r>
            <a:r>
              <a:rPr dirty="0" sz="650" spc="-3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should</a:t>
            </a:r>
            <a:r>
              <a:rPr dirty="0" sz="650" spc="-3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rely</a:t>
            </a:r>
            <a:r>
              <a:rPr dirty="0" sz="650" spc="-3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exclusively  on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the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Offering Circular in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considering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whether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to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invest in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the Partnership.</a:t>
            </a:r>
            <a:endParaRPr sz="650">
              <a:latin typeface="Arial"/>
              <a:cs typeface="Arial"/>
            </a:endParaRPr>
          </a:p>
          <a:p>
            <a:pPr algn="just" marL="156210" marR="5715">
              <a:lnSpc>
                <a:spcPct val="100000"/>
              </a:lnSpc>
              <a:spcBef>
                <a:spcPts val="400"/>
              </a:spcBef>
            </a:pP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S&amp;P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500-TR is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the total return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of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the S&amp;P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500, which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refers to the capital Standard &amp; Poor’s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500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Index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with dividends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reinvested. It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generally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represents the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aggregate price changes in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the 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largest 500 U.S. publicly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traded companies. Planting Ground Fund seeks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absolute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returns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irrespective of indices and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cites them for comparative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purposes</a:t>
            </a:r>
            <a:r>
              <a:rPr dirty="0" sz="650" spc="-2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15">
                <a:solidFill>
                  <a:srgbClr val="67686B"/>
                </a:solidFill>
                <a:latin typeface="Arial"/>
                <a:cs typeface="Arial"/>
              </a:rPr>
              <a:t>only.</a:t>
            </a:r>
            <a:endParaRPr sz="650">
              <a:latin typeface="Arial"/>
              <a:cs typeface="Arial"/>
            </a:endParaRPr>
          </a:p>
          <a:p>
            <a:pPr algn="just" marL="156210" marR="5715">
              <a:lnSpc>
                <a:spcPct val="100000"/>
              </a:lnSpc>
              <a:spcBef>
                <a:spcPts val="400"/>
              </a:spcBef>
            </a:pP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Numerical</a:t>
            </a:r>
            <a:r>
              <a:rPr dirty="0" sz="650" spc="-2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data</a:t>
            </a:r>
            <a:r>
              <a:rPr dirty="0" sz="650" spc="-1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compiled</a:t>
            </a:r>
            <a:r>
              <a:rPr dirty="0" sz="650" spc="-1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by</a:t>
            </a:r>
            <a:r>
              <a:rPr dirty="0" sz="650" spc="-5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ALPS</a:t>
            </a:r>
            <a:r>
              <a:rPr dirty="0" sz="650" spc="-1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Fund</a:t>
            </a:r>
            <a:r>
              <a:rPr dirty="0" sz="650" spc="-1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Services,</a:t>
            </a:r>
            <a:r>
              <a:rPr dirty="0" sz="650" spc="-1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Inc.,</a:t>
            </a:r>
            <a:r>
              <a:rPr dirty="0" sz="650" spc="-5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Administrator</a:t>
            </a:r>
            <a:r>
              <a:rPr dirty="0" sz="650" spc="-1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to</a:t>
            </a:r>
            <a:r>
              <a:rPr dirty="0" sz="650" spc="-1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the</a:t>
            </a:r>
            <a:r>
              <a:rPr dirty="0" sz="650" spc="-1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Fund.</a:t>
            </a:r>
            <a:r>
              <a:rPr dirty="0" sz="650" spc="-1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Fund</a:t>
            </a:r>
            <a:r>
              <a:rPr dirty="0" sz="650" spc="-1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returns</a:t>
            </a:r>
            <a:r>
              <a:rPr dirty="0" sz="650" spc="-1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reflect</a:t>
            </a:r>
            <a:r>
              <a:rPr dirty="0" sz="650" spc="-1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the</a:t>
            </a:r>
            <a:r>
              <a:rPr dirty="0" sz="650" spc="-1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net</a:t>
            </a:r>
            <a:r>
              <a:rPr dirty="0" sz="650" spc="-20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investment</a:t>
            </a:r>
            <a:r>
              <a:rPr dirty="0" sz="650" spc="-1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results</a:t>
            </a:r>
            <a:r>
              <a:rPr dirty="0" sz="650" spc="-1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of</a:t>
            </a:r>
            <a:r>
              <a:rPr dirty="0" sz="650" spc="-1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a</a:t>
            </a:r>
            <a:r>
              <a:rPr dirty="0" sz="650" spc="-1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single</a:t>
            </a:r>
            <a:r>
              <a:rPr dirty="0" sz="650" spc="-1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contribution</a:t>
            </a:r>
            <a:r>
              <a:rPr dirty="0" sz="650" spc="-1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at</a:t>
            </a:r>
            <a:r>
              <a:rPr dirty="0" sz="650" spc="-1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the</a:t>
            </a:r>
            <a:r>
              <a:rPr dirty="0" sz="650" spc="-1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beginning</a:t>
            </a:r>
            <a:r>
              <a:rPr dirty="0" sz="650" spc="-1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of</a:t>
            </a:r>
            <a:r>
              <a:rPr dirty="0" sz="650" spc="-1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the</a:t>
            </a:r>
            <a:r>
              <a:rPr dirty="0" sz="650" spc="-1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period</a:t>
            </a:r>
            <a:r>
              <a:rPr dirty="0" sz="650" spc="-1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with</a:t>
            </a:r>
            <a:r>
              <a:rPr dirty="0" sz="650" spc="-1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no 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subsequent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additions or withdrawals.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Based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on information believed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to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be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correct,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but </a:t>
            </a:r>
            <a:r>
              <a:rPr dirty="0" sz="650">
                <a:solidFill>
                  <a:srgbClr val="67686B"/>
                </a:solidFill>
                <a:latin typeface="Arial"/>
                <a:cs typeface="Arial"/>
              </a:rPr>
              <a:t>subject to revision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and audit</a:t>
            </a:r>
            <a:r>
              <a:rPr dirty="0" sz="650" spc="-1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650" spc="-5">
                <a:solidFill>
                  <a:srgbClr val="67686B"/>
                </a:solidFill>
                <a:latin typeface="Arial"/>
                <a:cs typeface="Arial"/>
              </a:rPr>
              <a:t>adjustment.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800" spc="-5">
                <a:solidFill>
                  <a:srgbClr val="67686B"/>
                </a:solidFill>
                <a:latin typeface="Arial"/>
                <a:cs typeface="Arial"/>
              </a:rPr>
              <a:t>Results are </a:t>
            </a:r>
            <a:r>
              <a:rPr dirty="0" sz="800">
                <a:solidFill>
                  <a:srgbClr val="67686B"/>
                </a:solidFill>
                <a:latin typeface="Arial"/>
                <a:cs typeface="Arial"/>
              </a:rPr>
              <a:t>for the </a:t>
            </a:r>
            <a:r>
              <a:rPr dirty="0" sz="800" spc="-5">
                <a:solidFill>
                  <a:srgbClr val="67686B"/>
                </a:solidFill>
                <a:latin typeface="Arial"/>
                <a:cs typeface="Arial"/>
              </a:rPr>
              <a:t>period </a:t>
            </a:r>
            <a:r>
              <a:rPr dirty="0" sz="800">
                <a:solidFill>
                  <a:srgbClr val="67686B"/>
                </a:solidFill>
                <a:latin typeface="Arial"/>
                <a:cs typeface="Arial"/>
              </a:rPr>
              <a:t>from January </a:t>
            </a:r>
            <a:r>
              <a:rPr dirty="0" sz="800" spc="-5">
                <a:solidFill>
                  <a:srgbClr val="67686B"/>
                </a:solidFill>
                <a:latin typeface="Arial"/>
                <a:cs typeface="Arial"/>
              </a:rPr>
              <a:t>1, 2017 </a:t>
            </a:r>
            <a:r>
              <a:rPr dirty="0" sz="800">
                <a:solidFill>
                  <a:srgbClr val="67686B"/>
                </a:solidFill>
                <a:latin typeface="Arial"/>
                <a:cs typeface="Arial"/>
              </a:rPr>
              <a:t>(fund </a:t>
            </a:r>
            <a:r>
              <a:rPr dirty="0" sz="800" spc="-5">
                <a:solidFill>
                  <a:srgbClr val="67686B"/>
                </a:solidFill>
                <a:latin typeface="Arial"/>
                <a:cs typeface="Arial"/>
              </a:rPr>
              <a:t>inception) </a:t>
            </a:r>
            <a:r>
              <a:rPr dirty="0" sz="800">
                <a:solidFill>
                  <a:srgbClr val="67686B"/>
                </a:solidFill>
                <a:latin typeface="Arial"/>
                <a:cs typeface="Arial"/>
              </a:rPr>
              <a:t>through January </a:t>
            </a:r>
            <a:r>
              <a:rPr dirty="0" sz="800" spc="-5">
                <a:solidFill>
                  <a:srgbClr val="67686B"/>
                </a:solidFill>
                <a:latin typeface="Arial"/>
                <a:cs typeface="Arial"/>
              </a:rPr>
              <a:t>31,</a:t>
            </a:r>
            <a:r>
              <a:rPr dirty="0" sz="800" spc="-15">
                <a:solidFill>
                  <a:srgbClr val="67686B"/>
                </a:solidFill>
                <a:latin typeface="Arial"/>
                <a:cs typeface="Arial"/>
              </a:rPr>
              <a:t> </a:t>
            </a:r>
            <a:r>
              <a:rPr dirty="0" sz="800" spc="-5">
                <a:solidFill>
                  <a:srgbClr val="67686B"/>
                </a:solidFill>
                <a:latin typeface="Arial"/>
                <a:cs typeface="Arial"/>
              </a:rPr>
              <a:t>2021.</a:t>
            </a:r>
            <a:endParaRPr sz="8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656951" y="1883829"/>
            <a:ext cx="66635" cy="6749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905232" y="2542901"/>
            <a:ext cx="66635" cy="6745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5184521" y="2618100"/>
            <a:ext cx="666750" cy="1651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>
                <a:solidFill>
                  <a:srgbClr val="58595B"/>
                </a:solidFill>
                <a:latin typeface="Arial"/>
                <a:cs typeface="Arial"/>
              </a:rPr>
              <a:t>S&amp;P</a:t>
            </a:r>
            <a:r>
              <a:rPr dirty="0" sz="900" spc="-80">
                <a:solidFill>
                  <a:srgbClr val="58595B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58595B"/>
                </a:solidFill>
                <a:latin typeface="Arial"/>
                <a:cs typeface="Arial"/>
              </a:rPr>
              <a:t>500-TR</a:t>
            </a:r>
            <a:endParaRPr sz="9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292585" y="1913814"/>
            <a:ext cx="287020" cy="1651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>
                <a:solidFill>
                  <a:srgbClr val="58595B"/>
                </a:solidFill>
                <a:latin typeface="Arial"/>
                <a:cs typeface="Arial"/>
              </a:rPr>
              <a:t>Fund</a:t>
            </a:r>
            <a:endParaRPr sz="9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611398" y="1688016"/>
            <a:ext cx="0" cy="1463675"/>
          </a:xfrm>
          <a:custGeom>
            <a:avLst/>
            <a:gdLst/>
            <a:ahLst/>
            <a:cxnLst/>
            <a:rect l="l" t="t" r="r" b="b"/>
            <a:pathLst>
              <a:path w="0" h="1463675">
                <a:moveTo>
                  <a:pt x="0" y="1463329"/>
                </a:moveTo>
                <a:lnTo>
                  <a:pt x="0" y="0"/>
                </a:lnTo>
              </a:path>
            </a:pathLst>
          </a:custGeom>
          <a:ln w="9458">
            <a:solidFill>
              <a:srgbClr val="C0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611398" y="3151345"/>
            <a:ext cx="2430780" cy="0"/>
          </a:xfrm>
          <a:custGeom>
            <a:avLst/>
            <a:gdLst/>
            <a:ahLst/>
            <a:cxnLst/>
            <a:rect l="l" t="t" r="r" b="b"/>
            <a:pathLst>
              <a:path w="2430779" h="0">
                <a:moveTo>
                  <a:pt x="0" y="0"/>
                </a:moveTo>
                <a:lnTo>
                  <a:pt x="2430157" y="0"/>
                </a:lnTo>
              </a:path>
            </a:pathLst>
          </a:custGeom>
          <a:ln w="9578">
            <a:solidFill>
              <a:srgbClr val="C0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4502300" y="3237536"/>
            <a:ext cx="1832610" cy="17272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407670" algn="l"/>
                <a:tab pos="784225" algn="l"/>
                <a:tab pos="1169035" algn="l"/>
                <a:tab pos="1578610" algn="l"/>
              </a:tabLst>
            </a:pPr>
            <a:r>
              <a:rPr dirty="0" baseline="2923" sz="1425" spc="-7">
                <a:latin typeface="Arial"/>
                <a:cs typeface="Arial"/>
              </a:rPr>
              <a:t>0</a:t>
            </a:r>
            <a:r>
              <a:rPr dirty="0" baseline="2923" sz="1425">
                <a:latin typeface="Arial"/>
                <a:cs typeface="Arial"/>
              </a:rPr>
              <a:t>%</a:t>
            </a:r>
            <a:r>
              <a:rPr dirty="0" baseline="2923" sz="1425">
                <a:latin typeface="Arial"/>
                <a:cs typeface="Arial"/>
              </a:rPr>
              <a:t>	</a:t>
            </a:r>
            <a:r>
              <a:rPr dirty="0" sz="950" spc="-5">
                <a:latin typeface="Arial"/>
                <a:cs typeface="Arial"/>
              </a:rPr>
              <a:t>5</a:t>
            </a:r>
            <a:r>
              <a:rPr dirty="0" sz="950">
                <a:latin typeface="Arial"/>
                <a:cs typeface="Arial"/>
              </a:rPr>
              <a:t>%</a:t>
            </a:r>
            <a:r>
              <a:rPr dirty="0" sz="950">
                <a:latin typeface="Arial"/>
                <a:cs typeface="Arial"/>
              </a:rPr>
              <a:t>	</a:t>
            </a:r>
            <a:r>
              <a:rPr dirty="0" sz="950" spc="-5">
                <a:latin typeface="Arial"/>
                <a:cs typeface="Arial"/>
              </a:rPr>
              <a:t>10</a:t>
            </a:r>
            <a:r>
              <a:rPr dirty="0" sz="950">
                <a:latin typeface="Arial"/>
                <a:cs typeface="Arial"/>
              </a:rPr>
              <a:t>%</a:t>
            </a:r>
            <a:r>
              <a:rPr dirty="0" sz="950">
                <a:latin typeface="Arial"/>
                <a:cs typeface="Arial"/>
              </a:rPr>
              <a:t>	</a:t>
            </a:r>
            <a:r>
              <a:rPr dirty="0" baseline="2923" sz="1425" spc="-7">
                <a:latin typeface="Arial"/>
                <a:cs typeface="Arial"/>
              </a:rPr>
              <a:t>15</a:t>
            </a:r>
            <a:r>
              <a:rPr dirty="0" baseline="2923" sz="1425">
                <a:latin typeface="Arial"/>
                <a:cs typeface="Arial"/>
              </a:rPr>
              <a:t>%</a:t>
            </a:r>
            <a:r>
              <a:rPr dirty="0" baseline="2923" sz="1425">
                <a:latin typeface="Arial"/>
                <a:cs typeface="Arial"/>
              </a:rPr>
              <a:t>	</a:t>
            </a:r>
            <a:r>
              <a:rPr dirty="0" sz="950" spc="-5">
                <a:latin typeface="Arial"/>
                <a:cs typeface="Arial"/>
              </a:rPr>
              <a:t>20</a:t>
            </a:r>
            <a:r>
              <a:rPr dirty="0" sz="950">
                <a:latin typeface="Arial"/>
                <a:cs typeface="Arial"/>
              </a:rPr>
              <a:t>%</a:t>
            </a:r>
            <a:endParaRPr sz="9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484120" y="3229465"/>
            <a:ext cx="693420" cy="17272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438784" algn="l"/>
              </a:tabLst>
            </a:pPr>
            <a:r>
              <a:rPr dirty="0" sz="950" spc="-5">
                <a:latin typeface="Arial"/>
                <a:cs typeface="Arial"/>
              </a:rPr>
              <a:t>25</a:t>
            </a:r>
            <a:r>
              <a:rPr dirty="0" sz="950">
                <a:latin typeface="Arial"/>
                <a:cs typeface="Arial"/>
              </a:rPr>
              <a:t>%</a:t>
            </a:r>
            <a:r>
              <a:rPr dirty="0" sz="950">
                <a:latin typeface="Arial"/>
                <a:cs typeface="Arial"/>
              </a:rPr>
              <a:t>	</a:t>
            </a:r>
            <a:r>
              <a:rPr dirty="0" sz="950" spc="-5">
                <a:latin typeface="Arial"/>
                <a:cs typeface="Arial"/>
              </a:rPr>
              <a:t>30</a:t>
            </a:r>
            <a:r>
              <a:rPr dirty="0" sz="950">
                <a:latin typeface="Arial"/>
                <a:cs typeface="Arial"/>
              </a:rPr>
              <a:t>%</a:t>
            </a:r>
            <a:endParaRPr sz="9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228070" y="1586337"/>
            <a:ext cx="271145" cy="1631314"/>
          </a:xfrm>
          <a:prstGeom prst="rect">
            <a:avLst/>
          </a:prstGeom>
        </p:spPr>
        <p:txBody>
          <a:bodyPr wrap="square" lIns="0" tIns="40640" rIns="0" bIns="0" rtlCol="0" vert="horz">
            <a:spAutoFit/>
          </a:bodyPr>
          <a:lstStyle/>
          <a:p>
            <a:pPr marL="17145">
              <a:lnSpc>
                <a:spcPct val="100000"/>
              </a:lnSpc>
              <a:spcBef>
                <a:spcPts val="320"/>
              </a:spcBef>
            </a:pPr>
            <a:r>
              <a:rPr dirty="0" sz="950" spc="-5">
                <a:latin typeface="Arial"/>
                <a:cs typeface="Arial"/>
              </a:rPr>
              <a:t>40</a:t>
            </a:r>
            <a:r>
              <a:rPr dirty="0" sz="950">
                <a:latin typeface="Arial"/>
                <a:cs typeface="Arial"/>
              </a:rPr>
              <a:t>%</a:t>
            </a: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dirty="0" sz="950" spc="-5">
                <a:latin typeface="Arial"/>
                <a:cs typeface="Arial"/>
              </a:rPr>
              <a:t>35%</a:t>
            </a: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dirty="0" sz="950" spc="-5">
                <a:latin typeface="Arial"/>
                <a:cs typeface="Arial"/>
              </a:rPr>
              <a:t>30%</a:t>
            </a: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950" spc="-5">
                <a:latin typeface="Arial"/>
                <a:cs typeface="Arial"/>
              </a:rPr>
              <a:t>25%</a:t>
            </a: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dirty="0" sz="950" spc="-5">
                <a:latin typeface="Arial"/>
                <a:cs typeface="Arial"/>
              </a:rPr>
              <a:t>20%</a:t>
            </a: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dirty="0" sz="950" spc="-5">
                <a:latin typeface="Arial"/>
                <a:cs typeface="Arial"/>
              </a:rPr>
              <a:t>15%</a:t>
            </a: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dirty="0" sz="950" spc="-5">
                <a:latin typeface="Arial"/>
                <a:cs typeface="Arial"/>
              </a:rPr>
              <a:t>10%</a:t>
            </a:r>
            <a:endParaRPr sz="950">
              <a:latin typeface="Arial"/>
              <a:cs typeface="Arial"/>
            </a:endParaRPr>
          </a:p>
          <a:p>
            <a:pPr marL="76200">
              <a:lnSpc>
                <a:spcPct val="100000"/>
              </a:lnSpc>
              <a:spcBef>
                <a:spcPts val="200"/>
              </a:spcBef>
            </a:pPr>
            <a:r>
              <a:rPr dirty="0" sz="950" spc="-5">
                <a:latin typeface="Arial"/>
                <a:cs typeface="Arial"/>
              </a:rPr>
              <a:t>5%</a:t>
            </a:r>
            <a:endParaRPr sz="950">
              <a:latin typeface="Arial"/>
              <a:cs typeface="Arial"/>
            </a:endParaRPr>
          </a:p>
          <a:p>
            <a:pPr marL="76200">
              <a:lnSpc>
                <a:spcPct val="100000"/>
              </a:lnSpc>
              <a:spcBef>
                <a:spcPts val="355"/>
              </a:spcBef>
            </a:pPr>
            <a:r>
              <a:rPr dirty="0" sz="950" spc="-5">
                <a:latin typeface="Arial"/>
                <a:cs typeface="Arial"/>
              </a:rPr>
              <a:t>0%</a:t>
            </a:r>
            <a:endParaRPr sz="9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7686B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2021-02-28T18:34:00Z</dcterms:created>
  <dcterms:modified xsi:type="dcterms:W3CDTF">2021-02-28T18:34:00Z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2021-02-05T00:00:00Z</vt:filetime>
  </property>
  <property fmtid="{D5CDD505-2E9C-101B-9397-08002B2CF9AE}" pid="3" name="Creator">
    <vt:lpwstr>Adobe InDesign 15.1 (Macintosh)</vt:lpwstr>
  </property>
  <property fmtid="{D5CDD505-2E9C-101B-9397-08002B2CF9AE}" pid="4" name="LastSaved">
    <vt:filetime>2021-02-28T00:00:00Z</vt:filetime>
  </property>
</Properties>
</file>