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550" y="4207509"/>
            <a:ext cx="6845300" cy="2862580"/>
          </a:xfrm>
          <a:custGeom>
            <a:avLst/>
            <a:gdLst/>
            <a:ahLst/>
            <a:cxnLst/>
            <a:rect l="l" t="t" r="r" b="b"/>
            <a:pathLst>
              <a:path w="6845300" h="2862579">
                <a:moveTo>
                  <a:pt x="0" y="2862580"/>
                </a:moveTo>
                <a:lnTo>
                  <a:pt x="6845300" y="2862580"/>
                </a:lnTo>
                <a:lnTo>
                  <a:pt x="6845300" y="0"/>
                </a:lnTo>
                <a:lnTo>
                  <a:pt x="0" y="0"/>
                </a:lnTo>
                <a:lnTo>
                  <a:pt x="0" y="2862580"/>
                </a:lnTo>
                <a:close/>
              </a:path>
            </a:pathLst>
          </a:custGeom>
          <a:solidFill>
            <a:srgbClr val="EEF2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3550" y="4207509"/>
            <a:ext cx="6845300" cy="2862580"/>
          </a:xfrm>
          <a:custGeom>
            <a:avLst/>
            <a:gdLst/>
            <a:ahLst/>
            <a:cxnLst/>
            <a:rect l="l" t="t" r="r" b="b"/>
            <a:pathLst>
              <a:path w="6845300" h="2862579">
                <a:moveTo>
                  <a:pt x="0" y="2862580"/>
                </a:moveTo>
                <a:lnTo>
                  <a:pt x="6845300" y="2862580"/>
                </a:lnTo>
                <a:lnTo>
                  <a:pt x="6845300" y="0"/>
                </a:lnTo>
                <a:lnTo>
                  <a:pt x="0" y="0"/>
                </a:lnTo>
                <a:lnTo>
                  <a:pt x="0" y="2862580"/>
                </a:lnTo>
                <a:close/>
              </a:path>
            </a:pathLst>
          </a:custGeom>
          <a:ln w="12700">
            <a:solidFill>
              <a:srgbClr val="CAD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dnorwood.com/" TargetMode="External"/><Relationship Id="rId3" Type="http://schemas.openxmlformats.org/officeDocument/2006/relationships/hyperlink" Target="mailto:info@radnorwood.com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radnorwood.com/" TargetMode="External"/><Relationship Id="rId3" Type="http://schemas.openxmlformats.org/officeDocument/2006/relationships/hyperlink" Target="mailto:info@radnorwood.com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24914" y="3853929"/>
            <a:ext cx="250190" cy="1568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5" b="1">
                <a:solidFill>
                  <a:srgbClr val="506F87"/>
                </a:solidFill>
                <a:latin typeface="Arial"/>
                <a:cs typeface="Arial"/>
              </a:rPr>
              <a:t>S&amp;P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607310" y="3916007"/>
          <a:ext cx="4885055" cy="3490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0350"/>
                <a:gridCol w="1534795"/>
                <a:gridCol w="550545"/>
              </a:tblGrid>
              <a:tr h="26117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00" spc="-15">
                          <a:solidFill>
                            <a:srgbClr val="053266"/>
                          </a:solidFill>
                          <a:latin typeface="Arial Black"/>
                          <a:cs typeface="Arial Black"/>
                        </a:rPr>
                        <a:t>TRAILING PERIOD</a:t>
                      </a:r>
                      <a:r>
                        <a:rPr dirty="0" sz="900" spc="-100">
                          <a:solidFill>
                            <a:srgbClr val="053266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900" spc="-15">
                          <a:solidFill>
                            <a:srgbClr val="053266"/>
                          </a:solidFill>
                          <a:latin typeface="Arial Black"/>
                          <a:cs typeface="Arial Black"/>
                        </a:rPr>
                        <a:t>RETURNS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50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FUND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850" spc="-5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500-TR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0"/>
                </a:tc>
              </a:tr>
              <a:tr h="22467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MONTH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-60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1.7%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-1.0%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</a:tr>
              <a:tr h="23896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00" spc="-1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41.6%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14.0%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/>
                </a:tc>
              </a:tr>
              <a:tr h="25034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1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51.0%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054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14.5%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054"/>
                </a:tc>
              </a:tr>
              <a:tr h="24329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900" spc="-1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165"/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58.3%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17.2%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/>
                </a:tc>
              </a:tr>
              <a:tr h="22602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9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2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99.5%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143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42.6%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1435"/>
                </a:tc>
              </a:tr>
              <a:tr h="3189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9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SINCE</a:t>
                      </a:r>
                      <a:r>
                        <a:rPr dirty="0" sz="9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INCEPTION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228.3%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79.5%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640"/>
                </a:tc>
              </a:tr>
              <a:tr h="37337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15">
                          <a:solidFill>
                            <a:srgbClr val="053266"/>
                          </a:solidFill>
                          <a:latin typeface="Arial Black"/>
                          <a:cs typeface="Arial Black"/>
                        </a:rPr>
                        <a:t>RETURNS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B="0" marT="67310"/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00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FUND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7945"/>
                </a:tc>
                <a:tc>
                  <a:txBody>
                    <a:bodyPr/>
                    <a:lstStyle/>
                    <a:p>
                      <a:pPr marL="136525" marR="21590" indent="147955">
                        <a:lnSpc>
                          <a:spcPts val="1080"/>
                        </a:lnSpc>
                        <a:spcBef>
                          <a:spcPts val="30"/>
                        </a:spcBef>
                      </a:pPr>
                      <a:r>
                        <a:rPr dirty="0" sz="900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S&amp;P  </a:t>
                      </a:r>
                      <a:r>
                        <a:rPr dirty="0" sz="900" spc="-5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500-TR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</a:tr>
              <a:tr h="29356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COMPOUNDED ANNUAL</a:t>
                      </a:r>
                      <a:r>
                        <a:rPr dirty="0" sz="800" spc="-4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RETURN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265"/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33.8%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26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16.1%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8265"/>
                </a:tc>
              </a:tr>
              <a:tr h="27746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COMPOUNDED </a:t>
                      </a:r>
                      <a:r>
                        <a:rPr dirty="0" sz="800" spc="-1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MONTHLY</a:t>
                      </a:r>
                      <a:r>
                        <a:rPr dirty="0" sz="800" spc="-2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RETURN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2.5%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1.2%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</a:tr>
              <a:tr h="27746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1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GREATEST </a:t>
                      </a:r>
                      <a:r>
                        <a:rPr dirty="0" sz="800" spc="-1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MONTHLY</a:t>
                      </a:r>
                      <a:r>
                        <a:rPr dirty="0" sz="800" spc="-1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RETURN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20.6%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12.8%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</a:tr>
              <a:tr h="27746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1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AVERAGE </a:t>
                      </a:r>
                      <a:r>
                        <a:rPr dirty="0" sz="800" spc="-1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MONTHLY</a:t>
                      </a:r>
                      <a:r>
                        <a:rPr dirty="0" sz="800" spc="-1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GAIN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5.1%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3.3%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</a:tr>
              <a:tr h="22723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PERCENT POSITIVE</a:t>
                      </a: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79.6%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5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75.5%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2390"/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0022" y="7566659"/>
          <a:ext cx="7416165" cy="1836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6520"/>
                <a:gridCol w="467359"/>
                <a:gridCol w="439419"/>
                <a:gridCol w="473075"/>
                <a:gridCol w="450215"/>
                <a:gridCol w="431164"/>
                <a:gridCol w="481964"/>
                <a:gridCol w="431164"/>
                <a:gridCol w="456564"/>
                <a:gridCol w="464185"/>
                <a:gridCol w="448945"/>
                <a:gridCol w="1477645"/>
              </a:tblGrid>
              <a:tr h="2303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900" spc="-40">
                          <a:solidFill>
                            <a:srgbClr val="4F6F87"/>
                          </a:solidFill>
                          <a:latin typeface="Arial Black"/>
                          <a:cs typeface="Arial Black"/>
                        </a:rPr>
                        <a:t>MONTHLY</a:t>
                      </a:r>
                      <a:r>
                        <a:rPr dirty="0" sz="900" spc="-75">
                          <a:solidFill>
                            <a:srgbClr val="4F6F87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900" spc="-30">
                          <a:solidFill>
                            <a:srgbClr val="4F6F87"/>
                          </a:solidFill>
                          <a:latin typeface="Arial Black"/>
                          <a:cs typeface="Arial Black"/>
                        </a:rPr>
                        <a:t>RETURNS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CAD8E8"/>
                      </a:solidFill>
                      <a:prstDash val="solid"/>
                    </a:lnL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A4E52"/>
                      </a:solidFill>
                      <a:prstDash val="solid"/>
                    </a:lnR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064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00" spc="-30">
                          <a:solidFill>
                            <a:srgbClr val="4F6F87"/>
                          </a:solidFill>
                          <a:latin typeface="Arial Black"/>
                          <a:cs typeface="Arial Black"/>
                        </a:rPr>
                        <a:t>ANNUAL</a:t>
                      </a:r>
                      <a:r>
                        <a:rPr dirty="0" sz="900" spc="-155">
                          <a:solidFill>
                            <a:srgbClr val="4F6F87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900" spc="-30">
                          <a:solidFill>
                            <a:srgbClr val="4F6F87"/>
                          </a:solidFill>
                          <a:latin typeface="Arial Black"/>
                          <a:cs typeface="Arial Black"/>
                        </a:rPr>
                        <a:t>RETURNS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B="0" marT="25400">
                    <a:lnL w="6350">
                      <a:solidFill>
                        <a:srgbClr val="4A4E52"/>
                      </a:solidFill>
                      <a:prstDash val="solid"/>
                    </a:lnL>
                    <a:lnR w="12700">
                      <a:solidFill>
                        <a:srgbClr val="CAD8E8"/>
                      </a:solidFill>
                      <a:prstDash val="solid"/>
                    </a:lnR>
                    <a:lnT w="12700">
                      <a:solidFill>
                        <a:srgbClr val="CAD8E8"/>
                      </a:solidFill>
                      <a:prstDash val="solid"/>
                    </a:lnT>
                    <a:solidFill>
                      <a:srgbClr val="EEF2F7"/>
                    </a:solidFill>
                  </a:tcPr>
                </a:tc>
              </a:tr>
              <a:tr h="246425"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1041400" algn="l"/>
                        </a:tabLst>
                      </a:pPr>
                      <a:r>
                        <a:rPr dirty="0" sz="800" spc="-5" b="1">
                          <a:solidFill>
                            <a:srgbClr val="5C6063"/>
                          </a:solidFill>
                          <a:latin typeface="Arial"/>
                          <a:cs typeface="Arial"/>
                        </a:rPr>
                        <a:t>JAN	</a:t>
                      </a: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FEB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CAD8E8"/>
                      </a:solidFill>
                      <a:prstDash val="solid"/>
                    </a:lnL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MAR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APR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00" spc="-5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MAY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JUN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JUL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AUG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SEP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OCT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NOV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DEC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R w="6350">
                      <a:solidFill>
                        <a:srgbClr val="4A4E52"/>
                      </a:solidFill>
                      <a:prstDash val="solid"/>
                    </a:lnR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485775" algn="l"/>
                        </a:tabLst>
                      </a:pPr>
                      <a:r>
                        <a:rPr dirty="0" sz="800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FUND	S&amp;P</a:t>
                      </a:r>
                      <a:r>
                        <a:rPr dirty="0" sz="800" spc="-114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solidFill>
                            <a:srgbClr val="505458"/>
                          </a:solidFill>
                          <a:latin typeface="Arial"/>
                          <a:cs typeface="Arial"/>
                        </a:rPr>
                        <a:t>500-TR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6350">
                      <a:solidFill>
                        <a:srgbClr val="4A4E52"/>
                      </a:solidFill>
                      <a:prstDash val="solid"/>
                    </a:lnL>
                    <a:lnR w="12700">
                      <a:solidFill>
                        <a:srgbClr val="CAD8E8"/>
                      </a:solidFill>
                      <a:prstDash val="solid"/>
                    </a:lnR>
                    <a:solidFill>
                      <a:srgbClr val="EEF2F7"/>
                    </a:solidFill>
                  </a:tcPr>
                </a:tc>
              </a:tr>
              <a:tr h="262432"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548005" algn="l"/>
                        </a:tabLst>
                      </a:pPr>
                      <a:r>
                        <a:rPr dirty="0" sz="850" spc="-5" b="1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2021	</a:t>
                      </a:r>
                      <a:r>
                        <a:rPr dirty="0" sz="800" spc="-2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11.7%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CAD8E8"/>
                      </a:solidFill>
                      <a:prstDash val="solid"/>
                    </a:lnL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A4E52"/>
                      </a:solidFill>
                      <a:prstDash val="solid"/>
                    </a:lnR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  <a:spcBef>
                          <a:spcPts val="565"/>
                        </a:spcBef>
                        <a:tabLst>
                          <a:tab pos="1005840" algn="l"/>
                        </a:tabLst>
                      </a:pPr>
                      <a:r>
                        <a:rPr dirty="0" sz="800" spc="-1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11.7%	</a:t>
                      </a:r>
                      <a:r>
                        <a:rPr dirty="0" sz="80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-1.0%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L w="6350">
                      <a:solidFill>
                        <a:srgbClr val="4A4E52"/>
                      </a:solidFill>
                      <a:prstDash val="solid"/>
                    </a:lnL>
                    <a:lnR w="12700">
                      <a:solidFill>
                        <a:srgbClr val="CAD8E8"/>
                      </a:solidFill>
                      <a:prstDash val="solid"/>
                    </a:lnR>
                    <a:solidFill>
                      <a:srgbClr val="EEF2F7"/>
                    </a:solidFill>
                  </a:tcPr>
                </a:tc>
              </a:tr>
              <a:tr h="248411"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572135" algn="l"/>
                          <a:tab pos="1010285" algn="l"/>
                        </a:tabLst>
                      </a:pPr>
                      <a:r>
                        <a:rPr dirty="0" sz="850" spc="-5" b="1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2020	</a:t>
                      </a: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3.5%	</a:t>
                      </a:r>
                      <a:r>
                        <a:rPr dirty="0" sz="80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-6.2%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CAD8E8"/>
                      </a:solidFill>
                      <a:prstDash val="solid"/>
                    </a:lnL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-25.0%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20.6%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10.5%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4.8%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6.5%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3.6%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0.3%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2.7%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18.1%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7.4%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R w="6350">
                      <a:solidFill>
                        <a:srgbClr val="4A4E52"/>
                      </a:solidFill>
                      <a:prstDash val="solid"/>
                    </a:lnR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982980" algn="l"/>
                        </a:tabLst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46.7%	18.4%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6350">
                      <a:solidFill>
                        <a:srgbClr val="4A4E52"/>
                      </a:solidFill>
                      <a:prstDash val="solid"/>
                    </a:lnL>
                    <a:lnR w="12700">
                      <a:solidFill>
                        <a:srgbClr val="CAD8E8"/>
                      </a:solidFill>
                      <a:prstDash val="solid"/>
                    </a:lnR>
                    <a:solidFill>
                      <a:srgbClr val="EEF2F7"/>
                    </a:solidFill>
                  </a:tcPr>
                </a:tc>
              </a:tr>
              <a:tr h="248412"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544195" algn="l"/>
                          <a:tab pos="1026794" algn="l"/>
                        </a:tabLst>
                      </a:pPr>
                      <a:r>
                        <a:rPr dirty="0" sz="850" spc="-5" b="1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2019	</a:t>
                      </a: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12.8%	9.8%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CAD8E8"/>
                      </a:solidFill>
                      <a:prstDash val="solid"/>
                    </a:lnL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-0.6%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3.2%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1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-11.2%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8.1%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2.8%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-6.2%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3.2%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8.5%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2.1%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R w="6350">
                      <a:solidFill>
                        <a:srgbClr val="4A4E52"/>
                      </a:solidFill>
                      <a:prstDash val="solid"/>
                    </a:lnR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982980" algn="l"/>
                        </a:tabLst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37.4%	31.5%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6350">
                      <a:solidFill>
                        <a:srgbClr val="4A4E52"/>
                      </a:solidFill>
                      <a:prstDash val="solid"/>
                    </a:lnL>
                    <a:lnR w="12700">
                      <a:solidFill>
                        <a:srgbClr val="CAD8E8"/>
                      </a:solidFill>
                      <a:prstDash val="solid"/>
                    </a:lnR>
                    <a:solidFill>
                      <a:srgbClr val="EEF2F7"/>
                    </a:solidFill>
                  </a:tcPr>
                </a:tc>
              </a:tr>
              <a:tr h="248412"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572135" algn="l"/>
                          <a:tab pos="1026794" algn="l"/>
                        </a:tabLst>
                      </a:pPr>
                      <a:r>
                        <a:rPr dirty="0" sz="850" spc="-5" b="1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2018	</a:t>
                      </a: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5.9%	3.8%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CAD8E8"/>
                      </a:solidFill>
                      <a:prstDash val="solid"/>
                    </a:lnL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-0.6%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0.4%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5.2%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2.9%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1.9%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17.3%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3.8%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-7.8%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-1.1%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-6.5%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R w="6350">
                      <a:solidFill>
                        <a:srgbClr val="4A4E52"/>
                      </a:solidFill>
                      <a:prstDash val="solid"/>
                    </a:lnR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1005840" algn="l"/>
                        </a:tabLst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25.7%	</a:t>
                      </a:r>
                      <a:r>
                        <a:rPr dirty="0" sz="80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-4.4%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6350">
                      <a:solidFill>
                        <a:srgbClr val="4A4E52"/>
                      </a:solidFill>
                      <a:prstDash val="solid"/>
                    </a:lnL>
                    <a:lnR w="12700">
                      <a:solidFill>
                        <a:srgbClr val="CAD8E8"/>
                      </a:solidFill>
                      <a:prstDash val="solid"/>
                    </a:lnR>
                    <a:solidFill>
                      <a:srgbClr val="EEF2F7"/>
                    </a:solidFill>
                  </a:tcPr>
                </a:tc>
              </a:tr>
              <a:tr h="339251"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572135" algn="l"/>
                          <a:tab pos="1026794" algn="l"/>
                        </a:tabLst>
                      </a:pPr>
                      <a:r>
                        <a:rPr dirty="0" sz="850" spc="-5" b="1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2017	</a:t>
                      </a: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2.0%	0.9%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CAD8E8"/>
                      </a:solidFill>
                      <a:prstDash val="solid"/>
                    </a:lnL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0.5%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0.8%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2.7%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-1.3%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1.6%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5.0%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0.6%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0.2%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1.3%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1.0%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R w="6350">
                      <a:solidFill>
                        <a:srgbClr val="4A4E52"/>
                      </a:solidFill>
                      <a:prstDash val="solid"/>
                    </a:lnR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982980" algn="l"/>
                        </a:tabLst>
                      </a:pPr>
                      <a:r>
                        <a:rPr dirty="0" sz="800" spc="-5">
                          <a:solidFill>
                            <a:srgbClr val="4A4E52"/>
                          </a:solidFill>
                          <a:latin typeface="Arial"/>
                          <a:cs typeface="Arial"/>
                        </a:rPr>
                        <a:t>16.1%	21.8%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6350">
                      <a:solidFill>
                        <a:srgbClr val="4A4E52"/>
                      </a:solidFill>
                      <a:prstDash val="solid"/>
                    </a:lnL>
                    <a:lnR w="12700">
                      <a:solidFill>
                        <a:srgbClr val="CAD8E8"/>
                      </a:solidFill>
                      <a:prstDash val="solid"/>
                    </a:lnR>
                    <a:lnB w="12700">
                      <a:solidFill>
                        <a:srgbClr val="CAD8E8"/>
                      </a:solidFill>
                      <a:prstDash val="solid"/>
                    </a:lnB>
                    <a:solidFill>
                      <a:srgbClr val="EEF2F7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86372" y="1352550"/>
            <a:ext cx="2152015" cy="5979160"/>
          </a:xfrm>
          <a:custGeom>
            <a:avLst/>
            <a:gdLst/>
            <a:ahLst/>
            <a:cxnLst/>
            <a:rect l="l" t="t" r="r" b="b"/>
            <a:pathLst>
              <a:path w="2152015" h="5979159">
                <a:moveTo>
                  <a:pt x="0" y="5979160"/>
                </a:moveTo>
                <a:lnTo>
                  <a:pt x="2151532" y="5979160"/>
                </a:lnTo>
                <a:lnTo>
                  <a:pt x="2151532" y="0"/>
                </a:lnTo>
                <a:lnTo>
                  <a:pt x="0" y="0"/>
                </a:lnTo>
                <a:lnTo>
                  <a:pt x="0" y="5979160"/>
                </a:lnTo>
                <a:close/>
              </a:path>
            </a:pathLst>
          </a:custGeom>
          <a:solidFill>
            <a:srgbClr val="EEF2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6372" y="1352550"/>
            <a:ext cx="2152015" cy="5979160"/>
          </a:xfrm>
          <a:custGeom>
            <a:avLst/>
            <a:gdLst/>
            <a:ahLst/>
            <a:cxnLst/>
            <a:rect l="l" t="t" r="r" b="b"/>
            <a:pathLst>
              <a:path w="2152015" h="5979159">
                <a:moveTo>
                  <a:pt x="0" y="5979160"/>
                </a:moveTo>
                <a:lnTo>
                  <a:pt x="2151532" y="5979160"/>
                </a:lnTo>
                <a:lnTo>
                  <a:pt x="2151532" y="0"/>
                </a:lnTo>
                <a:lnTo>
                  <a:pt x="0" y="0"/>
                </a:lnTo>
                <a:lnTo>
                  <a:pt x="0" y="5979160"/>
                </a:lnTo>
                <a:close/>
              </a:path>
            </a:pathLst>
          </a:custGeom>
          <a:ln w="12699">
            <a:solidFill>
              <a:srgbClr val="CAD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90500" y="353490"/>
            <a:ext cx="43300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A50E12"/>
                </a:solidFill>
                <a:latin typeface="Arial Black"/>
                <a:cs typeface="Arial Black"/>
              </a:rPr>
              <a:t>PLANTING </a:t>
            </a:r>
            <a:r>
              <a:rPr dirty="0" sz="2000" spc="-10">
                <a:solidFill>
                  <a:srgbClr val="A50E12"/>
                </a:solidFill>
                <a:latin typeface="Arial Black"/>
                <a:cs typeface="Arial Black"/>
              </a:rPr>
              <a:t>GROUND </a:t>
            </a:r>
            <a:r>
              <a:rPr dirty="0" sz="2000" spc="-5">
                <a:solidFill>
                  <a:srgbClr val="A50E12"/>
                </a:solidFill>
                <a:latin typeface="Arial Black"/>
                <a:cs typeface="Arial Black"/>
              </a:rPr>
              <a:t>FUND,</a:t>
            </a:r>
            <a:r>
              <a:rPr dirty="0" sz="2000" spc="-60">
                <a:solidFill>
                  <a:srgbClr val="A50E12"/>
                </a:solidFill>
                <a:latin typeface="Arial Black"/>
                <a:cs typeface="Arial Black"/>
              </a:rPr>
              <a:t> </a:t>
            </a:r>
            <a:r>
              <a:rPr dirty="0" sz="2000" spc="-95">
                <a:solidFill>
                  <a:srgbClr val="A50E12"/>
                </a:solidFill>
                <a:latin typeface="Arial Black"/>
                <a:cs typeface="Arial Black"/>
              </a:rPr>
              <a:t>L.P.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4858" y="1453431"/>
            <a:ext cx="7099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5">
                <a:solidFill>
                  <a:srgbClr val="4F6F87"/>
                </a:solidFill>
                <a:latin typeface="Arial Black"/>
                <a:cs typeface="Arial Black"/>
              </a:rPr>
              <a:t>STRATEGY</a:t>
            </a:r>
            <a:endParaRPr sz="900">
              <a:latin typeface="Arial Black"/>
              <a:cs typeface="Arial Blac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8457" y="1720850"/>
            <a:ext cx="1895475" cy="2593340"/>
          </a:xfrm>
          <a:custGeom>
            <a:avLst/>
            <a:gdLst/>
            <a:ahLst/>
            <a:cxnLst/>
            <a:rect l="l" t="t" r="r" b="b"/>
            <a:pathLst>
              <a:path w="1895475" h="2593340">
                <a:moveTo>
                  <a:pt x="0" y="2593340"/>
                </a:moveTo>
                <a:lnTo>
                  <a:pt x="1894992" y="2593340"/>
                </a:lnTo>
                <a:lnTo>
                  <a:pt x="1894992" y="0"/>
                </a:lnTo>
                <a:lnTo>
                  <a:pt x="0" y="0"/>
                </a:lnTo>
                <a:lnTo>
                  <a:pt x="0" y="2593340"/>
                </a:lnTo>
                <a:close/>
              </a:path>
            </a:pathLst>
          </a:custGeom>
          <a:solidFill>
            <a:srgbClr val="EEF2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2103" y="1736576"/>
            <a:ext cx="1909445" cy="12966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900"/>
              </a:lnSpc>
              <a:spcBef>
                <a:spcPts val="215"/>
              </a:spcBef>
            </a:pP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A</a:t>
            </a:r>
            <a:r>
              <a:rPr dirty="0" sz="800" spc="-65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specialist</a:t>
            </a:r>
            <a:r>
              <a:rPr dirty="0" sz="800" spc="-65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in</a:t>
            </a:r>
            <a:r>
              <a:rPr dirty="0" sz="800" spc="-65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the</a:t>
            </a:r>
            <a:r>
              <a:rPr dirty="0" sz="800" spc="-65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technology,</a:t>
            </a:r>
            <a:r>
              <a:rPr dirty="0" sz="800" spc="-65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media</a:t>
            </a:r>
            <a:r>
              <a:rPr dirty="0" sz="800" spc="-65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and  telecom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sectors, </a:t>
            </a:r>
            <a:r>
              <a:rPr dirty="0" sz="800" spc="25">
                <a:solidFill>
                  <a:srgbClr val="393631"/>
                </a:solidFill>
                <a:latin typeface="Arial"/>
                <a:cs typeface="Arial"/>
              </a:rPr>
              <a:t>Radnorwood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Capital,  LLC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manages long-biased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Planting 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Ground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Fund, </a:t>
            </a:r>
            <a:r>
              <a:rPr dirty="0" sz="800" spc="-5">
                <a:solidFill>
                  <a:srgbClr val="393631"/>
                </a:solidFill>
                <a:latin typeface="Arial"/>
                <a:cs typeface="Arial"/>
              </a:rPr>
              <a:t>L.P.,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a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concentrated,</a:t>
            </a:r>
            <a:r>
              <a:rPr dirty="0" sz="800" spc="-145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high 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conviction portfolio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of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rapidly growing,  profitable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companies. Our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quantitative  methodology,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measuring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profitable 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growth,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free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cash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flow yield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and</a:t>
            </a:r>
            <a:r>
              <a:rPr dirty="0" sz="800" spc="-140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forward 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visibility,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brings substantial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efficiency  and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discipline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to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our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fundamental</a:t>
            </a:r>
            <a:r>
              <a:rPr dirty="0" sz="800" spc="-145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based  bottom-up</a:t>
            </a:r>
            <a:r>
              <a:rPr dirty="0" sz="800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research.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103" y="3108579"/>
            <a:ext cx="1908810" cy="6108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900"/>
              </a:lnSpc>
              <a:spcBef>
                <a:spcPts val="215"/>
              </a:spcBef>
            </a:pP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The managers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have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decades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of 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experience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in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public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investing,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venture  capital,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corporate governance and 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executive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management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in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public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and 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private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technology</a:t>
            </a:r>
            <a:r>
              <a:rPr dirty="0" sz="800" spc="-15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companies.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2103" y="3794527"/>
            <a:ext cx="1908175" cy="3822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900"/>
              </a:lnSpc>
              <a:spcBef>
                <a:spcPts val="215"/>
              </a:spcBef>
            </a:pP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The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fund has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earned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a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compounded 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annual return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of </a:t>
            </a:r>
            <a:r>
              <a:rPr dirty="0" sz="800" spc="20">
                <a:solidFill>
                  <a:srgbClr val="393631"/>
                </a:solidFill>
                <a:latin typeface="Arial"/>
                <a:cs typeface="Arial"/>
              </a:rPr>
              <a:t>33.8% since inception  </a:t>
            </a:r>
            <a:r>
              <a:rPr dirty="0" sz="800" spc="10">
                <a:solidFill>
                  <a:srgbClr val="393631"/>
                </a:solidFill>
                <a:latin typeface="Arial"/>
                <a:cs typeface="Arial"/>
              </a:rPr>
              <a:t>in </a:t>
            </a:r>
            <a:r>
              <a:rPr dirty="0" sz="800" spc="15">
                <a:solidFill>
                  <a:srgbClr val="393631"/>
                </a:solidFill>
                <a:latin typeface="Arial"/>
                <a:cs typeface="Arial"/>
              </a:rPr>
              <a:t>January,</a:t>
            </a:r>
            <a:r>
              <a:rPr dirty="0" sz="800" spc="-5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00" spc="-15">
                <a:solidFill>
                  <a:srgbClr val="393631"/>
                </a:solidFill>
                <a:latin typeface="Arial"/>
                <a:cs typeface="Arial"/>
              </a:rPr>
              <a:t>2017.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8457" y="1720850"/>
            <a:ext cx="1895475" cy="2593340"/>
          </a:xfrm>
          <a:custGeom>
            <a:avLst/>
            <a:gdLst/>
            <a:ahLst/>
            <a:cxnLst/>
            <a:rect l="l" t="t" r="r" b="b"/>
            <a:pathLst>
              <a:path w="1895475" h="2593340">
                <a:moveTo>
                  <a:pt x="0" y="2593340"/>
                </a:moveTo>
                <a:lnTo>
                  <a:pt x="1894992" y="2593340"/>
                </a:lnTo>
                <a:lnTo>
                  <a:pt x="1894992" y="0"/>
                </a:lnTo>
                <a:lnTo>
                  <a:pt x="0" y="0"/>
                </a:lnTo>
                <a:lnTo>
                  <a:pt x="0" y="2593340"/>
                </a:lnTo>
                <a:close/>
              </a:path>
            </a:pathLst>
          </a:custGeom>
          <a:ln w="12700">
            <a:solidFill>
              <a:srgbClr val="EEF2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81940" y="4338111"/>
            <a:ext cx="18129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F6F87"/>
                </a:solidFill>
                <a:latin typeface="Arial Black"/>
                <a:cs typeface="Arial Black"/>
              </a:rPr>
              <a:t>MARKET CAP</a:t>
            </a:r>
            <a:r>
              <a:rPr dirty="0" sz="900" spc="-90">
                <a:solidFill>
                  <a:srgbClr val="4F6F87"/>
                </a:solidFill>
                <a:latin typeface="Arial Black"/>
                <a:cs typeface="Arial Black"/>
              </a:rPr>
              <a:t> </a:t>
            </a:r>
            <a:r>
              <a:rPr dirty="0" sz="900" spc="-10">
                <a:solidFill>
                  <a:srgbClr val="4F6F87"/>
                </a:solidFill>
                <a:latin typeface="Arial Black"/>
                <a:cs typeface="Arial Black"/>
              </a:rPr>
              <a:t>ALLOCATIONS</a:t>
            </a:r>
            <a:endParaRPr sz="9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dirty="0" sz="900" b="1">
                <a:solidFill>
                  <a:srgbClr val="4F6F87"/>
                </a:solidFill>
                <a:latin typeface="Arial"/>
                <a:cs typeface="Arial"/>
              </a:rPr>
              <a:t>dollar</a:t>
            </a:r>
            <a:r>
              <a:rPr dirty="0" sz="900" spc="-5" b="1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4F6F87"/>
                </a:solidFill>
                <a:latin typeface="Arial"/>
                <a:cs typeface="Arial"/>
              </a:rPr>
              <a:t>weighted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4858" y="5789264"/>
            <a:ext cx="1360170" cy="1302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dirty="0" sz="900" spc="-15">
                <a:solidFill>
                  <a:srgbClr val="4F6F87"/>
                </a:solidFill>
                <a:latin typeface="Arial Black"/>
                <a:cs typeface="Arial Black"/>
              </a:rPr>
              <a:t>TOP </a:t>
            </a:r>
            <a:r>
              <a:rPr dirty="0" sz="900">
                <a:solidFill>
                  <a:srgbClr val="4F6F87"/>
                </a:solidFill>
                <a:latin typeface="Arial Black"/>
                <a:cs typeface="Arial Black"/>
              </a:rPr>
              <a:t>FIVE</a:t>
            </a:r>
            <a:r>
              <a:rPr dirty="0" sz="900" spc="-70">
                <a:solidFill>
                  <a:srgbClr val="4F6F87"/>
                </a:solidFill>
                <a:latin typeface="Arial Black"/>
                <a:cs typeface="Arial Black"/>
              </a:rPr>
              <a:t> </a:t>
            </a:r>
            <a:r>
              <a:rPr dirty="0" sz="900" spc="-5">
                <a:solidFill>
                  <a:srgbClr val="4F6F87"/>
                </a:solidFill>
                <a:latin typeface="Arial Black"/>
                <a:cs typeface="Arial Black"/>
              </a:rPr>
              <a:t>POSITIONS</a:t>
            </a:r>
            <a:endParaRPr sz="900">
              <a:latin typeface="Arial Black"/>
              <a:cs typeface="Arial Black"/>
            </a:endParaRPr>
          </a:p>
          <a:p>
            <a:pPr marL="12700" marR="723265">
              <a:lnSpc>
                <a:spcPct val="157400"/>
              </a:lnSpc>
              <a:spcBef>
                <a:spcPts val="470"/>
              </a:spcBef>
            </a:pPr>
            <a:r>
              <a:rPr dirty="0" sz="900" spc="-20">
                <a:solidFill>
                  <a:srgbClr val="393631"/>
                </a:solidFill>
                <a:latin typeface="Arial"/>
                <a:cs typeface="Arial"/>
              </a:rPr>
              <a:t>Yalla </a:t>
            </a:r>
            <a:r>
              <a:rPr dirty="0" sz="900">
                <a:solidFill>
                  <a:srgbClr val="393631"/>
                </a:solidFill>
                <a:latin typeface="Arial"/>
                <a:cs typeface="Arial"/>
              </a:rPr>
              <a:t>Group  Schrödinger  GoDaddy  </a:t>
            </a:r>
            <a:r>
              <a:rPr dirty="0" sz="900" spc="-5">
                <a:solidFill>
                  <a:srgbClr val="393631"/>
                </a:solidFill>
                <a:latin typeface="Arial"/>
                <a:cs typeface="Arial"/>
              </a:rPr>
              <a:t>Chewy  </a:t>
            </a:r>
            <a:r>
              <a:rPr dirty="0" sz="900">
                <a:solidFill>
                  <a:srgbClr val="393631"/>
                </a:solidFill>
                <a:latin typeface="Arial"/>
                <a:cs typeface="Arial"/>
              </a:rPr>
              <a:t>SVMK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2726" y="9390687"/>
            <a:ext cx="5310505" cy="39116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Results are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for the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period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from January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1, 2017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(fund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inception)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through January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31,</a:t>
            </a:r>
            <a:r>
              <a:rPr dirty="0" sz="80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2021.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Monthly return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percentages are derived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from a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hypothetical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test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account and do not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represent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actual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capital</a:t>
            </a:r>
            <a:r>
              <a:rPr dirty="0" sz="800" spc="-5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accounts.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3191" y="681942"/>
            <a:ext cx="10490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67686B"/>
                </a:solidFill>
                <a:latin typeface="Arial"/>
                <a:cs typeface="Arial"/>
                <a:hlinkClick r:id="rId2"/>
              </a:rPr>
              <a:t>www.radnorwood.com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  <a:hlinkClick r:id="rId3"/>
              </a:rPr>
              <a:t>info@radnorwood.com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 503.224.9699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27063" y="681942"/>
            <a:ext cx="9239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70815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120 NW 9th</a:t>
            </a:r>
            <a:r>
              <a:rPr dirty="0" sz="800" spc="-1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Ave 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Suite</a:t>
            </a:r>
            <a:r>
              <a:rPr dirty="0" sz="800" spc="-1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212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Portland, OR</a:t>
            </a:r>
            <a:r>
              <a:rPr dirty="0" sz="800" spc="-8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97209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50936" y="681942"/>
            <a:ext cx="9296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165 University</a:t>
            </a:r>
            <a:r>
              <a:rPr dirty="0" sz="800" spc="-7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Ave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Suite</a:t>
            </a:r>
            <a:r>
              <a:rPr dirty="0" sz="800" spc="-1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200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Palo Alto,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CA</a:t>
            </a:r>
            <a:r>
              <a:rPr dirty="0" sz="800" spc="-17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94301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83053" y="4749338"/>
          <a:ext cx="1746885" cy="699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0450"/>
                <a:gridCol w="685800"/>
              </a:tblGrid>
              <a:tr h="2225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Below</a:t>
                      </a:r>
                      <a:r>
                        <a:rPr dirty="0" sz="900" spc="-10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$3B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spc="-5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solidFill>
                      <a:srgbClr val="EEF2F7"/>
                    </a:solidFill>
                  </a:tcPr>
                </a:tc>
              </a:tr>
              <a:tr h="25397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900" spc="-5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$3B </a:t>
                      </a:r>
                      <a:r>
                        <a:rPr dirty="0" sz="900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15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$10B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900" spc="-5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54%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solidFill>
                      <a:srgbClr val="EEF2F7"/>
                    </a:solidFill>
                  </a:tcPr>
                </a:tc>
              </a:tr>
              <a:tr h="2225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900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Above</a:t>
                      </a:r>
                      <a:r>
                        <a:rPr dirty="0" sz="900" spc="-10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$10B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900" spc="-5">
                          <a:solidFill>
                            <a:srgbClr val="000101"/>
                          </a:solidFill>
                          <a:latin typeface="Arial"/>
                          <a:cs typeface="Arial"/>
                        </a:rPr>
                        <a:t>44%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solidFill>
                      <a:srgbClr val="EEF2F7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322160" y="1744475"/>
            <a:ext cx="452120" cy="121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15" b="1">
                <a:solidFill>
                  <a:srgbClr val="A50E12"/>
                </a:solidFill>
                <a:latin typeface="Arial"/>
                <a:cs typeface="Arial"/>
              </a:rPr>
              <a:t>S&amp;P </a:t>
            </a:r>
            <a:r>
              <a:rPr dirty="0" sz="600" spc="10" b="1">
                <a:solidFill>
                  <a:srgbClr val="A50E12"/>
                </a:solidFill>
                <a:latin typeface="Arial"/>
                <a:cs typeface="Arial"/>
              </a:rPr>
              <a:t>500</a:t>
            </a:r>
            <a:r>
              <a:rPr dirty="0" sz="600" spc="-140" b="1">
                <a:solidFill>
                  <a:srgbClr val="A50E12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A50E12"/>
                </a:solidFill>
                <a:latin typeface="Arial"/>
                <a:cs typeface="Arial"/>
              </a:rPr>
              <a:t>-TR</a:t>
            </a:r>
            <a:endParaRPr sz="4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33552" y="1722995"/>
            <a:ext cx="3722370" cy="1692275"/>
          </a:xfrm>
          <a:custGeom>
            <a:avLst/>
            <a:gdLst/>
            <a:ahLst/>
            <a:cxnLst/>
            <a:rect l="l" t="t" r="r" b="b"/>
            <a:pathLst>
              <a:path w="3722370" h="1692275">
                <a:moveTo>
                  <a:pt x="0" y="1692211"/>
                </a:moveTo>
                <a:lnTo>
                  <a:pt x="76250" y="1685785"/>
                </a:lnTo>
                <a:lnTo>
                  <a:pt x="231863" y="1676120"/>
                </a:lnTo>
                <a:lnTo>
                  <a:pt x="309676" y="1655216"/>
                </a:lnTo>
                <a:lnTo>
                  <a:pt x="387489" y="1664868"/>
                </a:lnTo>
                <a:lnTo>
                  <a:pt x="465289" y="1651990"/>
                </a:lnTo>
                <a:lnTo>
                  <a:pt x="541540" y="1611782"/>
                </a:lnTo>
                <a:lnTo>
                  <a:pt x="619353" y="1606956"/>
                </a:lnTo>
                <a:lnTo>
                  <a:pt x="697179" y="1605343"/>
                </a:lnTo>
                <a:lnTo>
                  <a:pt x="774966" y="1594078"/>
                </a:lnTo>
                <a:lnTo>
                  <a:pt x="852779" y="1586052"/>
                </a:lnTo>
                <a:lnTo>
                  <a:pt x="930579" y="1534566"/>
                </a:lnTo>
                <a:lnTo>
                  <a:pt x="1006843" y="1499171"/>
                </a:lnTo>
                <a:lnTo>
                  <a:pt x="1084643" y="1505610"/>
                </a:lnTo>
                <a:lnTo>
                  <a:pt x="1162469" y="1502410"/>
                </a:lnTo>
                <a:lnTo>
                  <a:pt x="1240269" y="1452524"/>
                </a:lnTo>
                <a:lnTo>
                  <a:pt x="1318069" y="1423581"/>
                </a:lnTo>
                <a:lnTo>
                  <a:pt x="1395895" y="1402676"/>
                </a:lnTo>
                <a:lnTo>
                  <a:pt x="1472145" y="1220901"/>
                </a:lnTo>
                <a:lnTo>
                  <a:pt x="1549933" y="1174254"/>
                </a:lnTo>
                <a:lnTo>
                  <a:pt x="1627758" y="1273975"/>
                </a:lnTo>
                <a:lnTo>
                  <a:pt x="1705571" y="1286852"/>
                </a:lnTo>
                <a:lnTo>
                  <a:pt x="1783372" y="1362456"/>
                </a:lnTo>
                <a:lnTo>
                  <a:pt x="1861185" y="1224114"/>
                </a:lnTo>
                <a:lnTo>
                  <a:pt x="1937435" y="1101864"/>
                </a:lnTo>
                <a:lnTo>
                  <a:pt x="2015223" y="1109903"/>
                </a:lnTo>
                <a:lnTo>
                  <a:pt x="2093048" y="1066469"/>
                </a:lnTo>
                <a:lnTo>
                  <a:pt x="2170861" y="1220901"/>
                </a:lnTo>
                <a:lnTo>
                  <a:pt x="2248662" y="1121168"/>
                </a:lnTo>
                <a:lnTo>
                  <a:pt x="2326474" y="1082560"/>
                </a:lnTo>
                <a:lnTo>
                  <a:pt x="2402725" y="1167815"/>
                </a:lnTo>
                <a:lnTo>
                  <a:pt x="2480538" y="1142072"/>
                </a:lnTo>
                <a:lnTo>
                  <a:pt x="2558338" y="1100251"/>
                </a:lnTo>
                <a:lnTo>
                  <a:pt x="2636151" y="986040"/>
                </a:lnTo>
                <a:lnTo>
                  <a:pt x="2713964" y="955484"/>
                </a:lnTo>
                <a:lnTo>
                  <a:pt x="2791764" y="902398"/>
                </a:lnTo>
                <a:lnTo>
                  <a:pt x="2869577" y="998918"/>
                </a:lnTo>
                <a:lnTo>
                  <a:pt x="2945828" y="1362456"/>
                </a:lnTo>
                <a:lnTo>
                  <a:pt x="3023641" y="1137246"/>
                </a:lnTo>
                <a:lnTo>
                  <a:pt x="3101441" y="998918"/>
                </a:lnTo>
                <a:lnTo>
                  <a:pt x="3179254" y="928128"/>
                </a:lnTo>
                <a:lnTo>
                  <a:pt x="3257054" y="828408"/>
                </a:lnTo>
                <a:lnTo>
                  <a:pt x="3334867" y="770496"/>
                </a:lnTo>
                <a:lnTo>
                  <a:pt x="3411118" y="765670"/>
                </a:lnTo>
                <a:lnTo>
                  <a:pt x="3488931" y="720623"/>
                </a:lnTo>
                <a:lnTo>
                  <a:pt x="3566731" y="406971"/>
                </a:lnTo>
                <a:lnTo>
                  <a:pt x="3644544" y="255752"/>
                </a:lnTo>
                <a:lnTo>
                  <a:pt x="3722357" y="0"/>
                </a:lnTo>
              </a:path>
            </a:pathLst>
          </a:custGeom>
          <a:ln w="14160">
            <a:solidFill>
              <a:srgbClr val="0532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233552" y="2821646"/>
            <a:ext cx="3722370" cy="593725"/>
          </a:xfrm>
          <a:custGeom>
            <a:avLst/>
            <a:gdLst/>
            <a:ahLst/>
            <a:cxnLst/>
            <a:rect l="l" t="t" r="r" b="b"/>
            <a:pathLst>
              <a:path w="3722370" h="593725">
                <a:moveTo>
                  <a:pt x="0" y="593559"/>
                </a:moveTo>
                <a:lnTo>
                  <a:pt x="76250" y="562990"/>
                </a:lnTo>
                <a:lnTo>
                  <a:pt x="154063" y="562990"/>
                </a:lnTo>
                <a:lnTo>
                  <a:pt x="231863" y="554951"/>
                </a:lnTo>
                <a:lnTo>
                  <a:pt x="309676" y="543699"/>
                </a:lnTo>
                <a:lnTo>
                  <a:pt x="387489" y="537248"/>
                </a:lnTo>
                <a:lnTo>
                  <a:pt x="465289" y="521169"/>
                </a:lnTo>
                <a:lnTo>
                  <a:pt x="541540" y="517956"/>
                </a:lnTo>
                <a:lnTo>
                  <a:pt x="619353" y="501853"/>
                </a:lnTo>
                <a:lnTo>
                  <a:pt x="697179" y="480948"/>
                </a:lnTo>
                <a:lnTo>
                  <a:pt x="774966" y="455218"/>
                </a:lnTo>
                <a:lnTo>
                  <a:pt x="852779" y="443966"/>
                </a:lnTo>
                <a:lnTo>
                  <a:pt x="930579" y="392493"/>
                </a:lnTo>
                <a:lnTo>
                  <a:pt x="1006843" y="427875"/>
                </a:lnTo>
                <a:lnTo>
                  <a:pt x="1084643" y="452005"/>
                </a:lnTo>
                <a:lnTo>
                  <a:pt x="1162469" y="448779"/>
                </a:lnTo>
                <a:lnTo>
                  <a:pt x="1240269" y="426262"/>
                </a:lnTo>
                <a:lnTo>
                  <a:pt x="1318069" y="419823"/>
                </a:lnTo>
                <a:lnTo>
                  <a:pt x="1395895" y="386054"/>
                </a:lnTo>
                <a:lnTo>
                  <a:pt x="1472145" y="353872"/>
                </a:lnTo>
                <a:lnTo>
                  <a:pt x="1549933" y="349046"/>
                </a:lnTo>
                <a:lnTo>
                  <a:pt x="1627758" y="416610"/>
                </a:lnTo>
                <a:lnTo>
                  <a:pt x="1705571" y="397319"/>
                </a:lnTo>
                <a:lnTo>
                  <a:pt x="1783372" y="484174"/>
                </a:lnTo>
                <a:lnTo>
                  <a:pt x="1861185" y="415010"/>
                </a:lnTo>
                <a:lnTo>
                  <a:pt x="1937435" y="384441"/>
                </a:lnTo>
                <a:lnTo>
                  <a:pt x="2015223" y="365137"/>
                </a:lnTo>
                <a:lnTo>
                  <a:pt x="2093048" y="324929"/>
                </a:lnTo>
                <a:lnTo>
                  <a:pt x="2170861" y="390867"/>
                </a:lnTo>
                <a:lnTo>
                  <a:pt x="2248662" y="323316"/>
                </a:lnTo>
                <a:lnTo>
                  <a:pt x="2326474" y="308838"/>
                </a:lnTo>
                <a:lnTo>
                  <a:pt x="2402725" y="324929"/>
                </a:lnTo>
                <a:lnTo>
                  <a:pt x="2480538" y="305625"/>
                </a:lnTo>
                <a:lnTo>
                  <a:pt x="2558338" y="283108"/>
                </a:lnTo>
                <a:lnTo>
                  <a:pt x="2636151" y="244500"/>
                </a:lnTo>
                <a:lnTo>
                  <a:pt x="2713964" y="210718"/>
                </a:lnTo>
                <a:lnTo>
                  <a:pt x="2791764" y="210718"/>
                </a:lnTo>
                <a:lnTo>
                  <a:pt x="2869577" y="305625"/>
                </a:lnTo>
                <a:lnTo>
                  <a:pt x="2945828" y="434314"/>
                </a:lnTo>
                <a:lnTo>
                  <a:pt x="3023641" y="316877"/>
                </a:lnTo>
                <a:lnTo>
                  <a:pt x="3101441" y="267017"/>
                </a:lnTo>
                <a:lnTo>
                  <a:pt x="3179254" y="246113"/>
                </a:lnTo>
                <a:lnTo>
                  <a:pt x="3257054" y="183375"/>
                </a:lnTo>
                <a:lnTo>
                  <a:pt x="3334867" y="99733"/>
                </a:lnTo>
                <a:lnTo>
                  <a:pt x="3411118" y="146380"/>
                </a:lnTo>
                <a:lnTo>
                  <a:pt x="3488931" y="178549"/>
                </a:lnTo>
                <a:lnTo>
                  <a:pt x="3566731" y="49847"/>
                </a:lnTo>
                <a:lnTo>
                  <a:pt x="3644544" y="0"/>
                </a:lnTo>
                <a:lnTo>
                  <a:pt x="3722357" y="14477"/>
                </a:lnTo>
              </a:path>
            </a:pathLst>
          </a:custGeom>
          <a:ln w="14160">
            <a:solidFill>
              <a:srgbClr val="A50E1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932963" y="1719844"/>
            <a:ext cx="248285" cy="1762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latin typeface="Arial"/>
                <a:cs typeface="Arial"/>
              </a:rPr>
              <a:t>$3,200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600" spc="-20">
                <a:latin typeface="Arial"/>
                <a:cs typeface="Arial"/>
              </a:rPr>
              <a:t>$3,000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600" spc="-20">
                <a:latin typeface="Arial"/>
                <a:cs typeface="Arial"/>
              </a:rPr>
              <a:t>$2,800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600" spc="-20">
                <a:latin typeface="Arial"/>
                <a:cs typeface="Arial"/>
              </a:rPr>
              <a:t>$2,600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600" spc="-20">
                <a:latin typeface="Arial"/>
                <a:cs typeface="Arial"/>
              </a:rPr>
              <a:t>$2,400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600" spc="-20">
                <a:latin typeface="Arial"/>
                <a:cs typeface="Arial"/>
              </a:rPr>
              <a:t>$2,200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600" spc="-20">
                <a:latin typeface="Arial"/>
                <a:cs typeface="Arial"/>
              </a:rPr>
              <a:t>$2,000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600" spc="-20">
                <a:latin typeface="Arial"/>
                <a:cs typeface="Arial"/>
              </a:rPr>
              <a:t>$1,800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600" spc="-20">
                <a:latin typeface="Arial"/>
                <a:cs typeface="Arial"/>
              </a:rPr>
              <a:t>$1,600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600" spc="-20">
                <a:latin typeface="Arial"/>
                <a:cs typeface="Arial"/>
              </a:rPr>
              <a:t>$1,400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600" spc="-20">
                <a:latin typeface="Arial"/>
                <a:cs typeface="Arial"/>
              </a:rPr>
              <a:t>$1,200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600" spc="-20">
                <a:latin typeface="Arial"/>
                <a:cs typeface="Arial"/>
              </a:rPr>
              <a:t>$1,000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56510" y="1328958"/>
            <a:ext cx="1414145" cy="441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053266"/>
                </a:solidFill>
                <a:latin typeface="Arial Black"/>
                <a:cs typeface="Arial Black"/>
              </a:rPr>
              <a:t>CUMULATIVE</a:t>
            </a:r>
            <a:r>
              <a:rPr dirty="0" sz="900" spc="-90">
                <a:solidFill>
                  <a:srgbClr val="053266"/>
                </a:solidFill>
                <a:latin typeface="Arial Black"/>
                <a:cs typeface="Arial Black"/>
              </a:rPr>
              <a:t> </a:t>
            </a:r>
            <a:r>
              <a:rPr dirty="0" sz="900" spc="-15">
                <a:solidFill>
                  <a:srgbClr val="053266"/>
                </a:solidFill>
                <a:latin typeface="Arial Black"/>
                <a:cs typeface="Arial Black"/>
              </a:rPr>
              <a:t>RETURN</a:t>
            </a:r>
            <a:endParaRPr sz="900">
              <a:latin typeface="Arial Black"/>
              <a:cs typeface="Arial Black"/>
            </a:endParaRPr>
          </a:p>
          <a:p>
            <a:pPr marL="388620">
              <a:lnSpc>
                <a:spcPts val="680"/>
              </a:lnSpc>
              <a:spcBef>
                <a:spcPts val="825"/>
              </a:spcBef>
            </a:pPr>
            <a:r>
              <a:rPr dirty="0" sz="600" spc="-20">
                <a:latin typeface="Arial"/>
                <a:cs typeface="Arial"/>
              </a:rPr>
              <a:t>$3,400</a:t>
            </a:r>
            <a:endParaRPr sz="600">
              <a:latin typeface="Arial"/>
              <a:cs typeface="Arial"/>
            </a:endParaRPr>
          </a:p>
          <a:p>
            <a:pPr marL="777875">
              <a:lnSpc>
                <a:spcPts val="680"/>
              </a:lnSpc>
            </a:pPr>
            <a:r>
              <a:rPr dirty="0" sz="600" spc="20" b="1">
                <a:solidFill>
                  <a:srgbClr val="053266"/>
                </a:solidFill>
                <a:latin typeface="Arial"/>
                <a:cs typeface="Arial"/>
              </a:rPr>
              <a:t>FUND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80426" y="3465402"/>
            <a:ext cx="107314" cy="30480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550" spc="25">
                <a:latin typeface="Arial"/>
                <a:cs typeface="Arial"/>
              </a:rPr>
              <a:t>Jan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55">
                <a:latin typeface="Arial"/>
                <a:cs typeface="Arial"/>
              </a:rPr>
              <a:t> </a:t>
            </a:r>
            <a:r>
              <a:rPr dirty="0" sz="550" spc="30">
                <a:latin typeface="Arial"/>
                <a:cs typeface="Arial"/>
              </a:rPr>
              <a:t>17</a:t>
            </a:r>
            <a:endParaRPr sz="5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35175" y="3462770"/>
            <a:ext cx="107314" cy="30543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550" spc="20">
                <a:latin typeface="Arial"/>
                <a:cs typeface="Arial"/>
              </a:rPr>
              <a:t>Mar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80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17</a:t>
            </a:r>
            <a:endParaRPr sz="5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90802" y="3466853"/>
            <a:ext cx="417195" cy="31813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550" spc="25">
                <a:latin typeface="Arial"/>
                <a:cs typeface="Arial"/>
              </a:rPr>
              <a:t>May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114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17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5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</a:pPr>
            <a:r>
              <a:rPr dirty="0" sz="550" spc="20">
                <a:latin typeface="Arial"/>
                <a:cs typeface="Arial"/>
              </a:rPr>
              <a:t>Jul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75">
                <a:latin typeface="Arial"/>
                <a:cs typeface="Arial"/>
              </a:rPr>
              <a:t> </a:t>
            </a:r>
            <a:r>
              <a:rPr dirty="0" sz="550" spc="30">
                <a:latin typeface="Arial"/>
                <a:cs typeface="Arial"/>
              </a:rPr>
              <a:t>17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</a:pPr>
            <a:r>
              <a:rPr dirty="0" sz="550" spc="20">
                <a:latin typeface="Arial"/>
                <a:cs typeface="Arial"/>
              </a:rPr>
              <a:t>Sep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100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17</a:t>
            </a:r>
            <a:endParaRPr sz="5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56147" y="3470996"/>
            <a:ext cx="107314" cy="30988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550" spc="20">
                <a:latin typeface="Arial"/>
                <a:cs typeface="Arial"/>
              </a:rPr>
              <a:t>Nov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70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17</a:t>
            </a:r>
            <a:endParaRPr sz="5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10238" y="3477498"/>
            <a:ext cx="107314" cy="30480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550" spc="25">
                <a:latin typeface="Arial"/>
                <a:cs typeface="Arial"/>
              </a:rPr>
              <a:t>Jan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55">
                <a:latin typeface="Arial"/>
                <a:cs typeface="Arial"/>
              </a:rPr>
              <a:t> </a:t>
            </a:r>
            <a:r>
              <a:rPr dirty="0" sz="550" spc="30">
                <a:latin typeface="Arial"/>
                <a:cs typeface="Arial"/>
              </a:rPr>
              <a:t>18</a:t>
            </a:r>
            <a:endParaRPr sz="5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65865" y="3470935"/>
            <a:ext cx="417195" cy="31813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r>
              <a:rPr dirty="0" sz="550" spc="20">
                <a:latin typeface="Arial"/>
                <a:cs typeface="Arial"/>
              </a:rPr>
              <a:t>Mar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105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18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550" spc="25">
                <a:latin typeface="Arial"/>
                <a:cs typeface="Arial"/>
              </a:rPr>
              <a:t>May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114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18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5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</a:pPr>
            <a:r>
              <a:rPr dirty="0" sz="550" spc="20">
                <a:latin typeface="Arial"/>
                <a:cs typeface="Arial"/>
              </a:rPr>
              <a:t>Jul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75">
                <a:latin typeface="Arial"/>
                <a:cs typeface="Arial"/>
              </a:rPr>
              <a:t> </a:t>
            </a:r>
            <a:r>
              <a:rPr dirty="0" sz="550" spc="30">
                <a:latin typeface="Arial"/>
                <a:cs typeface="Arial"/>
              </a:rPr>
              <a:t>18</a:t>
            </a:r>
            <a:endParaRPr sz="5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31210" y="3471371"/>
            <a:ext cx="107314" cy="30988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550" spc="20">
                <a:latin typeface="Arial"/>
                <a:cs typeface="Arial"/>
              </a:rPr>
              <a:t>Sep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75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18</a:t>
            </a:r>
            <a:endParaRPr sz="5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86837" y="3477626"/>
            <a:ext cx="107314" cy="28956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550" spc="20">
                <a:latin typeface="Arial"/>
                <a:cs typeface="Arial"/>
              </a:rPr>
              <a:t>Nov</a:t>
            </a:r>
            <a:r>
              <a:rPr dirty="0" sz="550" spc="-40">
                <a:latin typeface="Arial"/>
                <a:cs typeface="Arial"/>
              </a:rPr>
              <a:t> </a:t>
            </a:r>
            <a:r>
              <a:rPr dirty="0" sz="550" spc="15">
                <a:latin typeface="Arial"/>
                <a:cs typeface="Arial"/>
              </a:rPr>
              <a:t>-18</a:t>
            </a:r>
            <a:endParaRPr sz="5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40928" y="3470935"/>
            <a:ext cx="418465" cy="31813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9050">
              <a:lnSpc>
                <a:spcPct val="100000"/>
              </a:lnSpc>
              <a:spcBef>
                <a:spcPts val="70"/>
              </a:spcBef>
            </a:pPr>
            <a:r>
              <a:rPr dirty="0" sz="550" spc="25">
                <a:latin typeface="Arial"/>
                <a:cs typeface="Arial"/>
              </a:rPr>
              <a:t>Jan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80">
                <a:latin typeface="Arial"/>
                <a:cs typeface="Arial"/>
              </a:rPr>
              <a:t> </a:t>
            </a:r>
            <a:r>
              <a:rPr dirty="0" sz="550" spc="30">
                <a:latin typeface="Arial"/>
                <a:cs typeface="Arial"/>
              </a:rPr>
              <a:t>19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5"/>
              </a:spcBef>
            </a:pPr>
            <a:r>
              <a:rPr dirty="0" sz="550" spc="20">
                <a:latin typeface="Arial"/>
                <a:cs typeface="Arial"/>
              </a:rPr>
              <a:t>Mar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105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19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550" spc="25">
                <a:latin typeface="Arial"/>
                <a:cs typeface="Arial"/>
              </a:rPr>
              <a:t>May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114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19</a:t>
            </a:r>
            <a:endParaRPr sz="5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06273" y="3478631"/>
            <a:ext cx="107314" cy="27940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550" spc="20">
                <a:latin typeface="Arial"/>
                <a:cs typeface="Arial"/>
              </a:rPr>
              <a:t>Jul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50">
                <a:latin typeface="Arial"/>
                <a:cs typeface="Arial"/>
              </a:rPr>
              <a:t> </a:t>
            </a:r>
            <a:r>
              <a:rPr dirty="0" sz="550" spc="30">
                <a:latin typeface="Arial"/>
                <a:cs typeface="Arial"/>
              </a:rPr>
              <a:t>19</a:t>
            </a:r>
            <a:endParaRPr sz="5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61900" y="3470935"/>
            <a:ext cx="572770" cy="31178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3970">
              <a:lnSpc>
                <a:spcPct val="100000"/>
              </a:lnSpc>
              <a:spcBef>
                <a:spcPts val="70"/>
              </a:spcBef>
            </a:pPr>
            <a:r>
              <a:rPr dirty="0" sz="550" spc="20">
                <a:latin typeface="Arial"/>
                <a:cs typeface="Arial"/>
              </a:rPr>
              <a:t>Sep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100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19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5"/>
              </a:spcBef>
            </a:pPr>
            <a:r>
              <a:rPr dirty="0" sz="550" spc="20">
                <a:latin typeface="Arial"/>
                <a:cs typeface="Arial"/>
              </a:rPr>
              <a:t>Nov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90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19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550" spc="25">
                <a:latin typeface="Arial"/>
                <a:cs typeface="Arial"/>
              </a:rPr>
              <a:t>Jan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80">
                <a:latin typeface="Arial"/>
                <a:cs typeface="Arial"/>
              </a:rPr>
              <a:t> </a:t>
            </a:r>
            <a:r>
              <a:rPr dirty="0" sz="550" spc="30">
                <a:latin typeface="Arial"/>
                <a:cs typeface="Arial"/>
              </a:rPr>
              <a:t>20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dirty="0" sz="550" spc="20">
                <a:latin typeface="Arial"/>
                <a:cs typeface="Arial"/>
              </a:rPr>
              <a:t>Mar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105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20</a:t>
            </a:r>
            <a:endParaRPr sz="5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282872" y="3471162"/>
            <a:ext cx="107314" cy="31813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550" spc="25">
                <a:latin typeface="Arial"/>
                <a:cs typeface="Arial"/>
              </a:rPr>
              <a:t>May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90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20</a:t>
            </a:r>
            <a:endParaRPr sz="5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36963" y="3470996"/>
            <a:ext cx="572770" cy="31115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36195">
              <a:lnSpc>
                <a:spcPct val="100000"/>
              </a:lnSpc>
              <a:spcBef>
                <a:spcPts val="70"/>
              </a:spcBef>
            </a:pPr>
            <a:r>
              <a:rPr dirty="0" sz="550" spc="20">
                <a:latin typeface="Arial"/>
                <a:cs typeface="Arial"/>
              </a:rPr>
              <a:t>Jul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75">
                <a:latin typeface="Arial"/>
                <a:cs typeface="Arial"/>
              </a:rPr>
              <a:t> </a:t>
            </a:r>
            <a:r>
              <a:rPr dirty="0" sz="550" spc="30">
                <a:latin typeface="Arial"/>
                <a:cs typeface="Arial"/>
              </a:rPr>
              <a:t>20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5"/>
              </a:spcBef>
            </a:pPr>
            <a:r>
              <a:rPr dirty="0" sz="550" spc="20">
                <a:latin typeface="Arial"/>
                <a:cs typeface="Arial"/>
              </a:rPr>
              <a:t>Sep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100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20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dirty="0" sz="550" spc="20">
                <a:latin typeface="Arial"/>
                <a:cs typeface="Arial"/>
              </a:rPr>
              <a:t>Nov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90">
                <a:latin typeface="Arial"/>
                <a:cs typeface="Arial"/>
              </a:rPr>
              <a:t> </a:t>
            </a:r>
            <a:r>
              <a:rPr dirty="0" sz="550" spc="20">
                <a:latin typeface="Arial"/>
                <a:cs typeface="Arial"/>
              </a:rPr>
              <a:t>20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550" spc="25">
                <a:latin typeface="Arial"/>
                <a:cs typeface="Arial"/>
              </a:rPr>
              <a:t>Jan </a:t>
            </a:r>
            <a:r>
              <a:rPr dirty="0" sz="550" spc="15">
                <a:latin typeface="Arial"/>
                <a:cs typeface="Arial"/>
              </a:rPr>
              <a:t>-</a:t>
            </a:r>
            <a:r>
              <a:rPr dirty="0" sz="550" spc="-80">
                <a:latin typeface="Arial"/>
                <a:cs typeface="Arial"/>
              </a:rPr>
              <a:t> </a:t>
            </a:r>
            <a:r>
              <a:rPr dirty="0" sz="550" spc="30">
                <a:latin typeface="Arial"/>
                <a:cs typeface="Arial"/>
              </a:rPr>
              <a:t>21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580" y="347449"/>
            <a:ext cx="43300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A50E12"/>
                </a:solidFill>
                <a:latin typeface="Arial Black"/>
                <a:cs typeface="Arial Black"/>
              </a:rPr>
              <a:t>PLANTING </a:t>
            </a:r>
            <a:r>
              <a:rPr dirty="0" sz="2000" spc="-10">
                <a:solidFill>
                  <a:srgbClr val="A50E12"/>
                </a:solidFill>
                <a:latin typeface="Arial Black"/>
                <a:cs typeface="Arial Black"/>
              </a:rPr>
              <a:t>GROUND </a:t>
            </a:r>
            <a:r>
              <a:rPr dirty="0" sz="2000" spc="-5">
                <a:solidFill>
                  <a:srgbClr val="A50E12"/>
                </a:solidFill>
                <a:latin typeface="Arial Black"/>
                <a:cs typeface="Arial Black"/>
              </a:rPr>
              <a:t>FUND,</a:t>
            </a:r>
            <a:r>
              <a:rPr dirty="0" sz="2000" spc="-60">
                <a:solidFill>
                  <a:srgbClr val="A50E12"/>
                </a:solidFill>
                <a:latin typeface="Arial Black"/>
                <a:cs typeface="Arial Black"/>
              </a:rPr>
              <a:t> </a:t>
            </a:r>
            <a:r>
              <a:rPr dirty="0" sz="2000" spc="-95">
                <a:solidFill>
                  <a:srgbClr val="A50E12"/>
                </a:solidFill>
                <a:latin typeface="Arial Black"/>
                <a:cs typeface="Arial Black"/>
              </a:rPr>
              <a:t>L.P.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659" y="688647"/>
            <a:ext cx="10490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67686B"/>
                </a:solidFill>
                <a:latin typeface="Arial"/>
                <a:cs typeface="Arial"/>
                <a:hlinkClick r:id="rId2"/>
              </a:rPr>
              <a:t>www.radnorwood.com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  <a:hlinkClick r:id="rId3"/>
              </a:rPr>
              <a:t>info@radnorwood.com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 503.224.9699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8532" y="688647"/>
            <a:ext cx="9239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70815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120 NW 9th</a:t>
            </a:r>
            <a:r>
              <a:rPr dirty="0" sz="800" spc="-1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Ave 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Suite</a:t>
            </a:r>
            <a:r>
              <a:rPr dirty="0" sz="800" spc="-1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212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Portland, OR</a:t>
            </a:r>
            <a:r>
              <a:rPr dirty="0" sz="800" spc="-8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97209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2405" y="688647"/>
            <a:ext cx="9296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165 University</a:t>
            </a:r>
            <a:r>
              <a:rPr dirty="0" sz="800" spc="-7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Ave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Suite</a:t>
            </a:r>
            <a:r>
              <a:rPr dirty="0" sz="800" spc="-1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200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Palo Alto,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CA</a:t>
            </a:r>
            <a:r>
              <a:rPr dirty="0" sz="800" spc="-17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94301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6580" y="4227462"/>
            <a:ext cx="1701164" cy="57912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84"/>
              </a:spcBef>
            </a:pPr>
            <a:r>
              <a:rPr dirty="0" sz="1000" spc="-10">
                <a:solidFill>
                  <a:srgbClr val="053266"/>
                </a:solidFill>
                <a:latin typeface="Arial Black"/>
                <a:cs typeface="Arial Black"/>
              </a:rPr>
              <a:t>GENERAL</a:t>
            </a:r>
            <a:r>
              <a:rPr dirty="0" sz="1000" spc="-105">
                <a:solidFill>
                  <a:srgbClr val="053266"/>
                </a:solidFill>
                <a:latin typeface="Arial Black"/>
                <a:cs typeface="Arial Black"/>
              </a:rPr>
              <a:t> </a:t>
            </a:r>
            <a:r>
              <a:rPr dirty="0" sz="1000" spc="-30">
                <a:solidFill>
                  <a:srgbClr val="053266"/>
                </a:solidFill>
                <a:latin typeface="Arial Black"/>
                <a:cs typeface="Arial Black"/>
              </a:rPr>
              <a:t>INFORMATION</a:t>
            </a:r>
            <a:endParaRPr sz="1000">
              <a:latin typeface="Arial Black"/>
              <a:cs typeface="Arial Black"/>
            </a:endParaRPr>
          </a:p>
          <a:p>
            <a:pPr marL="73660">
              <a:lnSpc>
                <a:spcPct val="100000"/>
              </a:lnSpc>
              <a:spcBef>
                <a:spcPts val="334"/>
              </a:spcBef>
            </a:pP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ADVISOR</a:t>
            </a:r>
            <a:endParaRPr sz="85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  <a:spcBef>
                <a:spcPts val="395"/>
              </a:spcBef>
            </a:pP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Radnorwood Capital,</a:t>
            </a:r>
            <a:r>
              <a:rPr dirty="0" sz="850" spc="-20" b="1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LLC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7809" y="4861538"/>
            <a:ext cx="1564640" cy="38608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95"/>
              </a:spcBef>
            </a:pPr>
            <a:r>
              <a:rPr dirty="0" sz="850" spc="-5">
                <a:solidFill>
                  <a:srgbClr val="4F6F87"/>
                </a:solidFill>
                <a:latin typeface="Arial"/>
                <a:cs typeface="Arial"/>
              </a:rPr>
              <a:t>CHIEF </a:t>
            </a: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INVESTMENT</a:t>
            </a:r>
            <a:r>
              <a:rPr dirty="0" sz="850" spc="-95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OFFICER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William </a:t>
            </a: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Frerichs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547" y="5302514"/>
            <a:ext cx="1466850" cy="38608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95"/>
              </a:spcBef>
            </a:pP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TECHNOLOGY</a:t>
            </a:r>
            <a:r>
              <a:rPr dirty="0" sz="850" spc="-65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4F6F87"/>
                </a:solidFill>
                <a:latin typeface="Arial"/>
                <a:cs typeface="Arial"/>
              </a:rPr>
              <a:t>STRATEGIST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Lucio</a:t>
            </a: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Lanza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0547" y="5743490"/>
            <a:ext cx="1210945" cy="38608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95"/>
              </a:spcBef>
            </a:pPr>
            <a:r>
              <a:rPr dirty="0" sz="850" spc="-5">
                <a:solidFill>
                  <a:srgbClr val="4F6F87"/>
                </a:solidFill>
                <a:latin typeface="Arial"/>
                <a:cs typeface="Arial"/>
              </a:rPr>
              <a:t>PORTFOLIO</a:t>
            </a:r>
            <a:r>
              <a:rPr dirty="0" sz="850" spc="-55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MANAGER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Li </a:t>
            </a:r>
            <a:r>
              <a:rPr dirty="0" sz="850" spc="-20" b="1">
                <a:solidFill>
                  <a:srgbClr val="393631"/>
                </a:solidFill>
                <a:latin typeface="Arial"/>
                <a:cs typeface="Arial"/>
              </a:rPr>
              <a:t>Tang,</a:t>
            </a:r>
            <a:r>
              <a:rPr dirty="0" sz="850" spc="-15" b="1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50" spc="-20" b="1">
                <a:solidFill>
                  <a:srgbClr val="393631"/>
                </a:solidFill>
                <a:latin typeface="Arial"/>
                <a:cs typeface="Arial"/>
              </a:rPr>
              <a:t>CFA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7809" y="6184465"/>
            <a:ext cx="1585595" cy="82740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850" spc="-10">
                <a:solidFill>
                  <a:srgbClr val="4F6F87"/>
                </a:solidFill>
                <a:latin typeface="Arial"/>
                <a:cs typeface="Arial"/>
              </a:rPr>
              <a:t>ADMINISTRATOR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HC </a:t>
            </a: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Global Fund Services,</a:t>
            </a:r>
            <a:r>
              <a:rPr dirty="0" sz="850" spc="-85" b="1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LLC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INCEPTION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January 1,</a:t>
            </a:r>
            <a:r>
              <a:rPr dirty="0" sz="850" spc="-15" b="1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2017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99964" y="4433624"/>
            <a:ext cx="1224280" cy="38608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95"/>
              </a:spcBef>
            </a:pP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MINIMUM</a:t>
            </a:r>
            <a:r>
              <a:rPr dirty="0" sz="850" spc="-70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INVESTMENT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$500,000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12702" y="4914434"/>
            <a:ext cx="1979295" cy="158813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95"/>
              </a:spcBef>
            </a:pP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MANAGEMENT</a:t>
            </a:r>
            <a:r>
              <a:rPr dirty="0" sz="850" spc="-25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FEE*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850" spc="-5">
                <a:solidFill>
                  <a:srgbClr val="4F6F87"/>
                </a:solidFill>
                <a:latin typeface="Arial"/>
                <a:cs typeface="Arial"/>
              </a:rPr>
              <a:t>*tiered </a:t>
            </a: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fee, </a:t>
            </a:r>
            <a:r>
              <a:rPr dirty="0" sz="850" spc="-5">
                <a:solidFill>
                  <a:srgbClr val="4F6F87"/>
                </a:solidFill>
                <a:latin typeface="Arial"/>
                <a:cs typeface="Arial"/>
              </a:rPr>
              <a:t>no </a:t>
            </a: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special </a:t>
            </a:r>
            <a:r>
              <a:rPr dirty="0" sz="850" spc="-5">
                <a:solidFill>
                  <a:srgbClr val="4F6F87"/>
                </a:solidFill>
                <a:latin typeface="Arial"/>
                <a:cs typeface="Arial"/>
              </a:rPr>
              <a:t>profit</a:t>
            </a:r>
            <a:r>
              <a:rPr dirty="0" sz="850" spc="-45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850" spc="-5">
                <a:solidFill>
                  <a:srgbClr val="4F6F87"/>
                </a:solidFill>
                <a:latin typeface="Arial"/>
                <a:cs typeface="Arial"/>
              </a:rPr>
              <a:t>allocation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5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tabLst>
                <a:tab pos="1660525" algn="l"/>
              </a:tabLst>
            </a:pP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$500,000-$10,000,00</a:t>
            </a: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0	</a:t>
            </a: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1.50%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5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tabLst>
                <a:tab pos="1660525" algn="l"/>
              </a:tabLst>
            </a:pP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$10,000,001-$15,000,00</a:t>
            </a: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0	</a:t>
            </a: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1.25%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5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tabLst>
                <a:tab pos="1660525" algn="l"/>
              </a:tabLst>
            </a:pP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&gt;$15,000,001	</a:t>
            </a: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1.00%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850" spc="-5">
                <a:solidFill>
                  <a:srgbClr val="4F6F87"/>
                </a:solidFill>
                <a:latin typeface="Arial"/>
                <a:cs typeface="Arial"/>
              </a:rPr>
              <a:t>LOCKUP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1</a:t>
            </a:r>
            <a:r>
              <a:rPr dirty="0" sz="850" spc="-25" b="1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50" spc="-20" b="1">
                <a:solidFill>
                  <a:srgbClr val="393631"/>
                </a:solidFill>
                <a:latin typeface="Arial"/>
                <a:cs typeface="Arial"/>
              </a:rPr>
              <a:t>Year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12702" y="6597266"/>
            <a:ext cx="732790" cy="38608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95"/>
              </a:spcBef>
            </a:pPr>
            <a:r>
              <a:rPr dirty="0" sz="850" spc="-5">
                <a:solidFill>
                  <a:srgbClr val="4F6F87"/>
                </a:solidFill>
                <a:latin typeface="Arial"/>
                <a:cs typeface="Arial"/>
              </a:rPr>
              <a:t>REDEMPTION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Quarterly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34090" y="4462446"/>
            <a:ext cx="763270" cy="38608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95"/>
              </a:spcBef>
            </a:pP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FUND</a:t>
            </a:r>
            <a:r>
              <a:rPr dirty="0" sz="850" spc="-114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ASSETS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$71.1MM</a:t>
            </a:r>
            <a:endParaRPr sz="8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46828" y="4873196"/>
            <a:ext cx="1051560" cy="38608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95"/>
              </a:spcBef>
            </a:pPr>
            <a:r>
              <a:rPr dirty="0" sz="850" spc="-5">
                <a:solidFill>
                  <a:srgbClr val="4F6F87"/>
                </a:solidFill>
                <a:latin typeface="Arial"/>
                <a:cs typeface="Arial"/>
              </a:rPr>
              <a:t>COUNSEL </a:t>
            </a:r>
            <a:r>
              <a:rPr dirty="0" sz="850" spc="-10">
                <a:solidFill>
                  <a:srgbClr val="4F6F87"/>
                </a:solidFill>
                <a:latin typeface="Arial"/>
                <a:cs typeface="Arial"/>
              </a:rPr>
              <a:t>TO</a:t>
            </a:r>
            <a:r>
              <a:rPr dirty="0" sz="850" spc="-70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GP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Shartsis Friese,</a:t>
            </a:r>
            <a:r>
              <a:rPr dirty="0" sz="850" spc="-85" b="1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LLP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46828" y="5334359"/>
            <a:ext cx="774700" cy="38608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95"/>
              </a:spcBef>
            </a:pPr>
            <a:r>
              <a:rPr dirty="0" sz="850" spc="-5">
                <a:solidFill>
                  <a:srgbClr val="4F6F87"/>
                </a:solidFill>
                <a:latin typeface="Arial"/>
                <a:cs typeface="Arial"/>
              </a:rPr>
              <a:t>AUDITOR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BDO USA,</a:t>
            </a:r>
            <a:r>
              <a:rPr dirty="0" sz="850" spc="-75" b="1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LLP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46828" y="5795522"/>
            <a:ext cx="1141095" cy="59182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95"/>
              </a:spcBef>
            </a:pPr>
            <a:r>
              <a:rPr dirty="0" sz="850" spc="-5">
                <a:solidFill>
                  <a:srgbClr val="4F6F87"/>
                </a:solidFill>
                <a:latin typeface="Arial"/>
                <a:cs typeface="Arial"/>
              </a:rPr>
              <a:t>CUSTODIANS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Goldman Sachs &amp;</a:t>
            </a:r>
            <a:r>
              <a:rPr dirty="0" sz="850" spc="-90" b="1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Co.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Pershing,</a:t>
            </a:r>
            <a:r>
              <a:rPr dirty="0" sz="850" spc="-10" b="1">
                <a:solidFill>
                  <a:srgbClr val="393631"/>
                </a:solidFill>
                <a:latin typeface="Arial"/>
                <a:cs typeface="Arial"/>
              </a:rPr>
              <a:t> </a:t>
            </a:r>
            <a:r>
              <a:rPr dirty="0" sz="850" b="1">
                <a:solidFill>
                  <a:srgbClr val="393631"/>
                </a:solidFill>
                <a:latin typeface="Arial"/>
                <a:cs typeface="Arial"/>
              </a:rPr>
              <a:t>LLC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34090" y="6412024"/>
            <a:ext cx="853440" cy="38608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PRIME</a:t>
            </a:r>
            <a:r>
              <a:rPr dirty="0" sz="850" spc="-70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4F6F87"/>
                </a:solidFill>
                <a:latin typeface="Arial"/>
                <a:cs typeface="Arial"/>
              </a:rPr>
              <a:t>BROKER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dirty="0" sz="850" spc="-5" b="1">
                <a:solidFill>
                  <a:srgbClr val="393631"/>
                </a:solidFill>
                <a:latin typeface="Arial"/>
                <a:cs typeface="Arial"/>
              </a:rPr>
              <a:t>BTIG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443230" y="1301950"/>
          <a:ext cx="3209290" cy="276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110"/>
                <a:gridCol w="679450"/>
                <a:gridCol w="633094"/>
              </a:tblGrid>
              <a:tr h="2168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00" spc="-15">
                          <a:solidFill>
                            <a:srgbClr val="053266"/>
                          </a:solidFill>
                          <a:latin typeface="Arial Black"/>
                          <a:cs typeface="Arial Black"/>
                        </a:rPr>
                        <a:t>RISK</a:t>
                      </a:r>
                      <a:r>
                        <a:rPr dirty="0" sz="900" spc="-60">
                          <a:solidFill>
                            <a:srgbClr val="053266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900" spc="-15">
                          <a:solidFill>
                            <a:srgbClr val="053266"/>
                          </a:solidFill>
                          <a:latin typeface="Arial Black"/>
                          <a:cs typeface="Arial Black"/>
                        </a:rPr>
                        <a:t>MEASUREMENTS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00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FUND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00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S&amp;P</a:t>
                      </a:r>
                      <a:r>
                        <a:rPr dirty="0" sz="700" spc="-114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500-TR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  <a:tr h="1625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 Deviation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25.2%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16.1%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4604"/>
                </a:tc>
              </a:tr>
              <a:tr h="1709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-1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Tracking </a:t>
                      </a:r>
                      <a:r>
                        <a:rPr dirty="0" sz="75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4.4%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</a:tr>
              <a:tr h="17497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Upside</a:t>
                      </a:r>
                      <a:r>
                        <a:rPr dirty="0" sz="750" spc="-1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Capture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187.6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</a:tr>
              <a:tr h="1812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Downside</a:t>
                      </a:r>
                      <a:r>
                        <a:rPr dirty="0" sz="750" spc="-1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Capture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83.5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</a:tr>
              <a:tr h="17392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Downside Deviation </a:t>
                      </a:r>
                      <a:r>
                        <a:rPr dirty="0" sz="75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(below</a:t>
                      </a:r>
                      <a:r>
                        <a:rPr dirty="0" sz="750" spc="-1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0%)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15.1%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10.3%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</a:tr>
              <a:tr h="1709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Sortino </a:t>
                      </a: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Ratio</a:t>
                      </a:r>
                      <a:r>
                        <a:rPr dirty="0" sz="750" spc="-1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(0%)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2.2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</a:tr>
              <a:tr h="1709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Greatest Monthly</a:t>
                      </a:r>
                      <a:r>
                        <a:rPr dirty="0" sz="750" spc="-1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Loss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-25.0%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-12.4%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</a:tr>
              <a:tr h="1818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Maximum</a:t>
                      </a: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 Drawdown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-29.6%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-19.6%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/>
                </a:tc>
              </a:tr>
              <a:tr h="40001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5">
                          <a:solidFill>
                            <a:srgbClr val="053266"/>
                          </a:solidFill>
                          <a:latin typeface="Arial Black"/>
                          <a:cs typeface="Arial Black"/>
                        </a:rPr>
                        <a:t>REGRESSION</a:t>
                      </a:r>
                      <a:r>
                        <a:rPr dirty="0" sz="900" spc="-65">
                          <a:solidFill>
                            <a:srgbClr val="053266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900" spc="-30">
                          <a:solidFill>
                            <a:srgbClr val="053266"/>
                          </a:solidFill>
                          <a:latin typeface="Arial Black"/>
                          <a:cs typeface="Arial Black"/>
                        </a:rPr>
                        <a:t>STATISTICS</a:t>
                      </a:r>
                      <a:endParaRPr sz="900">
                        <a:latin typeface="Arial Black"/>
                        <a:cs typeface="Arial Black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Monthly</a:t>
                      </a:r>
                      <a:r>
                        <a:rPr dirty="0" sz="750" spc="-3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Alpha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46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S&amp;P</a:t>
                      </a:r>
                      <a:r>
                        <a:rPr dirty="0" sz="700" spc="-114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b="1">
                          <a:solidFill>
                            <a:srgbClr val="506F87"/>
                          </a:solidFill>
                          <a:latin typeface="Arial"/>
                          <a:cs typeface="Arial"/>
                        </a:rPr>
                        <a:t>500-TR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1.1%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720"/>
                </a:tc>
              </a:tr>
              <a:tr h="1899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Annualized</a:t>
                      </a:r>
                      <a:r>
                        <a:rPr dirty="0" sz="750" spc="-3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Alpha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13.4%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19454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Beta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19454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R-Squared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</a:tr>
              <a:tr h="1799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50" spc="-5" b="1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Correlation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50" spc="-5">
                          <a:solidFill>
                            <a:srgbClr val="67686B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4189241" y="1223391"/>
            <a:ext cx="12020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053266"/>
                </a:solidFill>
                <a:latin typeface="Arial Black"/>
                <a:cs typeface="Arial Black"/>
              </a:rPr>
              <a:t>RISK VS</a:t>
            </a:r>
            <a:r>
              <a:rPr dirty="0" sz="1000" spc="-160">
                <a:solidFill>
                  <a:srgbClr val="053266"/>
                </a:solidFill>
                <a:latin typeface="Arial Black"/>
                <a:cs typeface="Arial Black"/>
              </a:rPr>
              <a:t> </a:t>
            </a:r>
            <a:r>
              <a:rPr dirty="0" sz="1000" spc="-20">
                <a:solidFill>
                  <a:srgbClr val="053266"/>
                </a:solidFill>
                <a:latin typeface="Arial Black"/>
                <a:cs typeface="Arial Black"/>
              </a:rPr>
              <a:t>RETURN</a:t>
            </a:r>
            <a:endParaRPr sz="1000">
              <a:latin typeface="Arial Black"/>
              <a:cs typeface="Arial Blac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54850" y="3611598"/>
            <a:ext cx="15646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00" spc="-15" b="1">
                <a:solidFill>
                  <a:srgbClr val="4F6F87"/>
                </a:solidFill>
                <a:latin typeface="Arial"/>
                <a:cs typeface="Arial"/>
              </a:rPr>
              <a:t>STANDARD </a:t>
            </a:r>
            <a:r>
              <a:rPr dirty="0" sz="800" spc="-10" b="1">
                <a:solidFill>
                  <a:srgbClr val="4F6F87"/>
                </a:solidFill>
                <a:latin typeface="Arial"/>
                <a:cs typeface="Arial"/>
              </a:rPr>
              <a:t>DEVIATION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800" b="1">
                <a:solidFill>
                  <a:srgbClr val="4F6F87"/>
                </a:solidFill>
                <a:latin typeface="Arial"/>
                <a:cs typeface="Arial"/>
              </a:rPr>
              <a:t>(greater numbers = greater</a:t>
            </a:r>
            <a:r>
              <a:rPr dirty="0" sz="800" spc="-90" b="1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4F6F87"/>
                </a:solidFill>
                <a:latin typeface="Arial"/>
                <a:cs typeface="Arial"/>
              </a:rPr>
              <a:t>risk)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96131" y="1691281"/>
            <a:ext cx="139065" cy="1604010"/>
          </a:xfrm>
          <a:prstGeom prst="rect">
            <a:avLst/>
          </a:prstGeom>
        </p:spPr>
        <p:txBody>
          <a:bodyPr wrap="square" lIns="0" tIns="317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5" b="1">
                <a:solidFill>
                  <a:srgbClr val="4F6F87"/>
                </a:solidFill>
                <a:latin typeface="Arial"/>
                <a:cs typeface="Arial"/>
              </a:rPr>
              <a:t>ANNUALIZED </a:t>
            </a:r>
            <a:r>
              <a:rPr dirty="0" sz="800" spc="-20" b="1">
                <a:solidFill>
                  <a:srgbClr val="4F6F87"/>
                </a:solidFill>
                <a:latin typeface="Arial"/>
                <a:cs typeface="Arial"/>
              </a:rPr>
              <a:t>RATE </a:t>
            </a:r>
            <a:r>
              <a:rPr dirty="0" sz="800" b="1">
                <a:solidFill>
                  <a:srgbClr val="4F6F87"/>
                </a:solidFill>
                <a:latin typeface="Arial"/>
                <a:cs typeface="Arial"/>
              </a:rPr>
              <a:t>OF</a:t>
            </a:r>
            <a:r>
              <a:rPr dirty="0" sz="800" spc="-45" b="1">
                <a:solidFill>
                  <a:srgbClr val="4F6F87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4F6F87"/>
                </a:solidFill>
                <a:latin typeface="Arial"/>
                <a:cs typeface="Arial"/>
              </a:rPr>
              <a:t>RETURN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8613" y="7089898"/>
            <a:ext cx="7010400" cy="2674620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algn="just" marL="138430">
              <a:lnSpc>
                <a:spcPct val="100000"/>
              </a:lnSpc>
              <a:spcBef>
                <a:spcPts val="450"/>
              </a:spcBef>
            </a:pPr>
            <a:r>
              <a:rPr dirty="0" sz="1000" spc="-20">
                <a:solidFill>
                  <a:srgbClr val="053266"/>
                </a:solidFill>
                <a:latin typeface="Arial Black"/>
                <a:cs typeface="Arial Black"/>
              </a:rPr>
              <a:t>PERFORMANCE</a:t>
            </a:r>
            <a:r>
              <a:rPr dirty="0" sz="1000" spc="-70">
                <a:solidFill>
                  <a:srgbClr val="053266"/>
                </a:solidFill>
                <a:latin typeface="Arial Black"/>
                <a:cs typeface="Arial Black"/>
              </a:rPr>
              <a:t> </a:t>
            </a:r>
            <a:r>
              <a:rPr dirty="0" sz="1000" spc="-20">
                <a:solidFill>
                  <a:srgbClr val="053266"/>
                </a:solidFill>
                <a:latin typeface="Arial Black"/>
                <a:cs typeface="Arial Black"/>
              </a:rPr>
              <a:t>NOTES</a:t>
            </a:r>
            <a:endParaRPr sz="1000">
              <a:latin typeface="Arial Black"/>
              <a:cs typeface="Arial Black"/>
            </a:endParaRPr>
          </a:p>
          <a:p>
            <a:pPr algn="just" marL="156210" marR="6350">
              <a:lnSpc>
                <a:spcPct val="100000"/>
              </a:lnSpc>
              <a:spcBef>
                <a:spcPts val="225"/>
              </a:spcBef>
            </a:pP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This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document is not intended as and does not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constitute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 offer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to sell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any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securities to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any person, or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a solicitation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 any person of any offer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to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purchase any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securities. Such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 offer or 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solicitation can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only be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made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by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confidential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Offering Circular of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Partnership.</a:t>
            </a:r>
            <a:endParaRPr sz="650">
              <a:latin typeface="Arial"/>
              <a:cs typeface="Arial"/>
            </a:endParaRPr>
          </a:p>
          <a:p>
            <a:pPr algn="just" marL="156210" marR="6985">
              <a:lnSpc>
                <a:spcPct val="100000"/>
              </a:lnSpc>
              <a:spcBef>
                <a:spcPts val="400"/>
              </a:spcBef>
            </a:pP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foregoing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data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have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not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been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compiled,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reviewed,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or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audited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by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independent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accountant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and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non-year-end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results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are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subject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to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adjustment.</a:t>
            </a:r>
            <a:r>
              <a:rPr dirty="0" sz="650" spc="-4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results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portrayed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for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Partnership  reflect the reinvestment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 dividends and other earnings and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deduction of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costs,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and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management fees charged to the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partnership.</a:t>
            </a:r>
            <a:endParaRPr sz="650">
              <a:latin typeface="Arial"/>
              <a:cs typeface="Arial"/>
            </a:endParaRPr>
          </a:p>
          <a:p>
            <a:pPr algn="just" marL="156210" marR="5080">
              <a:lnSpc>
                <a:spcPct val="100000"/>
              </a:lnSpc>
              <a:spcBef>
                <a:spcPts val="400"/>
              </a:spcBef>
            </a:pP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While the General Partner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believes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that to-date, the Partnership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has been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managed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with an investment philosophy and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methodology similar to that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described in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Partnership’s Offering  Circular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and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that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will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be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used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to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manage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Partnership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future,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future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investments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will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be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made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under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different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economic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conditions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and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different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securities.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It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should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not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be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assumed 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that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investors will experience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returns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future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if 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any,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comparable to those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discussed above.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performance discussed herein does not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reflect the General Partner’s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performance in all  different economic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cycles.</a:t>
            </a:r>
            <a:endParaRPr sz="650">
              <a:latin typeface="Arial"/>
              <a:cs typeface="Arial"/>
            </a:endParaRPr>
          </a:p>
          <a:p>
            <a:pPr algn="just" marL="156210" marR="6350">
              <a:lnSpc>
                <a:spcPct val="100000"/>
              </a:lnSpc>
              <a:spcBef>
                <a:spcPts val="400"/>
              </a:spcBef>
            </a:pP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information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given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above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is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historic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and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should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not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be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taken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as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any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indication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future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performance.</a:t>
            </a:r>
            <a:r>
              <a:rPr dirty="0" sz="650" spc="-3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General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Partner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believes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that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comparison</a:t>
            </a:r>
            <a:r>
              <a:rPr dirty="0" sz="650" spc="-2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Partnership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performance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to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any 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single market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index is inappropriate.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Partnership’s portfolio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may contain cash, fixed-income securities,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options and other derivative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securities, may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include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short sales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securities,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and 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margin trading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and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may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not be as diversified as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market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indices</a:t>
            </a:r>
            <a:r>
              <a:rPr dirty="0" sz="650" spc="-1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shown.</a:t>
            </a:r>
            <a:endParaRPr sz="650">
              <a:latin typeface="Arial"/>
              <a:cs typeface="Arial"/>
            </a:endParaRPr>
          </a:p>
          <a:p>
            <a:pPr algn="just" marL="156210" marR="6350">
              <a:lnSpc>
                <a:spcPct val="100000"/>
              </a:lnSpc>
              <a:spcBef>
                <a:spcPts val="400"/>
              </a:spcBef>
            </a:pP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Both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indices are unmanaged,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market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weighted, and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reflect the reinvestment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 dividends. Due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to 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differences among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Partnership’s portfolio and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performance of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equity 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market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indices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shown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above, </a:t>
            </a:r>
            <a:r>
              <a:rPr dirty="0" sz="650" spc="-10">
                <a:solidFill>
                  <a:srgbClr val="67686B"/>
                </a:solidFill>
                <a:latin typeface="Arial"/>
                <a:cs typeface="Arial"/>
              </a:rPr>
              <a:t>however,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General Partner cautions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potential investors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that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no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such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index is directly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comparable to 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investment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strategy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1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partnership.</a:t>
            </a:r>
            <a:endParaRPr sz="650">
              <a:latin typeface="Arial"/>
              <a:cs typeface="Arial"/>
            </a:endParaRPr>
          </a:p>
          <a:p>
            <a:pPr algn="just" marL="156210" marR="7620">
              <a:lnSpc>
                <a:spcPct val="100000"/>
              </a:lnSpc>
              <a:spcBef>
                <a:spcPts val="400"/>
              </a:spcBef>
            </a:pP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This</a:t>
            </a:r>
            <a:r>
              <a:rPr dirty="0" sz="650" spc="-4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information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omits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most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information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material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to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a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decision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whether</a:t>
            </a:r>
            <a:r>
              <a:rPr dirty="0" sz="650" spc="-4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to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invest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partnership.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No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person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should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rely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on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any</a:t>
            </a:r>
            <a:r>
              <a:rPr dirty="0" sz="650" spc="-4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information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this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document,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but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should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rely</a:t>
            </a:r>
            <a:r>
              <a:rPr dirty="0" sz="650" spc="-3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exclusively  on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Offering Circular in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considering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whether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to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invest in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Partnership.</a:t>
            </a:r>
            <a:endParaRPr sz="650">
              <a:latin typeface="Arial"/>
              <a:cs typeface="Arial"/>
            </a:endParaRPr>
          </a:p>
          <a:p>
            <a:pPr algn="just" marL="156210" marR="5715">
              <a:lnSpc>
                <a:spcPct val="100000"/>
              </a:lnSpc>
              <a:spcBef>
                <a:spcPts val="400"/>
              </a:spcBef>
            </a:pP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S&amp;P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500-TR is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total return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S&amp;P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500, which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refers to the capital Standard &amp; Poor’s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500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Index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with dividends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reinvested. It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generally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represents the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aggregate price changes in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 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largest 500 U.S. publicly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traded companies. Planting Ground Fund seeks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absolute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returns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irrespective of indices and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cites them for comparative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purposes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only.</a:t>
            </a:r>
            <a:endParaRPr sz="650">
              <a:latin typeface="Arial"/>
              <a:cs typeface="Arial"/>
            </a:endParaRPr>
          </a:p>
          <a:p>
            <a:pPr algn="just" marL="156210" marR="5715">
              <a:lnSpc>
                <a:spcPct val="100000"/>
              </a:lnSpc>
              <a:spcBef>
                <a:spcPts val="400"/>
              </a:spcBef>
            </a:pP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Numerical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data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compiled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by</a:t>
            </a:r>
            <a:r>
              <a:rPr dirty="0" sz="650" spc="-5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ALPS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Fund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Services,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Inc.,</a:t>
            </a:r>
            <a:r>
              <a:rPr dirty="0" sz="650" spc="-5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Administrator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to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Fund.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Fund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returns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reflect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net</a:t>
            </a:r>
            <a:r>
              <a:rPr dirty="0" sz="650" spc="-20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investment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results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a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single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contribution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at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beginning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of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the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period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with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no 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subsequent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additions or withdrawals.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Based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on information believed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to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be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correct,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but </a:t>
            </a:r>
            <a:r>
              <a:rPr dirty="0" sz="650">
                <a:solidFill>
                  <a:srgbClr val="67686B"/>
                </a:solidFill>
                <a:latin typeface="Arial"/>
                <a:cs typeface="Arial"/>
              </a:rPr>
              <a:t>subject to revision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and audit</a:t>
            </a:r>
            <a:r>
              <a:rPr dirty="0" sz="65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67686B"/>
                </a:solidFill>
                <a:latin typeface="Arial"/>
                <a:cs typeface="Arial"/>
              </a:rPr>
              <a:t>adjustment.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Results are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for the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period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from January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1, 2017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(fund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inception) </a:t>
            </a:r>
            <a:r>
              <a:rPr dirty="0" sz="800">
                <a:solidFill>
                  <a:srgbClr val="67686B"/>
                </a:solidFill>
                <a:latin typeface="Arial"/>
                <a:cs typeface="Arial"/>
              </a:rPr>
              <a:t>through January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31,</a:t>
            </a:r>
            <a:r>
              <a:rPr dirty="0" sz="800" spc="-15">
                <a:solidFill>
                  <a:srgbClr val="67686B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86B"/>
                </a:solidFill>
                <a:latin typeface="Arial"/>
                <a:cs typeface="Arial"/>
              </a:rPr>
              <a:t>2021.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656951" y="1883829"/>
            <a:ext cx="66635" cy="674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05232" y="2542901"/>
            <a:ext cx="66635" cy="674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184521" y="2618100"/>
            <a:ext cx="666750" cy="165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solidFill>
                  <a:srgbClr val="58595B"/>
                </a:solidFill>
                <a:latin typeface="Arial"/>
                <a:cs typeface="Arial"/>
              </a:rPr>
              <a:t>S&amp;P</a:t>
            </a:r>
            <a:r>
              <a:rPr dirty="0" sz="900" spc="-8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58595B"/>
                </a:solidFill>
                <a:latin typeface="Arial"/>
                <a:cs typeface="Arial"/>
              </a:rPr>
              <a:t>500-TR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92585" y="1913814"/>
            <a:ext cx="287020" cy="165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solidFill>
                  <a:srgbClr val="58595B"/>
                </a:solidFill>
                <a:latin typeface="Arial"/>
                <a:cs typeface="Arial"/>
              </a:rPr>
              <a:t>Fund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11398" y="1688016"/>
            <a:ext cx="0" cy="1463675"/>
          </a:xfrm>
          <a:custGeom>
            <a:avLst/>
            <a:gdLst/>
            <a:ahLst/>
            <a:cxnLst/>
            <a:rect l="l" t="t" r="r" b="b"/>
            <a:pathLst>
              <a:path w="0" h="1463675">
                <a:moveTo>
                  <a:pt x="0" y="1463329"/>
                </a:moveTo>
                <a:lnTo>
                  <a:pt x="0" y="0"/>
                </a:lnTo>
              </a:path>
            </a:pathLst>
          </a:custGeom>
          <a:ln w="9458">
            <a:solidFill>
              <a:srgbClr val="C0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11398" y="3151345"/>
            <a:ext cx="2430780" cy="0"/>
          </a:xfrm>
          <a:custGeom>
            <a:avLst/>
            <a:gdLst/>
            <a:ahLst/>
            <a:cxnLst/>
            <a:rect l="l" t="t" r="r" b="b"/>
            <a:pathLst>
              <a:path w="2430779" h="0">
                <a:moveTo>
                  <a:pt x="0" y="0"/>
                </a:moveTo>
                <a:lnTo>
                  <a:pt x="2430157" y="0"/>
                </a:lnTo>
              </a:path>
            </a:pathLst>
          </a:custGeom>
          <a:ln w="9578">
            <a:solidFill>
              <a:srgbClr val="C0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502300" y="3237536"/>
            <a:ext cx="1832610" cy="1727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07670" algn="l"/>
                <a:tab pos="784225" algn="l"/>
                <a:tab pos="1169035" algn="l"/>
                <a:tab pos="1578610" algn="l"/>
              </a:tabLst>
            </a:pPr>
            <a:r>
              <a:rPr dirty="0" baseline="2923" sz="1425" spc="-7">
                <a:latin typeface="Arial"/>
                <a:cs typeface="Arial"/>
              </a:rPr>
              <a:t>0</a:t>
            </a:r>
            <a:r>
              <a:rPr dirty="0" baseline="2923" sz="1425">
                <a:latin typeface="Arial"/>
                <a:cs typeface="Arial"/>
              </a:rPr>
              <a:t>%</a:t>
            </a:r>
            <a:r>
              <a:rPr dirty="0" baseline="2923" sz="1425">
                <a:latin typeface="Arial"/>
                <a:cs typeface="Arial"/>
              </a:rPr>
              <a:t>	</a:t>
            </a:r>
            <a:r>
              <a:rPr dirty="0" sz="950" spc="-5">
                <a:latin typeface="Arial"/>
                <a:cs typeface="Arial"/>
              </a:rPr>
              <a:t>5</a:t>
            </a:r>
            <a:r>
              <a:rPr dirty="0" sz="950">
                <a:latin typeface="Arial"/>
                <a:cs typeface="Arial"/>
              </a:rPr>
              <a:t>%</a:t>
            </a:r>
            <a:r>
              <a:rPr dirty="0" sz="950">
                <a:latin typeface="Arial"/>
                <a:cs typeface="Arial"/>
              </a:rPr>
              <a:t>	</a:t>
            </a:r>
            <a:r>
              <a:rPr dirty="0" sz="950" spc="-5">
                <a:latin typeface="Arial"/>
                <a:cs typeface="Arial"/>
              </a:rPr>
              <a:t>10</a:t>
            </a:r>
            <a:r>
              <a:rPr dirty="0" sz="950">
                <a:latin typeface="Arial"/>
                <a:cs typeface="Arial"/>
              </a:rPr>
              <a:t>%</a:t>
            </a:r>
            <a:r>
              <a:rPr dirty="0" sz="950">
                <a:latin typeface="Arial"/>
                <a:cs typeface="Arial"/>
              </a:rPr>
              <a:t>	</a:t>
            </a:r>
            <a:r>
              <a:rPr dirty="0" baseline="2923" sz="1425" spc="-7">
                <a:latin typeface="Arial"/>
                <a:cs typeface="Arial"/>
              </a:rPr>
              <a:t>15</a:t>
            </a:r>
            <a:r>
              <a:rPr dirty="0" baseline="2923" sz="1425">
                <a:latin typeface="Arial"/>
                <a:cs typeface="Arial"/>
              </a:rPr>
              <a:t>%</a:t>
            </a:r>
            <a:r>
              <a:rPr dirty="0" baseline="2923" sz="1425">
                <a:latin typeface="Arial"/>
                <a:cs typeface="Arial"/>
              </a:rPr>
              <a:t>	</a:t>
            </a:r>
            <a:r>
              <a:rPr dirty="0" sz="950" spc="-5">
                <a:latin typeface="Arial"/>
                <a:cs typeface="Arial"/>
              </a:rPr>
              <a:t>20</a:t>
            </a:r>
            <a:r>
              <a:rPr dirty="0" sz="950">
                <a:latin typeface="Arial"/>
                <a:cs typeface="Arial"/>
              </a:rPr>
              <a:t>%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84120" y="3229465"/>
            <a:ext cx="693420" cy="1727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38784" algn="l"/>
              </a:tabLst>
            </a:pPr>
            <a:r>
              <a:rPr dirty="0" sz="950" spc="-5">
                <a:latin typeface="Arial"/>
                <a:cs typeface="Arial"/>
              </a:rPr>
              <a:t>25</a:t>
            </a:r>
            <a:r>
              <a:rPr dirty="0" sz="950">
                <a:latin typeface="Arial"/>
                <a:cs typeface="Arial"/>
              </a:rPr>
              <a:t>%</a:t>
            </a:r>
            <a:r>
              <a:rPr dirty="0" sz="950">
                <a:latin typeface="Arial"/>
                <a:cs typeface="Arial"/>
              </a:rPr>
              <a:t>	</a:t>
            </a:r>
            <a:r>
              <a:rPr dirty="0" sz="950" spc="-5">
                <a:latin typeface="Arial"/>
                <a:cs typeface="Arial"/>
              </a:rPr>
              <a:t>30</a:t>
            </a:r>
            <a:r>
              <a:rPr dirty="0" sz="950">
                <a:latin typeface="Arial"/>
                <a:cs typeface="Arial"/>
              </a:rPr>
              <a:t>%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28070" y="1586337"/>
            <a:ext cx="271145" cy="1631314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320"/>
              </a:spcBef>
            </a:pPr>
            <a:r>
              <a:rPr dirty="0" sz="950" spc="-5">
                <a:latin typeface="Arial"/>
                <a:cs typeface="Arial"/>
              </a:rPr>
              <a:t>40</a:t>
            </a:r>
            <a:r>
              <a:rPr dirty="0" sz="950">
                <a:latin typeface="Arial"/>
                <a:cs typeface="Arial"/>
              </a:rPr>
              <a:t>%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950" spc="-5">
                <a:latin typeface="Arial"/>
                <a:cs typeface="Arial"/>
              </a:rPr>
              <a:t>35%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950" spc="-5">
                <a:latin typeface="Arial"/>
                <a:cs typeface="Arial"/>
              </a:rPr>
              <a:t>30%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950" spc="-5">
                <a:latin typeface="Arial"/>
                <a:cs typeface="Arial"/>
              </a:rPr>
              <a:t>25%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950" spc="-5">
                <a:latin typeface="Arial"/>
                <a:cs typeface="Arial"/>
              </a:rPr>
              <a:t>20%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950" spc="-5">
                <a:latin typeface="Arial"/>
                <a:cs typeface="Arial"/>
              </a:rPr>
              <a:t>15%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950" spc="-5">
                <a:latin typeface="Arial"/>
                <a:cs typeface="Arial"/>
              </a:rPr>
              <a:t>10%</a:t>
            </a:r>
            <a:endParaRPr sz="95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200"/>
              </a:spcBef>
            </a:pPr>
            <a:r>
              <a:rPr dirty="0" sz="950" spc="-5">
                <a:latin typeface="Arial"/>
                <a:cs typeface="Arial"/>
              </a:rPr>
              <a:t>5%</a:t>
            </a:r>
            <a:endParaRPr sz="95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355"/>
              </a:spcBef>
            </a:pPr>
            <a:r>
              <a:rPr dirty="0" sz="950" spc="-5">
                <a:latin typeface="Arial"/>
                <a:cs typeface="Arial"/>
              </a:rPr>
              <a:t>0%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686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2021-02-28T18:34:00Z</dcterms:created>
  <dcterms:modified xsi:type="dcterms:W3CDTF">2021-02-28T18:34:00Z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2021-02-05T00:00:00Z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2021-02-28T00:00:00Z</vt:filetime>
  </property>
</Properties>
</file>